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66"/>
  </p:notesMasterIdLst>
  <p:handoutMasterIdLst>
    <p:handoutMasterId r:id="rId67"/>
  </p:handoutMasterIdLst>
  <p:sldIdLst>
    <p:sldId id="316" r:id="rId2"/>
    <p:sldId id="327" r:id="rId3"/>
    <p:sldId id="328" r:id="rId4"/>
    <p:sldId id="329" r:id="rId5"/>
    <p:sldId id="386" r:id="rId6"/>
    <p:sldId id="332" r:id="rId7"/>
    <p:sldId id="333" r:id="rId8"/>
    <p:sldId id="334" r:id="rId9"/>
    <p:sldId id="387" r:id="rId10"/>
    <p:sldId id="336" r:id="rId11"/>
    <p:sldId id="338" r:id="rId12"/>
    <p:sldId id="339" r:id="rId13"/>
    <p:sldId id="340" r:id="rId14"/>
    <p:sldId id="341" r:id="rId15"/>
    <p:sldId id="343" r:id="rId16"/>
    <p:sldId id="344" r:id="rId17"/>
    <p:sldId id="345" r:id="rId18"/>
    <p:sldId id="388" r:id="rId19"/>
    <p:sldId id="348" r:id="rId20"/>
    <p:sldId id="389" r:id="rId21"/>
    <p:sldId id="349" r:id="rId22"/>
    <p:sldId id="351" r:id="rId23"/>
    <p:sldId id="352" r:id="rId24"/>
    <p:sldId id="355" r:id="rId25"/>
    <p:sldId id="356" r:id="rId26"/>
    <p:sldId id="391" r:id="rId27"/>
    <p:sldId id="392" r:id="rId28"/>
    <p:sldId id="357" r:id="rId29"/>
    <p:sldId id="358" r:id="rId30"/>
    <p:sldId id="393" r:id="rId31"/>
    <p:sldId id="364" r:id="rId32"/>
    <p:sldId id="411" r:id="rId33"/>
    <p:sldId id="366" r:id="rId34"/>
    <p:sldId id="369" r:id="rId35"/>
    <p:sldId id="405" r:id="rId36"/>
    <p:sldId id="372" r:id="rId37"/>
    <p:sldId id="373" r:id="rId38"/>
    <p:sldId id="406" r:id="rId39"/>
    <p:sldId id="370" r:id="rId40"/>
    <p:sldId id="404" r:id="rId41"/>
    <p:sldId id="409" r:id="rId42"/>
    <p:sldId id="410" r:id="rId43"/>
    <p:sldId id="412" r:id="rId44"/>
    <p:sldId id="413" r:id="rId45"/>
    <p:sldId id="414" r:id="rId46"/>
    <p:sldId id="424" r:id="rId47"/>
    <p:sldId id="415" r:id="rId48"/>
    <p:sldId id="416" r:id="rId49"/>
    <p:sldId id="425" r:id="rId50"/>
    <p:sldId id="417" r:id="rId51"/>
    <p:sldId id="418" r:id="rId52"/>
    <p:sldId id="419" r:id="rId53"/>
    <p:sldId id="420" r:id="rId54"/>
    <p:sldId id="421" r:id="rId55"/>
    <p:sldId id="431" r:id="rId56"/>
    <p:sldId id="427" r:id="rId57"/>
    <p:sldId id="428" r:id="rId58"/>
    <p:sldId id="429" r:id="rId59"/>
    <p:sldId id="430" r:id="rId60"/>
    <p:sldId id="432" r:id="rId61"/>
    <p:sldId id="433" r:id="rId62"/>
    <p:sldId id="422" r:id="rId63"/>
    <p:sldId id="423" r:id="rId64"/>
    <p:sldId id="426" r:id="rId65"/>
  </p:sldIdLst>
  <p:sldSz cx="9144000" cy="6858000" type="screen4x3"/>
  <p:notesSz cx="6881813" cy="92964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49E800C-FDEF-43D3-B427-D2B24079CC0C}">
          <p14:sldIdLst>
            <p14:sldId id="316"/>
            <p14:sldId id="321"/>
            <p14:sldId id="327"/>
            <p14:sldId id="328"/>
            <p14:sldId id="329"/>
            <p14:sldId id="331"/>
            <p14:sldId id="386"/>
            <p14:sldId id="332"/>
            <p14:sldId id="333"/>
            <p14:sldId id="334"/>
            <p14:sldId id="387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88"/>
            <p14:sldId id="348"/>
            <p14:sldId id="389"/>
            <p14:sldId id="349"/>
            <p14:sldId id="350"/>
            <p14:sldId id="390"/>
            <p14:sldId id="351"/>
            <p14:sldId id="352"/>
            <p14:sldId id="355"/>
            <p14:sldId id="356"/>
            <p14:sldId id="391"/>
            <p14:sldId id="392"/>
            <p14:sldId id="357"/>
            <p14:sldId id="358"/>
            <p14:sldId id="393"/>
            <p14:sldId id="364"/>
            <p14:sldId id="411"/>
            <p14:sldId id="366"/>
            <p14:sldId id="369"/>
            <p14:sldId id="405"/>
            <p14:sldId id="372"/>
            <p14:sldId id="373"/>
            <p14:sldId id="406"/>
            <p14:sldId id="370"/>
            <p14:sldId id="404"/>
            <p14:sldId id="409"/>
            <p14:sldId id="410"/>
            <p14:sldId id="412"/>
            <p14:sldId id="413"/>
            <p14:sldId id="414"/>
            <p14:sldId id="424"/>
            <p14:sldId id="415"/>
            <p14:sldId id="416"/>
            <p14:sldId id="425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31"/>
            <p14:sldId id="427"/>
            <p14:sldId id="428"/>
            <p14:sldId id="429"/>
            <p14:sldId id="430"/>
            <p14:sldId id="432"/>
            <p14:sldId id="43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0000"/>
    <a:srgbClr val="FFFFFF"/>
    <a:srgbClr val="000000"/>
    <a:srgbClr val="0D0163"/>
    <a:srgbClr val="1923F3"/>
    <a:srgbClr val="9A0000"/>
    <a:srgbClr val="5B7CC6"/>
    <a:srgbClr val="141DD2"/>
    <a:srgbClr val="372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10" autoAdjust="0"/>
  </p:normalViewPr>
  <p:slideViewPr>
    <p:cSldViewPr>
      <p:cViewPr>
        <p:scale>
          <a:sx n="70" d="100"/>
          <a:sy n="70" d="100"/>
        </p:scale>
        <p:origin x="-1188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2010"/>
    </p:cViewPr>
  </p:sorterViewPr>
  <p:notesViewPr>
    <p:cSldViewPr>
      <p:cViewPr varScale="1">
        <p:scale>
          <a:sx n="56" d="100"/>
          <a:sy n="56" d="100"/>
        </p:scale>
        <p:origin x="2850" y="7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F01DC-8B21-4069-A6DE-2C94F09390F4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E5C26-C777-41D0-827F-5A3C59476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83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83A41A-98F1-4006-9F6E-CF0A045667E8}" type="datetimeFigureOut">
              <a:rPr lang="en-US" smtClean="0"/>
              <a:pPr/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3BB6A-C8C6-4CE1-B31D-D41FC741C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4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library.unt.edu/eotcd/wiki/File:gov_20.png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r.edu/~neal/2004/cs141/?ShortestPathsByDijkstra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networks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oc.washington.edu/users/stovel/Chains.pd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blog.com/2011/12/21/new-art-reimagines-u-s-road-network-system-as-a-subway-map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networks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oc.washington.edu/users/stovel/Chains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8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http://research.library.unt.edu/eotcd/wiki/File:gov_20.png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47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50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important for social network analysis</a:t>
            </a:r>
            <a:r>
              <a:rPr lang="en-US" baseline="0" dirty="0" smtClean="0"/>
              <a:t> as a pair can have more than one relations.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59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</a:t>
            </a:r>
            <a:r>
              <a:rPr lang="en-US" dirty="0" smtClean="0">
                <a:hlinkClick r:id="rId3"/>
              </a:rPr>
              <a:t>http://www.cs.ucr.edu/~neal/2004/cs141/?ShortestPathsByDijkstras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60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445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http://www-personal.umich.edu/~mejn/networks/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James Moody, Race, school integration, and friendship segregation in America, </a:t>
            </a:r>
            <a:r>
              <a:rPr lang="en-US" i="1" dirty="0" smtClean="0"/>
              <a:t>American Journal of Sociology</a:t>
            </a:r>
            <a:r>
              <a:rPr lang="en-US" dirty="0" smtClean="0"/>
              <a:t> </a:t>
            </a:r>
            <a:r>
              <a:rPr lang="en-US" b="1" dirty="0" smtClean="0"/>
              <a:t>107</a:t>
            </a:r>
            <a:r>
              <a:rPr lang="en-US" dirty="0" smtClean="0"/>
              <a:t>, 679-716 (2001): Yellow</a:t>
            </a:r>
            <a:r>
              <a:rPr lang="en-US" baseline="0" dirty="0" smtClean="0"/>
              <a:t> = girls, Green = boys, Red = sexually active</a:t>
            </a:r>
          </a:p>
          <a:p>
            <a:endParaRPr lang="en-US" baseline="0" dirty="0" smtClean="0"/>
          </a:p>
          <a:p>
            <a:r>
              <a:rPr lang="en-US" dirty="0" smtClean="0"/>
              <a:t>High school dating: Data drawn from Peter S. </a:t>
            </a:r>
            <a:r>
              <a:rPr lang="en-US" dirty="0" err="1" smtClean="0"/>
              <a:t>Bearman</a:t>
            </a:r>
            <a:r>
              <a:rPr lang="en-US" dirty="0" smtClean="0"/>
              <a:t>, James Moody, and Katherine </a:t>
            </a:r>
            <a:r>
              <a:rPr lang="en-US" dirty="0" err="1" smtClean="0"/>
              <a:t>Stovel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Chains of affection: The structure of adolescent romantic and sexual networks</a:t>
            </a:r>
            <a:r>
              <a:rPr lang="en-US" dirty="0" smtClean="0"/>
              <a:t>, </a:t>
            </a:r>
            <a:r>
              <a:rPr lang="en-US" i="1" dirty="0" smtClean="0"/>
              <a:t>American Journal of Sociology</a:t>
            </a:r>
            <a:r>
              <a:rPr lang="en-US" dirty="0" smtClean="0"/>
              <a:t> </a:t>
            </a:r>
            <a:r>
              <a:rPr lang="en-US" b="1" dirty="0" smtClean="0"/>
              <a:t>110</a:t>
            </a:r>
            <a:r>
              <a:rPr lang="en-US" dirty="0" smtClean="0"/>
              <a:t>, 44-91 (2004) image was</a:t>
            </a:r>
            <a:r>
              <a:rPr lang="en-US" baseline="0" dirty="0" smtClean="0"/>
              <a:t> made by M Newman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11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http://www.autoblog.com/2011/12/21/new-art-reimagines-u-s-road-network-system-as-a-subway-map/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8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http://en.wikipedia.org/wiki/Social_network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Network science</a:t>
            </a:r>
            <a:r>
              <a:rPr lang="en-US" baseline="0" dirty="0" smtClean="0"/>
              <a:t> studies the laws and patterns of different networks in one context.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87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http://www-personal.umich.edu/~mejn/networks/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James Moody, Race, school integration, and friendship segregation in America, </a:t>
            </a:r>
            <a:r>
              <a:rPr lang="en-US" i="1" dirty="0" smtClean="0"/>
              <a:t>American Journal of Sociology</a:t>
            </a:r>
            <a:r>
              <a:rPr lang="en-US" dirty="0" smtClean="0"/>
              <a:t> </a:t>
            </a:r>
            <a:r>
              <a:rPr lang="en-US" b="1" dirty="0" smtClean="0"/>
              <a:t>107</a:t>
            </a:r>
            <a:r>
              <a:rPr lang="en-US" dirty="0" smtClean="0"/>
              <a:t>, 679-716 (2001): Yellow</a:t>
            </a:r>
            <a:r>
              <a:rPr lang="en-US" baseline="0" dirty="0" smtClean="0"/>
              <a:t> = girls, Green = boys, Red = sexually active</a:t>
            </a:r>
          </a:p>
          <a:p>
            <a:endParaRPr lang="en-US" baseline="0" dirty="0" smtClean="0"/>
          </a:p>
          <a:p>
            <a:r>
              <a:rPr lang="en-US" dirty="0" smtClean="0"/>
              <a:t>High school dating: Data drawn from Peter S. </a:t>
            </a:r>
            <a:r>
              <a:rPr lang="en-US" dirty="0" err="1" smtClean="0"/>
              <a:t>Bearman</a:t>
            </a:r>
            <a:r>
              <a:rPr lang="en-US" dirty="0" smtClean="0"/>
              <a:t>, James Moody, and Katherine </a:t>
            </a:r>
            <a:r>
              <a:rPr lang="en-US" dirty="0" err="1" smtClean="0"/>
              <a:t>Stovel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Chains of affection: The structure of adolescent romantic and sexual networks</a:t>
            </a:r>
            <a:r>
              <a:rPr lang="en-US" dirty="0" smtClean="0"/>
              <a:t>, </a:t>
            </a:r>
            <a:r>
              <a:rPr lang="en-US" i="1" dirty="0" smtClean="0"/>
              <a:t>American Journal of Sociology</a:t>
            </a:r>
            <a:r>
              <a:rPr lang="en-US" dirty="0" smtClean="0"/>
              <a:t> </a:t>
            </a:r>
            <a:r>
              <a:rPr lang="en-US" b="1" dirty="0" smtClean="0"/>
              <a:t>110</a:t>
            </a:r>
            <a:r>
              <a:rPr lang="en-US" dirty="0" smtClean="0"/>
              <a:t>, 44-91 (2004) image was</a:t>
            </a:r>
            <a:r>
              <a:rPr lang="en-US" baseline="0" dirty="0" smtClean="0"/>
              <a:t> made by M Newman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11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/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990600"/>
            <a:ext cx="6096000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Social Media Mining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905000" y="4495800"/>
            <a:ext cx="5486400" cy="1676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3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3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981200" y="3886200"/>
            <a:ext cx="6858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 anchorCtr="0">
            <a:normAutofit/>
          </a:bodyPr>
          <a:lstStyle>
            <a:lvl1pPr algn="l">
              <a:buFont typeface="Arial" pitchFamily="34" charset="0"/>
              <a:buChar char="•"/>
              <a:defRPr sz="3600" b="1">
                <a:solidFill>
                  <a:schemeClr val="accent6">
                    <a:lumMod val="75000"/>
                  </a:schemeClr>
                </a:solidFill>
              </a:defRPr>
            </a:lvl1pPr>
            <a:lvl2pPr algn="l">
              <a:defRPr sz="2000"/>
            </a:lvl2pPr>
            <a:lvl3pPr algn="l">
              <a:defRPr sz="18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34720"/>
            <a:ext cx="8458200" cy="2895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small" baseline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1899"/>
            <a:ext cx="9052560" cy="731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D0163"/>
                </a:solidFill>
              </a:defRPr>
            </a:lvl1pPr>
            <a:lvl2pPr>
              <a:defRPr>
                <a:solidFill>
                  <a:srgbClr val="0D0163"/>
                </a:solidFill>
              </a:defRPr>
            </a:lvl2pPr>
            <a:lvl3pPr>
              <a:defRPr>
                <a:solidFill>
                  <a:srgbClr val="0D0163"/>
                </a:solidFill>
              </a:defRPr>
            </a:lvl3pPr>
            <a:lvl4pPr>
              <a:defRPr>
                <a:solidFill>
                  <a:srgbClr val="0D0163"/>
                </a:solidFill>
              </a:defRPr>
            </a:lvl4pPr>
            <a:lvl5pPr>
              <a:defRPr>
                <a:solidFill>
                  <a:srgbClr val="0D016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981200" y="3886200"/>
            <a:ext cx="6858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 anchorCtr="0">
            <a:normAutofit/>
          </a:bodyPr>
          <a:lstStyle>
            <a:lvl1pPr algn="l">
              <a:buFont typeface="Arial" pitchFamily="34" charset="0"/>
              <a:buChar char="•"/>
              <a:defRPr sz="3600" b="1">
                <a:solidFill>
                  <a:schemeClr val="accent6">
                    <a:lumMod val="75000"/>
                  </a:schemeClr>
                </a:solidFill>
              </a:defRPr>
            </a:lvl1pPr>
            <a:lvl2pPr algn="l">
              <a:defRPr sz="2000"/>
            </a:lvl2pPr>
            <a:lvl3pPr algn="l">
              <a:defRPr sz="18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subtitle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34720"/>
            <a:ext cx="84582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9243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583680"/>
            <a:ext cx="533400" cy="2743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fld id="{C3B76011-FA69-4E10-B45A-93FFAD2DF13B}" type="slidenum">
              <a:rPr lang="en-US" sz="1200" smtClean="0">
                <a:solidFill>
                  <a:sysClr val="windowText" lastClr="000000"/>
                </a:solidFill>
              </a:rPr>
              <a:pPr algn="ctr"/>
              <a:t>‹#›</a:t>
            </a:fld>
            <a:endParaRPr lang="en-US" sz="1300" dirty="0">
              <a:solidFill>
                <a:sysClr val="windowText" lastClr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038600" cy="541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648200" y="914400"/>
            <a:ext cx="4038600" cy="541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4343400" cy="2743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Insert graphic in this quadrant</a:t>
            </a:r>
            <a:endParaRPr lang="en-US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48200" y="914400"/>
            <a:ext cx="4267200" cy="2743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Tasks/Schedule:</a:t>
            </a:r>
          </a:p>
          <a:p>
            <a:pPr lvl="0"/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4648200" y="3886200"/>
            <a:ext cx="4267200" cy="259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Technology:</a:t>
            </a:r>
          </a:p>
          <a:p>
            <a:pPr lvl="0"/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" y="3784948"/>
            <a:ext cx="87782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783079" y="3703320"/>
            <a:ext cx="557784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152400" y="3886200"/>
            <a:ext cx="4343400" cy="259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Goals:</a:t>
            </a:r>
          </a:p>
          <a:p>
            <a:pPr lvl="0"/>
            <a:r>
              <a:rPr lang="en-US" dirty="0" smtClean="0"/>
              <a:t>Sponsor:</a:t>
            </a:r>
          </a:p>
          <a:p>
            <a:pPr lvl="0"/>
            <a:r>
              <a:rPr lang="en-US" dirty="0" smtClean="0"/>
              <a:t>Project Lead:</a:t>
            </a:r>
          </a:p>
          <a:p>
            <a:pPr lvl="0"/>
            <a:r>
              <a:rPr lang="en-US" dirty="0" smtClean="0"/>
              <a:t>Collaborators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xt W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fu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Useful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References</a:t>
            </a:r>
            <a:endParaRPr lang="en-US" sz="30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77235" y="6581001"/>
            <a:ext cx="396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637103-1419-456F-855C-A57A93F3EF3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553200"/>
            <a:ext cx="8763001" cy="304801"/>
            <a:chOff x="0" y="6553200"/>
            <a:chExt cx="9144001" cy="304801"/>
          </a:xfrm>
          <a:solidFill>
            <a:srgbClr val="414042"/>
          </a:solidFill>
        </p:grpSpPr>
        <p:sp>
          <p:nvSpPr>
            <p:cNvPr id="16" name="TextBox 15"/>
            <p:cNvSpPr txBox="1"/>
            <p:nvPr/>
          </p:nvSpPr>
          <p:spPr>
            <a:xfrm>
              <a:off x="0" y="6553200"/>
              <a:ext cx="2226365" cy="3048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l"/>
              <a:r>
                <a:rPr lang="en-US" sz="1400" b="1" i="0" cap="none" spc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Social</a:t>
              </a:r>
              <a:r>
                <a:rPr lang="en-US" sz="1400" b="1" i="0" cap="none" spc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 b="1" i="0" cap="none" spc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Media</a:t>
              </a:r>
              <a:r>
                <a:rPr lang="en-US" sz="1400" b="1" i="0" cap="none" spc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 b="1" i="0" cap="none" spc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Mining</a:t>
              </a:r>
              <a:endParaRPr lang="en-US" sz="1400" b="1" i="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226366" y="6553200"/>
              <a:ext cx="6917635" cy="30480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i="1" cap="none" spc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Measures and</a:t>
              </a:r>
              <a:r>
                <a:rPr lang="en-US" sz="1400" b="1" i="1" cap="none" spc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Metrics</a:t>
              </a:r>
              <a:endParaRPr lang="en-US" sz="1400" b="1" i="1" cap="none" spc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63000" y="65671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B637103-1419-456F-855C-A57A93F3EF38}" type="slidenum">
              <a:rPr lang="en-US" sz="1200" i="1" smtClean="0">
                <a:solidFill>
                  <a:srgbClr val="414042"/>
                </a:solidFill>
              </a:rPr>
              <a:pPr/>
              <a:t>‹#›</a:t>
            </a:fld>
            <a:endParaRPr lang="en-US" sz="1200" i="1" dirty="0">
              <a:solidFill>
                <a:srgbClr val="414042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553200"/>
            <a:ext cx="8763001" cy="304801"/>
            <a:chOff x="0" y="6553200"/>
            <a:chExt cx="9144001" cy="304801"/>
          </a:xfrm>
          <a:solidFill>
            <a:srgbClr val="414042"/>
          </a:solidFill>
        </p:grpSpPr>
        <p:sp>
          <p:nvSpPr>
            <p:cNvPr id="10" name="TextBox 9"/>
            <p:cNvSpPr txBox="1"/>
            <p:nvPr/>
          </p:nvSpPr>
          <p:spPr>
            <a:xfrm>
              <a:off x="0" y="6553200"/>
              <a:ext cx="2226365" cy="3048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l"/>
              <a:r>
                <a:rPr lang="en-US" sz="1400" b="1" i="0" cap="none" spc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Social</a:t>
              </a:r>
              <a:r>
                <a:rPr lang="en-US" sz="1400" b="1" i="0" cap="none" spc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 b="1" i="0" cap="none" spc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Media</a:t>
              </a:r>
              <a:r>
                <a:rPr lang="en-US" sz="1400" b="1" i="0" cap="none" spc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 b="1" i="0" cap="none" spc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Mining</a:t>
              </a:r>
              <a:endParaRPr lang="en-US" sz="1400" b="1" i="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2226366" y="6553200"/>
              <a:ext cx="6917635" cy="30480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i="1" cap="none" spc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Graph Essentials</a:t>
              </a:r>
              <a:endParaRPr lang="en-US" sz="1400" b="1" i="1" cap="none" spc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7" r:id="rId12"/>
    <p:sldLayoutId id="2147483674" r:id="rId13"/>
    <p:sldLayoutId id="214748366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Essentials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Social Media 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5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Adjacency Matrix</a:t>
            </a:r>
          </a:p>
          <a:p>
            <a:r>
              <a:rPr lang="en-US" dirty="0" smtClean="0"/>
              <a:t>Adjacency List</a:t>
            </a:r>
          </a:p>
          <a:p>
            <a:r>
              <a:rPr lang="en-US" dirty="0" smtClean="0"/>
              <a:t>Edge 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1219200" y="1219200"/>
          <a:ext cx="1293812" cy="990600"/>
        </p:xfrm>
        <a:graphic>
          <a:graphicData uri="http://schemas.openxmlformats.org/presentationml/2006/ole">
            <p:oleObj spid="_x0000_s1245" name="Equation" r:id="rId3" imgW="596900" imgH="4572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207598" y="1773198"/>
            <a:ext cx="135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0, otherwise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7598" y="1295400"/>
            <a:ext cx="474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1, if there is an edge between nodes </a:t>
            </a:r>
            <a:r>
              <a:rPr lang="en-US" i="1" dirty="0" smtClean="0"/>
              <a:t>vi</a:t>
            </a:r>
            <a:r>
              <a:rPr lang="en-US" dirty="0" smtClean="0"/>
              <a:t> and </a:t>
            </a:r>
            <a:r>
              <a:rPr lang="en-US" i="1" dirty="0" smtClean="0"/>
              <a:t>vj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369" y="2362200"/>
            <a:ext cx="2950453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600200"/>
            <a:ext cx="3294189" cy="294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5878" y="5238375"/>
            <a:ext cx="6792244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200" b="1" i="0" u="none" strike="noStrike" kern="1200" normalizeH="0" noProof="0" dirty="0" smtClean="0">
                <a:solidFill>
                  <a:schemeClr val="bg1"/>
                </a:solidFill>
                <a:uLnTx/>
                <a:uFillTx/>
              </a:rPr>
              <a:t>Social media networks have 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v</a:t>
            </a:r>
            <a:r>
              <a:rPr lang="en-US" sz="3200" b="1" dirty="0" smtClean="0">
                <a:solidFill>
                  <a:schemeClr val="bg1"/>
                </a:solidFill>
              </a:rPr>
              <a:t>ery </a:t>
            </a:r>
            <a:r>
              <a:rPr kumimoji="0" lang="en-US" sz="3200" b="1" i="0" u="none" strike="noStrike" kern="1200" normalizeH="0" noProof="0" dirty="0" smtClean="0">
                <a:solidFill>
                  <a:srgbClr val="FF0000"/>
                </a:solidFill>
                <a:uLnTx/>
                <a:uFillTx/>
              </a:rPr>
              <a:t>sparse</a:t>
            </a:r>
            <a:r>
              <a:rPr kumimoji="0" lang="en-US" sz="3200" b="1" i="0" u="none" strike="noStrike" kern="1200" normalizeH="0" noProof="0" dirty="0" smtClean="0">
                <a:solidFill>
                  <a:schemeClr val="bg1"/>
                </a:solidFill>
                <a:uLnTx/>
                <a:uFillTx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adjacency matrices</a:t>
            </a:r>
            <a:endParaRPr kumimoji="0" lang="en-US" sz="3200" b="1" i="0" u="none" strike="noStrike" kern="1200" normalizeH="0" noProof="0" dirty="0" smtClean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3000" y="4267200"/>
            <a:ext cx="7239000" cy="900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Diagonal Entries are self-links or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1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31876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an adjacency list </a:t>
            </a:r>
            <a:r>
              <a:rPr lang="en-US" dirty="0"/>
              <a:t>for every </a:t>
            </a:r>
            <a:r>
              <a:rPr lang="en-US" dirty="0" smtClean="0"/>
              <a:t>node, </a:t>
            </a:r>
            <a:r>
              <a:rPr lang="en-US" dirty="0"/>
              <a:t>we maintain a list of all the nodes that </a:t>
            </a:r>
            <a:r>
              <a:rPr lang="en-US" dirty="0" smtClean="0"/>
              <a:t>it is connected to</a:t>
            </a:r>
          </a:p>
          <a:p>
            <a:r>
              <a:rPr lang="en-US" dirty="0" smtClean="0"/>
              <a:t>The </a:t>
            </a:r>
            <a:r>
              <a:rPr lang="en-US" dirty="0"/>
              <a:t>list is usually sorted based on the node order or </a:t>
            </a:r>
            <a:r>
              <a:rPr lang="en-US" dirty="0" smtClean="0"/>
              <a:t>other preferences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369" y="3733800"/>
            <a:ext cx="2950453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4721180" y="3399843"/>
            <a:ext cx="3301669" cy="27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5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List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</p:spPr>
        <p:txBody>
          <a:bodyPr/>
          <a:lstStyle/>
          <a:p>
            <a:r>
              <a:rPr lang="en-US" dirty="0"/>
              <a:t>In this representation, each element is an edge and is usually </a:t>
            </a:r>
            <a:r>
              <a:rPr lang="en-US" dirty="0" smtClean="0"/>
              <a:t>represented as </a:t>
            </a:r>
            <a:r>
              <a:rPr lang="en-US" i="1" dirty="0" smtClean="0"/>
              <a:t>(u, v)</a:t>
            </a:r>
            <a:r>
              <a:rPr lang="en-US" dirty="0" smtClean="0"/>
              <a:t>, </a:t>
            </a:r>
            <a:r>
              <a:rPr lang="en-US" dirty="0"/>
              <a:t>denoting that node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is connected to node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via an edge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200400"/>
            <a:ext cx="1711977" cy="235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351075"/>
            <a:ext cx="295045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7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7"/>
          </p:nvPr>
        </p:nvSpPr>
        <p:spPr>
          <a:xfrm>
            <a:off x="1143000" y="3886200"/>
            <a:ext cx="7696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Null, Empty, Directed/Undirected/Mixed, Simple/</a:t>
            </a:r>
            <a:r>
              <a:rPr lang="en-US" dirty="0" err="1" smtClean="0"/>
              <a:t>Multigraph</a:t>
            </a:r>
            <a:r>
              <a:rPr lang="en-US" dirty="0" smtClean="0"/>
              <a:t>, Weighted, Signed Graph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6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</a:t>
            </a:r>
            <a:r>
              <a:rPr lang="en-US" b="0" dirty="0" smtClean="0"/>
              <a:t>-</a:t>
            </a:r>
            <a:r>
              <a:rPr lang="en-US" dirty="0" smtClean="0"/>
              <a:t>Undirected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9935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adjacency matrix for </a:t>
            </a:r>
            <a:r>
              <a:rPr lang="en-US" dirty="0" smtClean="0"/>
              <a:t>directed graphs </a:t>
            </a:r>
            <a:r>
              <a:rPr lang="en-US" dirty="0"/>
              <a:t>is not symmetric (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</a:t>
            </a:r>
            <a:r>
              <a:rPr lang="en-US" dirty="0" smtClean="0"/>
              <a:t> A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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ji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adjacency matrix for undirected graphs is symmetric (A = A</a:t>
            </a:r>
            <a:r>
              <a:rPr lang="en-US" baseline="30000" dirty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345973"/>
            <a:ext cx="2438400" cy="1895755"/>
            <a:chOff x="6172200" y="2743200"/>
            <a:chExt cx="2819400" cy="2286000"/>
          </a:xfrm>
        </p:grpSpPr>
        <p:sp>
          <p:nvSpPr>
            <p:cNvPr id="5" name="Oval 45"/>
            <p:cNvSpPr>
              <a:spLocks noChangeArrowheads="1"/>
            </p:cNvSpPr>
            <p:nvPr/>
          </p:nvSpPr>
          <p:spPr bwMode="auto">
            <a:xfrm>
              <a:off x="8534400" y="3663592"/>
              <a:ext cx="457200" cy="457200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7620000" y="4572000"/>
              <a:ext cx="457200" cy="457200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6172200" y="4572000"/>
              <a:ext cx="457200" cy="457200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Oval 45"/>
            <p:cNvSpPr>
              <a:spLocks noChangeArrowheads="1"/>
            </p:cNvSpPr>
            <p:nvPr/>
          </p:nvSpPr>
          <p:spPr bwMode="auto">
            <a:xfrm>
              <a:off x="7620000" y="2743200"/>
              <a:ext cx="457200" cy="457200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5" idx="3"/>
              <a:endCxn id="6" idx="7"/>
            </p:cNvCxnSpPr>
            <p:nvPr/>
          </p:nvCxnSpPr>
          <p:spPr>
            <a:xfrm rot="5400000">
              <a:off x="8013241" y="4050841"/>
              <a:ext cx="585118" cy="5911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  <a:endCxn id="7" idx="6"/>
            </p:cNvCxnSpPr>
            <p:nvPr/>
          </p:nvCxnSpPr>
          <p:spPr>
            <a:xfrm rot="10800000">
              <a:off x="6629400" y="4800600"/>
              <a:ext cx="990600" cy="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>
              <a:stCxn id="8" idx="4"/>
              <a:endCxn id="6" idx="0"/>
            </p:cNvCxnSpPr>
            <p:nvPr/>
          </p:nvCxnSpPr>
          <p:spPr>
            <a:xfrm rot="5400000">
              <a:off x="7162800" y="3886200"/>
              <a:ext cx="1371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1"/>
              <a:endCxn id="8" idx="5"/>
            </p:cNvCxnSpPr>
            <p:nvPr/>
          </p:nvCxnSpPr>
          <p:spPr>
            <a:xfrm rot="16200000" flipV="1">
              <a:off x="8007249" y="3136441"/>
              <a:ext cx="597102" cy="59111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514600" cy="209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79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Graphs </a:t>
            </a:r>
            <a:r>
              <a:rPr lang="en-US" dirty="0"/>
              <a:t>and Multigraphs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Simple graphs are </a:t>
            </a:r>
            <a:r>
              <a:rPr lang="en-US" dirty="0" smtClean="0"/>
              <a:t>graphs where </a:t>
            </a:r>
            <a:r>
              <a:rPr lang="en-US" dirty="0"/>
              <a:t>only a single edge can be between any pair of </a:t>
            </a:r>
            <a:r>
              <a:rPr lang="en-US" dirty="0" smtClean="0"/>
              <a:t>nodes</a:t>
            </a:r>
          </a:p>
          <a:p>
            <a:r>
              <a:rPr lang="en-US" dirty="0" err="1" smtClean="0"/>
              <a:t>Multigraphs</a:t>
            </a:r>
            <a:r>
              <a:rPr lang="en-US" dirty="0" smtClean="0"/>
              <a:t> </a:t>
            </a:r>
            <a:r>
              <a:rPr lang="en-US" dirty="0"/>
              <a:t>are graphs where you can </a:t>
            </a:r>
            <a:r>
              <a:rPr lang="en-US" dirty="0" smtClean="0"/>
              <a:t>have </a:t>
            </a:r>
            <a:r>
              <a:rPr lang="en-US" i="1" dirty="0" smtClean="0">
                <a:solidFill>
                  <a:srgbClr val="FF0000"/>
                </a:solidFill>
              </a:rPr>
              <a:t>multiple </a:t>
            </a:r>
            <a:r>
              <a:rPr lang="en-US" i="1" dirty="0">
                <a:solidFill>
                  <a:srgbClr val="FF0000"/>
                </a:solidFill>
              </a:rPr>
              <a:t>edges</a:t>
            </a:r>
            <a:r>
              <a:rPr lang="en-US" dirty="0"/>
              <a:t> between two nodes and </a:t>
            </a:r>
            <a:r>
              <a:rPr lang="en-US" dirty="0" smtClean="0"/>
              <a:t>loops</a:t>
            </a:r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en-US" dirty="0"/>
              <a:t>The adjacency matrix </a:t>
            </a:r>
            <a:r>
              <a:rPr lang="en-US" dirty="0" smtClean="0"/>
              <a:t>for </a:t>
            </a:r>
            <a:r>
              <a:rPr lang="en-US" dirty="0" err="1" smtClean="0"/>
              <a:t>multigraphs</a:t>
            </a:r>
            <a:r>
              <a:rPr lang="en-US" dirty="0" smtClean="0"/>
              <a:t> </a:t>
            </a:r>
            <a:r>
              <a:rPr lang="en-US" dirty="0"/>
              <a:t>can include numbers larger than one, indicating </a:t>
            </a:r>
            <a:r>
              <a:rPr lang="en-US" dirty="0" smtClean="0"/>
              <a:t>multiple edges </a:t>
            </a:r>
            <a:r>
              <a:rPr lang="en-US" dirty="0"/>
              <a:t>between nodes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1428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489" y="2743200"/>
            <a:ext cx="1428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4343400"/>
            <a:ext cx="14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Simple 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6721" y="4267200"/>
            <a:ext cx="122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7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2590800"/>
          </a:xfrm>
        </p:spPr>
        <p:txBody>
          <a:bodyPr>
            <a:normAutofit/>
          </a:bodyPr>
          <a:lstStyle/>
          <a:p>
            <a:r>
              <a:rPr lang="en-US" dirty="0"/>
              <a:t>A weighted graph </a:t>
            </a:r>
            <a:r>
              <a:rPr lang="en-US" dirty="0" smtClean="0"/>
              <a:t>is one </a:t>
            </a:r>
            <a:r>
              <a:rPr lang="en-US" dirty="0"/>
              <a:t>where edges are </a:t>
            </a:r>
            <a:r>
              <a:rPr lang="en-US" dirty="0" smtClean="0"/>
              <a:t>associated with weights</a:t>
            </a:r>
          </a:p>
          <a:p>
            <a:pPr lvl="1"/>
            <a:r>
              <a:rPr lang="en-US" dirty="0"/>
              <a:t>For example, a graph could represent a map where </a:t>
            </a:r>
            <a:r>
              <a:rPr lang="en-US" dirty="0" smtClean="0"/>
              <a:t>nodes are </a:t>
            </a:r>
            <a:r>
              <a:rPr lang="en-US" dirty="0"/>
              <a:t>cities and edges are routes between </a:t>
            </a:r>
            <a:r>
              <a:rPr lang="en-US" dirty="0" smtClean="0"/>
              <a:t>them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weight associated </a:t>
            </a:r>
            <a:r>
              <a:rPr lang="en-US" dirty="0" smtClean="0"/>
              <a:t>with each </a:t>
            </a:r>
            <a:r>
              <a:rPr lang="en-US" dirty="0"/>
              <a:t>edge could represent the distance between these </a:t>
            </a:r>
            <a:r>
              <a:rPr lang="en-US" dirty="0" smtClean="0"/>
              <a:t>cities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4724400"/>
          <a:ext cx="4572000" cy="794909"/>
        </p:xfrm>
        <a:graphic>
          <a:graphicData uri="http://schemas.openxmlformats.org/presentationml/2006/ole">
            <p:oleObj spid="_x0000_s2269" name="Equation" r:id="rId4" imgW="2628900" imgH="457200" progId="Equation.3">
              <p:embed/>
            </p:oleObj>
          </a:graphicData>
        </a:graphic>
      </p:graphicFrame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581400"/>
            <a:ext cx="4905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962400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/>
            <a:r>
              <a:rPr lang="en-US" b="1" dirty="0" smtClean="0"/>
              <a:t>G(V</a:t>
            </a:r>
            <a:r>
              <a:rPr lang="en-US" b="1" dirty="0"/>
              <a:t>, </a:t>
            </a:r>
            <a:r>
              <a:rPr lang="en-US" b="1" dirty="0" smtClean="0"/>
              <a:t>E, W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565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weights are binary (0/1, -1/1, +/-) we have a </a:t>
            </a:r>
            <a:r>
              <a:rPr lang="en-US" dirty="0" smtClean="0">
                <a:solidFill>
                  <a:srgbClr val="FF0000"/>
                </a:solidFill>
              </a:rPr>
              <a:t>signed</a:t>
            </a:r>
            <a:r>
              <a:rPr lang="en-US" dirty="0" smtClean="0"/>
              <a:t> 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used to represent </a:t>
            </a:r>
            <a:r>
              <a:rPr lang="en-US" dirty="0" smtClean="0">
                <a:solidFill>
                  <a:srgbClr val="FF0000"/>
                </a:solidFill>
              </a:rPr>
              <a:t>friends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foes</a:t>
            </a:r>
          </a:p>
          <a:p>
            <a:r>
              <a:rPr lang="en-US" dirty="0" smtClean="0"/>
              <a:t>It is also used to represent</a:t>
            </a:r>
            <a:r>
              <a:rPr lang="en-US" dirty="0" smtClean="0">
                <a:solidFill>
                  <a:srgbClr val="FF0000"/>
                </a:solidFill>
              </a:rPr>
              <a:t> social status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6597" y="1946812"/>
            <a:ext cx="3790805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5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7"/>
          </p:nvPr>
        </p:nvSpPr>
        <p:spPr>
          <a:xfrm>
            <a:off x="1295400" y="3886200"/>
            <a:ext cx="7543800" cy="2438400"/>
          </a:xfrm>
        </p:spPr>
        <p:txBody>
          <a:bodyPr/>
          <a:lstStyle/>
          <a:p>
            <a:r>
              <a:rPr lang="en-US" dirty="0" smtClean="0"/>
              <a:t>Adjacent nodes/Edges, Walk/Path/Trail/Tour/Cycle,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in Graphs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8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nodes and Incident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nodes are </a:t>
            </a:r>
            <a:r>
              <a:rPr lang="en-US" dirty="0" smtClean="0">
                <a:solidFill>
                  <a:srgbClr val="FF0000"/>
                </a:solidFill>
              </a:rPr>
              <a:t>adjacent</a:t>
            </a:r>
            <a:r>
              <a:rPr lang="en-US" dirty="0" smtClean="0"/>
              <a:t> if they are connected via an edge.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edges are </a:t>
            </a:r>
            <a:r>
              <a:rPr lang="en-US" dirty="0" smtClean="0">
                <a:solidFill>
                  <a:srgbClr val="FF0000"/>
                </a:solidFill>
              </a:rPr>
              <a:t>incident</a:t>
            </a:r>
            <a:r>
              <a:rPr lang="en-US" dirty="0" smtClean="0"/>
              <a:t>, if they share on end-point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the graph is directed, edge directions must match for edges to be incident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760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Walk, Path, Trail, Tour, and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Walk</a:t>
            </a:r>
            <a:r>
              <a:rPr lang="en-US" dirty="0" smtClean="0"/>
              <a:t>: </a:t>
            </a:r>
            <a:r>
              <a:rPr lang="en-US" dirty="0"/>
              <a:t>A walk is a sequence of incident </a:t>
            </a:r>
            <a:r>
              <a:rPr lang="en-US" dirty="0" smtClean="0"/>
              <a:t>edges visited </a:t>
            </a:r>
            <a:r>
              <a:rPr lang="en-US" dirty="0"/>
              <a:t>one after </a:t>
            </a:r>
            <a:r>
              <a:rPr lang="en-US" dirty="0" smtClean="0"/>
              <a:t>another</a:t>
            </a:r>
          </a:p>
          <a:p>
            <a:pPr lvl="1"/>
            <a:r>
              <a:rPr lang="en-US" b="1" dirty="0"/>
              <a:t>Open </a:t>
            </a:r>
            <a:r>
              <a:rPr lang="en-US" b="1" dirty="0" smtClean="0"/>
              <a:t>walk</a:t>
            </a:r>
            <a:r>
              <a:rPr lang="en-US" dirty="0" smtClean="0"/>
              <a:t>: A walk </a:t>
            </a:r>
            <a:r>
              <a:rPr lang="en-US" dirty="0"/>
              <a:t>does not </a:t>
            </a:r>
            <a:r>
              <a:rPr lang="en-US" dirty="0" smtClean="0"/>
              <a:t>end </a:t>
            </a:r>
            <a:r>
              <a:rPr lang="en-US" dirty="0"/>
              <a:t>where it </a:t>
            </a:r>
            <a:r>
              <a:rPr lang="en-US" dirty="0" smtClean="0"/>
              <a:t>starts</a:t>
            </a:r>
          </a:p>
          <a:p>
            <a:pPr lvl="1"/>
            <a:r>
              <a:rPr lang="en-US" b="1" dirty="0" smtClean="0"/>
              <a:t>Close walk</a:t>
            </a:r>
            <a:r>
              <a:rPr lang="en-US" dirty="0" smtClean="0"/>
              <a:t>: A walk </a:t>
            </a:r>
            <a:r>
              <a:rPr lang="en-US" dirty="0"/>
              <a:t>returns to where it </a:t>
            </a:r>
            <a:r>
              <a:rPr lang="en-US" dirty="0" smtClean="0"/>
              <a:t>starts</a:t>
            </a:r>
          </a:p>
          <a:p>
            <a:r>
              <a:rPr lang="en-US" dirty="0" smtClean="0"/>
              <a:t>Representing a walk:</a:t>
            </a:r>
          </a:p>
          <a:p>
            <a:pPr lvl="1"/>
            <a:r>
              <a:rPr lang="en-US" dirty="0" smtClean="0"/>
              <a:t>A sequence of edges: e</a:t>
            </a:r>
            <a:r>
              <a:rPr lang="en-US" baseline="-25000" dirty="0" smtClean="0"/>
              <a:t>1</a:t>
            </a:r>
            <a:r>
              <a:rPr lang="en-US" dirty="0" smtClean="0"/>
              <a:t>, e</a:t>
            </a:r>
            <a:r>
              <a:rPr lang="en-US" baseline="-25000" dirty="0" smtClean="0"/>
              <a:t>2</a:t>
            </a:r>
            <a:r>
              <a:rPr lang="en-US" dirty="0" smtClean="0"/>
              <a:t>, …, e</a:t>
            </a:r>
            <a:r>
              <a:rPr lang="en-US" baseline="-25000" dirty="0" smtClean="0"/>
              <a:t>n</a:t>
            </a:r>
          </a:p>
          <a:p>
            <a:pPr lvl="1"/>
            <a:r>
              <a:rPr lang="en-US" dirty="0" smtClean="0"/>
              <a:t>A sequence of nodes: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Length of walk: the number of visited edges</a:t>
            </a:r>
          </a:p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98589"/>
            <a:ext cx="2171700" cy="18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6977186" y="4844143"/>
            <a:ext cx="1848284" cy="1632857"/>
          </a:xfrm>
          <a:custGeom>
            <a:avLst/>
            <a:gdLst>
              <a:gd name="connsiteX0" fmla="*/ 65871 w 1848284"/>
              <a:gd name="connsiteY0" fmla="*/ 1524000 h 1632857"/>
              <a:gd name="connsiteX1" fmla="*/ 283585 w 1848284"/>
              <a:gd name="connsiteY1" fmla="*/ 1513114 h 1632857"/>
              <a:gd name="connsiteX2" fmla="*/ 338014 w 1848284"/>
              <a:gd name="connsiteY2" fmla="*/ 1502228 h 1632857"/>
              <a:gd name="connsiteX3" fmla="*/ 675471 w 1848284"/>
              <a:gd name="connsiteY3" fmla="*/ 1491343 h 1632857"/>
              <a:gd name="connsiteX4" fmla="*/ 838757 w 1848284"/>
              <a:gd name="connsiteY4" fmla="*/ 1469571 h 1632857"/>
              <a:gd name="connsiteX5" fmla="*/ 882300 w 1848284"/>
              <a:gd name="connsiteY5" fmla="*/ 1458686 h 1632857"/>
              <a:gd name="connsiteX6" fmla="*/ 1002043 w 1848284"/>
              <a:gd name="connsiteY6" fmla="*/ 1436914 h 1632857"/>
              <a:gd name="connsiteX7" fmla="*/ 1067357 w 1848284"/>
              <a:gd name="connsiteY7" fmla="*/ 1415143 h 1632857"/>
              <a:gd name="connsiteX8" fmla="*/ 1165328 w 1848284"/>
              <a:gd name="connsiteY8" fmla="*/ 1382486 h 1632857"/>
              <a:gd name="connsiteX9" fmla="*/ 1197985 w 1848284"/>
              <a:gd name="connsiteY9" fmla="*/ 1371600 h 1632857"/>
              <a:gd name="connsiteX10" fmla="*/ 1230643 w 1848284"/>
              <a:gd name="connsiteY10" fmla="*/ 1360714 h 1632857"/>
              <a:gd name="connsiteX11" fmla="*/ 1350385 w 1848284"/>
              <a:gd name="connsiteY11" fmla="*/ 1306286 h 1632857"/>
              <a:gd name="connsiteX12" fmla="*/ 1415700 w 1848284"/>
              <a:gd name="connsiteY12" fmla="*/ 1284514 h 1632857"/>
              <a:gd name="connsiteX13" fmla="*/ 1513671 w 1848284"/>
              <a:gd name="connsiteY13" fmla="*/ 1251857 h 1632857"/>
              <a:gd name="connsiteX14" fmla="*/ 1546328 w 1848284"/>
              <a:gd name="connsiteY14" fmla="*/ 1240971 h 1632857"/>
              <a:gd name="connsiteX15" fmla="*/ 1589871 w 1848284"/>
              <a:gd name="connsiteY15" fmla="*/ 1230086 h 1632857"/>
              <a:gd name="connsiteX16" fmla="*/ 1655185 w 1848284"/>
              <a:gd name="connsiteY16" fmla="*/ 1208314 h 1632857"/>
              <a:gd name="connsiteX17" fmla="*/ 1698728 w 1848284"/>
              <a:gd name="connsiteY17" fmla="*/ 1164771 h 1632857"/>
              <a:gd name="connsiteX18" fmla="*/ 1720500 w 1848284"/>
              <a:gd name="connsiteY18" fmla="*/ 1143000 h 1632857"/>
              <a:gd name="connsiteX19" fmla="*/ 1731385 w 1848284"/>
              <a:gd name="connsiteY19" fmla="*/ 947057 h 1632857"/>
              <a:gd name="connsiteX20" fmla="*/ 1720500 w 1848284"/>
              <a:gd name="connsiteY20" fmla="*/ 914400 h 1632857"/>
              <a:gd name="connsiteX21" fmla="*/ 1666071 w 1848284"/>
              <a:gd name="connsiteY21" fmla="*/ 870857 h 1632857"/>
              <a:gd name="connsiteX22" fmla="*/ 1611643 w 1848284"/>
              <a:gd name="connsiteY22" fmla="*/ 816428 h 1632857"/>
              <a:gd name="connsiteX23" fmla="*/ 1546328 w 1848284"/>
              <a:gd name="connsiteY23" fmla="*/ 794657 h 1632857"/>
              <a:gd name="connsiteX24" fmla="*/ 1513671 w 1848284"/>
              <a:gd name="connsiteY24" fmla="*/ 772886 h 1632857"/>
              <a:gd name="connsiteX25" fmla="*/ 1448357 w 1848284"/>
              <a:gd name="connsiteY25" fmla="*/ 751114 h 1632857"/>
              <a:gd name="connsiteX26" fmla="*/ 1404814 w 1848284"/>
              <a:gd name="connsiteY26" fmla="*/ 707571 h 1632857"/>
              <a:gd name="connsiteX27" fmla="*/ 1176214 w 1848284"/>
              <a:gd name="connsiteY27" fmla="*/ 685800 h 1632857"/>
              <a:gd name="connsiteX28" fmla="*/ 1045585 w 1848284"/>
              <a:gd name="connsiteY28" fmla="*/ 718457 h 1632857"/>
              <a:gd name="connsiteX29" fmla="*/ 1023814 w 1848284"/>
              <a:gd name="connsiteY29" fmla="*/ 783771 h 1632857"/>
              <a:gd name="connsiteX30" fmla="*/ 1012928 w 1848284"/>
              <a:gd name="connsiteY30" fmla="*/ 816428 h 1632857"/>
              <a:gd name="connsiteX31" fmla="*/ 1002043 w 1848284"/>
              <a:gd name="connsiteY31" fmla="*/ 947057 h 1632857"/>
              <a:gd name="connsiteX32" fmla="*/ 991157 w 1848284"/>
              <a:gd name="connsiteY32" fmla="*/ 979714 h 1632857"/>
              <a:gd name="connsiteX33" fmla="*/ 1002043 w 1848284"/>
              <a:gd name="connsiteY33" fmla="*/ 1524000 h 1632857"/>
              <a:gd name="connsiteX34" fmla="*/ 1034700 w 1848284"/>
              <a:gd name="connsiteY34" fmla="*/ 1556657 h 1632857"/>
              <a:gd name="connsiteX35" fmla="*/ 1078243 w 1848284"/>
              <a:gd name="connsiteY35" fmla="*/ 1611086 h 1632857"/>
              <a:gd name="connsiteX36" fmla="*/ 1143557 w 1848284"/>
              <a:gd name="connsiteY36" fmla="*/ 1632857 h 1632857"/>
              <a:gd name="connsiteX37" fmla="*/ 1361271 w 1848284"/>
              <a:gd name="connsiteY37" fmla="*/ 1600200 h 1632857"/>
              <a:gd name="connsiteX38" fmla="*/ 1393928 w 1848284"/>
              <a:gd name="connsiteY38" fmla="*/ 1589314 h 1632857"/>
              <a:gd name="connsiteX39" fmla="*/ 1426585 w 1848284"/>
              <a:gd name="connsiteY39" fmla="*/ 1578428 h 1632857"/>
              <a:gd name="connsiteX40" fmla="*/ 1448357 w 1848284"/>
              <a:gd name="connsiteY40" fmla="*/ 1556657 h 1632857"/>
              <a:gd name="connsiteX41" fmla="*/ 1513671 w 1848284"/>
              <a:gd name="connsiteY41" fmla="*/ 1534886 h 1632857"/>
              <a:gd name="connsiteX42" fmla="*/ 1546328 w 1848284"/>
              <a:gd name="connsiteY42" fmla="*/ 1524000 h 1632857"/>
              <a:gd name="connsiteX43" fmla="*/ 1578985 w 1848284"/>
              <a:gd name="connsiteY43" fmla="*/ 1513114 h 1632857"/>
              <a:gd name="connsiteX44" fmla="*/ 1611643 w 1848284"/>
              <a:gd name="connsiteY44" fmla="*/ 1491343 h 1632857"/>
              <a:gd name="connsiteX45" fmla="*/ 1633414 w 1848284"/>
              <a:gd name="connsiteY45" fmla="*/ 1469571 h 1632857"/>
              <a:gd name="connsiteX46" fmla="*/ 1666071 w 1848284"/>
              <a:gd name="connsiteY46" fmla="*/ 1458686 h 1632857"/>
              <a:gd name="connsiteX47" fmla="*/ 1709614 w 1848284"/>
              <a:gd name="connsiteY47" fmla="*/ 1404257 h 1632857"/>
              <a:gd name="connsiteX48" fmla="*/ 1742271 w 1848284"/>
              <a:gd name="connsiteY48" fmla="*/ 1371600 h 1632857"/>
              <a:gd name="connsiteX49" fmla="*/ 1753157 w 1848284"/>
              <a:gd name="connsiteY49" fmla="*/ 1338943 h 1632857"/>
              <a:gd name="connsiteX50" fmla="*/ 1774928 w 1848284"/>
              <a:gd name="connsiteY50" fmla="*/ 1306286 h 1632857"/>
              <a:gd name="connsiteX51" fmla="*/ 1796700 w 1848284"/>
              <a:gd name="connsiteY51" fmla="*/ 1240971 h 1632857"/>
              <a:gd name="connsiteX52" fmla="*/ 1807585 w 1848284"/>
              <a:gd name="connsiteY52" fmla="*/ 1208314 h 1632857"/>
              <a:gd name="connsiteX53" fmla="*/ 1829357 w 1848284"/>
              <a:gd name="connsiteY53" fmla="*/ 1186543 h 1632857"/>
              <a:gd name="connsiteX54" fmla="*/ 1829357 w 1848284"/>
              <a:gd name="connsiteY54" fmla="*/ 925286 h 1632857"/>
              <a:gd name="connsiteX55" fmla="*/ 1807585 w 1848284"/>
              <a:gd name="connsiteY55" fmla="*/ 903514 h 1632857"/>
              <a:gd name="connsiteX56" fmla="*/ 1774928 w 1848284"/>
              <a:gd name="connsiteY56" fmla="*/ 783771 h 1632857"/>
              <a:gd name="connsiteX57" fmla="*/ 1709614 w 1848284"/>
              <a:gd name="connsiteY57" fmla="*/ 729343 h 1632857"/>
              <a:gd name="connsiteX58" fmla="*/ 1655185 w 1848284"/>
              <a:gd name="connsiteY58" fmla="*/ 685800 h 1632857"/>
              <a:gd name="connsiteX59" fmla="*/ 1644300 w 1848284"/>
              <a:gd name="connsiteY59" fmla="*/ 653143 h 1632857"/>
              <a:gd name="connsiteX60" fmla="*/ 1578985 w 1848284"/>
              <a:gd name="connsiteY60" fmla="*/ 620486 h 1632857"/>
              <a:gd name="connsiteX61" fmla="*/ 1546328 w 1848284"/>
              <a:gd name="connsiteY61" fmla="*/ 598714 h 1632857"/>
              <a:gd name="connsiteX62" fmla="*/ 1481014 w 1848284"/>
              <a:gd name="connsiteY62" fmla="*/ 576943 h 1632857"/>
              <a:gd name="connsiteX63" fmla="*/ 1448357 w 1848284"/>
              <a:gd name="connsiteY63" fmla="*/ 566057 h 1632857"/>
              <a:gd name="connsiteX64" fmla="*/ 1361271 w 1848284"/>
              <a:gd name="connsiteY64" fmla="*/ 555171 h 1632857"/>
              <a:gd name="connsiteX65" fmla="*/ 610157 w 1848284"/>
              <a:gd name="connsiteY65" fmla="*/ 566057 h 1632857"/>
              <a:gd name="connsiteX66" fmla="*/ 479528 w 1848284"/>
              <a:gd name="connsiteY66" fmla="*/ 587828 h 1632857"/>
              <a:gd name="connsiteX67" fmla="*/ 446871 w 1848284"/>
              <a:gd name="connsiteY67" fmla="*/ 598714 h 1632857"/>
              <a:gd name="connsiteX68" fmla="*/ 359785 w 1848284"/>
              <a:gd name="connsiteY68" fmla="*/ 609600 h 1632857"/>
              <a:gd name="connsiteX69" fmla="*/ 557 w 1848284"/>
              <a:gd name="connsiteY69" fmla="*/ 609600 h 1632857"/>
              <a:gd name="connsiteX70" fmla="*/ 22328 w 1848284"/>
              <a:gd name="connsiteY70" fmla="*/ 435428 h 1632857"/>
              <a:gd name="connsiteX71" fmla="*/ 65871 w 1848284"/>
              <a:gd name="connsiteY71" fmla="*/ 370114 h 1632857"/>
              <a:gd name="connsiteX72" fmla="*/ 87643 w 1848284"/>
              <a:gd name="connsiteY72" fmla="*/ 337457 h 1632857"/>
              <a:gd name="connsiteX73" fmla="*/ 109414 w 1848284"/>
              <a:gd name="connsiteY73" fmla="*/ 272143 h 1632857"/>
              <a:gd name="connsiteX74" fmla="*/ 152957 w 1848284"/>
              <a:gd name="connsiteY74" fmla="*/ 228600 h 1632857"/>
              <a:gd name="connsiteX75" fmla="*/ 174728 w 1848284"/>
              <a:gd name="connsiteY75" fmla="*/ 206828 h 1632857"/>
              <a:gd name="connsiteX76" fmla="*/ 229157 w 1848284"/>
              <a:gd name="connsiteY76" fmla="*/ 141514 h 1632857"/>
              <a:gd name="connsiteX77" fmla="*/ 261814 w 1848284"/>
              <a:gd name="connsiteY77" fmla="*/ 130628 h 1632857"/>
              <a:gd name="connsiteX78" fmla="*/ 327128 w 1848284"/>
              <a:gd name="connsiteY78" fmla="*/ 97971 h 1632857"/>
              <a:gd name="connsiteX79" fmla="*/ 348900 w 1848284"/>
              <a:gd name="connsiteY79" fmla="*/ 76200 h 1632857"/>
              <a:gd name="connsiteX80" fmla="*/ 392443 w 1848284"/>
              <a:gd name="connsiteY80" fmla="*/ 65314 h 1632857"/>
              <a:gd name="connsiteX81" fmla="*/ 425100 w 1848284"/>
              <a:gd name="connsiteY81" fmla="*/ 54428 h 1632857"/>
              <a:gd name="connsiteX82" fmla="*/ 457757 w 1848284"/>
              <a:gd name="connsiteY82" fmla="*/ 21771 h 1632857"/>
              <a:gd name="connsiteX83" fmla="*/ 523071 w 1848284"/>
              <a:gd name="connsiteY83" fmla="*/ 0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48284" h="1632857">
                <a:moveTo>
                  <a:pt x="65871" y="1524000"/>
                </a:moveTo>
                <a:cubicBezTo>
                  <a:pt x="138442" y="1520371"/>
                  <a:pt x="211154" y="1518909"/>
                  <a:pt x="283585" y="1513114"/>
                </a:cubicBezTo>
                <a:cubicBezTo>
                  <a:pt x="302028" y="1511638"/>
                  <a:pt x="319540" y="1503254"/>
                  <a:pt x="338014" y="1502228"/>
                </a:cubicBezTo>
                <a:cubicBezTo>
                  <a:pt x="450385" y="1495985"/>
                  <a:pt x="562985" y="1494971"/>
                  <a:pt x="675471" y="1491343"/>
                </a:cubicBezTo>
                <a:cubicBezTo>
                  <a:pt x="814076" y="1463621"/>
                  <a:pt x="616062" y="1501384"/>
                  <a:pt x="838757" y="1469571"/>
                </a:cubicBezTo>
                <a:cubicBezTo>
                  <a:pt x="853568" y="1467455"/>
                  <a:pt x="867580" y="1461362"/>
                  <a:pt x="882300" y="1458686"/>
                </a:cubicBezTo>
                <a:cubicBezTo>
                  <a:pt x="953661" y="1445711"/>
                  <a:pt x="945066" y="1454007"/>
                  <a:pt x="1002043" y="1436914"/>
                </a:cubicBezTo>
                <a:cubicBezTo>
                  <a:pt x="1024024" y="1430320"/>
                  <a:pt x="1045586" y="1422400"/>
                  <a:pt x="1067357" y="1415143"/>
                </a:cubicBezTo>
                <a:lnTo>
                  <a:pt x="1165328" y="1382486"/>
                </a:lnTo>
                <a:lnTo>
                  <a:pt x="1197985" y="1371600"/>
                </a:lnTo>
                <a:cubicBezTo>
                  <a:pt x="1208871" y="1367971"/>
                  <a:pt x="1221095" y="1367079"/>
                  <a:pt x="1230643" y="1360714"/>
                </a:cubicBezTo>
                <a:cubicBezTo>
                  <a:pt x="1332263" y="1292967"/>
                  <a:pt x="1255512" y="1332160"/>
                  <a:pt x="1350385" y="1306286"/>
                </a:cubicBezTo>
                <a:cubicBezTo>
                  <a:pt x="1372526" y="1300248"/>
                  <a:pt x="1393928" y="1291771"/>
                  <a:pt x="1415700" y="1284514"/>
                </a:cubicBezTo>
                <a:lnTo>
                  <a:pt x="1513671" y="1251857"/>
                </a:lnTo>
                <a:cubicBezTo>
                  <a:pt x="1524557" y="1248228"/>
                  <a:pt x="1535196" y="1243754"/>
                  <a:pt x="1546328" y="1240971"/>
                </a:cubicBezTo>
                <a:cubicBezTo>
                  <a:pt x="1560842" y="1237343"/>
                  <a:pt x="1575541" y="1234385"/>
                  <a:pt x="1589871" y="1230086"/>
                </a:cubicBezTo>
                <a:cubicBezTo>
                  <a:pt x="1611852" y="1223492"/>
                  <a:pt x="1655185" y="1208314"/>
                  <a:pt x="1655185" y="1208314"/>
                </a:cubicBezTo>
                <a:lnTo>
                  <a:pt x="1698728" y="1164771"/>
                </a:lnTo>
                <a:lnTo>
                  <a:pt x="1720500" y="1143000"/>
                </a:lnTo>
                <a:cubicBezTo>
                  <a:pt x="1753209" y="1044871"/>
                  <a:pt x="1749658" y="1084111"/>
                  <a:pt x="1731385" y="947057"/>
                </a:cubicBezTo>
                <a:cubicBezTo>
                  <a:pt x="1729869" y="935683"/>
                  <a:pt x="1726403" y="924239"/>
                  <a:pt x="1720500" y="914400"/>
                </a:cubicBezTo>
                <a:cubicBezTo>
                  <a:pt x="1707097" y="892061"/>
                  <a:pt x="1684808" y="887252"/>
                  <a:pt x="1666071" y="870857"/>
                </a:cubicBezTo>
                <a:cubicBezTo>
                  <a:pt x="1646762" y="853961"/>
                  <a:pt x="1635984" y="824541"/>
                  <a:pt x="1611643" y="816428"/>
                </a:cubicBezTo>
                <a:cubicBezTo>
                  <a:pt x="1589871" y="809171"/>
                  <a:pt x="1565423" y="807387"/>
                  <a:pt x="1546328" y="794657"/>
                </a:cubicBezTo>
                <a:cubicBezTo>
                  <a:pt x="1535442" y="787400"/>
                  <a:pt x="1525626" y="778199"/>
                  <a:pt x="1513671" y="772886"/>
                </a:cubicBezTo>
                <a:cubicBezTo>
                  <a:pt x="1492700" y="763565"/>
                  <a:pt x="1448357" y="751114"/>
                  <a:pt x="1448357" y="751114"/>
                </a:cubicBezTo>
                <a:cubicBezTo>
                  <a:pt x="1433843" y="736600"/>
                  <a:pt x="1425061" y="710945"/>
                  <a:pt x="1404814" y="707571"/>
                </a:cubicBezTo>
                <a:cubicBezTo>
                  <a:pt x="1285693" y="687719"/>
                  <a:pt x="1361523" y="698154"/>
                  <a:pt x="1176214" y="685800"/>
                </a:cubicBezTo>
                <a:cubicBezTo>
                  <a:pt x="1146086" y="688813"/>
                  <a:pt x="1068112" y="673404"/>
                  <a:pt x="1045585" y="718457"/>
                </a:cubicBezTo>
                <a:cubicBezTo>
                  <a:pt x="1035322" y="738983"/>
                  <a:pt x="1031071" y="762000"/>
                  <a:pt x="1023814" y="783771"/>
                </a:cubicBezTo>
                <a:lnTo>
                  <a:pt x="1012928" y="816428"/>
                </a:lnTo>
                <a:cubicBezTo>
                  <a:pt x="1009300" y="859971"/>
                  <a:pt x="1007818" y="903746"/>
                  <a:pt x="1002043" y="947057"/>
                </a:cubicBezTo>
                <a:cubicBezTo>
                  <a:pt x="1000527" y="958431"/>
                  <a:pt x="991157" y="968239"/>
                  <a:pt x="991157" y="979714"/>
                </a:cubicBezTo>
                <a:cubicBezTo>
                  <a:pt x="991157" y="1161179"/>
                  <a:pt x="988386" y="1343050"/>
                  <a:pt x="1002043" y="1524000"/>
                </a:cubicBezTo>
                <a:cubicBezTo>
                  <a:pt x="1003202" y="1539351"/>
                  <a:pt x="1024845" y="1544830"/>
                  <a:pt x="1034700" y="1556657"/>
                </a:cubicBezTo>
                <a:cubicBezTo>
                  <a:pt x="1045689" y="1569843"/>
                  <a:pt x="1060145" y="1602037"/>
                  <a:pt x="1078243" y="1611086"/>
                </a:cubicBezTo>
                <a:cubicBezTo>
                  <a:pt x="1098769" y="1621349"/>
                  <a:pt x="1143557" y="1632857"/>
                  <a:pt x="1143557" y="1632857"/>
                </a:cubicBezTo>
                <a:cubicBezTo>
                  <a:pt x="1318843" y="1620336"/>
                  <a:pt x="1247643" y="1638076"/>
                  <a:pt x="1361271" y="1600200"/>
                </a:cubicBezTo>
                <a:lnTo>
                  <a:pt x="1393928" y="1589314"/>
                </a:lnTo>
                <a:lnTo>
                  <a:pt x="1426585" y="1578428"/>
                </a:lnTo>
                <a:cubicBezTo>
                  <a:pt x="1433842" y="1571171"/>
                  <a:pt x="1439177" y="1561247"/>
                  <a:pt x="1448357" y="1556657"/>
                </a:cubicBezTo>
                <a:cubicBezTo>
                  <a:pt x="1468883" y="1546394"/>
                  <a:pt x="1491900" y="1542143"/>
                  <a:pt x="1513671" y="1534886"/>
                </a:cubicBezTo>
                <a:lnTo>
                  <a:pt x="1546328" y="1524000"/>
                </a:lnTo>
                <a:cubicBezTo>
                  <a:pt x="1557214" y="1520371"/>
                  <a:pt x="1569437" y="1519479"/>
                  <a:pt x="1578985" y="1513114"/>
                </a:cubicBezTo>
                <a:cubicBezTo>
                  <a:pt x="1589871" y="1505857"/>
                  <a:pt x="1601427" y="1499516"/>
                  <a:pt x="1611643" y="1491343"/>
                </a:cubicBezTo>
                <a:cubicBezTo>
                  <a:pt x="1619657" y="1484932"/>
                  <a:pt x="1624613" y="1474851"/>
                  <a:pt x="1633414" y="1469571"/>
                </a:cubicBezTo>
                <a:cubicBezTo>
                  <a:pt x="1643253" y="1463667"/>
                  <a:pt x="1655185" y="1462314"/>
                  <a:pt x="1666071" y="1458686"/>
                </a:cubicBezTo>
                <a:cubicBezTo>
                  <a:pt x="1729413" y="1395344"/>
                  <a:pt x="1640953" y="1486650"/>
                  <a:pt x="1709614" y="1404257"/>
                </a:cubicBezTo>
                <a:cubicBezTo>
                  <a:pt x="1719469" y="1392430"/>
                  <a:pt x="1731385" y="1382486"/>
                  <a:pt x="1742271" y="1371600"/>
                </a:cubicBezTo>
                <a:cubicBezTo>
                  <a:pt x="1745900" y="1360714"/>
                  <a:pt x="1748025" y="1349206"/>
                  <a:pt x="1753157" y="1338943"/>
                </a:cubicBezTo>
                <a:cubicBezTo>
                  <a:pt x="1759008" y="1327241"/>
                  <a:pt x="1769615" y="1318241"/>
                  <a:pt x="1774928" y="1306286"/>
                </a:cubicBezTo>
                <a:cubicBezTo>
                  <a:pt x="1784249" y="1285315"/>
                  <a:pt x="1789443" y="1262743"/>
                  <a:pt x="1796700" y="1240971"/>
                </a:cubicBezTo>
                <a:cubicBezTo>
                  <a:pt x="1800329" y="1230085"/>
                  <a:pt x="1799471" y="1216427"/>
                  <a:pt x="1807585" y="1208314"/>
                </a:cubicBezTo>
                <a:lnTo>
                  <a:pt x="1829357" y="1186543"/>
                </a:lnTo>
                <a:cubicBezTo>
                  <a:pt x="1855189" y="1083216"/>
                  <a:pt x="1853992" y="1105937"/>
                  <a:pt x="1829357" y="925286"/>
                </a:cubicBezTo>
                <a:cubicBezTo>
                  <a:pt x="1827970" y="915117"/>
                  <a:pt x="1814842" y="910771"/>
                  <a:pt x="1807585" y="903514"/>
                </a:cubicBezTo>
                <a:cubicBezTo>
                  <a:pt x="1803333" y="882255"/>
                  <a:pt x="1788741" y="797584"/>
                  <a:pt x="1774928" y="783771"/>
                </a:cubicBezTo>
                <a:cubicBezTo>
                  <a:pt x="1697346" y="706189"/>
                  <a:pt x="1785397" y="789971"/>
                  <a:pt x="1709614" y="729343"/>
                </a:cubicBezTo>
                <a:cubicBezTo>
                  <a:pt x="1632065" y="667303"/>
                  <a:pt x="1755693" y="752802"/>
                  <a:pt x="1655185" y="685800"/>
                </a:cubicBezTo>
                <a:cubicBezTo>
                  <a:pt x="1651557" y="674914"/>
                  <a:pt x="1651468" y="662103"/>
                  <a:pt x="1644300" y="653143"/>
                </a:cubicBezTo>
                <a:cubicBezTo>
                  <a:pt x="1628952" y="633957"/>
                  <a:pt x="1600500" y="627657"/>
                  <a:pt x="1578985" y="620486"/>
                </a:cubicBezTo>
                <a:cubicBezTo>
                  <a:pt x="1568099" y="613229"/>
                  <a:pt x="1558283" y="604028"/>
                  <a:pt x="1546328" y="598714"/>
                </a:cubicBezTo>
                <a:cubicBezTo>
                  <a:pt x="1525357" y="589393"/>
                  <a:pt x="1502785" y="584200"/>
                  <a:pt x="1481014" y="576943"/>
                </a:cubicBezTo>
                <a:cubicBezTo>
                  <a:pt x="1470128" y="573314"/>
                  <a:pt x="1459743" y="567480"/>
                  <a:pt x="1448357" y="566057"/>
                </a:cubicBezTo>
                <a:lnTo>
                  <a:pt x="1361271" y="555171"/>
                </a:lnTo>
                <a:lnTo>
                  <a:pt x="610157" y="566057"/>
                </a:lnTo>
                <a:cubicBezTo>
                  <a:pt x="566433" y="567193"/>
                  <a:pt x="521684" y="575784"/>
                  <a:pt x="479528" y="587828"/>
                </a:cubicBezTo>
                <a:cubicBezTo>
                  <a:pt x="468495" y="590980"/>
                  <a:pt x="458160" y="596661"/>
                  <a:pt x="446871" y="598714"/>
                </a:cubicBezTo>
                <a:cubicBezTo>
                  <a:pt x="418088" y="603947"/>
                  <a:pt x="388814" y="605971"/>
                  <a:pt x="359785" y="609600"/>
                </a:cubicBezTo>
                <a:cubicBezTo>
                  <a:pt x="243412" y="648392"/>
                  <a:pt x="152439" y="682923"/>
                  <a:pt x="557" y="609600"/>
                </a:cubicBezTo>
                <a:cubicBezTo>
                  <a:pt x="-1142" y="608780"/>
                  <a:pt x="-251" y="476071"/>
                  <a:pt x="22328" y="435428"/>
                </a:cubicBezTo>
                <a:cubicBezTo>
                  <a:pt x="35035" y="412555"/>
                  <a:pt x="51357" y="391885"/>
                  <a:pt x="65871" y="370114"/>
                </a:cubicBezTo>
                <a:lnTo>
                  <a:pt x="87643" y="337457"/>
                </a:lnTo>
                <a:cubicBezTo>
                  <a:pt x="94900" y="315686"/>
                  <a:pt x="93187" y="288370"/>
                  <a:pt x="109414" y="272143"/>
                </a:cubicBezTo>
                <a:lnTo>
                  <a:pt x="152957" y="228600"/>
                </a:lnTo>
                <a:cubicBezTo>
                  <a:pt x="160214" y="221343"/>
                  <a:pt x="169035" y="215367"/>
                  <a:pt x="174728" y="206828"/>
                </a:cubicBezTo>
                <a:cubicBezTo>
                  <a:pt x="190793" y="182732"/>
                  <a:pt x="204013" y="158277"/>
                  <a:pt x="229157" y="141514"/>
                </a:cubicBezTo>
                <a:cubicBezTo>
                  <a:pt x="238704" y="135149"/>
                  <a:pt x="251551" y="135760"/>
                  <a:pt x="261814" y="130628"/>
                </a:cubicBezTo>
                <a:cubicBezTo>
                  <a:pt x="346223" y="88424"/>
                  <a:pt x="245044" y="125333"/>
                  <a:pt x="327128" y="97971"/>
                </a:cubicBezTo>
                <a:cubicBezTo>
                  <a:pt x="334385" y="90714"/>
                  <a:pt x="339720" y="80790"/>
                  <a:pt x="348900" y="76200"/>
                </a:cubicBezTo>
                <a:cubicBezTo>
                  <a:pt x="362282" y="69509"/>
                  <a:pt x="378058" y="69424"/>
                  <a:pt x="392443" y="65314"/>
                </a:cubicBezTo>
                <a:cubicBezTo>
                  <a:pt x="403476" y="62162"/>
                  <a:pt x="414214" y="58057"/>
                  <a:pt x="425100" y="54428"/>
                </a:cubicBezTo>
                <a:cubicBezTo>
                  <a:pt x="435986" y="43542"/>
                  <a:pt x="444300" y="29247"/>
                  <a:pt x="457757" y="21771"/>
                </a:cubicBezTo>
                <a:cubicBezTo>
                  <a:pt x="477818" y="10626"/>
                  <a:pt x="523071" y="0"/>
                  <a:pt x="523071" y="0"/>
                </a:cubicBezTo>
              </a:path>
            </a:pathLst>
          </a:custGeom>
          <a:noFill/>
          <a:ln w="38100">
            <a:solidFill>
              <a:srgbClr val="192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67743" y="5475905"/>
            <a:ext cx="183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Length of </a:t>
            </a:r>
            <a:r>
              <a:rPr lang="en-US" dirty="0" smtClean="0"/>
              <a:t>walk=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2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walk </a:t>
            </a:r>
            <a:r>
              <a:rPr lang="en-US" dirty="0"/>
              <a:t>where </a:t>
            </a:r>
            <a:r>
              <a:rPr lang="en-US" b="1" dirty="0">
                <a:solidFill>
                  <a:srgbClr val="FF0000"/>
                </a:solidFill>
              </a:rPr>
              <a:t>nodes and edges </a:t>
            </a:r>
            <a:r>
              <a:rPr lang="en-US" b="1" dirty="0"/>
              <a:t>are distinct </a:t>
            </a:r>
            <a:r>
              <a:rPr lang="en-US" dirty="0"/>
              <a:t>is called a </a:t>
            </a:r>
            <a:r>
              <a:rPr lang="en-US" b="1" dirty="0" smtClean="0"/>
              <a:t>path</a:t>
            </a:r>
            <a:r>
              <a:rPr lang="en-US" dirty="0" smtClean="0"/>
              <a:t> </a:t>
            </a:r>
            <a:r>
              <a:rPr lang="en-US" dirty="0"/>
              <a:t>and a closed </a:t>
            </a:r>
            <a:r>
              <a:rPr lang="en-US" dirty="0" smtClean="0"/>
              <a:t>path is </a:t>
            </a:r>
            <a:r>
              <a:rPr lang="en-US" dirty="0"/>
              <a:t>called a </a:t>
            </a:r>
            <a:r>
              <a:rPr lang="en-US" b="1" dirty="0" smtClean="0"/>
              <a:t>cycle</a:t>
            </a:r>
          </a:p>
          <a:p>
            <a:r>
              <a:rPr lang="en-US" u="sng" dirty="0"/>
              <a:t>The length of a path</a:t>
            </a:r>
            <a:r>
              <a:rPr lang="en-US" dirty="0"/>
              <a:t> or cycle is the number of edges </a:t>
            </a:r>
            <a:r>
              <a:rPr lang="en-US" dirty="0" smtClean="0"/>
              <a:t>visited in </a:t>
            </a:r>
            <a:r>
              <a:rPr lang="en-US" dirty="0"/>
              <a:t>the path or cycle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2171700" cy="18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4191000" y="4343400"/>
            <a:ext cx="1796143" cy="827314"/>
          </a:xfrm>
          <a:custGeom>
            <a:avLst/>
            <a:gdLst>
              <a:gd name="connsiteX0" fmla="*/ 108857 w 1796143"/>
              <a:gd name="connsiteY0" fmla="*/ 827314 h 827314"/>
              <a:gd name="connsiteX1" fmla="*/ 174171 w 1796143"/>
              <a:gd name="connsiteY1" fmla="*/ 816429 h 827314"/>
              <a:gd name="connsiteX2" fmla="*/ 206829 w 1796143"/>
              <a:gd name="connsiteY2" fmla="*/ 805543 h 827314"/>
              <a:gd name="connsiteX3" fmla="*/ 642257 w 1796143"/>
              <a:gd name="connsiteY3" fmla="*/ 794657 h 827314"/>
              <a:gd name="connsiteX4" fmla="*/ 936171 w 1796143"/>
              <a:gd name="connsiteY4" fmla="*/ 783771 h 827314"/>
              <a:gd name="connsiteX5" fmla="*/ 1284514 w 1796143"/>
              <a:gd name="connsiteY5" fmla="*/ 772886 h 827314"/>
              <a:gd name="connsiteX6" fmla="*/ 1382486 w 1796143"/>
              <a:gd name="connsiteY6" fmla="*/ 740229 h 827314"/>
              <a:gd name="connsiteX7" fmla="*/ 1447800 w 1796143"/>
              <a:gd name="connsiteY7" fmla="*/ 718457 h 827314"/>
              <a:gd name="connsiteX8" fmla="*/ 1491343 w 1796143"/>
              <a:gd name="connsiteY8" fmla="*/ 707571 h 827314"/>
              <a:gd name="connsiteX9" fmla="*/ 1534886 w 1796143"/>
              <a:gd name="connsiteY9" fmla="*/ 674914 h 827314"/>
              <a:gd name="connsiteX10" fmla="*/ 1600200 w 1796143"/>
              <a:gd name="connsiteY10" fmla="*/ 653143 h 827314"/>
              <a:gd name="connsiteX11" fmla="*/ 1654629 w 1796143"/>
              <a:gd name="connsiteY11" fmla="*/ 620486 h 827314"/>
              <a:gd name="connsiteX12" fmla="*/ 1719943 w 1796143"/>
              <a:gd name="connsiteY12" fmla="*/ 587829 h 827314"/>
              <a:gd name="connsiteX13" fmla="*/ 1796143 w 1796143"/>
              <a:gd name="connsiteY13" fmla="*/ 511629 h 827314"/>
              <a:gd name="connsiteX14" fmla="*/ 1785257 w 1796143"/>
              <a:gd name="connsiteY14" fmla="*/ 348343 h 827314"/>
              <a:gd name="connsiteX15" fmla="*/ 1752600 w 1796143"/>
              <a:gd name="connsiteY15" fmla="*/ 293914 h 827314"/>
              <a:gd name="connsiteX16" fmla="*/ 1687286 w 1796143"/>
              <a:gd name="connsiteY16" fmla="*/ 217714 h 827314"/>
              <a:gd name="connsiteX17" fmla="*/ 1665514 w 1796143"/>
              <a:gd name="connsiteY17" fmla="*/ 195943 h 827314"/>
              <a:gd name="connsiteX18" fmla="*/ 1600200 w 1796143"/>
              <a:gd name="connsiteY18" fmla="*/ 174171 h 827314"/>
              <a:gd name="connsiteX19" fmla="*/ 1534886 w 1796143"/>
              <a:gd name="connsiteY19" fmla="*/ 141514 h 827314"/>
              <a:gd name="connsiteX20" fmla="*/ 1513114 w 1796143"/>
              <a:gd name="connsiteY20" fmla="*/ 119743 h 827314"/>
              <a:gd name="connsiteX21" fmla="*/ 1447800 w 1796143"/>
              <a:gd name="connsiteY21" fmla="*/ 97971 h 827314"/>
              <a:gd name="connsiteX22" fmla="*/ 1371600 w 1796143"/>
              <a:gd name="connsiteY22" fmla="*/ 76200 h 827314"/>
              <a:gd name="connsiteX23" fmla="*/ 1317171 w 1796143"/>
              <a:gd name="connsiteY23" fmla="*/ 65314 h 827314"/>
              <a:gd name="connsiteX24" fmla="*/ 1240971 w 1796143"/>
              <a:gd name="connsiteY24" fmla="*/ 32657 h 827314"/>
              <a:gd name="connsiteX25" fmla="*/ 1164771 w 1796143"/>
              <a:gd name="connsiteY25" fmla="*/ 10886 h 827314"/>
              <a:gd name="connsiteX26" fmla="*/ 1099457 w 1796143"/>
              <a:gd name="connsiteY26" fmla="*/ 0 h 827314"/>
              <a:gd name="connsiteX27" fmla="*/ 0 w 1796143"/>
              <a:gd name="connsiteY27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6143" h="827314">
                <a:moveTo>
                  <a:pt x="108857" y="827314"/>
                </a:moveTo>
                <a:cubicBezTo>
                  <a:pt x="130628" y="823686"/>
                  <a:pt x="152625" y="821217"/>
                  <a:pt x="174171" y="816429"/>
                </a:cubicBezTo>
                <a:cubicBezTo>
                  <a:pt x="185373" y="813940"/>
                  <a:pt x="195367" y="806076"/>
                  <a:pt x="206829" y="805543"/>
                </a:cubicBezTo>
                <a:cubicBezTo>
                  <a:pt x="351860" y="798797"/>
                  <a:pt x="497134" y="798989"/>
                  <a:pt x="642257" y="794657"/>
                </a:cubicBezTo>
                <a:lnTo>
                  <a:pt x="936171" y="783771"/>
                </a:lnTo>
                <a:lnTo>
                  <a:pt x="1284514" y="772886"/>
                </a:lnTo>
                <a:lnTo>
                  <a:pt x="1382486" y="740229"/>
                </a:lnTo>
                <a:cubicBezTo>
                  <a:pt x="1404257" y="732972"/>
                  <a:pt x="1425536" y="724023"/>
                  <a:pt x="1447800" y="718457"/>
                </a:cubicBezTo>
                <a:lnTo>
                  <a:pt x="1491343" y="707571"/>
                </a:lnTo>
                <a:cubicBezTo>
                  <a:pt x="1505857" y="696685"/>
                  <a:pt x="1518658" y="683028"/>
                  <a:pt x="1534886" y="674914"/>
                </a:cubicBezTo>
                <a:cubicBezTo>
                  <a:pt x="1555412" y="664651"/>
                  <a:pt x="1600200" y="653143"/>
                  <a:pt x="1600200" y="653143"/>
                </a:cubicBezTo>
                <a:cubicBezTo>
                  <a:pt x="1642725" y="610617"/>
                  <a:pt x="1598102" y="648749"/>
                  <a:pt x="1654629" y="620486"/>
                </a:cubicBezTo>
                <a:cubicBezTo>
                  <a:pt x="1739041" y="578280"/>
                  <a:pt x="1637856" y="615190"/>
                  <a:pt x="1719943" y="587829"/>
                </a:cubicBezTo>
                <a:cubicBezTo>
                  <a:pt x="1794804" y="537921"/>
                  <a:pt x="1776982" y="569109"/>
                  <a:pt x="1796143" y="511629"/>
                </a:cubicBezTo>
                <a:cubicBezTo>
                  <a:pt x="1792514" y="457200"/>
                  <a:pt x="1791281" y="402559"/>
                  <a:pt x="1785257" y="348343"/>
                </a:cubicBezTo>
                <a:cubicBezTo>
                  <a:pt x="1780988" y="309926"/>
                  <a:pt x="1773663" y="320243"/>
                  <a:pt x="1752600" y="293914"/>
                </a:cubicBezTo>
                <a:cubicBezTo>
                  <a:pt x="1686296" y="211032"/>
                  <a:pt x="1792085" y="322512"/>
                  <a:pt x="1687286" y="217714"/>
                </a:cubicBezTo>
                <a:cubicBezTo>
                  <a:pt x="1680029" y="210457"/>
                  <a:pt x="1675250" y="199189"/>
                  <a:pt x="1665514" y="195943"/>
                </a:cubicBezTo>
                <a:cubicBezTo>
                  <a:pt x="1643743" y="188686"/>
                  <a:pt x="1619295" y="186901"/>
                  <a:pt x="1600200" y="174171"/>
                </a:cubicBezTo>
                <a:cubicBezTo>
                  <a:pt x="1557996" y="146035"/>
                  <a:pt x="1579954" y="156537"/>
                  <a:pt x="1534886" y="141514"/>
                </a:cubicBezTo>
                <a:cubicBezTo>
                  <a:pt x="1527629" y="134257"/>
                  <a:pt x="1522294" y="124333"/>
                  <a:pt x="1513114" y="119743"/>
                </a:cubicBezTo>
                <a:cubicBezTo>
                  <a:pt x="1492588" y="109480"/>
                  <a:pt x="1469571" y="105228"/>
                  <a:pt x="1447800" y="97971"/>
                </a:cubicBezTo>
                <a:cubicBezTo>
                  <a:pt x="1411442" y="85852"/>
                  <a:pt x="1412594" y="85310"/>
                  <a:pt x="1371600" y="76200"/>
                </a:cubicBezTo>
                <a:cubicBezTo>
                  <a:pt x="1353538" y="72186"/>
                  <a:pt x="1335121" y="69801"/>
                  <a:pt x="1317171" y="65314"/>
                </a:cubicBezTo>
                <a:cubicBezTo>
                  <a:pt x="1276320" y="55102"/>
                  <a:pt x="1284593" y="51353"/>
                  <a:pt x="1240971" y="32657"/>
                </a:cubicBezTo>
                <a:cubicBezTo>
                  <a:pt x="1222811" y="24874"/>
                  <a:pt x="1182039" y="14340"/>
                  <a:pt x="1164771" y="10886"/>
                </a:cubicBezTo>
                <a:cubicBezTo>
                  <a:pt x="1143128" y="6557"/>
                  <a:pt x="1121528" y="206"/>
                  <a:pt x="1099457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192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114800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Length of </a:t>
            </a:r>
            <a:r>
              <a:rPr lang="en-US" dirty="0" smtClean="0"/>
              <a:t>path=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walk that in each step the next node is selected </a:t>
            </a:r>
            <a:r>
              <a:rPr lang="en-US" i="1" dirty="0" smtClean="0">
                <a:solidFill>
                  <a:srgbClr val="FF0000"/>
                </a:solidFill>
              </a:rPr>
              <a:t>randomly among the neighbors</a:t>
            </a:r>
          </a:p>
          <a:p>
            <a:pPr lvl="1"/>
            <a:r>
              <a:rPr lang="en-US" dirty="0"/>
              <a:t>The weight </a:t>
            </a:r>
            <a:r>
              <a:rPr lang="en-US" dirty="0" smtClean="0"/>
              <a:t>of an </a:t>
            </a:r>
            <a:r>
              <a:rPr lang="en-US" dirty="0"/>
              <a:t>edge </a:t>
            </a:r>
            <a:r>
              <a:rPr lang="en-US" dirty="0" smtClean="0"/>
              <a:t>can be used to define </a:t>
            </a:r>
            <a:r>
              <a:rPr lang="en-US" dirty="0"/>
              <a:t>the probability of visiting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all edges that </a:t>
            </a:r>
            <a:r>
              <a:rPr lang="en-US" dirty="0" smtClean="0"/>
              <a:t>start at v</a:t>
            </a:r>
            <a:r>
              <a:rPr lang="en-US" baseline="-25000" dirty="0" smtClean="0"/>
              <a:t>i</a:t>
            </a:r>
            <a:r>
              <a:rPr lang="en-US" dirty="0" smtClean="0"/>
              <a:t> the following equation holds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676400" y="4038600"/>
            <a:ext cx="5016878" cy="9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1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318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smtClean="0">
                <a:solidFill>
                  <a:srgbClr val="FF0000"/>
                </a:solidFill>
              </a:rPr>
              <a:t>node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connected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dirty="0" smtClean="0">
                <a:solidFill>
                  <a:srgbClr val="FF0000"/>
                </a:solidFill>
              </a:rPr>
              <a:t>node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baseline="-25000" dirty="0"/>
              <a:t>j</a:t>
            </a:r>
            <a:r>
              <a:rPr lang="en-US" dirty="0"/>
              <a:t> (or reachable from v</a:t>
            </a:r>
            <a:r>
              <a:rPr lang="en-US" baseline="-25000" dirty="0"/>
              <a:t>j</a:t>
            </a:r>
            <a:r>
              <a:rPr lang="en-US" dirty="0"/>
              <a:t>) if </a:t>
            </a:r>
            <a:r>
              <a:rPr lang="en-US" dirty="0" smtClean="0"/>
              <a:t>it is </a:t>
            </a:r>
            <a:r>
              <a:rPr lang="en-US" dirty="0"/>
              <a:t>adjacent to it or there exists a path from v</a:t>
            </a:r>
            <a:r>
              <a:rPr lang="en-US" baseline="-25000" dirty="0"/>
              <a:t>i</a:t>
            </a:r>
            <a:r>
              <a:rPr lang="en-US" dirty="0"/>
              <a:t> to </a:t>
            </a:r>
            <a:r>
              <a:rPr lang="en-US" dirty="0" smtClean="0"/>
              <a:t>v</a:t>
            </a:r>
            <a:r>
              <a:rPr lang="en-US" baseline="-25000" dirty="0" smtClean="0"/>
              <a:t>j. 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graph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connected</a:t>
            </a:r>
            <a:r>
              <a:rPr lang="en-US" dirty="0"/>
              <a:t>, </a:t>
            </a:r>
            <a:r>
              <a:rPr lang="en-US" dirty="0" smtClean="0"/>
              <a:t>if </a:t>
            </a:r>
            <a:r>
              <a:rPr lang="en-US" dirty="0"/>
              <a:t>there exists a path between any pair of nodes in </a:t>
            </a:r>
            <a:r>
              <a:rPr lang="en-US" dirty="0" smtClean="0"/>
              <a:t>it </a:t>
            </a:r>
          </a:p>
          <a:p>
            <a:pPr lvl="1"/>
            <a:r>
              <a:rPr lang="en-US" dirty="0"/>
              <a:t>In a directed graph, </a:t>
            </a:r>
            <a:r>
              <a:rPr lang="en-US" b="1" dirty="0" smtClean="0"/>
              <a:t>a </a:t>
            </a:r>
            <a:r>
              <a:rPr lang="en-US" b="1" dirty="0"/>
              <a:t>graph is strongly </a:t>
            </a:r>
            <a:r>
              <a:rPr lang="en-US" b="1" dirty="0" smtClean="0"/>
              <a:t>connected</a:t>
            </a:r>
            <a:r>
              <a:rPr lang="en-US" dirty="0" smtClean="0"/>
              <a:t> </a:t>
            </a:r>
            <a:r>
              <a:rPr lang="en-US" dirty="0"/>
              <a:t>if there exists a directed </a:t>
            </a:r>
            <a:r>
              <a:rPr lang="en-US" dirty="0" smtClean="0"/>
              <a:t>path between </a:t>
            </a:r>
            <a:r>
              <a:rPr lang="en-US" dirty="0"/>
              <a:t>any pair of nodes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directed graph, </a:t>
            </a:r>
            <a:r>
              <a:rPr lang="en-US" b="1" dirty="0" smtClean="0"/>
              <a:t>a graph </a:t>
            </a:r>
            <a:r>
              <a:rPr lang="en-US" b="1" dirty="0"/>
              <a:t>is weakly </a:t>
            </a:r>
            <a:r>
              <a:rPr lang="en-US" b="1" dirty="0" smtClean="0"/>
              <a:t>connected</a:t>
            </a:r>
            <a:r>
              <a:rPr lang="en-US" dirty="0" smtClean="0"/>
              <a:t> </a:t>
            </a:r>
            <a:r>
              <a:rPr lang="en-US" dirty="0"/>
              <a:t>if there exists a path between any pair of nodes</a:t>
            </a:r>
            <a:r>
              <a:rPr lang="en-US" dirty="0" smtClean="0"/>
              <a:t>, without </a:t>
            </a:r>
            <a:r>
              <a:rPr lang="en-US" dirty="0"/>
              <a:t>following the edge </a:t>
            </a:r>
            <a:r>
              <a:rPr lang="en-US" dirty="0" smtClean="0"/>
              <a:t>directions</a:t>
            </a:r>
          </a:p>
          <a:p>
            <a:r>
              <a:rPr lang="en-US" dirty="0" smtClean="0"/>
              <a:t>A graph is </a:t>
            </a:r>
            <a:r>
              <a:rPr lang="en-US" b="1" dirty="0" smtClean="0"/>
              <a:t>disconnected,</a:t>
            </a:r>
            <a:r>
              <a:rPr lang="en-US" dirty="0" smtClean="0"/>
              <a:t> if it not connected.</a:t>
            </a:r>
          </a:p>
        </p:txBody>
      </p:sp>
    </p:spTree>
    <p:extLst>
      <p:ext uri="{BB962C8B-B14F-4D97-AF65-F5344CB8AC3E}">
        <p14:creationId xmlns:p14="http://schemas.microsoft.com/office/powerpoint/2010/main" xmlns="" val="18115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Connectivity: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0830"/>
            <a:ext cx="9144000" cy="29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1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component</a:t>
            </a:r>
            <a:r>
              <a:rPr lang="en-US" dirty="0" smtClean="0"/>
              <a:t> in an undirected graph is a </a:t>
            </a:r>
            <a:r>
              <a:rPr lang="en-US" i="1" dirty="0" smtClean="0"/>
              <a:t>connected </a:t>
            </a:r>
            <a:r>
              <a:rPr lang="en-US" b="1" i="1" dirty="0" err="1" smtClean="0"/>
              <a:t>subgraph</a:t>
            </a:r>
            <a:r>
              <a:rPr lang="en-US" dirty="0" smtClean="0"/>
              <a:t>, i.e., there is a path between every pair of nodes inside the component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directed graphs, we have a </a:t>
            </a:r>
            <a:r>
              <a:rPr lang="en-US" b="1" dirty="0" smtClean="0">
                <a:solidFill>
                  <a:srgbClr val="FF0000"/>
                </a:solidFill>
              </a:rPr>
              <a:t>strongly connected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components when there is a path from </a:t>
            </a:r>
            <a:r>
              <a:rPr lang="en-US" i="1" dirty="0" smtClean="0"/>
              <a:t>u</a:t>
            </a:r>
            <a:r>
              <a:rPr lang="en-US" dirty="0" smtClean="0"/>
              <a:t> to </a:t>
            </a:r>
            <a:r>
              <a:rPr lang="en-US" i="1" dirty="0" smtClean="0"/>
              <a:t>v</a:t>
            </a:r>
            <a:r>
              <a:rPr lang="en-US" dirty="0" smtClean="0"/>
              <a:t> and one from </a:t>
            </a:r>
            <a:r>
              <a:rPr lang="en-US" i="1" dirty="0" smtClean="0"/>
              <a:t>v</a:t>
            </a:r>
            <a:r>
              <a:rPr lang="en-US" dirty="0" smtClean="0"/>
              <a:t> to </a:t>
            </a:r>
            <a:r>
              <a:rPr lang="en-US" i="1" dirty="0" smtClean="0"/>
              <a:t>u</a:t>
            </a:r>
            <a:r>
              <a:rPr lang="en-US" dirty="0" smtClean="0"/>
              <a:t> for every pair </a:t>
            </a:r>
            <a:r>
              <a:rPr lang="en-US" i="1" dirty="0" smtClean="0"/>
              <a:t>(</a:t>
            </a:r>
            <a:r>
              <a:rPr lang="en-US" i="1" dirty="0" err="1" smtClean="0"/>
              <a:t>u,v</a:t>
            </a:r>
            <a:r>
              <a:rPr lang="en-US" i="1" dirty="0" smtClean="0"/>
              <a:t>).</a:t>
            </a:r>
          </a:p>
          <a:p>
            <a:endParaRPr lang="en-US" i="1" dirty="0"/>
          </a:p>
          <a:p>
            <a:r>
              <a:rPr lang="en-US" dirty="0" smtClean="0"/>
              <a:t>The component is </a:t>
            </a:r>
            <a:r>
              <a:rPr lang="en-US" b="1" dirty="0" smtClean="0"/>
              <a:t>weakly connected</a:t>
            </a:r>
            <a:r>
              <a:rPr lang="en-US" dirty="0" smtClean="0"/>
              <a:t> if replacing directed edges with undirected edges results in a connected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Examples: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04800" y="1219200"/>
            <a:ext cx="8229600" cy="330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2776721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2800" b="1" i="0" u="none" strike="noStrike" kern="1200" normalizeH="0" noProof="0" dirty="0" smtClean="0">
                <a:solidFill>
                  <a:schemeClr val="bg1"/>
                </a:solidFill>
                <a:uLnTx/>
                <a:uFillTx/>
              </a:rPr>
              <a:t>3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0360" y="5043519"/>
            <a:ext cx="4104008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2800" b="1" i="0" u="none" strike="noStrike" kern="1200" normalizeH="0" noProof="0" dirty="0" smtClean="0">
                <a:solidFill>
                  <a:schemeClr val="bg1"/>
                </a:solidFill>
                <a:uLnTx/>
                <a:uFillTx/>
              </a:rPr>
              <a:t>3 Strongly-connected</a:t>
            </a:r>
          </a:p>
          <a:p>
            <a:pPr algn="ctr">
              <a:spcBef>
                <a:spcPct val="0"/>
              </a:spcBef>
            </a:pPr>
            <a:r>
              <a:rPr kumimoji="0" lang="en-US" sz="2800" b="1" i="0" u="none" strike="noStrike" kern="1200" normalizeH="0" noProof="0" dirty="0" smtClean="0">
                <a:solidFill>
                  <a:schemeClr val="bg1"/>
                </a:solidFill>
                <a:uLnTx/>
                <a:uFillTx/>
              </a:rPr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xmlns="" val="2290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Shortest Path </a:t>
            </a:r>
            <a:r>
              <a:rPr lang="en-US" dirty="0" smtClean="0"/>
              <a:t>is the path between two nodes that has the shortest length.</a:t>
            </a:r>
          </a:p>
          <a:p>
            <a:endParaRPr lang="en-US" dirty="0"/>
          </a:p>
          <a:p>
            <a:r>
              <a:rPr lang="en-US" dirty="0" smtClean="0"/>
              <a:t>The concept of the neighborhood of a node can be generalized using </a:t>
            </a:r>
            <a:r>
              <a:rPr lang="en-US" dirty="0"/>
              <a:t>s</a:t>
            </a:r>
            <a:r>
              <a:rPr lang="en-US" dirty="0" smtClean="0"/>
              <a:t>hortest paths. An </a:t>
            </a:r>
            <a:r>
              <a:rPr lang="en-US" dirty="0" smtClean="0">
                <a:solidFill>
                  <a:srgbClr val="FF0000"/>
                </a:solidFill>
              </a:rPr>
              <a:t>n-hop neighborhood </a:t>
            </a:r>
            <a:r>
              <a:rPr lang="en-US" dirty="0" smtClean="0"/>
              <a:t>of a node is the set of nodes that are within n hops distance from the node.</a:t>
            </a:r>
          </a:p>
        </p:txBody>
      </p:sp>
    </p:spTree>
    <p:extLst>
      <p:ext uri="{BB962C8B-B14F-4D97-AF65-F5344CB8AC3E}">
        <p14:creationId xmlns:p14="http://schemas.microsoft.com/office/powerpoint/2010/main" xmlns="" val="37914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diameter</a:t>
            </a:r>
            <a:r>
              <a:rPr lang="en-US" dirty="0"/>
              <a:t> of a graph is </a:t>
            </a:r>
            <a:r>
              <a:rPr lang="en-US" dirty="0" smtClean="0"/>
              <a:t>the length of the longest shortest path between any pair of nodes </a:t>
            </a:r>
            <a:r>
              <a:rPr lang="en-US" dirty="0"/>
              <a:t>between any pairs of nodes in the </a:t>
            </a:r>
            <a:r>
              <a:rPr lang="en-US" dirty="0" smtClean="0"/>
              <a:t>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big is the diameter of the web?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2057400" y="2895600"/>
            <a:ext cx="5586111" cy="1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4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2590800"/>
          </a:xfrm>
        </p:spPr>
        <p:txBody>
          <a:bodyPr/>
          <a:lstStyle/>
          <a:p>
            <a:pPr marL="0" indent="4763">
              <a:buNone/>
            </a:pPr>
            <a:r>
              <a:rPr lang="en-US" dirty="0"/>
              <a:t>A network </a:t>
            </a:r>
            <a:r>
              <a:rPr lang="en-US" dirty="0" smtClean="0"/>
              <a:t>is a graph</a:t>
            </a:r>
            <a:endParaRPr lang="en-US" dirty="0"/>
          </a:p>
          <a:p>
            <a:r>
              <a:rPr lang="en-US" b="1" dirty="0" smtClean="0"/>
              <a:t>nodes, actors, </a:t>
            </a:r>
            <a:r>
              <a:rPr lang="en-US" dirty="0" smtClean="0"/>
              <a:t>or </a:t>
            </a:r>
            <a:r>
              <a:rPr lang="en-US" b="1" dirty="0" smtClean="0"/>
              <a:t>vertices </a:t>
            </a:r>
            <a:r>
              <a:rPr lang="en-US" dirty="0" smtClean="0"/>
              <a:t>(plural of </a:t>
            </a:r>
            <a:r>
              <a:rPr lang="en-US" b="1" dirty="0" smtClean="0"/>
              <a:t>vertex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Connections, </a:t>
            </a:r>
            <a:r>
              <a:rPr lang="en-US" b="1" dirty="0" smtClean="0"/>
              <a:t>edges</a:t>
            </a:r>
            <a:r>
              <a:rPr lang="en-US" dirty="0" smtClean="0"/>
              <a:t> or </a:t>
            </a:r>
            <a:r>
              <a:rPr lang="en-US" b="1" dirty="0" smtClean="0"/>
              <a:t>ties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14829" y="4550288"/>
            <a:ext cx="91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1852" y="4684356"/>
            <a:ext cx="91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354367" y="3828348"/>
            <a:ext cx="1160462" cy="906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1"/>
          </p:cNvCxnSpPr>
          <p:nvPr/>
        </p:nvCxnSpPr>
        <p:spPr>
          <a:xfrm flipH="1">
            <a:off x="6354367" y="4734954"/>
            <a:ext cx="1160462" cy="693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 flipV="1">
            <a:off x="2079427" y="4256352"/>
            <a:ext cx="1520825" cy="6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447852" cy="23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52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98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and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Trees</a:t>
            </a:r>
            <a:r>
              <a:rPr lang="en-US" dirty="0"/>
              <a:t> are special cases of undirected </a:t>
            </a:r>
            <a:r>
              <a:rPr lang="en-US" dirty="0" smtClean="0"/>
              <a:t>graphs</a:t>
            </a:r>
          </a:p>
          <a:p>
            <a:r>
              <a:rPr lang="en-US" dirty="0" smtClean="0"/>
              <a:t>A </a:t>
            </a:r>
            <a:r>
              <a:rPr lang="en-US" dirty="0"/>
              <a:t>tree is a graph </a:t>
            </a:r>
            <a:r>
              <a:rPr lang="en-US" dirty="0" smtClean="0"/>
              <a:t>structure that </a:t>
            </a:r>
            <a:r>
              <a:rPr lang="en-US" dirty="0"/>
              <a:t>has </a:t>
            </a:r>
            <a:r>
              <a:rPr lang="en-US" dirty="0">
                <a:solidFill>
                  <a:srgbClr val="FF0000"/>
                </a:solidFill>
              </a:rPr>
              <a:t>no cycle </a:t>
            </a:r>
            <a:r>
              <a:rPr lang="en-US" dirty="0"/>
              <a:t>in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In </a:t>
            </a:r>
            <a:r>
              <a:rPr lang="en-US" dirty="0"/>
              <a:t>a tree, there is exactly one path between any </a:t>
            </a:r>
            <a:r>
              <a:rPr lang="en-US" dirty="0" smtClean="0"/>
              <a:t>pair of nodes</a:t>
            </a:r>
            <a:endParaRPr lang="en-US" dirty="0"/>
          </a:p>
          <a:p>
            <a:r>
              <a:rPr lang="en-US" dirty="0" smtClean="0"/>
              <a:t>In a tree: |V| = |E| + 1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set of disconnected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trees </a:t>
            </a:r>
            <a:r>
              <a:rPr lang="en-US" dirty="0"/>
              <a:t>is called a </a:t>
            </a:r>
            <a:r>
              <a:rPr lang="en-US" b="1" dirty="0"/>
              <a:t>forest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6172200"/>
            <a:ext cx="269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forest containing 3 trees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349228"/>
            <a:ext cx="27188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err="1" smtClean="0"/>
              <a:t>Subgraphs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0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31876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any connected graph, the </a:t>
            </a:r>
            <a:r>
              <a:rPr lang="en-US" dirty="0">
                <a:solidFill>
                  <a:srgbClr val="FF0000"/>
                </a:solidFill>
              </a:rPr>
              <a:t>spanning tree </a:t>
            </a:r>
            <a:r>
              <a:rPr lang="en-US" dirty="0"/>
              <a:t>is a </a:t>
            </a:r>
            <a:r>
              <a:rPr lang="en-US" dirty="0" err="1" smtClean="0"/>
              <a:t>subgraph</a:t>
            </a:r>
            <a:r>
              <a:rPr lang="en-US" dirty="0" smtClean="0"/>
              <a:t> and </a:t>
            </a:r>
            <a:r>
              <a:rPr lang="en-US" dirty="0"/>
              <a:t>a tree that includes all the nodes of the </a:t>
            </a:r>
            <a:r>
              <a:rPr lang="en-US" dirty="0" smtClean="0"/>
              <a:t>graph</a:t>
            </a:r>
          </a:p>
          <a:p>
            <a:r>
              <a:rPr lang="en-US" dirty="0"/>
              <a:t>There may exist multiple </a:t>
            </a:r>
            <a:r>
              <a:rPr lang="en-US" dirty="0" smtClean="0"/>
              <a:t>spanning trees </a:t>
            </a:r>
            <a:r>
              <a:rPr lang="en-US" dirty="0"/>
              <a:t>for a graph.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weighted graph and one of its </a:t>
            </a:r>
            <a:r>
              <a:rPr lang="en-US" dirty="0" smtClean="0"/>
              <a:t>spanning tree</a:t>
            </a:r>
            <a:r>
              <a:rPr lang="en-US" dirty="0"/>
              <a:t>, the weight of that spanning tree is the summation of the </a:t>
            </a:r>
            <a:r>
              <a:rPr lang="en-US" dirty="0" smtClean="0"/>
              <a:t>edge weights </a:t>
            </a:r>
            <a:r>
              <a:rPr lang="en-US" dirty="0"/>
              <a:t>in the tree. 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the many spanning trees found for </a:t>
            </a:r>
            <a:r>
              <a:rPr lang="en-US" dirty="0" smtClean="0"/>
              <a:t>a weighted </a:t>
            </a:r>
            <a:r>
              <a:rPr lang="en-US" dirty="0"/>
              <a:t>graph, the one with the minimum weight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is </a:t>
            </a:r>
            <a:r>
              <a:rPr lang="en-US" dirty="0"/>
              <a:t>called the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minimum </a:t>
            </a:r>
            <a:r>
              <a:rPr lang="en-US" b="1" dirty="0">
                <a:solidFill>
                  <a:srgbClr val="FF0000"/>
                </a:solidFill>
              </a:rPr>
              <a:t>spanning tree (</a:t>
            </a:r>
            <a:r>
              <a:rPr lang="en-US" b="1" dirty="0" smtClean="0">
                <a:solidFill>
                  <a:srgbClr val="FF0000"/>
                </a:solidFill>
              </a:rPr>
              <a:t>MST)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985" y="5092855"/>
            <a:ext cx="1923789" cy="12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8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Steiner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weighted graph G : (</a:t>
            </a:r>
            <a:r>
              <a:rPr lang="en-US" dirty="0" smtClean="0"/>
              <a:t>V, E, W</a:t>
            </a:r>
            <a:r>
              <a:rPr lang="en-US" dirty="0"/>
              <a:t>) and </a:t>
            </a:r>
            <a:r>
              <a:rPr lang="en-US" dirty="0" smtClean="0"/>
              <a:t>a </a:t>
            </a:r>
            <a:r>
              <a:rPr lang="en-US" i="1" dirty="0"/>
              <a:t>subset</a:t>
            </a:r>
            <a:r>
              <a:rPr lang="en-US" dirty="0"/>
              <a:t> of </a:t>
            </a:r>
            <a:r>
              <a:rPr lang="en-US" dirty="0" smtClean="0"/>
              <a:t>nodes V’ </a:t>
            </a:r>
            <a:r>
              <a:rPr lang="en-US" dirty="0" smtClean="0">
                <a:sym typeface="Symbol"/>
              </a:rPr>
              <a:t></a:t>
            </a:r>
            <a:r>
              <a:rPr lang="en-US" dirty="0" smtClean="0"/>
              <a:t> V </a:t>
            </a:r>
            <a:r>
              <a:rPr lang="en-US" dirty="0"/>
              <a:t>(terminal </a:t>
            </a:r>
            <a:r>
              <a:rPr lang="en-US" dirty="0" smtClean="0"/>
              <a:t>nodes </a:t>
            </a:r>
            <a:r>
              <a:rPr lang="en-US" dirty="0"/>
              <a:t>), the S</a:t>
            </a:r>
            <a:r>
              <a:rPr lang="en-US" dirty="0" smtClean="0"/>
              <a:t>teiner </a:t>
            </a:r>
            <a:r>
              <a:rPr lang="en-US" dirty="0"/>
              <a:t>tree problem </a:t>
            </a:r>
            <a:r>
              <a:rPr lang="en-US" dirty="0" smtClean="0"/>
              <a:t>aims </a:t>
            </a:r>
            <a:r>
              <a:rPr lang="en-US" dirty="0"/>
              <a:t>to find a tree such that it spans all the </a:t>
            </a:r>
            <a:r>
              <a:rPr lang="en-US" dirty="0" smtClean="0"/>
              <a:t>V’ nodes </a:t>
            </a:r>
            <a:r>
              <a:rPr lang="en-US" dirty="0"/>
              <a:t>and the </a:t>
            </a:r>
            <a:r>
              <a:rPr lang="en-US" dirty="0" smtClean="0"/>
              <a:t>weight of </a:t>
            </a:r>
            <a:r>
              <a:rPr lang="en-US" dirty="0"/>
              <a:t>this tree is minimized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462466"/>
            <a:ext cx="3581400" cy="3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9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200"/>
          </a:xfrm>
        </p:spPr>
        <p:txBody>
          <a:bodyPr/>
          <a:lstStyle/>
          <a:p>
            <a:r>
              <a:rPr lang="en-US" dirty="0" smtClean="0"/>
              <a:t>A complete </a:t>
            </a:r>
            <a:r>
              <a:rPr lang="en-US" dirty="0"/>
              <a:t>graph is a graph where for a set of nodes V, </a:t>
            </a:r>
            <a:r>
              <a:rPr lang="en-US" i="1" dirty="0"/>
              <a:t>all possible </a:t>
            </a:r>
            <a:r>
              <a:rPr lang="en-US" i="1" dirty="0" smtClean="0"/>
              <a:t>edges </a:t>
            </a:r>
            <a:r>
              <a:rPr lang="en-US" dirty="0" smtClean="0"/>
              <a:t>exist </a:t>
            </a:r>
            <a:r>
              <a:rPr lang="en-US" dirty="0"/>
              <a:t>in the </a:t>
            </a:r>
            <a:r>
              <a:rPr lang="en-US" dirty="0" smtClean="0"/>
              <a:t>graph</a:t>
            </a:r>
          </a:p>
          <a:p>
            <a:r>
              <a:rPr lang="en-US" dirty="0" smtClean="0"/>
              <a:t>In a complete graph, </a:t>
            </a:r>
            <a:r>
              <a:rPr lang="en-US" dirty="0"/>
              <a:t>any pair of nodes are connected via </a:t>
            </a:r>
            <a:r>
              <a:rPr lang="en-US" dirty="0" smtClean="0"/>
              <a:t>an edge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697" y="3623673"/>
            <a:ext cx="952500" cy="65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335311"/>
            <a:ext cx="74676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that can be drawn in such a way that no two edges cross </a:t>
            </a:r>
            <a:r>
              <a:rPr lang="en-US" dirty="0" smtClean="0"/>
              <a:t>each other </a:t>
            </a:r>
            <a:r>
              <a:rPr lang="en-US" dirty="0"/>
              <a:t>(other than the endpoints) is called planar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5650468"/>
            <a:ext cx="140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Planar Graph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504" y="5650468"/>
            <a:ext cx="187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Non-planar Graph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2177" y="2558825"/>
            <a:ext cx="3028950" cy="2841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345" y="2979658"/>
            <a:ext cx="1495471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5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bipartite graph G(V; E) is a graph where the node set can be </a:t>
            </a:r>
            <a:r>
              <a:rPr lang="en-US" dirty="0" smtClean="0"/>
              <a:t>partitioned into </a:t>
            </a:r>
            <a:r>
              <a:rPr lang="en-US" dirty="0"/>
              <a:t>two sets such that, for all edges, one end-point is in one set and </a:t>
            </a:r>
            <a:r>
              <a:rPr lang="en-US" dirty="0" smtClean="0"/>
              <a:t>the other </a:t>
            </a:r>
            <a:r>
              <a:rPr lang="en-US" dirty="0"/>
              <a:t>end-point is in the other set.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190098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1981200" cy="26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524000" y="3657600"/>
            <a:ext cx="304800" cy="1371600"/>
          </a:xfrm>
          <a:prstGeom prst="leftBrace">
            <a:avLst>
              <a:gd name="adj1" fmla="val 4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affiliation network is a bipartite graph.</a:t>
            </a:r>
            <a:r>
              <a:rPr lang="en-US" dirty="0"/>
              <a:t> If an individual </a:t>
            </a:r>
            <a:r>
              <a:rPr lang="en-US" dirty="0" smtClean="0"/>
              <a:t>is associated </a:t>
            </a:r>
            <a:r>
              <a:rPr lang="en-US" dirty="0"/>
              <a:t>with an </a:t>
            </a:r>
            <a:r>
              <a:rPr lang="en-US" dirty="0" smtClean="0"/>
              <a:t>affiliation</a:t>
            </a:r>
            <a:r>
              <a:rPr lang="en-US" dirty="0"/>
              <a:t>, an edge connects the corresponding nodes.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3352800"/>
            <a:ext cx="0" cy="2057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150" y="3048000"/>
            <a:ext cx="36957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regular graph is one </a:t>
            </a:r>
            <a:r>
              <a:rPr lang="en-US" dirty="0" smtClean="0"/>
              <a:t>in which all </a:t>
            </a:r>
            <a:r>
              <a:rPr lang="en-US" dirty="0"/>
              <a:t>nodes have </a:t>
            </a:r>
            <a:r>
              <a:rPr lang="en-US" dirty="0">
                <a:solidFill>
                  <a:srgbClr val="FF0000"/>
                </a:solidFill>
              </a:rPr>
              <a:t>the same </a:t>
            </a:r>
            <a:r>
              <a:rPr lang="en-US" dirty="0" smtClean="0">
                <a:solidFill>
                  <a:srgbClr val="FF0000"/>
                </a:solidFill>
              </a:rPr>
              <a:t>degree</a:t>
            </a:r>
          </a:p>
          <a:p>
            <a:r>
              <a:rPr lang="en-US" dirty="0" smtClean="0"/>
              <a:t>Regular graphs </a:t>
            </a:r>
            <a:r>
              <a:rPr lang="en-US" dirty="0"/>
              <a:t>can be connected </a:t>
            </a:r>
            <a:r>
              <a:rPr lang="en-US" dirty="0" smtClean="0"/>
              <a:t>or disconnected</a:t>
            </a:r>
          </a:p>
          <a:p>
            <a:r>
              <a:rPr lang="en-US" dirty="0" smtClean="0"/>
              <a:t>In a k-regular graph, all nodes have degree k</a:t>
            </a:r>
          </a:p>
          <a:p>
            <a:r>
              <a:rPr lang="en-US" dirty="0" smtClean="0"/>
              <a:t>Complete </a:t>
            </a:r>
            <a:r>
              <a:rPr lang="en-US" dirty="0"/>
              <a:t>graphs are </a:t>
            </a:r>
            <a:r>
              <a:rPr lang="en-US" dirty="0" smtClean="0"/>
              <a:t>examples of </a:t>
            </a:r>
            <a:r>
              <a:rPr lang="en-US" dirty="0"/>
              <a:t>regular graphs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565" y="4061460"/>
            <a:ext cx="1936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 </a:t>
            </a:r>
            <a:r>
              <a:rPr lang="en-US" dirty="0" smtClean="0"/>
              <a:t>social </a:t>
            </a:r>
            <a:r>
              <a:rPr lang="en-US" dirty="0"/>
              <a:t>graph, </a:t>
            </a:r>
            <a:r>
              <a:rPr lang="en-US" dirty="0" smtClean="0"/>
              <a:t>nodes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people </a:t>
            </a:r>
            <a:r>
              <a:rPr lang="en-US" dirty="0"/>
              <a:t>and </a:t>
            </a:r>
            <a:r>
              <a:rPr lang="en-US" dirty="0" smtClean="0"/>
              <a:t>any pair </a:t>
            </a:r>
            <a:r>
              <a:rPr lang="en-US" dirty="0"/>
              <a:t>of people connected denotes the </a:t>
            </a:r>
            <a:r>
              <a:rPr lang="en-US" dirty="0" smtClean="0">
                <a:solidFill>
                  <a:srgbClr val="FF0000"/>
                </a:solidFill>
              </a:rPr>
              <a:t>friendship, relationships, social ties</a:t>
            </a:r>
            <a:r>
              <a:rPr lang="en-US" dirty="0" smtClean="0"/>
              <a:t> </a:t>
            </a:r>
            <a:r>
              <a:rPr lang="en-US" dirty="0"/>
              <a:t>between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In a web </a:t>
            </a:r>
            <a:r>
              <a:rPr lang="en-US" dirty="0"/>
              <a:t>graph, “nodes” represent </a:t>
            </a:r>
            <a:r>
              <a:rPr lang="en-US" dirty="0">
                <a:solidFill>
                  <a:srgbClr val="FF0000"/>
                </a:solidFill>
              </a:rPr>
              <a:t>sites</a:t>
            </a:r>
            <a:r>
              <a:rPr lang="en-US" dirty="0"/>
              <a:t> and the connection between </a:t>
            </a:r>
            <a:r>
              <a:rPr lang="en-US" dirty="0" smtClean="0"/>
              <a:t>nodes indicates </a:t>
            </a:r>
            <a:r>
              <a:rPr lang="en-US" dirty="0">
                <a:solidFill>
                  <a:srgbClr val="FF0000"/>
                </a:solidFill>
              </a:rPr>
              <a:t>web-links</a:t>
            </a:r>
            <a:r>
              <a:rPr lang="en-US" dirty="0"/>
              <a:t> between </a:t>
            </a:r>
            <a:r>
              <a:rPr lang="en-US" dirty="0" smtClean="0"/>
              <a:t>them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size of the graph is |V|= </a:t>
            </a:r>
            <a:r>
              <a:rPr lang="en-US" b="1" dirty="0" smtClean="0"/>
              <a:t>n</a:t>
            </a:r>
          </a:p>
          <a:p>
            <a:pPr lvl="1"/>
            <a:r>
              <a:rPr lang="en-US" dirty="0" smtClean="0"/>
              <a:t>Number of edges (size of the edge-</a:t>
            </a:r>
            <a:r>
              <a:rPr lang="en-US" dirty="0" err="1" smtClean="0"/>
              <a:t>set|E</a:t>
            </a:r>
            <a:r>
              <a:rPr lang="en-US" dirty="0" smtClean="0"/>
              <a:t>|=</a:t>
            </a:r>
            <a:r>
              <a:rPr lang="en-US" b="1" dirty="0" smtClean="0"/>
              <a:t>m</a:t>
            </a:r>
          </a:p>
          <a:p>
            <a:pPr lvl="1"/>
            <a:endParaRPr 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4267200" cy="56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1200"/>
            <a:ext cx="3505200" cy="52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94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Egocentric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egocentric</a:t>
            </a:r>
            <a:r>
              <a:rPr lang="en-US" b="1" dirty="0" smtClean="0"/>
              <a:t> </a:t>
            </a:r>
            <a:r>
              <a:rPr lang="en-US" dirty="0" smtClean="0"/>
              <a:t>network consists of a focal actor (</a:t>
            </a:r>
            <a:r>
              <a:rPr lang="en-US" b="1" dirty="0" smtClean="0"/>
              <a:t>ego</a:t>
            </a:r>
            <a:r>
              <a:rPr lang="en-US" dirty="0" smtClean="0"/>
              <a:t>), and a set of </a:t>
            </a:r>
            <a:r>
              <a:rPr lang="en-US" b="1" dirty="0" smtClean="0"/>
              <a:t>alters </a:t>
            </a:r>
            <a:r>
              <a:rPr lang="en-US" dirty="0" smtClean="0"/>
              <a:t>who have ties with the ego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61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286000"/>
            <a:ext cx="4038600" cy="368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 (cut-edges)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Bridges are edges whose removal will increase the number of connected components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05400" y="2438400"/>
            <a:ext cx="8382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9400" y="2438400"/>
            <a:ext cx="8382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70520" y="4499139"/>
            <a:ext cx="8382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5400" y="3505200"/>
            <a:ext cx="8382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97630" y="5562600"/>
            <a:ext cx="8382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5400000">
            <a:off x="4652260" y="2975860"/>
            <a:ext cx="685800" cy="2204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8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3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Graph/Network </a:t>
            </a:r>
            <a:r>
              <a:rPr lang="en-US" dirty="0" smtClean="0"/>
              <a:t>Traversal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5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Graph/Tree Traversal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Traversal</a:t>
            </a:r>
            <a:endParaRPr lang="en-US" dirty="0"/>
          </a:p>
          <a:p>
            <a:pPr>
              <a:buNone/>
            </a:pPr>
            <a:r>
              <a:rPr lang="en-US" dirty="0"/>
              <a:t>1. All users are visited; and</a:t>
            </a:r>
          </a:p>
          <a:p>
            <a:pPr>
              <a:buNone/>
            </a:pPr>
            <a:r>
              <a:rPr lang="en-US" dirty="0"/>
              <a:t>2. No user is visited more than once.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There are two main techniques:</a:t>
            </a:r>
          </a:p>
          <a:p>
            <a:pPr lvl="1"/>
            <a:r>
              <a:rPr lang="en-US" b="1" dirty="0"/>
              <a:t>Depth-First Search (DFS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Breadth-First Search (BFS)</a:t>
            </a:r>
          </a:p>
        </p:txBody>
      </p:sp>
    </p:spTree>
    <p:extLst>
      <p:ext uri="{BB962C8B-B14F-4D97-AF65-F5344CB8AC3E}">
        <p14:creationId xmlns:p14="http://schemas.microsoft.com/office/powerpoint/2010/main" xmlns="" val="13663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(DFS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Depth-First Search (DFS) starts from a node </a:t>
            </a:r>
            <a:r>
              <a:rPr lang="en-US" dirty="0" err="1" smtClean="0"/>
              <a:t>i</a:t>
            </a:r>
            <a:r>
              <a:rPr lang="en-US" dirty="0"/>
              <a:t>, selects one of its </a:t>
            </a:r>
            <a:r>
              <a:rPr lang="en-US" dirty="0" smtClean="0"/>
              <a:t>neighbors j from N(</a:t>
            </a:r>
            <a:r>
              <a:rPr lang="en-US" dirty="0" err="1" smtClean="0"/>
              <a:t>i</a:t>
            </a:r>
            <a:r>
              <a:rPr lang="en-US" dirty="0"/>
              <a:t>) and performs Depth-First Search on </a:t>
            </a:r>
            <a:r>
              <a:rPr lang="en-US" dirty="0" smtClean="0"/>
              <a:t>j </a:t>
            </a:r>
            <a:r>
              <a:rPr lang="en-US" dirty="0"/>
              <a:t>before visiting </a:t>
            </a:r>
            <a:r>
              <a:rPr lang="en-US" dirty="0" smtClean="0"/>
              <a:t>other neighbors </a:t>
            </a:r>
            <a:r>
              <a:rPr lang="en-US" dirty="0"/>
              <a:t>in </a:t>
            </a:r>
            <a:r>
              <a:rPr lang="en-US" dirty="0" smtClean="0"/>
              <a:t>N(</a:t>
            </a:r>
            <a:r>
              <a:rPr lang="en-US" dirty="0" err="1" smtClean="0"/>
              <a:t>i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algorithm can be used both for </a:t>
            </a:r>
            <a:r>
              <a:rPr lang="en-US" dirty="0" smtClean="0"/>
              <a:t>trees and graphs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</a:t>
            </a:r>
            <a:r>
              <a:rPr lang="en-US" dirty="0" smtClean="0"/>
              <a:t>can be implemented using a </a:t>
            </a:r>
            <a:r>
              <a:rPr lang="en-US" i="1" u="sng" dirty="0">
                <a:solidFill>
                  <a:srgbClr val="FF0000"/>
                </a:solidFill>
              </a:rPr>
              <a:t>stack structure</a:t>
            </a:r>
            <a:endParaRPr lang="en-US" i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7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552420" y="1326719"/>
            <a:ext cx="8421392" cy="46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175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(DFS</a:t>
            </a:r>
            <a:r>
              <a:rPr lang="en-US" dirty="0" smtClean="0"/>
              <a:t>): An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160" y="1066800"/>
            <a:ext cx="5249680" cy="5318125"/>
          </a:xfrm>
        </p:spPr>
      </p:pic>
    </p:spTree>
    <p:extLst>
      <p:ext uri="{BB962C8B-B14F-4D97-AF65-F5344CB8AC3E}">
        <p14:creationId xmlns:p14="http://schemas.microsoft.com/office/powerpoint/2010/main" xmlns="" val="30768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(BFS)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BFS starts from a </a:t>
            </a:r>
            <a:r>
              <a:rPr lang="en-US" dirty="0"/>
              <a:t>node, visits all its immediate </a:t>
            </a:r>
            <a:r>
              <a:rPr lang="en-US" dirty="0" smtClean="0"/>
              <a:t>neighbors first</a:t>
            </a:r>
            <a:r>
              <a:rPr lang="en-US" dirty="0"/>
              <a:t>, and then moves to the second level by traversing their neighbors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algorithm can be used both for trees and graphs</a:t>
            </a:r>
          </a:p>
          <a:p>
            <a:pPr lvl="1"/>
            <a:r>
              <a:rPr lang="en-US" dirty="0"/>
              <a:t>The algorithm </a:t>
            </a:r>
            <a:r>
              <a:rPr lang="en-US" dirty="0" smtClean="0"/>
              <a:t>can be implemented using a </a:t>
            </a:r>
            <a:r>
              <a:rPr lang="en-US" i="1" u="sng" dirty="0" smtClean="0">
                <a:solidFill>
                  <a:srgbClr val="FF0000"/>
                </a:solidFill>
              </a:rPr>
              <a:t>queue structure</a:t>
            </a:r>
            <a:endParaRPr lang="en-US" i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Algorithm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39523" y="1646959"/>
            <a:ext cx="8123477" cy="41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Edges and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Edges can have </a:t>
            </a:r>
            <a:r>
              <a:rPr lang="en-US" dirty="0" smtClean="0">
                <a:solidFill>
                  <a:srgbClr val="FF0000"/>
                </a:solidFill>
              </a:rPr>
              <a:t>directions</a:t>
            </a:r>
            <a:r>
              <a:rPr lang="en-US" dirty="0" smtClean="0"/>
              <a:t>. A directed edge is sometimes called an </a:t>
            </a:r>
            <a:r>
              <a:rPr lang="en-US" dirty="0" smtClean="0">
                <a:solidFill>
                  <a:srgbClr val="FF0000"/>
                </a:solidFill>
              </a:rPr>
              <a:t>arc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Edges are represented using their end-points e(v2,v1). In undirected graphs both representations are the same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981200"/>
            <a:ext cx="6324600" cy="27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(BFS)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0" y="1511300"/>
            <a:ext cx="7048500" cy="4429125"/>
          </a:xfrm>
        </p:spPr>
      </p:pic>
    </p:spTree>
    <p:extLst>
      <p:ext uri="{BB962C8B-B14F-4D97-AF65-F5344CB8AC3E}">
        <p14:creationId xmlns:p14="http://schemas.microsoft.com/office/powerpoint/2010/main" xmlns="" val="12513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</a:t>
            </a:r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8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a graph is connected, there is a chance that </a:t>
            </a:r>
            <a:r>
              <a:rPr lang="en-US" dirty="0" smtClean="0"/>
              <a:t>multiple paths </a:t>
            </a:r>
            <a:r>
              <a:rPr lang="en-US" dirty="0"/>
              <a:t>exist between any pair of </a:t>
            </a:r>
            <a:r>
              <a:rPr lang="en-US" dirty="0" smtClean="0"/>
              <a:t>nodes</a:t>
            </a:r>
          </a:p>
          <a:p>
            <a:pPr lvl="1"/>
            <a:r>
              <a:rPr lang="en-US" dirty="0"/>
              <a:t>In many scenarios, we </a:t>
            </a:r>
            <a:r>
              <a:rPr lang="en-US" dirty="0" smtClean="0"/>
              <a:t>want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shortest path </a:t>
            </a:r>
            <a:r>
              <a:rPr lang="en-US" dirty="0"/>
              <a:t>between two nodes in a </a:t>
            </a:r>
            <a:r>
              <a:rPr lang="en-US" dirty="0" smtClean="0"/>
              <a:t>graph</a:t>
            </a:r>
          </a:p>
          <a:p>
            <a:r>
              <a:rPr lang="en-US" b="1" dirty="0" err="1" smtClean="0"/>
              <a:t>Dijkstra’s</a:t>
            </a:r>
            <a:r>
              <a:rPr lang="en-US" b="1" dirty="0" smtClean="0"/>
              <a:t> Algorithm</a:t>
            </a:r>
          </a:p>
          <a:p>
            <a:pPr lvl="1"/>
            <a:r>
              <a:rPr lang="en-US" dirty="0" smtClean="0"/>
              <a:t>It is designed </a:t>
            </a:r>
            <a:r>
              <a:rPr lang="en-US" dirty="0"/>
              <a:t>for weighted </a:t>
            </a:r>
            <a:r>
              <a:rPr lang="en-US" dirty="0" smtClean="0"/>
              <a:t>graphs </a:t>
            </a:r>
            <a:r>
              <a:rPr lang="en-US" dirty="0"/>
              <a:t>with non-negative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finds shortest paths that </a:t>
            </a:r>
            <a:r>
              <a:rPr lang="en-US" dirty="0" smtClean="0"/>
              <a:t>start from </a:t>
            </a:r>
            <a:r>
              <a:rPr lang="en-US" dirty="0"/>
              <a:t>a provided node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to all other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finds both shortest paths </a:t>
            </a:r>
            <a:r>
              <a:rPr lang="en-US" dirty="0" smtClean="0"/>
              <a:t>and their </a:t>
            </a:r>
            <a:r>
              <a:rPr lang="en-US" dirty="0"/>
              <a:t>respective lengths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409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smtClean="0"/>
              <a:t>Algorithm: Finding the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Initiation:</a:t>
            </a:r>
          </a:p>
          <a:p>
            <a:pPr marL="914400" lvl="1" indent="-514350"/>
            <a:r>
              <a:rPr lang="en-US" dirty="0" smtClean="0"/>
              <a:t>Assign zero to the source node and infinity to all other nodes</a:t>
            </a:r>
          </a:p>
          <a:p>
            <a:pPr marL="914400" lvl="1" indent="-514350"/>
            <a:r>
              <a:rPr lang="en-US" dirty="0" smtClean="0"/>
              <a:t>Mark all nodes unvisited</a:t>
            </a:r>
          </a:p>
          <a:p>
            <a:pPr marL="914400" lvl="1" indent="-514350"/>
            <a:r>
              <a:rPr lang="en-US" dirty="0" smtClean="0"/>
              <a:t>Set the source node as current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the current node, consider all of its </a:t>
            </a:r>
            <a:r>
              <a:rPr lang="en-US" dirty="0">
                <a:solidFill>
                  <a:srgbClr val="FF0000"/>
                </a:solidFill>
              </a:rPr>
              <a:t>unvisited</a:t>
            </a:r>
            <a:r>
              <a:rPr lang="en-US" dirty="0"/>
              <a:t> neighbors and calculate their </a:t>
            </a:r>
            <a:r>
              <a:rPr lang="en-US" i="1" dirty="0"/>
              <a:t>tentative</a:t>
            </a:r>
            <a:r>
              <a:rPr lang="en-US" dirty="0"/>
              <a:t> </a:t>
            </a:r>
            <a:r>
              <a:rPr lang="en-US" dirty="0" smtClean="0"/>
              <a:t>distances</a:t>
            </a:r>
          </a:p>
          <a:p>
            <a:pPr marL="914400" lvl="1" indent="-514350"/>
            <a:r>
              <a:rPr lang="en-US" dirty="0" smtClean="0"/>
              <a:t>If tentative </a:t>
            </a:r>
            <a:r>
              <a:rPr lang="en-US" dirty="0"/>
              <a:t>distance (current node’s distance + edge weight) </a:t>
            </a:r>
            <a:r>
              <a:rPr lang="en-US" dirty="0" smtClean="0"/>
              <a:t>is smaller than neighbor’s distance, then Neighbor’s distance = tentative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After considering </a:t>
            </a:r>
            <a:r>
              <a:rPr lang="en-US" dirty="0"/>
              <a:t>all of the neighbors of the current node, mark the current node as visited and remove it from the </a:t>
            </a:r>
            <a:r>
              <a:rPr lang="en-US" i="1" dirty="0"/>
              <a:t>unvisited </a:t>
            </a:r>
            <a:r>
              <a:rPr lang="en-US" i="1" dirty="0" smtClean="0"/>
              <a:t>set</a:t>
            </a:r>
            <a:endParaRPr lang="en-US" dirty="0" smtClean="0"/>
          </a:p>
          <a:p>
            <a:pPr marL="919163" lvl="1" indent="-457200"/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visited node will never be checked </a:t>
            </a:r>
            <a:r>
              <a:rPr lang="en-US" dirty="0" smtClean="0">
                <a:solidFill>
                  <a:srgbClr val="FF0000"/>
                </a:solidFill>
              </a:rPr>
              <a:t>again and its </a:t>
            </a:r>
            <a:r>
              <a:rPr lang="en-US" dirty="0">
                <a:solidFill>
                  <a:srgbClr val="FF0000"/>
                </a:solidFill>
              </a:rPr>
              <a:t>distance recorded now is final and </a:t>
            </a:r>
            <a:r>
              <a:rPr lang="en-US" dirty="0" smtClean="0">
                <a:solidFill>
                  <a:srgbClr val="FF0000"/>
                </a:solidFill>
              </a:rPr>
              <a:t>minimal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destination node has been marked visited </a:t>
            </a:r>
            <a:r>
              <a:rPr lang="en-US" dirty="0" smtClean="0"/>
              <a:t>or </a:t>
            </a:r>
            <a:r>
              <a:rPr lang="en-US" dirty="0"/>
              <a:t>if the smallest tentative distance among the nodes in the </a:t>
            </a:r>
            <a:r>
              <a:rPr lang="en-US" i="1" dirty="0"/>
              <a:t>unvisited set</a:t>
            </a:r>
            <a:r>
              <a:rPr lang="en-US" dirty="0"/>
              <a:t> is </a:t>
            </a:r>
            <a:r>
              <a:rPr lang="en-US" dirty="0" smtClean="0"/>
              <a:t>infinity, </a:t>
            </a:r>
            <a:r>
              <a:rPr lang="en-US" dirty="0"/>
              <a:t>then </a:t>
            </a:r>
            <a:r>
              <a:rPr lang="en-US" dirty="0" smtClean="0"/>
              <a:t>stop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the unvisited node marked with the smallest tentative distance as the next "current node" and </a:t>
            </a:r>
            <a:r>
              <a:rPr lang="en-US" dirty="0" smtClean="0"/>
              <a:t>go </a:t>
            </a:r>
            <a:r>
              <a:rPr lang="en-US" dirty="0"/>
              <a:t>to step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2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</a:t>
            </a:r>
            <a:r>
              <a:rPr lang="en-US" dirty="0"/>
              <a:t>Algorithm Execution Example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6086"/>
            <a:ext cx="6248400" cy="552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1451920" y="3564667"/>
            <a:ext cx="542925" cy="542925"/>
          </a:xfrm>
          <a:custGeom>
            <a:avLst/>
            <a:gdLst>
              <a:gd name="connsiteX0" fmla="*/ 85725 w 542925"/>
              <a:gd name="connsiteY0" fmla="*/ 31750 h 542925"/>
              <a:gd name="connsiteX1" fmla="*/ 101600 w 542925"/>
              <a:gd name="connsiteY1" fmla="*/ 22225 h 542925"/>
              <a:gd name="connsiteX2" fmla="*/ 114300 w 542925"/>
              <a:gd name="connsiteY2" fmla="*/ 19050 h 542925"/>
              <a:gd name="connsiteX3" fmla="*/ 171450 w 542925"/>
              <a:gd name="connsiteY3" fmla="*/ 9525 h 542925"/>
              <a:gd name="connsiteX4" fmla="*/ 285750 w 542925"/>
              <a:gd name="connsiteY4" fmla="*/ 3175 h 542925"/>
              <a:gd name="connsiteX5" fmla="*/ 346075 w 542925"/>
              <a:gd name="connsiteY5" fmla="*/ 0 h 542925"/>
              <a:gd name="connsiteX6" fmla="*/ 473075 w 542925"/>
              <a:gd name="connsiteY6" fmla="*/ 6350 h 542925"/>
              <a:gd name="connsiteX7" fmla="*/ 501650 w 542925"/>
              <a:gd name="connsiteY7" fmla="*/ 12700 h 542925"/>
              <a:gd name="connsiteX8" fmla="*/ 511175 w 542925"/>
              <a:gd name="connsiteY8" fmla="*/ 19050 h 542925"/>
              <a:gd name="connsiteX9" fmla="*/ 523875 w 542925"/>
              <a:gd name="connsiteY9" fmla="*/ 38100 h 542925"/>
              <a:gd name="connsiteX10" fmla="*/ 530225 w 542925"/>
              <a:gd name="connsiteY10" fmla="*/ 57150 h 542925"/>
              <a:gd name="connsiteX11" fmla="*/ 533400 w 542925"/>
              <a:gd name="connsiteY11" fmla="*/ 66675 h 542925"/>
              <a:gd name="connsiteX12" fmla="*/ 536575 w 542925"/>
              <a:gd name="connsiteY12" fmla="*/ 79375 h 542925"/>
              <a:gd name="connsiteX13" fmla="*/ 539750 w 542925"/>
              <a:gd name="connsiteY13" fmla="*/ 133350 h 542925"/>
              <a:gd name="connsiteX14" fmla="*/ 542925 w 542925"/>
              <a:gd name="connsiteY14" fmla="*/ 168275 h 542925"/>
              <a:gd name="connsiteX15" fmla="*/ 539750 w 542925"/>
              <a:gd name="connsiteY15" fmla="*/ 266700 h 542925"/>
              <a:gd name="connsiteX16" fmla="*/ 533400 w 542925"/>
              <a:gd name="connsiteY16" fmla="*/ 314325 h 542925"/>
              <a:gd name="connsiteX17" fmla="*/ 530225 w 542925"/>
              <a:gd name="connsiteY17" fmla="*/ 355600 h 542925"/>
              <a:gd name="connsiteX18" fmla="*/ 523875 w 542925"/>
              <a:gd name="connsiteY18" fmla="*/ 374650 h 542925"/>
              <a:gd name="connsiteX19" fmla="*/ 520700 w 542925"/>
              <a:gd name="connsiteY19" fmla="*/ 384175 h 542925"/>
              <a:gd name="connsiteX20" fmla="*/ 517525 w 542925"/>
              <a:gd name="connsiteY20" fmla="*/ 393700 h 542925"/>
              <a:gd name="connsiteX21" fmla="*/ 504825 w 542925"/>
              <a:gd name="connsiteY21" fmla="*/ 415925 h 542925"/>
              <a:gd name="connsiteX22" fmla="*/ 492125 w 542925"/>
              <a:gd name="connsiteY22" fmla="*/ 434975 h 542925"/>
              <a:gd name="connsiteX23" fmla="*/ 485775 w 542925"/>
              <a:gd name="connsiteY23" fmla="*/ 444500 h 542925"/>
              <a:gd name="connsiteX24" fmla="*/ 482600 w 542925"/>
              <a:gd name="connsiteY24" fmla="*/ 454025 h 542925"/>
              <a:gd name="connsiteX25" fmla="*/ 454025 w 542925"/>
              <a:gd name="connsiteY25" fmla="*/ 476250 h 542925"/>
              <a:gd name="connsiteX26" fmla="*/ 425450 w 542925"/>
              <a:gd name="connsiteY26" fmla="*/ 498475 h 542925"/>
              <a:gd name="connsiteX27" fmla="*/ 406400 w 542925"/>
              <a:gd name="connsiteY27" fmla="*/ 511175 h 542925"/>
              <a:gd name="connsiteX28" fmla="*/ 396875 w 542925"/>
              <a:gd name="connsiteY28" fmla="*/ 517525 h 542925"/>
              <a:gd name="connsiteX29" fmla="*/ 387350 w 542925"/>
              <a:gd name="connsiteY29" fmla="*/ 520700 h 542925"/>
              <a:gd name="connsiteX30" fmla="*/ 368300 w 542925"/>
              <a:gd name="connsiteY30" fmla="*/ 530225 h 542925"/>
              <a:gd name="connsiteX31" fmla="*/ 323850 w 542925"/>
              <a:gd name="connsiteY31" fmla="*/ 536575 h 542925"/>
              <a:gd name="connsiteX32" fmla="*/ 257175 w 542925"/>
              <a:gd name="connsiteY32" fmla="*/ 539750 h 542925"/>
              <a:gd name="connsiteX33" fmla="*/ 238125 w 542925"/>
              <a:gd name="connsiteY33" fmla="*/ 542925 h 542925"/>
              <a:gd name="connsiteX34" fmla="*/ 190500 w 542925"/>
              <a:gd name="connsiteY34" fmla="*/ 539750 h 542925"/>
              <a:gd name="connsiteX35" fmla="*/ 168275 w 542925"/>
              <a:gd name="connsiteY35" fmla="*/ 533400 h 542925"/>
              <a:gd name="connsiteX36" fmla="*/ 158750 w 542925"/>
              <a:gd name="connsiteY36" fmla="*/ 536575 h 542925"/>
              <a:gd name="connsiteX37" fmla="*/ 130175 w 542925"/>
              <a:gd name="connsiteY37" fmla="*/ 530225 h 542925"/>
              <a:gd name="connsiteX38" fmla="*/ 101600 w 542925"/>
              <a:gd name="connsiteY38" fmla="*/ 501650 h 542925"/>
              <a:gd name="connsiteX39" fmla="*/ 92075 w 542925"/>
              <a:gd name="connsiteY39" fmla="*/ 492125 h 542925"/>
              <a:gd name="connsiteX40" fmla="*/ 79375 w 542925"/>
              <a:gd name="connsiteY40" fmla="*/ 469900 h 542925"/>
              <a:gd name="connsiteX41" fmla="*/ 76200 w 542925"/>
              <a:gd name="connsiteY41" fmla="*/ 454025 h 542925"/>
              <a:gd name="connsiteX42" fmla="*/ 73025 w 542925"/>
              <a:gd name="connsiteY42" fmla="*/ 444500 h 542925"/>
              <a:gd name="connsiteX43" fmla="*/ 69850 w 542925"/>
              <a:gd name="connsiteY43" fmla="*/ 406400 h 542925"/>
              <a:gd name="connsiteX44" fmla="*/ 66675 w 542925"/>
              <a:gd name="connsiteY44" fmla="*/ 396875 h 542925"/>
              <a:gd name="connsiteX45" fmla="*/ 63500 w 542925"/>
              <a:gd name="connsiteY45" fmla="*/ 384175 h 542925"/>
              <a:gd name="connsiteX46" fmla="*/ 53975 w 542925"/>
              <a:gd name="connsiteY46" fmla="*/ 365125 h 542925"/>
              <a:gd name="connsiteX47" fmla="*/ 44450 w 542925"/>
              <a:gd name="connsiteY47" fmla="*/ 361950 h 542925"/>
              <a:gd name="connsiteX48" fmla="*/ 38100 w 542925"/>
              <a:gd name="connsiteY48" fmla="*/ 352425 h 542925"/>
              <a:gd name="connsiteX49" fmla="*/ 19050 w 542925"/>
              <a:gd name="connsiteY49" fmla="*/ 336550 h 542925"/>
              <a:gd name="connsiteX50" fmla="*/ 12700 w 542925"/>
              <a:gd name="connsiteY50" fmla="*/ 323850 h 542925"/>
              <a:gd name="connsiteX51" fmla="*/ 6350 w 542925"/>
              <a:gd name="connsiteY51" fmla="*/ 304800 h 542925"/>
              <a:gd name="connsiteX52" fmla="*/ 3175 w 542925"/>
              <a:gd name="connsiteY52" fmla="*/ 295275 h 542925"/>
              <a:gd name="connsiteX53" fmla="*/ 0 w 542925"/>
              <a:gd name="connsiteY53" fmla="*/ 285750 h 542925"/>
              <a:gd name="connsiteX54" fmla="*/ 3175 w 542925"/>
              <a:gd name="connsiteY54" fmla="*/ 196850 h 542925"/>
              <a:gd name="connsiteX55" fmla="*/ 9525 w 542925"/>
              <a:gd name="connsiteY55" fmla="*/ 168275 h 542925"/>
              <a:gd name="connsiteX56" fmla="*/ 12700 w 542925"/>
              <a:gd name="connsiteY56" fmla="*/ 139700 h 542925"/>
              <a:gd name="connsiteX57" fmla="*/ 25400 w 542925"/>
              <a:gd name="connsiteY57" fmla="*/ 111125 h 542925"/>
              <a:gd name="connsiteX58" fmla="*/ 34925 w 542925"/>
              <a:gd name="connsiteY58" fmla="*/ 101600 h 542925"/>
              <a:gd name="connsiteX59" fmla="*/ 50800 w 542925"/>
              <a:gd name="connsiteY59" fmla="*/ 85725 h 542925"/>
              <a:gd name="connsiteX60" fmla="*/ 66675 w 542925"/>
              <a:gd name="connsiteY60" fmla="*/ 66675 h 542925"/>
              <a:gd name="connsiteX61" fmla="*/ 76200 w 542925"/>
              <a:gd name="connsiteY61" fmla="*/ 57150 h 542925"/>
              <a:gd name="connsiteX62" fmla="*/ 92075 w 542925"/>
              <a:gd name="connsiteY62" fmla="*/ 28575 h 542925"/>
              <a:gd name="connsiteX63" fmla="*/ 85725 w 542925"/>
              <a:gd name="connsiteY63" fmla="*/ 317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42925" h="542925">
                <a:moveTo>
                  <a:pt x="85725" y="31750"/>
                </a:moveTo>
                <a:cubicBezTo>
                  <a:pt x="87313" y="30692"/>
                  <a:pt x="95961" y="24731"/>
                  <a:pt x="101600" y="22225"/>
                </a:cubicBezTo>
                <a:cubicBezTo>
                  <a:pt x="105588" y="20453"/>
                  <a:pt x="110033" y="19964"/>
                  <a:pt x="114300" y="19050"/>
                </a:cubicBezTo>
                <a:cubicBezTo>
                  <a:pt x="147998" y="11829"/>
                  <a:pt x="140415" y="13404"/>
                  <a:pt x="171450" y="9525"/>
                </a:cubicBezTo>
                <a:cubicBezTo>
                  <a:pt x="214410" y="-4795"/>
                  <a:pt x="174638" y="7449"/>
                  <a:pt x="285750" y="3175"/>
                </a:cubicBezTo>
                <a:cubicBezTo>
                  <a:pt x="305871" y="2401"/>
                  <a:pt x="325967" y="1058"/>
                  <a:pt x="346075" y="0"/>
                </a:cubicBezTo>
                <a:cubicBezTo>
                  <a:pt x="505132" y="4544"/>
                  <a:pt x="414668" y="-4269"/>
                  <a:pt x="473075" y="6350"/>
                </a:cubicBezTo>
                <a:cubicBezTo>
                  <a:pt x="480740" y="7744"/>
                  <a:pt x="493653" y="8701"/>
                  <a:pt x="501650" y="12700"/>
                </a:cubicBezTo>
                <a:cubicBezTo>
                  <a:pt x="505063" y="14407"/>
                  <a:pt x="508000" y="16933"/>
                  <a:pt x="511175" y="19050"/>
                </a:cubicBezTo>
                <a:cubicBezTo>
                  <a:pt x="515408" y="25400"/>
                  <a:pt x="521462" y="30860"/>
                  <a:pt x="523875" y="38100"/>
                </a:cubicBezTo>
                <a:lnTo>
                  <a:pt x="530225" y="57150"/>
                </a:lnTo>
                <a:cubicBezTo>
                  <a:pt x="531283" y="60325"/>
                  <a:pt x="532588" y="63428"/>
                  <a:pt x="533400" y="66675"/>
                </a:cubicBezTo>
                <a:lnTo>
                  <a:pt x="536575" y="79375"/>
                </a:lnTo>
                <a:cubicBezTo>
                  <a:pt x="537633" y="97367"/>
                  <a:pt x="538466" y="115373"/>
                  <a:pt x="539750" y="133350"/>
                </a:cubicBezTo>
                <a:cubicBezTo>
                  <a:pt x="540583" y="145010"/>
                  <a:pt x="542925" y="156585"/>
                  <a:pt x="542925" y="168275"/>
                </a:cubicBezTo>
                <a:cubicBezTo>
                  <a:pt x="542925" y="201100"/>
                  <a:pt x="541275" y="233910"/>
                  <a:pt x="539750" y="266700"/>
                </a:cubicBezTo>
                <a:cubicBezTo>
                  <a:pt x="538070" y="302816"/>
                  <a:pt x="540139" y="294107"/>
                  <a:pt x="533400" y="314325"/>
                </a:cubicBezTo>
                <a:cubicBezTo>
                  <a:pt x="532342" y="328083"/>
                  <a:pt x="532377" y="341970"/>
                  <a:pt x="530225" y="355600"/>
                </a:cubicBezTo>
                <a:cubicBezTo>
                  <a:pt x="529181" y="362212"/>
                  <a:pt x="525992" y="368300"/>
                  <a:pt x="523875" y="374650"/>
                </a:cubicBezTo>
                <a:lnTo>
                  <a:pt x="520700" y="384175"/>
                </a:lnTo>
                <a:cubicBezTo>
                  <a:pt x="519642" y="387350"/>
                  <a:pt x="519381" y="390915"/>
                  <a:pt x="517525" y="393700"/>
                </a:cubicBezTo>
                <a:cubicBezTo>
                  <a:pt x="495559" y="426649"/>
                  <a:pt x="528995" y="375642"/>
                  <a:pt x="504825" y="415925"/>
                </a:cubicBezTo>
                <a:cubicBezTo>
                  <a:pt x="500898" y="422469"/>
                  <a:pt x="496358" y="428625"/>
                  <a:pt x="492125" y="434975"/>
                </a:cubicBezTo>
                <a:cubicBezTo>
                  <a:pt x="490008" y="438150"/>
                  <a:pt x="486982" y="440880"/>
                  <a:pt x="485775" y="444500"/>
                </a:cubicBezTo>
                <a:cubicBezTo>
                  <a:pt x="484717" y="447675"/>
                  <a:pt x="484456" y="451240"/>
                  <a:pt x="482600" y="454025"/>
                </a:cubicBezTo>
                <a:cubicBezTo>
                  <a:pt x="473663" y="467431"/>
                  <a:pt x="466640" y="463635"/>
                  <a:pt x="454025" y="476250"/>
                </a:cubicBezTo>
                <a:cubicBezTo>
                  <a:pt x="439104" y="491171"/>
                  <a:pt x="448236" y="483284"/>
                  <a:pt x="425450" y="498475"/>
                </a:cubicBezTo>
                <a:lnTo>
                  <a:pt x="406400" y="511175"/>
                </a:lnTo>
                <a:cubicBezTo>
                  <a:pt x="403225" y="513292"/>
                  <a:pt x="400495" y="516318"/>
                  <a:pt x="396875" y="517525"/>
                </a:cubicBezTo>
                <a:cubicBezTo>
                  <a:pt x="393700" y="518583"/>
                  <a:pt x="390343" y="519203"/>
                  <a:pt x="387350" y="520700"/>
                </a:cubicBezTo>
                <a:cubicBezTo>
                  <a:pt x="371830" y="528460"/>
                  <a:pt x="384261" y="526235"/>
                  <a:pt x="368300" y="530225"/>
                </a:cubicBezTo>
                <a:cubicBezTo>
                  <a:pt x="354553" y="533662"/>
                  <a:pt x="337321" y="535677"/>
                  <a:pt x="323850" y="536575"/>
                </a:cubicBezTo>
                <a:cubicBezTo>
                  <a:pt x="301649" y="538055"/>
                  <a:pt x="279400" y="538692"/>
                  <a:pt x="257175" y="539750"/>
                </a:cubicBezTo>
                <a:cubicBezTo>
                  <a:pt x="250825" y="540808"/>
                  <a:pt x="244563" y="542925"/>
                  <a:pt x="238125" y="542925"/>
                </a:cubicBezTo>
                <a:cubicBezTo>
                  <a:pt x="222215" y="542925"/>
                  <a:pt x="206323" y="541416"/>
                  <a:pt x="190500" y="539750"/>
                </a:cubicBezTo>
                <a:cubicBezTo>
                  <a:pt x="184673" y="539137"/>
                  <a:pt x="174178" y="535368"/>
                  <a:pt x="168275" y="533400"/>
                </a:cubicBezTo>
                <a:cubicBezTo>
                  <a:pt x="165100" y="534458"/>
                  <a:pt x="162097" y="536575"/>
                  <a:pt x="158750" y="536575"/>
                </a:cubicBezTo>
                <a:cubicBezTo>
                  <a:pt x="154719" y="536575"/>
                  <a:pt x="135073" y="531450"/>
                  <a:pt x="130175" y="530225"/>
                </a:cubicBezTo>
                <a:lnTo>
                  <a:pt x="101600" y="501650"/>
                </a:lnTo>
                <a:lnTo>
                  <a:pt x="92075" y="492125"/>
                </a:lnTo>
                <a:cubicBezTo>
                  <a:pt x="81683" y="450558"/>
                  <a:pt x="98291" y="507732"/>
                  <a:pt x="79375" y="469900"/>
                </a:cubicBezTo>
                <a:cubicBezTo>
                  <a:pt x="76962" y="465073"/>
                  <a:pt x="77509" y="459260"/>
                  <a:pt x="76200" y="454025"/>
                </a:cubicBezTo>
                <a:cubicBezTo>
                  <a:pt x="75388" y="450778"/>
                  <a:pt x="74083" y="447675"/>
                  <a:pt x="73025" y="444500"/>
                </a:cubicBezTo>
                <a:cubicBezTo>
                  <a:pt x="71967" y="431800"/>
                  <a:pt x="71534" y="419032"/>
                  <a:pt x="69850" y="406400"/>
                </a:cubicBezTo>
                <a:cubicBezTo>
                  <a:pt x="69408" y="403083"/>
                  <a:pt x="67594" y="400093"/>
                  <a:pt x="66675" y="396875"/>
                </a:cubicBezTo>
                <a:cubicBezTo>
                  <a:pt x="65476" y="392679"/>
                  <a:pt x="64699" y="388371"/>
                  <a:pt x="63500" y="384175"/>
                </a:cubicBezTo>
                <a:cubicBezTo>
                  <a:pt x="61796" y="378210"/>
                  <a:pt x="59129" y="369248"/>
                  <a:pt x="53975" y="365125"/>
                </a:cubicBezTo>
                <a:cubicBezTo>
                  <a:pt x="51362" y="363034"/>
                  <a:pt x="47625" y="363008"/>
                  <a:pt x="44450" y="361950"/>
                </a:cubicBezTo>
                <a:cubicBezTo>
                  <a:pt x="42333" y="358775"/>
                  <a:pt x="40798" y="355123"/>
                  <a:pt x="38100" y="352425"/>
                </a:cubicBezTo>
                <a:cubicBezTo>
                  <a:pt x="24176" y="338501"/>
                  <a:pt x="32053" y="354755"/>
                  <a:pt x="19050" y="336550"/>
                </a:cubicBezTo>
                <a:cubicBezTo>
                  <a:pt x="16299" y="332699"/>
                  <a:pt x="14458" y="328244"/>
                  <a:pt x="12700" y="323850"/>
                </a:cubicBezTo>
                <a:cubicBezTo>
                  <a:pt x="10214" y="317635"/>
                  <a:pt x="8467" y="311150"/>
                  <a:pt x="6350" y="304800"/>
                </a:cubicBezTo>
                <a:lnTo>
                  <a:pt x="3175" y="295275"/>
                </a:lnTo>
                <a:lnTo>
                  <a:pt x="0" y="285750"/>
                </a:lnTo>
                <a:cubicBezTo>
                  <a:pt x="1058" y="256117"/>
                  <a:pt x="1381" y="226448"/>
                  <a:pt x="3175" y="196850"/>
                </a:cubicBezTo>
                <a:cubicBezTo>
                  <a:pt x="3497" y="191529"/>
                  <a:pt x="8040" y="174216"/>
                  <a:pt x="9525" y="168275"/>
                </a:cubicBezTo>
                <a:cubicBezTo>
                  <a:pt x="10583" y="158750"/>
                  <a:pt x="10820" y="149098"/>
                  <a:pt x="12700" y="139700"/>
                </a:cubicBezTo>
                <a:cubicBezTo>
                  <a:pt x="14886" y="128770"/>
                  <a:pt x="18399" y="119526"/>
                  <a:pt x="25400" y="111125"/>
                </a:cubicBezTo>
                <a:cubicBezTo>
                  <a:pt x="28275" y="107676"/>
                  <a:pt x="31750" y="104775"/>
                  <a:pt x="34925" y="101600"/>
                </a:cubicBezTo>
                <a:cubicBezTo>
                  <a:pt x="40637" y="84464"/>
                  <a:pt x="33635" y="97985"/>
                  <a:pt x="50800" y="85725"/>
                </a:cubicBezTo>
                <a:cubicBezTo>
                  <a:pt x="62258" y="77540"/>
                  <a:pt x="58484" y="76504"/>
                  <a:pt x="66675" y="66675"/>
                </a:cubicBezTo>
                <a:cubicBezTo>
                  <a:pt x="69550" y="63226"/>
                  <a:pt x="73025" y="60325"/>
                  <a:pt x="76200" y="57150"/>
                </a:cubicBezTo>
                <a:cubicBezTo>
                  <a:pt x="78996" y="48763"/>
                  <a:pt x="83887" y="31304"/>
                  <a:pt x="92075" y="28575"/>
                </a:cubicBezTo>
                <a:cubicBezTo>
                  <a:pt x="103845" y="24652"/>
                  <a:pt x="84137" y="32808"/>
                  <a:pt x="85725" y="31750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271585" y="5993354"/>
            <a:ext cx="542925" cy="542925"/>
          </a:xfrm>
          <a:custGeom>
            <a:avLst/>
            <a:gdLst>
              <a:gd name="connsiteX0" fmla="*/ 85725 w 542925"/>
              <a:gd name="connsiteY0" fmla="*/ 31750 h 542925"/>
              <a:gd name="connsiteX1" fmla="*/ 101600 w 542925"/>
              <a:gd name="connsiteY1" fmla="*/ 22225 h 542925"/>
              <a:gd name="connsiteX2" fmla="*/ 114300 w 542925"/>
              <a:gd name="connsiteY2" fmla="*/ 19050 h 542925"/>
              <a:gd name="connsiteX3" fmla="*/ 171450 w 542925"/>
              <a:gd name="connsiteY3" fmla="*/ 9525 h 542925"/>
              <a:gd name="connsiteX4" fmla="*/ 285750 w 542925"/>
              <a:gd name="connsiteY4" fmla="*/ 3175 h 542925"/>
              <a:gd name="connsiteX5" fmla="*/ 346075 w 542925"/>
              <a:gd name="connsiteY5" fmla="*/ 0 h 542925"/>
              <a:gd name="connsiteX6" fmla="*/ 473075 w 542925"/>
              <a:gd name="connsiteY6" fmla="*/ 6350 h 542925"/>
              <a:gd name="connsiteX7" fmla="*/ 501650 w 542925"/>
              <a:gd name="connsiteY7" fmla="*/ 12700 h 542925"/>
              <a:gd name="connsiteX8" fmla="*/ 511175 w 542925"/>
              <a:gd name="connsiteY8" fmla="*/ 19050 h 542925"/>
              <a:gd name="connsiteX9" fmla="*/ 523875 w 542925"/>
              <a:gd name="connsiteY9" fmla="*/ 38100 h 542925"/>
              <a:gd name="connsiteX10" fmla="*/ 530225 w 542925"/>
              <a:gd name="connsiteY10" fmla="*/ 57150 h 542925"/>
              <a:gd name="connsiteX11" fmla="*/ 533400 w 542925"/>
              <a:gd name="connsiteY11" fmla="*/ 66675 h 542925"/>
              <a:gd name="connsiteX12" fmla="*/ 536575 w 542925"/>
              <a:gd name="connsiteY12" fmla="*/ 79375 h 542925"/>
              <a:gd name="connsiteX13" fmla="*/ 539750 w 542925"/>
              <a:gd name="connsiteY13" fmla="*/ 133350 h 542925"/>
              <a:gd name="connsiteX14" fmla="*/ 542925 w 542925"/>
              <a:gd name="connsiteY14" fmla="*/ 168275 h 542925"/>
              <a:gd name="connsiteX15" fmla="*/ 539750 w 542925"/>
              <a:gd name="connsiteY15" fmla="*/ 266700 h 542925"/>
              <a:gd name="connsiteX16" fmla="*/ 533400 w 542925"/>
              <a:gd name="connsiteY16" fmla="*/ 314325 h 542925"/>
              <a:gd name="connsiteX17" fmla="*/ 530225 w 542925"/>
              <a:gd name="connsiteY17" fmla="*/ 355600 h 542925"/>
              <a:gd name="connsiteX18" fmla="*/ 523875 w 542925"/>
              <a:gd name="connsiteY18" fmla="*/ 374650 h 542925"/>
              <a:gd name="connsiteX19" fmla="*/ 520700 w 542925"/>
              <a:gd name="connsiteY19" fmla="*/ 384175 h 542925"/>
              <a:gd name="connsiteX20" fmla="*/ 517525 w 542925"/>
              <a:gd name="connsiteY20" fmla="*/ 393700 h 542925"/>
              <a:gd name="connsiteX21" fmla="*/ 504825 w 542925"/>
              <a:gd name="connsiteY21" fmla="*/ 415925 h 542925"/>
              <a:gd name="connsiteX22" fmla="*/ 492125 w 542925"/>
              <a:gd name="connsiteY22" fmla="*/ 434975 h 542925"/>
              <a:gd name="connsiteX23" fmla="*/ 485775 w 542925"/>
              <a:gd name="connsiteY23" fmla="*/ 444500 h 542925"/>
              <a:gd name="connsiteX24" fmla="*/ 482600 w 542925"/>
              <a:gd name="connsiteY24" fmla="*/ 454025 h 542925"/>
              <a:gd name="connsiteX25" fmla="*/ 454025 w 542925"/>
              <a:gd name="connsiteY25" fmla="*/ 476250 h 542925"/>
              <a:gd name="connsiteX26" fmla="*/ 425450 w 542925"/>
              <a:gd name="connsiteY26" fmla="*/ 498475 h 542925"/>
              <a:gd name="connsiteX27" fmla="*/ 406400 w 542925"/>
              <a:gd name="connsiteY27" fmla="*/ 511175 h 542925"/>
              <a:gd name="connsiteX28" fmla="*/ 396875 w 542925"/>
              <a:gd name="connsiteY28" fmla="*/ 517525 h 542925"/>
              <a:gd name="connsiteX29" fmla="*/ 387350 w 542925"/>
              <a:gd name="connsiteY29" fmla="*/ 520700 h 542925"/>
              <a:gd name="connsiteX30" fmla="*/ 368300 w 542925"/>
              <a:gd name="connsiteY30" fmla="*/ 530225 h 542925"/>
              <a:gd name="connsiteX31" fmla="*/ 323850 w 542925"/>
              <a:gd name="connsiteY31" fmla="*/ 536575 h 542925"/>
              <a:gd name="connsiteX32" fmla="*/ 257175 w 542925"/>
              <a:gd name="connsiteY32" fmla="*/ 539750 h 542925"/>
              <a:gd name="connsiteX33" fmla="*/ 238125 w 542925"/>
              <a:gd name="connsiteY33" fmla="*/ 542925 h 542925"/>
              <a:gd name="connsiteX34" fmla="*/ 190500 w 542925"/>
              <a:gd name="connsiteY34" fmla="*/ 539750 h 542925"/>
              <a:gd name="connsiteX35" fmla="*/ 168275 w 542925"/>
              <a:gd name="connsiteY35" fmla="*/ 533400 h 542925"/>
              <a:gd name="connsiteX36" fmla="*/ 158750 w 542925"/>
              <a:gd name="connsiteY36" fmla="*/ 536575 h 542925"/>
              <a:gd name="connsiteX37" fmla="*/ 130175 w 542925"/>
              <a:gd name="connsiteY37" fmla="*/ 530225 h 542925"/>
              <a:gd name="connsiteX38" fmla="*/ 101600 w 542925"/>
              <a:gd name="connsiteY38" fmla="*/ 501650 h 542925"/>
              <a:gd name="connsiteX39" fmla="*/ 92075 w 542925"/>
              <a:gd name="connsiteY39" fmla="*/ 492125 h 542925"/>
              <a:gd name="connsiteX40" fmla="*/ 79375 w 542925"/>
              <a:gd name="connsiteY40" fmla="*/ 469900 h 542925"/>
              <a:gd name="connsiteX41" fmla="*/ 76200 w 542925"/>
              <a:gd name="connsiteY41" fmla="*/ 454025 h 542925"/>
              <a:gd name="connsiteX42" fmla="*/ 73025 w 542925"/>
              <a:gd name="connsiteY42" fmla="*/ 444500 h 542925"/>
              <a:gd name="connsiteX43" fmla="*/ 69850 w 542925"/>
              <a:gd name="connsiteY43" fmla="*/ 406400 h 542925"/>
              <a:gd name="connsiteX44" fmla="*/ 66675 w 542925"/>
              <a:gd name="connsiteY44" fmla="*/ 396875 h 542925"/>
              <a:gd name="connsiteX45" fmla="*/ 63500 w 542925"/>
              <a:gd name="connsiteY45" fmla="*/ 384175 h 542925"/>
              <a:gd name="connsiteX46" fmla="*/ 53975 w 542925"/>
              <a:gd name="connsiteY46" fmla="*/ 365125 h 542925"/>
              <a:gd name="connsiteX47" fmla="*/ 44450 w 542925"/>
              <a:gd name="connsiteY47" fmla="*/ 361950 h 542925"/>
              <a:gd name="connsiteX48" fmla="*/ 38100 w 542925"/>
              <a:gd name="connsiteY48" fmla="*/ 352425 h 542925"/>
              <a:gd name="connsiteX49" fmla="*/ 19050 w 542925"/>
              <a:gd name="connsiteY49" fmla="*/ 336550 h 542925"/>
              <a:gd name="connsiteX50" fmla="*/ 12700 w 542925"/>
              <a:gd name="connsiteY50" fmla="*/ 323850 h 542925"/>
              <a:gd name="connsiteX51" fmla="*/ 6350 w 542925"/>
              <a:gd name="connsiteY51" fmla="*/ 304800 h 542925"/>
              <a:gd name="connsiteX52" fmla="*/ 3175 w 542925"/>
              <a:gd name="connsiteY52" fmla="*/ 295275 h 542925"/>
              <a:gd name="connsiteX53" fmla="*/ 0 w 542925"/>
              <a:gd name="connsiteY53" fmla="*/ 285750 h 542925"/>
              <a:gd name="connsiteX54" fmla="*/ 3175 w 542925"/>
              <a:gd name="connsiteY54" fmla="*/ 196850 h 542925"/>
              <a:gd name="connsiteX55" fmla="*/ 9525 w 542925"/>
              <a:gd name="connsiteY55" fmla="*/ 168275 h 542925"/>
              <a:gd name="connsiteX56" fmla="*/ 12700 w 542925"/>
              <a:gd name="connsiteY56" fmla="*/ 139700 h 542925"/>
              <a:gd name="connsiteX57" fmla="*/ 25400 w 542925"/>
              <a:gd name="connsiteY57" fmla="*/ 111125 h 542925"/>
              <a:gd name="connsiteX58" fmla="*/ 34925 w 542925"/>
              <a:gd name="connsiteY58" fmla="*/ 101600 h 542925"/>
              <a:gd name="connsiteX59" fmla="*/ 50800 w 542925"/>
              <a:gd name="connsiteY59" fmla="*/ 85725 h 542925"/>
              <a:gd name="connsiteX60" fmla="*/ 66675 w 542925"/>
              <a:gd name="connsiteY60" fmla="*/ 66675 h 542925"/>
              <a:gd name="connsiteX61" fmla="*/ 76200 w 542925"/>
              <a:gd name="connsiteY61" fmla="*/ 57150 h 542925"/>
              <a:gd name="connsiteX62" fmla="*/ 92075 w 542925"/>
              <a:gd name="connsiteY62" fmla="*/ 28575 h 542925"/>
              <a:gd name="connsiteX63" fmla="*/ 85725 w 542925"/>
              <a:gd name="connsiteY63" fmla="*/ 317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42925" h="542925">
                <a:moveTo>
                  <a:pt x="85725" y="31750"/>
                </a:moveTo>
                <a:cubicBezTo>
                  <a:pt x="87313" y="30692"/>
                  <a:pt x="95961" y="24731"/>
                  <a:pt x="101600" y="22225"/>
                </a:cubicBezTo>
                <a:cubicBezTo>
                  <a:pt x="105588" y="20453"/>
                  <a:pt x="110033" y="19964"/>
                  <a:pt x="114300" y="19050"/>
                </a:cubicBezTo>
                <a:cubicBezTo>
                  <a:pt x="147998" y="11829"/>
                  <a:pt x="140415" y="13404"/>
                  <a:pt x="171450" y="9525"/>
                </a:cubicBezTo>
                <a:cubicBezTo>
                  <a:pt x="214410" y="-4795"/>
                  <a:pt x="174638" y="7449"/>
                  <a:pt x="285750" y="3175"/>
                </a:cubicBezTo>
                <a:cubicBezTo>
                  <a:pt x="305871" y="2401"/>
                  <a:pt x="325967" y="1058"/>
                  <a:pt x="346075" y="0"/>
                </a:cubicBezTo>
                <a:cubicBezTo>
                  <a:pt x="505132" y="4544"/>
                  <a:pt x="414668" y="-4269"/>
                  <a:pt x="473075" y="6350"/>
                </a:cubicBezTo>
                <a:cubicBezTo>
                  <a:pt x="480740" y="7744"/>
                  <a:pt x="493653" y="8701"/>
                  <a:pt x="501650" y="12700"/>
                </a:cubicBezTo>
                <a:cubicBezTo>
                  <a:pt x="505063" y="14407"/>
                  <a:pt x="508000" y="16933"/>
                  <a:pt x="511175" y="19050"/>
                </a:cubicBezTo>
                <a:cubicBezTo>
                  <a:pt x="515408" y="25400"/>
                  <a:pt x="521462" y="30860"/>
                  <a:pt x="523875" y="38100"/>
                </a:cubicBezTo>
                <a:lnTo>
                  <a:pt x="530225" y="57150"/>
                </a:lnTo>
                <a:cubicBezTo>
                  <a:pt x="531283" y="60325"/>
                  <a:pt x="532588" y="63428"/>
                  <a:pt x="533400" y="66675"/>
                </a:cubicBezTo>
                <a:lnTo>
                  <a:pt x="536575" y="79375"/>
                </a:lnTo>
                <a:cubicBezTo>
                  <a:pt x="537633" y="97367"/>
                  <a:pt x="538466" y="115373"/>
                  <a:pt x="539750" y="133350"/>
                </a:cubicBezTo>
                <a:cubicBezTo>
                  <a:pt x="540583" y="145010"/>
                  <a:pt x="542925" y="156585"/>
                  <a:pt x="542925" y="168275"/>
                </a:cubicBezTo>
                <a:cubicBezTo>
                  <a:pt x="542925" y="201100"/>
                  <a:pt x="541275" y="233910"/>
                  <a:pt x="539750" y="266700"/>
                </a:cubicBezTo>
                <a:cubicBezTo>
                  <a:pt x="538070" y="302816"/>
                  <a:pt x="540139" y="294107"/>
                  <a:pt x="533400" y="314325"/>
                </a:cubicBezTo>
                <a:cubicBezTo>
                  <a:pt x="532342" y="328083"/>
                  <a:pt x="532377" y="341970"/>
                  <a:pt x="530225" y="355600"/>
                </a:cubicBezTo>
                <a:cubicBezTo>
                  <a:pt x="529181" y="362212"/>
                  <a:pt x="525992" y="368300"/>
                  <a:pt x="523875" y="374650"/>
                </a:cubicBezTo>
                <a:lnTo>
                  <a:pt x="520700" y="384175"/>
                </a:lnTo>
                <a:cubicBezTo>
                  <a:pt x="519642" y="387350"/>
                  <a:pt x="519381" y="390915"/>
                  <a:pt x="517525" y="393700"/>
                </a:cubicBezTo>
                <a:cubicBezTo>
                  <a:pt x="495559" y="426649"/>
                  <a:pt x="528995" y="375642"/>
                  <a:pt x="504825" y="415925"/>
                </a:cubicBezTo>
                <a:cubicBezTo>
                  <a:pt x="500898" y="422469"/>
                  <a:pt x="496358" y="428625"/>
                  <a:pt x="492125" y="434975"/>
                </a:cubicBezTo>
                <a:cubicBezTo>
                  <a:pt x="490008" y="438150"/>
                  <a:pt x="486982" y="440880"/>
                  <a:pt x="485775" y="444500"/>
                </a:cubicBezTo>
                <a:cubicBezTo>
                  <a:pt x="484717" y="447675"/>
                  <a:pt x="484456" y="451240"/>
                  <a:pt x="482600" y="454025"/>
                </a:cubicBezTo>
                <a:cubicBezTo>
                  <a:pt x="473663" y="467431"/>
                  <a:pt x="466640" y="463635"/>
                  <a:pt x="454025" y="476250"/>
                </a:cubicBezTo>
                <a:cubicBezTo>
                  <a:pt x="439104" y="491171"/>
                  <a:pt x="448236" y="483284"/>
                  <a:pt x="425450" y="498475"/>
                </a:cubicBezTo>
                <a:lnTo>
                  <a:pt x="406400" y="511175"/>
                </a:lnTo>
                <a:cubicBezTo>
                  <a:pt x="403225" y="513292"/>
                  <a:pt x="400495" y="516318"/>
                  <a:pt x="396875" y="517525"/>
                </a:cubicBezTo>
                <a:cubicBezTo>
                  <a:pt x="393700" y="518583"/>
                  <a:pt x="390343" y="519203"/>
                  <a:pt x="387350" y="520700"/>
                </a:cubicBezTo>
                <a:cubicBezTo>
                  <a:pt x="371830" y="528460"/>
                  <a:pt x="384261" y="526235"/>
                  <a:pt x="368300" y="530225"/>
                </a:cubicBezTo>
                <a:cubicBezTo>
                  <a:pt x="354553" y="533662"/>
                  <a:pt x="337321" y="535677"/>
                  <a:pt x="323850" y="536575"/>
                </a:cubicBezTo>
                <a:cubicBezTo>
                  <a:pt x="301649" y="538055"/>
                  <a:pt x="279400" y="538692"/>
                  <a:pt x="257175" y="539750"/>
                </a:cubicBezTo>
                <a:cubicBezTo>
                  <a:pt x="250825" y="540808"/>
                  <a:pt x="244563" y="542925"/>
                  <a:pt x="238125" y="542925"/>
                </a:cubicBezTo>
                <a:cubicBezTo>
                  <a:pt x="222215" y="542925"/>
                  <a:pt x="206323" y="541416"/>
                  <a:pt x="190500" y="539750"/>
                </a:cubicBezTo>
                <a:cubicBezTo>
                  <a:pt x="184673" y="539137"/>
                  <a:pt x="174178" y="535368"/>
                  <a:pt x="168275" y="533400"/>
                </a:cubicBezTo>
                <a:cubicBezTo>
                  <a:pt x="165100" y="534458"/>
                  <a:pt x="162097" y="536575"/>
                  <a:pt x="158750" y="536575"/>
                </a:cubicBezTo>
                <a:cubicBezTo>
                  <a:pt x="154719" y="536575"/>
                  <a:pt x="135073" y="531450"/>
                  <a:pt x="130175" y="530225"/>
                </a:cubicBezTo>
                <a:lnTo>
                  <a:pt x="101600" y="501650"/>
                </a:lnTo>
                <a:lnTo>
                  <a:pt x="92075" y="492125"/>
                </a:lnTo>
                <a:cubicBezTo>
                  <a:pt x="81683" y="450558"/>
                  <a:pt x="98291" y="507732"/>
                  <a:pt x="79375" y="469900"/>
                </a:cubicBezTo>
                <a:cubicBezTo>
                  <a:pt x="76962" y="465073"/>
                  <a:pt x="77509" y="459260"/>
                  <a:pt x="76200" y="454025"/>
                </a:cubicBezTo>
                <a:cubicBezTo>
                  <a:pt x="75388" y="450778"/>
                  <a:pt x="74083" y="447675"/>
                  <a:pt x="73025" y="444500"/>
                </a:cubicBezTo>
                <a:cubicBezTo>
                  <a:pt x="71967" y="431800"/>
                  <a:pt x="71534" y="419032"/>
                  <a:pt x="69850" y="406400"/>
                </a:cubicBezTo>
                <a:cubicBezTo>
                  <a:pt x="69408" y="403083"/>
                  <a:pt x="67594" y="400093"/>
                  <a:pt x="66675" y="396875"/>
                </a:cubicBezTo>
                <a:cubicBezTo>
                  <a:pt x="65476" y="392679"/>
                  <a:pt x="64699" y="388371"/>
                  <a:pt x="63500" y="384175"/>
                </a:cubicBezTo>
                <a:cubicBezTo>
                  <a:pt x="61796" y="378210"/>
                  <a:pt x="59129" y="369248"/>
                  <a:pt x="53975" y="365125"/>
                </a:cubicBezTo>
                <a:cubicBezTo>
                  <a:pt x="51362" y="363034"/>
                  <a:pt x="47625" y="363008"/>
                  <a:pt x="44450" y="361950"/>
                </a:cubicBezTo>
                <a:cubicBezTo>
                  <a:pt x="42333" y="358775"/>
                  <a:pt x="40798" y="355123"/>
                  <a:pt x="38100" y="352425"/>
                </a:cubicBezTo>
                <a:cubicBezTo>
                  <a:pt x="24176" y="338501"/>
                  <a:pt x="32053" y="354755"/>
                  <a:pt x="19050" y="336550"/>
                </a:cubicBezTo>
                <a:cubicBezTo>
                  <a:pt x="16299" y="332699"/>
                  <a:pt x="14458" y="328244"/>
                  <a:pt x="12700" y="323850"/>
                </a:cubicBezTo>
                <a:cubicBezTo>
                  <a:pt x="10214" y="317635"/>
                  <a:pt x="8467" y="311150"/>
                  <a:pt x="6350" y="304800"/>
                </a:cubicBezTo>
                <a:lnTo>
                  <a:pt x="3175" y="295275"/>
                </a:lnTo>
                <a:lnTo>
                  <a:pt x="0" y="285750"/>
                </a:lnTo>
                <a:cubicBezTo>
                  <a:pt x="1058" y="256117"/>
                  <a:pt x="1381" y="226448"/>
                  <a:pt x="3175" y="196850"/>
                </a:cubicBezTo>
                <a:cubicBezTo>
                  <a:pt x="3497" y="191529"/>
                  <a:pt x="8040" y="174216"/>
                  <a:pt x="9525" y="168275"/>
                </a:cubicBezTo>
                <a:cubicBezTo>
                  <a:pt x="10583" y="158750"/>
                  <a:pt x="10820" y="149098"/>
                  <a:pt x="12700" y="139700"/>
                </a:cubicBezTo>
                <a:cubicBezTo>
                  <a:pt x="14886" y="128770"/>
                  <a:pt x="18399" y="119526"/>
                  <a:pt x="25400" y="111125"/>
                </a:cubicBezTo>
                <a:cubicBezTo>
                  <a:pt x="28275" y="107676"/>
                  <a:pt x="31750" y="104775"/>
                  <a:pt x="34925" y="101600"/>
                </a:cubicBezTo>
                <a:cubicBezTo>
                  <a:pt x="40637" y="84464"/>
                  <a:pt x="33635" y="97985"/>
                  <a:pt x="50800" y="85725"/>
                </a:cubicBezTo>
                <a:cubicBezTo>
                  <a:pt x="62258" y="77540"/>
                  <a:pt x="58484" y="76504"/>
                  <a:pt x="66675" y="66675"/>
                </a:cubicBezTo>
                <a:cubicBezTo>
                  <a:pt x="69550" y="63226"/>
                  <a:pt x="73025" y="60325"/>
                  <a:pt x="76200" y="57150"/>
                </a:cubicBezTo>
                <a:cubicBezTo>
                  <a:pt x="78996" y="48763"/>
                  <a:pt x="83887" y="31304"/>
                  <a:pt x="92075" y="28575"/>
                </a:cubicBezTo>
                <a:cubicBezTo>
                  <a:pt x="103845" y="24652"/>
                  <a:pt x="84137" y="32808"/>
                  <a:pt x="85725" y="31750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312243" y="5944827"/>
            <a:ext cx="542925" cy="542925"/>
          </a:xfrm>
          <a:custGeom>
            <a:avLst/>
            <a:gdLst>
              <a:gd name="connsiteX0" fmla="*/ 85725 w 542925"/>
              <a:gd name="connsiteY0" fmla="*/ 31750 h 542925"/>
              <a:gd name="connsiteX1" fmla="*/ 101600 w 542925"/>
              <a:gd name="connsiteY1" fmla="*/ 22225 h 542925"/>
              <a:gd name="connsiteX2" fmla="*/ 114300 w 542925"/>
              <a:gd name="connsiteY2" fmla="*/ 19050 h 542925"/>
              <a:gd name="connsiteX3" fmla="*/ 171450 w 542925"/>
              <a:gd name="connsiteY3" fmla="*/ 9525 h 542925"/>
              <a:gd name="connsiteX4" fmla="*/ 285750 w 542925"/>
              <a:gd name="connsiteY4" fmla="*/ 3175 h 542925"/>
              <a:gd name="connsiteX5" fmla="*/ 346075 w 542925"/>
              <a:gd name="connsiteY5" fmla="*/ 0 h 542925"/>
              <a:gd name="connsiteX6" fmla="*/ 473075 w 542925"/>
              <a:gd name="connsiteY6" fmla="*/ 6350 h 542925"/>
              <a:gd name="connsiteX7" fmla="*/ 501650 w 542925"/>
              <a:gd name="connsiteY7" fmla="*/ 12700 h 542925"/>
              <a:gd name="connsiteX8" fmla="*/ 511175 w 542925"/>
              <a:gd name="connsiteY8" fmla="*/ 19050 h 542925"/>
              <a:gd name="connsiteX9" fmla="*/ 523875 w 542925"/>
              <a:gd name="connsiteY9" fmla="*/ 38100 h 542925"/>
              <a:gd name="connsiteX10" fmla="*/ 530225 w 542925"/>
              <a:gd name="connsiteY10" fmla="*/ 57150 h 542925"/>
              <a:gd name="connsiteX11" fmla="*/ 533400 w 542925"/>
              <a:gd name="connsiteY11" fmla="*/ 66675 h 542925"/>
              <a:gd name="connsiteX12" fmla="*/ 536575 w 542925"/>
              <a:gd name="connsiteY12" fmla="*/ 79375 h 542925"/>
              <a:gd name="connsiteX13" fmla="*/ 539750 w 542925"/>
              <a:gd name="connsiteY13" fmla="*/ 133350 h 542925"/>
              <a:gd name="connsiteX14" fmla="*/ 542925 w 542925"/>
              <a:gd name="connsiteY14" fmla="*/ 168275 h 542925"/>
              <a:gd name="connsiteX15" fmla="*/ 539750 w 542925"/>
              <a:gd name="connsiteY15" fmla="*/ 266700 h 542925"/>
              <a:gd name="connsiteX16" fmla="*/ 533400 w 542925"/>
              <a:gd name="connsiteY16" fmla="*/ 314325 h 542925"/>
              <a:gd name="connsiteX17" fmla="*/ 530225 w 542925"/>
              <a:gd name="connsiteY17" fmla="*/ 355600 h 542925"/>
              <a:gd name="connsiteX18" fmla="*/ 523875 w 542925"/>
              <a:gd name="connsiteY18" fmla="*/ 374650 h 542925"/>
              <a:gd name="connsiteX19" fmla="*/ 520700 w 542925"/>
              <a:gd name="connsiteY19" fmla="*/ 384175 h 542925"/>
              <a:gd name="connsiteX20" fmla="*/ 517525 w 542925"/>
              <a:gd name="connsiteY20" fmla="*/ 393700 h 542925"/>
              <a:gd name="connsiteX21" fmla="*/ 504825 w 542925"/>
              <a:gd name="connsiteY21" fmla="*/ 415925 h 542925"/>
              <a:gd name="connsiteX22" fmla="*/ 492125 w 542925"/>
              <a:gd name="connsiteY22" fmla="*/ 434975 h 542925"/>
              <a:gd name="connsiteX23" fmla="*/ 485775 w 542925"/>
              <a:gd name="connsiteY23" fmla="*/ 444500 h 542925"/>
              <a:gd name="connsiteX24" fmla="*/ 482600 w 542925"/>
              <a:gd name="connsiteY24" fmla="*/ 454025 h 542925"/>
              <a:gd name="connsiteX25" fmla="*/ 454025 w 542925"/>
              <a:gd name="connsiteY25" fmla="*/ 476250 h 542925"/>
              <a:gd name="connsiteX26" fmla="*/ 425450 w 542925"/>
              <a:gd name="connsiteY26" fmla="*/ 498475 h 542925"/>
              <a:gd name="connsiteX27" fmla="*/ 406400 w 542925"/>
              <a:gd name="connsiteY27" fmla="*/ 511175 h 542925"/>
              <a:gd name="connsiteX28" fmla="*/ 396875 w 542925"/>
              <a:gd name="connsiteY28" fmla="*/ 517525 h 542925"/>
              <a:gd name="connsiteX29" fmla="*/ 387350 w 542925"/>
              <a:gd name="connsiteY29" fmla="*/ 520700 h 542925"/>
              <a:gd name="connsiteX30" fmla="*/ 368300 w 542925"/>
              <a:gd name="connsiteY30" fmla="*/ 530225 h 542925"/>
              <a:gd name="connsiteX31" fmla="*/ 323850 w 542925"/>
              <a:gd name="connsiteY31" fmla="*/ 536575 h 542925"/>
              <a:gd name="connsiteX32" fmla="*/ 257175 w 542925"/>
              <a:gd name="connsiteY32" fmla="*/ 539750 h 542925"/>
              <a:gd name="connsiteX33" fmla="*/ 238125 w 542925"/>
              <a:gd name="connsiteY33" fmla="*/ 542925 h 542925"/>
              <a:gd name="connsiteX34" fmla="*/ 190500 w 542925"/>
              <a:gd name="connsiteY34" fmla="*/ 539750 h 542925"/>
              <a:gd name="connsiteX35" fmla="*/ 168275 w 542925"/>
              <a:gd name="connsiteY35" fmla="*/ 533400 h 542925"/>
              <a:gd name="connsiteX36" fmla="*/ 158750 w 542925"/>
              <a:gd name="connsiteY36" fmla="*/ 536575 h 542925"/>
              <a:gd name="connsiteX37" fmla="*/ 130175 w 542925"/>
              <a:gd name="connsiteY37" fmla="*/ 530225 h 542925"/>
              <a:gd name="connsiteX38" fmla="*/ 101600 w 542925"/>
              <a:gd name="connsiteY38" fmla="*/ 501650 h 542925"/>
              <a:gd name="connsiteX39" fmla="*/ 92075 w 542925"/>
              <a:gd name="connsiteY39" fmla="*/ 492125 h 542925"/>
              <a:gd name="connsiteX40" fmla="*/ 79375 w 542925"/>
              <a:gd name="connsiteY40" fmla="*/ 469900 h 542925"/>
              <a:gd name="connsiteX41" fmla="*/ 76200 w 542925"/>
              <a:gd name="connsiteY41" fmla="*/ 454025 h 542925"/>
              <a:gd name="connsiteX42" fmla="*/ 73025 w 542925"/>
              <a:gd name="connsiteY42" fmla="*/ 444500 h 542925"/>
              <a:gd name="connsiteX43" fmla="*/ 69850 w 542925"/>
              <a:gd name="connsiteY43" fmla="*/ 406400 h 542925"/>
              <a:gd name="connsiteX44" fmla="*/ 66675 w 542925"/>
              <a:gd name="connsiteY44" fmla="*/ 396875 h 542925"/>
              <a:gd name="connsiteX45" fmla="*/ 63500 w 542925"/>
              <a:gd name="connsiteY45" fmla="*/ 384175 h 542925"/>
              <a:gd name="connsiteX46" fmla="*/ 53975 w 542925"/>
              <a:gd name="connsiteY46" fmla="*/ 365125 h 542925"/>
              <a:gd name="connsiteX47" fmla="*/ 44450 w 542925"/>
              <a:gd name="connsiteY47" fmla="*/ 361950 h 542925"/>
              <a:gd name="connsiteX48" fmla="*/ 38100 w 542925"/>
              <a:gd name="connsiteY48" fmla="*/ 352425 h 542925"/>
              <a:gd name="connsiteX49" fmla="*/ 19050 w 542925"/>
              <a:gd name="connsiteY49" fmla="*/ 336550 h 542925"/>
              <a:gd name="connsiteX50" fmla="*/ 12700 w 542925"/>
              <a:gd name="connsiteY50" fmla="*/ 323850 h 542925"/>
              <a:gd name="connsiteX51" fmla="*/ 6350 w 542925"/>
              <a:gd name="connsiteY51" fmla="*/ 304800 h 542925"/>
              <a:gd name="connsiteX52" fmla="*/ 3175 w 542925"/>
              <a:gd name="connsiteY52" fmla="*/ 295275 h 542925"/>
              <a:gd name="connsiteX53" fmla="*/ 0 w 542925"/>
              <a:gd name="connsiteY53" fmla="*/ 285750 h 542925"/>
              <a:gd name="connsiteX54" fmla="*/ 3175 w 542925"/>
              <a:gd name="connsiteY54" fmla="*/ 196850 h 542925"/>
              <a:gd name="connsiteX55" fmla="*/ 9525 w 542925"/>
              <a:gd name="connsiteY55" fmla="*/ 168275 h 542925"/>
              <a:gd name="connsiteX56" fmla="*/ 12700 w 542925"/>
              <a:gd name="connsiteY56" fmla="*/ 139700 h 542925"/>
              <a:gd name="connsiteX57" fmla="*/ 25400 w 542925"/>
              <a:gd name="connsiteY57" fmla="*/ 111125 h 542925"/>
              <a:gd name="connsiteX58" fmla="*/ 34925 w 542925"/>
              <a:gd name="connsiteY58" fmla="*/ 101600 h 542925"/>
              <a:gd name="connsiteX59" fmla="*/ 50800 w 542925"/>
              <a:gd name="connsiteY59" fmla="*/ 85725 h 542925"/>
              <a:gd name="connsiteX60" fmla="*/ 66675 w 542925"/>
              <a:gd name="connsiteY60" fmla="*/ 66675 h 542925"/>
              <a:gd name="connsiteX61" fmla="*/ 76200 w 542925"/>
              <a:gd name="connsiteY61" fmla="*/ 57150 h 542925"/>
              <a:gd name="connsiteX62" fmla="*/ 92075 w 542925"/>
              <a:gd name="connsiteY62" fmla="*/ 28575 h 542925"/>
              <a:gd name="connsiteX63" fmla="*/ 85725 w 542925"/>
              <a:gd name="connsiteY63" fmla="*/ 317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42925" h="542925">
                <a:moveTo>
                  <a:pt x="85725" y="31750"/>
                </a:moveTo>
                <a:cubicBezTo>
                  <a:pt x="87313" y="30692"/>
                  <a:pt x="95961" y="24731"/>
                  <a:pt x="101600" y="22225"/>
                </a:cubicBezTo>
                <a:cubicBezTo>
                  <a:pt x="105588" y="20453"/>
                  <a:pt x="110033" y="19964"/>
                  <a:pt x="114300" y="19050"/>
                </a:cubicBezTo>
                <a:cubicBezTo>
                  <a:pt x="147998" y="11829"/>
                  <a:pt x="140415" y="13404"/>
                  <a:pt x="171450" y="9525"/>
                </a:cubicBezTo>
                <a:cubicBezTo>
                  <a:pt x="214410" y="-4795"/>
                  <a:pt x="174638" y="7449"/>
                  <a:pt x="285750" y="3175"/>
                </a:cubicBezTo>
                <a:cubicBezTo>
                  <a:pt x="305871" y="2401"/>
                  <a:pt x="325967" y="1058"/>
                  <a:pt x="346075" y="0"/>
                </a:cubicBezTo>
                <a:cubicBezTo>
                  <a:pt x="505132" y="4544"/>
                  <a:pt x="414668" y="-4269"/>
                  <a:pt x="473075" y="6350"/>
                </a:cubicBezTo>
                <a:cubicBezTo>
                  <a:pt x="480740" y="7744"/>
                  <a:pt x="493653" y="8701"/>
                  <a:pt x="501650" y="12700"/>
                </a:cubicBezTo>
                <a:cubicBezTo>
                  <a:pt x="505063" y="14407"/>
                  <a:pt x="508000" y="16933"/>
                  <a:pt x="511175" y="19050"/>
                </a:cubicBezTo>
                <a:cubicBezTo>
                  <a:pt x="515408" y="25400"/>
                  <a:pt x="521462" y="30860"/>
                  <a:pt x="523875" y="38100"/>
                </a:cubicBezTo>
                <a:lnTo>
                  <a:pt x="530225" y="57150"/>
                </a:lnTo>
                <a:cubicBezTo>
                  <a:pt x="531283" y="60325"/>
                  <a:pt x="532588" y="63428"/>
                  <a:pt x="533400" y="66675"/>
                </a:cubicBezTo>
                <a:lnTo>
                  <a:pt x="536575" y="79375"/>
                </a:lnTo>
                <a:cubicBezTo>
                  <a:pt x="537633" y="97367"/>
                  <a:pt x="538466" y="115373"/>
                  <a:pt x="539750" y="133350"/>
                </a:cubicBezTo>
                <a:cubicBezTo>
                  <a:pt x="540583" y="145010"/>
                  <a:pt x="542925" y="156585"/>
                  <a:pt x="542925" y="168275"/>
                </a:cubicBezTo>
                <a:cubicBezTo>
                  <a:pt x="542925" y="201100"/>
                  <a:pt x="541275" y="233910"/>
                  <a:pt x="539750" y="266700"/>
                </a:cubicBezTo>
                <a:cubicBezTo>
                  <a:pt x="538070" y="302816"/>
                  <a:pt x="540139" y="294107"/>
                  <a:pt x="533400" y="314325"/>
                </a:cubicBezTo>
                <a:cubicBezTo>
                  <a:pt x="532342" y="328083"/>
                  <a:pt x="532377" y="341970"/>
                  <a:pt x="530225" y="355600"/>
                </a:cubicBezTo>
                <a:cubicBezTo>
                  <a:pt x="529181" y="362212"/>
                  <a:pt x="525992" y="368300"/>
                  <a:pt x="523875" y="374650"/>
                </a:cubicBezTo>
                <a:lnTo>
                  <a:pt x="520700" y="384175"/>
                </a:lnTo>
                <a:cubicBezTo>
                  <a:pt x="519642" y="387350"/>
                  <a:pt x="519381" y="390915"/>
                  <a:pt x="517525" y="393700"/>
                </a:cubicBezTo>
                <a:cubicBezTo>
                  <a:pt x="495559" y="426649"/>
                  <a:pt x="528995" y="375642"/>
                  <a:pt x="504825" y="415925"/>
                </a:cubicBezTo>
                <a:cubicBezTo>
                  <a:pt x="500898" y="422469"/>
                  <a:pt x="496358" y="428625"/>
                  <a:pt x="492125" y="434975"/>
                </a:cubicBezTo>
                <a:cubicBezTo>
                  <a:pt x="490008" y="438150"/>
                  <a:pt x="486982" y="440880"/>
                  <a:pt x="485775" y="444500"/>
                </a:cubicBezTo>
                <a:cubicBezTo>
                  <a:pt x="484717" y="447675"/>
                  <a:pt x="484456" y="451240"/>
                  <a:pt x="482600" y="454025"/>
                </a:cubicBezTo>
                <a:cubicBezTo>
                  <a:pt x="473663" y="467431"/>
                  <a:pt x="466640" y="463635"/>
                  <a:pt x="454025" y="476250"/>
                </a:cubicBezTo>
                <a:cubicBezTo>
                  <a:pt x="439104" y="491171"/>
                  <a:pt x="448236" y="483284"/>
                  <a:pt x="425450" y="498475"/>
                </a:cubicBezTo>
                <a:lnTo>
                  <a:pt x="406400" y="511175"/>
                </a:lnTo>
                <a:cubicBezTo>
                  <a:pt x="403225" y="513292"/>
                  <a:pt x="400495" y="516318"/>
                  <a:pt x="396875" y="517525"/>
                </a:cubicBezTo>
                <a:cubicBezTo>
                  <a:pt x="393700" y="518583"/>
                  <a:pt x="390343" y="519203"/>
                  <a:pt x="387350" y="520700"/>
                </a:cubicBezTo>
                <a:cubicBezTo>
                  <a:pt x="371830" y="528460"/>
                  <a:pt x="384261" y="526235"/>
                  <a:pt x="368300" y="530225"/>
                </a:cubicBezTo>
                <a:cubicBezTo>
                  <a:pt x="354553" y="533662"/>
                  <a:pt x="337321" y="535677"/>
                  <a:pt x="323850" y="536575"/>
                </a:cubicBezTo>
                <a:cubicBezTo>
                  <a:pt x="301649" y="538055"/>
                  <a:pt x="279400" y="538692"/>
                  <a:pt x="257175" y="539750"/>
                </a:cubicBezTo>
                <a:cubicBezTo>
                  <a:pt x="250825" y="540808"/>
                  <a:pt x="244563" y="542925"/>
                  <a:pt x="238125" y="542925"/>
                </a:cubicBezTo>
                <a:cubicBezTo>
                  <a:pt x="222215" y="542925"/>
                  <a:pt x="206323" y="541416"/>
                  <a:pt x="190500" y="539750"/>
                </a:cubicBezTo>
                <a:cubicBezTo>
                  <a:pt x="184673" y="539137"/>
                  <a:pt x="174178" y="535368"/>
                  <a:pt x="168275" y="533400"/>
                </a:cubicBezTo>
                <a:cubicBezTo>
                  <a:pt x="165100" y="534458"/>
                  <a:pt x="162097" y="536575"/>
                  <a:pt x="158750" y="536575"/>
                </a:cubicBezTo>
                <a:cubicBezTo>
                  <a:pt x="154719" y="536575"/>
                  <a:pt x="135073" y="531450"/>
                  <a:pt x="130175" y="530225"/>
                </a:cubicBezTo>
                <a:lnTo>
                  <a:pt x="101600" y="501650"/>
                </a:lnTo>
                <a:lnTo>
                  <a:pt x="92075" y="492125"/>
                </a:lnTo>
                <a:cubicBezTo>
                  <a:pt x="81683" y="450558"/>
                  <a:pt x="98291" y="507732"/>
                  <a:pt x="79375" y="469900"/>
                </a:cubicBezTo>
                <a:cubicBezTo>
                  <a:pt x="76962" y="465073"/>
                  <a:pt x="77509" y="459260"/>
                  <a:pt x="76200" y="454025"/>
                </a:cubicBezTo>
                <a:cubicBezTo>
                  <a:pt x="75388" y="450778"/>
                  <a:pt x="74083" y="447675"/>
                  <a:pt x="73025" y="444500"/>
                </a:cubicBezTo>
                <a:cubicBezTo>
                  <a:pt x="71967" y="431800"/>
                  <a:pt x="71534" y="419032"/>
                  <a:pt x="69850" y="406400"/>
                </a:cubicBezTo>
                <a:cubicBezTo>
                  <a:pt x="69408" y="403083"/>
                  <a:pt x="67594" y="400093"/>
                  <a:pt x="66675" y="396875"/>
                </a:cubicBezTo>
                <a:cubicBezTo>
                  <a:pt x="65476" y="392679"/>
                  <a:pt x="64699" y="388371"/>
                  <a:pt x="63500" y="384175"/>
                </a:cubicBezTo>
                <a:cubicBezTo>
                  <a:pt x="61796" y="378210"/>
                  <a:pt x="59129" y="369248"/>
                  <a:pt x="53975" y="365125"/>
                </a:cubicBezTo>
                <a:cubicBezTo>
                  <a:pt x="51362" y="363034"/>
                  <a:pt x="47625" y="363008"/>
                  <a:pt x="44450" y="361950"/>
                </a:cubicBezTo>
                <a:cubicBezTo>
                  <a:pt x="42333" y="358775"/>
                  <a:pt x="40798" y="355123"/>
                  <a:pt x="38100" y="352425"/>
                </a:cubicBezTo>
                <a:cubicBezTo>
                  <a:pt x="24176" y="338501"/>
                  <a:pt x="32053" y="354755"/>
                  <a:pt x="19050" y="336550"/>
                </a:cubicBezTo>
                <a:cubicBezTo>
                  <a:pt x="16299" y="332699"/>
                  <a:pt x="14458" y="328244"/>
                  <a:pt x="12700" y="323850"/>
                </a:cubicBezTo>
                <a:cubicBezTo>
                  <a:pt x="10214" y="317635"/>
                  <a:pt x="8467" y="311150"/>
                  <a:pt x="6350" y="304800"/>
                </a:cubicBezTo>
                <a:lnTo>
                  <a:pt x="3175" y="295275"/>
                </a:lnTo>
                <a:lnTo>
                  <a:pt x="0" y="285750"/>
                </a:lnTo>
                <a:cubicBezTo>
                  <a:pt x="1058" y="256117"/>
                  <a:pt x="1381" y="226448"/>
                  <a:pt x="3175" y="196850"/>
                </a:cubicBezTo>
                <a:cubicBezTo>
                  <a:pt x="3497" y="191529"/>
                  <a:pt x="8040" y="174216"/>
                  <a:pt x="9525" y="168275"/>
                </a:cubicBezTo>
                <a:cubicBezTo>
                  <a:pt x="10583" y="158750"/>
                  <a:pt x="10820" y="149098"/>
                  <a:pt x="12700" y="139700"/>
                </a:cubicBezTo>
                <a:cubicBezTo>
                  <a:pt x="14886" y="128770"/>
                  <a:pt x="18399" y="119526"/>
                  <a:pt x="25400" y="111125"/>
                </a:cubicBezTo>
                <a:cubicBezTo>
                  <a:pt x="28275" y="107676"/>
                  <a:pt x="31750" y="104775"/>
                  <a:pt x="34925" y="101600"/>
                </a:cubicBezTo>
                <a:cubicBezTo>
                  <a:pt x="40637" y="84464"/>
                  <a:pt x="33635" y="97985"/>
                  <a:pt x="50800" y="85725"/>
                </a:cubicBezTo>
                <a:cubicBezTo>
                  <a:pt x="62258" y="77540"/>
                  <a:pt x="58484" y="76504"/>
                  <a:pt x="66675" y="66675"/>
                </a:cubicBezTo>
                <a:cubicBezTo>
                  <a:pt x="69550" y="63226"/>
                  <a:pt x="73025" y="60325"/>
                  <a:pt x="76200" y="57150"/>
                </a:cubicBezTo>
                <a:cubicBezTo>
                  <a:pt x="78996" y="48763"/>
                  <a:pt x="83887" y="31304"/>
                  <a:pt x="92075" y="28575"/>
                </a:cubicBezTo>
                <a:cubicBezTo>
                  <a:pt x="103845" y="24652"/>
                  <a:pt x="84137" y="32808"/>
                  <a:pt x="85725" y="31750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58714" y="2934729"/>
            <a:ext cx="542925" cy="542925"/>
          </a:xfrm>
          <a:custGeom>
            <a:avLst/>
            <a:gdLst>
              <a:gd name="connsiteX0" fmla="*/ 85725 w 542925"/>
              <a:gd name="connsiteY0" fmla="*/ 31750 h 542925"/>
              <a:gd name="connsiteX1" fmla="*/ 101600 w 542925"/>
              <a:gd name="connsiteY1" fmla="*/ 22225 h 542925"/>
              <a:gd name="connsiteX2" fmla="*/ 114300 w 542925"/>
              <a:gd name="connsiteY2" fmla="*/ 19050 h 542925"/>
              <a:gd name="connsiteX3" fmla="*/ 171450 w 542925"/>
              <a:gd name="connsiteY3" fmla="*/ 9525 h 542925"/>
              <a:gd name="connsiteX4" fmla="*/ 285750 w 542925"/>
              <a:gd name="connsiteY4" fmla="*/ 3175 h 542925"/>
              <a:gd name="connsiteX5" fmla="*/ 346075 w 542925"/>
              <a:gd name="connsiteY5" fmla="*/ 0 h 542925"/>
              <a:gd name="connsiteX6" fmla="*/ 473075 w 542925"/>
              <a:gd name="connsiteY6" fmla="*/ 6350 h 542925"/>
              <a:gd name="connsiteX7" fmla="*/ 501650 w 542925"/>
              <a:gd name="connsiteY7" fmla="*/ 12700 h 542925"/>
              <a:gd name="connsiteX8" fmla="*/ 511175 w 542925"/>
              <a:gd name="connsiteY8" fmla="*/ 19050 h 542925"/>
              <a:gd name="connsiteX9" fmla="*/ 523875 w 542925"/>
              <a:gd name="connsiteY9" fmla="*/ 38100 h 542925"/>
              <a:gd name="connsiteX10" fmla="*/ 530225 w 542925"/>
              <a:gd name="connsiteY10" fmla="*/ 57150 h 542925"/>
              <a:gd name="connsiteX11" fmla="*/ 533400 w 542925"/>
              <a:gd name="connsiteY11" fmla="*/ 66675 h 542925"/>
              <a:gd name="connsiteX12" fmla="*/ 536575 w 542925"/>
              <a:gd name="connsiteY12" fmla="*/ 79375 h 542925"/>
              <a:gd name="connsiteX13" fmla="*/ 539750 w 542925"/>
              <a:gd name="connsiteY13" fmla="*/ 133350 h 542925"/>
              <a:gd name="connsiteX14" fmla="*/ 542925 w 542925"/>
              <a:gd name="connsiteY14" fmla="*/ 168275 h 542925"/>
              <a:gd name="connsiteX15" fmla="*/ 539750 w 542925"/>
              <a:gd name="connsiteY15" fmla="*/ 266700 h 542925"/>
              <a:gd name="connsiteX16" fmla="*/ 533400 w 542925"/>
              <a:gd name="connsiteY16" fmla="*/ 314325 h 542925"/>
              <a:gd name="connsiteX17" fmla="*/ 530225 w 542925"/>
              <a:gd name="connsiteY17" fmla="*/ 355600 h 542925"/>
              <a:gd name="connsiteX18" fmla="*/ 523875 w 542925"/>
              <a:gd name="connsiteY18" fmla="*/ 374650 h 542925"/>
              <a:gd name="connsiteX19" fmla="*/ 520700 w 542925"/>
              <a:gd name="connsiteY19" fmla="*/ 384175 h 542925"/>
              <a:gd name="connsiteX20" fmla="*/ 517525 w 542925"/>
              <a:gd name="connsiteY20" fmla="*/ 393700 h 542925"/>
              <a:gd name="connsiteX21" fmla="*/ 504825 w 542925"/>
              <a:gd name="connsiteY21" fmla="*/ 415925 h 542925"/>
              <a:gd name="connsiteX22" fmla="*/ 492125 w 542925"/>
              <a:gd name="connsiteY22" fmla="*/ 434975 h 542925"/>
              <a:gd name="connsiteX23" fmla="*/ 485775 w 542925"/>
              <a:gd name="connsiteY23" fmla="*/ 444500 h 542925"/>
              <a:gd name="connsiteX24" fmla="*/ 482600 w 542925"/>
              <a:gd name="connsiteY24" fmla="*/ 454025 h 542925"/>
              <a:gd name="connsiteX25" fmla="*/ 454025 w 542925"/>
              <a:gd name="connsiteY25" fmla="*/ 476250 h 542925"/>
              <a:gd name="connsiteX26" fmla="*/ 425450 w 542925"/>
              <a:gd name="connsiteY26" fmla="*/ 498475 h 542925"/>
              <a:gd name="connsiteX27" fmla="*/ 406400 w 542925"/>
              <a:gd name="connsiteY27" fmla="*/ 511175 h 542925"/>
              <a:gd name="connsiteX28" fmla="*/ 396875 w 542925"/>
              <a:gd name="connsiteY28" fmla="*/ 517525 h 542925"/>
              <a:gd name="connsiteX29" fmla="*/ 387350 w 542925"/>
              <a:gd name="connsiteY29" fmla="*/ 520700 h 542925"/>
              <a:gd name="connsiteX30" fmla="*/ 368300 w 542925"/>
              <a:gd name="connsiteY30" fmla="*/ 530225 h 542925"/>
              <a:gd name="connsiteX31" fmla="*/ 323850 w 542925"/>
              <a:gd name="connsiteY31" fmla="*/ 536575 h 542925"/>
              <a:gd name="connsiteX32" fmla="*/ 257175 w 542925"/>
              <a:gd name="connsiteY32" fmla="*/ 539750 h 542925"/>
              <a:gd name="connsiteX33" fmla="*/ 238125 w 542925"/>
              <a:gd name="connsiteY33" fmla="*/ 542925 h 542925"/>
              <a:gd name="connsiteX34" fmla="*/ 190500 w 542925"/>
              <a:gd name="connsiteY34" fmla="*/ 539750 h 542925"/>
              <a:gd name="connsiteX35" fmla="*/ 168275 w 542925"/>
              <a:gd name="connsiteY35" fmla="*/ 533400 h 542925"/>
              <a:gd name="connsiteX36" fmla="*/ 158750 w 542925"/>
              <a:gd name="connsiteY36" fmla="*/ 536575 h 542925"/>
              <a:gd name="connsiteX37" fmla="*/ 130175 w 542925"/>
              <a:gd name="connsiteY37" fmla="*/ 530225 h 542925"/>
              <a:gd name="connsiteX38" fmla="*/ 101600 w 542925"/>
              <a:gd name="connsiteY38" fmla="*/ 501650 h 542925"/>
              <a:gd name="connsiteX39" fmla="*/ 92075 w 542925"/>
              <a:gd name="connsiteY39" fmla="*/ 492125 h 542925"/>
              <a:gd name="connsiteX40" fmla="*/ 79375 w 542925"/>
              <a:gd name="connsiteY40" fmla="*/ 469900 h 542925"/>
              <a:gd name="connsiteX41" fmla="*/ 76200 w 542925"/>
              <a:gd name="connsiteY41" fmla="*/ 454025 h 542925"/>
              <a:gd name="connsiteX42" fmla="*/ 73025 w 542925"/>
              <a:gd name="connsiteY42" fmla="*/ 444500 h 542925"/>
              <a:gd name="connsiteX43" fmla="*/ 69850 w 542925"/>
              <a:gd name="connsiteY43" fmla="*/ 406400 h 542925"/>
              <a:gd name="connsiteX44" fmla="*/ 66675 w 542925"/>
              <a:gd name="connsiteY44" fmla="*/ 396875 h 542925"/>
              <a:gd name="connsiteX45" fmla="*/ 63500 w 542925"/>
              <a:gd name="connsiteY45" fmla="*/ 384175 h 542925"/>
              <a:gd name="connsiteX46" fmla="*/ 53975 w 542925"/>
              <a:gd name="connsiteY46" fmla="*/ 365125 h 542925"/>
              <a:gd name="connsiteX47" fmla="*/ 44450 w 542925"/>
              <a:gd name="connsiteY47" fmla="*/ 361950 h 542925"/>
              <a:gd name="connsiteX48" fmla="*/ 38100 w 542925"/>
              <a:gd name="connsiteY48" fmla="*/ 352425 h 542925"/>
              <a:gd name="connsiteX49" fmla="*/ 19050 w 542925"/>
              <a:gd name="connsiteY49" fmla="*/ 336550 h 542925"/>
              <a:gd name="connsiteX50" fmla="*/ 12700 w 542925"/>
              <a:gd name="connsiteY50" fmla="*/ 323850 h 542925"/>
              <a:gd name="connsiteX51" fmla="*/ 6350 w 542925"/>
              <a:gd name="connsiteY51" fmla="*/ 304800 h 542925"/>
              <a:gd name="connsiteX52" fmla="*/ 3175 w 542925"/>
              <a:gd name="connsiteY52" fmla="*/ 295275 h 542925"/>
              <a:gd name="connsiteX53" fmla="*/ 0 w 542925"/>
              <a:gd name="connsiteY53" fmla="*/ 285750 h 542925"/>
              <a:gd name="connsiteX54" fmla="*/ 3175 w 542925"/>
              <a:gd name="connsiteY54" fmla="*/ 196850 h 542925"/>
              <a:gd name="connsiteX55" fmla="*/ 9525 w 542925"/>
              <a:gd name="connsiteY55" fmla="*/ 168275 h 542925"/>
              <a:gd name="connsiteX56" fmla="*/ 12700 w 542925"/>
              <a:gd name="connsiteY56" fmla="*/ 139700 h 542925"/>
              <a:gd name="connsiteX57" fmla="*/ 25400 w 542925"/>
              <a:gd name="connsiteY57" fmla="*/ 111125 h 542925"/>
              <a:gd name="connsiteX58" fmla="*/ 34925 w 542925"/>
              <a:gd name="connsiteY58" fmla="*/ 101600 h 542925"/>
              <a:gd name="connsiteX59" fmla="*/ 50800 w 542925"/>
              <a:gd name="connsiteY59" fmla="*/ 85725 h 542925"/>
              <a:gd name="connsiteX60" fmla="*/ 66675 w 542925"/>
              <a:gd name="connsiteY60" fmla="*/ 66675 h 542925"/>
              <a:gd name="connsiteX61" fmla="*/ 76200 w 542925"/>
              <a:gd name="connsiteY61" fmla="*/ 57150 h 542925"/>
              <a:gd name="connsiteX62" fmla="*/ 92075 w 542925"/>
              <a:gd name="connsiteY62" fmla="*/ 28575 h 542925"/>
              <a:gd name="connsiteX63" fmla="*/ 85725 w 542925"/>
              <a:gd name="connsiteY63" fmla="*/ 317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42925" h="542925">
                <a:moveTo>
                  <a:pt x="85725" y="31750"/>
                </a:moveTo>
                <a:cubicBezTo>
                  <a:pt x="87313" y="30692"/>
                  <a:pt x="95961" y="24731"/>
                  <a:pt x="101600" y="22225"/>
                </a:cubicBezTo>
                <a:cubicBezTo>
                  <a:pt x="105588" y="20453"/>
                  <a:pt x="110033" y="19964"/>
                  <a:pt x="114300" y="19050"/>
                </a:cubicBezTo>
                <a:cubicBezTo>
                  <a:pt x="147998" y="11829"/>
                  <a:pt x="140415" y="13404"/>
                  <a:pt x="171450" y="9525"/>
                </a:cubicBezTo>
                <a:cubicBezTo>
                  <a:pt x="214410" y="-4795"/>
                  <a:pt x="174638" y="7449"/>
                  <a:pt x="285750" y="3175"/>
                </a:cubicBezTo>
                <a:cubicBezTo>
                  <a:pt x="305871" y="2401"/>
                  <a:pt x="325967" y="1058"/>
                  <a:pt x="346075" y="0"/>
                </a:cubicBezTo>
                <a:cubicBezTo>
                  <a:pt x="505132" y="4544"/>
                  <a:pt x="414668" y="-4269"/>
                  <a:pt x="473075" y="6350"/>
                </a:cubicBezTo>
                <a:cubicBezTo>
                  <a:pt x="480740" y="7744"/>
                  <a:pt x="493653" y="8701"/>
                  <a:pt x="501650" y="12700"/>
                </a:cubicBezTo>
                <a:cubicBezTo>
                  <a:pt x="505063" y="14407"/>
                  <a:pt x="508000" y="16933"/>
                  <a:pt x="511175" y="19050"/>
                </a:cubicBezTo>
                <a:cubicBezTo>
                  <a:pt x="515408" y="25400"/>
                  <a:pt x="521462" y="30860"/>
                  <a:pt x="523875" y="38100"/>
                </a:cubicBezTo>
                <a:lnTo>
                  <a:pt x="530225" y="57150"/>
                </a:lnTo>
                <a:cubicBezTo>
                  <a:pt x="531283" y="60325"/>
                  <a:pt x="532588" y="63428"/>
                  <a:pt x="533400" y="66675"/>
                </a:cubicBezTo>
                <a:lnTo>
                  <a:pt x="536575" y="79375"/>
                </a:lnTo>
                <a:cubicBezTo>
                  <a:pt x="537633" y="97367"/>
                  <a:pt x="538466" y="115373"/>
                  <a:pt x="539750" y="133350"/>
                </a:cubicBezTo>
                <a:cubicBezTo>
                  <a:pt x="540583" y="145010"/>
                  <a:pt x="542925" y="156585"/>
                  <a:pt x="542925" y="168275"/>
                </a:cubicBezTo>
                <a:cubicBezTo>
                  <a:pt x="542925" y="201100"/>
                  <a:pt x="541275" y="233910"/>
                  <a:pt x="539750" y="266700"/>
                </a:cubicBezTo>
                <a:cubicBezTo>
                  <a:pt x="538070" y="302816"/>
                  <a:pt x="540139" y="294107"/>
                  <a:pt x="533400" y="314325"/>
                </a:cubicBezTo>
                <a:cubicBezTo>
                  <a:pt x="532342" y="328083"/>
                  <a:pt x="532377" y="341970"/>
                  <a:pt x="530225" y="355600"/>
                </a:cubicBezTo>
                <a:cubicBezTo>
                  <a:pt x="529181" y="362212"/>
                  <a:pt x="525992" y="368300"/>
                  <a:pt x="523875" y="374650"/>
                </a:cubicBezTo>
                <a:lnTo>
                  <a:pt x="520700" y="384175"/>
                </a:lnTo>
                <a:cubicBezTo>
                  <a:pt x="519642" y="387350"/>
                  <a:pt x="519381" y="390915"/>
                  <a:pt x="517525" y="393700"/>
                </a:cubicBezTo>
                <a:cubicBezTo>
                  <a:pt x="495559" y="426649"/>
                  <a:pt x="528995" y="375642"/>
                  <a:pt x="504825" y="415925"/>
                </a:cubicBezTo>
                <a:cubicBezTo>
                  <a:pt x="500898" y="422469"/>
                  <a:pt x="496358" y="428625"/>
                  <a:pt x="492125" y="434975"/>
                </a:cubicBezTo>
                <a:cubicBezTo>
                  <a:pt x="490008" y="438150"/>
                  <a:pt x="486982" y="440880"/>
                  <a:pt x="485775" y="444500"/>
                </a:cubicBezTo>
                <a:cubicBezTo>
                  <a:pt x="484717" y="447675"/>
                  <a:pt x="484456" y="451240"/>
                  <a:pt x="482600" y="454025"/>
                </a:cubicBezTo>
                <a:cubicBezTo>
                  <a:pt x="473663" y="467431"/>
                  <a:pt x="466640" y="463635"/>
                  <a:pt x="454025" y="476250"/>
                </a:cubicBezTo>
                <a:cubicBezTo>
                  <a:pt x="439104" y="491171"/>
                  <a:pt x="448236" y="483284"/>
                  <a:pt x="425450" y="498475"/>
                </a:cubicBezTo>
                <a:lnTo>
                  <a:pt x="406400" y="511175"/>
                </a:lnTo>
                <a:cubicBezTo>
                  <a:pt x="403225" y="513292"/>
                  <a:pt x="400495" y="516318"/>
                  <a:pt x="396875" y="517525"/>
                </a:cubicBezTo>
                <a:cubicBezTo>
                  <a:pt x="393700" y="518583"/>
                  <a:pt x="390343" y="519203"/>
                  <a:pt x="387350" y="520700"/>
                </a:cubicBezTo>
                <a:cubicBezTo>
                  <a:pt x="371830" y="528460"/>
                  <a:pt x="384261" y="526235"/>
                  <a:pt x="368300" y="530225"/>
                </a:cubicBezTo>
                <a:cubicBezTo>
                  <a:pt x="354553" y="533662"/>
                  <a:pt x="337321" y="535677"/>
                  <a:pt x="323850" y="536575"/>
                </a:cubicBezTo>
                <a:cubicBezTo>
                  <a:pt x="301649" y="538055"/>
                  <a:pt x="279400" y="538692"/>
                  <a:pt x="257175" y="539750"/>
                </a:cubicBezTo>
                <a:cubicBezTo>
                  <a:pt x="250825" y="540808"/>
                  <a:pt x="244563" y="542925"/>
                  <a:pt x="238125" y="542925"/>
                </a:cubicBezTo>
                <a:cubicBezTo>
                  <a:pt x="222215" y="542925"/>
                  <a:pt x="206323" y="541416"/>
                  <a:pt x="190500" y="539750"/>
                </a:cubicBezTo>
                <a:cubicBezTo>
                  <a:pt x="184673" y="539137"/>
                  <a:pt x="174178" y="535368"/>
                  <a:pt x="168275" y="533400"/>
                </a:cubicBezTo>
                <a:cubicBezTo>
                  <a:pt x="165100" y="534458"/>
                  <a:pt x="162097" y="536575"/>
                  <a:pt x="158750" y="536575"/>
                </a:cubicBezTo>
                <a:cubicBezTo>
                  <a:pt x="154719" y="536575"/>
                  <a:pt x="135073" y="531450"/>
                  <a:pt x="130175" y="530225"/>
                </a:cubicBezTo>
                <a:lnTo>
                  <a:pt x="101600" y="501650"/>
                </a:lnTo>
                <a:lnTo>
                  <a:pt x="92075" y="492125"/>
                </a:lnTo>
                <a:cubicBezTo>
                  <a:pt x="81683" y="450558"/>
                  <a:pt x="98291" y="507732"/>
                  <a:pt x="79375" y="469900"/>
                </a:cubicBezTo>
                <a:cubicBezTo>
                  <a:pt x="76962" y="465073"/>
                  <a:pt x="77509" y="459260"/>
                  <a:pt x="76200" y="454025"/>
                </a:cubicBezTo>
                <a:cubicBezTo>
                  <a:pt x="75388" y="450778"/>
                  <a:pt x="74083" y="447675"/>
                  <a:pt x="73025" y="444500"/>
                </a:cubicBezTo>
                <a:cubicBezTo>
                  <a:pt x="71967" y="431800"/>
                  <a:pt x="71534" y="419032"/>
                  <a:pt x="69850" y="406400"/>
                </a:cubicBezTo>
                <a:cubicBezTo>
                  <a:pt x="69408" y="403083"/>
                  <a:pt x="67594" y="400093"/>
                  <a:pt x="66675" y="396875"/>
                </a:cubicBezTo>
                <a:cubicBezTo>
                  <a:pt x="65476" y="392679"/>
                  <a:pt x="64699" y="388371"/>
                  <a:pt x="63500" y="384175"/>
                </a:cubicBezTo>
                <a:cubicBezTo>
                  <a:pt x="61796" y="378210"/>
                  <a:pt x="59129" y="369248"/>
                  <a:pt x="53975" y="365125"/>
                </a:cubicBezTo>
                <a:cubicBezTo>
                  <a:pt x="51362" y="363034"/>
                  <a:pt x="47625" y="363008"/>
                  <a:pt x="44450" y="361950"/>
                </a:cubicBezTo>
                <a:cubicBezTo>
                  <a:pt x="42333" y="358775"/>
                  <a:pt x="40798" y="355123"/>
                  <a:pt x="38100" y="352425"/>
                </a:cubicBezTo>
                <a:cubicBezTo>
                  <a:pt x="24176" y="338501"/>
                  <a:pt x="32053" y="354755"/>
                  <a:pt x="19050" y="336550"/>
                </a:cubicBezTo>
                <a:cubicBezTo>
                  <a:pt x="16299" y="332699"/>
                  <a:pt x="14458" y="328244"/>
                  <a:pt x="12700" y="323850"/>
                </a:cubicBezTo>
                <a:cubicBezTo>
                  <a:pt x="10214" y="317635"/>
                  <a:pt x="8467" y="311150"/>
                  <a:pt x="6350" y="304800"/>
                </a:cubicBezTo>
                <a:lnTo>
                  <a:pt x="3175" y="295275"/>
                </a:lnTo>
                <a:lnTo>
                  <a:pt x="0" y="285750"/>
                </a:lnTo>
                <a:cubicBezTo>
                  <a:pt x="1058" y="256117"/>
                  <a:pt x="1381" y="226448"/>
                  <a:pt x="3175" y="196850"/>
                </a:cubicBezTo>
                <a:cubicBezTo>
                  <a:pt x="3497" y="191529"/>
                  <a:pt x="8040" y="174216"/>
                  <a:pt x="9525" y="168275"/>
                </a:cubicBezTo>
                <a:cubicBezTo>
                  <a:pt x="10583" y="158750"/>
                  <a:pt x="10820" y="149098"/>
                  <a:pt x="12700" y="139700"/>
                </a:cubicBezTo>
                <a:cubicBezTo>
                  <a:pt x="14886" y="128770"/>
                  <a:pt x="18399" y="119526"/>
                  <a:pt x="25400" y="111125"/>
                </a:cubicBezTo>
                <a:cubicBezTo>
                  <a:pt x="28275" y="107676"/>
                  <a:pt x="31750" y="104775"/>
                  <a:pt x="34925" y="101600"/>
                </a:cubicBezTo>
                <a:cubicBezTo>
                  <a:pt x="40637" y="84464"/>
                  <a:pt x="33635" y="97985"/>
                  <a:pt x="50800" y="85725"/>
                </a:cubicBezTo>
                <a:cubicBezTo>
                  <a:pt x="62258" y="77540"/>
                  <a:pt x="58484" y="76504"/>
                  <a:pt x="66675" y="66675"/>
                </a:cubicBezTo>
                <a:cubicBezTo>
                  <a:pt x="69550" y="63226"/>
                  <a:pt x="73025" y="60325"/>
                  <a:pt x="76200" y="57150"/>
                </a:cubicBezTo>
                <a:cubicBezTo>
                  <a:pt x="78996" y="48763"/>
                  <a:pt x="83887" y="31304"/>
                  <a:pt x="92075" y="28575"/>
                </a:cubicBezTo>
                <a:cubicBezTo>
                  <a:pt x="103845" y="24652"/>
                  <a:pt x="84137" y="32808"/>
                  <a:pt x="85725" y="31750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07972" y="2794686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3733800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22372" y="5835289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9458" y="4788243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0157" y="4788243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97129" y="5257800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72415" y="3173628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959350" y="1193800"/>
            <a:ext cx="2089150" cy="917687"/>
          </a:xfrm>
          <a:custGeom>
            <a:avLst/>
            <a:gdLst>
              <a:gd name="connsiteX0" fmla="*/ 0 w 2089150"/>
              <a:gd name="connsiteY0" fmla="*/ 615950 h 917687"/>
              <a:gd name="connsiteX1" fmla="*/ 15875 w 2089150"/>
              <a:gd name="connsiteY1" fmla="*/ 622300 h 917687"/>
              <a:gd name="connsiteX2" fmla="*/ 28575 w 2089150"/>
              <a:gd name="connsiteY2" fmla="*/ 625475 h 917687"/>
              <a:gd name="connsiteX3" fmla="*/ 47625 w 2089150"/>
              <a:gd name="connsiteY3" fmla="*/ 638175 h 917687"/>
              <a:gd name="connsiteX4" fmla="*/ 92075 w 2089150"/>
              <a:gd name="connsiteY4" fmla="*/ 654050 h 917687"/>
              <a:gd name="connsiteX5" fmla="*/ 104775 w 2089150"/>
              <a:gd name="connsiteY5" fmla="*/ 660400 h 917687"/>
              <a:gd name="connsiteX6" fmla="*/ 127000 w 2089150"/>
              <a:gd name="connsiteY6" fmla="*/ 673100 h 917687"/>
              <a:gd name="connsiteX7" fmla="*/ 149225 w 2089150"/>
              <a:gd name="connsiteY7" fmla="*/ 679450 h 917687"/>
              <a:gd name="connsiteX8" fmla="*/ 171450 w 2089150"/>
              <a:gd name="connsiteY8" fmla="*/ 692150 h 917687"/>
              <a:gd name="connsiteX9" fmla="*/ 193675 w 2089150"/>
              <a:gd name="connsiteY9" fmla="*/ 701675 h 917687"/>
              <a:gd name="connsiteX10" fmla="*/ 212725 w 2089150"/>
              <a:gd name="connsiteY10" fmla="*/ 714375 h 917687"/>
              <a:gd name="connsiteX11" fmla="*/ 244475 w 2089150"/>
              <a:gd name="connsiteY11" fmla="*/ 730250 h 917687"/>
              <a:gd name="connsiteX12" fmla="*/ 254000 w 2089150"/>
              <a:gd name="connsiteY12" fmla="*/ 733425 h 917687"/>
              <a:gd name="connsiteX13" fmla="*/ 266700 w 2089150"/>
              <a:gd name="connsiteY13" fmla="*/ 739775 h 917687"/>
              <a:gd name="connsiteX14" fmla="*/ 276225 w 2089150"/>
              <a:gd name="connsiteY14" fmla="*/ 742950 h 917687"/>
              <a:gd name="connsiteX15" fmla="*/ 285750 w 2089150"/>
              <a:gd name="connsiteY15" fmla="*/ 749300 h 917687"/>
              <a:gd name="connsiteX16" fmla="*/ 304800 w 2089150"/>
              <a:gd name="connsiteY16" fmla="*/ 755650 h 917687"/>
              <a:gd name="connsiteX17" fmla="*/ 314325 w 2089150"/>
              <a:gd name="connsiteY17" fmla="*/ 758825 h 917687"/>
              <a:gd name="connsiteX18" fmla="*/ 323850 w 2089150"/>
              <a:gd name="connsiteY18" fmla="*/ 765175 h 917687"/>
              <a:gd name="connsiteX19" fmla="*/ 342900 w 2089150"/>
              <a:gd name="connsiteY19" fmla="*/ 771525 h 917687"/>
              <a:gd name="connsiteX20" fmla="*/ 352425 w 2089150"/>
              <a:gd name="connsiteY20" fmla="*/ 777875 h 917687"/>
              <a:gd name="connsiteX21" fmla="*/ 365125 w 2089150"/>
              <a:gd name="connsiteY21" fmla="*/ 781050 h 917687"/>
              <a:gd name="connsiteX22" fmla="*/ 384175 w 2089150"/>
              <a:gd name="connsiteY22" fmla="*/ 787400 h 917687"/>
              <a:gd name="connsiteX23" fmla="*/ 409575 w 2089150"/>
              <a:gd name="connsiteY23" fmla="*/ 793750 h 917687"/>
              <a:gd name="connsiteX24" fmla="*/ 422275 w 2089150"/>
              <a:gd name="connsiteY24" fmla="*/ 800100 h 917687"/>
              <a:gd name="connsiteX25" fmla="*/ 444500 w 2089150"/>
              <a:gd name="connsiteY25" fmla="*/ 806450 h 917687"/>
              <a:gd name="connsiteX26" fmla="*/ 466725 w 2089150"/>
              <a:gd name="connsiteY26" fmla="*/ 819150 h 917687"/>
              <a:gd name="connsiteX27" fmla="*/ 485775 w 2089150"/>
              <a:gd name="connsiteY27" fmla="*/ 825500 h 917687"/>
              <a:gd name="connsiteX28" fmla="*/ 495300 w 2089150"/>
              <a:gd name="connsiteY28" fmla="*/ 828675 h 917687"/>
              <a:gd name="connsiteX29" fmla="*/ 504825 w 2089150"/>
              <a:gd name="connsiteY29" fmla="*/ 831850 h 917687"/>
              <a:gd name="connsiteX30" fmla="*/ 517525 w 2089150"/>
              <a:gd name="connsiteY30" fmla="*/ 835025 h 917687"/>
              <a:gd name="connsiteX31" fmla="*/ 527050 w 2089150"/>
              <a:gd name="connsiteY31" fmla="*/ 841375 h 917687"/>
              <a:gd name="connsiteX32" fmla="*/ 558800 w 2089150"/>
              <a:gd name="connsiteY32" fmla="*/ 847725 h 917687"/>
              <a:gd name="connsiteX33" fmla="*/ 577850 w 2089150"/>
              <a:gd name="connsiteY33" fmla="*/ 854075 h 917687"/>
              <a:gd name="connsiteX34" fmla="*/ 603250 w 2089150"/>
              <a:gd name="connsiteY34" fmla="*/ 863600 h 917687"/>
              <a:gd name="connsiteX35" fmla="*/ 622300 w 2089150"/>
              <a:gd name="connsiteY35" fmla="*/ 869950 h 917687"/>
              <a:gd name="connsiteX36" fmla="*/ 635000 w 2089150"/>
              <a:gd name="connsiteY36" fmla="*/ 873125 h 917687"/>
              <a:gd name="connsiteX37" fmla="*/ 644525 w 2089150"/>
              <a:gd name="connsiteY37" fmla="*/ 876300 h 917687"/>
              <a:gd name="connsiteX38" fmla="*/ 657225 w 2089150"/>
              <a:gd name="connsiteY38" fmla="*/ 879475 h 917687"/>
              <a:gd name="connsiteX39" fmla="*/ 688975 w 2089150"/>
              <a:gd name="connsiteY39" fmla="*/ 889000 h 917687"/>
              <a:gd name="connsiteX40" fmla="*/ 730250 w 2089150"/>
              <a:gd name="connsiteY40" fmla="*/ 895350 h 917687"/>
              <a:gd name="connsiteX41" fmla="*/ 758825 w 2089150"/>
              <a:gd name="connsiteY41" fmla="*/ 901700 h 917687"/>
              <a:gd name="connsiteX42" fmla="*/ 803275 w 2089150"/>
              <a:gd name="connsiteY42" fmla="*/ 904875 h 917687"/>
              <a:gd name="connsiteX43" fmla="*/ 889000 w 2089150"/>
              <a:gd name="connsiteY43" fmla="*/ 911225 h 917687"/>
              <a:gd name="connsiteX44" fmla="*/ 930275 w 2089150"/>
              <a:gd name="connsiteY44" fmla="*/ 914400 h 917687"/>
              <a:gd name="connsiteX45" fmla="*/ 1333500 w 2089150"/>
              <a:gd name="connsiteY45" fmla="*/ 917575 h 917687"/>
              <a:gd name="connsiteX46" fmla="*/ 1384300 w 2089150"/>
              <a:gd name="connsiteY46" fmla="*/ 908050 h 917687"/>
              <a:gd name="connsiteX47" fmla="*/ 1397000 w 2089150"/>
              <a:gd name="connsiteY47" fmla="*/ 889000 h 917687"/>
              <a:gd name="connsiteX48" fmla="*/ 1403350 w 2089150"/>
              <a:gd name="connsiteY48" fmla="*/ 869950 h 917687"/>
              <a:gd name="connsiteX49" fmla="*/ 1400175 w 2089150"/>
              <a:gd name="connsiteY49" fmla="*/ 819150 h 917687"/>
              <a:gd name="connsiteX50" fmla="*/ 1387475 w 2089150"/>
              <a:gd name="connsiteY50" fmla="*/ 768350 h 917687"/>
              <a:gd name="connsiteX51" fmla="*/ 1377950 w 2089150"/>
              <a:gd name="connsiteY51" fmla="*/ 749300 h 917687"/>
              <a:gd name="connsiteX52" fmla="*/ 1368425 w 2089150"/>
              <a:gd name="connsiteY52" fmla="*/ 742950 h 917687"/>
              <a:gd name="connsiteX53" fmla="*/ 1358900 w 2089150"/>
              <a:gd name="connsiteY53" fmla="*/ 720725 h 917687"/>
              <a:gd name="connsiteX54" fmla="*/ 1355725 w 2089150"/>
              <a:gd name="connsiteY54" fmla="*/ 711200 h 917687"/>
              <a:gd name="connsiteX55" fmla="*/ 1349375 w 2089150"/>
              <a:gd name="connsiteY55" fmla="*/ 701675 h 917687"/>
              <a:gd name="connsiteX56" fmla="*/ 1346200 w 2089150"/>
              <a:gd name="connsiteY56" fmla="*/ 692150 h 917687"/>
              <a:gd name="connsiteX57" fmla="*/ 1336675 w 2089150"/>
              <a:gd name="connsiteY57" fmla="*/ 682625 h 917687"/>
              <a:gd name="connsiteX58" fmla="*/ 1333500 w 2089150"/>
              <a:gd name="connsiteY58" fmla="*/ 673100 h 917687"/>
              <a:gd name="connsiteX59" fmla="*/ 1317625 w 2089150"/>
              <a:gd name="connsiteY59" fmla="*/ 650875 h 917687"/>
              <a:gd name="connsiteX60" fmla="*/ 1295400 w 2089150"/>
              <a:gd name="connsiteY60" fmla="*/ 619125 h 917687"/>
              <a:gd name="connsiteX61" fmla="*/ 1282700 w 2089150"/>
              <a:gd name="connsiteY61" fmla="*/ 609600 h 917687"/>
              <a:gd name="connsiteX62" fmla="*/ 1263650 w 2089150"/>
              <a:gd name="connsiteY62" fmla="*/ 593725 h 917687"/>
              <a:gd name="connsiteX63" fmla="*/ 1257300 w 2089150"/>
              <a:gd name="connsiteY63" fmla="*/ 581025 h 917687"/>
              <a:gd name="connsiteX64" fmla="*/ 1238250 w 2089150"/>
              <a:gd name="connsiteY64" fmla="*/ 574675 h 917687"/>
              <a:gd name="connsiteX65" fmla="*/ 1228725 w 2089150"/>
              <a:gd name="connsiteY65" fmla="*/ 568325 h 917687"/>
              <a:gd name="connsiteX66" fmla="*/ 1219200 w 2089150"/>
              <a:gd name="connsiteY66" fmla="*/ 558800 h 917687"/>
              <a:gd name="connsiteX67" fmla="*/ 1209675 w 2089150"/>
              <a:gd name="connsiteY67" fmla="*/ 546100 h 917687"/>
              <a:gd name="connsiteX68" fmla="*/ 1200150 w 2089150"/>
              <a:gd name="connsiteY68" fmla="*/ 542925 h 917687"/>
              <a:gd name="connsiteX69" fmla="*/ 1187450 w 2089150"/>
              <a:gd name="connsiteY69" fmla="*/ 533400 h 917687"/>
              <a:gd name="connsiteX70" fmla="*/ 1181100 w 2089150"/>
              <a:gd name="connsiteY70" fmla="*/ 523875 h 917687"/>
              <a:gd name="connsiteX71" fmla="*/ 1168400 w 2089150"/>
              <a:gd name="connsiteY71" fmla="*/ 517525 h 917687"/>
              <a:gd name="connsiteX72" fmla="*/ 1139825 w 2089150"/>
              <a:gd name="connsiteY72" fmla="*/ 498475 h 917687"/>
              <a:gd name="connsiteX73" fmla="*/ 1130300 w 2089150"/>
              <a:gd name="connsiteY73" fmla="*/ 492125 h 917687"/>
              <a:gd name="connsiteX74" fmla="*/ 1120775 w 2089150"/>
              <a:gd name="connsiteY74" fmla="*/ 482600 h 917687"/>
              <a:gd name="connsiteX75" fmla="*/ 1114425 w 2089150"/>
              <a:gd name="connsiteY75" fmla="*/ 473075 h 917687"/>
              <a:gd name="connsiteX76" fmla="*/ 1104900 w 2089150"/>
              <a:gd name="connsiteY76" fmla="*/ 466725 h 917687"/>
              <a:gd name="connsiteX77" fmla="*/ 1085850 w 2089150"/>
              <a:gd name="connsiteY77" fmla="*/ 450850 h 917687"/>
              <a:gd name="connsiteX78" fmla="*/ 1069975 w 2089150"/>
              <a:gd name="connsiteY78" fmla="*/ 434975 h 917687"/>
              <a:gd name="connsiteX79" fmla="*/ 1047750 w 2089150"/>
              <a:gd name="connsiteY79" fmla="*/ 419100 h 917687"/>
              <a:gd name="connsiteX80" fmla="*/ 1028700 w 2089150"/>
              <a:gd name="connsiteY80" fmla="*/ 400050 h 917687"/>
              <a:gd name="connsiteX81" fmla="*/ 1022350 w 2089150"/>
              <a:gd name="connsiteY81" fmla="*/ 390525 h 917687"/>
              <a:gd name="connsiteX82" fmla="*/ 1003300 w 2089150"/>
              <a:gd name="connsiteY82" fmla="*/ 377825 h 917687"/>
              <a:gd name="connsiteX83" fmla="*/ 984250 w 2089150"/>
              <a:gd name="connsiteY83" fmla="*/ 361950 h 917687"/>
              <a:gd name="connsiteX84" fmla="*/ 958850 w 2089150"/>
              <a:gd name="connsiteY84" fmla="*/ 333375 h 917687"/>
              <a:gd name="connsiteX85" fmla="*/ 949325 w 2089150"/>
              <a:gd name="connsiteY85" fmla="*/ 327025 h 917687"/>
              <a:gd name="connsiteX86" fmla="*/ 939800 w 2089150"/>
              <a:gd name="connsiteY86" fmla="*/ 317500 h 917687"/>
              <a:gd name="connsiteX87" fmla="*/ 930275 w 2089150"/>
              <a:gd name="connsiteY87" fmla="*/ 311150 h 917687"/>
              <a:gd name="connsiteX88" fmla="*/ 911225 w 2089150"/>
              <a:gd name="connsiteY88" fmla="*/ 288925 h 917687"/>
              <a:gd name="connsiteX89" fmla="*/ 901700 w 2089150"/>
              <a:gd name="connsiteY89" fmla="*/ 282575 h 917687"/>
              <a:gd name="connsiteX90" fmla="*/ 895350 w 2089150"/>
              <a:gd name="connsiteY90" fmla="*/ 269875 h 917687"/>
              <a:gd name="connsiteX91" fmla="*/ 885825 w 2089150"/>
              <a:gd name="connsiteY91" fmla="*/ 263525 h 917687"/>
              <a:gd name="connsiteX92" fmla="*/ 863600 w 2089150"/>
              <a:gd name="connsiteY92" fmla="*/ 244475 h 917687"/>
              <a:gd name="connsiteX93" fmla="*/ 847725 w 2089150"/>
              <a:gd name="connsiteY93" fmla="*/ 228600 h 917687"/>
              <a:gd name="connsiteX94" fmla="*/ 831850 w 2089150"/>
              <a:gd name="connsiteY94" fmla="*/ 209550 h 917687"/>
              <a:gd name="connsiteX95" fmla="*/ 819150 w 2089150"/>
              <a:gd name="connsiteY95" fmla="*/ 190500 h 917687"/>
              <a:gd name="connsiteX96" fmla="*/ 806450 w 2089150"/>
              <a:gd name="connsiteY96" fmla="*/ 171450 h 917687"/>
              <a:gd name="connsiteX97" fmla="*/ 800100 w 2089150"/>
              <a:gd name="connsiteY97" fmla="*/ 161925 h 917687"/>
              <a:gd name="connsiteX98" fmla="*/ 790575 w 2089150"/>
              <a:gd name="connsiteY98" fmla="*/ 155575 h 917687"/>
              <a:gd name="connsiteX99" fmla="*/ 774700 w 2089150"/>
              <a:gd name="connsiteY99" fmla="*/ 127000 h 917687"/>
              <a:gd name="connsiteX100" fmla="*/ 755650 w 2089150"/>
              <a:gd name="connsiteY100" fmla="*/ 107950 h 917687"/>
              <a:gd name="connsiteX101" fmla="*/ 742950 w 2089150"/>
              <a:gd name="connsiteY101" fmla="*/ 88900 h 917687"/>
              <a:gd name="connsiteX102" fmla="*/ 733425 w 2089150"/>
              <a:gd name="connsiteY102" fmla="*/ 69850 h 917687"/>
              <a:gd name="connsiteX103" fmla="*/ 730250 w 2089150"/>
              <a:gd name="connsiteY103" fmla="*/ 57150 h 917687"/>
              <a:gd name="connsiteX104" fmla="*/ 723900 w 2089150"/>
              <a:gd name="connsiteY104" fmla="*/ 38100 h 917687"/>
              <a:gd name="connsiteX105" fmla="*/ 730250 w 2089150"/>
              <a:gd name="connsiteY105" fmla="*/ 12700 h 917687"/>
              <a:gd name="connsiteX106" fmla="*/ 752475 w 2089150"/>
              <a:gd name="connsiteY106" fmla="*/ 3175 h 917687"/>
              <a:gd name="connsiteX107" fmla="*/ 762000 w 2089150"/>
              <a:gd name="connsiteY107" fmla="*/ 0 h 917687"/>
              <a:gd name="connsiteX108" fmla="*/ 841375 w 2089150"/>
              <a:gd name="connsiteY108" fmla="*/ 3175 h 917687"/>
              <a:gd name="connsiteX109" fmla="*/ 857250 w 2089150"/>
              <a:gd name="connsiteY109" fmla="*/ 6350 h 917687"/>
              <a:gd name="connsiteX110" fmla="*/ 882650 w 2089150"/>
              <a:gd name="connsiteY110" fmla="*/ 9525 h 917687"/>
              <a:gd name="connsiteX111" fmla="*/ 901700 w 2089150"/>
              <a:gd name="connsiteY111" fmla="*/ 15875 h 917687"/>
              <a:gd name="connsiteX112" fmla="*/ 911225 w 2089150"/>
              <a:gd name="connsiteY112" fmla="*/ 19050 h 917687"/>
              <a:gd name="connsiteX113" fmla="*/ 946150 w 2089150"/>
              <a:gd name="connsiteY113" fmla="*/ 28575 h 917687"/>
              <a:gd name="connsiteX114" fmla="*/ 955675 w 2089150"/>
              <a:gd name="connsiteY114" fmla="*/ 31750 h 917687"/>
              <a:gd name="connsiteX115" fmla="*/ 965200 w 2089150"/>
              <a:gd name="connsiteY115" fmla="*/ 38100 h 917687"/>
              <a:gd name="connsiteX116" fmla="*/ 990600 w 2089150"/>
              <a:gd name="connsiteY116" fmla="*/ 41275 h 917687"/>
              <a:gd name="connsiteX117" fmla="*/ 1009650 w 2089150"/>
              <a:gd name="connsiteY117" fmla="*/ 44450 h 917687"/>
              <a:gd name="connsiteX118" fmla="*/ 1038225 w 2089150"/>
              <a:gd name="connsiteY118" fmla="*/ 53975 h 917687"/>
              <a:gd name="connsiteX119" fmla="*/ 1047750 w 2089150"/>
              <a:gd name="connsiteY119" fmla="*/ 60325 h 917687"/>
              <a:gd name="connsiteX120" fmla="*/ 1060450 w 2089150"/>
              <a:gd name="connsiteY120" fmla="*/ 63500 h 917687"/>
              <a:gd name="connsiteX121" fmla="*/ 1073150 w 2089150"/>
              <a:gd name="connsiteY121" fmla="*/ 69850 h 917687"/>
              <a:gd name="connsiteX122" fmla="*/ 1085850 w 2089150"/>
              <a:gd name="connsiteY122" fmla="*/ 73025 h 917687"/>
              <a:gd name="connsiteX123" fmla="*/ 1098550 w 2089150"/>
              <a:gd name="connsiteY123" fmla="*/ 79375 h 917687"/>
              <a:gd name="connsiteX124" fmla="*/ 1108075 w 2089150"/>
              <a:gd name="connsiteY124" fmla="*/ 82550 h 917687"/>
              <a:gd name="connsiteX125" fmla="*/ 1120775 w 2089150"/>
              <a:gd name="connsiteY125" fmla="*/ 88900 h 917687"/>
              <a:gd name="connsiteX126" fmla="*/ 1136650 w 2089150"/>
              <a:gd name="connsiteY126" fmla="*/ 95250 h 917687"/>
              <a:gd name="connsiteX127" fmla="*/ 1146175 w 2089150"/>
              <a:gd name="connsiteY127" fmla="*/ 98425 h 917687"/>
              <a:gd name="connsiteX128" fmla="*/ 1171575 w 2089150"/>
              <a:gd name="connsiteY128" fmla="*/ 111125 h 917687"/>
              <a:gd name="connsiteX129" fmla="*/ 1181100 w 2089150"/>
              <a:gd name="connsiteY129" fmla="*/ 117475 h 917687"/>
              <a:gd name="connsiteX130" fmla="*/ 1193800 w 2089150"/>
              <a:gd name="connsiteY130" fmla="*/ 120650 h 917687"/>
              <a:gd name="connsiteX131" fmla="*/ 1216025 w 2089150"/>
              <a:gd name="connsiteY131" fmla="*/ 130175 h 917687"/>
              <a:gd name="connsiteX132" fmla="*/ 1235075 w 2089150"/>
              <a:gd name="connsiteY132" fmla="*/ 136525 h 917687"/>
              <a:gd name="connsiteX133" fmla="*/ 1247775 w 2089150"/>
              <a:gd name="connsiteY133" fmla="*/ 142875 h 917687"/>
              <a:gd name="connsiteX134" fmla="*/ 1257300 w 2089150"/>
              <a:gd name="connsiteY134" fmla="*/ 149225 h 917687"/>
              <a:gd name="connsiteX135" fmla="*/ 1279525 w 2089150"/>
              <a:gd name="connsiteY135" fmla="*/ 155575 h 917687"/>
              <a:gd name="connsiteX136" fmla="*/ 1298575 w 2089150"/>
              <a:gd name="connsiteY136" fmla="*/ 165100 h 917687"/>
              <a:gd name="connsiteX137" fmla="*/ 1323975 w 2089150"/>
              <a:gd name="connsiteY137" fmla="*/ 177800 h 917687"/>
              <a:gd name="connsiteX138" fmla="*/ 1355725 w 2089150"/>
              <a:gd name="connsiteY138" fmla="*/ 187325 h 917687"/>
              <a:gd name="connsiteX139" fmla="*/ 1387475 w 2089150"/>
              <a:gd name="connsiteY139" fmla="*/ 206375 h 917687"/>
              <a:gd name="connsiteX140" fmla="*/ 1403350 w 2089150"/>
              <a:gd name="connsiteY140" fmla="*/ 209550 h 917687"/>
              <a:gd name="connsiteX141" fmla="*/ 1412875 w 2089150"/>
              <a:gd name="connsiteY141" fmla="*/ 215900 h 917687"/>
              <a:gd name="connsiteX142" fmla="*/ 1428750 w 2089150"/>
              <a:gd name="connsiteY142" fmla="*/ 219075 h 917687"/>
              <a:gd name="connsiteX143" fmla="*/ 1444625 w 2089150"/>
              <a:gd name="connsiteY143" fmla="*/ 231775 h 917687"/>
              <a:gd name="connsiteX144" fmla="*/ 1473200 w 2089150"/>
              <a:gd name="connsiteY144" fmla="*/ 241300 h 917687"/>
              <a:gd name="connsiteX145" fmla="*/ 1482725 w 2089150"/>
              <a:gd name="connsiteY145" fmla="*/ 244475 h 917687"/>
              <a:gd name="connsiteX146" fmla="*/ 1498600 w 2089150"/>
              <a:gd name="connsiteY146" fmla="*/ 254000 h 917687"/>
              <a:gd name="connsiteX147" fmla="*/ 1530350 w 2089150"/>
              <a:gd name="connsiteY147" fmla="*/ 263525 h 917687"/>
              <a:gd name="connsiteX148" fmla="*/ 1552575 w 2089150"/>
              <a:gd name="connsiteY148" fmla="*/ 269875 h 917687"/>
              <a:gd name="connsiteX149" fmla="*/ 1562100 w 2089150"/>
              <a:gd name="connsiteY149" fmla="*/ 276225 h 917687"/>
              <a:gd name="connsiteX150" fmla="*/ 1584325 w 2089150"/>
              <a:gd name="connsiteY150" fmla="*/ 282575 h 917687"/>
              <a:gd name="connsiteX151" fmla="*/ 1603375 w 2089150"/>
              <a:gd name="connsiteY151" fmla="*/ 295275 h 917687"/>
              <a:gd name="connsiteX152" fmla="*/ 1612900 w 2089150"/>
              <a:gd name="connsiteY152" fmla="*/ 301625 h 917687"/>
              <a:gd name="connsiteX153" fmla="*/ 1641475 w 2089150"/>
              <a:gd name="connsiteY153" fmla="*/ 311150 h 917687"/>
              <a:gd name="connsiteX154" fmla="*/ 1657350 w 2089150"/>
              <a:gd name="connsiteY154" fmla="*/ 320675 h 917687"/>
              <a:gd name="connsiteX155" fmla="*/ 1682750 w 2089150"/>
              <a:gd name="connsiteY155" fmla="*/ 333375 h 917687"/>
              <a:gd name="connsiteX156" fmla="*/ 1695450 w 2089150"/>
              <a:gd name="connsiteY156" fmla="*/ 339725 h 917687"/>
              <a:gd name="connsiteX157" fmla="*/ 1711325 w 2089150"/>
              <a:gd name="connsiteY157" fmla="*/ 346075 h 917687"/>
              <a:gd name="connsiteX158" fmla="*/ 1733550 w 2089150"/>
              <a:gd name="connsiteY158" fmla="*/ 361950 h 917687"/>
              <a:gd name="connsiteX159" fmla="*/ 1765300 w 2089150"/>
              <a:gd name="connsiteY159" fmla="*/ 377825 h 917687"/>
              <a:gd name="connsiteX160" fmla="*/ 1778000 w 2089150"/>
              <a:gd name="connsiteY160" fmla="*/ 387350 h 917687"/>
              <a:gd name="connsiteX161" fmla="*/ 1787525 w 2089150"/>
              <a:gd name="connsiteY161" fmla="*/ 390525 h 917687"/>
              <a:gd name="connsiteX162" fmla="*/ 1803400 w 2089150"/>
              <a:gd name="connsiteY162" fmla="*/ 396875 h 917687"/>
              <a:gd name="connsiteX163" fmla="*/ 1825625 w 2089150"/>
              <a:gd name="connsiteY163" fmla="*/ 403225 h 917687"/>
              <a:gd name="connsiteX164" fmla="*/ 1863725 w 2089150"/>
              <a:gd name="connsiteY164" fmla="*/ 419100 h 917687"/>
              <a:gd name="connsiteX165" fmla="*/ 1876425 w 2089150"/>
              <a:gd name="connsiteY165" fmla="*/ 428625 h 917687"/>
              <a:gd name="connsiteX166" fmla="*/ 1898650 w 2089150"/>
              <a:gd name="connsiteY166" fmla="*/ 431800 h 917687"/>
              <a:gd name="connsiteX167" fmla="*/ 1911350 w 2089150"/>
              <a:gd name="connsiteY167" fmla="*/ 434975 h 917687"/>
              <a:gd name="connsiteX168" fmla="*/ 1930400 w 2089150"/>
              <a:gd name="connsiteY168" fmla="*/ 441325 h 917687"/>
              <a:gd name="connsiteX169" fmla="*/ 1939925 w 2089150"/>
              <a:gd name="connsiteY169" fmla="*/ 444500 h 917687"/>
              <a:gd name="connsiteX170" fmla="*/ 1952625 w 2089150"/>
              <a:gd name="connsiteY170" fmla="*/ 447675 h 917687"/>
              <a:gd name="connsiteX171" fmla="*/ 1962150 w 2089150"/>
              <a:gd name="connsiteY171" fmla="*/ 454025 h 917687"/>
              <a:gd name="connsiteX172" fmla="*/ 1987550 w 2089150"/>
              <a:gd name="connsiteY172" fmla="*/ 460375 h 917687"/>
              <a:gd name="connsiteX173" fmla="*/ 1997075 w 2089150"/>
              <a:gd name="connsiteY173" fmla="*/ 463550 h 917687"/>
              <a:gd name="connsiteX174" fmla="*/ 2009775 w 2089150"/>
              <a:gd name="connsiteY174" fmla="*/ 466725 h 917687"/>
              <a:gd name="connsiteX175" fmla="*/ 2028825 w 2089150"/>
              <a:gd name="connsiteY175" fmla="*/ 473075 h 917687"/>
              <a:gd name="connsiteX176" fmla="*/ 2041525 w 2089150"/>
              <a:gd name="connsiteY176" fmla="*/ 482600 h 917687"/>
              <a:gd name="connsiteX177" fmla="*/ 2047875 w 2089150"/>
              <a:gd name="connsiteY177" fmla="*/ 492125 h 917687"/>
              <a:gd name="connsiteX178" fmla="*/ 2057400 w 2089150"/>
              <a:gd name="connsiteY178" fmla="*/ 495300 h 917687"/>
              <a:gd name="connsiteX179" fmla="*/ 2079625 w 2089150"/>
              <a:gd name="connsiteY179" fmla="*/ 498475 h 917687"/>
              <a:gd name="connsiteX180" fmla="*/ 2089150 w 2089150"/>
              <a:gd name="connsiteY180" fmla="*/ 501650 h 9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2089150" h="917687">
                <a:moveTo>
                  <a:pt x="0" y="615950"/>
                </a:moveTo>
                <a:cubicBezTo>
                  <a:pt x="5292" y="618067"/>
                  <a:pt x="10468" y="620498"/>
                  <a:pt x="15875" y="622300"/>
                </a:cubicBezTo>
                <a:cubicBezTo>
                  <a:pt x="20015" y="623680"/>
                  <a:pt x="24672" y="623524"/>
                  <a:pt x="28575" y="625475"/>
                </a:cubicBezTo>
                <a:cubicBezTo>
                  <a:pt x="35401" y="628888"/>
                  <a:pt x="40385" y="635762"/>
                  <a:pt x="47625" y="638175"/>
                </a:cubicBezTo>
                <a:cubicBezTo>
                  <a:pt x="62549" y="643150"/>
                  <a:pt x="77671" y="647648"/>
                  <a:pt x="92075" y="654050"/>
                </a:cubicBezTo>
                <a:cubicBezTo>
                  <a:pt x="96400" y="655972"/>
                  <a:pt x="100666" y="658052"/>
                  <a:pt x="104775" y="660400"/>
                </a:cubicBezTo>
                <a:cubicBezTo>
                  <a:pt x="116499" y="667099"/>
                  <a:pt x="113044" y="667867"/>
                  <a:pt x="127000" y="673100"/>
                </a:cubicBezTo>
                <a:cubicBezTo>
                  <a:pt x="148482" y="681156"/>
                  <a:pt x="131315" y="671774"/>
                  <a:pt x="149225" y="679450"/>
                </a:cubicBezTo>
                <a:cubicBezTo>
                  <a:pt x="188189" y="696149"/>
                  <a:pt x="139564" y="676207"/>
                  <a:pt x="171450" y="692150"/>
                </a:cubicBezTo>
                <a:cubicBezTo>
                  <a:pt x="197727" y="705288"/>
                  <a:pt x="160641" y="681855"/>
                  <a:pt x="193675" y="701675"/>
                </a:cubicBezTo>
                <a:cubicBezTo>
                  <a:pt x="200219" y="705602"/>
                  <a:pt x="205639" y="711541"/>
                  <a:pt x="212725" y="714375"/>
                </a:cubicBezTo>
                <a:cubicBezTo>
                  <a:pt x="253505" y="730687"/>
                  <a:pt x="202951" y="709488"/>
                  <a:pt x="244475" y="730250"/>
                </a:cubicBezTo>
                <a:cubicBezTo>
                  <a:pt x="247468" y="731747"/>
                  <a:pt x="250924" y="732107"/>
                  <a:pt x="254000" y="733425"/>
                </a:cubicBezTo>
                <a:cubicBezTo>
                  <a:pt x="258350" y="735289"/>
                  <a:pt x="262350" y="737911"/>
                  <a:pt x="266700" y="739775"/>
                </a:cubicBezTo>
                <a:cubicBezTo>
                  <a:pt x="269776" y="741093"/>
                  <a:pt x="273232" y="741453"/>
                  <a:pt x="276225" y="742950"/>
                </a:cubicBezTo>
                <a:cubicBezTo>
                  <a:pt x="279638" y="744657"/>
                  <a:pt x="282263" y="747750"/>
                  <a:pt x="285750" y="749300"/>
                </a:cubicBezTo>
                <a:cubicBezTo>
                  <a:pt x="291867" y="752018"/>
                  <a:pt x="298450" y="753533"/>
                  <a:pt x="304800" y="755650"/>
                </a:cubicBezTo>
                <a:cubicBezTo>
                  <a:pt x="307975" y="756708"/>
                  <a:pt x="311540" y="756969"/>
                  <a:pt x="314325" y="758825"/>
                </a:cubicBezTo>
                <a:cubicBezTo>
                  <a:pt x="317500" y="760942"/>
                  <a:pt x="320363" y="763625"/>
                  <a:pt x="323850" y="765175"/>
                </a:cubicBezTo>
                <a:cubicBezTo>
                  <a:pt x="329967" y="767893"/>
                  <a:pt x="337331" y="767812"/>
                  <a:pt x="342900" y="771525"/>
                </a:cubicBezTo>
                <a:cubicBezTo>
                  <a:pt x="346075" y="773642"/>
                  <a:pt x="348918" y="776372"/>
                  <a:pt x="352425" y="777875"/>
                </a:cubicBezTo>
                <a:cubicBezTo>
                  <a:pt x="356436" y="779594"/>
                  <a:pt x="360945" y="779796"/>
                  <a:pt x="365125" y="781050"/>
                </a:cubicBezTo>
                <a:cubicBezTo>
                  <a:pt x="371536" y="782973"/>
                  <a:pt x="377681" y="785777"/>
                  <a:pt x="384175" y="787400"/>
                </a:cubicBezTo>
                <a:cubicBezTo>
                  <a:pt x="392642" y="789517"/>
                  <a:pt x="401769" y="789847"/>
                  <a:pt x="409575" y="793750"/>
                </a:cubicBezTo>
                <a:cubicBezTo>
                  <a:pt x="413808" y="795867"/>
                  <a:pt x="417925" y="798236"/>
                  <a:pt x="422275" y="800100"/>
                </a:cubicBezTo>
                <a:cubicBezTo>
                  <a:pt x="428652" y="802833"/>
                  <a:pt x="438055" y="804839"/>
                  <a:pt x="444500" y="806450"/>
                </a:cubicBezTo>
                <a:cubicBezTo>
                  <a:pt x="453092" y="812178"/>
                  <a:pt x="456654" y="815122"/>
                  <a:pt x="466725" y="819150"/>
                </a:cubicBezTo>
                <a:cubicBezTo>
                  <a:pt x="472940" y="821636"/>
                  <a:pt x="479425" y="823383"/>
                  <a:pt x="485775" y="825500"/>
                </a:cubicBezTo>
                <a:lnTo>
                  <a:pt x="495300" y="828675"/>
                </a:lnTo>
                <a:cubicBezTo>
                  <a:pt x="498475" y="829733"/>
                  <a:pt x="501578" y="831038"/>
                  <a:pt x="504825" y="831850"/>
                </a:cubicBezTo>
                <a:lnTo>
                  <a:pt x="517525" y="835025"/>
                </a:lnTo>
                <a:cubicBezTo>
                  <a:pt x="520700" y="837142"/>
                  <a:pt x="523543" y="839872"/>
                  <a:pt x="527050" y="841375"/>
                </a:cubicBezTo>
                <a:cubicBezTo>
                  <a:pt x="534437" y="844541"/>
                  <a:pt x="552497" y="846149"/>
                  <a:pt x="558800" y="847725"/>
                </a:cubicBezTo>
                <a:cubicBezTo>
                  <a:pt x="565294" y="849348"/>
                  <a:pt x="572281" y="850362"/>
                  <a:pt x="577850" y="854075"/>
                </a:cubicBezTo>
                <a:cubicBezTo>
                  <a:pt x="594426" y="865126"/>
                  <a:pt x="580012" y="857262"/>
                  <a:pt x="603250" y="863600"/>
                </a:cubicBezTo>
                <a:cubicBezTo>
                  <a:pt x="609708" y="865361"/>
                  <a:pt x="615806" y="868327"/>
                  <a:pt x="622300" y="869950"/>
                </a:cubicBezTo>
                <a:cubicBezTo>
                  <a:pt x="626533" y="871008"/>
                  <a:pt x="630804" y="871926"/>
                  <a:pt x="635000" y="873125"/>
                </a:cubicBezTo>
                <a:cubicBezTo>
                  <a:pt x="638218" y="874044"/>
                  <a:pt x="641307" y="875381"/>
                  <a:pt x="644525" y="876300"/>
                </a:cubicBezTo>
                <a:cubicBezTo>
                  <a:pt x="648721" y="877499"/>
                  <a:pt x="653045" y="878221"/>
                  <a:pt x="657225" y="879475"/>
                </a:cubicBezTo>
                <a:cubicBezTo>
                  <a:pt x="667811" y="882651"/>
                  <a:pt x="677998" y="887170"/>
                  <a:pt x="688975" y="889000"/>
                </a:cubicBezTo>
                <a:cubicBezTo>
                  <a:pt x="727464" y="895415"/>
                  <a:pt x="701117" y="888876"/>
                  <a:pt x="730250" y="895350"/>
                </a:cubicBezTo>
                <a:cubicBezTo>
                  <a:pt x="739245" y="897349"/>
                  <a:pt x="749728" y="900742"/>
                  <a:pt x="758825" y="901700"/>
                </a:cubicBezTo>
                <a:cubicBezTo>
                  <a:pt x="773598" y="903255"/>
                  <a:pt x="788458" y="903817"/>
                  <a:pt x="803275" y="904875"/>
                </a:cubicBezTo>
                <a:cubicBezTo>
                  <a:pt x="846470" y="912074"/>
                  <a:pt x="808299" y="906478"/>
                  <a:pt x="889000" y="911225"/>
                </a:cubicBezTo>
                <a:cubicBezTo>
                  <a:pt x="902775" y="912035"/>
                  <a:pt x="916477" y="914203"/>
                  <a:pt x="930275" y="914400"/>
                </a:cubicBezTo>
                <a:lnTo>
                  <a:pt x="1333500" y="917575"/>
                </a:lnTo>
                <a:cubicBezTo>
                  <a:pt x="1344644" y="916718"/>
                  <a:pt x="1372678" y="921332"/>
                  <a:pt x="1384300" y="908050"/>
                </a:cubicBezTo>
                <a:cubicBezTo>
                  <a:pt x="1389326" y="902307"/>
                  <a:pt x="1394587" y="896240"/>
                  <a:pt x="1397000" y="889000"/>
                </a:cubicBezTo>
                <a:lnTo>
                  <a:pt x="1403350" y="869950"/>
                </a:lnTo>
                <a:cubicBezTo>
                  <a:pt x="1402292" y="853017"/>
                  <a:pt x="1402120" y="836005"/>
                  <a:pt x="1400175" y="819150"/>
                </a:cubicBezTo>
                <a:cubicBezTo>
                  <a:pt x="1397471" y="795711"/>
                  <a:pt x="1394163" y="788414"/>
                  <a:pt x="1387475" y="768350"/>
                </a:cubicBezTo>
                <a:cubicBezTo>
                  <a:pt x="1384893" y="760603"/>
                  <a:pt x="1384105" y="755455"/>
                  <a:pt x="1377950" y="749300"/>
                </a:cubicBezTo>
                <a:cubicBezTo>
                  <a:pt x="1375252" y="746602"/>
                  <a:pt x="1371600" y="745067"/>
                  <a:pt x="1368425" y="742950"/>
                </a:cubicBezTo>
                <a:cubicBezTo>
                  <a:pt x="1361817" y="716519"/>
                  <a:pt x="1369863" y="742651"/>
                  <a:pt x="1358900" y="720725"/>
                </a:cubicBezTo>
                <a:cubicBezTo>
                  <a:pt x="1357403" y="717732"/>
                  <a:pt x="1357222" y="714193"/>
                  <a:pt x="1355725" y="711200"/>
                </a:cubicBezTo>
                <a:cubicBezTo>
                  <a:pt x="1354018" y="707787"/>
                  <a:pt x="1351082" y="705088"/>
                  <a:pt x="1349375" y="701675"/>
                </a:cubicBezTo>
                <a:cubicBezTo>
                  <a:pt x="1347878" y="698682"/>
                  <a:pt x="1348056" y="694935"/>
                  <a:pt x="1346200" y="692150"/>
                </a:cubicBezTo>
                <a:cubicBezTo>
                  <a:pt x="1343709" y="688414"/>
                  <a:pt x="1339850" y="685800"/>
                  <a:pt x="1336675" y="682625"/>
                </a:cubicBezTo>
                <a:cubicBezTo>
                  <a:pt x="1335617" y="679450"/>
                  <a:pt x="1334997" y="676093"/>
                  <a:pt x="1333500" y="673100"/>
                </a:cubicBezTo>
                <a:cubicBezTo>
                  <a:pt x="1330919" y="667939"/>
                  <a:pt x="1320142" y="654470"/>
                  <a:pt x="1317625" y="650875"/>
                </a:cubicBezTo>
                <a:cubicBezTo>
                  <a:pt x="1315205" y="647417"/>
                  <a:pt x="1300341" y="624066"/>
                  <a:pt x="1295400" y="619125"/>
                </a:cubicBezTo>
                <a:cubicBezTo>
                  <a:pt x="1291658" y="615383"/>
                  <a:pt x="1286718" y="613044"/>
                  <a:pt x="1282700" y="609600"/>
                </a:cubicBezTo>
                <a:cubicBezTo>
                  <a:pt x="1261309" y="591265"/>
                  <a:pt x="1284702" y="607760"/>
                  <a:pt x="1263650" y="593725"/>
                </a:cubicBezTo>
                <a:cubicBezTo>
                  <a:pt x="1261533" y="589492"/>
                  <a:pt x="1261086" y="583865"/>
                  <a:pt x="1257300" y="581025"/>
                </a:cubicBezTo>
                <a:cubicBezTo>
                  <a:pt x="1251945" y="577009"/>
                  <a:pt x="1243819" y="578388"/>
                  <a:pt x="1238250" y="574675"/>
                </a:cubicBezTo>
                <a:cubicBezTo>
                  <a:pt x="1235075" y="572558"/>
                  <a:pt x="1231656" y="570768"/>
                  <a:pt x="1228725" y="568325"/>
                </a:cubicBezTo>
                <a:cubicBezTo>
                  <a:pt x="1225276" y="565450"/>
                  <a:pt x="1222122" y="562209"/>
                  <a:pt x="1219200" y="558800"/>
                </a:cubicBezTo>
                <a:cubicBezTo>
                  <a:pt x="1215756" y="554782"/>
                  <a:pt x="1213740" y="549488"/>
                  <a:pt x="1209675" y="546100"/>
                </a:cubicBezTo>
                <a:cubicBezTo>
                  <a:pt x="1207104" y="543957"/>
                  <a:pt x="1203325" y="543983"/>
                  <a:pt x="1200150" y="542925"/>
                </a:cubicBezTo>
                <a:cubicBezTo>
                  <a:pt x="1195917" y="539750"/>
                  <a:pt x="1191192" y="537142"/>
                  <a:pt x="1187450" y="533400"/>
                </a:cubicBezTo>
                <a:cubicBezTo>
                  <a:pt x="1184752" y="530702"/>
                  <a:pt x="1184031" y="526318"/>
                  <a:pt x="1181100" y="523875"/>
                </a:cubicBezTo>
                <a:cubicBezTo>
                  <a:pt x="1177464" y="520845"/>
                  <a:pt x="1172459" y="519960"/>
                  <a:pt x="1168400" y="517525"/>
                </a:cubicBezTo>
                <a:lnTo>
                  <a:pt x="1139825" y="498475"/>
                </a:lnTo>
                <a:cubicBezTo>
                  <a:pt x="1136650" y="496358"/>
                  <a:pt x="1132998" y="494823"/>
                  <a:pt x="1130300" y="492125"/>
                </a:cubicBezTo>
                <a:cubicBezTo>
                  <a:pt x="1127125" y="488950"/>
                  <a:pt x="1123650" y="486049"/>
                  <a:pt x="1120775" y="482600"/>
                </a:cubicBezTo>
                <a:cubicBezTo>
                  <a:pt x="1118332" y="479669"/>
                  <a:pt x="1117123" y="475773"/>
                  <a:pt x="1114425" y="473075"/>
                </a:cubicBezTo>
                <a:cubicBezTo>
                  <a:pt x="1111727" y="470377"/>
                  <a:pt x="1107598" y="469423"/>
                  <a:pt x="1104900" y="466725"/>
                </a:cubicBezTo>
                <a:cubicBezTo>
                  <a:pt x="1087600" y="449425"/>
                  <a:pt x="1104042" y="456914"/>
                  <a:pt x="1085850" y="450850"/>
                </a:cubicBezTo>
                <a:cubicBezTo>
                  <a:pt x="1074208" y="433388"/>
                  <a:pt x="1085850" y="448204"/>
                  <a:pt x="1069975" y="434975"/>
                </a:cubicBezTo>
                <a:cubicBezTo>
                  <a:pt x="1050667" y="418885"/>
                  <a:pt x="1071250" y="430850"/>
                  <a:pt x="1047750" y="419100"/>
                </a:cubicBezTo>
                <a:cubicBezTo>
                  <a:pt x="1032785" y="396652"/>
                  <a:pt x="1052329" y="423679"/>
                  <a:pt x="1028700" y="400050"/>
                </a:cubicBezTo>
                <a:cubicBezTo>
                  <a:pt x="1026002" y="397352"/>
                  <a:pt x="1025222" y="393038"/>
                  <a:pt x="1022350" y="390525"/>
                </a:cubicBezTo>
                <a:cubicBezTo>
                  <a:pt x="1016607" y="385499"/>
                  <a:pt x="1008696" y="383221"/>
                  <a:pt x="1003300" y="377825"/>
                </a:cubicBezTo>
                <a:cubicBezTo>
                  <a:pt x="991077" y="365602"/>
                  <a:pt x="997511" y="370791"/>
                  <a:pt x="984250" y="361950"/>
                </a:cubicBezTo>
                <a:cubicBezTo>
                  <a:pt x="976615" y="350498"/>
                  <a:pt x="971899" y="342074"/>
                  <a:pt x="958850" y="333375"/>
                </a:cubicBezTo>
                <a:cubicBezTo>
                  <a:pt x="955675" y="331258"/>
                  <a:pt x="952256" y="329468"/>
                  <a:pt x="949325" y="327025"/>
                </a:cubicBezTo>
                <a:cubicBezTo>
                  <a:pt x="945876" y="324150"/>
                  <a:pt x="943249" y="320375"/>
                  <a:pt x="939800" y="317500"/>
                </a:cubicBezTo>
                <a:cubicBezTo>
                  <a:pt x="936869" y="315057"/>
                  <a:pt x="933206" y="313593"/>
                  <a:pt x="930275" y="311150"/>
                </a:cubicBezTo>
                <a:cubicBezTo>
                  <a:pt x="909539" y="293870"/>
                  <a:pt x="932247" y="309947"/>
                  <a:pt x="911225" y="288925"/>
                </a:cubicBezTo>
                <a:cubicBezTo>
                  <a:pt x="908527" y="286227"/>
                  <a:pt x="904875" y="284692"/>
                  <a:pt x="901700" y="282575"/>
                </a:cubicBezTo>
                <a:cubicBezTo>
                  <a:pt x="899583" y="278342"/>
                  <a:pt x="898380" y="273511"/>
                  <a:pt x="895350" y="269875"/>
                </a:cubicBezTo>
                <a:cubicBezTo>
                  <a:pt x="892907" y="266944"/>
                  <a:pt x="888722" y="266008"/>
                  <a:pt x="885825" y="263525"/>
                </a:cubicBezTo>
                <a:cubicBezTo>
                  <a:pt x="858878" y="240428"/>
                  <a:pt x="885467" y="259053"/>
                  <a:pt x="863600" y="244475"/>
                </a:cubicBezTo>
                <a:cubicBezTo>
                  <a:pt x="851958" y="227013"/>
                  <a:pt x="863600" y="241829"/>
                  <a:pt x="847725" y="228600"/>
                </a:cubicBezTo>
                <a:cubicBezTo>
                  <a:pt x="838558" y="220960"/>
                  <a:pt x="838094" y="218916"/>
                  <a:pt x="831850" y="209550"/>
                </a:cubicBezTo>
                <a:cubicBezTo>
                  <a:pt x="825242" y="183119"/>
                  <a:pt x="834498" y="208041"/>
                  <a:pt x="819150" y="190500"/>
                </a:cubicBezTo>
                <a:cubicBezTo>
                  <a:pt x="814124" y="184757"/>
                  <a:pt x="810683" y="177800"/>
                  <a:pt x="806450" y="171450"/>
                </a:cubicBezTo>
                <a:cubicBezTo>
                  <a:pt x="804333" y="168275"/>
                  <a:pt x="803275" y="164042"/>
                  <a:pt x="800100" y="161925"/>
                </a:cubicBezTo>
                <a:lnTo>
                  <a:pt x="790575" y="155575"/>
                </a:lnTo>
                <a:cubicBezTo>
                  <a:pt x="786582" y="143597"/>
                  <a:pt x="785617" y="137917"/>
                  <a:pt x="774700" y="127000"/>
                </a:cubicBezTo>
                <a:cubicBezTo>
                  <a:pt x="768350" y="120650"/>
                  <a:pt x="760631" y="115422"/>
                  <a:pt x="755650" y="107950"/>
                </a:cubicBezTo>
                <a:cubicBezTo>
                  <a:pt x="751417" y="101600"/>
                  <a:pt x="745363" y="96140"/>
                  <a:pt x="742950" y="88900"/>
                </a:cubicBezTo>
                <a:cubicBezTo>
                  <a:pt x="738568" y="75755"/>
                  <a:pt x="741631" y="82160"/>
                  <a:pt x="733425" y="69850"/>
                </a:cubicBezTo>
                <a:cubicBezTo>
                  <a:pt x="732367" y="65617"/>
                  <a:pt x="731504" y="61330"/>
                  <a:pt x="730250" y="57150"/>
                </a:cubicBezTo>
                <a:cubicBezTo>
                  <a:pt x="728327" y="50739"/>
                  <a:pt x="723900" y="38100"/>
                  <a:pt x="723900" y="38100"/>
                </a:cubicBezTo>
                <a:cubicBezTo>
                  <a:pt x="724058" y="37309"/>
                  <a:pt x="727647" y="15954"/>
                  <a:pt x="730250" y="12700"/>
                </a:cubicBezTo>
                <a:cubicBezTo>
                  <a:pt x="735979" y="5539"/>
                  <a:pt x="744566" y="5435"/>
                  <a:pt x="752475" y="3175"/>
                </a:cubicBezTo>
                <a:cubicBezTo>
                  <a:pt x="755693" y="2256"/>
                  <a:pt x="758825" y="1058"/>
                  <a:pt x="762000" y="0"/>
                </a:cubicBezTo>
                <a:cubicBezTo>
                  <a:pt x="788458" y="1058"/>
                  <a:pt x="814954" y="1414"/>
                  <a:pt x="841375" y="3175"/>
                </a:cubicBezTo>
                <a:cubicBezTo>
                  <a:pt x="846760" y="3534"/>
                  <a:pt x="851916" y="5529"/>
                  <a:pt x="857250" y="6350"/>
                </a:cubicBezTo>
                <a:cubicBezTo>
                  <a:pt x="865683" y="7647"/>
                  <a:pt x="874183" y="8467"/>
                  <a:pt x="882650" y="9525"/>
                </a:cubicBezTo>
                <a:lnTo>
                  <a:pt x="901700" y="15875"/>
                </a:lnTo>
                <a:cubicBezTo>
                  <a:pt x="904875" y="16933"/>
                  <a:pt x="907943" y="18394"/>
                  <a:pt x="911225" y="19050"/>
                </a:cubicBezTo>
                <a:cubicBezTo>
                  <a:pt x="933664" y="23538"/>
                  <a:pt x="921980" y="20518"/>
                  <a:pt x="946150" y="28575"/>
                </a:cubicBezTo>
                <a:cubicBezTo>
                  <a:pt x="949325" y="29633"/>
                  <a:pt x="952890" y="29894"/>
                  <a:pt x="955675" y="31750"/>
                </a:cubicBezTo>
                <a:cubicBezTo>
                  <a:pt x="958850" y="33867"/>
                  <a:pt x="961519" y="37096"/>
                  <a:pt x="965200" y="38100"/>
                </a:cubicBezTo>
                <a:cubicBezTo>
                  <a:pt x="973432" y="40345"/>
                  <a:pt x="982153" y="40068"/>
                  <a:pt x="990600" y="41275"/>
                </a:cubicBezTo>
                <a:cubicBezTo>
                  <a:pt x="996973" y="42185"/>
                  <a:pt x="1003300" y="43392"/>
                  <a:pt x="1009650" y="44450"/>
                </a:cubicBezTo>
                <a:cubicBezTo>
                  <a:pt x="1052368" y="65809"/>
                  <a:pt x="988986" y="35511"/>
                  <a:pt x="1038225" y="53975"/>
                </a:cubicBezTo>
                <a:cubicBezTo>
                  <a:pt x="1041798" y="55315"/>
                  <a:pt x="1044243" y="58822"/>
                  <a:pt x="1047750" y="60325"/>
                </a:cubicBezTo>
                <a:cubicBezTo>
                  <a:pt x="1051761" y="62044"/>
                  <a:pt x="1056364" y="61968"/>
                  <a:pt x="1060450" y="63500"/>
                </a:cubicBezTo>
                <a:cubicBezTo>
                  <a:pt x="1064882" y="65162"/>
                  <a:pt x="1068718" y="68188"/>
                  <a:pt x="1073150" y="69850"/>
                </a:cubicBezTo>
                <a:cubicBezTo>
                  <a:pt x="1077236" y="71382"/>
                  <a:pt x="1081764" y="71493"/>
                  <a:pt x="1085850" y="73025"/>
                </a:cubicBezTo>
                <a:cubicBezTo>
                  <a:pt x="1090282" y="74687"/>
                  <a:pt x="1094200" y="77511"/>
                  <a:pt x="1098550" y="79375"/>
                </a:cubicBezTo>
                <a:cubicBezTo>
                  <a:pt x="1101626" y="80693"/>
                  <a:pt x="1104999" y="81232"/>
                  <a:pt x="1108075" y="82550"/>
                </a:cubicBezTo>
                <a:cubicBezTo>
                  <a:pt x="1112425" y="84414"/>
                  <a:pt x="1116450" y="86978"/>
                  <a:pt x="1120775" y="88900"/>
                </a:cubicBezTo>
                <a:cubicBezTo>
                  <a:pt x="1125983" y="91215"/>
                  <a:pt x="1131314" y="93249"/>
                  <a:pt x="1136650" y="95250"/>
                </a:cubicBezTo>
                <a:cubicBezTo>
                  <a:pt x="1139784" y="96425"/>
                  <a:pt x="1143128" y="97040"/>
                  <a:pt x="1146175" y="98425"/>
                </a:cubicBezTo>
                <a:cubicBezTo>
                  <a:pt x="1154793" y="102342"/>
                  <a:pt x="1163699" y="105874"/>
                  <a:pt x="1171575" y="111125"/>
                </a:cubicBezTo>
                <a:cubicBezTo>
                  <a:pt x="1174750" y="113242"/>
                  <a:pt x="1177593" y="115972"/>
                  <a:pt x="1181100" y="117475"/>
                </a:cubicBezTo>
                <a:cubicBezTo>
                  <a:pt x="1185111" y="119194"/>
                  <a:pt x="1189604" y="119451"/>
                  <a:pt x="1193800" y="120650"/>
                </a:cubicBezTo>
                <a:cubicBezTo>
                  <a:pt x="1211685" y="125760"/>
                  <a:pt x="1194858" y="121708"/>
                  <a:pt x="1216025" y="130175"/>
                </a:cubicBezTo>
                <a:cubicBezTo>
                  <a:pt x="1222240" y="132661"/>
                  <a:pt x="1229088" y="133532"/>
                  <a:pt x="1235075" y="136525"/>
                </a:cubicBezTo>
                <a:cubicBezTo>
                  <a:pt x="1239308" y="138642"/>
                  <a:pt x="1243666" y="140527"/>
                  <a:pt x="1247775" y="142875"/>
                </a:cubicBezTo>
                <a:cubicBezTo>
                  <a:pt x="1251088" y="144768"/>
                  <a:pt x="1253887" y="147518"/>
                  <a:pt x="1257300" y="149225"/>
                </a:cubicBezTo>
                <a:cubicBezTo>
                  <a:pt x="1261855" y="151502"/>
                  <a:pt x="1275456" y="154558"/>
                  <a:pt x="1279525" y="155575"/>
                </a:cubicBezTo>
                <a:cubicBezTo>
                  <a:pt x="1306822" y="173773"/>
                  <a:pt x="1272285" y="151955"/>
                  <a:pt x="1298575" y="165100"/>
                </a:cubicBezTo>
                <a:cubicBezTo>
                  <a:pt x="1319766" y="175695"/>
                  <a:pt x="1307269" y="173027"/>
                  <a:pt x="1323975" y="177800"/>
                </a:cubicBezTo>
                <a:cubicBezTo>
                  <a:pt x="1331740" y="180019"/>
                  <a:pt x="1350066" y="183552"/>
                  <a:pt x="1355725" y="187325"/>
                </a:cubicBezTo>
                <a:cubicBezTo>
                  <a:pt x="1362971" y="192155"/>
                  <a:pt x="1377712" y="203121"/>
                  <a:pt x="1387475" y="206375"/>
                </a:cubicBezTo>
                <a:cubicBezTo>
                  <a:pt x="1392595" y="208082"/>
                  <a:pt x="1398058" y="208492"/>
                  <a:pt x="1403350" y="209550"/>
                </a:cubicBezTo>
                <a:cubicBezTo>
                  <a:pt x="1406525" y="211667"/>
                  <a:pt x="1409302" y="214560"/>
                  <a:pt x="1412875" y="215900"/>
                </a:cubicBezTo>
                <a:cubicBezTo>
                  <a:pt x="1417928" y="217795"/>
                  <a:pt x="1423923" y="216662"/>
                  <a:pt x="1428750" y="219075"/>
                </a:cubicBezTo>
                <a:cubicBezTo>
                  <a:pt x="1434811" y="222106"/>
                  <a:pt x="1438814" y="228288"/>
                  <a:pt x="1444625" y="231775"/>
                </a:cubicBezTo>
                <a:cubicBezTo>
                  <a:pt x="1454577" y="237746"/>
                  <a:pt x="1462608" y="238274"/>
                  <a:pt x="1473200" y="241300"/>
                </a:cubicBezTo>
                <a:cubicBezTo>
                  <a:pt x="1476418" y="242219"/>
                  <a:pt x="1479732" y="242978"/>
                  <a:pt x="1482725" y="244475"/>
                </a:cubicBezTo>
                <a:cubicBezTo>
                  <a:pt x="1488245" y="247235"/>
                  <a:pt x="1492982" y="251446"/>
                  <a:pt x="1498600" y="254000"/>
                </a:cubicBezTo>
                <a:cubicBezTo>
                  <a:pt x="1511369" y="259804"/>
                  <a:pt x="1517950" y="259982"/>
                  <a:pt x="1530350" y="263525"/>
                </a:cubicBezTo>
                <a:cubicBezTo>
                  <a:pt x="1562234" y="272635"/>
                  <a:pt x="1512873" y="259949"/>
                  <a:pt x="1552575" y="269875"/>
                </a:cubicBezTo>
                <a:cubicBezTo>
                  <a:pt x="1555750" y="271992"/>
                  <a:pt x="1558593" y="274722"/>
                  <a:pt x="1562100" y="276225"/>
                </a:cubicBezTo>
                <a:cubicBezTo>
                  <a:pt x="1569293" y="279308"/>
                  <a:pt x="1577374" y="278713"/>
                  <a:pt x="1584325" y="282575"/>
                </a:cubicBezTo>
                <a:cubicBezTo>
                  <a:pt x="1590996" y="286281"/>
                  <a:pt x="1597025" y="291042"/>
                  <a:pt x="1603375" y="295275"/>
                </a:cubicBezTo>
                <a:cubicBezTo>
                  <a:pt x="1606550" y="297392"/>
                  <a:pt x="1609198" y="300700"/>
                  <a:pt x="1612900" y="301625"/>
                </a:cubicBezTo>
                <a:cubicBezTo>
                  <a:pt x="1625027" y="304657"/>
                  <a:pt x="1629519" y="305172"/>
                  <a:pt x="1641475" y="311150"/>
                </a:cubicBezTo>
                <a:cubicBezTo>
                  <a:pt x="1646995" y="313910"/>
                  <a:pt x="1651917" y="317749"/>
                  <a:pt x="1657350" y="320675"/>
                </a:cubicBezTo>
                <a:cubicBezTo>
                  <a:pt x="1665685" y="325163"/>
                  <a:pt x="1674283" y="329142"/>
                  <a:pt x="1682750" y="333375"/>
                </a:cubicBezTo>
                <a:cubicBezTo>
                  <a:pt x="1686983" y="335492"/>
                  <a:pt x="1691056" y="337967"/>
                  <a:pt x="1695450" y="339725"/>
                </a:cubicBezTo>
                <a:lnTo>
                  <a:pt x="1711325" y="346075"/>
                </a:lnTo>
                <a:cubicBezTo>
                  <a:pt x="1724997" y="366583"/>
                  <a:pt x="1707918" y="344862"/>
                  <a:pt x="1733550" y="361950"/>
                </a:cubicBezTo>
                <a:cubicBezTo>
                  <a:pt x="1762303" y="381119"/>
                  <a:pt x="1727977" y="371605"/>
                  <a:pt x="1765300" y="377825"/>
                </a:cubicBezTo>
                <a:cubicBezTo>
                  <a:pt x="1769533" y="381000"/>
                  <a:pt x="1773406" y="384725"/>
                  <a:pt x="1778000" y="387350"/>
                </a:cubicBezTo>
                <a:cubicBezTo>
                  <a:pt x="1780906" y="389010"/>
                  <a:pt x="1784391" y="389350"/>
                  <a:pt x="1787525" y="390525"/>
                </a:cubicBezTo>
                <a:cubicBezTo>
                  <a:pt x="1792861" y="392526"/>
                  <a:pt x="1797993" y="395073"/>
                  <a:pt x="1803400" y="396875"/>
                </a:cubicBezTo>
                <a:cubicBezTo>
                  <a:pt x="1812494" y="399906"/>
                  <a:pt x="1817216" y="399403"/>
                  <a:pt x="1825625" y="403225"/>
                </a:cubicBezTo>
                <a:cubicBezTo>
                  <a:pt x="1861440" y="419504"/>
                  <a:pt x="1838840" y="412879"/>
                  <a:pt x="1863725" y="419100"/>
                </a:cubicBezTo>
                <a:cubicBezTo>
                  <a:pt x="1867958" y="422275"/>
                  <a:pt x="1871452" y="426817"/>
                  <a:pt x="1876425" y="428625"/>
                </a:cubicBezTo>
                <a:cubicBezTo>
                  <a:pt x="1883458" y="431182"/>
                  <a:pt x="1891287" y="430461"/>
                  <a:pt x="1898650" y="431800"/>
                </a:cubicBezTo>
                <a:cubicBezTo>
                  <a:pt x="1902943" y="432581"/>
                  <a:pt x="1907170" y="433721"/>
                  <a:pt x="1911350" y="434975"/>
                </a:cubicBezTo>
                <a:cubicBezTo>
                  <a:pt x="1917761" y="436898"/>
                  <a:pt x="1924050" y="439208"/>
                  <a:pt x="1930400" y="441325"/>
                </a:cubicBezTo>
                <a:cubicBezTo>
                  <a:pt x="1933575" y="442383"/>
                  <a:pt x="1936678" y="443688"/>
                  <a:pt x="1939925" y="444500"/>
                </a:cubicBezTo>
                <a:lnTo>
                  <a:pt x="1952625" y="447675"/>
                </a:lnTo>
                <a:cubicBezTo>
                  <a:pt x="1955800" y="449792"/>
                  <a:pt x="1958737" y="452318"/>
                  <a:pt x="1962150" y="454025"/>
                </a:cubicBezTo>
                <a:cubicBezTo>
                  <a:pt x="1969408" y="457654"/>
                  <a:pt x="1980304" y="458564"/>
                  <a:pt x="1987550" y="460375"/>
                </a:cubicBezTo>
                <a:cubicBezTo>
                  <a:pt x="1990797" y="461187"/>
                  <a:pt x="1993857" y="462631"/>
                  <a:pt x="1997075" y="463550"/>
                </a:cubicBezTo>
                <a:cubicBezTo>
                  <a:pt x="2001271" y="464749"/>
                  <a:pt x="2005595" y="465471"/>
                  <a:pt x="2009775" y="466725"/>
                </a:cubicBezTo>
                <a:cubicBezTo>
                  <a:pt x="2016186" y="468648"/>
                  <a:pt x="2028825" y="473075"/>
                  <a:pt x="2028825" y="473075"/>
                </a:cubicBezTo>
                <a:cubicBezTo>
                  <a:pt x="2033058" y="476250"/>
                  <a:pt x="2037783" y="478858"/>
                  <a:pt x="2041525" y="482600"/>
                </a:cubicBezTo>
                <a:cubicBezTo>
                  <a:pt x="2044223" y="485298"/>
                  <a:pt x="2044895" y="489741"/>
                  <a:pt x="2047875" y="492125"/>
                </a:cubicBezTo>
                <a:cubicBezTo>
                  <a:pt x="2050488" y="494216"/>
                  <a:pt x="2054118" y="494644"/>
                  <a:pt x="2057400" y="495300"/>
                </a:cubicBezTo>
                <a:cubicBezTo>
                  <a:pt x="2064738" y="496768"/>
                  <a:pt x="2072217" y="497417"/>
                  <a:pt x="2079625" y="498475"/>
                </a:cubicBezTo>
                <a:lnTo>
                  <a:pt x="2089150" y="501650"/>
                </a:lnTo>
              </a:path>
            </a:pathLst>
          </a:cu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80984" y="1271643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14151" y="785586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57600" y="1271643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40522" y="1730487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00649" y="1730487"/>
            <a:ext cx="34187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28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 is source-dependent and finds the shortest paths between the source node and all other nodes. To generate all-pair shortest paths, one can run </a:t>
            </a:r>
            <a:r>
              <a:rPr lang="en-US" dirty="0" err="1" smtClean="0"/>
              <a:t>dijsktra’s</a:t>
            </a:r>
            <a:r>
              <a:rPr lang="en-US" dirty="0" smtClean="0"/>
              <a:t> algorithm </a:t>
            </a:r>
            <a:r>
              <a:rPr lang="en-US" i="1" dirty="0" smtClean="0">
                <a:solidFill>
                  <a:srgbClr val="FF0000"/>
                </a:solidFill>
              </a:rPr>
              <a:t>n times </a:t>
            </a:r>
            <a:r>
              <a:rPr lang="en-US" dirty="0" smtClean="0"/>
              <a:t>or use other algorithms such as Floyd-</a:t>
            </a:r>
            <a:r>
              <a:rPr lang="en-US" dirty="0" err="1" smtClean="0"/>
              <a:t>Warshall</a:t>
            </a:r>
            <a:r>
              <a:rPr lang="en-US" dirty="0" smtClean="0"/>
              <a:t> algorithm.</a:t>
            </a:r>
          </a:p>
          <a:p>
            <a:endParaRPr lang="en-US" dirty="0" smtClean="0"/>
          </a:p>
          <a:p>
            <a:r>
              <a:rPr lang="en-US" dirty="0" smtClean="0"/>
              <a:t>If we want to compute the shortest path from source </a:t>
            </a:r>
            <a:r>
              <a:rPr lang="en-US" i="1" dirty="0" smtClean="0"/>
              <a:t>v</a:t>
            </a:r>
            <a:r>
              <a:rPr lang="en-US" dirty="0" smtClean="0"/>
              <a:t> to destination </a:t>
            </a:r>
            <a:r>
              <a:rPr lang="en-US" i="1" dirty="0" smtClean="0"/>
              <a:t>d</a:t>
            </a:r>
            <a:r>
              <a:rPr lang="en-US" dirty="0" smtClean="0"/>
              <a:t>, we can stop the </a:t>
            </a:r>
            <a:r>
              <a:rPr lang="en-US" dirty="0"/>
              <a:t>algorithm once the shortest path to the destination </a:t>
            </a:r>
            <a:r>
              <a:rPr lang="en-US" dirty="0" smtClean="0"/>
              <a:t>node has </a:t>
            </a:r>
            <a:r>
              <a:rPr lang="en-US" dirty="0"/>
              <a:t>been determined</a:t>
            </a:r>
          </a:p>
        </p:txBody>
      </p:sp>
    </p:spTree>
    <p:extLst>
      <p:ext uri="{BB962C8B-B14F-4D97-AF65-F5344CB8AC3E}">
        <p14:creationId xmlns:p14="http://schemas.microsoft.com/office/powerpoint/2010/main" xmlns="" val="360451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8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937" y="1066800"/>
            <a:ext cx="5318125" cy="5318125"/>
          </a:xfrm>
        </p:spPr>
      </p:pic>
    </p:spTree>
    <p:extLst>
      <p:ext uri="{BB962C8B-B14F-4D97-AF65-F5344CB8AC3E}">
        <p14:creationId xmlns:p14="http://schemas.microsoft.com/office/powerpoint/2010/main" xmlns="" val="26541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Road Network</a:t>
            </a:r>
            <a:endParaRPr lang="en-US" dirty="0"/>
          </a:p>
        </p:txBody>
      </p:sp>
      <p:pic>
        <p:nvPicPr>
          <p:cNvPr id="11268" name="Picture 4" descr="http://www.phxmesagateway.org/content/marketing/RegionalTransportationMa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930"/>
            <a:ext cx="7663543" cy="5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1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Networks and Social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social network</a:t>
            </a:r>
          </a:p>
          <a:p>
            <a:pPr lvl="1"/>
            <a:r>
              <a:rPr lang="en-US" dirty="0" smtClean="0"/>
              <a:t>A network where elements have a social structure</a:t>
            </a:r>
          </a:p>
          <a:p>
            <a:pPr lvl="2"/>
            <a:r>
              <a:rPr lang="en-US" dirty="0" smtClean="0"/>
              <a:t>A set of </a:t>
            </a:r>
            <a:r>
              <a:rPr lang="en-US" dirty="0" smtClean="0">
                <a:solidFill>
                  <a:srgbClr val="FF0000"/>
                </a:solidFill>
              </a:rPr>
              <a:t>actors</a:t>
            </a:r>
            <a:r>
              <a:rPr lang="en-US" dirty="0" smtClean="0"/>
              <a:t> (such as individuals or organizations)</a:t>
            </a:r>
          </a:p>
          <a:p>
            <a:pPr lvl="2"/>
            <a:r>
              <a:rPr lang="en-US" dirty="0" smtClean="0"/>
              <a:t>A set of </a:t>
            </a:r>
            <a:r>
              <a:rPr lang="en-US" dirty="0" smtClean="0">
                <a:solidFill>
                  <a:srgbClr val="FF0000"/>
                </a:solidFill>
              </a:rPr>
              <a:t>ties</a:t>
            </a:r>
            <a:r>
              <a:rPr lang="en-US" dirty="0" smtClean="0"/>
              <a:t> (connections between individuals)</a:t>
            </a:r>
          </a:p>
          <a:p>
            <a:pPr lvl="2"/>
            <a:endParaRPr lang="en-US" dirty="0"/>
          </a:p>
          <a:p>
            <a:r>
              <a:rPr lang="en-US" dirty="0" smtClean="0"/>
              <a:t>Social networks examples: </a:t>
            </a:r>
          </a:p>
          <a:p>
            <a:pPr lvl="1"/>
            <a:r>
              <a:rPr lang="en-US" dirty="0" smtClean="0"/>
              <a:t>your family network, your friend network, your colleagues ,etc.</a:t>
            </a:r>
          </a:p>
          <a:p>
            <a:endParaRPr lang="en-US" dirty="0" smtClean="0"/>
          </a:p>
          <a:p>
            <a:r>
              <a:rPr lang="en-US" dirty="0" smtClean="0"/>
              <a:t>To analyze these networks we can use </a:t>
            </a:r>
            <a:r>
              <a:rPr lang="en-US" dirty="0" smtClean="0">
                <a:solidFill>
                  <a:srgbClr val="FF0000"/>
                </a:solidFill>
              </a:rPr>
              <a:t>Social Network Analysis</a:t>
            </a:r>
            <a:r>
              <a:rPr lang="en-US" dirty="0" smtClean="0"/>
              <a:t> (SNA)</a:t>
            </a:r>
          </a:p>
          <a:p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A</a:t>
            </a:r>
            <a:r>
              <a:rPr lang="en-US" dirty="0" smtClean="0"/>
              <a:t>nalysis is an interdisciplinary field from social sciences, statistics, graph theory, complex networks, and now computer 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17618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-personal.umich.edu/~mejn/networks/schoo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8982"/>
            <a:ext cx="4191000" cy="3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399" y="5269468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High school friendship</a:t>
            </a:r>
            <a:endParaRPr lang="en-US" sz="2000" b="1" dirty="0"/>
          </a:p>
        </p:txBody>
      </p:sp>
      <p:pic>
        <p:nvPicPr>
          <p:cNvPr id="7173" name="Picture 5" descr="http://www-personal.umich.edu/~mejn/networks/addhealth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88982"/>
            <a:ext cx="334884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22125" y="5269468"/>
            <a:ext cx="2142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High school dating</a:t>
            </a:r>
          </a:p>
        </p:txBody>
      </p:sp>
    </p:spTree>
    <p:extLst>
      <p:ext uri="{BB962C8B-B14F-4D97-AF65-F5344CB8AC3E}">
        <p14:creationId xmlns:p14="http://schemas.microsoft.com/office/powerpoint/2010/main" xmlns="" val="20580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and Degree (In-degree, out-degree)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318760"/>
          </a:xfrm>
        </p:spPr>
        <p:txBody>
          <a:bodyPr>
            <a:normAutofit/>
          </a:bodyPr>
          <a:lstStyle/>
          <a:p>
            <a:r>
              <a:rPr lang="en-US" dirty="0" smtClean="0"/>
              <a:t>For any node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, the set of nodes it is connected to via an edge is called its </a:t>
            </a:r>
            <a:r>
              <a:rPr lang="en-US" dirty="0" smtClean="0">
                <a:solidFill>
                  <a:srgbClr val="FF0000"/>
                </a:solidFill>
              </a:rPr>
              <a:t>neighborhood</a:t>
            </a:r>
            <a:r>
              <a:rPr lang="en-US" dirty="0" smtClean="0"/>
              <a:t> and is represented as </a:t>
            </a:r>
            <a:r>
              <a:rPr lang="en-US" i="1" dirty="0" smtClean="0">
                <a:solidFill>
                  <a:srgbClr val="FF0000"/>
                </a:solidFill>
              </a:rPr>
              <a:t>N(v)</a:t>
            </a:r>
          </a:p>
          <a:p>
            <a:endParaRPr lang="en-US" dirty="0"/>
          </a:p>
          <a:p>
            <a:r>
              <a:rPr lang="en-US" dirty="0" smtClean="0"/>
              <a:t>The number of </a:t>
            </a:r>
            <a:r>
              <a:rPr lang="en-US" dirty="0"/>
              <a:t>edges connected to one node is the degree of that </a:t>
            </a:r>
            <a:r>
              <a:rPr lang="en-US" dirty="0" smtClean="0"/>
              <a:t>node (the size of its neighborhood)</a:t>
            </a:r>
          </a:p>
          <a:p>
            <a:pPr lvl="1"/>
            <a:r>
              <a:rPr lang="en-US" dirty="0" smtClean="0"/>
              <a:t>Degree of </a:t>
            </a:r>
            <a:r>
              <a:rPr lang="en-US" dirty="0"/>
              <a:t>a node </a:t>
            </a:r>
            <a:r>
              <a:rPr lang="en-US" i="1" dirty="0" err="1"/>
              <a:t>i</a:t>
            </a:r>
            <a:r>
              <a:rPr lang="en-US" dirty="0"/>
              <a:t> is usually presented using notation </a:t>
            </a:r>
            <a:r>
              <a:rPr lang="en-US" i="1" dirty="0" smtClean="0"/>
              <a:t>d</a:t>
            </a:r>
            <a:r>
              <a:rPr lang="en-US" sz="1600" i="1" dirty="0" smtClean="0"/>
              <a:t>i</a:t>
            </a:r>
          </a:p>
          <a:p>
            <a:pPr lvl="1"/>
            <a:r>
              <a:rPr lang="en-US" dirty="0"/>
              <a:t>In case of </a:t>
            </a:r>
            <a:r>
              <a:rPr lang="en-US" dirty="0" smtClean="0"/>
              <a:t>directed graphs</a:t>
            </a:r>
          </a:p>
          <a:p>
            <a:pPr lvl="2"/>
            <a:r>
              <a:rPr lang="en-US" dirty="0" smtClean="0"/>
              <a:t>In-degrees is the number of edges </a:t>
            </a:r>
            <a:r>
              <a:rPr lang="en-US" dirty="0"/>
              <a:t>pointing </a:t>
            </a:r>
            <a:r>
              <a:rPr lang="en-US" dirty="0" smtClean="0"/>
              <a:t>towards a node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Out-degree is the number of edges pointing away from </a:t>
            </a:r>
            <a:r>
              <a:rPr lang="en-US" dirty="0"/>
              <a:t>a </a:t>
            </a:r>
            <a:r>
              <a:rPr lang="en-US" dirty="0" smtClean="0"/>
              <a:t>node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3" y="5334000"/>
            <a:ext cx="566737" cy="4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90" y="4724400"/>
            <a:ext cx="442210" cy="51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42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webgraph is a way of representing how internet sites </a:t>
            </a:r>
            <a:r>
              <a:rPr lang="en-US" dirty="0" smtClean="0"/>
              <a:t>are connected </a:t>
            </a:r>
            <a:r>
              <a:rPr lang="en-US" dirty="0"/>
              <a:t>on the </a:t>
            </a:r>
            <a:r>
              <a:rPr lang="en-US" dirty="0" smtClean="0"/>
              <a:t>web</a:t>
            </a:r>
          </a:p>
          <a:p>
            <a:r>
              <a:rPr lang="en-US" dirty="0" smtClean="0"/>
              <a:t>In </a:t>
            </a:r>
            <a:r>
              <a:rPr lang="en-US" dirty="0"/>
              <a:t>general, a web graph is a directed </a:t>
            </a:r>
            <a:r>
              <a:rPr lang="en-US" dirty="0" smtClean="0"/>
              <a:t>multigraph</a:t>
            </a:r>
            <a:endParaRPr lang="en-US" dirty="0"/>
          </a:p>
          <a:p>
            <a:r>
              <a:rPr lang="en-US" dirty="0"/>
              <a:t>Nodes represent sites and edges represent links between sites. </a:t>
            </a:r>
            <a:endParaRPr lang="en-US" dirty="0" smtClean="0"/>
          </a:p>
          <a:p>
            <a:r>
              <a:rPr lang="en-US" dirty="0" smtClean="0"/>
              <a:t>Two sites can </a:t>
            </a:r>
            <a:r>
              <a:rPr lang="en-US" dirty="0"/>
              <a:t>have multiple </a:t>
            </a:r>
            <a:r>
              <a:rPr lang="en-US" dirty="0" smtClean="0"/>
              <a:t>links </a:t>
            </a:r>
            <a:r>
              <a:rPr lang="en-US" dirty="0"/>
              <a:t>pointing to each other and can have loops (</a:t>
            </a:r>
            <a:r>
              <a:rPr lang="en-US" dirty="0" smtClean="0"/>
              <a:t>links pointing </a:t>
            </a:r>
            <a:r>
              <a:rPr lang="en-US" dirty="0"/>
              <a:t>to themselves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2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Webgraph</a:t>
            </a:r>
            <a:r>
              <a:rPr lang="en-US" dirty="0"/>
              <a:t>: </a:t>
            </a:r>
            <a:r>
              <a:rPr lang="en-US" dirty="0" smtClean="0"/>
              <a:t>Government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research.library.unt.edu/eotcd/w/images/7/7f/gov_2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8506"/>
            <a:ext cx="7968343" cy="55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5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Prim’s Algorithm: Finding Minimum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318760"/>
          </a:xfrm>
        </p:spPr>
        <p:txBody>
          <a:bodyPr>
            <a:normAutofit/>
          </a:bodyPr>
          <a:lstStyle/>
          <a:p>
            <a:r>
              <a:rPr lang="en-US" dirty="0" smtClean="0"/>
              <a:t>It finds minimal </a:t>
            </a:r>
            <a:r>
              <a:rPr lang="en-US" dirty="0"/>
              <a:t>spanning trees in </a:t>
            </a:r>
            <a:r>
              <a:rPr lang="en-US" dirty="0" smtClean="0"/>
              <a:t>a weighted graph</a:t>
            </a:r>
          </a:p>
          <a:p>
            <a:pPr lvl="1"/>
            <a:r>
              <a:rPr lang="en-US" dirty="0"/>
              <a:t>It starts by selecting </a:t>
            </a:r>
            <a:r>
              <a:rPr lang="en-US" dirty="0" smtClean="0"/>
              <a:t>a random </a:t>
            </a:r>
            <a:r>
              <a:rPr lang="en-US" dirty="0"/>
              <a:t>node and adding it to the spanning tree.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then grows the </a:t>
            </a:r>
            <a:r>
              <a:rPr lang="en-US" dirty="0" smtClean="0"/>
              <a:t>spanning tree </a:t>
            </a:r>
            <a:r>
              <a:rPr lang="en-US" dirty="0"/>
              <a:t>by selecting edges which have one endpoint in the existing </a:t>
            </a:r>
            <a:r>
              <a:rPr lang="en-US" dirty="0" smtClean="0"/>
              <a:t>spanning tree </a:t>
            </a:r>
            <a:r>
              <a:rPr lang="en-US" dirty="0"/>
              <a:t>and one endpoint among the nodes that are not selected yet. </a:t>
            </a:r>
            <a:r>
              <a:rPr lang="en-US" dirty="0" smtClean="0"/>
              <a:t>Among the </a:t>
            </a:r>
            <a:r>
              <a:rPr lang="en-US" dirty="0"/>
              <a:t>possible edges, the one with the minimum weight is added to the </a:t>
            </a:r>
            <a:r>
              <a:rPr lang="en-US" dirty="0" smtClean="0"/>
              <a:t>set (</a:t>
            </a:r>
            <a:r>
              <a:rPr lang="en-US" dirty="0"/>
              <a:t>along with its end-point).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process is iterated until the graph is </a:t>
            </a:r>
            <a:r>
              <a:rPr lang="en-US" dirty="0" smtClean="0"/>
              <a:t>fully spanned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9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Prim’s </a:t>
            </a:r>
            <a:r>
              <a:rPr lang="en-US" dirty="0"/>
              <a:t>Algorithm Execution Example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940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72994" y="1581665"/>
            <a:ext cx="481914" cy="481913"/>
          </a:xfrm>
          <a:custGeom>
            <a:avLst/>
            <a:gdLst>
              <a:gd name="connsiteX0" fmla="*/ 469557 w 481914"/>
              <a:gd name="connsiteY0" fmla="*/ 395416 h 481913"/>
              <a:gd name="connsiteX1" fmla="*/ 420130 w 481914"/>
              <a:gd name="connsiteY1" fmla="*/ 457200 h 481913"/>
              <a:gd name="connsiteX2" fmla="*/ 370703 w 481914"/>
              <a:gd name="connsiteY2" fmla="*/ 469556 h 481913"/>
              <a:gd name="connsiteX3" fmla="*/ 333633 w 481914"/>
              <a:gd name="connsiteY3" fmla="*/ 481913 h 481913"/>
              <a:gd name="connsiteX4" fmla="*/ 135925 w 481914"/>
              <a:gd name="connsiteY4" fmla="*/ 469556 h 481913"/>
              <a:gd name="connsiteX5" fmla="*/ 74141 w 481914"/>
              <a:gd name="connsiteY5" fmla="*/ 457200 h 481913"/>
              <a:gd name="connsiteX6" fmla="*/ 49427 w 481914"/>
              <a:gd name="connsiteY6" fmla="*/ 420129 h 481913"/>
              <a:gd name="connsiteX7" fmla="*/ 37071 w 481914"/>
              <a:gd name="connsiteY7" fmla="*/ 383059 h 481913"/>
              <a:gd name="connsiteX8" fmla="*/ 0 w 481914"/>
              <a:gd name="connsiteY8" fmla="*/ 308919 h 481913"/>
              <a:gd name="connsiteX9" fmla="*/ 12357 w 481914"/>
              <a:gd name="connsiteY9" fmla="*/ 86497 h 481913"/>
              <a:gd name="connsiteX10" fmla="*/ 37071 w 481914"/>
              <a:gd name="connsiteY10" fmla="*/ 49427 h 481913"/>
              <a:gd name="connsiteX11" fmla="*/ 111211 w 481914"/>
              <a:gd name="connsiteY11" fmla="*/ 0 h 481913"/>
              <a:gd name="connsiteX12" fmla="*/ 333633 w 481914"/>
              <a:gd name="connsiteY12" fmla="*/ 12356 h 481913"/>
              <a:gd name="connsiteX13" fmla="*/ 407773 w 481914"/>
              <a:gd name="connsiteY13" fmla="*/ 61783 h 481913"/>
              <a:gd name="connsiteX14" fmla="*/ 432487 w 481914"/>
              <a:gd name="connsiteY14" fmla="*/ 98854 h 481913"/>
              <a:gd name="connsiteX15" fmla="*/ 457200 w 481914"/>
              <a:gd name="connsiteY15" fmla="*/ 271848 h 481913"/>
              <a:gd name="connsiteX16" fmla="*/ 481914 w 481914"/>
              <a:gd name="connsiteY16" fmla="*/ 358346 h 481913"/>
              <a:gd name="connsiteX17" fmla="*/ 469557 w 481914"/>
              <a:gd name="connsiteY17" fmla="*/ 395416 h 48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1914" h="481913">
                <a:moveTo>
                  <a:pt x="469557" y="395416"/>
                </a:moveTo>
                <a:cubicBezTo>
                  <a:pt x="459260" y="411892"/>
                  <a:pt x="441229" y="441376"/>
                  <a:pt x="420130" y="457200"/>
                </a:cubicBezTo>
                <a:cubicBezTo>
                  <a:pt x="406544" y="467390"/>
                  <a:pt x="387032" y="464891"/>
                  <a:pt x="370703" y="469556"/>
                </a:cubicBezTo>
                <a:cubicBezTo>
                  <a:pt x="358179" y="473134"/>
                  <a:pt x="345990" y="477794"/>
                  <a:pt x="333633" y="481913"/>
                </a:cubicBezTo>
                <a:cubicBezTo>
                  <a:pt x="267730" y="477794"/>
                  <a:pt x="201659" y="475816"/>
                  <a:pt x="135925" y="469556"/>
                </a:cubicBezTo>
                <a:cubicBezTo>
                  <a:pt x="115017" y="467565"/>
                  <a:pt x="92376" y="467620"/>
                  <a:pt x="74141" y="457200"/>
                </a:cubicBezTo>
                <a:cubicBezTo>
                  <a:pt x="61246" y="449832"/>
                  <a:pt x="57665" y="432486"/>
                  <a:pt x="49427" y="420129"/>
                </a:cubicBezTo>
                <a:cubicBezTo>
                  <a:pt x="45308" y="407772"/>
                  <a:pt x="42896" y="394709"/>
                  <a:pt x="37071" y="383059"/>
                </a:cubicBezTo>
                <a:cubicBezTo>
                  <a:pt x="-10840" y="287236"/>
                  <a:pt x="31062" y="402102"/>
                  <a:pt x="0" y="308919"/>
                </a:cubicBezTo>
                <a:cubicBezTo>
                  <a:pt x="4119" y="234778"/>
                  <a:pt x="1856" y="160006"/>
                  <a:pt x="12357" y="86497"/>
                </a:cubicBezTo>
                <a:cubicBezTo>
                  <a:pt x="14457" y="71795"/>
                  <a:pt x="25894" y="59206"/>
                  <a:pt x="37071" y="49427"/>
                </a:cubicBezTo>
                <a:cubicBezTo>
                  <a:pt x="59424" y="29868"/>
                  <a:pt x="111211" y="0"/>
                  <a:pt x="111211" y="0"/>
                </a:cubicBezTo>
                <a:cubicBezTo>
                  <a:pt x="185352" y="4119"/>
                  <a:pt x="260939" y="-2788"/>
                  <a:pt x="333633" y="12356"/>
                </a:cubicBezTo>
                <a:cubicBezTo>
                  <a:pt x="362710" y="18414"/>
                  <a:pt x="407773" y="61783"/>
                  <a:pt x="407773" y="61783"/>
                </a:cubicBezTo>
                <a:cubicBezTo>
                  <a:pt x="416011" y="74140"/>
                  <a:pt x="425845" y="85571"/>
                  <a:pt x="432487" y="98854"/>
                </a:cubicBezTo>
                <a:cubicBezTo>
                  <a:pt x="456835" y="147550"/>
                  <a:pt x="452033" y="233097"/>
                  <a:pt x="457200" y="271848"/>
                </a:cubicBezTo>
                <a:cubicBezTo>
                  <a:pt x="460648" y="297706"/>
                  <a:pt x="473443" y="332933"/>
                  <a:pt x="481914" y="358346"/>
                </a:cubicBezTo>
                <a:cubicBezTo>
                  <a:pt x="454915" y="398843"/>
                  <a:pt x="479854" y="378940"/>
                  <a:pt x="469557" y="395416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00384" y="1197178"/>
            <a:ext cx="941796" cy="903471"/>
          </a:xfrm>
          <a:custGeom>
            <a:avLst/>
            <a:gdLst>
              <a:gd name="connsiteX0" fmla="*/ 16 w 941796"/>
              <a:gd name="connsiteY0" fmla="*/ 643979 h 903471"/>
              <a:gd name="connsiteX1" fmla="*/ 12373 w 941796"/>
              <a:gd name="connsiteY1" fmla="*/ 582195 h 903471"/>
              <a:gd name="connsiteX2" fmla="*/ 24730 w 941796"/>
              <a:gd name="connsiteY2" fmla="*/ 495698 h 903471"/>
              <a:gd name="connsiteX3" fmla="*/ 49443 w 941796"/>
              <a:gd name="connsiteY3" fmla="*/ 396844 h 903471"/>
              <a:gd name="connsiteX4" fmla="*/ 61800 w 941796"/>
              <a:gd name="connsiteY4" fmla="*/ 335060 h 903471"/>
              <a:gd name="connsiteX5" fmla="*/ 98870 w 941796"/>
              <a:gd name="connsiteY5" fmla="*/ 248563 h 903471"/>
              <a:gd name="connsiteX6" fmla="*/ 135940 w 941796"/>
              <a:gd name="connsiteY6" fmla="*/ 223849 h 903471"/>
              <a:gd name="connsiteX7" fmla="*/ 197724 w 941796"/>
              <a:gd name="connsiteY7" fmla="*/ 174422 h 903471"/>
              <a:gd name="connsiteX8" fmla="*/ 234794 w 941796"/>
              <a:gd name="connsiteY8" fmla="*/ 149708 h 903471"/>
              <a:gd name="connsiteX9" fmla="*/ 308935 w 941796"/>
              <a:gd name="connsiteY9" fmla="*/ 124995 h 903471"/>
              <a:gd name="connsiteX10" fmla="*/ 346005 w 941796"/>
              <a:gd name="connsiteY10" fmla="*/ 100281 h 903471"/>
              <a:gd name="connsiteX11" fmla="*/ 395432 w 941796"/>
              <a:gd name="connsiteY11" fmla="*/ 87925 h 903471"/>
              <a:gd name="connsiteX12" fmla="*/ 432502 w 941796"/>
              <a:gd name="connsiteY12" fmla="*/ 75568 h 903471"/>
              <a:gd name="connsiteX13" fmla="*/ 481930 w 941796"/>
              <a:gd name="connsiteY13" fmla="*/ 63211 h 903471"/>
              <a:gd name="connsiteX14" fmla="*/ 556070 w 941796"/>
              <a:gd name="connsiteY14" fmla="*/ 38498 h 903471"/>
              <a:gd name="connsiteX15" fmla="*/ 691994 w 941796"/>
              <a:gd name="connsiteY15" fmla="*/ 1427 h 903471"/>
              <a:gd name="connsiteX16" fmla="*/ 902059 w 941796"/>
              <a:gd name="connsiteY16" fmla="*/ 13784 h 903471"/>
              <a:gd name="connsiteX17" fmla="*/ 926773 w 941796"/>
              <a:gd name="connsiteY17" fmla="*/ 87925 h 903471"/>
              <a:gd name="connsiteX18" fmla="*/ 926773 w 941796"/>
              <a:gd name="connsiteY18" fmla="*/ 396844 h 903471"/>
              <a:gd name="connsiteX19" fmla="*/ 864989 w 941796"/>
              <a:gd name="connsiteY19" fmla="*/ 495698 h 903471"/>
              <a:gd name="connsiteX20" fmla="*/ 840275 w 941796"/>
              <a:gd name="connsiteY20" fmla="*/ 532768 h 903471"/>
              <a:gd name="connsiteX21" fmla="*/ 766135 w 941796"/>
              <a:gd name="connsiteY21" fmla="*/ 557481 h 903471"/>
              <a:gd name="connsiteX22" fmla="*/ 729065 w 941796"/>
              <a:gd name="connsiteY22" fmla="*/ 569838 h 903471"/>
              <a:gd name="connsiteX23" fmla="*/ 691994 w 941796"/>
              <a:gd name="connsiteY23" fmla="*/ 594552 h 903471"/>
              <a:gd name="connsiteX24" fmla="*/ 593140 w 941796"/>
              <a:gd name="connsiteY24" fmla="*/ 681049 h 903471"/>
              <a:gd name="connsiteX25" fmla="*/ 556070 w 941796"/>
              <a:gd name="connsiteY25" fmla="*/ 705763 h 903471"/>
              <a:gd name="connsiteX26" fmla="*/ 531357 w 941796"/>
              <a:gd name="connsiteY26" fmla="*/ 742833 h 903471"/>
              <a:gd name="connsiteX27" fmla="*/ 383075 w 941796"/>
              <a:gd name="connsiteY27" fmla="*/ 866400 h 903471"/>
              <a:gd name="connsiteX28" fmla="*/ 308935 w 941796"/>
              <a:gd name="connsiteY28" fmla="*/ 878757 h 903471"/>
              <a:gd name="connsiteX29" fmla="*/ 222438 w 941796"/>
              <a:gd name="connsiteY29" fmla="*/ 891114 h 903471"/>
              <a:gd name="connsiteX30" fmla="*/ 173011 w 941796"/>
              <a:gd name="connsiteY30" fmla="*/ 903471 h 903471"/>
              <a:gd name="connsiteX31" fmla="*/ 37086 w 941796"/>
              <a:gd name="connsiteY31" fmla="*/ 891114 h 903471"/>
              <a:gd name="connsiteX32" fmla="*/ 24730 w 941796"/>
              <a:gd name="connsiteY32" fmla="*/ 854044 h 903471"/>
              <a:gd name="connsiteX33" fmla="*/ 12373 w 941796"/>
              <a:gd name="connsiteY33" fmla="*/ 668692 h 903471"/>
              <a:gd name="connsiteX34" fmla="*/ 16 w 941796"/>
              <a:gd name="connsiteY34" fmla="*/ 643979 h 9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41796" h="903471">
                <a:moveTo>
                  <a:pt x="16" y="643979"/>
                </a:moveTo>
                <a:cubicBezTo>
                  <a:pt x="16" y="629563"/>
                  <a:pt x="8920" y="602912"/>
                  <a:pt x="12373" y="582195"/>
                </a:cubicBezTo>
                <a:cubicBezTo>
                  <a:pt x="17161" y="553466"/>
                  <a:pt x="19018" y="524257"/>
                  <a:pt x="24730" y="495698"/>
                </a:cubicBezTo>
                <a:cubicBezTo>
                  <a:pt x="31391" y="462392"/>
                  <a:pt x="42782" y="430150"/>
                  <a:pt x="49443" y="396844"/>
                </a:cubicBezTo>
                <a:cubicBezTo>
                  <a:pt x="53562" y="376249"/>
                  <a:pt x="57244" y="355562"/>
                  <a:pt x="61800" y="335060"/>
                </a:cubicBezTo>
                <a:cubicBezTo>
                  <a:pt x="69903" y="298599"/>
                  <a:pt x="71607" y="275827"/>
                  <a:pt x="98870" y="248563"/>
                </a:cubicBezTo>
                <a:cubicBezTo>
                  <a:pt x="109371" y="238062"/>
                  <a:pt x="123583" y="232087"/>
                  <a:pt x="135940" y="223849"/>
                </a:cubicBezTo>
                <a:cubicBezTo>
                  <a:pt x="177602" y="161358"/>
                  <a:pt x="138038" y="204266"/>
                  <a:pt x="197724" y="174422"/>
                </a:cubicBezTo>
                <a:cubicBezTo>
                  <a:pt x="211007" y="167780"/>
                  <a:pt x="221223" y="155740"/>
                  <a:pt x="234794" y="149708"/>
                </a:cubicBezTo>
                <a:cubicBezTo>
                  <a:pt x="258599" y="139128"/>
                  <a:pt x="287260" y="139445"/>
                  <a:pt x="308935" y="124995"/>
                </a:cubicBezTo>
                <a:cubicBezTo>
                  <a:pt x="321292" y="116757"/>
                  <a:pt x="332355" y="106131"/>
                  <a:pt x="346005" y="100281"/>
                </a:cubicBezTo>
                <a:cubicBezTo>
                  <a:pt x="361615" y="93591"/>
                  <a:pt x="379103" y="92590"/>
                  <a:pt x="395432" y="87925"/>
                </a:cubicBezTo>
                <a:cubicBezTo>
                  <a:pt x="407956" y="84347"/>
                  <a:pt x="419978" y="79146"/>
                  <a:pt x="432502" y="75568"/>
                </a:cubicBezTo>
                <a:cubicBezTo>
                  <a:pt x="448832" y="70902"/>
                  <a:pt x="465663" y="68091"/>
                  <a:pt x="481930" y="63211"/>
                </a:cubicBezTo>
                <a:cubicBezTo>
                  <a:pt x="506881" y="55726"/>
                  <a:pt x="530798" y="44816"/>
                  <a:pt x="556070" y="38498"/>
                </a:cubicBezTo>
                <a:cubicBezTo>
                  <a:pt x="667560" y="10625"/>
                  <a:pt x="622702" y="24525"/>
                  <a:pt x="691994" y="1427"/>
                </a:cubicBezTo>
                <a:cubicBezTo>
                  <a:pt x="762016" y="5546"/>
                  <a:pt x="836241" y="-10465"/>
                  <a:pt x="902059" y="13784"/>
                </a:cubicBezTo>
                <a:cubicBezTo>
                  <a:pt x="926503" y="22790"/>
                  <a:pt x="926773" y="87925"/>
                  <a:pt x="926773" y="87925"/>
                </a:cubicBezTo>
                <a:cubicBezTo>
                  <a:pt x="943795" y="224099"/>
                  <a:pt x="949603" y="221814"/>
                  <a:pt x="926773" y="396844"/>
                </a:cubicBezTo>
                <a:cubicBezTo>
                  <a:pt x="916970" y="472001"/>
                  <a:pt x="912556" y="463986"/>
                  <a:pt x="864989" y="495698"/>
                </a:cubicBezTo>
                <a:cubicBezTo>
                  <a:pt x="856751" y="508055"/>
                  <a:pt x="852869" y="524897"/>
                  <a:pt x="840275" y="532768"/>
                </a:cubicBezTo>
                <a:cubicBezTo>
                  <a:pt x="818184" y="546574"/>
                  <a:pt x="790848" y="549243"/>
                  <a:pt x="766135" y="557481"/>
                </a:cubicBezTo>
                <a:cubicBezTo>
                  <a:pt x="753778" y="561600"/>
                  <a:pt x="739903" y="562613"/>
                  <a:pt x="729065" y="569838"/>
                </a:cubicBezTo>
                <a:lnTo>
                  <a:pt x="691994" y="594552"/>
                </a:lnTo>
                <a:cubicBezTo>
                  <a:pt x="650805" y="656336"/>
                  <a:pt x="679638" y="623383"/>
                  <a:pt x="593140" y="681049"/>
                </a:cubicBezTo>
                <a:lnTo>
                  <a:pt x="556070" y="705763"/>
                </a:lnTo>
                <a:cubicBezTo>
                  <a:pt x="547832" y="718120"/>
                  <a:pt x="541223" y="731733"/>
                  <a:pt x="531357" y="742833"/>
                </a:cubicBezTo>
                <a:cubicBezTo>
                  <a:pt x="511994" y="764616"/>
                  <a:pt x="421895" y="859930"/>
                  <a:pt x="383075" y="866400"/>
                </a:cubicBezTo>
                <a:lnTo>
                  <a:pt x="308935" y="878757"/>
                </a:lnTo>
                <a:cubicBezTo>
                  <a:pt x="280149" y="883186"/>
                  <a:pt x="251093" y="885904"/>
                  <a:pt x="222438" y="891114"/>
                </a:cubicBezTo>
                <a:cubicBezTo>
                  <a:pt x="205729" y="894152"/>
                  <a:pt x="189487" y="899352"/>
                  <a:pt x="173011" y="903471"/>
                </a:cubicBezTo>
                <a:cubicBezTo>
                  <a:pt x="127703" y="899352"/>
                  <a:pt x="80247" y="905501"/>
                  <a:pt x="37086" y="891114"/>
                </a:cubicBezTo>
                <a:cubicBezTo>
                  <a:pt x="24729" y="886995"/>
                  <a:pt x="26168" y="866989"/>
                  <a:pt x="24730" y="854044"/>
                </a:cubicBezTo>
                <a:cubicBezTo>
                  <a:pt x="17892" y="792502"/>
                  <a:pt x="18855" y="730273"/>
                  <a:pt x="12373" y="668692"/>
                </a:cubicBezTo>
                <a:cubicBezTo>
                  <a:pt x="-983" y="541812"/>
                  <a:pt x="16" y="658395"/>
                  <a:pt x="16" y="643979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27805" y="1112108"/>
            <a:ext cx="1752076" cy="988541"/>
          </a:xfrm>
          <a:custGeom>
            <a:avLst/>
            <a:gdLst>
              <a:gd name="connsiteX0" fmla="*/ 617838 w 1752076"/>
              <a:gd name="connsiteY0" fmla="*/ 729049 h 988541"/>
              <a:gd name="connsiteX1" fmla="*/ 580768 w 1752076"/>
              <a:gd name="connsiteY1" fmla="*/ 790833 h 988541"/>
              <a:gd name="connsiteX2" fmla="*/ 568411 w 1752076"/>
              <a:gd name="connsiteY2" fmla="*/ 827903 h 988541"/>
              <a:gd name="connsiteX3" fmla="*/ 531341 w 1752076"/>
              <a:gd name="connsiteY3" fmla="*/ 840260 h 988541"/>
              <a:gd name="connsiteX4" fmla="*/ 494271 w 1752076"/>
              <a:gd name="connsiteY4" fmla="*/ 864973 h 988541"/>
              <a:gd name="connsiteX5" fmla="*/ 469557 w 1752076"/>
              <a:gd name="connsiteY5" fmla="*/ 902043 h 988541"/>
              <a:gd name="connsiteX6" fmla="*/ 395417 w 1752076"/>
              <a:gd name="connsiteY6" fmla="*/ 926757 h 988541"/>
              <a:gd name="connsiteX7" fmla="*/ 358346 w 1752076"/>
              <a:gd name="connsiteY7" fmla="*/ 939114 h 988541"/>
              <a:gd name="connsiteX8" fmla="*/ 284206 w 1752076"/>
              <a:gd name="connsiteY8" fmla="*/ 988541 h 988541"/>
              <a:gd name="connsiteX9" fmla="*/ 98854 w 1752076"/>
              <a:gd name="connsiteY9" fmla="*/ 976184 h 988541"/>
              <a:gd name="connsiteX10" fmla="*/ 12357 w 1752076"/>
              <a:gd name="connsiteY10" fmla="*/ 963827 h 988541"/>
              <a:gd name="connsiteX11" fmla="*/ 0 w 1752076"/>
              <a:gd name="connsiteY11" fmla="*/ 926757 h 988541"/>
              <a:gd name="connsiteX12" fmla="*/ 12357 w 1752076"/>
              <a:gd name="connsiteY12" fmla="*/ 642551 h 988541"/>
              <a:gd name="connsiteX13" fmla="*/ 49427 w 1752076"/>
              <a:gd name="connsiteY13" fmla="*/ 605481 h 988541"/>
              <a:gd name="connsiteX14" fmla="*/ 160638 w 1752076"/>
              <a:gd name="connsiteY14" fmla="*/ 518984 h 988541"/>
              <a:gd name="connsiteX15" fmla="*/ 172995 w 1752076"/>
              <a:gd name="connsiteY15" fmla="*/ 481914 h 988541"/>
              <a:gd name="connsiteX16" fmla="*/ 247136 w 1752076"/>
              <a:gd name="connsiteY16" fmla="*/ 432487 h 988541"/>
              <a:gd name="connsiteX17" fmla="*/ 333633 w 1752076"/>
              <a:gd name="connsiteY17" fmla="*/ 321276 h 988541"/>
              <a:gd name="connsiteX18" fmla="*/ 358346 w 1752076"/>
              <a:gd name="connsiteY18" fmla="*/ 284206 h 988541"/>
              <a:gd name="connsiteX19" fmla="*/ 370703 w 1752076"/>
              <a:gd name="connsiteY19" fmla="*/ 247135 h 988541"/>
              <a:gd name="connsiteX20" fmla="*/ 407773 w 1752076"/>
              <a:gd name="connsiteY20" fmla="*/ 222422 h 988541"/>
              <a:gd name="connsiteX21" fmla="*/ 432487 w 1752076"/>
              <a:gd name="connsiteY21" fmla="*/ 185351 h 988541"/>
              <a:gd name="connsiteX22" fmla="*/ 531341 w 1752076"/>
              <a:gd name="connsiteY22" fmla="*/ 160638 h 988541"/>
              <a:gd name="connsiteX23" fmla="*/ 605481 w 1752076"/>
              <a:gd name="connsiteY23" fmla="*/ 135924 h 988541"/>
              <a:gd name="connsiteX24" fmla="*/ 679622 w 1752076"/>
              <a:gd name="connsiteY24" fmla="*/ 111211 h 988541"/>
              <a:gd name="connsiteX25" fmla="*/ 716692 w 1752076"/>
              <a:gd name="connsiteY25" fmla="*/ 98854 h 988541"/>
              <a:gd name="connsiteX26" fmla="*/ 766119 w 1752076"/>
              <a:gd name="connsiteY26" fmla="*/ 86497 h 988541"/>
              <a:gd name="connsiteX27" fmla="*/ 827903 w 1752076"/>
              <a:gd name="connsiteY27" fmla="*/ 74141 h 988541"/>
              <a:gd name="connsiteX28" fmla="*/ 902044 w 1752076"/>
              <a:gd name="connsiteY28" fmla="*/ 37070 h 988541"/>
              <a:gd name="connsiteX29" fmla="*/ 988541 w 1752076"/>
              <a:gd name="connsiteY29" fmla="*/ 12357 h 988541"/>
              <a:gd name="connsiteX30" fmla="*/ 1025611 w 1752076"/>
              <a:gd name="connsiteY30" fmla="*/ 0 h 988541"/>
              <a:gd name="connsiteX31" fmla="*/ 1507525 w 1752076"/>
              <a:gd name="connsiteY31" fmla="*/ 12357 h 988541"/>
              <a:gd name="connsiteX32" fmla="*/ 1581665 w 1752076"/>
              <a:gd name="connsiteY32" fmla="*/ 37070 h 988541"/>
              <a:gd name="connsiteX33" fmla="*/ 1655806 w 1752076"/>
              <a:gd name="connsiteY33" fmla="*/ 111211 h 988541"/>
              <a:gd name="connsiteX34" fmla="*/ 1717590 w 1752076"/>
              <a:gd name="connsiteY34" fmla="*/ 172995 h 988541"/>
              <a:gd name="connsiteX35" fmla="*/ 1729946 w 1752076"/>
              <a:gd name="connsiteY35" fmla="*/ 494270 h 988541"/>
              <a:gd name="connsiteX36" fmla="*/ 1705233 w 1752076"/>
              <a:gd name="connsiteY36" fmla="*/ 531341 h 988541"/>
              <a:gd name="connsiteX37" fmla="*/ 1668163 w 1752076"/>
              <a:gd name="connsiteY37" fmla="*/ 543697 h 988541"/>
              <a:gd name="connsiteX38" fmla="*/ 1631092 w 1752076"/>
              <a:gd name="connsiteY38" fmla="*/ 568411 h 988541"/>
              <a:gd name="connsiteX39" fmla="*/ 1272746 w 1752076"/>
              <a:gd name="connsiteY39" fmla="*/ 568411 h 988541"/>
              <a:gd name="connsiteX40" fmla="*/ 1198606 w 1752076"/>
              <a:gd name="connsiteY40" fmla="*/ 543697 h 988541"/>
              <a:gd name="connsiteX41" fmla="*/ 1161536 w 1752076"/>
              <a:gd name="connsiteY41" fmla="*/ 518984 h 988541"/>
              <a:gd name="connsiteX42" fmla="*/ 1087395 w 1752076"/>
              <a:gd name="connsiteY42" fmla="*/ 506627 h 988541"/>
              <a:gd name="connsiteX43" fmla="*/ 1025611 w 1752076"/>
              <a:gd name="connsiteY43" fmla="*/ 494270 h 988541"/>
              <a:gd name="connsiteX44" fmla="*/ 790833 w 1752076"/>
              <a:gd name="connsiteY44" fmla="*/ 531341 h 988541"/>
              <a:gd name="connsiteX45" fmla="*/ 753763 w 1752076"/>
              <a:gd name="connsiteY45" fmla="*/ 556054 h 988541"/>
              <a:gd name="connsiteX46" fmla="*/ 716692 w 1752076"/>
              <a:gd name="connsiteY46" fmla="*/ 630195 h 988541"/>
              <a:gd name="connsiteX47" fmla="*/ 704336 w 1752076"/>
              <a:gd name="connsiteY47" fmla="*/ 667265 h 988541"/>
              <a:gd name="connsiteX48" fmla="*/ 667265 w 1752076"/>
              <a:gd name="connsiteY48" fmla="*/ 679622 h 988541"/>
              <a:gd name="connsiteX49" fmla="*/ 617838 w 1752076"/>
              <a:gd name="connsiteY49" fmla="*/ 729049 h 9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52076" h="988541">
                <a:moveTo>
                  <a:pt x="617838" y="729049"/>
                </a:moveTo>
                <a:cubicBezTo>
                  <a:pt x="603422" y="747584"/>
                  <a:pt x="591509" y="769351"/>
                  <a:pt x="580768" y="790833"/>
                </a:cubicBezTo>
                <a:cubicBezTo>
                  <a:pt x="574943" y="802483"/>
                  <a:pt x="577621" y="818693"/>
                  <a:pt x="568411" y="827903"/>
                </a:cubicBezTo>
                <a:cubicBezTo>
                  <a:pt x="559201" y="837113"/>
                  <a:pt x="542991" y="834435"/>
                  <a:pt x="531341" y="840260"/>
                </a:cubicBezTo>
                <a:cubicBezTo>
                  <a:pt x="518058" y="846901"/>
                  <a:pt x="506628" y="856735"/>
                  <a:pt x="494271" y="864973"/>
                </a:cubicBezTo>
                <a:cubicBezTo>
                  <a:pt x="486033" y="877330"/>
                  <a:pt x="482151" y="894172"/>
                  <a:pt x="469557" y="902043"/>
                </a:cubicBezTo>
                <a:cubicBezTo>
                  <a:pt x="447466" y="915850"/>
                  <a:pt x="420130" y="918519"/>
                  <a:pt x="395417" y="926757"/>
                </a:cubicBezTo>
                <a:cubicBezTo>
                  <a:pt x="383060" y="930876"/>
                  <a:pt x="369184" y="931889"/>
                  <a:pt x="358346" y="939114"/>
                </a:cubicBezTo>
                <a:lnTo>
                  <a:pt x="284206" y="988541"/>
                </a:lnTo>
                <a:cubicBezTo>
                  <a:pt x="222422" y="984422"/>
                  <a:pt x="160521" y="981790"/>
                  <a:pt x="98854" y="976184"/>
                </a:cubicBezTo>
                <a:cubicBezTo>
                  <a:pt x="69849" y="973547"/>
                  <a:pt x="38407" y="976852"/>
                  <a:pt x="12357" y="963827"/>
                </a:cubicBezTo>
                <a:cubicBezTo>
                  <a:pt x="707" y="958002"/>
                  <a:pt x="4119" y="939114"/>
                  <a:pt x="0" y="926757"/>
                </a:cubicBezTo>
                <a:cubicBezTo>
                  <a:pt x="4119" y="832022"/>
                  <a:pt x="-2062" y="736273"/>
                  <a:pt x="12357" y="642551"/>
                </a:cubicBezTo>
                <a:cubicBezTo>
                  <a:pt x="15014" y="625279"/>
                  <a:pt x="35633" y="616210"/>
                  <a:pt x="49427" y="605481"/>
                </a:cubicBezTo>
                <a:cubicBezTo>
                  <a:pt x="182448" y="502021"/>
                  <a:pt x="76478" y="603144"/>
                  <a:pt x="160638" y="518984"/>
                </a:cubicBezTo>
                <a:cubicBezTo>
                  <a:pt x="164757" y="506627"/>
                  <a:pt x="163785" y="491124"/>
                  <a:pt x="172995" y="481914"/>
                </a:cubicBezTo>
                <a:cubicBezTo>
                  <a:pt x="193998" y="460912"/>
                  <a:pt x="247136" y="432487"/>
                  <a:pt x="247136" y="432487"/>
                </a:cubicBezTo>
                <a:cubicBezTo>
                  <a:pt x="372061" y="245098"/>
                  <a:pt x="236845" y="437423"/>
                  <a:pt x="333633" y="321276"/>
                </a:cubicBezTo>
                <a:cubicBezTo>
                  <a:pt x="343140" y="309867"/>
                  <a:pt x="351705" y="297489"/>
                  <a:pt x="358346" y="284206"/>
                </a:cubicBezTo>
                <a:cubicBezTo>
                  <a:pt x="364171" y="272556"/>
                  <a:pt x="362566" y="257306"/>
                  <a:pt x="370703" y="247135"/>
                </a:cubicBezTo>
                <a:cubicBezTo>
                  <a:pt x="379980" y="235538"/>
                  <a:pt x="395416" y="230660"/>
                  <a:pt x="407773" y="222422"/>
                </a:cubicBezTo>
                <a:cubicBezTo>
                  <a:pt x="416011" y="210065"/>
                  <a:pt x="420890" y="194628"/>
                  <a:pt x="432487" y="185351"/>
                </a:cubicBezTo>
                <a:cubicBezTo>
                  <a:pt x="445414" y="175010"/>
                  <a:pt x="527844" y="161592"/>
                  <a:pt x="531341" y="160638"/>
                </a:cubicBezTo>
                <a:cubicBezTo>
                  <a:pt x="556473" y="153784"/>
                  <a:pt x="580768" y="144162"/>
                  <a:pt x="605481" y="135924"/>
                </a:cubicBezTo>
                <a:lnTo>
                  <a:pt x="679622" y="111211"/>
                </a:lnTo>
                <a:cubicBezTo>
                  <a:pt x="691979" y="107092"/>
                  <a:pt x="704056" y="102013"/>
                  <a:pt x="716692" y="98854"/>
                </a:cubicBezTo>
                <a:cubicBezTo>
                  <a:pt x="733168" y="94735"/>
                  <a:pt x="749541" y="90181"/>
                  <a:pt x="766119" y="86497"/>
                </a:cubicBezTo>
                <a:cubicBezTo>
                  <a:pt x="786621" y="81941"/>
                  <a:pt x="807528" y="79235"/>
                  <a:pt x="827903" y="74141"/>
                </a:cubicBezTo>
                <a:cubicBezTo>
                  <a:pt x="890019" y="58612"/>
                  <a:pt x="841642" y="67270"/>
                  <a:pt x="902044" y="37070"/>
                </a:cubicBezTo>
                <a:cubicBezTo>
                  <a:pt x="921791" y="27197"/>
                  <a:pt x="970072" y="17634"/>
                  <a:pt x="988541" y="12357"/>
                </a:cubicBezTo>
                <a:cubicBezTo>
                  <a:pt x="1001065" y="8779"/>
                  <a:pt x="1013254" y="4119"/>
                  <a:pt x="1025611" y="0"/>
                </a:cubicBezTo>
                <a:cubicBezTo>
                  <a:pt x="1186249" y="4119"/>
                  <a:pt x="1347190" y="1668"/>
                  <a:pt x="1507525" y="12357"/>
                </a:cubicBezTo>
                <a:cubicBezTo>
                  <a:pt x="1533517" y="14090"/>
                  <a:pt x="1581665" y="37070"/>
                  <a:pt x="1581665" y="37070"/>
                </a:cubicBezTo>
                <a:cubicBezTo>
                  <a:pt x="1606379" y="61784"/>
                  <a:pt x="1636419" y="82130"/>
                  <a:pt x="1655806" y="111211"/>
                </a:cubicBezTo>
                <a:cubicBezTo>
                  <a:pt x="1688757" y="160638"/>
                  <a:pt x="1668162" y="140043"/>
                  <a:pt x="1717590" y="172995"/>
                </a:cubicBezTo>
                <a:cubicBezTo>
                  <a:pt x="1763398" y="310421"/>
                  <a:pt x="1759395" y="268492"/>
                  <a:pt x="1729946" y="494270"/>
                </a:cubicBezTo>
                <a:cubicBezTo>
                  <a:pt x="1728025" y="508996"/>
                  <a:pt x="1716830" y="522064"/>
                  <a:pt x="1705233" y="531341"/>
                </a:cubicBezTo>
                <a:cubicBezTo>
                  <a:pt x="1695062" y="539478"/>
                  <a:pt x="1680520" y="539578"/>
                  <a:pt x="1668163" y="543697"/>
                </a:cubicBezTo>
                <a:cubicBezTo>
                  <a:pt x="1655806" y="551935"/>
                  <a:pt x="1645181" y="563715"/>
                  <a:pt x="1631092" y="568411"/>
                </a:cubicBezTo>
                <a:cubicBezTo>
                  <a:pt x="1537581" y="599582"/>
                  <a:pt x="1301291" y="569652"/>
                  <a:pt x="1272746" y="568411"/>
                </a:cubicBezTo>
                <a:cubicBezTo>
                  <a:pt x="1248033" y="560173"/>
                  <a:pt x="1220281" y="558147"/>
                  <a:pt x="1198606" y="543697"/>
                </a:cubicBezTo>
                <a:cubicBezTo>
                  <a:pt x="1186249" y="535459"/>
                  <a:pt x="1175625" y="523680"/>
                  <a:pt x="1161536" y="518984"/>
                </a:cubicBezTo>
                <a:cubicBezTo>
                  <a:pt x="1137767" y="511061"/>
                  <a:pt x="1112045" y="511109"/>
                  <a:pt x="1087395" y="506627"/>
                </a:cubicBezTo>
                <a:cubicBezTo>
                  <a:pt x="1066731" y="502870"/>
                  <a:pt x="1046206" y="498389"/>
                  <a:pt x="1025611" y="494270"/>
                </a:cubicBezTo>
                <a:cubicBezTo>
                  <a:pt x="984751" y="497413"/>
                  <a:pt x="845222" y="495082"/>
                  <a:pt x="790833" y="531341"/>
                </a:cubicBezTo>
                <a:lnTo>
                  <a:pt x="753763" y="556054"/>
                </a:lnTo>
                <a:cubicBezTo>
                  <a:pt x="722701" y="649236"/>
                  <a:pt x="764603" y="534371"/>
                  <a:pt x="716692" y="630195"/>
                </a:cubicBezTo>
                <a:cubicBezTo>
                  <a:pt x="710867" y="641845"/>
                  <a:pt x="713546" y="658055"/>
                  <a:pt x="704336" y="667265"/>
                </a:cubicBezTo>
                <a:cubicBezTo>
                  <a:pt x="695126" y="676475"/>
                  <a:pt x="678434" y="672921"/>
                  <a:pt x="667265" y="679622"/>
                </a:cubicBezTo>
                <a:cubicBezTo>
                  <a:pt x="657275" y="685616"/>
                  <a:pt x="632254" y="710514"/>
                  <a:pt x="617838" y="729049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141" y="2916195"/>
            <a:ext cx="2397210" cy="1458097"/>
          </a:xfrm>
          <a:custGeom>
            <a:avLst/>
            <a:gdLst>
              <a:gd name="connsiteX0" fmla="*/ 741405 w 2397210"/>
              <a:gd name="connsiteY0" fmla="*/ 667264 h 1458097"/>
              <a:gd name="connsiteX1" fmla="*/ 679621 w 2397210"/>
              <a:gd name="connsiteY1" fmla="*/ 642551 h 1458097"/>
              <a:gd name="connsiteX2" fmla="*/ 642551 w 2397210"/>
              <a:gd name="connsiteY2" fmla="*/ 630194 h 1458097"/>
              <a:gd name="connsiteX3" fmla="*/ 494270 w 2397210"/>
              <a:gd name="connsiteY3" fmla="*/ 642551 h 1458097"/>
              <a:gd name="connsiteX4" fmla="*/ 469556 w 2397210"/>
              <a:gd name="connsiteY4" fmla="*/ 716691 h 1458097"/>
              <a:gd name="connsiteX5" fmla="*/ 457200 w 2397210"/>
              <a:gd name="connsiteY5" fmla="*/ 753762 h 1458097"/>
              <a:gd name="connsiteX6" fmla="*/ 444843 w 2397210"/>
              <a:gd name="connsiteY6" fmla="*/ 815546 h 1458097"/>
              <a:gd name="connsiteX7" fmla="*/ 420129 w 2397210"/>
              <a:gd name="connsiteY7" fmla="*/ 889686 h 1458097"/>
              <a:gd name="connsiteX8" fmla="*/ 383059 w 2397210"/>
              <a:gd name="connsiteY8" fmla="*/ 914400 h 1458097"/>
              <a:gd name="connsiteX9" fmla="*/ 308918 w 2397210"/>
              <a:gd name="connsiteY9" fmla="*/ 988540 h 1458097"/>
              <a:gd name="connsiteX10" fmla="*/ 234778 w 2397210"/>
              <a:gd name="connsiteY10" fmla="*/ 1013254 h 1458097"/>
              <a:gd name="connsiteX11" fmla="*/ 135924 w 2397210"/>
              <a:gd name="connsiteY11" fmla="*/ 1000897 h 1458097"/>
              <a:gd name="connsiteX12" fmla="*/ 61783 w 2397210"/>
              <a:gd name="connsiteY12" fmla="*/ 951470 h 1458097"/>
              <a:gd name="connsiteX13" fmla="*/ 49427 w 2397210"/>
              <a:gd name="connsiteY13" fmla="*/ 914400 h 1458097"/>
              <a:gd name="connsiteX14" fmla="*/ 24713 w 2397210"/>
              <a:gd name="connsiteY14" fmla="*/ 877329 h 1458097"/>
              <a:gd name="connsiteX15" fmla="*/ 0 w 2397210"/>
              <a:gd name="connsiteY15" fmla="*/ 803189 h 1458097"/>
              <a:gd name="connsiteX16" fmla="*/ 12356 w 2397210"/>
              <a:gd name="connsiteY16" fmla="*/ 568410 h 1458097"/>
              <a:gd name="connsiteX17" fmla="*/ 24713 w 2397210"/>
              <a:gd name="connsiteY17" fmla="*/ 531340 h 1458097"/>
              <a:gd name="connsiteX18" fmla="*/ 37070 w 2397210"/>
              <a:gd name="connsiteY18" fmla="*/ 469556 h 1458097"/>
              <a:gd name="connsiteX19" fmla="*/ 86497 w 2397210"/>
              <a:gd name="connsiteY19" fmla="*/ 358346 h 1458097"/>
              <a:gd name="connsiteX20" fmla="*/ 123567 w 2397210"/>
              <a:gd name="connsiteY20" fmla="*/ 345989 h 1458097"/>
              <a:gd name="connsiteX21" fmla="*/ 135924 w 2397210"/>
              <a:gd name="connsiteY21" fmla="*/ 308919 h 1458097"/>
              <a:gd name="connsiteX22" fmla="*/ 247135 w 2397210"/>
              <a:gd name="connsiteY22" fmla="*/ 247135 h 1458097"/>
              <a:gd name="connsiteX23" fmla="*/ 284205 w 2397210"/>
              <a:gd name="connsiteY23" fmla="*/ 222421 h 1458097"/>
              <a:gd name="connsiteX24" fmla="*/ 345989 w 2397210"/>
              <a:gd name="connsiteY24" fmla="*/ 210064 h 1458097"/>
              <a:gd name="connsiteX25" fmla="*/ 395416 w 2397210"/>
              <a:gd name="connsiteY25" fmla="*/ 197708 h 1458097"/>
              <a:gd name="connsiteX26" fmla="*/ 481913 w 2397210"/>
              <a:gd name="connsiteY26" fmla="*/ 148281 h 1458097"/>
              <a:gd name="connsiteX27" fmla="*/ 518983 w 2397210"/>
              <a:gd name="connsiteY27" fmla="*/ 135924 h 1458097"/>
              <a:gd name="connsiteX28" fmla="*/ 556054 w 2397210"/>
              <a:gd name="connsiteY28" fmla="*/ 111210 h 1458097"/>
              <a:gd name="connsiteX29" fmla="*/ 716691 w 2397210"/>
              <a:gd name="connsiteY29" fmla="*/ 74140 h 1458097"/>
              <a:gd name="connsiteX30" fmla="*/ 852616 w 2397210"/>
              <a:gd name="connsiteY30" fmla="*/ 49427 h 1458097"/>
              <a:gd name="connsiteX31" fmla="*/ 951470 w 2397210"/>
              <a:gd name="connsiteY31" fmla="*/ 24713 h 1458097"/>
              <a:gd name="connsiteX32" fmla="*/ 1099751 w 2397210"/>
              <a:gd name="connsiteY32" fmla="*/ 0 h 1458097"/>
              <a:gd name="connsiteX33" fmla="*/ 1383956 w 2397210"/>
              <a:gd name="connsiteY33" fmla="*/ 12356 h 1458097"/>
              <a:gd name="connsiteX34" fmla="*/ 1433383 w 2397210"/>
              <a:gd name="connsiteY34" fmla="*/ 24713 h 1458097"/>
              <a:gd name="connsiteX35" fmla="*/ 1507524 w 2397210"/>
              <a:gd name="connsiteY35" fmla="*/ 61783 h 1458097"/>
              <a:gd name="connsiteX36" fmla="*/ 1532237 w 2397210"/>
              <a:gd name="connsiteY36" fmla="*/ 98854 h 1458097"/>
              <a:gd name="connsiteX37" fmla="*/ 1569308 w 2397210"/>
              <a:gd name="connsiteY37" fmla="*/ 135924 h 1458097"/>
              <a:gd name="connsiteX38" fmla="*/ 1594021 w 2397210"/>
              <a:gd name="connsiteY38" fmla="*/ 247135 h 1458097"/>
              <a:gd name="connsiteX39" fmla="*/ 1643448 w 2397210"/>
              <a:gd name="connsiteY39" fmla="*/ 420129 h 1458097"/>
              <a:gd name="connsiteX40" fmla="*/ 1655805 w 2397210"/>
              <a:gd name="connsiteY40" fmla="*/ 457200 h 1458097"/>
              <a:gd name="connsiteX41" fmla="*/ 1692875 w 2397210"/>
              <a:gd name="connsiteY41" fmla="*/ 481913 h 1458097"/>
              <a:gd name="connsiteX42" fmla="*/ 1729945 w 2397210"/>
              <a:gd name="connsiteY42" fmla="*/ 518983 h 1458097"/>
              <a:gd name="connsiteX43" fmla="*/ 1767016 w 2397210"/>
              <a:gd name="connsiteY43" fmla="*/ 531340 h 1458097"/>
              <a:gd name="connsiteX44" fmla="*/ 1841156 w 2397210"/>
              <a:gd name="connsiteY44" fmla="*/ 580767 h 1458097"/>
              <a:gd name="connsiteX45" fmla="*/ 1878227 w 2397210"/>
              <a:gd name="connsiteY45" fmla="*/ 605481 h 1458097"/>
              <a:gd name="connsiteX46" fmla="*/ 1915297 w 2397210"/>
              <a:gd name="connsiteY46" fmla="*/ 617837 h 1458097"/>
              <a:gd name="connsiteX47" fmla="*/ 2026508 w 2397210"/>
              <a:gd name="connsiteY47" fmla="*/ 679621 h 1458097"/>
              <a:gd name="connsiteX48" fmla="*/ 2063578 w 2397210"/>
              <a:gd name="connsiteY48" fmla="*/ 704335 h 1458097"/>
              <a:gd name="connsiteX49" fmla="*/ 2100648 w 2397210"/>
              <a:gd name="connsiteY49" fmla="*/ 716691 h 1458097"/>
              <a:gd name="connsiteX50" fmla="*/ 2174789 w 2397210"/>
              <a:gd name="connsiteY50" fmla="*/ 790832 h 1458097"/>
              <a:gd name="connsiteX51" fmla="*/ 2248929 w 2397210"/>
              <a:gd name="connsiteY51" fmla="*/ 840259 h 1458097"/>
              <a:gd name="connsiteX52" fmla="*/ 2298356 w 2397210"/>
              <a:gd name="connsiteY52" fmla="*/ 914400 h 1458097"/>
              <a:gd name="connsiteX53" fmla="*/ 2335427 w 2397210"/>
              <a:gd name="connsiteY53" fmla="*/ 988540 h 1458097"/>
              <a:gd name="connsiteX54" fmla="*/ 2372497 w 2397210"/>
              <a:gd name="connsiteY54" fmla="*/ 1062681 h 1458097"/>
              <a:gd name="connsiteX55" fmla="*/ 2397210 w 2397210"/>
              <a:gd name="connsiteY55" fmla="*/ 1161535 h 1458097"/>
              <a:gd name="connsiteX56" fmla="*/ 2384854 w 2397210"/>
              <a:gd name="connsiteY56" fmla="*/ 1359243 h 1458097"/>
              <a:gd name="connsiteX57" fmla="*/ 2347783 w 2397210"/>
              <a:gd name="connsiteY57" fmla="*/ 1396313 h 1458097"/>
              <a:gd name="connsiteX58" fmla="*/ 2310713 w 2397210"/>
              <a:gd name="connsiteY58" fmla="*/ 1408670 h 1458097"/>
              <a:gd name="connsiteX59" fmla="*/ 2261286 w 2397210"/>
              <a:gd name="connsiteY59" fmla="*/ 1421027 h 1458097"/>
              <a:gd name="connsiteX60" fmla="*/ 2224216 w 2397210"/>
              <a:gd name="connsiteY60" fmla="*/ 1433383 h 1458097"/>
              <a:gd name="connsiteX61" fmla="*/ 2125362 w 2397210"/>
              <a:gd name="connsiteY61" fmla="*/ 1445740 h 1458097"/>
              <a:gd name="connsiteX62" fmla="*/ 1717589 w 2397210"/>
              <a:gd name="connsiteY62" fmla="*/ 1458097 h 1458097"/>
              <a:gd name="connsiteX63" fmla="*/ 1371600 w 2397210"/>
              <a:gd name="connsiteY63" fmla="*/ 1433383 h 1458097"/>
              <a:gd name="connsiteX64" fmla="*/ 1285102 w 2397210"/>
              <a:gd name="connsiteY64" fmla="*/ 1421027 h 1458097"/>
              <a:gd name="connsiteX65" fmla="*/ 1210962 w 2397210"/>
              <a:gd name="connsiteY65" fmla="*/ 1396313 h 1458097"/>
              <a:gd name="connsiteX66" fmla="*/ 1149178 w 2397210"/>
              <a:gd name="connsiteY66" fmla="*/ 1334529 h 1458097"/>
              <a:gd name="connsiteX67" fmla="*/ 1124464 w 2397210"/>
              <a:gd name="connsiteY67" fmla="*/ 1173891 h 1458097"/>
              <a:gd name="connsiteX68" fmla="*/ 1112108 w 2397210"/>
              <a:gd name="connsiteY68" fmla="*/ 1099751 h 1458097"/>
              <a:gd name="connsiteX69" fmla="*/ 1062681 w 2397210"/>
              <a:gd name="connsiteY69" fmla="*/ 988540 h 1458097"/>
              <a:gd name="connsiteX70" fmla="*/ 1025610 w 2397210"/>
              <a:gd name="connsiteY70" fmla="*/ 976183 h 1458097"/>
              <a:gd name="connsiteX71" fmla="*/ 988540 w 2397210"/>
              <a:gd name="connsiteY71" fmla="*/ 951470 h 1458097"/>
              <a:gd name="connsiteX72" fmla="*/ 902043 w 2397210"/>
              <a:gd name="connsiteY72" fmla="*/ 926756 h 1458097"/>
              <a:gd name="connsiteX73" fmla="*/ 864973 w 2397210"/>
              <a:gd name="connsiteY73" fmla="*/ 889686 h 1458097"/>
              <a:gd name="connsiteX74" fmla="*/ 815545 w 2397210"/>
              <a:gd name="connsiteY74" fmla="*/ 815546 h 1458097"/>
              <a:gd name="connsiteX75" fmla="*/ 790832 w 2397210"/>
              <a:gd name="connsiteY75" fmla="*/ 741405 h 1458097"/>
              <a:gd name="connsiteX76" fmla="*/ 741405 w 2397210"/>
              <a:gd name="connsiteY76" fmla="*/ 667264 h 145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397210" h="1458097">
                <a:moveTo>
                  <a:pt x="741405" y="667264"/>
                </a:moveTo>
                <a:cubicBezTo>
                  <a:pt x="722870" y="650788"/>
                  <a:pt x="700390" y="650339"/>
                  <a:pt x="679621" y="642551"/>
                </a:cubicBezTo>
                <a:cubicBezTo>
                  <a:pt x="667425" y="637978"/>
                  <a:pt x="655576" y="630194"/>
                  <a:pt x="642551" y="630194"/>
                </a:cubicBezTo>
                <a:cubicBezTo>
                  <a:pt x="592953" y="630194"/>
                  <a:pt x="543697" y="638432"/>
                  <a:pt x="494270" y="642551"/>
                </a:cubicBezTo>
                <a:lnTo>
                  <a:pt x="469556" y="716691"/>
                </a:lnTo>
                <a:cubicBezTo>
                  <a:pt x="465437" y="729048"/>
                  <a:pt x="459755" y="740990"/>
                  <a:pt x="457200" y="753762"/>
                </a:cubicBezTo>
                <a:cubicBezTo>
                  <a:pt x="453081" y="774357"/>
                  <a:pt x="450369" y="795284"/>
                  <a:pt x="444843" y="815546"/>
                </a:cubicBezTo>
                <a:cubicBezTo>
                  <a:pt x="437989" y="840678"/>
                  <a:pt x="441804" y="875236"/>
                  <a:pt x="420129" y="889686"/>
                </a:cubicBezTo>
                <a:cubicBezTo>
                  <a:pt x="407772" y="897924"/>
                  <a:pt x="394159" y="904534"/>
                  <a:pt x="383059" y="914400"/>
                </a:cubicBezTo>
                <a:cubicBezTo>
                  <a:pt x="356937" y="937620"/>
                  <a:pt x="342075" y="977488"/>
                  <a:pt x="308918" y="988540"/>
                </a:cubicBezTo>
                <a:lnTo>
                  <a:pt x="234778" y="1013254"/>
                </a:lnTo>
                <a:cubicBezTo>
                  <a:pt x="201827" y="1009135"/>
                  <a:pt x="167197" y="1012066"/>
                  <a:pt x="135924" y="1000897"/>
                </a:cubicBezTo>
                <a:cubicBezTo>
                  <a:pt x="107952" y="990907"/>
                  <a:pt x="61783" y="951470"/>
                  <a:pt x="61783" y="951470"/>
                </a:cubicBezTo>
                <a:cubicBezTo>
                  <a:pt x="57664" y="939113"/>
                  <a:pt x="55252" y="926050"/>
                  <a:pt x="49427" y="914400"/>
                </a:cubicBezTo>
                <a:cubicBezTo>
                  <a:pt x="42785" y="901117"/>
                  <a:pt x="30745" y="890900"/>
                  <a:pt x="24713" y="877329"/>
                </a:cubicBezTo>
                <a:cubicBezTo>
                  <a:pt x="14133" y="853524"/>
                  <a:pt x="0" y="803189"/>
                  <a:pt x="0" y="803189"/>
                </a:cubicBezTo>
                <a:cubicBezTo>
                  <a:pt x="4119" y="724929"/>
                  <a:pt x="5261" y="646456"/>
                  <a:pt x="12356" y="568410"/>
                </a:cubicBezTo>
                <a:cubicBezTo>
                  <a:pt x="13535" y="555438"/>
                  <a:pt x="21554" y="543976"/>
                  <a:pt x="24713" y="531340"/>
                </a:cubicBezTo>
                <a:cubicBezTo>
                  <a:pt x="29807" y="510965"/>
                  <a:pt x="31544" y="489818"/>
                  <a:pt x="37070" y="469556"/>
                </a:cubicBezTo>
                <a:cubicBezTo>
                  <a:pt x="42866" y="448304"/>
                  <a:pt x="60794" y="378908"/>
                  <a:pt x="86497" y="358346"/>
                </a:cubicBezTo>
                <a:cubicBezTo>
                  <a:pt x="96668" y="350209"/>
                  <a:pt x="111210" y="350108"/>
                  <a:pt x="123567" y="345989"/>
                </a:cubicBezTo>
                <a:cubicBezTo>
                  <a:pt x="127686" y="333632"/>
                  <a:pt x="126714" y="318129"/>
                  <a:pt x="135924" y="308919"/>
                </a:cubicBezTo>
                <a:cubicBezTo>
                  <a:pt x="178416" y="266426"/>
                  <a:pt x="200517" y="262673"/>
                  <a:pt x="247135" y="247135"/>
                </a:cubicBezTo>
                <a:cubicBezTo>
                  <a:pt x="259492" y="238897"/>
                  <a:pt x="270300" y="227636"/>
                  <a:pt x="284205" y="222421"/>
                </a:cubicBezTo>
                <a:cubicBezTo>
                  <a:pt x="303870" y="215046"/>
                  <a:pt x="325487" y="214620"/>
                  <a:pt x="345989" y="210064"/>
                </a:cubicBezTo>
                <a:cubicBezTo>
                  <a:pt x="362567" y="206380"/>
                  <a:pt x="378940" y="201827"/>
                  <a:pt x="395416" y="197708"/>
                </a:cubicBezTo>
                <a:cubicBezTo>
                  <a:pt x="432648" y="172886"/>
                  <a:pt x="438012" y="167096"/>
                  <a:pt x="481913" y="148281"/>
                </a:cubicBezTo>
                <a:cubicBezTo>
                  <a:pt x="493885" y="143150"/>
                  <a:pt x="507333" y="141749"/>
                  <a:pt x="518983" y="135924"/>
                </a:cubicBezTo>
                <a:cubicBezTo>
                  <a:pt x="532266" y="129282"/>
                  <a:pt x="542097" y="116285"/>
                  <a:pt x="556054" y="111210"/>
                </a:cubicBezTo>
                <a:cubicBezTo>
                  <a:pt x="623709" y="86608"/>
                  <a:pt x="653493" y="89940"/>
                  <a:pt x="716691" y="74140"/>
                </a:cubicBezTo>
                <a:cubicBezTo>
                  <a:pt x="830975" y="45569"/>
                  <a:pt x="624304" y="77964"/>
                  <a:pt x="852616" y="49427"/>
                </a:cubicBezTo>
                <a:cubicBezTo>
                  <a:pt x="902674" y="32740"/>
                  <a:pt x="888099" y="35896"/>
                  <a:pt x="951470" y="24713"/>
                </a:cubicBezTo>
                <a:lnTo>
                  <a:pt x="1099751" y="0"/>
                </a:lnTo>
                <a:cubicBezTo>
                  <a:pt x="1194486" y="4119"/>
                  <a:pt x="1289391" y="5351"/>
                  <a:pt x="1383956" y="12356"/>
                </a:cubicBezTo>
                <a:cubicBezTo>
                  <a:pt x="1400892" y="13611"/>
                  <a:pt x="1417773" y="18023"/>
                  <a:pt x="1433383" y="24713"/>
                </a:cubicBezTo>
                <a:cubicBezTo>
                  <a:pt x="1601031" y="96563"/>
                  <a:pt x="1351349" y="9728"/>
                  <a:pt x="1507524" y="61783"/>
                </a:cubicBezTo>
                <a:cubicBezTo>
                  <a:pt x="1515762" y="74140"/>
                  <a:pt x="1522730" y="87445"/>
                  <a:pt x="1532237" y="98854"/>
                </a:cubicBezTo>
                <a:cubicBezTo>
                  <a:pt x="1543424" y="112279"/>
                  <a:pt x="1559614" y="121384"/>
                  <a:pt x="1569308" y="135924"/>
                </a:cubicBezTo>
                <a:cubicBezTo>
                  <a:pt x="1583153" y="156692"/>
                  <a:pt x="1591898" y="237226"/>
                  <a:pt x="1594021" y="247135"/>
                </a:cubicBezTo>
                <a:cubicBezTo>
                  <a:pt x="1612639" y="334018"/>
                  <a:pt x="1617515" y="342330"/>
                  <a:pt x="1643448" y="420129"/>
                </a:cubicBezTo>
                <a:cubicBezTo>
                  <a:pt x="1647567" y="432486"/>
                  <a:pt x="1644967" y="449975"/>
                  <a:pt x="1655805" y="457200"/>
                </a:cubicBezTo>
                <a:cubicBezTo>
                  <a:pt x="1668162" y="465438"/>
                  <a:pt x="1681466" y="472406"/>
                  <a:pt x="1692875" y="481913"/>
                </a:cubicBezTo>
                <a:cubicBezTo>
                  <a:pt x="1706300" y="493100"/>
                  <a:pt x="1715405" y="509290"/>
                  <a:pt x="1729945" y="518983"/>
                </a:cubicBezTo>
                <a:cubicBezTo>
                  <a:pt x="1740783" y="526208"/>
                  <a:pt x="1754659" y="527221"/>
                  <a:pt x="1767016" y="531340"/>
                </a:cubicBezTo>
                <a:lnTo>
                  <a:pt x="1841156" y="580767"/>
                </a:lnTo>
                <a:cubicBezTo>
                  <a:pt x="1853513" y="589005"/>
                  <a:pt x="1864138" y="600785"/>
                  <a:pt x="1878227" y="605481"/>
                </a:cubicBezTo>
                <a:lnTo>
                  <a:pt x="1915297" y="617837"/>
                </a:lnTo>
                <a:cubicBezTo>
                  <a:pt x="2000275" y="674489"/>
                  <a:pt x="1961259" y="657871"/>
                  <a:pt x="2026508" y="679621"/>
                </a:cubicBezTo>
                <a:cubicBezTo>
                  <a:pt x="2038865" y="687859"/>
                  <a:pt x="2050295" y="697693"/>
                  <a:pt x="2063578" y="704335"/>
                </a:cubicBezTo>
                <a:cubicBezTo>
                  <a:pt x="2075228" y="710160"/>
                  <a:pt x="2090367" y="708694"/>
                  <a:pt x="2100648" y="716691"/>
                </a:cubicBezTo>
                <a:cubicBezTo>
                  <a:pt x="2128236" y="738148"/>
                  <a:pt x="2145709" y="771445"/>
                  <a:pt x="2174789" y="790832"/>
                </a:cubicBezTo>
                <a:lnTo>
                  <a:pt x="2248929" y="840259"/>
                </a:lnTo>
                <a:cubicBezTo>
                  <a:pt x="2265405" y="864973"/>
                  <a:pt x="2288963" y="886222"/>
                  <a:pt x="2298356" y="914400"/>
                </a:cubicBezTo>
                <a:cubicBezTo>
                  <a:pt x="2315409" y="965559"/>
                  <a:pt x="2303488" y="940633"/>
                  <a:pt x="2335427" y="988540"/>
                </a:cubicBezTo>
                <a:cubicBezTo>
                  <a:pt x="2366481" y="1081708"/>
                  <a:pt x="2324592" y="966873"/>
                  <a:pt x="2372497" y="1062681"/>
                </a:cubicBezTo>
                <a:cubicBezTo>
                  <a:pt x="2385164" y="1088014"/>
                  <a:pt x="2392510" y="1138031"/>
                  <a:pt x="2397210" y="1161535"/>
                </a:cubicBezTo>
                <a:cubicBezTo>
                  <a:pt x="2393091" y="1227438"/>
                  <a:pt x="2398457" y="1294628"/>
                  <a:pt x="2384854" y="1359243"/>
                </a:cubicBezTo>
                <a:cubicBezTo>
                  <a:pt x="2381254" y="1376343"/>
                  <a:pt x="2362323" y="1386620"/>
                  <a:pt x="2347783" y="1396313"/>
                </a:cubicBezTo>
                <a:cubicBezTo>
                  <a:pt x="2336945" y="1403538"/>
                  <a:pt x="2323237" y="1405092"/>
                  <a:pt x="2310713" y="1408670"/>
                </a:cubicBezTo>
                <a:cubicBezTo>
                  <a:pt x="2294384" y="1413336"/>
                  <a:pt x="2277615" y="1416362"/>
                  <a:pt x="2261286" y="1421027"/>
                </a:cubicBezTo>
                <a:cubicBezTo>
                  <a:pt x="2248762" y="1424605"/>
                  <a:pt x="2237031" y="1431053"/>
                  <a:pt x="2224216" y="1433383"/>
                </a:cubicBezTo>
                <a:cubicBezTo>
                  <a:pt x="2191544" y="1439323"/>
                  <a:pt x="2158530" y="1444122"/>
                  <a:pt x="2125362" y="1445740"/>
                </a:cubicBezTo>
                <a:cubicBezTo>
                  <a:pt x="1989537" y="1452366"/>
                  <a:pt x="1853513" y="1453978"/>
                  <a:pt x="1717589" y="1458097"/>
                </a:cubicBezTo>
                <a:cubicBezTo>
                  <a:pt x="1616526" y="1451780"/>
                  <a:pt x="1475909" y="1444363"/>
                  <a:pt x="1371600" y="1433383"/>
                </a:cubicBezTo>
                <a:cubicBezTo>
                  <a:pt x="1342635" y="1430334"/>
                  <a:pt x="1313935" y="1425146"/>
                  <a:pt x="1285102" y="1421027"/>
                </a:cubicBezTo>
                <a:cubicBezTo>
                  <a:pt x="1260389" y="1412789"/>
                  <a:pt x="1225412" y="1417988"/>
                  <a:pt x="1210962" y="1396313"/>
                </a:cubicBezTo>
                <a:cubicBezTo>
                  <a:pt x="1178010" y="1346886"/>
                  <a:pt x="1198605" y="1367481"/>
                  <a:pt x="1149178" y="1334529"/>
                </a:cubicBezTo>
                <a:cubicBezTo>
                  <a:pt x="1118369" y="1149682"/>
                  <a:pt x="1156248" y="1380490"/>
                  <a:pt x="1124464" y="1173891"/>
                </a:cubicBezTo>
                <a:cubicBezTo>
                  <a:pt x="1120654" y="1149128"/>
                  <a:pt x="1118184" y="1124057"/>
                  <a:pt x="1112108" y="1099751"/>
                </a:cubicBezTo>
                <a:cubicBezTo>
                  <a:pt x="1106917" y="1078987"/>
                  <a:pt x="1088037" y="1008825"/>
                  <a:pt x="1062681" y="988540"/>
                </a:cubicBezTo>
                <a:cubicBezTo>
                  <a:pt x="1052510" y="980403"/>
                  <a:pt x="1037260" y="982008"/>
                  <a:pt x="1025610" y="976183"/>
                </a:cubicBezTo>
                <a:cubicBezTo>
                  <a:pt x="1012327" y="969542"/>
                  <a:pt x="1001823" y="958111"/>
                  <a:pt x="988540" y="951470"/>
                </a:cubicBezTo>
                <a:cubicBezTo>
                  <a:pt x="970812" y="942606"/>
                  <a:pt x="917881" y="930716"/>
                  <a:pt x="902043" y="926756"/>
                </a:cubicBezTo>
                <a:cubicBezTo>
                  <a:pt x="889686" y="914399"/>
                  <a:pt x="875702" y="903480"/>
                  <a:pt x="864973" y="889686"/>
                </a:cubicBezTo>
                <a:cubicBezTo>
                  <a:pt x="846738" y="866241"/>
                  <a:pt x="815545" y="815546"/>
                  <a:pt x="815545" y="815546"/>
                </a:cubicBezTo>
                <a:cubicBezTo>
                  <a:pt x="807307" y="790832"/>
                  <a:pt x="805282" y="763080"/>
                  <a:pt x="790832" y="741405"/>
                </a:cubicBezTo>
                <a:cubicBezTo>
                  <a:pt x="739120" y="663837"/>
                  <a:pt x="759940" y="683740"/>
                  <a:pt x="741405" y="667264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74541" y="2903838"/>
            <a:ext cx="2385338" cy="1470454"/>
          </a:xfrm>
          <a:custGeom>
            <a:avLst/>
            <a:gdLst>
              <a:gd name="connsiteX0" fmla="*/ 494270 w 2385338"/>
              <a:gd name="connsiteY0" fmla="*/ 877330 h 1470454"/>
              <a:gd name="connsiteX1" fmla="*/ 432486 w 2385338"/>
              <a:gd name="connsiteY1" fmla="*/ 914400 h 1470454"/>
              <a:gd name="connsiteX2" fmla="*/ 296562 w 2385338"/>
              <a:gd name="connsiteY2" fmla="*/ 939113 h 1470454"/>
              <a:gd name="connsiteX3" fmla="*/ 61783 w 2385338"/>
              <a:gd name="connsiteY3" fmla="*/ 926757 h 1470454"/>
              <a:gd name="connsiteX4" fmla="*/ 24713 w 2385338"/>
              <a:gd name="connsiteY4" fmla="*/ 902043 h 1470454"/>
              <a:gd name="connsiteX5" fmla="*/ 0 w 2385338"/>
              <a:gd name="connsiteY5" fmla="*/ 815546 h 1470454"/>
              <a:gd name="connsiteX6" fmla="*/ 12356 w 2385338"/>
              <a:gd name="connsiteY6" fmla="*/ 593124 h 1470454"/>
              <a:gd name="connsiteX7" fmla="*/ 37070 w 2385338"/>
              <a:gd name="connsiteY7" fmla="*/ 556054 h 1470454"/>
              <a:gd name="connsiteX8" fmla="*/ 98854 w 2385338"/>
              <a:gd name="connsiteY8" fmla="*/ 457200 h 1470454"/>
              <a:gd name="connsiteX9" fmla="*/ 111210 w 2385338"/>
              <a:gd name="connsiteY9" fmla="*/ 420130 h 1470454"/>
              <a:gd name="connsiteX10" fmla="*/ 197708 w 2385338"/>
              <a:gd name="connsiteY10" fmla="*/ 345989 h 1470454"/>
              <a:gd name="connsiteX11" fmla="*/ 259491 w 2385338"/>
              <a:gd name="connsiteY11" fmla="*/ 284205 h 1470454"/>
              <a:gd name="connsiteX12" fmla="*/ 284205 w 2385338"/>
              <a:gd name="connsiteY12" fmla="*/ 247135 h 1470454"/>
              <a:gd name="connsiteX13" fmla="*/ 321275 w 2385338"/>
              <a:gd name="connsiteY13" fmla="*/ 222421 h 1470454"/>
              <a:gd name="connsiteX14" fmla="*/ 358345 w 2385338"/>
              <a:gd name="connsiteY14" fmla="*/ 185351 h 1470454"/>
              <a:gd name="connsiteX15" fmla="*/ 444843 w 2385338"/>
              <a:gd name="connsiteY15" fmla="*/ 135924 h 1470454"/>
              <a:gd name="connsiteX16" fmla="*/ 518983 w 2385338"/>
              <a:gd name="connsiteY16" fmla="*/ 86497 h 1470454"/>
              <a:gd name="connsiteX17" fmla="*/ 556054 w 2385338"/>
              <a:gd name="connsiteY17" fmla="*/ 61784 h 1470454"/>
              <a:gd name="connsiteX18" fmla="*/ 617837 w 2385338"/>
              <a:gd name="connsiteY18" fmla="*/ 49427 h 1470454"/>
              <a:gd name="connsiteX19" fmla="*/ 654908 w 2385338"/>
              <a:gd name="connsiteY19" fmla="*/ 37070 h 1470454"/>
              <a:gd name="connsiteX20" fmla="*/ 716691 w 2385338"/>
              <a:gd name="connsiteY20" fmla="*/ 24713 h 1470454"/>
              <a:gd name="connsiteX21" fmla="*/ 815545 w 2385338"/>
              <a:gd name="connsiteY21" fmla="*/ 0 h 1470454"/>
              <a:gd name="connsiteX22" fmla="*/ 1272745 w 2385338"/>
              <a:gd name="connsiteY22" fmla="*/ 24713 h 1470454"/>
              <a:gd name="connsiteX23" fmla="*/ 1359243 w 2385338"/>
              <a:gd name="connsiteY23" fmla="*/ 49427 h 1470454"/>
              <a:gd name="connsiteX24" fmla="*/ 1433383 w 2385338"/>
              <a:gd name="connsiteY24" fmla="*/ 61784 h 1470454"/>
              <a:gd name="connsiteX25" fmla="*/ 1519881 w 2385338"/>
              <a:gd name="connsiteY25" fmla="*/ 86497 h 1470454"/>
              <a:gd name="connsiteX26" fmla="*/ 1618735 w 2385338"/>
              <a:gd name="connsiteY26" fmla="*/ 172994 h 1470454"/>
              <a:gd name="connsiteX27" fmla="*/ 1668162 w 2385338"/>
              <a:gd name="connsiteY27" fmla="*/ 247135 h 1470454"/>
              <a:gd name="connsiteX28" fmla="*/ 1692875 w 2385338"/>
              <a:gd name="connsiteY28" fmla="*/ 321276 h 1470454"/>
              <a:gd name="connsiteX29" fmla="*/ 1742302 w 2385338"/>
              <a:gd name="connsiteY29" fmla="*/ 395416 h 1470454"/>
              <a:gd name="connsiteX30" fmla="*/ 1767016 w 2385338"/>
              <a:gd name="connsiteY30" fmla="*/ 432486 h 1470454"/>
              <a:gd name="connsiteX31" fmla="*/ 1804086 w 2385338"/>
              <a:gd name="connsiteY31" fmla="*/ 444843 h 1470454"/>
              <a:gd name="connsiteX32" fmla="*/ 1841156 w 2385338"/>
              <a:gd name="connsiteY32" fmla="*/ 518984 h 1470454"/>
              <a:gd name="connsiteX33" fmla="*/ 1902940 w 2385338"/>
              <a:gd name="connsiteY33" fmla="*/ 593124 h 1470454"/>
              <a:gd name="connsiteX34" fmla="*/ 1989437 w 2385338"/>
              <a:gd name="connsiteY34" fmla="*/ 691978 h 1470454"/>
              <a:gd name="connsiteX35" fmla="*/ 2001794 w 2385338"/>
              <a:gd name="connsiteY35" fmla="*/ 729048 h 1470454"/>
              <a:gd name="connsiteX36" fmla="*/ 2075935 w 2385338"/>
              <a:gd name="connsiteY36" fmla="*/ 778476 h 1470454"/>
              <a:gd name="connsiteX37" fmla="*/ 2113005 w 2385338"/>
              <a:gd name="connsiteY37" fmla="*/ 815546 h 1470454"/>
              <a:gd name="connsiteX38" fmla="*/ 2162432 w 2385338"/>
              <a:gd name="connsiteY38" fmla="*/ 877330 h 1470454"/>
              <a:gd name="connsiteX39" fmla="*/ 2187145 w 2385338"/>
              <a:gd name="connsiteY39" fmla="*/ 926757 h 1470454"/>
              <a:gd name="connsiteX40" fmla="*/ 2261286 w 2385338"/>
              <a:gd name="connsiteY40" fmla="*/ 988540 h 1470454"/>
              <a:gd name="connsiteX41" fmla="*/ 2273643 w 2385338"/>
              <a:gd name="connsiteY41" fmla="*/ 1025611 h 1470454"/>
              <a:gd name="connsiteX42" fmla="*/ 2347783 w 2385338"/>
              <a:gd name="connsiteY42" fmla="*/ 1075038 h 1470454"/>
              <a:gd name="connsiteX43" fmla="*/ 2360140 w 2385338"/>
              <a:gd name="connsiteY43" fmla="*/ 1112108 h 1470454"/>
              <a:gd name="connsiteX44" fmla="*/ 2360140 w 2385338"/>
              <a:gd name="connsiteY44" fmla="*/ 1445740 h 1470454"/>
              <a:gd name="connsiteX45" fmla="*/ 2286000 w 2385338"/>
              <a:gd name="connsiteY45" fmla="*/ 1458097 h 1470454"/>
              <a:gd name="connsiteX46" fmla="*/ 2248929 w 2385338"/>
              <a:gd name="connsiteY46" fmla="*/ 1470454 h 1470454"/>
              <a:gd name="connsiteX47" fmla="*/ 1977081 w 2385338"/>
              <a:gd name="connsiteY47" fmla="*/ 1445740 h 1470454"/>
              <a:gd name="connsiteX48" fmla="*/ 1940010 w 2385338"/>
              <a:gd name="connsiteY48" fmla="*/ 1433384 h 1470454"/>
              <a:gd name="connsiteX49" fmla="*/ 1865870 w 2385338"/>
              <a:gd name="connsiteY49" fmla="*/ 1371600 h 1470454"/>
              <a:gd name="connsiteX50" fmla="*/ 1841156 w 2385338"/>
              <a:gd name="connsiteY50" fmla="*/ 1334530 h 1470454"/>
              <a:gd name="connsiteX51" fmla="*/ 1816443 w 2385338"/>
              <a:gd name="connsiteY51" fmla="*/ 1260389 h 1470454"/>
              <a:gd name="connsiteX52" fmla="*/ 1767016 w 2385338"/>
              <a:gd name="connsiteY52" fmla="*/ 1186248 h 1470454"/>
              <a:gd name="connsiteX53" fmla="*/ 1729945 w 2385338"/>
              <a:gd name="connsiteY53" fmla="*/ 1112108 h 1470454"/>
              <a:gd name="connsiteX54" fmla="*/ 1692875 w 2385338"/>
              <a:gd name="connsiteY54" fmla="*/ 1087394 h 1470454"/>
              <a:gd name="connsiteX55" fmla="*/ 1668162 w 2385338"/>
              <a:gd name="connsiteY55" fmla="*/ 1050324 h 1470454"/>
              <a:gd name="connsiteX56" fmla="*/ 1631091 w 2385338"/>
              <a:gd name="connsiteY56" fmla="*/ 1025611 h 1470454"/>
              <a:gd name="connsiteX57" fmla="*/ 1618735 w 2385338"/>
              <a:gd name="connsiteY57" fmla="*/ 988540 h 1470454"/>
              <a:gd name="connsiteX58" fmla="*/ 1507524 w 2385338"/>
              <a:gd name="connsiteY58" fmla="*/ 889686 h 1470454"/>
              <a:gd name="connsiteX59" fmla="*/ 1470454 w 2385338"/>
              <a:gd name="connsiteY59" fmla="*/ 877330 h 1470454"/>
              <a:gd name="connsiteX60" fmla="*/ 1161535 w 2385338"/>
              <a:gd name="connsiteY60" fmla="*/ 902043 h 1470454"/>
              <a:gd name="connsiteX61" fmla="*/ 1124464 w 2385338"/>
              <a:gd name="connsiteY61" fmla="*/ 914400 h 1470454"/>
              <a:gd name="connsiteX62" fmla="*/ 1013254 w 2385338"/>
              <a:gd name="connsiteY62" fmla="*/ 976184 h 1470454"/>
              <a:gd name="connsiteX63" fmla="*/ 864973 w 2385338"/>
              <a:gd name="connsiteY63" fmla="*/ 963827 h 1470454"/>
              <a:gd name="connsiteX64" fmla="*/ 827902 w 2385338"/>
              <a:gd name="connsiteY64" fmla="*/ 951470 h 1470454"/>
              <a:gd name="connsiteX65" fmla="*/ 741405 w 2385338"/>
              <a:gd name="connsiteY65" fmla="*/ 852616 h 1470454"/>
              <a:gd name="connsiteX66" fmla="*/ 679621 w 2385338"/>
              <a:gd name="connsiteY66" fmla="*/ 741405 h 1470454"/>
              <a:gd name="connsiteX67" fmla="*/ 605481 w 2385338"/>
              <a:gd name="connsiteY67" fmla="*/ 704335 h 1470454"/>
              <a:gd name="connsiteX68" fmla="*/ 580767 w 2385338"/>
              <a:gd name="connsiteY68" fmla="*/ 667265 h 1470454"/>
              <a:gd name="connsiteX69" fmla="*/ 506627 w 2385338"/>
              <a:gd name="connsiteY69" fmla="*/ 679621 h 1470454"/>
              <a:gd name="connsiteX70" fmla="*/ 494270 w 2385338"/>
              <a:gd name="connsiteY70" fmla="*/ 716692 h 1470454"/>
              <a:gd name="connsiteX71" fmla="*/ 481913 w 2385338"/>
              <a:gd name="connsiteY71" fmla="*/ 766119 h 1470454"/>
              <a:gd name="connsiteX72" fmla="*/ 494270 w 2385338"/>
              <a:gd name="connsiteY72" fmla="*/ 877330 h 14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385338" h="1470454">
                <a:moveTo>
                  <a:pt x="494270" y="877330"/>
                </a:moveTo>
                <a:cubicBezTo>
                  <a:pt x="473675" y="889687"/>
                  <a:pt x="453968" y="903659"/>
                  <a:pt x="432486" y="914400"/>
                </a:cubicBezTo>
                <a:cubicBezTo>
                  <a:pt x="394387" y="933449"/>
                  <a:pt x="330644" y="934853"/>
                  <a:pt x="296562" y="939113"/>
                </a:cubicBezTo>
                <a:cubicBezTo>
                  <a:pt x="218302" y="934994"/>
                  <a:pt x="139432" y="937345"/>
                  <a:pt x="61783" y="926757"/>
                </a:cubicBezTo>
                <a:cubicBezTo>
                  <a:pt x="47068" y="924750"/>
                  <a:pt x="33990" y="913640"/>
                  <a:pt x="24713" y="902043"/>
                </a:cubicBezTo>
                <a:cubicBezTo>
                  <a:pt x="18265" y="893983"/>
                  <a:pt x="808" y="818778"/>
                  <a:pt x="0" y="815546"/>
                </a:cubicBezTo>
                <a:cubicBezTo>
                  <a:pt x="4119" y="741405"/>
                  <a:pt x="1855" y="666633"/>
                  <a:pt x="12356" y="593124"/>
                </a:cubicBezTo>
                <a:cubicBezTo>
                  <a:pt x="14456" y="578422"/>
                  <a:pt x="31038" y="569625"/>
                  <a:pt x="37070" y="556054"/>
                </a:cubicBezTo>
                <a:cubicBezTo>
                  <a:pt x="80411" y="458536"/>
                  <a:pt x="32165" y="501657"/>
                  <a:pt x="98854" y="457200"/>
                </a:cubicBezTo>
                <a:cubicBezTo>
                  <a:pt x="102973" y="444843"/>
                  <a:pt x="103985" y="430967"/>
                  <a:pt x="111210" y="420130"/>
                </a:cubicBezTo>
                <a:cubicBezTo>
                  <a:pt x="128421" y="394313"/>
                  <a:pt x="174867" y="363120"/>
                  <a:pt x="197708" y="345989"/>
                </a:cubicBezTo>
                <a:cubicBezTo>
                  <a:pt x="263606" y="247140"/>
                  <a:pt x="177117" y="366579"/>
                  <a:pt x="259491" y="284205"/>
                </a:cubicBezTo>
                <a:cubicBezTo>
                  <a:pt x="269992" y="273704"/>
                  <a:pt x="273704" y="257636"/>
                  <a:pt x="284205" y="247135"/>
                </a:cubicBezTo>
                <a:cubicBezTo>
                  <a:pt x="294706" y="236634"/>
                  <a:pt x="309866" y="231928"/>
                  <a:pt x="321275" y="222421"/>
                </a:cubicBezTo>
                <a:cubicBezTo>
                  <a:pt x="334700" y="211234"/>
                  <a:pt x="344920" y="196538"/>
                  <a:pt x="358345" y="185351"/>
                </a:cubicBezTo>
                <a:cubicBezTo>
                  <a:pt x="394979" y="154823"/>
                  <a:pt x="401685" y="161819"/>
                  <a:pt x="444843" y="135924"/>
                </a:cubicBezTo>
                <a:cubicBezTo>
                  <a:pt x="470312" y="120642"/>
                  <a:pt x="494270" y="102972"/>
                  <a:pt x="518983" y="86497"/>
                </a:cubicBezTo>
                <a:cubicBezTo>
                  <a:pt x="531340" y="78259"/>
                  <a:pt x="541491" y="64697"/>
                  <a:pt x="556054" y="61784"/>
                </a:cubicBezTo>
                <a:cubicBezTo>
                  <a:pt x="576648" y="57665"/>
                  <a:pt x="597462" y="54521"/>
                  <a:pt x="617837" y="49427"/>
                </a:cubicBezTo>
                <a:cubicBezTo>
                  <a:pt x="630474" y="46268"/>
                  <a:pt x="642271" y="40229"/>
                  <a:pt x="654908" y="37070"/>
                </a:cubicBezTo>
                <a:cubicBezTo>
                  <a:pt x="675283" y="31976"/>
                  <a:pt x="696227" y="29436"/>
                  <a:pt x="716691" y="24713"/>
                </a:cubicBezTo>
                <a:cubicBezTo>
                  <a:pt x="749787" y="17076"/>
                  <a:pt x="815545" y="0"/>
                  <a:pt x="815545" y="0"/>
                </a:cubicBezTo>
                <a:cubicBezTo>
                  <a:pt x="945925" y="4657"/>
                  <a:pt x="1128569" y="2533"/>
                  <a:pt x="1272745" y="24713"/>
                </a:cubicBezTo>
                <a:cubicBezTo>
                  <a:pt x="1360209" y="38169"/>
                  <a:pt x="1286582" y="33280"/>
                  <a:pt x="1359243" y="49427"/>
                </a:cubicBezTo>
                <a:cubicBezTo>
                  <a:pt x="1383701" y="54862"/>
                  <a:pt x="1408815" y="56871"/>
                  <a:pt x="1433383" y="61784"/>
                </a:cubicBezTo>
                <a:cubicBezTo>
                  <a:pt x="1472179" y="69543"/>
                  <a:pt x="1484545" y="74718"/>
                  <a:pt x="1519881" y="86497"/>
                </a:cubicBezTo>
                <a:cubicBezTo>
                  <a:pt x="1606378" y="144162"/>
                  <a:pt x="1577545" y="111211"/>
                  <a:pt x="1618735" y="172994"/>
                </a:cubicBezTo>
                <a:cubicBezTo>
                  <a:pt x="1659610" y="295630"/>
                  <a:pt x="1591032" y="108301"/>
                  <a:pt x="1668162" y="247135"/>
                </a:cubicBezTo>
                <a:cubicBezTo>
                  <a:pt x="1680813" y="269907"/>
                  <a:pt x="1678425" y="299601"/>
                  <a:pt x="1692875" y="321276"/>
                </a:cubicBezTo>
                <a:lnTo>
                  <a:pt x="1742302" y="395416"/>
                </a:lnTo>
                <a:cubicBezTo>
                  <a:pt x="1750540" y="407773"/>
                  <a:pt x="1752927" y="427790"/>
                  <a:pt x="1767016" y="432486"/>
                </a:cubicBezTo>
                <a:lnTo>
                  <a:pt x="1804086" y="444843"/>
                </a:lnTo>
                <a:cubicBezTo>
                  <a:pt x="1874912" y="551080"/>
                  <a:pt x="1789997" y="416665"/>
                  <a:pt x="1841156" y="518984"/>
                </a:cubicBezTo>
                <a:cubicBezTo>
                  <a:pt x="1867647" y="571966"/>
                  <a:pt x="1864684" y="543938"/>
                  <a:pt x="1902940" y="593124"/>
                </a:cubicBezTo>
                <a:cubicBezTo>
                  <a:pt x="1980565" y="692929"/>
                  <a:pt x="1917673" y="644136"/>
                  <a:pt x="1989437" y="691978"/>
                </a:cubicBezTo>
                <a:cubicBezTo>
                  <a:pt x="1993556" y="704335"/>
                  <a:pt x="1992584" y="719838"/>
                  <a:pt x="2001794" y="729048"/>
                </a:cubicBezTo>
                <a:cubicBezTo>
                  <a:pt x="2022797" y="750051"/>
                  <a:pt x="2054932" y="757473"/>
                  <a:pt x="2075935" y="778476"/>
                </a:cubicBezTo>
                <a:lnTo>
                  <a:pt x="2113005" y="815546"/>
                </a:lnTo>
                <a:cubicBezTo>
                  <a:pt x="2142509" y="904055"/>
                  <a:pt x="2100329" y="802805"/>
                  <a:pt x="2162432" y="877330"/>
                </a:cubicBezTo>
                <a:cubicBezTo>
                  <a:pt x="2174224" y="891481"/>
                  <a:pt x="2176438" y="911768"/>
                  <a:pt x="2187145" y="926757"/>
                </a:cubicBezTo>
                <a:cubicBezTo>
                  <a:pt x="2208768" y="957028"/>
                  <a:pt x="2231728" y="968835"/>
                  <a:pt x="2261286" y="988540"/>
                </a:cubicBezTo>
                <a:cubicBezTo>
                  <a:pt x="2265405" y="1000897"/>
                  <a:pt x="2264433" y="1016401"/>
                  <a:pt x="2273643" y="1025611"/>
                </a:cubicBezTo>
                <a:cubicBezTo>
                  <a:pt x="2294645" y="1046613"/>
                  <a:pt x="2347783" y="1075038"/>
                  <a:pt x="2347783" y="1075038"/>
                </a:cubicBezTo>
                <a:cubicBezTo>
                  <a:pt x="2351902" y="1087395"/>
                  <a:pt x="2356562" y="1099584"/>
                  <a:pt x="2360140" y="1112108"/>
                </a:cubicBezTo>
                <a:cubicBezTo>
                  <a:pt x="2391423" y="1221595"/>
                  <a:pt x="2395977" y="1322870"/>
                  <a:pt x="2360140" y="1445740"/>
                </a:cubicBezTo>
                <a:cubicBezTo>
                  <a:pt x="2353125" y="1469792"/>
                  <a:pt x="2310458" y="1452662"/>
                  <a:pt x="2286000" y="1458097"/>
                </a:cubicBezTo>
                <a:cubicBezTo>
                  <a:pt x="2273285" y="1460923"/>
                  <a:pt x="2261286" y="1466335"/>
                  <a:pt x="2248929" y="1470454"/>
                </a:cubicBezTo>
                <a:cubicBezTo>
                  <a:pt x="2131920" y="1463571"/>
                  <a:pt x="2073504" y="1469845"/>
                  <a:pt x="1977081" y="1445740"/>
                </a:cubicBezTo>
                <a:cubicBezTo>
                  <a:pt x="1964445" y="1442581"/>
                  <a:pt x="1952367" y="1437503"/>
                  <a:pt x="1940010" y="1433384"/>
                </a:cubicBezTo>
                <a:cubicBezTo>
                  <a:pt x="1903561" y="1409084"/>
                  <a:pt x="1895602" y="1407278"/>
                  <a:pt x="1865870" y="1371600"/>
                </a:cubicBezTo>
                <a:cubicBezTo>
                  <a:pt x="1856363" y="1360191"/>
                  <a:pt x="1849394" y="1346887"/>
                  <a:pt x="1841156" y="1334530"/>
                </a:cubicBezTo>
                <a:cubicBezTo>
                  <a:pt x="1832918" y="1309816"/>
                  <a:pt x="1830893" y="1282064"/>
                  <a:pt x="1816443" y="1260389"/>
                </a:cubicBezTo>
                <a:cubicBezTo>
                  <a:pt x="1799967" y="1235675"/>
                  <a:pt x="1776409" y="1214426"/>
                  <a:pt x="1767016" y="1186248"/>
                </a:cubicBezTo>
                <a:cubicBezTo>
                  <a:pt x="1756965" y="1156097"/>
                  <a:pt x="1753900" y="1136063"/>
                  <a:pt x="1729945" y="1112108"/>
                </a:cubicBezTo>
                <a:cubicBezTo>
                  <a:pt x="1719444" y="1101607"/>
                  <a:pt x="1705232" y="1095632"/>
                  <a:pt x="1692875" y="1087394"/>
                </a:cubicBezTo>
                <a:cubicBezTo>
                  <a:pt x="1684637" y="1075037"/>
                  <a:pt x="1678663" y="1060825"/>
                  <a:pt x="1668162" y="1050324"/>
                </a:cubicBezTo>
                <a:cubicBezTo>
                  <a:pt x="1657661" y="1039823"/>
                  <a:pt x="1640368" y="1037208"/>
                  <a:pt x="1631091" y="1025611"/>
                </a:cubicBezTo>
                <a:cubicBezTo>
                  <a:pt x="1622954" y="1015440"/>
                  <a:pt x="1626732" y="998822"/>
                  <a:pt x="1618735" y="988540"/>
                </a:cubicBezTo>
                <a:cubicBezTo>
                  <a:pt x="1597899" y="961751"/>
                  <a:pt x="1546561" y="909205"/>
                  <a:pt x="1507524" y="889686"/>
                </a:cubicBezTo>
                <a:cubicBezTo>
                  <a:pt x="1495874" y="883861"/>
                  <a:pt x="1482811" y="881449"/>
                  <a:pt x="1470454" y="877330"/>
                </a:cubicBezTo>
                <a:cubicBezTo>
                  <a:pt x="1342401" y="883732"/>
                  <a:pt x="1268535" y="875293"/>
                  <a:pt x="1161535" y="902043"/>
                </a:cubicBezTo>
                <a:cubicBezTo>
                  <a:pt x="1148898" y="905202"/>
                  <a:pt x="1135850" y="908074"/>
                  <a:pt x="1124464" y="914400"/>
                </a:cubicBezTo>
                <a:cubicBezTo>
                  <a:pt x="996995" y="985216"/>
                  <a:pt x="1097135" y="948223"/>
                  <a:pt x="1013254" y="976184"/>
                </a:cubicBezTo>
                <a:cubicBezTo>
                  <a:pt x="963827" y="972065"/>
                  <a:pt x="914136" y="970382"/>
                  <a:pt x="864973" y="963827"/>
                </a:cubicBezTo>
                <a:cubicBezTo>
                  <a:pt x="852062" y="962105"/>
                  <a:pt x="837112" y="960680"/>
                  <a:pt x="827902" y="951470"/>
                </a:cubicBezTo>
                <a:cubicBezTo>
                  <a:pt x="683732" y="807302"/>
                  <a:pt x="846441" y="922642"/>
                  <a:pt x="741405" y="852616"/>
                </a:cubicBezTo>
                <a:cubicBezTo>
                  <a:pt x="730524" y="819975"/>
                  <a:pt x="711487" y="752027"/>
                  <a:pt x="679621" y="741405"/>
                </a:cubicBezTo>
                <a:cubicBezTo>
                  <a:pt x="628462" y="724352"/>
                  <a:pt x="653389" y="736273"/>
                  <a:pt x="605481" y="704335"/>
                </a:cubicBezTo>
                <a:cubicBezTo>
                  <a:pt x="597243" y="691978"/>
                  <a:pt x="595175" y="670867"/>
                  <a:pt x="580767" y="667265"/>
                </a:cubicBezTo>
                <a:cubicBezTo>
                  <a:pt x="556461" y="661188"/>
                  <a:pt x="528380" y="667191"/>
                  <a:pt x="506627" y="679621"/>
                </a:cubicBezTo>
                <a:cubicBezTo>
                  <a:pt x="495318" y="686083"/>
                  <a:pt x="497848" y="704168"/>
                  <a:pt x="494270" y="716692"/>
                </a:cubicBezTo>
                <a:cubicBezTo>
                  <a:pt x="489604" y="733021"/>
                  <a:pt x="486032" y="749643"/>
                  <a:pt x="481913" y="766119"/>
                </a:cubicBezTo>
                <a:lnTo>
                  <a:pt x="494270" y="87733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07597" y="3075816"/>
            <a:ext cx="1625441" cy="853633"/>
          </a:xfrm>
          <a:custGeom>
            <a:avLst/>
            <a:gdLst>
              <a:gd name="connsiteX0" fmla="*/ 1168241 w 1625441"/>
              <a:gd name="connsiteY0" fmla="*/ 1016 h 853633"/>
              <a:gd name="connsiteX1" fmla="*/ 1365949 w 1625441"/>
              <a:gd name="connsiteY1" fmla="*/ 13373 h 853633"/>
              <a:gd name="connsiteX2" fmla="*/ 1452446 w 1625441"/>
              <a:gd name="connsiteY2" fmla="*/ 38087 h 853633"/>
              <a:gd name="connsiteX3" fmla="*/ 1538944 w 1625441"/>
              <a:gd name="connsiteY3" fmla="*/ 62800 h 853633"/>
              <a:gd name="connsiteX4" fmla="*/ 1576014 w 1625441"/>
              <a:gd name="connsiteY4" fmla="*/ 87514 h 853633"/>
              <a:gd name="connsiteX5" fmla="*/ 1625441 w 1625441"/>
              <a:gd name="connsiteY5" fmla="*/ 223438 h 853633"/>
              <a:gd name="connsiteX6" fmla="*/ 1613084 w 1625441"/>
              <a:gd name="connsiteY6" fmla="*/ 445860 h 853633"/>
              <a:gd name="connsiteX7" fmla="*/ 1576014 w 1625441"/>
              <a:gd name="connsiteY7" fmla="*/ 520000 h 853633"/>
              <a:gd name="connsiteX8" fmla="*/ 1501873 w 1625441"/>
              <a:gd name="connsiteY8" fmla="*/ 544714 h 853633"/>
              <a:gd name="connsiteX9" fmla="*/ 1353592 w 1625441"/>
              <a:gd name="connsiteY9" fmla="*/ 618854 h 853633"/>
              <a:gd name="connsiteX10" fmla="*/ 1316522 w 1625441"/>
              <a:gd name="connsiteY10" fmla="*/ 631211 h 853633"/>
              <a:gd name="connsiteX11" fmla="*/ 1279452 w 1625441"/>
              <a:gd name="connsiteY11" fmla="*/ 643568 h 853633"/>
              <a:gd name="connsiteX12" fmla="*/ 1254738 w 1625441"/>
              <a:gd name="connsiteY12" fmla="*/ 680638 h 853633"/>
              <a:gd name="connsiteX13" fmla="*/ 1180598 w 1625441"/>
              <a:gd name="connsiteY13" fmla="*/ 730065 h 853633"/>
              <a:gd name="connsiteX14" fmla="*/ 1131171 w 1625441"/>
              <a:gd name="connsiteY14" fmla="*/ 841276 h 853633"/>
              <a:gd name="connsiteX15" fmla="*/ 1094100 w 1625441"/>
              <a:gd name="connsiteY15" fmla="*/ 853633 h 853633"/>
              <a:gd name="connsiteX16" fmla="*/ 834608 w 1625441"/>
              <a:gd name="connsiteY16" fmla="*/ 841276 h 853633"/>
              <a:gd name="connsiteX17" fmla="*/ 723398 w 1625441"/>
              <a:gd name="connsiteY17" fmla="*/ 767135 h 853633"/>
              <a:gd name="connsiteX18" fmla="*/ 649257 w 1625441"/>
              <a:gd name="connsiteY18" fmla="*/ 742422 h 853633"/>
              <a:gd name="connsiteX19" fmla="*/ 426835 w 1625441"/>
              <a:gd name="connsiteY19" fmla="*/ 779492 h 853633"/>
              <a:gd name="connsiteX20" fmla="*/ 389765 w 1625441"/>
              <a:gd name="connsiteY20" fmla="*/ 791849 h 853633"/>
              <a:gd name="connsiteX21" fmla="*/ 204414 w 1625441"/>
              <a:gd name="connsiteY21" fmla="*/ 816562 h 853633"/>
              <a:gd name="connsiteX22" fmla="*/ 154987 w 1625441"/>
              <a:gd name="connsiteY22" fmla="*/ 828919 h 853633"/>
              <a:gd name="connsiteX23" fmla="*/ 117917 w 1625441"/>
              <a:gd name="connsiteY23" fmla="*/ 841276 h 853633"/>
              <a:gd name="connsiteX24" fmla="*/ 56133 w 1625441"/>
              <a:gd name="connsiteY24" fmla="*/ 828919 h 853633"/>
              <a:gd name="connsiteX25" fmla="*/ 31419 w 1625441"/>
              <a:gd name="connsiteY25" fmla="*/ 606498 h 853633"/>
              <a:gd name="connsiteX26" fmla="*/ 56133 w 1625441"/>
              <a:gd name="connsiteY26" fmla="*/ 532357 h 853633"/>
              <a:gd name="connsiteX27" fmla="*/ 93203 w 1625441"/>
              <a:gd name="connsiteY27" fmla="*/ 458216 h 853633"/>
              <a:gd name="connsiteX28" fmla="*/ 130273 w 1625441"/>
              <a:gd name="connsiteY28" fmla="*/ 421146 h 853633"/>
              <a:gd name="connsiteX29" fmla="*/ 179700 w 1625441"/>
              <a:gd name="connsiteY29" fmla="*/ 347006 h 853633"/>
              <a:gd name="connsiteX30" fmla="*/ 204414 w 1625441"/>
              <a:gd name="connsiteY30" fmla="*/ 309935 h 853633"/>
              <a:gd name="connsiteX31" fmla="*/ 241484 w 1625441"/>
              <a:gd name="connsiteY31" fmla="*/ 272865 h 853633"/>
              <a:gd name="connsiteX32" fmla="*/ 266198 w 1625441"/>
              <a:gd name="connsiteY32" fmla="*/ 235795 h 853633"/>
              <a:gd name="connsiteX33" fmla="*/ 303268 w 1625441"/>
              <a:gd name="connsiteY33" fmla="*/ 223438 h 853633"/>
              <a:gd name="connsiteX34" fmla="*/ 377408 w 1625441"/>
              <a:gd name="connsiteY34" fmla="*/ 174011 h 853633"/>
              <a:gd name="connsiteX35" fmla="*/ 414479 w 1625441"/>
              <a:gd name="connsiteY35" fmla="*/ 99870 h 853633"/>
              <a:gd name="connsiteX36" fmla="*/ 538046 w 1625441"/>
              <a:gd name="connsiteY36" fmla="*/ 62800 h 853633"/>
              <a:gd name="connsiteX37" fmla="*/ 624544 w 1625441"/>
              <a:gd name="connsiteY37" fmla="*/ 38087 h 853633"/>
              <a:gd name="connsiteX38" fmla="*/ 748111 w 1625441"/>
              <a:gd name="connsiteY38" fmla="*/ 25730 h 853633"/>
              <a:gd name="connsiteX39" fmla="*/ 921106 w 1625441"/>
              <a:gd name="connsiteY39" fmla="*/ 13373 h 853633"/>
              <a:gd name="connsiteX40" fmla="*/ 1069387 w 1625441"/>
              <a:gd name="connsiteY40" fmla="*/ 1016 h 853633"/>
              <a:gd name="connsiteX41" fmla="*/ 1254738 w 1625441"/>
              <a:gd name="connsiteY41" fmla="*/ 1016 h 8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25441" h="853633">
                <a:moveTo>
                  <a:pt x="1168241" y="1016"/>
                </a:moveTo>
                <a:cubicBezTo>
                  <a:pt x="1234144" y="5135"/>
                  <a:pt x="1300245" y="6803"/>
                  <a:pt x="1365949" y="13373"/>
                </a:cubicBezTo>
                <a:cubicBezTo>
                  <a:pt x="1395667" y="16345"/>
                  <a:pt x="1424072" y="29980"/>
                  <a:pt x="1452446" y="38087"/>
                </a:cubicBezTo>
                <a:cubicBezTo>
                  <a:pt x="1561066" y="69121"/>
                  <a:pt x="1450054" y="33170"/>
                  <a:pt x="1538944" y="62800"/>
                </a:cubicBezTo>
                <a:cubicBezTo>
                  <a:pt x="1551301" y="71038"/>
                  <a:pt x="1565513" y="77013"/>
                  <a:pt x="1576014" y="87514"/>
                </a:cubicBezTo>
                <a:cubicBezTo>
                  <a:pt x="1611109" y="122610"/>
                  <a:pt x="1616373" y="178098"/>
                  <a:pt x="1625441" y="223438"/>
                </a:cubicBezTo>
                <a:cubicBezTo>
                  <a:pt x="1621322" y="297579"/>
                  <a:pt x="1620124" y="371939"/>
                  <a:pt x="1613084" y="445860"/>
                </a:cubicBezTo>
                <a:cubicBezTo>
                  <a:pt x="1611465" y="462862"/>
                  <a:pt x="1590354" y="511037"/>
                  <a:pt x="1576014" y="520000"/>
                </a:cubicBezTo>
                <a:cubicBezTo>
                  <a:pt x="1553923" y="533807"/>
                  <a:pt x="1523548" y="530264"/>
                  <a:pt x="1501873" y="544714"/>
                </a:cubicBezTo>
                <a:cubicBezTo>
                  <a:pt x="1406056" y="608593"/>
                  <a:pt x="1455913" y="584747"/>
                  <a:pt x="1353592" y="618854"/>
                </a:cubicBezTo>
                <a:lnTo>
                  <a:pt x="1316522" y="631211"/>
                </a:lnTo>
                <a:lnTo>
                  <a:pt x="1279452" y="643568"/>
                </a:lnTo>
                <a:cubicBezTo>
                  <a:pt x="1271214" y="655925"/>
                  <a:pt x="1265915" y="670859"/>
                  <a:pt x="1254738" y="680638"/>
                </a:cubicBezTo>
                <a:cubicBezTo>
                  <a:pt x="1232385" y="700197"/>
                  <a:pt x="1180598" y="730065"/>
                  <a:pt x="1180598" y="730065"/>
                </a:cubicBezTo>
                <a:cubicBezTo>
                  <a:pt x="1173047" y="752717"/>
                  <a:pt x="1157872" y="819915"/>
                  <a:pt x="1131171" y="841276"/>
                </a:cubicBezTo>
                <a:cubicBezTo>
                  <a:pt x="1121000" y="849413"/>
                  <a:pt x="1106457" y="849514"/>
                  <a:pt x="1094100" y="853633"/>
                </a:cubicBezTo>
                <a:cubicBezTo>
                  <a:pt x="1007603" y="849514"/>
                  <a:pt x="919756" y="857044"/>
                  <a:pt x="834608" y="841276"/>
                </a:cubicBezTo>
                <a:cubicBezTo>
                  <a:pt x="751183" y="825827"/>
                  <a:pt x="783645" y="787217"/>
                  <a:pt x="723398" y="767135"/>
                </a:cubicBezTo>
                <a:lnTo>
                  <a:pt x="649257" y="742422"/>
                </a:lnTo>
                <a:cubicBezTo>
                  <a:pt x="493126" y="773647"/>
                  <a:pt x="567370" y="761925"/>
                  <a:pt x="426835" y="779492"/>
                </a:cubicBezTo>
                <a:cubicBezTo>
                  <a:pt x="414478" y="783611"/>
                  <a:pt x="402537" y="789295"/>
                  <a:pt x="389765" y="791849"/>
                </a:cubicBezTo>
                <a:cubicBezTo>
                  <a:pt x="361331" y="797536"/>
                  <a:pt x="228484" y="813553"/>
                  <a:pt x="204414" y="816562"/>
                </a:cubicBezTo>
                <a:cubicBezTo>
                  <a:pt x="187938" y="820681"/>
                  <a:pt x="171316" y="824253"/>
                  <a:pt x="154987" y="828919"/>
                </a:cubicBezTo>
                <a:cubicBezTo>
                  <a:pt x="142463" y="832497"/>
                  <a:pt x="130942" y="841276"/>
                  <a:pt x="117917" y="841276"/>
                </a:cubicBezTo>
                <a:cubicBezTo>
                  <a:pt x="96914" y="841276"/>
                  <a:pt x="76728" y="833038"/>
                  <a:pt x="56133" y="828919"/>
                </a:cubicBezTo>
                <a:cubicBezTo>
                  <a:pt x="-32643" y="769737"/>
                  <a:pt x="3745" y="809435"/>
                  <a:pt x="31419" y="606498"/>
                </a:cubicBezTo>
                <a:cubicBezTo>
                  <a:pt x="34939" y="580686"/>
                  <a:pt x="47895" y="557071"/>
                  <a:pt x="56133" y="532357"/>
                </a:cubicBezTo>
                <a:cubicBezTo>
                  <a:pt x="68518" y="495202"/>
                  <a:pt x="66586" y="490157"/>
                  <a:pt x="93203" y="458216"/>
                </a:cubicBezTo>
                <a:cubicBezTo>
                  <a:pt x="104390" y="444791"/>
                  <a:pt x="119544" y="434940"/>
                  <a:pt x="130273" y="421146"/>
                </a:cubicBezTo>
                <a:cubicBezTo>
                  <a:pt x="148508" y="397701"/>
                  <a:pt x="163224" y="371719"/>
                  <a:pt x="179700" y="347006"/>
                </a:cubicBezTo>
                <a:cubicBezTo>
                  <a:pt x="187938" y="334649"/>
                  <a:pt x="193913" y="320436"/>
                  <a:pt x="204414" y="309935"/>
                </a:cubicBezTo>
                <a:cubicBezTo>
                  <a:pt x="216771" y="297578"/>
                  <a:pt x="230297" y="286290"/>
                  <a:pt x="241484" y="272865"/>
                </a:cubicBezTo>
                <a:cubicBezTo>
                  <a:pt x="250991" y="261456"/>
                  <a:pt x="254601" y="245072"/>
                  <a:pt x="266198" y="235795"/>
                </a:cubicBezTo>
                <a:cubicBezTo>
                  <a:pt x="276369" y="227658"/>
                  <a:pt x="291882" y="229764"/>
                  <a:pt x="303268" y="223438"/>
                </a:cubicBezTo>
                <a:cubicBezTo>
                  <a:pt x="329232" y="209013"/>
                  <a:pt x="377408" y="174011"/>
                  <a:pt x="377408" y="174011"/>
                </a:cubicBezTo>
                <a:cubicBezTo>
                  <a:pt x="384141" y="153812"/>
                  <a:pt x="394307" y="112477"/>
                  <a:pt x="414479" y="99870"/>
                </a:cubicBezTo>
                <a:cubicBezTo>
                  <a:pt x="439205" y="84416"/>
                  <a:pt x="506065" y="71938"/>
                  <a:pt x="538046" y="62800"/>
                </a:cubicBezTo>
                <a:cubicBezTo>
                  <a:pt x="573258" y="52739"/>
                  <a:pt x="585910" y="43606"/>
                  <a:pt x="624544" y="38087"/>
                </a:cubicBezTo>
                <a:cubicBezTo>
                  <a:pt x="665522" y="32233"/>
                  <a:pt x="706860" y="29168"/>
                  <a:pt x="748111" y="25730"/>
                </a:cubicBezTo>
                <a:cubicBezTo>
                  <a:pt x="805723" y="20929"/>
                  <a:pt x="863464" y="17807"/>
                  <a:pt x="921106" y="13373"/>
                </a:cubicBezTo>
                <a:cubicBezTo>
                  <a:pt x="970558" y="9569"/>
                  <a:pt x="1019823" y="2852"/>
                  <a:pt x="1069387" y="1016"/>
                </a:cubicBezTo>
                <a:cubicBezTo>
                  <a:pt x="1131128" y="-1271"/>
                  <a:pt x="1192954" y="1016"/>
                  <a:pt x="1254738" y="1016"/>
                </a:cubicBezTo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3494" y="4806778"/>
            <a:ext cx="2422571" cy="1348651"/>
          </a:xfrm>
          <a:custGeom>
            <a:avLst/>
            <a:gdLst>
              <a:gd name="connsiteX0" fmla="*/ 13003 w 2422571"/>
              <a:gd name="connsiteY0" fmla="*/ 605481 h 1348651"/>
              <a:gd name="connsiteX1" fmla="*/ 37717 w 2422571"/>
              <a:gd name="connsiteY1" fmla="*/ 370703 h 1348651"/>
              <a:gd name="connsiteX2" fmla="*/ 50074 w 2422571"/>
              <a:gd name="connsiteY2" fmla="*/ 333633 h 1348651"/>
              <a:gd name="connsiteX3" fmla="*/ 111857 w 2422571"/>
              <a:gd name="connsiteY3" fmla="*/ 259492 h 1348651"/>
              <a:gd name="connsiteX4" fmla="*/ 136571 w 2422571"/>
              <a:gd name="connsiteY4" fmla="*/ 222422 h 1348651"/>
              <a:gd name="connsiteX5" fmla="*/ 247782 w 2422571"/>
              <a:gd name="connsiteY5" fmla="*/ 160638 h 1348651"/>
              <a:gd name="connsiteX6" fmla="*/ 284852 w 2422571"/>
              <a:gd name="connsiteY6" fmla="*/ 135925 h 1348651"/>
              <a:gd name="connsiteX7" fmla="*/ 420776 w 2422571"/>
              <a:gd name="connsiteY7" fmla="*/ 98854 h 1348651"/>
              <a:gd name="connsiteX8" fmla="*/ 494917 w 2422571"/>
              <a:gd name="connsiteY8" fmla="*/ 86498 h 1348651"/>
              <a:gd name="connsiteX9" fmla="*/ 618484 w 2422571"/>
              <a:gd name="connsiteY9" fmla="*/ 61784 h 1348651"/>
              <a:gd name="connsiteX10" fmla="*/ 655555 w 2422571"/>
              <a:gd name="connsiteY10" fmla="*/ 49427 h 1348651"/>
              <a:gd name="connsiteX11" fmla="*/ 791479 w 2422571"/>
              <a:gd name="connsiteY11" fmla="*/ 24714 h 1348651"/>
              <a:gd name="connsiteX12" fmla="*/ 915047 w 2422571"/>
              <a:gd name="connsiteY12" fmla="*/ 0 h 1348651"/>
              <a:gd name="connsiteX13" fmla="*/ 1495814 w 2422571"/>
              <a:gd name="connsiteY13" fmla="*/ 12357 h 1348651"/>
              <a:gd name="connsiteX14" fmla="*/ 1569955 w 2422571"/>
              <a:gd name="connsiteY14" fmla="*/ 37071 h 1348651"/>
              <a:gd name="connsiteX15" fmla="*/ 1607025 w 2422571"/>
              <a:gd name="connsiteY15" fmla="*/ 49427 h 1348651"/>
              <a:gd name="connsiteX16" fmla="*/ 1644095 w 2422571"/>
              <a:gd name="connsiteY16" fmla="*/ 86498 h 1348651"/>
              <a:gd name="connsiteX17" fmla="*/ 1755306 w 2422571"/>
              <a:gd name="connsiteY17" fmla="*/ 185352 h 1348651"/>
              <a:gd name="connsiteX18" fmla="*/ 1780020 w 2422571"/>
              <a:gd name="connsiteY18" fmla="*/ 222422 h 1348651"/>
              <a:gd name="connsiteX19" fmla="*/ 1804733 w 2422571"/>
              <a:gd name="connsiteY19" fmla="*/ 271849 h 1348651"/>
              <a:gd name="connsiteX20" fmla="*/ 1878874 w 2422571"/>
              <a:gd name="connsiteY20" fmla="*/ 333633 h 1348651"/>
              <a:gd name="connsiteX21" fmla="*/ 1891230 w 2422571"/>
              <a:gd name="connsiteY21" fmla="*/ 370703 h 1348651"/>
              <a:gd name="connsiteX22" fmla="*/ 1965371 w 2422571"/>
              <a:gd name="connsiteY22" fmla="*/ 420130 h 1348651"/>
              <a:gd name="connsiteX23" fmla="*/ 2002441 w 2422571"/>
              <a:gd name="connsiteY23" fmla="*/ 457200 h 1348651"/>
              <a:gd name="connsiteX24" fmla="*/ 2051868 w 2422571"/>
              <a:gd name="connsiteY24" fmla="*/ 518984 h 1348651"/>
              <a:gd name="connsiteX25" fmla="*/ 2113652 w 2422571"/>
              <a:gd name="connsiteY25" fmla="*/ 580768 h 1348651"/>
              <a:gd name="connsiteX26" fmla="*/ 2175436 w 2422571"/>
              <a:gd name="connsiteY26" fmla="*/ 654908 h 1348651"/>
              <a:gd name="connsiteX27" fmla="*/ 2224863 w 2422571"/>
              <a:gd name="connsiteY27" fmla="*/ 729049 h 1348651"/>
              <a:gd name="connsiteX28" fmla="*/ 2249576 w 2422571"/>
              <a:gd name="connsiteY28" fmla="*/ 766119 h 1348651"/>
              <a:gd name="connsiteX29" fmla="*/ 2286647 w 2422571"/>
              <a:gd name="connsiteY29" fmla="*/ 778476 h 1348651"/>
              <a:gd name="connsiteX30" fmla="*/ 2323717 w 2422571"/>
              <a:gd name="connsiteY30" fmla="*/ 852617 h 1348651"/>
              <a:gd name="connsiteX31" fmla="*/ 2348430 w 2422571"/>
              <a:gd name="connsiteY31" fmla="*/ 902044 h 1348651"/>
              <a:gd name="connsiteX32" fmla="*/ 2360787 w 2422571"/>
              <a:gd name="connsiteY32" fmla="*/ 939114 h 1348651"/>
              <a:gd name="connsiteX33" fmla="*/ 2385501 w 2422571"/>
              <a:gd name="connsiteY33" fmla="*/ 976184 h 1348651"/>
              <a:gd name="connsiteX34" fmla="*/ 2410214 w 2422571"/>
              <a:gd name="connsiteY34" fmla="*/ 1075038 h 1348651"/>
              <a:gd name="connsiteX35" fmla="*/ 2422571 w 2422571"/>
              <a:gd name="connsiteY35" fmla="*/ 1112108 h 1348651"/>
              <a:gd name="connsiteX36" fmla="*/ 2410214 w 2422571"/>
              <a:gd name="connsiteY36" fmla="*/ 1223319 h 1348651"/>
              <a:gd name="connsiteX37" fmla="*/ 2397857 w 2422571"/>
              <a:gd name="connsiteY37" fmla="*/ 1260390 h 1348651"/>
              <a:gd name="connsiteX38" fmla="*/ 2360787 w 2422571"/>
              <a:gd name="connsiteY38" fmla="*/ 1272746 h 1348651"/>
              <a:gd name="connsiteX39" fmla="*/ 2323717 w 2422571"/>
              <a:gd name="connsiteY39" fmla="*/ 1297460 h 1348651"/>
              <a:gd name="connsiteX40" fmla="*/ 2187792 w 2422571"/>
              <a:gd name="connsiteY40" fmla="*/ 1322173 h 1348651"/>
              <a:gd name="connsiteX41" fmla="*/ 1532884 w 2422571"/>
              <a:gd name="connsiteY41" fmla="*/ 1334530 h 1348651"/>
              <a:gd name="connsiteX42" fmla="*/ 989187 w 2422571"/>
              <a:gd name="connsiteY42" fmla="*/ 1334530 h 1348651"/>
              <a:gd name="connsiteX43" fmla="*/ 915047 w 2422571"/>
              <a:gd name="connsiteY43" fmla="*/ 1309817 h 1348651"/>
              <a:gd name="connsiteX44" fmla="*/ 742052 w 2422571"/>
              <a:gd name="connsiteY44" fmla="*/ 1285103 h 1348651"/>
              <a:gd name="connsiteX45" fmla="*/ 643198 w 2422571"/>
              <a:gd name="connsiteY45" fmla="*/ 1260390 h 1348651"/>
              <a:gd name="connsiteX46" fmla="*/ 606128 w 2422571"/>
              <a:gd name="connsiteY46" fmla="*/ 1235676 h 1348651"/>
              <a:gd name="connsiteX47" fmla="*/ 531987 w 2422571"/>
              <a:gd name="connsiteY47" fmla="*/ 1210963 h 1348651"/>
              <a:gd name="connsiteX48" fmla="*/ 507274 w 2422571"/>
              <a:gd name="connsiteY48" fmla="*/ 1173892 h 1348651"/>
              <a:gd name="connsiteX49" fmla="*/ 433133 w 2422571"/>
              <a:gd name="connsiteY49" fmla="*/ 1136822 h 1348651"/>
              <a:gd name="connsiteX50" fmla="*/ 396063 w 2422571"/>
              <a:gd name="connsiteY50" fmla="*/ 1099752 h 1348651"/>
              <a:gd name="connsiteX51" fmla="*/ 358992 w 2422571"/>
              <a:gd name="connsiteY51" fmla="*/ 1087395 h 1348651"/>
              <a:gd name="connsiteX52" fmla="*/ 321922 w 2422571"/>
              <a:gd name="connsiteY52" fmla="*/ 1062681 h 1348651"/>
              <a:gd name="connsiteX53" fmla="*/ 235425 w 2422571"/>
              <a:gd name="connsiteY53" fmla="*/ 1037968 h 1348651"/>
              <a:gd name="connsiteX54" fmla="*/ 198355 w 2422571"/>
              <a:gd name="connsiteY54" fmla="*/ 963827 h 1348651"/>
              <a:gd name="connsiteX55" fmla="*/ 161284 w 2422571"/>
              <a:gd name="connsiteY55" fmla="*/ 889687 h 1348651"/>
              <a:gd name="connsiteX56" fmla="*/ 136571 w 2422571"/>
              <a:gd name="connsiteY56" fmla="*/ 778476 h 1348651"/>
              <a:gd name="connsiteX57" fmla="*/ 111857 w 2422571"/>
              <a:gd name="connsiteY57" fmla="*/ 741406 h 1348651"/>
              <a:gd name="connsiteX58" fmla="*/ 37717 w 2422571"/>
              <a:gd name="connsiteY58" fmla="*/ 716692 h 1348651"/>
              <a:gd name="connsiteX59" fmla="*/ 13003 w 2422571"/>
              <a:gd name="connsiteY59" fmla="*/ 679622 h 1348651"/>
              <a:gd name="connsiteX60" fmla="*/ 647 w 2422571"/>
              <a:gd name="connsiteY60" fmla="*/ 407773 h 134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22571" h="1348651">
                <a:moveTo>
                  <a:pt x="13003" y="605481"/>
                </a:moveTo>
                <a:cubicBezTo>
                  <a:pt x="20334" y="502850"/>
                  <a:pt x="16392" y="456003"/>
                  <a:pt x="37717" y="370703"/>
                </a:cubicBezTo>
                <a:cubicBezTo>
                  <a:pt x="40876" y="358067"/>
                  <a:pt x="44249" y="345283"/>
                  <a:pt x="50074" y="333633"/>
                </a:cubicBezTo>
                <a:cubicBezTo>
                  <a:pt x="73083" y="287616"/>
                  <a:pt x="77698" y="300483"/>
                  <a:pt x="111857" y="259492"/>
                </a:cubicBezTo>
                <a:cubicBezTo>
                  <a:pt x="121364" y="248083"/>
                  <a:pt x="125394" y="232201"/>
                  <a:pt x="136571" y="222422"/>
                </a:cubicBezTo>
                <a:cubicBezTo>
                  <a:pt x="240465" y="131515"/>
                  <a:pt x="174238" y="197409"/>
                  <a:pt x="247782" y="160638"/>
                </a:cubicBezTo>
                <a:cubicBezTo>
                  <a:pt x="261065" y="153997"/>
                  <a:pt x="271281" y="141957"/>
                  <a:pt x="284852" y="135925"/>
                </a:cubicBezTo>
                <a:cubicBezTo>
                  <a:pt x="331622" y="115138"/>
                  <a:pt x="371579" y="107799"/>
                  <a:pt x="420776" y="98854"/>
                </a:cubicBezTo>
                <a:cubicBezTo>
                  <a:pt x="445426" y="94372"/>
                  <a:pt x="470292" y="91115"/>
                  <a:pt x="494917" y="86498"/>
                </a:cubicBezTo>
                <a:cubicBezTo>
                  <a:pt x="536202" y="78757"/>
                  <a:pt x="578635" y="75067"/>
                  <a:pt x="618484" y="61784"/>
                </a:cubicBezTo>
                <a:cubicBezTo>
                  <a:pt x="630841" y="57665"/>
                  <a:pt x="642918" y="52586"/>
                  <a:pt x="655555" y="49427"/>
                </a:cubicBezTo>
                <a:cubicBezTo>
                  <a:pt x="699319" y="38486"/>
                  <a:pt x="747426" y="32974"/>
                  <a:pt x="791479" y="24714"/>
                </a:cubicBezTo>
                <a:cubicBezTo>
                  <a:pt x="832765" y="16973"/>
                  <a:pt x="915047" y="0"/>
                  <a:pt x="915047" y="0"/>
                </a:cubicBezTo>
                <a:cubicBezTo>
                  <a:pt x="1108636" y="4119"/>
                  <a:pt x="1302491" y="1414"/>
                  <a:pt x="1495814" y="12357"/>
                </a:cubicBezTo>
                <a:cubicBezTo>
                  <a:pt x="1521823" y="13829"/>
                  <a:pt x="1545241" y="28833"/>
                  <a:pt x="1569955" y="37071"/>
                </a:cubicBezTo>
                <a:lnTo>
                  <a:pt x="1607025" y="49427"/>
                </a:lnTo>
                <a:cubicBezTo>
                  <a:pt x="1619382" y="61784"/>
                  <a:pt x="1630670" y="75311"/>
                  <a:pt x="1644095" y="86498"/>
                </a:cubicBezTo>
                <a:cubicBezTo>
                  <a:pt x="1699812" y="132930"/>
                  <a:pt x="1695218" y="95222"/>
                  <a:pt x="1755306" y="185352"/>
                </a:cubicBezTo>
                <a:cubicBezTo>
                  <a:pt x="1763544" y="197709"/>
                  <a:pt x="1772652" y="209528"/>
                  <a:pt x="1780020" y="222422"/>
                </a:cubicBezTo>
                <a:cubicBezTo>
                  <a:pt x="1789159" y="238415"/>
                  <a:pt x="1794026" y="256860"/>
                  <a:pt x="1804733" y="271849"/>
                </a:cubicBezTo>
                <a:cubicBezTo>
                  <a:pt x="1826356" y="302121"/>
                  <a:pt x="1849315" y="313927"/>
                  <a:pt x="1878874" y="333633"/>
                </a:cubicBezTo>
                <a:cubicBezTo>
                  <a:pt x="1882993" y="345990"/>
                  <a:pt x="1882020" y="361493"/>
                  <a:pt x="1891230" y="370703"/>
                </a:cubicBezTo>
                <a:cubicBezTo>
                  <a:pt x="1912233" y="391706"/>
                  <a:pt x="1944368" y="399127"/>
                  <a:pt x="1965371" y="420130"/>
                </a:cubicBezTo>
                <a:lnTo>
                  <a:pt x="2002441" y="457200"/>
                </a:lnTo>
                <a:cubicBezTo>
                  <a:pt x="2026497" y="529369"/>
                  <a:pt x="1995976" y="463093"/>
                  <a:pt x="2051868" y="518984"/>
                </a:cubicBezTo>
                <a:cubicBezTo>
                  <a:pt x="2134251" y="601365"/>
                  <a:pt x="2014795" y="514861"/>
                  <a:pt x="2113652" y="580768"/>
                </a:cubicBezTo>
                <a:cubicBezTo>
                  <a:pt x="2201959" y="713230"/>
                  <a:pt x="2064438" y="512198"/>
                  <a:pt x="2175436" y="654908"/>
                </a:cubicBezTo>
                <a:cubicBezTo>
                  <a:pt x="2193671" y="678353"/>
                  <a:pt x="2208387" y="704335"/>
                  <a:pt x="2224863" y="729049"/>
                </a:cubicBezTo>
                <a:cubicBezTo>
                  <a:pt x="2233101" y="741406"/>
                  <a:pt x="2235487" y="761423"/>
                  <a:pt x="2249576" y="766119"/>
                </a:cubicBezTo>
                <a:lnTo>
                  <a:pt x="2286647" y="778476"/>
                </a:lnTo>
                <a:cubicBezTo>
                  <a:pt x="2334138" y="849714"/>
                  <a:pt x="2293022" y="780995"/>
                  <a:pt x="2323717" y="852617"/>
                </a:cubicBezTo>
                <a:cubicBezTo>
                  <a:pt x="2330973" y="869548"/>
                  <a:pt x="2341174" y="885113"/>
                  <a:pt x="2348430" y="902044"/>
                </a:cubicBezTo>
                <a:cubicBezTo>
                  <a:pt x="2353561" y="914016"/>
                  <a:pt x="2354962" y="927464"/>
                  <a:pt x="2360787" y="939114"/>
                </a:cubicBezTo>
                <a:cubicBezTo>
                  <a:pt x="2367429" y="952397"/>
                  <a:pt x="2377263" y="963827"/>
                  <a:pt x="2385501" y="976184"/>
                </a:cubicBezTo>
                <a:cubicBezTo>
                  <a:pt x="2413748" y="1060930"/>
                  <a:pt x="2380387" y="955734"/>
                  <a:pt x="2410214" y="1075038"/>
                </a:cubicBezTo>
                <a:cubicBezTo>
                  <a:pt x="2413373" y="1087674"/>
                  <a:pt x="2418452" y="1099751"/>
                  <a:pt x="2422571" y="1112108"/>
                </a:cubicBezTo>
                <a:cubicBezTo>
                  <a:pt x="2418452" y="1149178"/>
                  <a:pt x="2416346" y="1186528"/>
                  <a:pt x="2410214" y="1223319"/>
                </a:cubicBezTo>
                <a:cubicBezTo>
                  <a:pt x="2408073" y="1236167"/>
                  <a:pt x="2407067" y="1251180"/>
                  <a:pt x="2397857" y="1260390"/>
                </a:cubicBezTo>
                <a:cubicBezTo>
                  <a:pt x="2388647" y="1269600"/>
                  <a:pt x="2373144" y="1268627"/>
                  <a:pt x="2360787" y="1272746"/>
                </a:cubicBezTo>
                <a:cubicBezTo>
                  <a:pt x="2348430" y="1280984"/>
                  <a:pt x="2337622" y="1292245"/>
                  <a:pt x="2323717" y="1297460"/>
                </a:cubicBezTo>
                <a:cubicBezTo>
                  <a:pt x="2312615" y="1301623"/>
                  <a:pt x="2192882" y="1322000"/>
                  <a:pt x="2187792" y="1322173"/>
                </a:cubicBezTo>
                <a:cubicBezTo>
                  <a:pt x="1969576" y="1329570"/>
                  <a:pt x="1751187" y="1330411"/>
                  <a:pt x="1532884" y="1334530"/>
                </a:cubicBezTo>
                <a:cubicBezTo>
                  <a:pt x="1303275" y="1348037"/>
                  <a:pt x="1247662" y="1358028"/>
                  <a:pt x="989187" y="1334530"/>
                </a:cubicBezTo>
                <a:cubicBezTo>
                  <a:pt x="963244" y="1332172"/>
                  <a:pt x="940835" y="1313501"/>
                  <a:pt x="915047" y="1309817"/>
                </a:cubicBezTo>
                <a:cubicBezTo>
                  <a:pt x="857382" y="1301579"/>
                  <a:pt x="799363" y="1295523"/>
                  <a:pt x="742052" y="1285103"/>
                </a:cubicBezTo>
                <a:cubicBezTo>
                  <a:pt x="708634" y="1279027"/>
                  <a:pt x="643198" y="1260390"/>
                  <a:pt x="643198" y="1260390"/>
                </a:cubicBezTo>
                <a:cubicBezTo>
                  <a:pt x="630841" y="1252152"/>
                  <a:pt x="619699" y="1241708"/>
                  <a:pt x="606128" y="1235676"/>
                </a:cubicBezTo>
                <a:cubicBezTo>
                  <a:pt x="582323" y="1225096"/>
                  <a:pt x="531987" y="1210963"/>
                  <a:pt x="531987" y="1210963"/>
                </a:cubicBezTo>
                <a:cubicBezTo>
                  <a:pt x="523749" y="1198606"/>
                  <a:pt x="517775" y="1184393"/>
                  <a:pt x="507274" y="1173892"/>
                </a:cubicBezTo>
                <a:cubicBezTo>
                  <a:pt x="483322" y="1149940"/>
                  <a:pt x="463281" y="1146872"/>
                  <a:pt x="433133" y="1136822"/>
                </a:cubicBezTo>
                <a:cubicBezTo>
                  <a:pt x="420776" y="1124465"/>
                  <a:pt x="410603" y="1109445"/>
                  <a:pt x="396063" y="1099752"/>
                </a:cubicBezTo>
                <a:cubicBezTo>
                  <a:pt x="385225" y="1092527"/>
                  <a:pt x="370642" y="1093220"/>
                  <a:pt x="358992" y="1087395"/>
                </a:cubicBezTo>
                <a:cubicBezTo>
                  <a:pt x="345709" y="1080753"/>
                  <a:pt x="335205" y="1069323"/>
                  <a:pt x="321922" y="1062681"/>
                </a:cubicBezTo>
                <a:cubicBezTo>
                  <a:pt x="304199" y="1053820"/>
                  <a:pt x="251255" y="1041926"/>
                  <a:pt x="235425" y="1037968"/>
                </a:cubicBezTo>
                <a:cubicBezTo>
                  <a:pt x="164599" y="931731"/>
                  <a:pt x="249514" y="1066146"/>
                  <a:pt x="198355" y="963827"/>
                </a:cubicBezTo>
                <a:cubicBezTo>
                  <a:pt x="150442" y="868000"/>
                  <a:pt x="192347" y="982873"/>
                  <a:pt x="161284" y="889687"/>
                </a:cubicBezTo>
                <a:cubicBezTo>
                  <a:pt x="156538" y="861209"/>
                  <a:pt x="151782" y="808897"/>
                  <a:pt x="136571" y="778476"/>
                </a:cubicBezTo>
                <a:cubicBezTo>
                  <a:pt x="129929" y="765193"/>
                  <a:pt x="124451" y="749277"/>
                  <a:pt x="111857" y="741406"/>
                </a:cubicBezTo>
                <a:cubicBezTo>
                  <a:pt x="89766" y="727599"/>
                  <a:pt x="37717" y="716692"/>
                  <a:pt x="37717" y="716692"/>
                </a:cubicBezTo>
                <a:cubicBezTo>
                  <a:pt x="29479" y="704335"/>
                  <a:pt x="16342" y="694093"/>
                  <a:pt x="13003" y="679622"/>
                </a:cubicBezTo>
                <a:cubicBezTo>
                  <a:pt x="-4271" y="604768"/>
                  <a:pt x="647" y="480557"/>
                  <a:pt x="647" y="407773"/>
                </a:cubicBezTo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12757" y="4695568"/>
            <a:ext cx="2525245" cy="1512112"/>
          </a:xfrm>
          <a:custGeom>
            <a:avLst/>
            <a:gdLst>
              <a:gd name="connsiteX0" fmla="*/ 0 w 2525245"/>
              <a:gd name="connsiteY0" fmla="*/ 951470 h 1512112"/>
              <a:gd name="connsiteX1" fmla="*/ 24713 w 2525245"/>
              <a:gd name="connsiteY1" fmla="*/ 889686 h 1512112"/>
              <a:gd name="connsiteX2" fmla="*/ 49427 w 2525245"/>
              <a:gd name="connsiteY2" fmla="*/ 815546 h 1512112"/>
              <a:gd name="connsiteX3" fmla="*/ 98854 w 2525245"/>
              <a:gd name="connsiteY3" fmla="*/ 667264 h 1512112"/>
              <a:gd name="connsiteX4" fmla="*/ 123567 w 2525245"/>
              <a:gd name="connsiteY4" fmla="*/ 593124 h 1512112"/>
              <a:gd name="connsiteX5" fmla="*/ 135924 w 2525245"/>
              <a:gd name="connsiteY5" fmla="*/ 543697 h 1512112"/>
              <a:gd name="connsiteX6" fmla="*/ 160638 w 2525245"/>
              <a:gd name="connsiteY6" fmla="*/ 506627 h 1512112"/>
              <a:gd name="connsiteX7" fmla="*/ 185351 w 2525245"/>
              <a:gd name="connsiteY7" fmla="*/ 432486 h 1512112"/>
              <a:gd name="connsiteX8" fmla="*/ 259492 w 2525245"/>
              <a:gd name="connsiteY8" fmla="*/ 358346 h 1512112"/>
              <a:gd name="connsiteX9" fmla="*/ 271848 w 2525245"/>
              <a:gd name="connsiteY9" fmla="*/ 321275 h 1512112"/>
              <a:gd name="connsiteX10" fmla="*/ 383059 w 2525245"/>
              <a:gd name="connsiteY10" fmla="*/ 234778 h 1512112"/>
              <a:gd name="connsiteX11" fmla="*/ 420129 w 2525245"/>
              <a:gd name="connsiteY11" fmla="*/ 222421 h 1512112"/>
              <a:gd name="connsiteX12" fmla="*/ 494270 w 2525245"/>
              <a:gd name="connsiteY12" fmla="*/ 160637 h 1512112"/>
              <a:gd name="connsiteX13" fmla="*/ 531340 w 2525245"/>
              <a:gd name="connsiteY13" fmla="*/ 148281 h 1512112"/>
              <a:gd name="connsiteX14" fmla="*/ 642551 w 2525245"/>
              <a:gd name="connsiteY14" fmla="*/ 86497 h 1512112"/>
              <a:gd name="connsiteX15" fmla="*/ 679621 w 2525245"/>
              <a:gd name="connsiteY15" fmla="*/ 61783 h 1512112"/>
              <a:gd name="connsiteX16" fmla="*/ 716692 w 2525245"/>
              <a:gd name="connsiteY16" fmla="*/ 49427 h 1512112"/>
              <a:gd name="connsiteX17" fmla="*/ 840259 w 2525245"/>
              <a:gd name="connsiteY17" fmla="*/ 24713 h 1512112"/>
              <a:gd name="connsiteX18" fmla="*/ 1136821 w 2525245"/>
              <a:gd name="connsiteY18" fmla="*/ 0 h 1512112"/>
              <a:gd name="connsiteX19" fmla="*/ 2150075 w 2525245"/>
              <a:gd name="connsiteY19" fmla="*/ 12356 h 1512112"/>
              <a:gd name="connsiteX20" fmla="*/ 2335427 w 2525245"/>
              <a:gd name="connsiteY20" fmla="*/ 37070 h 1512112"/>
              <a:gd name="connsiteX21" fmla="*/ 2446638 w 2525245"/>
              <a:gd name="connsiteY21" fmla="*/ 74140 h 1512112"/>
              <a:gd name="connsiteX22" fmla="*/ 2483708 w 2525245"/>
              <a:gd name="connsiteY22" fmla="*/ 86497 h 1512112"/>
              <a:gd name="connsiteX23" fmla="*/ 2508421 w 2525245"/>
              <a:gd name="connsiteY23" fmla="*/ 123567 h 1512112"/>
              <a:gd name="connsiteX24" fmla="*/ 2508421 w 2525245"/>
              <a:gd name="connsiteY24" fmla="*/ 345989 h 1512112"/>
              <a:gd name="connsiteX25" fmla="*/ 2483708 w 2525245"/>
              <a:gd name="connsiteY25" fmla="*/ 383059 h 1512112"/>
              <a:gd name="connsiteX26" fmla="*/ 2458994 w 2525245"/>
              <a:gd name="connsiteY26" fmla="*/ 457200 h 1512112"/>
              <a:gd name="connsiteX27" fmla="*/ 2409567 w 2525245"/>
              <a:gd name="connsiteY27" fmla="*/ 531340 h 1512112"/>
              <a:gd name="connsiteX28" fmla="*/ 2397211 w 2525245"/>
              <a:gd name="connsiteY28" fmla="*/ 926756 h 1512112"/>
              <a:gd name="connsiteX29" fmla="*/ 2421924 w 2525245"/>
              <a:gd name="connsiteY29" fmla="*/ 1000897 h 1512112"/>
              <a:gd name="connsiteX30" fmla="*/ 2446638 w 2525245"/>
              <a:gd name="connsiteY30" fmla="*/ 1075037 h 1512112"/>
              <a:gd name="connsiteX31" fmla="*/ 2458994 w 2525245"/>
              <a:gd name="connsiteY31" fmla="*/ 1112108 h 1512112"/>
              <a:gd name="connsiteX32" fmla="*/ 2471351 w 2525245"/>
              <a:gd name="connsiteY32" fmla="*/ 1173891 h 1512112"/>
              <a:gd name="connsiteX33" fmla="*/ 2458994 w 2525245"/>
              <a:gd name="connsiteY33" fmla="*/ 1359243 h 1512112"/>
              <a:gd name="connsiteX34" fmla="*/ 2434281 w 2525245"/>
              <a:gd name="connsiteY34" fmla="*/ 1396313 h 1512112"/>
              <a:gd name="connsiteX35" fmla="*/ 2323070 w 2525245"/>
              <a:gd name="connsiteY35" fmla="*/ 1445740 h 1512112"/>
              <a:gd name="connsiteX36" fmla="*/ 1853513 w 2525245"/>
              <a:gd name="connsiteY36" fmla="*/ 1458097 h 1512112"/>
              <a:gd name="connsiteX37" fmla="*/ 593124 w 2525245"/>
              <a:gd name="connsiteY37" fmla="*/ 1458097 h 1512112"/>
              <a:gd name="connsiteX38" fmla="*/ 444843 w 2525245"/>
              <a:gd name="connsiteY38" fmla="*/ 1445740 h 1512112"/>
              <a:gd name="connsiteX39" fmla="*/ 383059 w 2525245"/>
              <a:gd name="connsiteY39" fmla="*/ 1421027 h 1512112"/>
              <a:gd name="connsiteX40" fmla="*/ 345989 w 2525245"/>
              <a:gd name="connsiteY40" fmla="*/ 1396313 h 1512112"/>
              <a:gd name="connsiteX41" fmla="*/ 271848 w 2525245"/>
              <a:gd name="connsiteY41" fmla="*/ 1383956 h 1512112"/>
              <a:gd name="connsiteX42" fmla="*/ 185351 w 2525245"/>
              <a:gd name="connsiteY42" fmla="*/ 1334529 h 1512112"/>
              <a:gd name="connsiteX43" fmla="*/ 123567 w 2525245"/>
              <a:gd name="connsiteY43" fmla="*/ 1272746 h 1512112"/>
              <a:gd name="connsiteX44" fmla="*/ 111211 w 2525245"/>
              <a:gd name="connsiteY44" fmla="*/ 1235675 h 1512112"/>
              <a:gd name="connsiteX45" fmla="*/ 74140 w 2525245"/>
              <a:gd name="connsiteY45" fmla="*/ 1210962 h 1512112"/>
              <a:gd name="connsiteX46" fmla="*/ 49427 w 2525245"/>
              <a:gd name="connsiteY46" fmla="*/ 1136821 h 1512112"/>
              <a:gd name="connsiteX47" fmla="*/ 37070 w 2525245"/>
              <a:gd name="connsiteY47" fmla="*/ 926756 h 1512112"/>
              <a:gd name="connsiteX48" fmla="*/ 24713 w 2525245"/>
              <a:gd name="connsiteY48" fmla="*/ 889686 h 1512112"/>
              <a:gd name="connsiteX49" fmla="*/ 12357 w 2525245"/>
              <a:gd name="connsiteY49" fmla="*/ 827902 h 1512112"/>
              <a:gd name="connsiteX50" fmla="*/ 24713 w 2525245"/>
              <a:gd name="connsiteY50" fmla="*/ 778475 h 1512112"/>
              <a:gd name="connsiteX51" fmla="*/ 61784 w 2525245"/>
              <a:gd name="connsiteY51" fmla="*/ 741405 h 1512112"/>
              <a:gd name="connsiteX52" fmla="*/ 49427 w 2525245"/>
              <a:gd name="connsiteY52" fmla="*/ 778475 h 1512112"/>
              <a:gd name="connsiteX53" fmla="*/ 24713 w 2525245"/>
              <a:gd name="connsiteY53" fmla="*/ 803189 h 15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25245" h="1512112">
                <a:moveTo>
                  <a:pt x="0" y="951470"/>
                </a:moveTo>
                <a:cubicBezTo>
                  <a:pt x="8238" y="930875"/>
                  <a:pt x="17133" y="910532"/>
                  <a:pt x="24713" y="889686"/>
                </a:cubicBezTo>
                <a:cubicBezTo>
                  <a:pt x="33615" y="865204"/>
                  <a:pt x="41189" y="840259"/>
                  <a:pt x="49427" y="815546"/>
                </a:cubicBezTo>
                <a:lnTo>
                  <a:pt x="98854" y="667264"/>
                </a:lnTo>
                <a:lnTo>
                  <a:pt x="123567" y="593124"/>
                </a:lnTo>
                <a:cubicBezTo>
                  <a:pt x="127686" y="576648"/>
                  <a:pt x="129234" y="559307"/>
                  <a:pt x="135924" y="543697"/>
                </a:cubicBezTo>
                <a:cubicBezTo>
                  <a:pt x="141774" y="530047"/>
                  <a:pt x="152400" y="518984"/>
                  <a:pt x="160638" y="506627"/>
                </a:cubicBezTo>
                <a:cubicBezTo>
                  <a:pt x="168876" y="481913"/>
                  <a:pt x="166930" y="450906"/>
                  <a:pt x="185351" y="432486"/>
                </a:cubicBezTo>
                <a:lnTo>
                  <a:pt x="259492" y="358346"/>
                </a:lnTo>
                <a:cubicBezTo>
                  <a:pt x="263611" y="345989"/>
                  <a:pt x="264623" y="332113"/>
                  <a:pt x="271848" y="321275"/>
                </a:cubicBezTo>
                <a:cubicBezTo>
                  <a:pt x="290124" y="293861"/>
                  <a:pt x="362021" y="241791"/>
                  <a:pt x="383059" y="234778"/>
                </a:cubicBezTo>
                <a:cubicBezTo>
                  <a:pt x="395416" y="230659"/>
                  <a:pt x="408479" y="228246"/>
                  <a:pt x="420129" y="222421"/>
                </a:cubicBezTo>
                <a:cubicBezTo>
                  <a:pt x="500994" y="181989"/>
                  <a:pt x="412276" y="215300"/>
                  <a:pt x="494270" y="160637"/>
                </a:cubicBezTo>
                <a:cubicBezTo>
                  <a:pt x="505107" y="153412"/>
                  <a:pt x="518983" y="152400"/>
                  <a:pt x="531340" y="148281"/>
                </a:cubicBezTo>
                <a:cubicBezTo>
                  <a:pt x="765128" y="-7576"/>
                  <a:pt x="512047" y="151751"/>
                  <a:pt x="642551" y="86497"/>
                </a:cubicBezTo>
                <a:cubicBezTo>
                  <a:pt x="655834" y="79855"/>
                  <a:pt x="666338" y="68424"/>
                  <a:pt x="679621" y="61783"/>
                </a:cubicBezTo>
                <a:cubicBezTo>
                  <a:pt x="691271" y="55958"/>
                  <a:pt x="704168" y="53005"/>
                  <a:pt x="716692" y="49427"/>
                </a:cubicBezTo>
                <a:cubicBezTo>
                  <a:pt x="764470" y="35776"/>
                  <a:pt x="787658" y="32806"/>
                  <a:pt x="840259" y="24713"/>
                </a:cubicBezTo>
                <a:cubicBezTo>
                  <a:pt x="978160" y="3497"/>
                  <a:pt x="941113" y="11512"/>
                  <a:pt x="1136821" y="0"/>
                </a:cubicBezTo>
                <a:lnTo>
                  <a:pt x="2150075" y="12356"/>
                </a:lnTo>
                <a:cubicBezTo>
                  <a:pt x="2168985" y="12776"/>
                  <a:pt x="2311519" y="33655"/>
                  <a:pt x="2335427" y="37070"/>
                </a:cubicBezTo>
                <a:lnTo>
                  <a:pt x="2446638" y="74140"/>
                </a:lnTo>
                <a:lnTo>
                  <a:pt x="2483708" y="86497"/>
                </a:lnTo>
                <a:cubicBezTo>
                  <a:pt x="2491946" y="98854"/>
                  <a:pt x="2501780" y="110284"/>
                  <a:pt x="2508421" y="123567"/>
                </a:cubicBezTo>
                <a:cubicBezTo>
                  <a:pt x="2541223" y="189170"/>
                  <a:pt x="2517542" y="291260"/>
                  <a:pt x="2508421" y="345989"/>
                </a:cubicBezTo>
                <a:cubicBezTo>
                  <a:pt x="2505980" y="360638"/>
                  <a:pt x="2489739" y="369488"/>
                  <a:pt x="2483708" y="383059"/>
                </a:cubicBezTo>
                <a:cubicBezTo>
                  <a:pt x="2473128" y="406864"/>
                  <a:pt x="2473444" y="435525"/>
                  <a:pt x="2458994" y="457200"/>
                </a:cubicBezTo>
                <a:lnTo>
                  <a:pt x="2409567" y="531340"/>
                </a:lnTo>
                <a:cubicBezTo>
                  <a:pt x="2354607" y="696224"/>
                  <a:pt x="2368866" y="624410"/>
                  <a:pt x="2397211" y="926756"/>
                </a:cubicBezTo>
                <a:cubicBezTo>
                  <a:pt x="2399643" y="952693"/>
                  <a:pt x="2413686" y="976183"/>
                  <a:pt x="2421924" y="1000897"/>
                </a:cubicBezTo>
                <a:lnTo>
                  <a:pt x="2446638" y="1075037"/>
                </a:lnTo>
                <a:cubicBezTo>
                  <a:pt x="2450757" y="1087394"/>
                  <a:pt x="2456439" y="1099336"/>
                  <a:pt x="2458994" y="1112108"/>
                </a:cubicBezTo>
                <a:lnTo>
                  <a:pt x="2471351" y="1173891"/>
                </a:lnTo>
                <a:cubicBezTo>
                  <a:pt x="2467232" y="1235675"/>
                  <a:pt x="2469174" y="1298164"/>
                  <a:pt x="2458994" y="1359243"/>
                </a:cubicBezTo>
                <a:cubicBezTo>
                  <a:pt x="2456553" y="1373892"/>
                  <a:pt x="2444782" y="1385812"/>
                  <a:pt x="2434281" y="1396313"/>
                </a:cubicBezTo>
                <a:cubicBezTo>
                  <a:pt x="2411506" y="1419089"/>
                  <a:pt x="2348205" y="1445079"/>
                  <a:pt x="2323070" y="1445740"/>
                </a:cubicBezTo>
                <a:lnTo>
                  <a:pt x="1853513" y="1458097"/>
                </a:lnTo>
                <a:cubicBezTo>
                  <a:pt x="1414001" y="1567977"/>
                  <a:pt x="1784540" y="1479760"/>
                  <a:pt x="593124" y="1458097"/>
                </a:cubicBezTo>
                <a:cubicBezTo>
                  <a:pt x="543534" y="1457195"/>
                  <a:pt x="494270" y="1449859"/>
                  <a:pt x="444843" y="1445740"/>
                </a:cubicBezTo>
                <a:cubicBezTo>
                  <a:pt x="424248" y="1437502"/>
                  <a:pt x="402898" y="1430947"/>
                  <a:pt x="383059" y="1421027"/>
                </a:cubicBezTo>
                <a:cubicBezTo>
                  <a:pt x="369776" y="1414385"/>
                  <a:pt x="360078" y="1401009"/>
                  <a:pt x="345989" y="1396313"/>
                </a:cubicBezTo>
                <a:cubicBezTo>
                  <a:pt x="322220" y="1388390"/>
                  <a:pt x="296562" y="1388075"/>
                  <a:pt x="271848" y="1383956"/>
                </a:cubicBezTo>
                <a:cubicBezTo>
                  <a:pt x="252462" y="1374263"/>
                  <a:pt x="202819" y="1351997"/>
                  <a:pt x="185351" y="1334529"/>
                </a:cubicBezTo>
                <a:cubicBezTo>
                  <a:pt x="102980" y="1252157"/>
                  <a:pt x="222416" y="1338643"/>
                  <a:pt x="123567" y="1272746"/>
                </a:cubicBezTo>
                <a:cubicBezTo>
                  <a:pt x="119448" y="1260389"/>
                  <a:pt x="119348" y="1245846"/>
                  <a:pt x="111211" y="1235675"/>
                </a:cubicBezTo>
                <a:cubicBezTo>
                  <a:pt x="101934" y="1224078"/>
                  <a:pt x="82011" y="1223556"/>
                  <a:pt x="74140" y="1210962"/>
                </a:cubicBezTo>
                <a:cubicBezTo>
                  <a:pt x="60333" y="1188871"/>
                  <a:pt x="49427" y="1136821"/>
                  <a:pt x="49427" y="1136821"/>
                </a:cubicBezTo>
                <a:cubicBezTo>
                  <a:pt x="45308" y="1066799"/>
                  <a:pt x="44050" y="996551"/>
                  <a:pt x="37070" y="926756"/>
                </a:cubicBezTo>
                <a:cubicBezTo>
                  <a:pt x="35774" y="913796"/>
                  <a:pt x="27872" y="902322"/>
                  <a:pt x="24713" y="889686"/>
                </a:cubicBezTo>
                <a:cubicBezTo>
                  <a:pt x="19619" y="869311"/>
                  <a:pt x="16476" y="848497"/>
                  <a:pt x="12357" y="827902"/>
                </a:cubicBezTo>
                <a:cubicBezTo>
                  <a:pt x="16476" y="811426"/>
                  <a:pt x="16287" y="793220"/>
                  <a:pt x="24713" y="778475"/>
                </a:cubicBezTo>
                <a:cubicBezTo>
                  <a:pt x="33383" y="763302"/>
                  <a:pt x="67310" y="724827"/>
                  <a:pt x="61784" y="741405"/>
                </a:cubicBezTo>
                <a:cubicBezTo>
                  <a:pt x="57665" y="753762"/>
                  <a:pt x="58637" y="769265"/>
                  <a:pt x="49427" y="778475"/>
                </a:cubicBezTo>
                <a:lnTo>
                  <a:pt x="24713" y="803189"/>
                </a:lnTo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01523" y="4707924"/>
            <a:ext cx="2794235" cy="1483550"/>
          </a:xfrm>
          <a:custGeom>
            <a:avLst/>
            <a:gdLst>
              <a:gd name="connsiteX0" fmla="*/ 482336 w 2794235"/>
              <a:gd name="connsiteY0" fmla="*/ 1433384 h 1483550"/>
              <a:gd name="connsiteX1" fmla="*/ 358769 w 2794235"/>
              <a:gd name="connsiteY1" fmla="*/ 1408671 h 1483550"/>
              <a:gd name="connsiteX2" fmla="*/ 321699 w 2794235"/>
              <a:gd name="connsiteY2" fmla="*/ 1383957 h 1483550"/>
              <a:gd name="connsiteX3" fmla="*/ 210488 w 2794235"/>
              <a:gd name="connsiteY3" fmla="*/ 1322173 h 1483550"/>
              <a:gd name="connsiteX4" fmla="*/ 173418 w 2794235"/>
              <a:gd name="connsiteY4" fmla="*/ 1285103 h 1483550"/>
              <a:gd name="connsiteX5" fmla="*/ 148704 w 2794235"/>
              <a:gd name="connsiteY5" fmla="*/ 1248033 h 1483550"/>
              <a:gd name="connsiteX6" fmla="*/ 111634 w 2794235"/>
              <a:gd name="connsiteY6" fmla="*/ 1223319 h 1483550"/>
              <a:gd name="connsiteX7" fmla="*/ 74563 w 2794235"/>
              <a:gd name="connsiteY7" fmla="*/ 1112108 h 1483550"/>
              <a:gd name="connsiteX8" fmla="*/ 62207 w 2794235"/>
              <a:gd name="connsiteY8" fmla="*/ 1075038 h 1483550"/>
              <a:gd name="connsiteX9" fmla="*/ 37493 w 2794235"/>
              <a:gd name="connsiteY9" fmla="*/ 1037968 h 1483550"/>
              <a:gd name="connsiteX10" fmla="*/ 12780 w 2794235"/>
              <a:gd name="connsiteY10" fmla="*/ 951471 h 1483550"/>
              <a:gd name="connsiteX11" fmla="*/ 12780 w 2794235"/>
              <a:gd name="connsiteY11" fmla="*/ 543698 h 1483550"/>
              <a:gd name="connsiteX12" fmla="*/ 37493 w 2794235"/>
              <a:gd name="connsiteY12" fmla="*/ 457200 h 1483550"/>
              <a:gd name="connsiteX13" fmla="*/ 62207 w 2794235"/>
              <a:gd name="connsiteY13" fmla="*/ 420130 h 1483550"/>
              <a:gd name="connsiteX14" fmla="*/ 111634 w 2794235"/>
              <a:gd name="connsiteY14" fmla="*/ 370703 h 1483550"/>
              <a:gd name="connsiteX15" fmla="*/ 185774 w 2794235"/>
              <a:gd name="connsiteY15" fmla="*/ 296562 h 1483550"/>
              <a:gd name="connsiteX16" fmla="*/ 222845 w 2794235"/>
              <a:gd name="connsiteY16" fmla="*/ 259492 h 1483550"/>
              <a:gd name="connsiteX17" fmla="*/ 259915 w 2794235"/>
              <a:gd name="connsiteY17" fmla="*/ 222422 h 1483550"/>
              <a:gd name="connsiteX18" fmla="*/ 334055 w 2794235"/>
              <a:gd name="connsiteY18" fmla="*/ 172995 h 1483550"/>
              <a:gd name="connsiteX19" fmla="*/ 371126 w 2794235"/>
              <a:gd name="connsiteY19" fmla="*/ 148281 h 1483550"/>
              <a:gd name="connsiteX20" fmla="*/ 408196 w 2794235"/>
              <a:gd name="connsiteY20" fmla="*/ 111211 h 1483550"/>
              <a:gd name="connsiteX21" fmla="*/ 457623 w 2794235"/>
              <a:gd name="connsiteY21" fmla="*/ 98854 h 1483550"/>
              <a:gd name="connsiteX22" fmla="*/ 494693 w 2794235"/>
              <a:gd name="connsiteY22" fmla="*/ 86498 h 1483550"/>
              <a:gd name="connsiteX23" fmla="*/ 531763 w 2794235"/>
              <a:gd name="connsiteY23" fmla="*/ 61784 h 1483550"/>
              <a:gd name="connsiteX24" fmla="*/ 568834 w 2794235"/>
              <a:gd name="connsiteY24" fmla="*/ 49427 h 1483550"/>
              <a:gd name="connsiteX25" fmla="*/ 865396 w 2794235"/>
              <a:gd name="connsiteY25" fmla="*/ 12357 h 1483550"/>
              <a:gd name="connsiteX26" fmla="*/ 1594445 w 2794235"/>
              <a:gd name="connsiteY26" fmla="*/ 0 h 1483550"/>
              <a:gd name="connsiteX27" fmla="*/ 2187569 w 2794235"/>
              <a:gd name="connsiteY27" fmla="*/ 12357 h 1483550"/>
              <a:gd name="connsiteX28" fmla="*/ 2249353 w 2794235"/>
              <a:gd name="connsiteY28" fmla="*/ 24714 h 1483550"/>
              <a:gd name="connsiteX29" fmla="*/ 2323493 w 2794235"/>
              <a:gd name="connsiteY29" fmla="*/ 49427 h 1483550"/>
              <a:gd name="connsiteX30" fmla="*/ 2409991 w 2794235"/>
              <a:gd name="connsiteY30" fmla="*/ 98854 h 1483550"/>
              <a:gd name="connsiteX31" fmla="*/ 2447061 w 2794235"/>
              <a:gd name="connsiteY31" fmla="*/ 111211 h 1483550"/>
              <a:gd name="connsiteX32" fmla="*/ 2484131 w 2794235"/>
              <a:gd name="connsiteY32" fmla="*/ 135925 h 1483550"/>
              <a:gd name="connsiteX33" fmla="*/ 2533558 w 2794235"/>
              <a:gd name="connsiteY33" fmla="*/ 160638 h 1483550"/>
              <a:gd name="connsiteX34" fmla="*/ 2620055 w 2794235"/>
              <a:gd name="connsiteY34" fmla="*/ 222422 h 1483550"/>
              <a:gd name="connsiteX35" fmla="*/ 2657126 w 2794235"/>
              <a:gd name="connsiteY35" fmla="*/ 247135 h 1483550"/>
              <a:gd name="connsiteX36" fmla="*/ 2694196 w 2794235"/>
              <a:gd name="connsiteY36" fmla="*/ 321276 h 1483550"/>
              <a:gd name="connsiteX37" fmla="*/ 2718909 w 2794235"/>
              <a:gd name="connsiteY37" fmla="*/ 358346 h 1483550"/>
              <a:gd name="connsiteX38" fmla="*/ 2768336 w 2794235"/>
              <a:gd name="connsiteY38" fmla="*/ 469557 h 1483550"/>
              <a:gd name="connsiteX39" fmla="*/ 2793050 w 2794235"/>
              <a:gd name="connsiteY39" fmla="*/ 815546 h 1483550"/>
              <a:gd name="connsiteX40" fmla="*/ 2780693 w 2794235"/>
              <a:gd name="connsiteY40" fmla="*/ 1075038 h 1483550"/>
              <a:gd name="connsiteX41" fmla="*/ 2768336 w 2794235"/>
              <a:gd name="connsiteY41" fmla="*/ 1124465 h 1483550"/>
              <a:gd name="connsiteX42" fmla="*/ 2743623 w 2794235"/>
              <a:gd name="connsiteY42" fmla="*/ 1235676 h 1483550"/>
              <a:gd name="connsiteX43" fmla="*/ 2706553 w 2794235"/>
              <a:gd name="connsiteY43" fmla="*/ 1322173 h 1483550"/>
              <a:gd name="connsiteX44" fmla="*/ 2632412 w 2794235"/>
              <a:gd name="connsiteY44" fmla="*/ 1371600 h 1483550"/>
              <a:gd name="connsiteX45" fmla="*/ 2521201 w 2794235"/>
              <a:gd name="connsiteY45" fmla="*/ 1421027 h 1483550"/>
              <a:gd name="connsiteX46" fmla="*/ 2397634 w 2794235"/>
              <a:gd name="connsiteY46" fmla="*/ 1445741 h 1483550"/>
              <a:gd name="connsiteX47" fmla="*/ 1718012 w 2794235"/>
              <a:gd name="connsiteY47" fmla="*/ 1458098 h 1483550"/>
              <a:gd name="connsiteX48" fmla="*/ 1606801 w 2794235"/>
              <a:gd name="connsiteY48" fmla="*/ 1470454 h 1483550"/>
              <a:gd name="connsiteX49" fmla="*/ 519407 w 2794235"/>
              <a:gd name="connsiteY49" fmla="*/ 1470454 h 1483550"/>
              <a:gd name="connsiteX50" fmla="*/ 432909 w 2794235"/>
              <a:gd name="connsiteY50" fmla="*/ 1458098 h 1483550"/>
              <a:gd name="connsiteX51" fmla="*/ 395839 w 2794235"/>
              <a:gd name="connsiteY51" fmla="*/ 1445741 h 1483550"/>
              <a:gd name="connsiteX52" fmla="*/ 371126 w 2794235"/>
              <a:gd name="connsiteY52" fmla="*/ 1408671 h 1483550"/>
              <a:gd name="connsiteX53" fmla="*/ 321699 w 2794235"/>
              <a:gd name="connsiteY53" fmla="*/ 1396314 h 1483550"/>
              <a:gd name="connsiteX54" fmla="*/ 272272 w 2794235"/>
              <a:gd name="connsiteY54" fmla="*/ 1383957 h 148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94235" h="1483550">
                <a:moveTo>
                  <a:pt x="482336" y="1433384"/>
                </a:moveTo>
                <a:cubicBezTo>
                  <a:pt x="441147" y="1425146"/>
                  <a:pt x="393719" y="1431971"/>
                  <a:pt x="358769" y="1408671"/>
                </a:cubicBezTo>
                <a:cubicBezTo>
                  <a:pt x="346412" y="1400433"/>
                  <a:pt x="334982" y="1390599"/>
                  <a:pt x="321699" y="1383957"/>
                </a:cubicBezTo>
                <a:cubicBezTo>
                  <a:pt x="259544" y="1352879"/>
                  <a:pt x="288412" y="1400097"/>
                  <a:pt x="210488" y="1322173"/>
                </a:cubicBezTo>
                <a:cubicBezTo>
                  <a:pt x="198131" y="1309816"/>
                  <a:pt x="184605" y="1298528"/>
                  <a:pt x="173418" y="1285103"/>
                </a:cubicBezTo>
                <a:cubicBezTo>
                  <a:pt x="163911" y="1273694"/>
                  <a:pt x="159205" y="1258534"/>
                  <a:pt x="148704" y="1248033"/>
                </a:cubicBezTo>
                <a:cubicBezTo>
                  <a:pt x="138203" y="1237532"/>
                  <a:pt x="123991" y="1231557"/>
                  <a:pt x="111634" y="1223319"/>
                </a:cubicBezTo>
                <a:lnTo>
                  <a:pt x="74563" y="1112108"/>
                </a:lnTo>
                <a:cubicBezTo>
                  <a:pt x="70444" y="1099751"/>
                  <a:pt x="69432" y="1085875"/>
                  <a:pt x="62207" y="1075038"/>
                </a:cubicBezTo>
                <a:cubicBezTo>
                  <a:pt x="53969" y="1062681"/>
                  <a:pt x="44135" y="1051251"/>
                  <a:pt x="37493" y="1037968"/>
                </a:cubicBezTo>
                <a:cubicBezTo>
                  <a:pt x="28628" y="1020238"/>
                  <a:pt x="16740" y="967312"/>
                  <a:pt x="12780" y="951471"/>
                </a:cubicBezTo>
                <a:cubicBezTo>
                  <a:pt x="-971" y="745205"/>
                  <a:pt x="-7263" y="764177"/>
                  <a:pt x="12780" y="543698"/>
                </a:cubicBezTo>
                <a:cubicBezTo>
                  <a:pt x="13660" y="534018"/>
                  <a:pt x="30990" y="470205"/>
                  <a:pt x="37493" y="457200"/>
                </a:cubicBezTo>
                <a:cubicBezTo>
                  <a:pt x="44135" y="443917"/>
                  <a:pt x="53969" y="432487"/>
                  <a:pt x="62207" y="420130"/>
                </a:cubicBezTo>
                <a:cubicBezTo>
                  <a:pt x="88566" y="341047"/>
                  <a:pt x="52321" y="416835"/>
                  <a:pt x="111634" y="370703"/>
                </a:cubicBezTo>
                <a:cubicBezTo>
                  <a:pt x="139222" y="349246"/>
                  <a:pt x="161060" y="321276"/>
                  <a:pt x="185774" y="296562"/>
                </a:cubicBezTo>
                <a:lnTo>
                  <a:pt x="222845" y="259492"/>
                </a:lnTo>
                <a:cubicBezTo>
                  <a:pt x="235202" y="247135"/>
                  <a:pt x="245375" y="232115"/>
                  <a:pt x="259915" y="222422"/>
                </a:cubicBezTo>
                <a:lnTo>
                  <a:pt x="334055" y="172995"/>
                </a:lnTo>
                <a:cubicBezTo>
                  <a:pt x="346412" y="164757"/>
                  <a:pt x="360625" y="158782"/>
                  <a:pt x="371126" y="148281"/>
                </a:cubicBezTo>
                <a:cubicBezTo>
                  <a:pt x="383483" y="135924"/>
                  <a:pt x="393023" y="119881"/>
                  <a:pt x="408196" y="111211"/>
                </a:cubicBezTo>
                <a:cubicBezTo>
                  <a:pt x="422941" y="102785"/>
                  <a:pt x="441294" y="103519"/>
                  <a:pt x="457623" y="98854"/>
                </a:cubicBezTo>
                <a:cubicBezTo>
                  <a:pt x="470147" y="95276"/>
                  <a:pt x="482336" y="90617"/>
                  <a:pt x="494693" y="86498"/>
                </a:cubicBezTo>
                <a:cubicBezTo>
                  <a:pt x="507050" y="78260"/>
                  <a:pt x="518480" y="68426"/>
                  <a:pt x="531763" y="61784"/>
                </a:cubicBezTo>
                <a:cubicBezTo>
                  <a:pt x="543413" y="55959"/>
                  <a:pt x="556268" y="52854"/>
                  <a:pt x="568834" y="49427"/>
                </a:cubicBezTo>
                <a:cubicBezTo>
                  <a:pt x="699349" y="13832"/>
                  <a:pt x="696775" y="16854"/>
                  <a:pt x="865396" y="12357"/>
                </a:cubicBezTo>
                <a:lnTo>
                  <a:pt x="1594445" y="0"/>
                </a:lnTo>
                <a:lnTo>
                  <a:pt x="2187569" y="12357"/>
                </a:lnTo>
                <a:cubicBezTo>
                  <a:pt x="2208557" y="13149"/>
                  <a:pt x="2229091" y="19188"/>
                  <a:pt x="2249353" y="24714"/>
                </a:cubicBezTo>
                <a:cubicBezTo>
                  <a:pt x="2274485" y="31568"/>
                  <a:pt x="2323493" y="49427"/>
                  <a:pt x="2323493" y="49427"/>
                </a:cubicBezTo>
                <a:cubicBezTo>
                  <a:pt x="2360727" y="74250"/>
                  <a:pt x="2366088" y="80039"/>
                  <a:pt x="2409991" y="98854"/>
                </a:cubicBezTo>
                <a:cubicBezTo>
                  <a:pt x="2421963" y="103985"/>
                  <a:pt x="2435411" y="105386"/>
                  <a:pt x="2447061" y="111211"/>
                </a:cubicBezTo>
                <a:cubicBezTo>
                  <a:pt x="2460344" y="117853"/>
                  <a:pt x="2471237" y="128557"/>
                  <a:pt x="2484131" y="135925"/>
                </a:cubicBezTo>
                <a:cubicBezTo>
                  <a:pt x="2500124" y="145064"/>
                  <a:pt x="2517565" y="151499"/>
                  <a:pt x="2533558" y="160638"/>
                </a:cubicBezTo>
                <a:cubicBezTo>
                  <a:pt x="2562673" y="177275"/>
                  <a:pt x="2593541" y="203484"/>
                  <a:pt x="2620055" y="222422"/>
                </a:cubicBezTo>
                <a:cubicBezTo>
                  <a:pt x="2632140" y="231054"/>
                  <a:pt x="2644769" y="238897"/>
                  <a:pt x="2657126" y="247135"/>
                </a:cubicBezTo>
                <a:cubicBezTo>
                  <a:pt x="2727954" y="353381"/>
                  <a:pt x="2643034" y="218953"/>
                  <a:pt x="2694196" y="321276"/>
                </a:cubicBezTo>
                <a:cubicBezTo>
                  <a:pt x="2700837" y="334559"/>
                  <a:pt x="2712878" y="344775"/>
                  <a:pt x="2718909" y="358346"/>
                </a:cubicBezTo>
                <a:cubicBezTo>
                  <a:pt x="2777728" y="490690"/>
                  <a:pt x="2712407" y="385663"/>
                  <a:pt x="2768336" y="469557"/>
                </a:cubicBezTo>
                <a:cubicBezTo>
                  <a:pt x="2802447" y="606000"/>
                  <a:pt x="2793050" y="554271"/>
                  <a:pt x="2793050" y="815546"/>
                </a:cubicBezTo>
                <a:cubicBezTo>
                  <a:pt x="2793050" y="902141"/>
                  <a:pt x="2787599" y="988718"/>
                  <a:pt x="2780693" y="1075038"/>
                </a:cubicBezTo>
                <a:cubicBezTo>
                  <a:pt x="2779339" y="1091967"/>
                  <a:pt x="2771667" y="1107812"/>
                  <a:pt x="2768336" y="1124465"/>
                </a:cubicBezTo>
                <a:cubicBezTo>
                  <a:pt x="2731171" y="1310294"/>
                  <a:pt x="2775687" y="1123453"/>
                  <a:pt x="2743623" y="1235676"/>
                </a:cubicBezTo>
                <a:cubicBezTo>
                  <a:pt x="2733918" y="1269641"/>
                  <a:pt x="2735217" y="1297092"/>
                  <a:pt x="2706553" y="1322173"/>
                </a:cubicBezTo>
                <a:cubicBezTo>
                  <a:pt x="2684200" y="1341732"/>
                  <a:pt x="2657126" y="1355124"/>
                  <a:pt x="2632412" y="1371600"/>
                </a:cubicBezTo>
                <a:cubicBezTo>
                  <a:pt x="2573663" y="1410766"/>
                  <a:pt x="2609437" y="1391615"/>
                  <a:pt x="2521201" y="1421027"/>
                </a:cubicBezTo>
                <a:cubicBezTo>
                  <a:pt x="2472827" y="1437152"/>
                  <a:pt x="2460519" y="1443712"/>
                  <a:pt x="2397634" y="1445741"/>
                </a:cubicBezTo>
                <a:cubicBezTo>
                  <a:pt x="2171174" y="1453046"/>
                  <a:pt x="1944553" y="1453979"/>
                  <a:pt x="1718012" y="1458098"/>
                </a:cubicBezTo>
                <a:cubicBezTo>
                  <a:pt x="1680942" y="1462217"/>
                  <a:pt x="1644079" y="1469211"/>
                  <a:pt x="1606801" y="1470454"/>
                </a:cubicBezTo>
                <a:cubicBezTo>
                  <a:pt x="1002129" y="1490609"/>
                  <a:pt x="1057513" y="1484998"/>
                  <a:pt x="519407" y="1470454"/>
                </a:cubicBezTo>
                <a:cubicBezTo>
                  <a:pt x="490574" y="1466335"/>
                  <a:pt x="461469" y="1463810"/>
                  <a:pt x="432909" y="1458098"/>
                </a:cubicBezTo>
                <a:cubicBezTo>
                  <a:pt x="420137" y="1455544"/>
                  <a:pt x="406010" y="1453878"/>
                  <a:pt x="395839" y="1445741"/>
                </a:cubicBezTo>
                <a:cubicBezTo>
                  <a:pt x="384243" y="1436464"/>
                  <a:pt x="383483" y="1416909"/>
                  <a:pt x="371126" y="1408671"/>
                </a:cubicBezTo>
                <a:cubicBezTo>
                  <a:pt x="356996" y="1399251"/>
                  <a:pt x="338028" y="1400980"/>
                  <a:pt x="321699" y="1396314"/>
                </a:cubicBezTo>
                <a:cubicBezTo>
                  <a:pt x="273892" y="1382655"/>
                  <a:pt x="299813" y="1383957"/>
                  <a:pt x="272272" y="1383957"/>
                </a:cubicBezTo>
              </a:path>
            </a:pathLst>
          </a:cu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446690" y="1143000"/>
            <a:ext cx="8544910" cy="49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3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and Degree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Theorem 1. </a:t>
            </a:r>
            <a:r>
              <a:rPr lang="en-US" dirty="0"/>
              <a:t>The summation of degrees in an undirected graph is twice the </a:t>
            </a:r>
            <a:r>
              <a:rPr lang="en-US" dirty="0" smtClean="0"/>
              <a:t>number of edges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Lemma </a:t>
            </a:r>
            <a:r>
              <a:rPr lang="en-US" b="1" dirty="0"/>
              <a:t>1. </a:t>
            </a:r>
            <a:r>
              <a:rPr lang="en-US" dirty="0"/>
              <a:t>The number of </a:t>
            </a:r>
            <a:r>
              <a:rPr lang="en-US" dirty="0" smtClean="0"/>
              <a:t>nodes </a:t>
            </a:r>
            <a:r>
              <a:rPr lang="en-US" dirty="0"/>
              <a:t>with odd degree is </a:t>
            </a:r>
            <a:r>
              <a:rPr lang="en-US" dirty="0" smtClean="0"/>
              <a:t>even</a:t>
            </a:r>
          </a:p>
          <a:p>
            <a:r>
              <a:rPr lang="en-US" b="1" dirty="0"/>
              <a:t>Lemma 2. </a:t>
            </a:r>
            <a:r>
              <a:rPr lang="en-US" dirty="0"/>
              <a:t>In any directed graph, the summation of in-degrees is equal to </a:t>
            </a:r>
            <a:r>
              <a:rPr lang="en-US" dirty="0" smtClean="0"/>
              <a:t>the summation </a:t>
            </a:r>
            <a:r>
              <a:rPr lang="en-US" dirty="0"/>
              <a:t>of out-degrees,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34012"/>
            <a:ext cx="208363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28462"/>
            <a:ext cx="1469237" cy="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5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236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When dealing with very large graphs, how </a:t>
            </a:r>
            <a:r>
              <a:rPr lang="en-US" dirty="0" smtClean="0"/>
              <a:t>nodes’ degrees </a:t>
            </a:r>
            <a:r>
              <a:rPr lang="en-US" dirty="0"/>
              <a:t>are distributed </a:t>
            </a:r>
            <a:r>
              <a:rPr lang="en-US" dirty="0" smtClean="0"/>
              <a:t>is an </a:t>
            </a:r>
            <a:r>
              <a:rPr lang="en-US" dirty="0"/>
              <a:t>important concept to </a:t>
            </a:r>
            <a:r>
              <a:rPr lang="en-US" dirty="0" smtClean="0"/>
              <a:t>analyze and is called </a:t>
            </a:r>
            <a:r>
              <a:rPr lang="en-US" b="1" i="1" dirty="0" smtClean="0">
                <a:solidFill>
                  <a:srgbClr val="FF0000"/>
                </a:solidFill>
              </a:rPr>
              <a:t>Degree Distribution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      is the number of nodes with degree d</a:t>
            </a:r>
          </a:p>
          <a:p>
            <a:r>
              <a:rPr lang="en-US" dirty="0" smtClean="0"/>
              <a:t>Degree distribution can be computed from </a:t>
            </a:r>
            <a:r>
              <a:rPr lang="en-US" b="1" dirty="0" smtClean="0">
                <a:solidFill>
                  <a:srgbClr val="FF0000"/>
                </a:solidFill>
              </a:rPr>
              <a:t>degree sequence</a:t>
            </a:r>
            <a:r>
              <a:rPr lang="en-US" b="1" dirty="0" smtClean="0"/>
              <a:t>: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871" y="3362317"/>
            <a:ext cx="2853529" cy="3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056186"/>
            <a:ext cx="57912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0D0163"/>
                </a:solidFill>
              </a:rPr>
              <a:t>Degree distribution histogram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0D0163"/>
                </a:solidFill>
              </a:rPr>
              <a:t>The </a:t>
            </a:r>
            <a:r>
              <a:rPr lang="en-US" sz="2800" dirty="0">
                <a:solidFill>
                  <a:srgbClr val="0D0163"/>
                </a:solidFill>
              </a:rPr>
              <a:t>x-axis represents the degree and the y-axis represents the number of </a:t>
            </a:r>
            <a:r>
              <a:rPr lang="en-US" sz="2800" dirty="0" smtClean="0">
                <a:solidFill>
                  <a:srgbClr val="0D0163"/>
                </a:solidFill>
              </a:rPr>
              <a:t>nodes (frequency) </a:t>
            </a:r>
            <a:r>
              <a:rPr lang="en-US" sz="2800" dirty="0">
                <a:solidFill>
                  <a:srgbClr val="0D0163"/>
                </a:solidFill>
              </a:rPr>
              <a:t>having that degree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472050" y="1559196"/>
            <a:ext cx="457200" cy="4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687" y="1678329"/>
            <a:ext cx="1023750" cy="834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7071" y="2487447"/>
            <a:ext cx="327600" cy="432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034" y="3676483"/>
            <a:ext cx="3050474" cy="25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9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G can be represented as a pair </a:t>
            </a:r>
            <a:r>
              <a:rPr lang="en-US" dirty="0" smtClean="0"/>
              <a:t>G(V, </a:t>
            </a:r>
            <a:r>
              <a:rPr lang="en-US" dirty="0"/>
              <a:t>E), where V is the node set and E is the edge </a:t>
            </a:r>
            <a:r>
              <a:rPr lang="en-US" dirty="0" smtClean="0"/>
              <a:t>set</a:t>
            </a:r>
          </a:p>
          <a:p>
            <a:endParaRPr lang="en-US" dirty="0" smtClean="0"/>
          </a:p>
          <a:p>
            <a:r>
              <a:rPr lang="en-US" dirty="0" smtClean="0"/>
              <a:t>G’(V’, E’) is a </a:t>
            </a:r>
            <a:r>
              <a:rPr lang="en-US" dirty="0" err="1" smtClean="0"/>
              <a:t>subgraph</a:t>
            </a:r>
            <a:r>
              <a:rPr lang="en-US" dirty="0" smtClean="0"/>
              <a:t> of G(V, E) </a:t>
            </a:r>
            <a:r>
              <a:rPr lang="en-US" dirty="0" smtClean="0">
                <a:solidFill>
                  <a:srgbClr val="FF0000"/>
                </a:solidFill>
              </a:rPr>
              <a:t>(induced </a:t>
            </a:r>
            <a:r>
              <a:rPr lang="en-US" dirty="0" err="1" smtClean="0">
                <a:solidFill>
                  <a:srgbClr val="FF0000"/>
                </a:solidFill>
              </a:rPr>
              <a:t>subgraph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744" y="2953373"/>
            <a:ext cx="5705475" cy="23035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4588760"/>
            <a:ext cx="4286250" cy="1659640"/>
            <a:chOff x="1066800" y="3484321"/>
            <a:chExt cx="4286250" cy="1659640"/>
          </a:xfrm>
        </p:grpSpPr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5029200" y="4152527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8" name="Oval 45"/>
            <p:cNvSpPr>
              <a:spLocks noChangeArrowheads="1"/>
            </p:cNvSpPr>
            <p:nvPr/>
          </p:nvSpPr>
          <p:spPr bwMode="auto">
            <a:xfrm>
              <a:off x="4381500" y="4812033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9" name="Oval 45"/>
            <p:cNvSpPr>
              <a:spLocks noChangeArrowheads="1"/>
            </p:cNvSpPr>
            <p:nvPr/>
          </p:nvSpPr>
          <p:spPr bwMode="auto">
            <a:xfrm>
              <a:off x="2438400" y="4812033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10" name="Oval 45"/>
            <p:cNvSpPr>
              <a:spLocks noChangeArrowheads="1"/>
            </p:cNvSpPr>
            <p:nvPr/>
          </p:nvSpPr>
          <p:spPr bwMode="auto">
            <a:xfrm>
              <a:off x="4381500" y="3484321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5</a:t>
              </a:r>
            </a:p>
          </p:txBody>
        </p:sp>
        <p:sp>
          <p:nvSpPr>
            <p:cNvPr id="11" name="Oval 45"/>
            <p:cNvSpPr>
              <a:spLocks noChangeArrowheads="1"/>
            </p:cNvSpPr>
            <p:nvPr/>
          </p:nvSpPr>
          <p:spPr bwMode="auto">
            <a:xfrm>
              <a:off x="2438400" y="3484321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1066800" y="3505200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6</a:t>
              </a:r>
            </a:p>
          </p:txBody>
        </p:sp>
        <p:cxnSp>
          <p:nvCxnSpPr>
            <p:cNvPr id="13" name="Straight Connector 12"/>
            <p:cNvCxnSpPr>
              <a:stCxn id="7" idx="3"/>
              <a:endCxn id="8" idx="7"/>
            </p:cNvCxnSpPr>
            <p:nvPr/>
          </p:nvCxnSpPr>
          <p:spPr>
            <a:xfrm rot="5400000">
              <a:off x="4654877" y="4438892"/>
              <a:ext cx="424796" cy="418703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>
              <a:stCxn id="10" idx="2"/>
              <a:endCxn id="11" idx="6"/>
            </p:cNvCxnSpPr>
            <p:nvPr/>
          </p:nvCxnSpPr>
          <p:spPr>
            <a:xfrm rot="10800000">
              <a:off x="2762250" y="3650285"/>
              <a:ext cx="1619250" cy="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>
              <a:stCxn id="8" idx="2"/>
              <a:endCxn id="9" idx="6"/>
            </p:cNvCxnSpPr>
            <p:nvPr/>
          </p:nvCxnSpPr>
          <p:spPr>
            <a:xfrm rot="10800000">
              <a:off x="2762250" y="4977996"/>
              <a:ext cx="1619250" cy="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>
              <a:stCxn id="10" idx="4"/>
              <a:endCxn id="8" idx="0"/>
            </p:cNvCxnSpPr>
            <p:nvPr/>
          </p:nvCxnSpPr>
          <p:spPr>
            <a:xfrm rot="5400000">
              <a:off x="4045533" y="4314141"/>
              <a:ext cx="995783" cy="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>
              <a:stCxn id="7" idx="1"/>
              <a:endCxn id="10" idx="5"/>
            </p:cNvCxnSpPr>
            <p:nvPr/>
          </p:nvCxnSpPr>
          <p:spPr>
            <a:xfrm rot="16200000" flipV="1">
              <a:off x="4650527" y="3775037"/>
              <a:ext cx="433497" cy="418703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>
              <a:stCxn id="11" idx="4"/>
              <a:endCxn id="9" idx="0"/>
            </p:cNvCxnSpPr>
            <p:nvPr/>
          </p:nvCxnSpPr>
          <p:spPr>
            <a:xfrm rot="5400000">
              <a:off x="2102433" y="4314141"/>
              <a:ext cx="995783" cy="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>
              <a:stCxn id="11" idx="2"/>
              <a:endCxn id="12" idx="6"/>
            </p:cNvCxnSpPr>
            <p:nvPr/>
          </p:nvCxnSpPr>
          <p:spPr>
            <a:xfrm rot="10800000" flipV="1">
              <a:off x="1390650" y="3650284"/>
              <a:ext cx="1047750" cy="20879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>
              <a:stCxn id="10" idx="3"/>
              <a:endCxn id="9" idx="7"/>
            </p:cNvCxnSpPr>
            <p:nvPr/>
          </p:nvCxnSpPr>
          <p:spPr>
            <a:xfrm rot="5400000">
              <a:off x="3025374" y="3457089"/>
              <a:ext cx="1093002" cy="1714103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305550" y="4512560"/>
            <a:ext cx="2305050" cy="1659640"/>
            <a:chOff x="6381750" y="3505200"/>
            <a:chExt cx="2305050" cy="1659640"/>
          </a:xfrm>
        </p:grpSpPr>
        <p:sp>
          <p:nvSpPr>
            <p:cNvPr id="22" name="Oval 45"/>
            <p:cNvSpPr>
              <a:spLocks noChangeArrowheads="1"/>
            </p:cNvSpPr>
            <p:nvPr/>
          </p:nvSpPr>
          <p:spPr bwMode="auto">
            <a:xfrm>
              <a:off x="8362950" y="4173406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1</a:t>
              </a:r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7715250" y="4832912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2</a:t>
              </a:r>
            </a:p>
          </p:txBody>
        </p:sp>
        <p:sp>
          <p:nvSpPr>
            <p:cNvPr id="24" name="Oval 45"/>
            <p:cNvSpPr>
              <a:spLocks noChangeArrowheads="1"/>
            </p:cNvSpPr>
            <p:nvPr/>
          </p:nvSpPr>
          <p:spPr bwMode="auto">
            <a:xfrm>
              <a:off x="6381750" y="4240072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3</a:t>
              </a:r>
            </a:p>
          </p:txBody>
        </p:sp>
        <p:sp>
          <p:nvSpPr>
            <p:cNvPr id="25" name="Oval 45"/>
            <p:cNvSpPr>
              <a:spLocks noChangeArrowheads="1"/>
            </p:cNvSpPr>
            <p:nvPr/>
          </p:nvSpPr>
          <p:spPr bwMode="auto">
            <a:xfrm>
              <a:off x="7715250" y="3505200"/>
              <a:ext cx="323850" cy="331928"/>
            </a:xfrm>
            <a:prstGeom prst="ellips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dirty="0" smtClean="0"/>
                <a:t>5</a:t>
              </a:r>
            </a:p>
          </p:txBody>
        </p:sp>
        <p:cxnSp>
          <p:nvCxnSpPr>
            <p:cNvPr id="26" name="Straight Connector 25"/>
            <p:cNvCxnSpPr>
              <a:stCxn id="22" idx="3"/>
              <a:endCxn id="23" idx="7"/>
            </p:cNvCxnSpPr>
            <p:nvPr/>
          </p:nvCxnSpPr>
          <p:spPr>
            <a:xfrm rot="5400000">
              <a:off x="7988627" y="4459771"/>
              <a:ext cx="424796" cy="418703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>
              <a:stCxn id="23" idx="2"/>
              <a:endCxn id="24" idx="5"/>
            </p:cNvCxnSpPr>
            <p:nvPr/>
          </p:nvCxnSpPr>
          <p:spPr>
            <a:xfrm rot="10800000">
              <a:off x="6658174" y="4523390"/>
              <a:ext cx="1057077" cy="475486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>
              <a:stCxn id="25" idx="4"/>
              <a:endCxn id="23" idx="0"/>
            </p:cNvCxnSpPr>
            <p:nvPr/>
          </p:nvCxnSpPr>
          <p:spPr>
            <a:xfrm rot="5400000">
              <a:off x="7379283" y="4335020"/>
              <a:ext cx="995783" cy="0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>
              <a:stCxn id="22" idx="1"/>
              <a:endCxn id="25" idx="5"/>
            </p:cNvCxnSpPr>
            <p:nvPr/>
          </p:nvCxnSpPr>
          <p:spPr>
            <a:xfrm rot="16200000" flipV="1">
              <a:off x="7984277" y="3795916"/>
              <a:ext cx="433497" cy="418703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>
              <a:stCxn id="25" idx="3"/>
              <a:endCxn id="24" idx="7"/>
            </p:cNvCxnSpPr>
            <p:nvPr/>
          </p:nvCxnSpPr>
          <p:spPr>
            <a:xfrm rot="5400000">
              <a:off x="6960343" y="3486348"/>
              <a:ext cx="500164" cy="1104504"/>
            </a:xfrm>
            <a:prstGeom prst="line">
              <a:avLst/>
            </a:prstGeom>
            <a:ln w="25400">
              <a:solidFill>
                <a:schemeClr val="dk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31" name="Right Arrow 30"/>
          <p:cNvSpPr/>
          <p:nvPr/>
        </p:nvSpPr>
        <p:spPr>
          <a:xfrm>
            <a:off x="5105400" y="4724400"/>
            <a:ext cx="533400" cy="14478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-CONFIG__" val="version3 650 5 516 1 20 19.4 255:0:0 186:0:226 0:128:128 186:223:226 arial"/>
</p:tagLst>
</file>

<file path=ppt/theme/theme1.xml><?xml version="1.0" encoding="utf-8"?>
<a:theme xmlns:a="http://schemas.openxmlformats.org/drawingml/2006/main" name="SocialComputingCourse-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/>
      </a:spPr>
      <a:bodyPr/>
      <a:lstStyle>
        <a:defPPr algn="ctr">
          <a:spcBef>
            <a:spcPct val="0"/>
          </a:spcBef>
          <a:defRPr kumimoji="0" sz="6000" b="1" i="0" u="none" strike="noStrike" kern="1200" normalizeH="0" noProof="0" dirty="0" smtClean="0">
            <a:solidFill>
              <a:schemeClr val="bg1"/>
            </a:solidFill>
            <a:uLnTx/>
            <a:uFillTx/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SocialTemplate</Template>
  <TotalTime>3705</TotalTime>
  <Words>2484</Words>
  <Application>Microsoft Office PowerPoint</Application>
  <PresentationFormat>On-screen Show (4:3)</PresentationFormat>
  <Paragraphs>309</Paragraphs>
  <Slides>64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SocialComputingCourse-Template</vt:lpstr>
      <vt:lpstr>Equation</vt:lpstr>
      <vt:lpstr>Graph Essentials</vt:lpstr>
      <vt:lpstr>Graph Basics</vt:lpstr>
      <vt:lpstr>Nodes and Edges</vt:lpstr>
      <vt:lpstr>Nodes and Edges</vt:lpstr>
      <vt:lpstr>Directed Edges and Directed Graphs</vt:lpstr>
      <vt:lpstr>Neighborhood and Degree (In-degree, out-degree)</vt:lpstr>
      <vt:lpstr>Degree and Degree Distribution</vt:lpstr>
      <vt:lpstr>Degree Distribution</vt:lpstr>
      <vt:lpstr>Subgraph</vt:lpstr>
      <vt:lpstr>Graph Representation</vt:lpstr>
      <vt:lpstr>Adjacency Matrix</vt:lpstr>
      <vt:lpstr>Adjacency List</vt:lpstr>
      <vt:lpstr>Edge List</vt:lpstr>
      <vt:lpstr>Types of Graphs</vt:lpstr>
      <vt:lpstr>Directed-Undirected</vt:lpstr>
      <vt:lpstr>Simple Graphs and Multigraphs</vt:lpstr>
      <vt:lpstr>Weighted Graph</vt:lpstr>
      <vt:lpstr>Signed Graph</vt:lpstr>
      <vt:lpstr>Connectivity in Graphs </vt:lpstr>
      <vt:lpstr>Adjacent nodes and Incident Edges</vt:lpstr>
      <vt:lpstr>Walk, Path, Trail, Tour, and Cycle</vt:lpstr>
      <vt:lpstr>Path</vt:lpstr>
      <vt:lpstr>Random walk</vt:lpstr>
      <vt:lpstr>Connectivity</vt:lpstr>
      <vt:lpstr>Connectivity: Example</vt:lpstr>
      <vt:lpstr>Component</vt:lpstr>
      <vt:lpstr>Component Examples:</vt:lpstr>
      <vt:lpstr>Shortest Path</vt:lpstr>
      <vt:lpstr>Diameter</vt:lpstr>
      <vt:lpstr>Special Graphs</vt:lpstr>
      <vt:lpstr>Trees and Forests</vt:lpstr>
      <vt:lpstr>Special Subgraphs</vt:lpstr>
      <vt:lpstr>Spanning Trees</vt:lpstr>
      <vt:lpstr>Steiner Trees</vt:lpstr>
      <vt:lpstr>Complete Graphs</vt:lpstr>
      <vt:lpstr>Planar Graphs</vt:lpstr>
      <vt:lpstr>Bipartite Graphs</vt:lpstr>
      <vt:lpstr>Affiliation Networks</vt:lpstr>
      <vt:lpstr>Regular Graphs</vt:lpstr>
      <vt:lpstr>Egocentric Networks</vt:lpstr>
      <vt:lpstr>Bridges (cut-edges)</vt:lpstr>
      <vt:lpstr>Graph Algorithms</vt:lpstr>
      <vt:lpstr>Graph/Network Traversal Algorithms</vt:lpstr>
      <vt:lpstr>Graph/Tree Traversal</vt:lpstr>
      <vt:lpstr>Depth-First Search (DFS)</vt:lpstr>
      <vt:lpstr>DFS Algorithm</vt:lpstr>
      <vt:lpstr>Depth-First Search (DFS): An Example</vt:lpstr>
      <vt:lpstr>Breadth-First Search (BFS)</vt:lpstr>
      <vt:lpstr>BFS Algorithm</vt:lpstr>
      <vt:lpstr>Breadth-First Search (BFS)</vt:lpstr>
      <vt:lpstr>Shortest Path</vt:lpstr>
      <vt:lpstr>Dijkstra’s Algorithm: Finding the shortest path</vt:lpstr>
      <vt:lpstr>Dijkstra’s Algorithm Execution Example</vt:lpstr>
      <vt:lpstr>Dijkstra’s Algorithm</vt:lpstr>
      <vt:lpstr>Other slides</vt:lpstr>
      <vt:lpstr>Internet</vt:lpstr>
      <vt:lpstr>Phoenix Road Network</vt:lpstr>
      <vt:lpstr>Social Networks and Social Network Analysis</vt:lpstr>
      <vt:lpstr>Social Networks: Examples</vt:lpstr>
      <vt:lpstr>Webgraph</vt:lpstr>
      <vt:lpstr>Webgraph: Government Agencies</vt:lpstr>
      <vt:lpstr>Prim’s Algorithm: Finding Minimum Spanning Tree</vt:lpstr>
      <vt:lpstr>Prim’s Algorithm Execution Example</vt:lpstr>
      <vt:lpstr>Bridge Detection</vt:lpstr>
    </vt:vector>
  </TitlesOfParts>
  <Company>Arizona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Mining: An Introduction - Book Slides</dc:title>
  <dc:subject>Social Media Mining</dc:subject>
  <dc:creator>Reza Zafarani</dc:creator>
  <cp:keywords>Social Media Mining; SMM</cp:keywords>
  <dc:description>Book Draft PDF and Powerpoint Slides available at http://dmml.asu.edu/smm</dc:description>
  <cp:lastModifiedBy>pitoura</cp:lastModifiedBy>
  <cp:revision>277</cp:revision>
  <cp:lastPrinted>2012-08-17T16:28:21Z</cp:lastPrinted>
  <dcterms:created xsi:type="dcterms:W3CDTF">2013-08-25T00:17:48Z</dcterms:created>
  <dcterms:modified xsi:type="dcterms:W3CDTF">2014-10-08T10:51:05Z</dcterms:modified>
  <cp:category>Social Media Mining</cp:category>
</cp:coreProperties>
</file>