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8"/>
  </p:notesMasterIdLst>
  <p:sldIdLst>
    <p:sldId id="271" r:id="rId2"/>
    <p:sldId id="402" r:id="rId3"/>
    <p:sldId id="403" r:id="rId4"/>
    <p:sldId id="334" r:id="rId5"/>
    <p:sldId id="336" r:id="rId6"/>
    <p:sldId id="404" r:id="rId7"/>
    <p:sldId id="337" r:id="rId8"/>
    <p:sldId id="338" r:id="rId9"/>
    <p:sldId id="340" r:id="rId10"/>
    <p:sldId id="339" r:id="rId11"/>
    <p:sldId id="505" r:id="rId12"/>
    <p:sldId id="377" r:id="rId13"/>
    <p:sldId id="391" r:id="rId14"/>
    <p:sldId id="373" r:id="rId15"/>
    <p:sldId id="374" r:id="rId16"/>
    <p:sldId id="375" r:id="rId17"/>
    <p:sldId id="378" r:id="rId18"/>
    <p:sldId id="384" r:id="rId19"/>
    <p:sldId id="379" r:id="rId20"/>
    <p:sldId id="392" r:id="rId21"/>
    <p:sldId id="376" r:id="rId22"/>
    <p:sldId id="344" r:id="rId23"/>
    <p:sldId id="390" r:id="rId24"/>
    <p:sldId id="342" r:id="rId25"/>
    <p:sldId id="381" r:id="rId26"/>
    <p:sldId id="382" r:id="rId27"/>
    <p:sldId id="383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3" r:id="rId36"/>
    <p:sldId id="401" r:id="rId37"/>
    <p:sldId id="354" r:id="rId38"/>
    <p:sldId id="385" r:id="rId39"/>
    <p:sldId id="359" r:id="rId40"/>
    <p:sldId id="389" r:id="rId41"/>
    <p:sldId id="386" r:id="rId42"/>
    <p:sldId id="387" r:id="rId43"/>
    <p:sldId id="388" r:id="rId44"/>
    <p:sldId id="370" r:id="rId45"/>
    <p:sldId id="362" r:id="rId46"/>
    <p:sldId id="363" r:id="rId47"/>
    <p:sldId id="364" r:id="rId48"/>
    <p:sldId id="365" r:id="rId49"/>
    <p:sldId id="366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369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4" r:id="rId67"/>
    <p:sldId id="415" r:id="rId68"/>
    <p:sldId id="412" r:id="rId69"/>
    <p:sldId id="413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507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433" r:id="rId89"/>
    <p:sldId id="434" r:id="rId90"/>
    <p:sldId id="436" r:id="rId91"/>
    <p:sldId id="437" r:id="rId92"/>
    <p:sldId id="438" r:id="rId93"/>
    <p:sldId id="439" r:id="rId94"/>
    <p:sldId id="440" r:id="rId95"/>
    <p:sldId id="441" r:id="rId96"/>
    <p:sldId id="442" r:id="rId97"/>
    <p:sldId id="443" r:id="rId98"/>
    <p:sldId id="444" r:id="rId99"/>
    <p:sldId id="445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1" r:id="rId113"/>
    <p:sldId id="462" r:id="rId114"/>
    <p:sldId id="463" r:id="rId115"/>
    <p:sldId id="464" r:id="rId116"/>
    <p:sldId id="465" r:id="rId117"/>
    <p:sldId id="466" r:id="rId118"/>
    <p:sldId id="467" r:id="rId119"/>
    <p:sldId id="468" r:id="rId120"/>
    <p:sldId id="469" r:id="rId121"/>
    <p:sldId id="470" r:id="rId122"/>
    <p:sldId id="471" r:id="rId123"/>
    <p:sldId id="472" r:id="rId124"/>
    <p:sldId id="473" r:id="rId125"/>
    <p:sldId id="476" r:id="rId126"/>
    <p:sldId id="474" r:id="rId127"/>
    <p:sldId id="475" r:id="rId128"/>
    <p:sldId id="478" r:id="rId129"/>
    <p:sldId id="506" r:id="rId130"/>
    <p:sldId id="477" r:id="rId131"/>
    <p:sldId id="479" r:id="rId132"/>
    <p:sldId id="480" r:id="rId133"/>
    <p:sldId id="481" r:id="rId134"/>
    <p:sldId id="482" r:id="rId135"/>
    <p:sldId id="483" r:id="rId136"/>
    <p:sldId id="484" r:id="rId137"/>
    <p:sldId id="485" r:id="rId138"/>
    <p:sldId id="486" r:id="rId139"/>
    <p:sldId id="487" r:id="rId140"/>
    <p:sldId id="488" r:id="rId141"/>
    <p:sldId id="489" r:id="rId142"/>
    <p:sldId id="490" r:id="rId143"/>
    <p:sldId id="491" r:id="rId144"/>
    <p:sldId id="503" r:id="rId145"/>
    <p:sldId id="504" r:id="rId146"/>
    <p:sldId id="492" r:id="rId147"/>
    <p:sldId id="493" r:id="rId148"/>
    <p:sldId id="494" r:id="rId149"/>
    <p:sldId id="495" r:id="rId150"/>
    <p:sldId id="496" r:id="rId151"/>
    <p:sldId id="497" r:id="rId152"/>
    <p:sldId id="498" r:id="rId153"/>
    <p:sldId id="499" r:id="rId154"/>
    <p:sldId id="500" r:id="rId155"/>
    <p:sldId id="501" r:id="rId156"/>
    <p:sldId id="502" r:id="rId1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0BD32-3ACE-4D43-AA65-19B3FFBE8ED7}" v="5" dt="2023-10-18T09:45:39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D3E0BD32-3ACE-4D43-AA65-19B3FFBE8ED7}"/>
    <pc:docChg chg="undo custSel modSld">
      <pc:chgData name="ΠΑΝΑΓΙΩΤΗΣ ΤΣΑΠΑΡΑΣ" userId="14c29a0b-fba8-4de1-ba9f-ce710cf39d77" providerId="ADAL" clId="{D3E0BD32-3ACE-4D43-AA65-19B3FFBE8ED7}" dt="2023-10-18T09:45:39.335" v="196" actId="2711"/>
      <pc:docMkLst>
        <pc:docMk/>
      </pc:docMkLst>
      <pc:sldChg chg="modSp mod">
        <pc:chgData name="ΠΑΝΑΓΙΩΤΗΣ ΤΣΑΠΑΡΑΣ" userId="14c29a0b-fba8-4de1-ba9f-ce710cf39d77" providerId="ADAL" clId="{D3E0BD32-3ACE-4D43-AA65-19B3FFBE8ED7}" dt="2023-10-18T09:29:08.982" v="195" actId="1076"/>
        <pc:sldMkLst>
          <pc:docMk/>
          <pc:sldMk cId="4033767211" sldId="375"/>
        </pc:sldMkLst>
        <pc:spChg chg="mod">
          <ac:chgData name="ΠΑΝΑΓΙΩΤΗΣ ΤΣΑΠΑΡΑΣ" userId="14c29a0b-fba8-4de1-ba9f-ce710cf39d77" providerId="ADAL" clId="{D3E0BD32-3ACE-4D43-AA65-19B3FFBE8ED7}" dt="2023-10-18T09:28:56.981" v="192" actId="1076"/>
          <ac:spMkLst>
            <pc:docMk/>
            <pc:sldMk cId="4033767211" sldId="375"/>
            <ac:spMk id="242691" creationId="{00000000-0000-0000-0000-000000000000}"/>
          </ac:spMkLst>
        </pc:spChg>
        <pc:graphicFrameChg chg="mod">
          <ac:chgData name="ΠΑΝΑΓΙΩΤΗΣ ΤΣΑΠΑΡΑΣ" userId="14c29a0b-fba8-4de1-ba9f-ce710cf39d77" providerId="ADAL" clId="{D3E0BD32-3ACE-4D43-AA65-19B3FFBE8ED7}" dt="2023-10-18T09:29:04.337" v="194" actId="1076"/>
          <ac:graphicFrameMkLst>
            <pc:docMk/>
            <pc:sldMk cId="4033767211" sldId="375"/>
            <ac:graphicFrameMk id="5" creationId="{00000000-0000-0000-0000-000000000000}"/>
          </ac:graphicFrameMkLst>
        </pc:graphicFrameChg>
        <pc:picChg chg="mod">
          <ac:chgData name="ΠΑΝΑΓΙΩΤΗΣ ΤΣΑΠΑΡΑΣ" userId="14c29a0b-fba8-4de1-ba9f-ce710cf39d77" providerId="ADAL" clId="{D3E0BD32-3ACE-4D43-AA65-19B3FFBE8ED7}" dt="2023-10-18T09:29:08.982" v="195" actId="1076"/>
          <ac:picMkLst>
            <pc:docMk/>
            <pc:sldMk cId="4033767211" sldId="375"/>
            <ac:picMk id="242692" creationId="{00000000-0000-0000-0000-000000000000}"/>
          </ac:picMkLst>
        </pc:picChg>
      </pc:sldChg>
      <pc:sldChg chg="modSp mod">
        <pc:chgData name="ΠΑΝΑΓΙΩΤΗΣ ΤΣΑΠΑΡΑΣ" userId="14c29a0b-fba8-4de1-ba9f-ce710cf39d77" providerId="ADAL" clId="{D3E0BD32-3ACE-4D43-AA65-19B3FFBE8ED7}" dt="2023-10-18T09:26:00.073" v="32" actId="20577"/>
        <pc:sldMkLst>
          <pc:docMk/>
          <pc:sldMk cId="3481392608" sldId="377"/>
        </pc:sldMkLst>
        <pc:spChg chg="mod">
          <ac:chgData name="ΠΑΝΑΓΙΩΤΗΣ ΤΣΑΠΑΡΑΣ" userId="14c29a0b-fba8-4de1-ba9f-ce710cf39d77" providerId="ADAL" clId="{D3E0BD32-3ACE-4D43-AA65-19B3FFBE8ED7}" dt="2023-10-18T09:26:00.073" v="32" actId="20577"/>
          <ac:spMkLst>
            <pc:docMk/>
            <pc:sldMk cId="3481392608" sldId="377"/>
            <ac:spMk id="3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D3E0BD32-3ACE-4D43-AA65-19B3FFBE8ED7}" dt="2023-10-18T09:28:05.724" v="191" actId="6549"/>
        <pc:sldMkLst>
          <pc:docMk/>
          <pc:sldMk cId="4009317492" sldId="391"/>
        </pc:sldMkLst>
        <pc:spChg chg="add mod">
          <ac:chgData name="ΠΑΝΑΓΙΩΤΗΣ ΤΣΑΠΑΡΑΣ" userId="14c29a0b-fba8-4de1-ba9f-ce710cf39d77" providerId="ADAL" clId="{D3E0BD32-3ACE-4D43-AA65-19B3FFBE8ED7}" dt="2023-10-18T09:27:41.901" v="134" actId="313"/>
          <ac:spMkLst>
            <pc:docMk/>
            <pc:sldMk cId="4009317492" sldId="391"/>
            <ac:spMk id="3" creationId="{09655806-6505-E9A8-BFC1-C0A2B0F48470}"/>
          </ac:spMkLst>
        </pc:spChg>
        <pc:spChg chg="add mod">
          <ac:chgData name="ΠΑΝΑΓΙΩΤΗΣ ΤΣΑΠΑΡΑΣ" userId="14c29a0b-fba8-4de1-ba9f-ce710cf39d77" providerId="ADAL" clId="{D3E0BD32-3ACE-4D43-AA65-19B3FFBE8ED7}" dt="2023-10-18T09:28:05.724" v="191" actId="6549"/>
          <ac:spMkLst>
            <pc:docMk/>
            <pc:sldMk cId="4009317492" sldId="391"/>
            <ac:spMk id="5" creationId="{0305E7B7-BD94-BCD6-A734-59491AC4074A}"/>
          </ac:spMkLst>
        </pc:spChg>
      </pc:sldChg>
      <pc:sldChg chg="modSp">
        <pc:chgData name="ΠΑΝΑΓΙΩΤΗΣ ΤΣΑΠΑΡΑΣ" userId="14c29a0b-fba8-4de1-ba9f-ce710cf39d77" providerId="ADAL" clId="{D3E0BD32-3ACE-4D43-AA65-19B3FFBE8ED7}" dt="2023-10-18T09:45:39.335" v="196" actId="2711"/>
        <pc:sldMkLst>
          <pc:docMk/>
          <pc:sldMk cId="3623270037" sldId="431"/>
        </pc:sldMkLst>
        <pc:spChg chg="mod">
          <ac:chgData name="ΠΑΝΑΓΙΩΤΗΣ ΤΣΑΠΑΡΑΣ" userId="14c29a0b-fba8-4de1-ba9f-ce710cf39d77" providerId="ADAL" clId="{D3E0BD32-3ACE-4D43-AA65-19B3FFBE8ED7}" dt="2023-10-18T09:45:39.335" v="196" actId="2711"/>
          <ac:spMkLst>
            <pc:docMk/>
            <pc:sldMk cId="3623270037" sldId="431"/>
            <ac:spMk id="31029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FD-4CA2-B6C3-E9FA0DE5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9568"/>
        <c:axId val="55471104"/>
      </c:scatterChart>
      <c:valAx>
        <c:axId val="5546956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471104"/>
        <c:crosses val="autoZero"/>
        <c:crossBetween val="midCat"/>
      </c:valAx>
      <c:valAx>
        <c:axId val="55471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69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EC-4891-9968-F0814DEC0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6928"/>
        <c:axId val="76158464"/>
      </c:scatterChart>
      <c:valAx>
        <c:axId val="761569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158464"/>
        <c:crosses val="autoZero"/>
        <c:crossBetween val="midCat"/>
      </c:valAx>
      <c:valAx>
        <c:axId val="761584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56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Word Count </a:t>
            </a:r>
            <a:r>
              <a:rPr lang="en-US" sz="1400" dirty="0" err="1"/>
              <a:t>Cummulative</a:t>
            </a:r>
            <a:r>
              <a:rPr lang="en-US" sz="1400" dirty="0"/>
              <a:t> 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60-4AD6-B199-637BDF2A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87904"/>
        <c:axId val="79376384"/>
      </c:scatterChart>
      <c:valAx>
        <c:axId val="7618790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76384"/>
        <c:crosses val="autoZero"/>
        <c:crossBetween val="midCat"/>
      </c:valAx>
      <c:valAx>
        <c:axId val="79376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87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FF-466C-90B7-62C472B8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89056"/>
        <c:axId val="79390592"/>
      </c:scatterChart>
      <c:valAx>
        <c:axId val="79389056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90592"/>
        <c:crosses val="autoZero"/>
        <c:crossBetween val="midCat"/>
      </c:valAx>
      <c:valAx>
        <c:axId val="793905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8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30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31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0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5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2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0AD07-1764-4CC7-B07F-6A6770E3EB60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3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D298-1508-4030-86BC-2E94508E6F89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Biographic</a:t>
            </a:r>
            <a:r>
              <a:rPr lang="en-US" baseline="0" dirty="0"/>
              <a:t> information for </a:t>
            </a:r>
            <a:r>
              <a:rPr lang="en-US" baseline="0" dirty="0" err="1"/>
              <a:t>Erdos</a:t>
            </a:r>
            <a:r>
              <a:rPr lang="en-US" baseline="0" dirty="0"/>
              <a:t>, mostly from </a:t>
            </a:r>
            <a:r>
              <a:rPr lang="en-US" baseline="0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D4EE-AE0F-47E2-996B-DAE5F5299DD3}" type="slidenum">
              <a:rPr lang="en-US"/>
              <a:pPr/>
              <a:t>64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1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FDBE2-DAC0-4F38-AE2D-840B6531C121}" type="slidenum">
              <a:rPr lang="en-US"/>
              <a:pPr/>
              <a:t>65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4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9123E-5BAA-47DA-AC18-71FE1F1C0CB5}" type="slidenum">
              <a:rPr lang="en-US"/>
              <a:pPr/>
              <a:t>66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9C42-610E-4EFE-89AB-E8671DB92284}" type="slidenum">
              <a:rPr lang="en-US"/>
              <a:pPr/>
              <a:t>68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0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97E-68C4-42FC-946A-D180B0E82202}" type="slidenum">
              <a:rPr lang="en-US"/>
              <a:pPr/>
              <a:t>69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2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048C-8B5F-4945-BEC4-3469760BA1DB}" type="slidenum">
              <a:rPr lang="en-US"/>
              <a:pPr/>
              <a:t>71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9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4787-DE52-48CB-941C-889300283703}" type="slidenum">
              <a:rPr lang="en-US"/>
              <a:pPr/>
              <a:t>73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07C18-463E-45DC-899D-2FFB5600C40A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3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9F7AA-083F-4A63-AB9E-9B76B960C7D1}" type="slidenum">
              <a:rPr lang="en-US"/>
              <a:pPr/>
              <a:t>79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1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0DDD-9044-49F5-B349-60ABAF559B22}" type="slidenum">
              <a:rPr lang="en-US"/>
              <a:pPr/>
              <a:t>81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4148-496D-44A5-9B9F-BF1FF02BF127}" type="slidenum">
              <a:rPr lang="en-US"/>
              <a:pPr/>
              <a:t>82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Bollobas</a:t>
            </a:r>
            <a:r>
              <a:rPr lang="en-US" baseline="0" dirty="0"/>
              <a:t> paper that we have on the web page of the course. The idea: how to simulate the preferential attachment process on a static graph. Useful for the analysis of the model. Interesting as a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4B7D0-EAD3-490F-AAE2-909758AECF4A}" type="slidenum">
              <a:rPr lang="en-US"/>
              <a:pPr/>
              <a:t>83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3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2D9C-E0B9-4DAA-9B93-1F9694AE7A2B}" type="slidenum">
              <a:rPr lang="en-US"/>
              <a:pPr/>
              <a:t>84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0996-DAF5-4C8A-A6AD-33FBE8B66154}" type="slidenum">
              <a:rPr lang="en-US"/>
              <a:pPr/>
              <a:t>87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87798-5553-4A10-A09D-9596D4CF61EB}" type="slidenum">
              <a:rPr lang="en-US"/>
              <a:pPr/>
              <a:t>88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3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0895-9645-448A-AC17-D6D51841211D}" type="slidenum">
              <a:rPr lang="en-US"/>
              <a:pPr/>
              <a:t>89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36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paper of Watts (by himself)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1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the paper of Watts and </a:t>
            </a:r>
            <a:r>
              <a:rPr lang="en-US" baseline="0"/>
              <a:t>Strogatz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</a:t>
            </a:r>
            <a:r>
              <a:rPr lang="en-US" baseline="0" dirty="0"/>
              <a:t> </a:t>
            </a:r>
            <a:r>
              <a:rPr lang="en-US" baseline="0" dirty="0" err="1"/>
              <a:t>Leskovek</a:t>
            </a:r>
            <a:r>
              <a:rPr lang="en-US" baseline="0" dirty="0"/>
              <a:t>, Kleinberg, </a:t>
            </a:r>
            <a:r>
              <a:rPr lang="en-US" baseline="0" dirty="0" err="1"/>
              <a:t>Faloutsos</a:t>
            </a:r>
            <a:r>
              <a:rPr lang="en-US" baseline="0" dirty="0"/>
              <a:t> the remaining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49505-39C0-4CF6-8C6C-26AF0A2B2AF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6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B277-E052-46D0-9670-7499CA1ADE62}" type="slidenum">
              <a:rPr lang="en-US"/>
              <a:pPr/>
              <a:t>106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Animation: first faces, then comminities, then edges</a:t>
            </a:r>
          </a:p>
        </p:txBody>
      </p:sp>
    </p:spTree>
    <p:extLst>
      <p:ext uri="{BB962C8B-B14F-4D97-AF65-F5344CB8AC3E}">
        <p14:creationId xmlns:p14="http://schemas.microsoft.com/office/powerpoint/2010/main" val="41248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FE476-9EC0-41A3-B850-7935BD07282D}" type="slidenum">
              <a:rPr lang="en-US"/>
              <a:pPr/>
              <a:t>107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with communities: f(1), f(2), … f(h)</a:t>
            </a:r>
          </a:p>
          <a:p>
            <a:endParaRPr lang="en-US" dirty="0"/>
          </a:p>
          <a:p>
            <a:r>
              <a:rPr lang="en-US" dirty="0"/>
              <a:t>Scale-free: given</a:t>
            </a:r>
            <a:r>
              <a:rPr lang="en-US" baseline="0" dirty="0"/>
              <a:t> a subtree the probabilities are the same regardless of the remaining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5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3F8B-68A7-449E-9B12-548873C25C1E}" type="slidenum">
              <a:rPr lang="en-US"/>
              <a:pPr/>
              <a:t>108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for a,b,c</a:t>
            </a:r>
          </a:p>
        </p:txBody>
      </p:sp>
    </p:spTree>
    <p:extLst>
      <p:ext uri="{BB962C8B-B14F-4D97-AF65-F5344CB8AC3E}">
        <p14:creationId xmlns:p14="http://schemas.microsoft.com/office/powerpoint/2010/main" val="1051087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85E29-71F2-44FB-97DE-AF76F7DE87F4}" type="slidenum">
              <a:rPr lang="en-US"/>
              <a:pPr/>
              <a:t>111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with people connected</a:t>
            </a:r>
          </a:p>
          <a:p>
            <a:r>
              <a:rPr lang="en-US"/>
              <a:t>New person</a:t>
            </a:r>
          </a:p>
          <a:p>
            <a:r>
              <a:rPr lang="en-US"/>
              <a:t>Add hierarchy</a:t>
            </a:r>
          </a:p>
          <a:p>
            <a:r>
              <a:rPr lang="en-US"/>
              <a:t>Connect</a:t>
            </a:r>
          </a:p>
          <a:p>
            <a:r>
              <a:rPr lang="en-US"/>
              <a:t>Remove hierarchy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A546-EF66-42A6-B1F1-C87AB10FFC5B}" type="slidenum">
              <a:rPr lang="en-US"/>
              <a:pPr/>
              <a:t>114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the red line</a:t>
            </a:r>
          </a:p>
        </p:txBody>
      </p:sp>
    </p:spTree>
    <p:extLst>
      <p:ext uri="{BB962C8B-B14F-4D97-AF65-F5344CB8AC3E}">
        <p14:creationId xmlns:p14="http://schemas.microsoft.com/office/powerpoint/2010/main" val="2463661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749CD-C341-4DF6-9B0C-855EE96F4040}" type="slidenum">
              <a:rPr lang="en-US"/>
              <a:pPr/>
              <a:t>115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6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28A1-9869-4A29-A754-16CB482F6D9C}" type="slidenum">
              <a:rPr lang="en-US"/>
              <a:pPr/>
              <a:t>116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Label the axis</a:t>
            </a:r>
          </a:p>
        </p:txBody>
      </p:sp>
    </p:spTree>
    <p:extLst>
      <p:ext uri="{BB962C8B-B14F-4D97-AF65-F5344CB8AC3E}">
        <p14:creationId xmlns:p14="http://schemas.microsoft.com/office/powerpoint/2010/main" val="1417279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9C2DE6-46A9-4A83-A98A-DD4D98DD44FB}" type="slidenum">
              <a:rPr lang="en-US" altLang="en-US" b="0"/>
              <a:pPr eaLnBrk="1" hangingPunct="1"/>
              <a:t>120</a:t>
            </a:fld>
            <a:endParaRPr lang="en-US" altLang="en-US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9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FEC93-D77B-406E-A21B-ECFE85C0B9C0}" type="slidenum">
              <a:rPr lang="en-US" altLang="en-US" b="0"/>
              <a:pPr eaLnBrk="1" hangingPunct="1"/>
              <a:t>121</a:t>
            </a:fld>
            <a:endParaRPr lang="en-US" altLang="en-US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115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5A46A4-52DE-460E-B9F0-85ED35FBE486}" type="slidenum">
              <a:rPr lang="en-US" altLang="en-US" b="0"/>
              <a:pPr eaLnBrk="1" hangingPunct="1"/>
              <a:t>122</a:t>
            </a:fld>
            <a:endParaRPr lang="en-US" altLang="en-US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53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128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110188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D3D7C-BB16-4064-B4A8-A4D6636D85B8}" type="slidenum">
              <a:rPr lang="en-US" altLang="en-US" b="0"/>
              <a:pPr eaLnBrk="1" hangingPunct="1"/>
              <a:t>131</a:t>
            </a:fld>
            <a:endParaRPr lang="en-US" altLang="en-US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Little graph, super-graph (g1, g2)</a:t>
            </a:r>
          </a:p>
        </p:txBody>
      </p:sp>
    </p:spTree>
    <p:extLst>
      <p:ext uri="{BB962C8B-B14F-4D97-AF65-F5344CB8AC3E}">
        <p14:creationId xmlns:p14="http://schemas.microsoft.com/office/powerpoint/2010/main" val="2898029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4A858-9676-4722-91D9-EDFD80D11C60}" type="slidenum">
              <a:rPr lang="en-US" altLang="en-US" b="0"/>
              <a:pPr eaLnBrk="1" hangingPunct="1"/>
              <a:t>135</a:t>
            </a:fld>
            <a:endParaRPr lang="en-US" altLang="en-US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89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766" indent="-281064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255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957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3659" indent="-224851" defTabSz="9150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8F3EC2-CAC5-4E3A-9651-528A57A575E4}" type="slidenum">
              <a:rPr lang="en-US" altLang="en-US" b="0"/>
              <a:pPr eaLnBrk="1" hangingPunct="1"/>
              <a:t>145</a:t>
            </a:fld>
            <a:endParaRPr lang="en-US" altLang="en-US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ADD ANIMATION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313" y="403860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F7C16-6A12-47AE-B155-61205FFD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D7B37-6D89-44E3-8E53-5CE28C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DEAB1-41C8-49DF-AA9F-661AE0E2E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18/10/2023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90.png"/><Relationship Id="rId7" Type="http://schemas.openxmlformats.org/officeDocument/2006/relationships/image" Target="../media/image6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Relationship Id="rId9" Type="http://schemas.openxmlformats.org/officeDocument/2006/relationships/image" Target="../media/image660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7" Type="http://schemas.openxmlformats.org/officeDocument/2006/relationships/image" Target="../media/image108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26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~mihail/D.8802readings/albertstatistical.pdf" TargetMode="External"/><Relationship Id="rId7" Type="http://schemas.openxmlformats.org/officeDocument/2006/relationships/hyperlink" Target="http://cs.stanford.edu/people/jure/pubs/kronecker-jmlr10.pdf" TargetMode="External"/><Relationship Id="rId2" Type="http://schemas.openxmlformats.org/officeDocument/2006/relationships/hyperlink" Target="http://aps.arxiv.org/PS_cache/cond-mat/pdf/0303/03035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ornell.edu/home/kleinber/kdd05-time.pdf" TargetMode="External"/><Relationship Id="rId5" Type="http://schemas.openxmlformats.org/officeDocument/2006/relationships/hyperlink" Target="http://arxiv.org/abs/cond-mat/0603278" TargetMode="External"/><Relationship Id="rId4" Type="http://schemas.openxmlformats.org/officeDocument/2006/relationships/hyperlink" Target="http://tam.cornell.edu/SS_nature_smallworl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7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4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 Measurements</a:t>
            </a:r>
            <a:r>
              <a:rPr lang="el-GR" dirty="0"/>
              <a:t> </a:t>
            </a:r>
            <a:r>
              <a:rPr lang="en-US" dirty="0"/>
              <a:t>and Models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Power-laws appear in all networks!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models and temporal evolution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the existing models it is assumed that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number of edges </a:t>
            </a:r>
            <a:r>
              <a:rPr lang="en-US" dirty="0"/>
              <a:t>grows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linearly</a:t>
            </a:r>
            <a:r>
              <a:rPr lang="en-US" dirty="0"/>
              <a:t> with the number of nodes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diameter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grows</a:t>
            </a:r>
            <a:r>
              <a:rPr lang="en-US" dirty="0"/>
              <a:t> at rate </a:t>
            </a:r>
            <a:r>
              <a:rPr lang="en-US" dirty="0" err="1">
                <a:solidFill>
                  <a:srgbClr val="009900"/>
                </a:solidFill>
              </a:rPr>
              <a:t>logn</a:t>
            </a:r>
            <a:r>
              <a:rPr lang="en-US" dirty="0"/>
              <a:t>, or </a:t>
            </a:r>
            <a:r>
              <a:rPr lang="en-US" dirty="0" err="1">
                <a:solidFill>
                  <a:srgbClr val="009900"/>
                </a:solidFill>
              </a:rPr>
              <a:t>loglogn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What about real graphs?</a:t>
            </a:r>
          </a:p>
          <a:p>
            <a:pPr lvl="1"/>
            <a:r>
              <a:rPr lang="en-US" dirty="0" err="1"/>
              <a:t>Leskovec</a:t>
            </a:r>
            <a:r>
              <a:rPr lang="en-US" dirty="0"/>
              <a:t>, Kleinberg, </a:t>
            </a:r>
            <a:r>
              <a:rPr lang="en-US" dirty="0" err="1"/>
              <a:t>Faloutsos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4273787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laws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real-life networks the average degree increases! – networks become </a:t>
            </a:r>
            <a:r>
              <a:rPr lang="en-US">
                <a:solidFill>
                  <a:srgbClr val="CC0000"/>
                </a:solidFill>
              </a:rPr>
              <a:t>denser</a:t>
            </a:r>
            <a:r>
              <a:rPr lang="en-US"/>
              <a:t>!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663825" cy="5302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932363" y="29972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009900"/>
                </a:solidFill>
              </a:rPr>
              <a:t>α</a:t>
            </a:r>
            <a:r>
              <a:rPr lang="en-US" sz="2400"/>
              <a:t> = densification exponent</a:t>
            </a:r>
          </a:p>
        </p:txBody>
      </p:sp>
      <p:grpSp>
        <p:nvGrpSpPr>
          <p:cNvPr id="328724" name="Group 20"/>
          <p:cNvGrpSpPr>
            <a:grpSpLocks/>
          </p:cNvGrpSpPr>
          <p:nvPr/>
        </p:nvGrpSpPr>
        <p:grpSpPr bwMode="auto">
          <a:xfrm>
            <a:off x="539750" y="3741738"/>
            <a:ext cx="3059113" cy="3116262"/>
            <a:chOff x="2400" y="1056"/>
            <a:chExt cx="3360" cy="2872"/>
          </a:xfrm>
        </p:grpSpPr>
        <p:pic>
          <p:nvPicPr>
            <p:cNvPr id="32871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056"/>
              <a:ext cx="3248" cy="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 flipV="1">
              <a:off x="3504" y="1365"/>
              <a:ext cx="1705" cy="17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93" y="3562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21" name="Text Box 17"/>
            <p:cNvSpPr txBox="1">
              <a:spLocks noChangeArrowheads="1"/>
            </p:cNvSpPr>
            <p:nvPr/>
          </p:nvSpPr>
          <p:spPr bwMode="auto">
            <a:xfrm>
              <a:off x="2400" y="1354"/>
              <a:ext cx="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416" y="2208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4703" y="1963"/>
              <a:ext cx="7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1.69</a:t>
              </a:r>
            </a:p>
          </p:txBody>
        </p:sp>
      </p:grpSp>
      <p:grpSp>
        <p:nvGrpSpPr>
          <p:cNvPr id="328750" name="Group 46"/>
          <p:cNvGrpSpPr>
            <a:grpSpLocks/>
          </p:cNvGrpSpPr>
          <p:nvPr/>
        </p:nvGrpSpPr>
        <p:grpSpPr bwMode="auto">
          <a:xfrm>
            <a:off x="4716463" y="3933825"/>
            <a:ext cx="3384550" cy="2924175"/>
            <a:chOff x="2259" y="1152"/>
            <a:chExt cx="3501" cy="2783"/>
          </a:xfrm>
        </p:grpSpPr>
        <p:pic>
          <p:nvPicPr>
            <p:cNvPr id="32874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1152"/>
              <a:ext cx="3248" cy="2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45" name="Line 41"/>
            <p:cNvSpPr>
              <a:spLocks noChangeShapeType="1"/>
            </p:cNvSpPr>
            <p:nvPr/>
          </p:nvSpPr>
          <p:spPr bwMode="auto">
            <a:xfrm flipV="1">
              <a:off x="2928" y="1248"/>
              <a:ext cx="2736" cy="21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6" name="Text Box 42"/>
            <p:cNvSpPr txBox="1">
              <a:spLocks noChangeArrowheads="1"/>
            </p:cNvSpPr>
            <p:nvPr/>
          </p:nvSpPr>
          <p:spPr bwMode="auto">
            <a:xfrm>
              <a:off x="4896" y="3557"/>
              <a:ext cx="62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8747" name="Text Box 43"/>
            <p:cNvSpPr txBox="1">
              <a:spLocks noChangeArrowheads="1"/>
            </p:cNvSpPr>
            <p:nvPr/>
          </p:nvSpPr>
          <p:spPr bwMode="auto">
            <a:xfrm>
              <a:off x="2259" y="1348"/>
              <a:ext cx="61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8748" name="Line 44"/>
            <p:cNvSpPr>
              <a:spLocks noChangeShapeType="1"/>
            </p:cNvSpPr>
            <p:nvPr/>
          </p:nvSpPr>
          <p:spPr bwMode="auto">
            <a:xfrm>
              <a:off x="4272" y="2352"/>
              <a:ext cx="672" cy="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9" name="Text Box 45"/>
            <p:cNvSpPr txBox="1">
              <a:spLocks noChangeArrowheads="1"/>
            </p:cNvSpPr>
            <p:nvPr/>
          </p:nvSpPr>
          <p:spPr bwMode="auto">
            <a:xfrm>
              <a:off x="4679" y="2126"/>
              <a:ext cx="70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1.18</a:t>
              </a:r>
            </a:p>
          </p:txBody>
        </p:sp>
      </p:grp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2987675" y="5157788"/>
            <a:ext cx="1595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8101013" y="52292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5234400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densification exponent </a:t>
            </a:r>
            <a:r>
              <a:rPr lang="en-US" sz="2800">
                <a:solidFill>
                  <a:srgbClr val="009900"/>
                </a:solidFill>
              </a:rPr>
              <a:t>1≤</a:t>
            </a:r>
            <a:r>
              <a:rPr lang="en-US" sz="28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>
                <a:solidFill>
                  <a:srgbClr val="009900"/>
                </a:solidFill>
              </a:rPr>
              <a:t>≤</a:t>
            </a:r>
            <a:r>
              <a:rPr lang="en-US" sz="2800">
                <a:solidFill>
                  <a:srgbClr val="009900"/>
                </a:solidFill>
                <a:cs typeface="Tahoma" pitchFamily="34" charset="0"/>
              </a:rPr>
              <a:t>2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1</a:t>
            </a:r>
            <a:r>
              <a:rPr lang="en-US" sz="2400"/>
              <a:t>: linear growth – constant out degree</a:t>
            </a:r>
          </a:p>
          <a:p>
            <a:pPr lvl="1"/>
            <a:r>
              <a:rPr lang="en-US" sz="240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400">
                <a:solidFill>
                  <a:srgbClr val="009900"/>
                </a:solidFill>
              </a:rPr>
              <a:t> = 2</a:t>
            </a:r>
            <a:r>
              <a:rPr lang="en-US" sz="2400"/>
              <a:t>: quadratic growth - clique</a:t>
            </a:r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323850" y="1557338"/>
            <a:ext cx="3816350" cy="3302000"/>
            <a:chOff x="2403" y="1103"/>
            <a:chExt cx="3357" cy="2790"/>
          </a:xfrm>
        </p:grpSpPr>
        <p:pic>
          <p:nvPicPr>
            <p:cNvPr id="3297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103"/>
              <a:ext cx="3219" cy="2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 flipV="1">
              <a:off x="3552" y="1728"/>
              <a:ext cx="1632" cy="143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995" y="3557"/>
              <a:ext cx="5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36" name="Text Box 8"/>
            <p:cNvSpPr txBox="1">
              <a:spLocks noChangeArrowheads="1"/>
            </p:cNvSpPr>
            <p:nvPr/>
          </p:nvSpPr>
          <p:spPr bwMode="auto">
            <a:xfrm>
              <a:off x="2403" y="1398"/>
              <a:ext cx="52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37" name="Line 9"/>
            <p:cNvSpPr>
              <a:spLocks noChangeShapeType="1"/>
            </p:cNvSpPr>
            <p:nvPr/>
          </p:nvSpPr>
          <p:spPr bwMode="auto">
            <a:xfrm>
              <a:off x="4464" y="2400"/>
              <a:ext cx="67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829" y="2128"/>
              <a:ext cx="88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1.66</a:t>
              </a:r>
            </a:p>
          </p:txBody>
        </p:sp>
      </p:grpSp>
      <p:grpSp>
        <p:nvGrpSpPr>
          <p:cNvPr id="329751" name="Group 23"/>
          <p:cNvGrpSpPr>
            <a:grpSpLocks/>
          </p:cNvGrpSpPr>
          <p:nvPr/>
        </p:nvGrpSpPr>
        <p:grpSpPr bwMode="auto">
          <a:xfrm>
            <a:off x="4716463" y="1628775"/>
            <a:ext cx="3851275" cy="3368675"/>
            <a:chOff x="2403" y="1056"/>
            <a:chExt cx="3357" cy="2813"/>
          </a:xfrm>
        </p:grpSpPr>
        <p:pic>
          <p:nvPicPr>
            <p:cNvPr id="32974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056"/>
              <a:ext cx="3225" cy="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flipV="1">
              <a:off x="3312" y="1536"/>
              <a:ext cx="2256" cy="15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4992" y="3538"/>
              <a:ext cx="5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N(t)</a:t>
              </a:r>
            </a:p>
          </p:txBody>
        </p:sp>
        <p:sp>
          <p:nvSpPr>
            <p:cNvPr id="329748" name="Text Box 20"/>
            <p:cNvSpPr txBox="1">
              <a:spLocks noChangeArrowheads="1"/>
            </p:cNvSpPr>
            <p:nvPr/>
          </p:nvSpPr>
          <p:spPr bwMode="auto">
            <a:xfrm>
              <a:off x="2403" y="1378"/>
              <a:ext cx="51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E(t)</a:t>
              </a:r>
            </a:p>
          </p:txBody>
        </p:sp>
        <p:sp>
          <p:nvSpPr>
            <p:cNvPr id="329749" name="Line 21"/>
            <p:cNvSpPr>
              <a:spLocks noChangeShapeType="1"/>
            </p:cNvSpPr>
            <p:nvPr/>
          </p:nvSpPr>
          <p:spPr bwMode="auto">
            <a:xfrm>
              <a:off x="4320" y="2400"/>
              <a:ext cx="8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4823" y="2155"/>
              <a:ext cx="59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000066"/>
                  </a:solidFill>
                </a:rPr>
                <a:t>1.15</a:t>
              </a:r>
            </a:p>
          </p:txBody>
        </p:sp>
      </p:grp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403350" y="1773238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508625" y="1773238"/>
            <a:ext cx="2452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movies 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28688359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diameter?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interpolated value where 90% of node pairs are reachable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021138" y="3055938"/>
            <a:ext cx="1600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619500" cy="2605087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763963" y="5783263"/>
            <a:ext cx="2466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670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400"/>
              <a:t>hops</a:t>
            </a:r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4337050" y="3783013"/>
            <a:ext cx="1589088" cy="1711325"/>
            <a:chOff x="4567" y="1806"/>
            <a:chExt cx="1001" cy="1078"/>
          </a:xfrm>
        </p:grpSpPr>
        <p:sp>
          <p:nvSpPr>
            <p:cNvPr id="330760" name="Line 8"/>
            <p:cNvSpPr>
              <a:spLocks noChangeShapeType="1"/>
            </p:cNvSpPr>
            <p:nvPr/>
          </p:nvSpPr>
          <p:spPr bwMode="auto">
            <a:xfrm flipH="1">
              <a:off x="4567" y="1806"/>
              <a:ext cx="12" cy="107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Text Box 9"/>
            <p:cNvSpPr txBox="1">
              <a:spLocks noChangeArrowheads="1"/>
            </p:cNvSpPr>
            <p:nvPr/>
          </p:nvSpPr>
          <p:spPr bwMode="auto">
            <a:xfrm>
              <a:off x="4656" y="2208"/>
              <a:ext cx="91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400"/>
                <a:t>Effective Diameter</a:t>
              </a:r>
            </a:p>
          </p:txBody>
        </p:sp>
      </p:grpSp>
      <p:sp>
        <p:nvSpPr>
          <p:cNvPr id="330762" name="Text Box 10"/>
          <p:cNvSpPr txBox="1">
            <a:spLocks noChangeArrowheads="1"/>
          </p:cNvSpPr>
          <p:nvPr/>
        </p:nvSpPr>
        <p:spPr bwMode="auto">
          <a:xfrm rot="10800000">
            <a:off x="2616200" y="3208338"/>
            <a:ext cx="549275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# reachable pairs</a:t>
            </a:r>
          </a:p>
        </p:txBody>
      </p:sp>
    </p:spTree>
    <p:extLst>
      <p:ext uri="{BB962C8B-B14F-4D97-AF65-F5344CB8AC3E}">
        <p14:creationId xmlns:p14="http://schemas.microsoft.com/office/powerpoint/2010/main" val="34412335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 shrinks</a:t>
            </a: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24008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1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 flipH="1" flipV="1">
            <a:off x="5148263" y="2133600"/>
            <a:ext cx="2808287" cy="503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7350"/>
            <a:ext cx="33115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2195513" y="2349500"/>
            <a:ext cx="1595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scientific</a:t>
            </a:r>
          </a:p>
          <a:p>
            <a:r>
              <a:rPr lang="en-US"/>
              <a:t>citation network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/>
        </p:nvSpPr>
        <p:spPr bwMode="auto">
          <a:xfrm>
            <a:off x="6877050" y="314166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Internet</a:t>
            </a:r>
          </a:p>
        </p:txBody>
      </p:sp>
      <p:pic>
        <p:nvPicPr>
          <p:cNvPr id="33179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686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6300788" y="4868863"/>
            <a:ext cx="221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patent citation network</a:t>
            </a:r>
          </a:p>
        </p:txBody>
      </p:sp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751138" y="498475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affiliation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175019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488238" cy="1139825"/>
          </a:xfrm>
        </p:spPr>
        <p:txBody>
          <a:bodyPr>
            <a:normAutofit/>
          </a:bodyPr>
          <a:lstStyle/>
          <a:p>
            <a:r>
              <a:rPr lang="en-US" sz="3600" dirty="0"/>
              <a:t>Modeling Densification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953000"/>
          </a:xfrm>
        </p:spPr>
        <p:txBody>
          <a:bodyPr/>
          <a:lstStyle/>
          <a:p>
            <a:r>
              <a:rPr lang="en-US" sz="2800"/>
              <a:t>Existing graph generation models do not capture the </a:t>
            </a:r>
            <a:r>
              <a:rPr lang="en-US" sz="2800">
                <a:solidFill>
                  <a:srgbClr val="FF9933"/>
                </a:solidFill>
              </a:rPr>
              <a:t>Densification Power Law</a:t>
            </a:r>
            <a:r>
              <a:rPr lang="en-US" sz="2800"/>
              <a:t> and </a:t>
            </a:r>
            <a:r>
              <a:rPr lang="en-US" sz="2800">
                <a:solidFill>
                  <a:srgbClr val="FF9933"/>
                </a:solidFill>
              </a:rPr>
              <a:t>Shrinking diameters</a:t>
            </a:r>
          </a:p>
          <a:p>
            <a:r>
              <a:rPr lang="en-US" sz="2800"/>
              <a:t>Can we find a simple model of </a:t>
            </a:r>
            <a:r>
              <a:rPr lang="en-US" sz="2800">
                <a:solidFill>
                  <a:srgbClr val="FF9933"/>
                </a:solidFill>
              </a:rPr>
              <a:t>local</a:t>
            </a:r>
            <a:r>
              <a:rPr lang="en-US" sz="2800"/>
              <a:t> behavior, which naturally leads to observed phenomena?</a:t>
            </a:r>
          </a:p>
          <a:p>
            <a:pPr lvl="4"/>
            <a:endParaRPr lang="en-US" sz="1800"/>
          </a:p>
          <a:p>
            <a:r>
              <a:rPr lang="en-US" sz="2800"/>
              <a:t>Two proposed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Community Guided Attachment </a:t>
            </a:r>
            <a:r>
              <a:rPr lang="en-US" sz="2400"/>
              <a:t>– obeys Densification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Forest Fire model </a:t>
            </a:r>
            <a:r>
              <a:rPr lang="en-US" sz="2400"/>
              <a:t>– obeys Densification, Shrinking diameter (and Power Law degree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191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44196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4953000" y="4391025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AutoShape 4"/>
          <p:cNvSpPr>
            <a:spLocks noChangeArrowheads="1"/>
          </p:cNvSpPr>
          <p:nvPr/>
        </p:nvSpPr>
        <p:spPr bwMode="auto">
          <a:xfrm>
            <a:off x="55911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124575" y="43624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7437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7277100" y="43815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79248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8458200" y="440055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structure</a:t>
            </a:r>
          </a:p>
        </p:txBody>
      </p:sp>
      <p:sp>
        <p:nvSpPr>
          <p:cNvPr id="333835" name="AutoShape 11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76400"/>
            <a:ext cx="3810000" cy="4800600"/>
          </a:xfrm>
        </p:spPr>
        <p:txBody>
          <a:bodyPr/>
          <a:lstStyle/>
          <a:p>
            <a:r>
              <a:rPr lang="en-US" sz="2800"/>
              <a:t>Let’s assume the </a:t>
            </a:r>
            <a:r>
              <a:rPr lang="en-US" sz="2800">
                <a:solidFill>
                  <a:schemeClr val="accent2"/>
                </a:solidFill>
              </a:rPr>
              <a:t>community structure</a:t>
            </a:r>
          </a:p>
          <a:p>
            <a:r>
              <a:rPr lang="en-US" sz="2800"/>
              <a:t>One expects many within-group friendships and fewer cross-group ones </a:t>
            </a:r>
          </a:p>
          <a:p>
            <a:pPr lvl="3"/>
            <a:endParaRPr lang="en-US" sz="1800"/>
          </a:p>
          <a:p>
            <a:r>
              <a:rPr lang="en-US" sz="2800"/>
              <a:t>How hard is it to </a:t>
            </a:r>
            <a:r>
              <a:rPr lang="en-US" sz="2800">
                <a:solidFill>
                  <a:schemeClr val="accent2"/>
                </a:solidFill>
              </a:rPr>
              <a:t>cross communities</a:t>
            </a:r>
            <a:r>
              <a:rPr lang="en-US" sz="2800"/>
              <a:t>?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257800" y="5410200"/>
            <a:ext cx="2654300" cy="7016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Self-similar university </a:t>
            </a:r>
          </a:p>
          <a:p>
            <a:pPr algn="ctr"/>
            <a:r>
              <a:rPr lang="en-US" sz="2000"/>
              <a:t>community structure</a:t>
            </a:r>
          </a:p>
        </p:txBody>
      </p:sp>
      <p:sp>
        <p:nvSpPr>
          <p:cNvPr id="333837" name="Freeform 13"/>
          <p:cNvSpPr>
            <a:spLocks/>
          </p:cNvSpPr>
          <p:nvPr/>
        </p:nvSpPr>
        <p:spPr bwMode="auto">
          <a:xfrm rot="10800000">
            <a:off x="5715000" y="4724400"/>
            <a:ext cx="2895600" cy="3810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Text Box 14"/>
          <p:cNvSpPr txBox="1">
            <a:spLocks noChangeAspect="1" noChangeArrowheads="1"/>
          </p:cNvSpPr>
          <p:nvPr/>
        </p:nvSpPr>
        <p:spPr bwMode="auto">
          <a:xfrm>
            <a:off x="4619625" y="3557588"/>
            <a:ext cx="5111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CS</a:t>
            </a:r>
          </a:p>
        </p:txBody>
      </p:sp>
      <p:sp>
        <p:nvSpPr>
          <p:cNvPr id="333839" name="Text Box 15"/>
          <p:cNvSpPr txBox="1">
            <a:spLocks noChangeAspect="1" noChangeArrowheads="1"/>
          </p:cNvSpPr>
          <p:nvPr/>
        </p:nvSpPr>
        <p:spPr bwMode="auto">
          <a:xfrm>
            <a:off x="5691188" y="3562350"/>
            <a:ext cx="7016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Math</a:t>
            </a:r>
          </a:p>
        </p:txBody>
      </p:sp>
      <p:sp>
        <p:nvSpPr>
          <p:cNvPr id="333840" name="Text Box 16"/>
          <p:cNvSpPr txBox="1">
            <a:spLocks noChangeAspect="1" noChangeArrowheads="1"/>
          </p:cNvSpPr>
          <p:nvPr/>
        </p:nvSpPr>
        <p:spPr bwMode="auto">
          <a:xfrm>
            <a:off x="6750050" y="3557588"/>
            <a:ext cx="879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Drama</a:t>
            </a:r>
          </a:p>
        </p:txBody>
      </p:sp>
      <p:sp>
        <p:nvSpPr>
          <p:cNvPr id="333841" name="Text Box 17"/>
          <p:cNvSpPr txBox="1">
            <a:spLocks noChangeAspect="1" noChangeArrowheads="1"/>
          </p:cNvSpPr>
          <p:nvPr/>
        </p:nvSpPr>
        <p:spPr bwMode="auto">
          <a:xfrm>
            <a:off x="7993063" y="3557588"/>
            <a:ext cx="7905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Music</a:t>
            </a:r>
          </a:p>
        </p:txBody>
      </p:sp>
      <p:sp>
        <p:nvSpPr>
          <p:cNvPr id="333842" name="Line 18"/>
          <p:cNvSpPr>
            <a:spLocks noChangeAspect="1" noChangeShapeType="1"/>
          </p:cNvSpPr>
          <p:nvPr/>
        </p:nvSpPr>
        <p:spPr bwMode="auto">
          <a:xfrm flipH="1">
            <a:off x="46259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Line 19"/>
          <p:cNvSpPr>
            <a:spLocks noChangeAspect="1" noChangeShapeType="1"/>
          </p:cNvSpPr>
          <p:nvPr/>
        </p:nvSpPr>
        <p:spPr bwMode="auto">
          <a:xfrm>
            <a:off x="49276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Line 20"/>
          <p:cNvSpPr>
            <a:spLocks noChangeAspect="1" noChangeShapeType="1"/>
          </p:cNvSpPr>
          <p:nvPr/>
        </p:nvSpPr>
        <p:spPr bwMode="auto">
          <a:xfrm>
            <a:off x="6162675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5" name="Line 21"/>
          <p:cNvSpPr>
            <a:spLocks noChangeAspect="1" noChangeShapeType="1"/>
          </p:cNvSpPr>
          <p:nvPr/>
        </p:nvSpPr>
        <p:spPr bwMode="auto">
          <a:xfrm>
            <a:off x="73294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Line 22"/>
          <p:cNvSpPr>
            <a:spLocks noChangeAspect="1" noChangeShapeType="1"/>
          </p:cNvSpPr>
          <p:nvPr/>
        </p:nvSpPr>
        <p:spPr bwMode="auto">
          <a:xfrm>
            <a:off x="8496300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7" name="Line 23"/>
          <p:cNvSpPr>
            <a:spLocks noChangeAspect="1" noChangeShapeType="1"/>
          </p:cNvSpPr>
          <p:nvPr/>
        </p:nvSpPr>
        <p:spPr bwMode="auto">
          <a:xfrm flipH="1">
            <a:off x="6889750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24"/>
          <p:cNvSpPr>
            <a:spLocks noChangeAspect="1" noChangeShapeType="1"/>
          </p:cNvSpPr>
          <p:nvPr/>
        </p:nvSpPr>
        <p:spPr bwMode="auto">
          <a:xfrm flipH="1">
            <a:off x="8124825" y="3962400"/>
            <a:ext cx="179388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25"/>
          <p:cNvSpPr txBox="1">
            <a:spLocks noChangeAspect="1" noChangeArrowheads="1"/>
          </p:cNvSpPr>
          <p:nvPr/>
        </p:nvSpPr>
        <p:spPr bwMode="auto">
          <a:xfrm>
            <a:off x="4919663" y="2738438"/>
            <a:ext cx="10064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Science</a:t>
            </a:r>
          </a:p>
        </p:txBody>
      </p:sp>
      <p:sp>
        <p:nvSpPr>
          <p:cNvPr id="333850" name="Text Box 26"/>
          <p:cNvSpPr txBox="1">
            <a:spLocks noChangeAspect="1" noChangeArrowheads="1"/>
          </p:cNvSpPr>
          <p:nvPr/>
        </p:nvSpPr>
        <p:spPr bwMode="auto">
          <a:xfrm>
            <a:off x="7467600" y="2733675"/>
            <a:ext cx="600075" cy="37623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Arts</a:t>
            </a:r>
          </a:p>
        </p:txBody>
      </p:sp>
      <p:sp>
        <p:nvSpPr>
          <p:cNvPr id="333851" name="Text Box 27"/>
          <p:cNvSpPr txBox="1">
            <a:spLocks noChangeAspect="1" noChangeArrowheads="1"/>
          </p:cNvSpPr>
          <p:nvPr/>
        </p:nvSpPr>
        <p:spPr bwMode="auto">
          <a:xfrm>
            <a:off x="6027738" y="1909763"/>
            <a:ext cx="1196975" cy="376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/>
              <a:t>University</a:t>
            </a:r>
          </a:p>
        </p:txBody>
      </p:sp>
      <p:sp>
        <p:nvSpPr>
          <p:cNvPr id="333852" name="Line 28"/>
          <p:cNvSpPr>
            <a:spLocks noChangeAspect="1" noChangeShapeType="1"/>
          </p:cNvSpPr>
          <p:nvPr/>
        </p:nvSpPr>
        <p:spPr bwMode="auto">
          <a:xfrm flipH="1">
            <a:off x="4900613" y="3124200"/>
            <a:ext cx="246062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3" name="Line 29"/>
          <p:cNvSpPr>
            <a:spLocks noChangeAspect="1" noChangeShapeType="1"/>
          </p:cNvSpPr>
          <p:nvPr/>
        </p:nvSpPr>
        <p:spPr bwMode="auto">
          <a:xfrm>
            <a:off x="5675313" y="3124200"/>
            <a:ext cx="185737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4" name="Line 30"/>
          <p:cNvSpPr>
            <a:spLocks noChangeAspect="1" noChangeShapeType="1"/>
          </p:cNvSpPr>
          <p:nvPr/>
        </p:nvSpPr>
        <p:spPr bwMode="auto">
          <a:xfrm>
            <a:off x="8001000" y="3124200"/>
            <a:ext cx="185738" cy="438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5" name="Line 31"/>
          <p:cNvSpPr>
            <a:spLocks noChangeAspect="1" noChangeShapeType="1"/>
          </p:cNvSpPr>
          <p:nvPr/>
        </p:nvSpPr>
        <p:spPr bwMode="auto">
          <a:xfrm flipH="1">
            <a:off x="7302500" y="3124200"/>
            <a:ext cx="24765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Oval 32"/>
          <p:cNvSpPr>
            <a:spLocks noChangeAspect="1" noChangeArrowheads="1"/>
          </p:cNvSpPr>
          <p:nvPr/>
        </p:nvSpPr>
        <p:spPr bwMode="auto">
          <a:xfrm>
            <a:off x="5572125" y="4343400"/>
            <a:ext cx="419100" cy="419100"/>
          </a:xfrm>
          <a:prstGeom prst="ellips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57" name="Freeform 33"/>
          <p:cNvSpPr>
            <a:spLocks/>
          </p:cNvSpPr>
          <p:nvPr/>
        </p:nvSpPr>
        <p:spPr bwMode="auto">
          <a:xfrm rot="11018102">
            <a:off x="5715000" y="4721225"/>
            <a:ext cx="533400" cy="2286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Freeform 34"/>
          <p:cNvSpPr>
            <a:spLocks/>
          </p:cNvSpPr>
          <p:nvPr/>
        </p:nvSpPr>
        <p:spPr bwMode="auto">
          <a:xfrm rot="10800000">
            <a:off x="4572000" y="4724400"/>
            <a:ext cx="1141413" cy="304800"/>
          </a:xfrm>
          <a:custGeom>
            <a:avLst/>
            <a:gdLst>
              <a:gd name="T0" fmla="*/ 0 w 2064"/>
              <a:gd name="T1" fmla="*/ 192 h 192"/>
              <a:gd name="T2" fmla="*/ 1152 w 2064"/>
              <a:gd name="T3" fmla="*/ 0 h 192"/>
              <a:gd name="T4" fmla="*/ 2064 w 206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92">
                <a:moveTo>
                  <a:pt x="0" y="192"/>
                </a:moveTo>
                <a:cubicBezTo>
                  <a:pt x="404" y="96"/>
                  <a:pt x="808" y="0"/>
                  <a:pt x="1152" y="0"/>
                </a:cubicBezTo>
                <a:cubicBezTo>
                  <a:pt x="1496" y="0"/>
                  <a:pt x="1780" y="96"/>
                  <a:pt x="2064" y="19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9" name="Line 35"/>
          <p:cNvSpPr>
            <a:spLocks noChangeShapeType="1"/>
          </p:cNvSpPr>
          <p:nvPr/>
        </p:nvSpPr>
        <p:spPr bwMode="auto">
          <a:xfrm flipH="1">
            <a:off x="57150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0" name="Line 36"/>
          <p:cNvSpPr>
            <a:spLocks noChangeShapeType="1"/>
          </p:cNvSpPr>
          <p:nvPr/>
        </p:nvSpPr>
        <p:spPr bwMode="auto">
          <a:xfrm>
            <a:off x="7162800" y="2286000"/>
            <a:ext cx="457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1" name="Line 37"/>
          <p:cNvSpPr>
            <a:spLocks noChangeAspect="1" noChangeShapeType="1"/>
          </p:cNvSpPr>
          <p:nvPr/>
        </p:nvSpPr>
        <p:spPr bwMode="auto">
          <a:xfrm flipH="1">
            <a:off x="5792788" y="3962400"/>
            <a:ext cx="177800" cy="419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/>
      <p:bldP spid="333837" grpId="0" animBg="1"/>
      <p:bldP spid="333838" grpId="0" animBg="1"/>
      <p:bldP spid="333839" grpId="0" animBg="1"/>
      <p:bldP spid="333840" grpId="0" animBg="1"/>
      <p:bldP spid="333841" grpId="0" animBg="1"/>
      <p:bldP spid="333842" grpId="0" animBg="1"/>
      <p:bldP spid="333843" grpId="0" animBg="1"/>
      <p:bldP spid="333844" grpId="0" animBg="1"/>
      <p:bldP spid="333845" grpId="0" animBg="1"/>
      <p:bldP spid="333846" grpId="0" animBg="1"/>
      <p:bldP spid="333847" grpId="0" animBg="1"/>
      <p:bldP spid="333848" grpId="0" animBg="1"/>
      <p:bldP spid="333849" grpId="0" animBg="1"/>
      <p:bldP spid="333850" grpId="0" animBg="1"/>
      <p:bldP spid="333851" grpId="0" animBg="1"/>
      <p:bldP spid="333852" grpId="0" animBg="1"/>
      <p:bldP spid="333853" grpId="0" animBg="1"/>
      <p:bldP spid="333854" grpId="0" animBg="1"/>
      <p:bldP spid="333855" grpId="0" animBg="1"/>
      <p:bldP spid="333856" grpId="0" animBg="1"/>
      <p:bldP spid="333857" grpId="0" animBg="1"/>
      <p:bldP spid="333858" grpId="0" animBg="1"/>
      <p:bldP spid="333859" grpId="0" animBg="1"/>
      <p:bldP spid="333860" grpId="0" animBg="1"/>
      <p:bldP spid="33386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7924800" cy="4918075"/>
          </a:xfrm>
        </p:spPr>
        <p:txBody>
          <a:bodyPr/>
          <a:lstStyle/>
          <a:p>
            <a:r>
              <a:rPr lang="en-US" sz="2800" dirty="0"/>
              <a:t>The cross-community linking probability of nodes at tree-distance </a:t>
            </a:r>
            <a:r>
              <a:rPr lang="en-US" sz="2800" dirty="0">
                <a:solidFill>
                  <a:srgbClr val="009900"/>
                </a:solidFill>
              </a:rPr>
              <a:t>h </a:t>
            </a:r>
            <a:r>
              <a:rPr lang="en-US" sz="2800" dirty="0"/>
              <a:t>(the height of the least common ancestor)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3300"/>
                </a:solidFill>
              </a:rPr>
              <a:t>scale-free</a:t>
            </a:r>
          </a:p>
          <a:p>
            <a:r>
              <a:rPr lang="en-US" sz="2800" dirty="0"/>
              <a:t>We propose cross-community linking probability: </a:t>
            </a:r>
          </a:p>
          <a:p>
            <a:pPr lvl="4"/>
            <a:endParaRPr lang="en-US" sz="1800" dirty="0"/>
          </a:p>
          <a:p>
            <a:pPr lvl="4"/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where: </a:t>
            </a:r>
            <a:r>
              <a:rPr lang="en-US" sz="2800" dirty="0">
                <a:solidFill>
                  <a:srgbClr val="009900"/>
                </a:solidFill>
              </a:rPr>
              <a:t>c ≥ 1</a:t>
            </a:r>
            <a:r>
              <a:rPr lang="en-US" sz="2800" dirty="0"/>
              <a:t> … the </a:t>
            </a:r>
            <a:r>
              <a:rPr lang="en-US" sz="2800" dirty="0">
                <a:solidFill>
                  <a:srgbClr val="0000FF"/>
                </a:solidFill>
              </a:rPr>
              <a:t>Difficulty constant</a:t>
            </a:r>
          </a:p>
          <a:p>
            <a:pPr>
              <a:buFont typeface="Wingdings" pitchFamily="2" charset="2"/>
              <a:buNone/>
            </a:pPr>
            <a:r>
              <a:rPr lang="en-US" sz="2800" i="1" dirty="0"/>
              <a:t>			        </a:t>
            </a:r>
            <a:r>
              <a:rPr lang="en-US" sz="2800" dirty="0">
                <a:solidFill>
                  <a:srgbClr val="009900"/>
                </a:solidFill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… tree-distance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Assumption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3012600" y="3733800"/>
            <a:ext cx="2895600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44" y="3833812"/>
            <a:ext cx="267811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650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Densification Power Law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Theorem: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9933"/>
                </a:solidFill>
              </a:rPr>
              <a:t>Community Guided Attachment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leads to </a:t>
            </a:r>
            <a:r>
              <a:rPr lang="en-US" sz="2800" dirty="0">
                <a:solidFill>
                  <a:srgbClr val="FF9933"/>
                </a:solidFill>
              </a:rPr>
              <a:t>Densification Power Law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with exponent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 sz="2800" dirty="0"/>
              <a:t> … densification exponent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b</a:t>
            </a:r>
            <a:r>
              <a:rPr lang="en-US" sz="2800" dirty="0"/>
              <a:t> … community structure branching factor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c</a:t>
            </a:r>
            <a:r>
              <a:rPr lang="en-US" sz="2800" dirty="0"/>
              <a:t> … difficulty constant</a:t>
            </a: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0"/>
            <a:ext cx="2563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981200" y="2895600"/>
            <a:ext cx="2951163" cy="74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6877050" y="2565400"/>
            <a:ext cx="2016125" cy="1584325"/>
            <a:chOff x="4718" y="2484"/>
            <a:chExt cx="690" cy="605"/>
          </a:xfrm>
        </p:grpSpPr>
        <p:pic>
          <p:nvPicPr>
            <p:cNvPr id="3379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2484"/>
              <a:ext cx="69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 flipV="1">
              <a:off x="4935" y="2630"/>
              <a:ext cx="350" cy="3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>
              <a:off x="5130" y="2786"/>
              <a:ext cx="1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30" name="Group 10"/>
          <p:cNvGrpSpPr>
            <a:grpSpLocks noChangeAspect="1"/>
          </p:cNvGrpSpPr>
          <p:nvPr/>
        </p:nvGrpSpPr>
        <p:grpSpPr bwMode="auto">
          <a:xfrm>
            <a:off x="6804025" y="5589588"/>
            <a:ext cx="1676400" cy="1060450"/>
            <a:chOff x="2784" y="1200"/>
            <a:chExt cx="2810" cy="1776"/>
          </a:xfrm>
        </p:grpSpPr>
        <p:sp>
          <p:nvSpPr>
            <p:cNvPr id="337931" name="Oval 11"/>
            <p:cNvSpPr>
              <a:spLocks noChangeAspect="1" noChangeArrowheads="1"/>
            </p:cNvSpPr>
            <p:nvPr/>
          </p:nvSpPr>
          <p:spPr bwMode="auto">
            <a:xfrm>
              <a:off x="2784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2" name="Oval 12"/>
            <p:cNvSpPr>
              <a:spLocks noChangeAspect="1" noChangeArrowheads="1"/>
            </p:cNvSpPr>
            <p:nvPr/>
          </p:nvSpPr>
          <p:spPr bwMode="auto">
            <a:xfrm>
              <a:off x="4211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3" name="Oval 13"/>
            <p:cNvSpPr>
              <a:spLocks noChangeAspect="1" noChangeArrowheads="1"/>
            </p:cNvSpPr>
            <p:nvPr/>
          </p:nvSpPr>
          <p:spPr bwMode="auto">
            <a:xfrm>
              <a:off x="3865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Oval 14"/>
            <p:cNvSpPr>
              <a:spLocks noChangeAspect="1" noChangeArrowheads="1"/>
            </p:cNvSpPr>
            <p:nvPr/>
          </p:nvSpPr>
          <p:spPr bwMode="auto">
            <a:xfrm>
              <a:off x="351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5" name="Oval 15"/>
            <p:cNvSpPr>
              <a:spLocks noChangeAspect="1" noChangeArrowheads="1"/>
            </p:cNvSpPr>
            <p:nvPr/>
          </p:nvSpPr>
          <p:spPr bwMode="auto">
            <a:xfrm>
              <a:off x="313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6" name="Oval 16"/>
            <p:cNvSpPr>
              <a:spLocks noChangeAspect="1" noChangeArrowheads="1"/>
            </p:cNvSpPr>
            <p:nvPr/>
          </p:nvSpPr>
          <p:spPr bwMode="auto">
            <a:xfrm>
              <a:off x="4600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7" name="Oval 17"/>
            <p:cNvSpPr>
              <a:spLocks noChangeAspect="1" noChangeArrowheads="1"/>
            </p:cNvSpPr>
            <p:nvPr/>
          </p:nvSpPr>
          <p:spPr bwMode="auto">
            <a:xfrm>
              <a:off x="4989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8" name="Oval 18"/>
            <p:cNvSpPr>
              <a:spLocks noChangeAspect="1" noChangeArrowheads="1"/>
            </p:cNvSpPr>
            <p:nvPr/>
          </p:nvSpPr>
          <p:spPr bwMode="auto">
            <a:xfrm>
              <a:off x="5378" y="2760"/>
              <a:ext cx="216" cy="21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Line 19"/>
            <p:cNvSpPr>
              <a:spLocks noChangeAspect="1" noChangeShapeType="1"/>
            </p:cNvSpPr>
            <p:nvPr/>
          </p:nvSpPr>
          <p:spPr bwMode="auto">
            <a:xfrm flipH="1">
              <a:off x="291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0" name="Line 20"/>
            <p:cNvSpPr>
              <a:spLocks noChangeAspect="1" noChangeShapeType="1"/>
            </p:cNvSpPr>
            <p:nvPr/>
          </p:nvSpPr>
          <p:spPr bwMode="auto">
            <a:xfrm>
              <a:off x="3104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1" name="Line 21"/>
            <p:cNvSpPr>
              <a:spLocks noChangeAspect="1" noChangeShapeType="1"/>
            </p:cNvSpPr>
            <p:nvPr/>
          </p:nvSpPr>
          <p:spPr bwMode="auto">
            <a:xfrm>
              <a:off x="388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2" name="Line 22"/>
            <p:cNvSpPr>
              <a:spLocks noChangeAspect="1" noChangeShapeType="1"/>
            </p:cNvSpPr>
            <p:nvPr/>
          </p:nvSpPr>
          <p:spPr bwMode="auto">
            <a:xfrm>
              <a:off x="4617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3" name="Line 23"/>
            <p:cNvSpPr>
              <a:spLocks noChangeAspect="1" noChangeShapeType="1"/>
            </p:cNvSpPr>
            <p:nvPr/>
          </p:nvSpPr>
          <p:spPr bwMode="auto">
            <a:xfrm>
              <a:off x="5352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4" name="Line 24"/>
            <p:cNvSpPr>
              <a:spLocks noChangeAspect="1" noChangeShapeType="1"/>
            </p:cNvSpPr>
            <p:nvPr/>
          </p:nvSpPr>
          <p:spPr bwMode="auto">
            <a:xfrm flipH="1">
              <a:off x="3649" y="2496"/>
              <a:ext cx="112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5" name="Line 25"/>
            <p:cNvSpPr>
              <a:spLocks noChangeAspect="1" noChangeShapeType="1"/>
            </p:cNvSpPr>
            <p:nvPr/>
          </p:nvSpPr>
          <p:spPr bwMode="auto">
            <a:xfrm flipH="1">
              <a:off x="4340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6" name="Line 26"/>
            <p:cNvSpPr>
              <a:spLocks noChangeAspect="1" noChangeShapeType="1"/>
            </p:cNvSpPr>
            <p:nvPr/>
          </p:nvSpPr>
          <p:spPr bwMode="auto">
            <a:xfrm flipH="1">
              <a:off x="5118" y="2496"/>
              <a:ext cx="113" cy="2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Aspect="1" noChangeShapeType="1"/>
            </p:cNvSpPr>
            <p:nvPr/>
          </p:nvSpPr>
          <p:spPr bwMode="auto">
            <a:xfrm flipH="1">
              <a:off x="3087" y="1968"/>
              <a:ext cx="155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8" name="Line 28"/>
            <p:cNvSpPr>
              <a:spLocks noChangeAspect="1" noChangeShapeType="1"/>
            </p:cNvSpPr>
            <p:nvPr/>
          </p:nvSpPr>
          <p:spPr bwMode="auto">
            <a:xfrm>
              <a:off x="3575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49" name="Line 29"/>
            <p:cNvSpPr>
              <a:spLocks noChangeAspect="1" noChangeShapeType="1"/>
            </p:cNvSpPr>
            <p:nvPr/>
          </p:nvSpPr>
          <p:spPr bwMode="auto">
            <a:xfrm>
              <a:off x="5040" y="1968"/>
              <a:ext cx="117" cy="2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0" name="Line 30"/>
            <p:cNvSpPr>
              <a:spLocks noChangeAspect="1" noChangeShapeType="1"/>
            </p:cNvSpPr>
            <p:nvPr/>
          </p:nvSpPr>
          <p:spPr bwMode="auto">
            <a:xfrm flipH="1">
              <a:off x="4600" y="1968"/>
              <a:ext cx="156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1" name="Line 31"/>
            <p:cNvSpPr>
              <a:spLocks noChangeAspect="1" noChangeShapeType="1"/>
            </p:cNvSpPr>
            <p:nvPr/>
          </p:nvSpPr>
          <p:spPr bwMode="auto">
            <a:xfrm flipH="1">
              <a:off x="3600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2" name="Line 32"/>
            <p:cNvSpPr>
              <a:spLocks noChangeAspect="1" noChangeShapeType="1"/>
            </p:cNvSpPr>
            <p:nvPr/>
          </p:nvSpPr>
          <p:spPr bwMode="auto">
            <a:xfrm>
              <a:off x="4512" y="1440"/>
              <a:ext cx="288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53" name="Rectangle 33"/>
            <p:cNvSpPr>
              <a:spLocks noChangeAspect="1" noChangeArrowheads="1"/>
            </p:cNvSpPr>
            <p:nvPr/>
          </p:nvSpPr>
          <p:spPr bwMode="auto">
            <a:xfrm>
              <a:off x="3792" y="1200"/>
              <a:ext cx="768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4" name="Rectangle 34"/>
            <p:cNvSpPr>
              <a:spLocks noChangeAspect="1" noChangeArrowheads="1"/>
            </p:cNvSpPr>
            <p:nvPr/>
          </p:nvSpPr>
          <p:spPr bwMode="auto">
            <a:xfrm>
              <a:off x="283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5" name="Rectangle 35"/>
            <p:cNvSpPr>
              <a:spLocks noChangeAspect="1" noChangeArrowheads="1"/>
            </p:cNvSpPr>
            <p:nvPr/>
          </p:nvSpPr>
          <p:spPr bwMode="auto">
            <a:xfrm>
              <a:off x="3168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6" name="Rectangle 36"/>
            <p:cNvSpPr>
              <a:spLocks noChangeAspect="1" noChangeArrowheads="1"/>
            </p:cNvSpPr>
            <p:nvPr/>
          </p:nvSpPr>
          <p:spPr bwMode="auto">
            <a:xfrm>
              <a:off x="355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7" name="Rectangle 37"/>
            <p:cNvSpPr>
              <a:spLocks noChangeAspect="1" noChangeArrowheads="1"/>
            </p:cNvSpPr>
            <p:nvPr/>
          </p:nvSpPr>
          <p:spPr bwMode="auto">
            <a:xfrm>
              <a:off x="4272" y="2256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8" name="Rectangle 38"/>
            <p:cNvSpPr>
              <a:spLocks noChangeAspect="1" noChangeArrowheads="1"/>
            </p:cNvSpPr>
            <p:nvPr/>
          </p:nvSpPr>
          <p:spPr bwMode="auto">
            <a:xfrm>
              <a:off x="4656" y="1728"/>
              <a:ext cx="480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9" name="Rectangle 39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384" cy="24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0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1" y="4419598"/>
            <a:ext cx="18748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216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AutoShape 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16002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Theorem: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Gives any non-integer Densification exponent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1</a:t>
            </a:r>
            <a:r>
              <a:rPr lang="en-US"/>
              <a:t>: easy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= 2</a:t>
            </a:r>
            <a:r>
              <a:rPr lang="en-US"/>
              <a:t>, quadratic growth of edges – near clique</a:t>
            </a:r>
          </a:p>
          <a:p>
            <a:pPr>
              <a:lnSpc>
                <a:spcPct val="90000"/>
              </a:lnSpc>
            </a:pPr>
            <a:r>
              <a:rPr lang="en-US"/>
              <a:t>If </a:t>
            </a:r>
            <a:r>
              <a:rPr lang="en-US">
                <a:solidFill>
                  <a:schemeClr val="accent2"/>
                </a:solidFill>
              </a:rPr>
              <a:t>c = b</a:t>
            </a:r>
            <a:r>
              <a:rPr lang="en-US"/>
              <a:t>: hard to cross communities</a:t>
            </a:r>
          </a:p>
          <a:p>
            <a:pPr lvl="1">
              <a:lnSpc>
                <a:spcPct val="90000"/>
              </a:lnSpc>
            </a:pPr>
            <a:r>
              <a:rPr lang="en-US"/>
              <a:t>Then: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α</a:t>
            </a:r>
            <a:r>
              <a:rPr lang="en-US">
                <a:solidFill>
                  <a:srgbClr val="009900"/>
                </a:solidFill>
              </a:rPr>
              <a:t> = 1</a:t>
            </a:r>
            <a:r>
              <a:rPr lang="en-US"/>
              <a:t>, linear growth of edges – constant out-degree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89850" cy="936625"/>
          </a:xfrm>
        </p:spPr>
        <p:txBody>
          <a:bodyPr/>
          <a:lstStyle/>
          <a:p>
            <a:r>
              <a:rPr lang="en-US"/>
              <a:t>Difficulty Constant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360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895600" y="1676400"/>
            <a:ext cx="45720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not only in networks!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3036"/>
          <a:stretch>
            <a:fillRect/>
          </a:stretch>
        </p:blipFill>
        <p:spPr bwMode="auto">
          <a:xfrm>
            <a:off x="3502804" y="115886"/>
            <a:ext cx="56578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2" y="2204864"/>
            <a:ext cx="3276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Improvement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 Guided Attachment explains </a:t>
            </a:r>
            <a:r>
              <a:rPr lang="en-US">
                <a:solidFill>
                  <a:srgbClr val="FF9933"/>
                </a:solidFill>
              </a:rPr>
              <a:t>Densification Power Law</a:t>
            </a:r>
          </a:p>
          <a:p>
            <a:r>
              <a:rPr lang="en-US"/>
              <a:t>Issues:</a:t>
            </a:r>
          </a:p>
          <a:p>
            <a:pPr lvl="1"/>
            <a:r>
              <a:rPr lang="en-US"/>
              <a:t>Requires explicit </a:t>
            </a:r>
            <a:r>
              <a:rPr lang="en-US">
                <a:solidFill>
                  <a:srgbClr val="FF9933"/>
                </a:solidFill>
              </a:rPr>
              <a:t>Community structure</a:t>
            </a:r>
          </a:p>
          <a:p>
            <a:pPr lvl="1"/>
            <a:r>
              <a:rPr lang="en-US"/>
              <a:t>Does not obey </a:t>
            </a:r>
            <a:r>
              <a:rPr lang="en-US">
                <a:solidFill>
                  <a:srgbClr val="FF9933"/>
                </a:solidFill>
              </a:rPr>
              <a:t>Shrinking Diameters</a:t>
            </a:r>
          </a:p>
          <a:p>
            <a:endParaRPr lang="fi-FI"/>
          </a:p>
          <a:p>
            <a:r>
              <a:rPr lang="fi-FI"/>
              <a:t>The ”Forrest Fire”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Wish List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/>
              <a:t>We want:</a:t>
            </a:r>
          </a:p>
          <a:p>
            <a:pPr lvl="1"/>
            <a:r>
              <a:rPr lang="en-US"/>
              <a:t>no explicit Community structure</a:t>
            </a:r>
          </a:p>
          <a:p>
            <a:pPr lvl="1"/>
            <a:r>
              <a:rPr lang="en-US"/>
              <a:t>Shrinking diameters</a:t>
            </a:r>
          </a:p>
          <a:p>
            <a:pPr lvl="1"/>
            <a:r>
              <a:rPr lang="en-US"/>
              <a:t>and:</a:t>
            </a:r>
          </a:p>
          <a:p>
            <a:pPr lvl="2"/>
            <a:r>
              <a:rPr lang="en-US"/>
              <a:t>“Rich get richer” attachment process, to get heavy-tailed in-degrees</a:t>
            </a:r>
          </a:p>
          <a:p>
            <a:pPr lvl="2"/>
            <a:r>
              <a:rPr lang="en-US"/>
              <a:t>“Copying” model, to lead to communities</a:t>
            </a:r>
          </a:p>
          <a:p>
            <a:pPr lvl="2"/>
            <a:r>
              <a:rPr lang="en-US"/>
              <a:t>Community Guided Attachment, to produce Densification Power Law</a:t>
            </a:r>
          </a:p>
        </p:txBody>
      </p:sp>
    </p:spTree>
    <p:extLst>
      <p:ext uri="{BB962C8B-B14F-4D97-AF65-F5344CB8AC3E}">
        <p14:creationId xmlns:p14="http://schemas.microsoft.com/office/powerpoint/2010/main" val="2037400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dirty="0"/>
              <a:t>How do authors identify references?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Find first paper and cite it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Follow a few citations, make citations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dirty="0"/>
              <a:t>From time to time use bibliographic tools (e.g. Google Scholar) and chase back-links</a:t>
            </a:r>
          </a:p>
          <a:p>
            <a:pPr marL="914400" lvl="1" indent="-45720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78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model – Intuition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30400"/>
            <a:ext cx="8001000" cy="3759200"/>
          </a:xfrm>
        </p:spPr>
        <p:txBody>
          <a:bodyPr/>
          <a:lstStyle/>
          <a:p>
            <a:pPr marL="533400" indent="-533400"/>
            <a:r>
              <a:rPr lang="en-US" sz="2800" dirty="0"/>
              <a:t>How do people make friends in a new environment?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Find first a person and make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From time to time get introduced to their friends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 dirty="0"/>
              <a:t>Continue recursively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 dirty="0"/>
          </a:p>
          <a:p>
            <a:pPr marL="914400" lvl="1" indent="-457200"/>
            <a:endParaRPr lang="en-US" sz="2400" dirty="0"/>
          </a:p>
          <a:p>
            <a:pPr marL="533400" indent="-533400"/>
            <a:r>
              <a:rPr lang="en-US" sz="2800" dirty="0"/>
              <a:t>Forest Fire model imitates exactly this process</a:t>
            </a:r>
          </a:p>
        </p:txBody>
      </p:sp>
    </p:spTree>
    <p:extLst>
      <p:ext uri="{BB962C8B-B14F-4D97-AF65-F5344CB8AC3E}">
        <p14:creationId xmlns:p14="http://schemas.microsoft.com/office/powerpoint/2010/main" val="6128581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Aspect="1" noChangeShapeType="1"/>
          </p:cNvSpPr>
          <p:nvPr/>
        </p:nvSpPr>
        <p:spPr bwMode="auto">
          <a:xfrm>
            <a:off x="4800600" y="5715000"/>
            <a:ext cx="73342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Line 3"/>
          <p:cNvSpPr>
            <a:spLocks noChangeAspect="1" noChangeShapeType="1"/>
          </p:cNvSpPr>
          <p:nvPr/>
        </p:nvSpPr>
        <p:spPr bwMode="auto">
          <a:xfrm flipH="1">
            <a:off x="4840288" y="4862513"/>
            <a:ext cx="855662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Aspect="1" noChangeShapeType="1"/>
          </p:cNvSpPr>
          <p:nvPr/>
        </p:nvSpPr>
        <p:spPr bwMode="auto">
          <a:xfrm flipH="1">
            <a:off x="4876800" y="5170488"/>
            <a:ext cx="45720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“Forest Fire” – the Model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9313" y="1776413"/>
            <a:ext cx="7696200" cy="3068637"/>
          </a:xfrm>
        </p:spPr>
        <p:txBody>
          <a:bodyPr/>
          <a:lstStyle/>
          <a:p>
            <a:r>
              <a:rPr lang="en-US" sz="2800"/>
              <a:t>A node arrives</a:t>
            </a:r>
          </a:p>
          <a:p>
            <a:r>
              <a:rPr lang="en-US" sz="2800"/>
              <a:t>Randomly chooses an “</a:t>
            </a:r>
            <a:r>
              <a:rPr lang="en-US" sz="2800">
                <a:solidFill>
                  <a:srgbClr val="FF0000"/>
                </a:solidFill>
              </a:rPr>
              <a:t>ambassador</a:t>
            </a:r>
            <a:r>
              <a:rPr lang="en-US" sz="2800"/>
              <a:t>”</a:t>
            </a:r>
          </a:p>
          <a:p>
            <a:r>
              <a:rPr lang="en-US" sz="2800"/>
              <a:t>Starts burning nodes (with probability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) and adds links to burned nodes</a:t>
            </a:r>
          </a:p>
          <a:p>
            <a:r>
              <a:rPr lang="en-US" sz="2800"/>
              <a:t>“</a:t>
            </a:r>
            <a:r>
              <a:rPr lang="en-US" sz="2800">
                <a:solidFill>
                  <a:srgbClr val="FF0000"/>
                </a:solidFill>
              </a:rPr>
              <a:t>Fire</a:t>
            </a:r>
            <a:r>
              <a:rPr lang="en-US" sz="2800"/>
              <a:t>” spreads recursively</a:t>
            </a:r>
          </a:p>
        </p:txBody>
      </p:sp>
      <p:sp>
        <p:nvSpPr>
          <p:cNvPr id="347143" name="Line 7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/>
          <p:cNvSpPr>
            <a:spLocks noChangeAspect="1" noChangeShapeType="1"/>
          </p:cNvSpPr>
          <p:nvPr/>
        </p:nvSpPr>
        <p:spPr bwMode="auto">
          <a:xfrm>
            <a:off x="4227513" y="4862513"/>
            <a:ext cx="490537" cy="735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5" name="Line 9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6" name="Line 10"/>
          <p:cNvSpPr>
            <a:spLocks noChangeAspect="1" noChangeShapeType="1"/>
          </p:cNvSpPr>
          <p:nvPr/>
        </p:nvSpPr>
        <p:spPr bwMode="auto">
          <a:xfrm flipV="1">
            <a:off x="3983038" y="5719763"/>
            <a:ext cx="735012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7" name="Line 11"/>
          <p:cNvSpPr>
            <a:spLocks noChangeAspect="1" noChangeShapeType="1"/>
          </p:cNvSpPr>
          <p:nvPr/>
        </p:nvSpPr>
        <p:spPr bwMode="auto">
          <a:xfrm>
            <a:off x="4821238" y="5734050"/>
            <a:ext cx="436562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2"/>
          <p:cNvSpPr>
            <a:spLocks noChangeAspect="1" noChangeShapeType="1"/>
          </p:cNvSpPr>
          <p:nvPr/>
        </p:nvSpPr>
        <p:spPr bwMode="auto">
          <a:xfrm flipH="1">
            <a:off x="5695950" y="5597525"/>
            <a:ext cx="612775" cy="7350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3"/>
          <p:cNvSpPr>
            <a:spLocks noChangeAspect="1" noChangeShapeType="1"/>
          </p:cNvSpPr>
          <p:nvPr/>
        </p:nvSpPr>
        <p:spPr bwMode="auto">
          <a:xfrm>
            <a:off x="2814638" y="5562600"/>
            <a:ext cx="842962" cy="527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Line 14"/>
          <p:cNvSpPr>
            <a:spLocks noChangeAspect="1" noChangeShapeType="1"/>
          </p:cNvSpPr>
          <p:nvPr/>
        </p:nvSpPr>
        <p:spPr bwMode="auto">
          <a:xfrm>
            <a:off x="2743200" y="5473700"/>
            <a:ext cx="1974850" cy="123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Aspect="1" noChangeShapeType="1"/>
          </p:cNvSpPr>
          <p:nvPr/>
        </p:nvSpPr>
        <p:spPr bwMode="auto">
          <a:xfrm flipV="1">
            <a:off x="2759075" y="4740275"/>
            <a:ext cx="1223963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Oval 16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Oval 17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Oval 18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Oval 19"/>
          <p:cNvSpPr>
            <a:spLocks noChangeAspect="1" noChangeArrowheads="1"/>
          </p:cNvSpPr>
          <p:nvPr/>
        </p:nvSpPr>
        <p:spPr bwMode="auto">
          <a:xfrm>
            <a:off x="6186488" y="5353050"/>
            <a:ext cx="366712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Oval 20"/>
          <p:cNvSpPr>
            <a:spLocks noChangeAspect="1" noChangeArrowheads="1"/>
          </p:cNvSpPr>
          <p:nvPr/>
        </p:nvSpPr>
        <p:spPr bwMode="auto">
          <a:xfrm>
            <a:off x="5451475" y="6210300"/>
            <a:ext cx="366713" cy="366713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7" name="Oval 21"/>
          <p:cNvSpPr>
            <a:spLocks noChangeAspect="1" noChangeArrowheads="1"/>
          </p:cNvSpPr>
          <p:nvPr/>
        </p:nvSpPr>
        <p:spPr bwMode="auto">
          <a:xfrm>
            <a:off x="5573713" y="4618038"/>
            <a:ext cx="368300" cy="366712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8" name="Oval 22"/>
          <p:cNvSpPr>
            <a:spLocks noChangeAspect="1" noChangeArrowheads="1"/>
          </p:cNvSpPr>
          <p:nvPr/>
        </p:nvSpPr>
        <p:spPr bwMode="auto">
          <a:xfrm>
            <a:off x="2514600" y="5230813"/>
            <a:ext cx="366713" cy="3667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9" name="Oval 23"/>
          <p:cNvSpPr>
            <a:spLocks noChangeAspect="1" noChangeArrowheads="1"/>
          </p:cNvSpPr>
          <p:nvPr/>
        </p:nvSpPr>
        <p:spPr bwMode="auto">
          <a:xfrm>
            <a:off x="3983038" y="4495800"/>
            <a:ext cx="366712" cy="366713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0" name="Oval 24"/>
          <p:cNvSpPr>
            <a:spLocks noChangeAspect="1" noChangeArrowheads="1"/>
          </p:cNvSpPr>
          <p:nvPr/>
        </p:nvSpPr>
        <p:spPr bwMode="auto">
          <a:xfrm>
            <a:off x="4595813" y="5475288"/>
            <a:ext cx="366712" cy="366712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Oval 25"/>
          <p:cNvSpPr>
            <a:spLocks noChangeAspect="1" noChangeArrowheads="1"/>
          </p:cNvSpPr>
          <p:nvPr/>
        </p:nvSpPr>
        <p:spPr bwMode="auto">
          <a:xfrm>
            <a:off x="3616325" y="5964238"/>
            <a:ext cx="366713" cy="3683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5257800" y="5105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H="1">
            <a:off x="5181600" y="5943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animBg="1"/>
      <p:bldP spid="347140" grpId="1" animBg="1"/>
      <p:bldP spid="347144" grpId="0" animBg="1"/>
      <p:bldP spid="347144" grpId="1" animBg="1"/>
      <p:bldP spid="347146" grpId="0" animBg="1"/>
      <p:bldP spid="347146" grpId="1" animBg="1"/>
      <p:bldP spid="347147" grpId="0" animBg="1"/>
      <p:bldP spid="347147" grpId="1" animBg="1"/>
      <p:bldP spid="347149" grpId="0" animBg="1"/>
      <p:bldP spid="347150" grpId="0" animBg="1"/>
      <p:bldP spid="347151" grpId="0" animBg="1"/>
      <p:bldP spid="347158" grpId="0" animBg="1"/>
      <p:bldP spid="347159" grpId="0" animBg="1"/>
      <p:bldP spid="347160" grpId="0" animBg="1"/>
      <p:bldP spid="347161" grpId="0" animBg="1"/>
      <p:bldP spid="347162" grpId="0" animBg="1"/>
      <p:bldP spid="347162" grpId="1" animBg="1"/>
      <p:bldP spid="347163" grpId="0" animBg="1"/>
      <p:bldP spid="347163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(1)</a:t>
            </a:r>
          </a:p>
        </p:txBody>
      </p:sp>
      <p:sp>
        <p:nvSpPr>
          <p:cNvPr id="34918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8313" y="1700213"/>
            <a:ext cx="7543800" cy="1611312"/>
          </a:xfrm>
        </p:spPr>
        <p:txBody>
          <a:bodyPr/>
          <a:lstStyle/>
          <a:p>
            <a:r>
              <a:rPr lang="en-US"/>
              <a:t>Forest Fire generates graphs that </a:t>
            </a:r>
            <a:r>
              <a:rPr lang="en-US">
                <a:solidFill>
                  <a:srgbClr val="FF0000"/>
                </a:solidFill>
              </a:rPr>
              <a:t>Densify</a:t>
            </a:r>
            <a:r>
              <a:rPr lang="en-US"/>
              <a:t> and have </a:t>
            </a:r>
            <a:r>
              <a:rPr lang="en-US">
                <a:solidFill>
                  <a:srgbClr val="FF0000"/>
                </a:solidFill>
              </a:rPr>
              <a:t>Shrinking Diameter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89" name="Freeform 5"/>
          <p:cNvSpPr>
            <a:spLocks/>
          </p:cNvSpPr>
          <p:nvPr/>
        </p:nvSpPr>
        <p:spPr bwMode="auto">
          <a:xfrm>
            <a:off x="5334000" y="3581400"/>
            <a:ext cx="3733800" cy="1676400"/>
          </a:xfrm>
          <a:custGeom>
            <a:avLst/>
            <a:gdLst>
              <a:gd name="T0" fmla="*/ 0 w 2352"/>
              <a:gd name="T1" fmla="*/ 0 h 1056"/>
              <a:gd name="T2" fmla="*/ 96 w 2352"/>
              <a:gd name="T3" fmla="*/ 288 h 1056"/>
              <a:gd name="T4" fmla="*/ 336 w 2352"/>
              <a:gd name="T5" fmla="*/ 528 h 1056"/>
              <a:gd name="T6" fmla="*/ 768 w 2352"/>
              <a:gd name="T7" fmla="*/ 720 h 1056"/>
              <a:gd name="T8" fmla="*/ 1344 w 2352"/>
              <a:gd name="T9" fmla="*/ 864 h 1056"/>
              <a:gd name="T10" fmla="*/ 2352 w 2352"/>
              <a:gd name="T1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2" h="1056">
                <a:moveTo>
                  <a:pt x="0" y="0"/>
                </a:moveTo>
                <a:cubicBezTo>
                  <a:pt x="20" y="100"/>
                  <a:pt x="40" y="200"/>
                  <a:pt x="96" y="288"/>
                </a:cubicBezTo>
                <a:cubicBezTo>
                  <a:pt x="152" y="376"/>
                  <a:pt x="224" y="456"/>
                  <a:pt x="336" y="528"/>
                </a:cubicBezTo>
                <a:cubicBezTo>
                  <a:pt x="448" y="600"/>
                  <a:pt x="600" y="664"/>
                  <a:pt x="768" y="720"/>
                </a:cubicBezTo>
                <a:cubicBezTo>
                  <a:pt x="936" y="776"/>
                  <a:pt x="1080" y="808"/>
                  <a:pt x="1344" y="864"/>
                </a:cubicBezTo>
                <a:cubicBezTo>
                  <a:pt x="1608" y="920"/>
                  <a:pt x="1980" y="988"/>
                  <a:pt x="2352" y="1056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1692275" y="2924175"/>
            <a:ext cx="2165350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densification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6781800" y="2895600"/>
            <a:ext cx="1571625" cy="5191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diameter</a:t>
            </a: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 flipV="1">
            <a:off x="990600" y="3505200"/>
            <a:ext cx="2438400" cy="2362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2209800" y="4724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2667000" y="42052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1.21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4098925" y="63246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E(t)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8366125" y="624840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N(t)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 rot="16200000">
            <a:off x="3907631" y="4717257"/>
            <a:ext cx="157162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40202196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in Action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543800" cy="1687512"/>
          </a:xfrm>
        </p:spPr>
        <p:txBody>
          <a:bodyPr/>
          <a:lstStyle/>
          <a:p>
            <a:r>
              <a:rPr lang="en-US"/>
              <a:t>Forest Fire also generates graphs with </a:t>
            </a:r>
            <a:r>
              <a:rPr lang="en-US">
                <a:solidFill>
                  <a:srgbClr val="CC0000"/>
                </a:solidFill>
              </a:rPr>
              <a:t>heavy-tailed degree distribution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752600" y="2986088"/>
            <a:ext cx="1692275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in-degree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319838" y="2986088"/>
            <a:ext cx="1909762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/>
              <a:t>out-degree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 flipV="1">
            <a:off x="762000" y="35814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 flipV="1">
            <a:off x="5410200" y="3505200"/>
            <a:ext cx="2438400" cy="2590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21468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in-degree</a:t>
            </a:r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5486400" y="6248400"/>
            <a:ext cx="3432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</a:rPr>
              <a:t>count vs. out-degree</a:t>
            </a:r>
          </a:p>
        </p:txBody>
      </p:sp>
    </p:spTree>
    <p:extLst>
      <p:ext uri="{BB962C8B-B14F-4D97-AF65-F5344CB8AC3E}">
        <p14:creationId xmlns:p14="http://schemas.microsoft.com/office/powerpoint/2010/main" val="30250834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Densification Power Law: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Community Guided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The probability of linking decays exponentially with the distance – Densification Power Law</a:t>
            </a:r>
          </a:p>
          <a:p>
            <a:pPr>
              <a:lnSpc>
                <a:spcPct val="90000"/>
              </a:lnSpc>
            </a:pPr>
            <a:r>
              <a:rPr lang="en-US"/>
              <a:t>Power law out-degrees:</a:t>
            </a:r>
          </a:p>
          <a:p>
            <a:pPr lvl="1">
              <a:lnSpc>
                <a:spcPct val="90000"/>
              </a:lnSpc>
            </a:pPr>
            <a:r>
              <a:rPr lang="en-US"/>
              <a:t>From time to time we get large fires</a:t>
            </a:r>
          </a:p>
          <a:p>
            <a:pPr>
              <a:lnSpc>
                <a:spcPct val="90000"/>
              </a:lnSpc>
            </a:pPr>
            <a:r>
              <a:rPr lang="en-US"/>
              <a:t>Power law in-degrees:</a:t>
            </a:r>
          </a:p>
          <a:p>
            <a:pPr lvl="1">
              <a:lnSpc>
                <a:spcPct val="90000"/>
              </a:lnSpc>
            </a:pPr>
            <a:r>
              <a:rPr lang="en-US"/>
              <a:t>The fire is more likely to reach hubs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82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 Fire model – Justification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4200"/>
            <a:ext cx="8229600" cy="4371975"/>
          </a:xfrm>
        </p:spPr>
        <p:txBody>
          <a:bodyPr/>
          <a:lstStyle/>
          <a:p>
            <a:r>
              <a:rPr lang="en-US"/>
              <a:t>Communities: </a:t>
            </a:r>
          </a:p>
          <a:p>
            <a:pPr lvl="1"/>
            <a:r>
              <a:rPr lang="en-US"/>
              <a:t>Newcomer copies neighbors’ links</a:t>
            </a:r>
          </a:p>
          <a:p>
            <a:r>
              <a:rPr lang="en-US"/>
              <a:t>Shrinking diameter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70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Kronecker</a:t>
            </a:r>
            <a:r>
              <a:rPr lang="en-US" altLang="en-US" dirty="0"/>
              <a:t> graphs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solidFill>
                  <a:srgbClr val="FF0000"/>
                </a:solidFill>
              </a:rPr>
              <a:t>Kronecker</a:t>
            </a:r>
            <a:r>
              <a:rPr lang="en-US" altLang="en-US" sz="2800" dirty="0">
                <a:solidFill>
                  <a:srgbClr val="FF0000"/>
                </a:solidFill>
              </a:rPr>
              <a:t> graphs </a:t>
            </a:r>
            <a:r>
              <a:rPr lang="en-US" altLang="en-US" sz="2800" dirty="0"/>
              <a:t>are a model for generating graphs using 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matrix operation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Leskovec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Chakrabarti</a:t>
            </a:r>
            <a:r>
              <a:rPr lang="en-US" altLang="en-US" sz="2400" dirty="0"/>
              <a:t>, Kleinberg, </a:t>
            </a:r>
            <a:r>
              <a:rPr lang="en-US" altLang="en-US" sz="2400" dirty="0" err="1"/>
              <a:t>Faloutsos</a:t>
            </a:r>
            <a:r>
              <a:rPr lang="en-US" altLang="en-US" sz="2400" dirty="0"/>
              <a:t>, PKDD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Kronecker</a:t>
            </a:r>
            <a:r>
              <a:rPr lang="en-US" altLang="en-US" sz="2800" dirty="0"/>
              <a:t> graphs have </a:t>
            </a:r>
            <a:r>
              <a:rPr lang="en-US" altLang="en-US" sz="2800" dirty="0">
                <a:solidFill>
                  <a:srgbClr val="FF0000"/>
                </a:solidFill>
              </a:rPr>
              <a:t>rich properties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Static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Degree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Small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Power Law Eigenvalue and Eigenvector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Temporal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Densification Power Law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Shrinking/Constant Diameter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Kronecker</a:t>
            </a:r>
            <a:r>
              <a:rPr lang="en-US" altLang="en-US" dirty="0"/>
              <a:t> graphs are </a:t>
            </a:r>
            <a:r>
              <a:rPr lang="en-US" altLang="en-US" dirty="0">
                <a:solidFill>
                  <a:srgbClr val="FF0000"/>
                </a:solidFill>
              </a:rPr>
              <a:t>analytically tractable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power-laws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/>
              <a:t>Collect a set of measurements:</a:t>
            </a:r>
          </a:p>
          <a:p>
            <a:pPr lvl="1"/>
            <a:r>
              <a:rPr lang="en-US" dirty="0"/>
              <a:t>E.g., the degree of each page, the number of appearances of each word in a document, the size of solar flares(continuous)</a:t>
            </a:r>
          </a:p>
          <a:p>
            <a:endParaRPr lang="en-US" dirty="0"/>
          </a:p>
          <a:p>
            <a:r>
              <a:rPr lang="en-US" dirty="0"/>
              <a:t>Create a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/>
              <a:t>For discrete values, this consists of pairs of the form </a:t>
            </a:r>
            <a:r>
              <a:rPr lang="en-US" dirty="0">
                <a:solidFill>
                  <a:srgbClr val="0070C0"/>
                </a:solidFill>
              </a:rPr>
              <a:t>(value, number of times the value appears)</a:t>
            </a:r>
          </a:p>
          <a:p>
            <a:pPr lvl="1"/>
            <a:r>
              <a:rPr lang="en-US" dirty="0"/>
              <a:t>For continuous values (but also for discrete):</a:t>
            </a:r>
          </a:p>
          <a:p>
            <a:pPr lvl="2"/>
            <a:r>
              <a:rPr lang="en-US" dirty="0"/>
              <a:t>Break the range of values into </a:t>
            </a:r>
            <a:r>
              <a:rPr lang="en-US" dirty="0">
                <a:solidFill>
                  <a:srgbClr val="0070C0"/>
                </a:solidFill>
              </a:rPr>
              <a:t>bins</a:t>
            </a:r>
            <a:r>
              <a:rPr lang="en-US" dirty="0"/>
              <a:t> of equal width 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</a:t>
            </a:r>
            <a:r>
              <a:rPr lang="en-US" dirty="0"/>
              <a:t> the count of values in the bin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Represent</a:t>
            </a:r>
            <a:r>
              <a:rPr lang="en-US" dirty="0"/>
              <a:t> the bin by the </a:t>
            </a:r>
            <a:r>
              <a:rPr lang="en-US" dirty="0">
                <a:solidFill>
                  <a:srgbClr val="0070C0"/>
                </a:solidFill>
              </a:rPr>
              <a:t>mean (median) value</a:t>
            </a:r>
          </a:p>
          <a:p>
            <a:pPr lvl="1"/>
            <a:r>
              <a:rPr lang="en-US" sz="2900" dirty="0"/>
              <a:t>The histogram consists of pairs </a:t>
            </a:r>
            <a:r>
              <a:rPr lang="en-US" dirty="0">
                <a:solidFill>
                  <a:srgbClr val="0070C0"/>
                </a:solidFill>
              </a:rPr>
              <a:t>(mean bin value, count of values in bin)</a:t>
            </a:r>
          </a:p>
          <a:p>
            <a:endParaRPr lang="en-US" dirty="0"/>
          </a:p>
          <a:p>
            <a:r>
              <a:rPr lang="en-US" dirty="0"/>
              <a:t>Plot the pairs (</a:t>
            </a:r>
            <a:r>
              <a:rPr lang="en-US" dirty="0" err="1"/>
              <a:t>x,y</a:t>
            </a:r>
            <a:r>
              <a:rPr lang="en-US" dirty="0"/>
              <a:t>) in log-log scale (plot (</a:t>
            </a:r>
            <a:r>
              <a:rPr lang="en-US" dirty="0" err="1"/>
              <a:t>logx</a:t>
            </a:r>
            <a:r>
              <a:rPr lang="en-US" dirty="0"/>
              <a:t>, logy) pairs)</a:t>
            </a:r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self-similarity leads to </a:t>
            </a:r>
            <a:r>
              <a:rPr lang="en-US" altLang="en-US" sz="2800" dirty="0">
                <a:solidFill>
                  <a:srgbClr val="CC0000"/>
                </a:solidFill>
              </a:rPr>
              <a:t>power-laws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Try to mimic </a:t>
            </a:r>
            <a:r>
              <a:rPr lang="en-US" altLang="en-US" sz="2800" dirty="0">
                <a:solidFill>
                  <a:srgbClr val="CC0000"/>
                </a:solidFill>
              </a:rPr>
              <a:t>recursive</a:t>
            </a:r>
            <a:r>
              <a:rPr lang="en-US" altLang="en-US" sz="2800" dirty="0"/>
              <a:t> graph / community growth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There are many obvious (but wrong) ways: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3" eaLnBrk="1" hangingPunct="1">
              <a:lnSpc>
                <a:spcPct val="80000"/>
              </a:lnSpc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4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is a way of generating self-similar matrices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Idea: Recursive graph generation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289300"/>
            <a:ext cx="6016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75013"/>
            <a:ext cx="20574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03388" y="4708525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Initial graph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29200" y="4705350"/>
            <a:ext cx="254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Recursive expansion</a:t>
            </a: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733800" y="388461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077200" y="60960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4375" y="6248400"/>
            <a:ext cx="2516188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9563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5900"/>
            <a:ext cx="18097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5791200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84475" y="3736975"/>
            <a:ext cx="2719388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Intermediate stage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376988" y="2209800"/>
            <a:ext cx="557212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110413" y="2209800"/>
            <a:ext cx="4349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354763" y="2819400"/>
            <a:ext cx="560387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7097713" y="2819400"/>
            <a:ext cx="522287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0038" y="6248400"/>
            <a:ext cx="2516187" cy="46672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/>
              <a:t>Adjacency matrix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07720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(9x9)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66950" y="5349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(3x3)</a:t>
            </a:r>
          </a:p>
        </p:txBody>
      </p:sp>
    </p:spTree>
    <p:extLst>
      <p:ext uri="{BB962C8B-B14F-4D97-AF65-F5344CB8AC3E}">
        <p14:creationId xmlns:p14="http://schemas.microsoft.com/office/powerpoint/2010/main" val="13065005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04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Definition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/>
              <a:t>of matrices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latin typeface="Times New Roman" panose="02020603050405020304" pitchFamily="18" charset="0"/>
              </a:rPr>
              <a:t>B</a:t>
            </a:r>
            <a:r>
              <a:rPr lang="en-US" altLang="en-US" sz="2800" dirty="0"/>
              <a:t> is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define a </a:t>
            </a:r>
            <a:r>
              <a:rPr lang="en-US" altLang="en-US" sz="2800" dirty="0" err="1">
                <a:solidFill>
                  <a:srgbClr val="0070C0"/>
                </a:solidFill>
              </a:rPr>
              <a:t>Kronecker</a:t>
            </a:r>
            <a:r>
              <a:rPr lang="en-US" altLang="en-US" sz="2800" dirty="0">
                <a:solidFill>
                  <a:srgbClr val="0070C0"/>
                </a:solidFill>
              </a:rPr>
              <a:t> product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of two graphs </a:t>
            </a:r>
            <a:r>
              <a:rPr lang="en-US" altLang="en-US" sz="2800" dirty="0"/>
              <a:t>as a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product of their </a:t>
            </a:r>
            <a:r>
              <a:rPr lang="en-US" altLang="en-US" sz="2800" dirty="0">
                <a:solidFill>
                  <a:srgbClr val="CC0000"/>
                </a:solidFill>
              </a:rPr>
              <a:t>adjacency matrices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09713" y="36576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 x 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60650" y="36576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K x 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02225" y="45720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N*K x M*L </a:t>
            </a:r>
          </a:p>
        </p:txBody>
      </p:sp>
    </p:spTree>
    <p:extLst>
      <p:ext uri="{BB962C8B-B14F-4D97-AF65-F5344CB8AC3E}">
        <p14:creationId xmlns:p14="http://schemas.microsoft.com/office/powerpoint/2010/main" val="20169712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646" y="1593239"/>
            <a:ext cx="8001000" cy="3505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create the self-similar graphs </a:t>
            </a:r>
            <a:r>
              <a:rPr lang="en-US" altLang="en-US" sz="2800" dirty="0">
                <a:solidFill>
                  <a:srgbClr val="CC0000"/>
                </a:solidFill>
              </a:rPr>
              <a:t>recursively</a:t>
            </a:r>
            <a:endParaRPr lang="en-US" altLang="en-US" sz="2800" dirty="0"/>
          </a:p>
          <a:p>
            <a:pPr lvl="1" eaLnBrk="1" hangingPunct="1"/>
            <a:r>
              <a:rPr lang="en-US" altLang="en-US" sz="2400" dirty="0"/>
              <a:t>Start with an </a:t>
            </a:r>
            <a:r>
              <a:rPr lang="en-US" altLang="en-US" sz="2400" dirty="0">
                <a:solidFill>
                  <a:srgbClr val="CC0000"/>
                </a:solidFill>
              </a:rPr>
              <a:t>initiator</a:t>
            </a:r>
            <a:r>
              <a:rPr lang="en-US" altLang="en-US" sz="2400" dirty="0"/>
              <a:t> graph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nodes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/>
              <a:t> edges</a:t>
            </a:r>
          </a:p>
          <a:p>
            <a:pPr lvl="1" eaLnBrk="1" hangingPunct="1"/>
            <a:r>
              <a:rPr lang="en-US" altLang="en-US" sz="2400" dirty="0"/>
              <a:t>The recursion will then produce larger 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</a:rPr>
              <a:t>,   G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i="1" dirty="0">
                <a:latin typeface="Times New Roman" panose="02020603050405020304" pitchFamily="18" charset="0"/>
              </a:rPr>
              <a:t>, …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G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on </a:t>
            </a:r>
            <a:r>
              <a:rPr lang="en-US" altLang="en-US" sz="2400" i="1" dirty="0">
                <a:latin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i="1" baseline="30000" dirty="0">
                <a:latin typeface="Times New Roman" panose="02020603050405020304" pitchFamily="18" charset="0"/>
              </a:rPr>
              <a:t>k</a:t>
            </a:r>
            <a:r>
              <a:rPr lang="en-US" altLang="en-US" sz="2400" dirty="0"/>
              <a:t> nodes</a:t>
            </a:r>
          </a:p>
          <a:p>
            <a:pPr eaLnBrk="1" hangingPunct="1"/>
            <a:r>
              <a:rPr lang="en-US" altLang="en-US" sz="2800" dirty="0"/>
              <a:t>We obtain a growing sequence of graphs by iterating the </a:t>
            </a:r>
            <a:r>
              <a:rPr lang="en-US" altLang="en-US" sz="2800" dirty="0" err="1">
                <a:solidFill>
                  <a:srgbClr val="CC0000"/>
                </a:solidFill>
              </a:rPr>
              <a:t>Kronecker</a:t>
            </a:r>
            <a:r>
              <a:rPr lang="en-US" altLang="en-US" sz="2800" dirty="0">
                <a:solidFill>
                  <a:srgbClr val="CC0000"/>
                </a:solidFill>
              </a:rPr>
              <a:t> product</a:t>
            </a:r>
            <a:endParaRPr lang="en-US" alt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0481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939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Continuing </a:t>
            </a:r>
            <a:r>
              <a:rPr lang="en-US" altLang="en-US" dirty="0" err="1"/>
              <a:t>multypling</a:t>
            </a:r>
            <a:r>
              <a:rPr lang="en-US" altLang="en-US" dirty="0"/>
              <a:t>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60900" y="60960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073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03237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200400" y="3962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26670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3733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26737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37425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45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9" y="47870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1" y="37433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94915" y="26751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8403" y="47837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541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product: Graph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5805"/>
            <a:ext cx="7928245" cy="10368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Continuing multiplying with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/>
              <a:t> we obtain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and so on …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34320" y="610629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b="0" i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0" dirty="0"/>
              <a:t> adjacency matrix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" y="3258678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9" y="4923279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412414" y="396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25908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6" y="3657600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2597578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3666393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10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24" y="4710845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06" y="3667124"/>
            <a:ext cx="111593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00880" y="2598919"/>
            <a:ext cx="1091419" cy="1117358"/>
            <a:chOff x="4568326" y="4774954"/>
            <a:chExt cx="1091419" cy="1117358"/>
          </a:xfrm>
        </p:grpSpPr>
        <p:grpSp>
          <p:nvGrpSpPr>
            <p:cNvPr id="8" name="Group 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54368" y="4707578"/>
            <a:ext cx="1091419" cy="1117358"/>
            <a:chOff x="4568326" y="4774954"/>
            <a:chExt cx="1091419" cy="1117358"/>
          </a:xfrm>
        </p:grpSpPr>
        <p:grpSp>
          <p:nvGrpSpPr>
            <p:cNvPr id="48" name="Group 47"/>
            <p:cNvGrpSpPr/>
            <p:nvPr/>
          </p:nvGrpSpPr>
          <p:grpSpPr>
            <a:xfrm>
              <a:off x="4575361" y="4787045"/>
              <a:ext cx="1084384" cy="1100015"/>
              <a:chOff x="2643125" y="5208710"/>
              <a:chExt cx="1084384" cy="110001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643125" y="5234720"/>
                <a:ext cx="1084384" cy="10313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2971800" y="5208710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52800" y="5221287"/>
                <a:ext cx="0" cy="1087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650236" y="5562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43125" y="5943600"/>
                <a:ext cx="10772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68326" y="477495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29510" y="47870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3184" y="47959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1825" y="514844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31908" y="51409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96848" y="51286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9011" y="5468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6904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6848" y="549220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55" y="3292781"/>
            <a:ext cx="1676400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4" y="4957382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85" y="3794786"/>
                <a:ext cx="5215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8" y="3863181"/>
                <a:ext cx="48872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5" y="2891450"/>
                <a:ext cx="48872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75" y="3977786"/>
                <a:ext cx="525849" cy="372538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88" y="2218262"/>
                <a:ext cx="525849" cy="372538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40419" y="5081069"/>
            <a:ext cx="317344" cy="320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977" y="4292393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26006" y="3852219"/>
            <a:ext cx="4887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the product by two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Each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is the product of three cells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so 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8" y="5629919"/>
                <a:ext cx="514974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183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041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3" y="1676400"/>
            <a:ext cx="89530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24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37" y="1219200"/>
            <a:ext cx="8880163" cy="54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7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Recursive growth of graph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get expanded to micro communities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in sub-community link among themselves and to nodes from different communities as determined by the original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44950"/>
            <a:ext cx="40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038725"/>
            <a:ext cx="411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49" name="Group 12"/>
          <p:cNvGrpSpPr>
            <a:grpSpLocks/>
          </p:cNvGrpSpPr>
          <p:nvPr/>
        </p:nvGrpSpPr>
        <p:grpSpPr bwMode="auto">
          <a:xfrm>
            <a:off x="4876800" y="3816350"/>
            <a:ext cx="1752600" cy="1600200"/>
            <a:chOff x="2881" y="1632"/>
            <a:chExt cx="1632" cy="1558"/>
          </a:xfrm>
        </p:grpSpPr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632"/>
              <a:ext cx="1632" cy="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6" name="Line 8"/>
            <p:cNvSpPr>
              <a:spLocks noChangeShapeType="1"/>
            </p:cNvSpPr>
            <p:nvPr/>
          </p:nvSpPr>
          <p:spPr bwMode="auto">
            <a:xfrm flipH="1">
              <a:off x="3360" y="203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9"/>
            <p:cNvSpPr>
              <a:spLocks noChangeShapeType="1"/>
            </p:cNvSpPr>
            <p:nvPr/>
          </p:nvSpPr>
          <p:spPr bwMode="auto">
            <a:xfrm>
              <a:off x="3360" y="237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0"/>
            <p:cNvSpPr>
              <a:spLocks noChangeShapeType="1"/>
            </p:cNvSpPr>
            <p:nvPr/>
          </p:nvSpPr>
          <p:spPr bwMode="auto">
            <a:xfrm>
              <a:off x="3840" y="203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1"/>
            <p:cNvSpPr>
              <a:spLocks noChangeShapeType="1"/>
            </p:cNvSpPr>
            <p:nvPr/>
          </p:nvSpPr>
          <p:spPr bwMode="auto">
            <a:xfrm flipH="1">
              <a:off x="3825" y="2374"/>
              <a:ext cx="303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7950"/>
            <a:ext cx="21304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AutoShape 13"/>
          <p:cNvSpPr>
            <a:spLocks noChangeArrowheads="1"/>
          </p:cNvSpPr>
          <p:nvPr/>
        </p:nvSpPr>
        <p:spPr bwMode="auto">
          <a:xfrm>
            <a:off x="3886200" y="43497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74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4A7-49C5-4FBD-B108-99982C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Kronecker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B740-7B5A-4943-B7DB-662AED52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Kronecker </a:t>
            </a:r>
            <a:r>
              <a:rPr lang="en-US" dirty="0"/>
              <a:t>graphs have nice properties but they are deterministic and the distributions we obtain are not smooth: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9C94-2BF9-4F0A-8145-86377658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5180"/>
            <a:ext cx="7632848" cy="33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Counts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655806-6505-E9A8-BFC1-C0A2B0F48470}"/>
              </a:ext>
            </a:extLst>
          </p:cNvPr>
          <p:cNvSpPr txBox="1"/>
          <p:nvPr/>
        </p:nvSpPr>
        <p:spPr>
          <a:xfrm>
            <a:off x="3514880" y="5733256"/>
            <a:ext cx="285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log(number of appearances)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5E7B7-BD94-BCD6-A734-59491AC4074A}"/>
              </a:ext>
            </a:extLst>
          </p:cNvPr>
          <p:cNvSpPr txBox="1"/>
          <p:nvPr/>
        </p:nvSpPr>
        <p:spPr>
          <a:xfrm>
            <a:off x="107504" y="1656044"/>
            <a:ext cx="440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log(count of words with this #appearances)</a:t>
            </a:r>
          </a:p>
        </p:txBody>
      </p:sp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Kronecker graphs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9400" cy="23018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Create 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800" i="1" dirty="0">
                <a:latin typeface="Times New Roman" panose="02020603050405020304" pitchFamily="18" charset="0"/>
              </a:rPr>
              <a:t>N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probability matrix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 dirty="0"/>
              <a:t>Compute the </a:t>
            </a:r>
            <a:r>
              <a:rPr lang="en-US" altLang="en-US" sz="2800" i="1" dirty="0">
                <a:latin typeface="Times New Roman" panose="02020603050405020304" pitchFamily="18" charset="0"/>
              </a:rPr>
              <a:t>k</a:t>
            </a:r>
            <a:r>
              <a:rPr lang="en-US" altLang="en-US" sz="2800" i="1" baseline="30000" dirty="0"/>
              <a:t>th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power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/>
              <a:t>For each entry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r>
              <a:rPr lang="en-US" altLang="en-US" sz="2800" dirty="0"/>
              <a:t> of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i="1" baseline="-25000" dirty="0">
                <a:latin typeface="Times New Roman" panose="02020603050405020304" pitchFamily="18" charset="0"/>
              </a:rPr>
              <a:t>k</a:t>
            </a:r>
            <a:r>
              <a:rPr lang="en-US" altLang="en-US" sz="2800" dirty="0"/>
              <a:t> include an edge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u,v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/>
              <a:t> with probability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</a:t>
            </a:r>
            <a:r>
              <a:rPr lang="en-US" altLang="en-US" sz="2800" i="1" baseline="-25000" dirty="0" err="1">
                <a:latin typeface="Times New Roman" panose="02020603050405020304" pitchFamily="18" charset="0"/>
              </a:rPr>
              <a:t>uv</a:t>
            </a:r>
            <a:endParaRPr lang="en-US" altLang="en-US" sz="2800" i="1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" y="4495800"/>
          <a:ext cx="1371600" cy="10366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82625" y="5640388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315200" y="4521200"/>
            <a:ext cx="1676400" cy="10414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/>
              <a:t>Instance</a:t>
            </a:r>
            <a:r>
              <a:rPr lang="en-US" altLang="en-US" sz="2800" b="0">
                <a:solidFill>
                  <a:schemeClr val="folHlink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0">
                <a:solidFill>
                  <a:srgbClr val="CC0000"/>
                </a:solidFill>
              </a:rPr>
              <a:t>matrix K</a:t>
            </a:r>
            <a:r>
              <a:rPr lang="en-US" altLang="en-US" sz="2800" b="0" baseline="-25000">
                <a:solidFill>
                  <a:srgbClr val="CC0000"/>
                </a:solidFill>
              </a:rPr>
              <a:t>2</a:t>
            </a:r>
            <a:endParaRPr lang="en-US" altLang="en-US" sz="2800" b="0">
              <a:solidFill>
                <a:srgbClr val="CC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>
            <a:off x="6629400" y="4800600"/>
            <a:ext cx="609600" cy="457200"/>
          </a:xfrm>
          <a:prstGeom prst="leftArrow">
            <a:avLst>
              <a:gd name="adj1" fmla="val 53481"/>
              <a:gd name="adj2" fmla="val 409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42" name="Group 18"/>
          <p:cNvGraphicFramePr>
            <a:graphicFrameLocks noGrp="1"/>
          </p:cNvGraphicFramePr>
          <p:nvPr>
            <p:ph sz="quarter" idx="2"/>
          </p:nvPr>
        </p:nvGraphicFramePr>
        <p:xfrm>
          <a:off x="3276600" y="4054475"/>
          <a:ext cx="3124200" cy="1981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53" name="AutoShape 45"/>
          <p:cNvSpPr>
            <a:spLocks noChangeArrowheads="1"/>
          </p:cNvSpPr>
          <p:nvPr/>
        </p:nvSpPr>
        <p:spPr bwMode="auto">
          <a:xfrm rot="10800000">
            <a:off x="1871663" y="4800600"/>
            <a:ext cx="1371600" cy="4572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194175" y="6091238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0" i="1">
                <a:latin typeface="Times New Roman" panose="02020603050405020304" pitchFamily="18" charset="0"/>
              </a:rPr>
              <a:t>=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0">
                <a:latin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315200" y="5715000"/>
            <a:ext cx="16700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For each </a:t>
            </a:r>
            <a:r>
              <a:rPr lang="en-US" altLang="en-US" sz="2000" b="0" i="1">
                <a:latin typeface="Times New Roman" panose="02020603050405020304" pitchFamily="18" charset="0"/>
              </a:rPr>
              <a:t>p</a:t>
            </a:r>
            <a:r>
              <a:rPr lang="en-US" altLang="en-US" sz="2000" b="0" i="1" baseline="-25000">
                <a:latin typeface="Times New Roman" panose="02020603050405020304" pitchFamily="18" charset="0"/>
              </a:rPr>
              <a:t>uv</a:t>
            </a:r>
            <a:r>
              <a:rPr lang="en-US" altLang="en-US" sz="2000" b="0"/>
              <a:t> flip Bernoulli coin</a:t>
            </a:r>
            <a:endParaRPr lang="en-US" altLang="en-US" sz="2000" b="0" baseline="-25000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676400" y="4038600"/>
            <a:ext cx="1654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Kronecker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0"/>
              <a:t>multiplication</a:t>
            </a:r>
            <a:endParaRPr lang="en-US" altLang="en-US" sz="2000" b="0" baseline="-250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6324600" y="3810000"/>
            <a:ext cx="6858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3505200"/>
            <a:ext cx="138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Probability of edge </a:t>
            </a:r>
            <a:r>
              <a:rPr lang="en-US" altLang="en-US" b="0" i="1">
                <a:latin typeface="Times" panose="02020603050405020304" pitchFamily="18" charset="0"/>
              </a:rPr>
              <a:t>p</a:t>
            </a:r>
            <a:r>
              <a:rPr lang="en-US" altLang="en-US" b="0" i="1" baseline="-25000">
                <a:latin typeface="Times" panose="02020603050405020304" pitchFamily="18" charset="0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7636235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Stochastic Kronecker graphs: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dirty="0">
                    <a:solidFill>
                      <a:srgbClr val="CC0000"/>
                    </a:solidFill>
                  </a:rPr>
                  <a:t>Node attribute representation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Nodes are described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features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[in Ioannina, student, computer science]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u=[1,1,0],   v=[1, 1,1]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Parameter matrix gives the linking probability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>
                    <a:latin typeface="Times New Roman" panose="02020603050405020304" pitchFamily="18" charset="0"/>
                  </a:rPr>
                  <a:t>p(</a:t>
                </a:r>
                <a:r>
                  <a:rPr lang="en-US" altLang="en-US" dirty="0" err="1">
                    <a:latin typeface="Times New Roman" panose="02020603050405020304" pitchFamily="18" charset="0"/>
                  </a:rPr>
                  <a:t>u,v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= 0.5 * 0.5* 0.1 = 0.025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840" y="1711847"/>
                <a:ext cx="7924800" cy="4953000"/>
              </a:xfrm>
              <a:blipFill>
                <a:blip r:embed="rId3"/>
                <a:stretch>
                  <a:fillRect l="-1769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66" name="Group 66"/>
          <p:cNvGraphicFramePr>
            <a:graphicFrameLocks noGrp="1"/>
          </p:cNvGraphicFramePr>
          <p:nvPr>
            <p:ph sz="quarter" idx="2"/>
          </p:nvPr>
        </p:nvGraphicFramePr>
        <p:xfrm>
          <a:off x="7778505" y="4247606"/>
          <a:ext cx="1143000" cy="792408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2" name="Text Box 58"/>
          <p:cNvSpPr txBox="1">
            <a:spLocks noChangeArrowheads="1"/>
          </p:cNvSpPr>
          <p:nvPr/>
        </p:nvSpPr>
        <p:spPr bwMode="auto">
          <a:xfrm>
            <a:off x="7949955" y="3866606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1       0</a:t>
            </a:r>
          </a:p>
        </p:txBody>
      </p:sp>
      <p:sp>
        <p:nvSpPr>
          <p:cNvPr id="18453" name="Text Box 59"/>
          <p:cNvSpPr txBox="1">
            <a:spLocks noChangeArrowheads="1"/>
          </p:cNvSpPr>
          <p:nvPr/>
        </p:nvSpPr>
        <p:spPr bwMode="auto">
          <a:xfrm>
            <a:off x="7454655" y="4299994"/>
            <a:ext cx="37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2000" b="0" i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454" name="Text Box 61"/>
          <p:cNvSpPr txBox="1">
            <a:spLocks noChangeArrowheads="1"/>
          </p:cNvSpPr>
          <p:nvPr/>
        </p:nvSpPr>
        <p:spPr bwMode="auto">
          <a:xfrm>
            <a:off x="6948242" y="433432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altLang="en-US" sz="2400" b="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919040" y="4370498"/>
            <a:ext cx="1752600" cy="457200"/>
          </a:xfrm>
          <a:prstGeom prst="wedgeRectCallout">
            <a:avLst>
              <a:gd name="adj1" fmla="val 63782"/>
              <a:gd name="adj2" fmla="val -11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in Ioannina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900240" y="4384282"/>
            <a:ext cx="1512277" cy="457200"/>
          </a:xfrm>
          <a:prstGeom prst="wedgeRectCallout">
            <a:avLst>
              <a:gd name="adj1" fmla="val -8724"/>
              <a:gd name="adj2" fmla="val -11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students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576640" y="4378687"/>
            <a:ext cx="1765490" cy="440821"/>
          </a:xfrm>
          <a:prstGeom prst="wedgeRectCallout">
            <a:avLst>
              <a:gd name="adj1" fmla="val -66420"/>
              <a:gd name="adj2" fmla="val -12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CS one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240" y="5293247"/>
            <a:ext cx="3518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could have different probabilities for different attributes</a:t>
            </a:r>
          </a:p>
        </p:txBody>
      </p:sp>
    </p:spTree>
    <p:extLst>
      <p:ext uri="{BB962C8B-B14F-4D97-AF65-F5344CB8AC3E}">
        <p14:creationId xmlns:p14="http://schemas.microsoft.com/office/powerpoint/2010/main" val="385173077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can construct the graph by flipping a coin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en-US" dirty="0"/>
              <a:t> of the possible edges.</a:t>
            </a:r>
          </a:p>
          <a:p>
            <a:pPr lvl="1"/>
            <a:r>
              <a:rPr lang="en-US" dirty="0"/>
              <a:t>But this is expensive,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quadratic number </a:t>
            </a:r>
            <a:r>
              <a:rPr lang="en-US" dirty="0"/>
              <a:t>of coins to flip.</a:t>
            </a:r>
          </a:p>
          <a:p>
            <a:r>
              <a:rPr lang="en-US" dirty="0"/>
              <a:t>We can exploit the </a:t>
            </a:r>
            <a:r>
              <a:rPr lang="en-US" dirty="0">
                <a:solidFill>
                  <a:srgbClr val="0070C0"/>
                </a:solidFill>
              </a:rPr>
              <a:t>recursive/hierarchical</a:t>
            </a:r>
            <a:r>
              <a:rPr lang="en-US" dirty="0"/>
              <a:t> nature of </a:t>
            </a:r>
            <a:r>
              <a:rPr lang="en-US" dirty="0" err="1"/>
              <a:t>Kronecker</a:t>
            </a:r>
            <a:r>
              <a:rPr lang="en-US" dirty="0"/>
              <a:t> graphs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5"/>
          <a:stretch/>
        </p:blipFill>
        <p:spPr>
          <a:xfrm>
            <a:off x="457200" y="38862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33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Kronecker</a:t>
            </a:r>
            <a:r>
              <a:rPr lang="en-US" dirty="0"/>
              <a:t> graph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then the number of edges is normally distributed with expectation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Process:</a:t>
                </a:r>
              </a:p>
              <a:p>
                <a:pPr lvl="1"/>
                <a:r>
                  <a:rPr lang="en-US" dirty="0"/>
                  <a:t>Sample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number of edges </a:t>
                </a:r>
                <a:r>
                  <a:rPr lang="en-US" dirty="0"/>
                  <a:t>from the normal distribution</a:t>
                </a:r>
              </a:p>
              <a:p>
                <a:pPr lvl="1"/>
                <a:r>
                  <a:rPr lang="en-US" dirty="0"/>
                  <a:t>For each edge to be added,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descend</a:t>
                </a:r>
                <a:r>
                  <a:rPr lang="en-US" dirty="0"/>
                  <a:t> to the position of the edge:</a:t>
                </a:r>
              </a:p>
              <a:p>
                <a:pPr lvl="2"/>
                <a:r>
                  <a:rPr lang="en-US" dirty="0"/>
                  <a:t>Pick a top-level cell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Within the top-level cell repeat recursively</a:t>
                </a:r>
              </a:p>
              <a:p>
                <a:pPr lvl="2"/>
                <a:r>
                  <a:rPr lang="en-US" dirty="0"/>
                  <a:t>Until you have gone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levels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23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9949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generate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first we pick the top quadrant</a:t>
                </a:r>
              </a:p>
              <a:p>
                <a:r>
                  <a:rPr lang="en-US" dirty="0"/>
                  <a:t>Then within that we pick the exact cell of the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85602"/>
                <a:ext cx="8229600" cy="1340561"/>
              </a:xfrm>
              <a:blipFill rotWithShape="0">
                <a:blip r:embed="rId2"/>
                <a:stretch>
                  <a:fillRect l="-1259" t="-7273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25"/>
          <a:stretch/>
        </p:blipFill>
        <p:spPr>
          <a:xfrm>
            <a:off x="519485" y="1676400"/>
            <a:ext cx="8167315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7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Kronecker graphs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We </a:t>
            </a:r>
            <a:r>
              <a:rPr lang="en-US" altLang="en-US" sz="2800" dirty="0">
                <a:solidFill>
                  <a:srgbClr val="CC0000"/>
                </a:solidFill>
              </a:rPr>
              <a:t>prove</a:t>
            </a:r>
            <a:r>
              <a:rPr lang="en-US" altLang="en-US" sz="2800" dirty="0"/>
              <a:t> that 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multiplication generates graphs that obey [PKDD’05]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static networks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Degree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Power Law eigenvalue and eigenvector distribution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Small Diameter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Properties of dynamic networks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Densification Power Law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Shrinking/Stabilizing Diameter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Good news: </a:t>
            </a:r>
            <a:r>
              <a:rPr lang="en-US" altLang="en-US" sz="2800" dirty="0" err="1"/>
              <a:t>Kronecker</a:t>
            </a:r>
            <a:r>
              <a:rPr lang="en-US" altLang="en-US" sz="2800" dirty="0"/>
              <a:t> graphs have the necessary </a:t>
            </a:r>
            <a:r>
              <a:rPr lang="en-US" altLang="en-US" sz="2800" dirty="0">
                <a:solidFill>
                  <a:srgbClr val="CC0000"/>
                </a:solidFill>
              </a:rPr>
              <a:t>expressive power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2605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1450" y="29860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7800" y="3900488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1450" y="3262313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41450" y="4191000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 4-star as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Make the matrix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  <a:r>
                  <a:rPr lang="en-US" dirty="0"/>
                  <a:t> by having probability </a:t>
                </a:r>
                <a:r>
                  <a:rPr lang="el-GR" dirty="0">
                    <a:solidFill>
                      <a:srgbClr val="0070C0"/>
                    </a:solidFill>
                  </a:rPr>
                  <a:t>α</a:t>
                </a:r>
                <a:r>
                  <a:rPr lang="en-US" dirty="0"/>
                  <a:t> for all edges and </a:t>
                </a:r>
                <a:r>
                  <a:rPr lang="el-GR" dirty="0">
                    <a:solidFill>
                      <a:srgbClr val="0070C0"/>
                    </a:solidFill>
                  </a:rPr>
                  <a:t>β</a:t>
                </a:r>
                <a:r>
                  <a:rPr lang="en-US" dirty="0"/>
                  <a:t> for all non-edges in the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847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69434" y="2590800"/>
            <a:ext cx="1593166" cy="15056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4766017" y="2590800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3969434" y="3343643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97206" y="33253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7409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172" y="26007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206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172" y="29634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7501" y="3696376"/>
            <a:ext cx="273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758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118" y="3695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0978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1600" y="2590801"/>
            <a:ext cx="0" cy="150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9434" y="297053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9434" y="3716216"/>
            <a:ext cx="15931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97409" y="29705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7409" y="3327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7409" y="36959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7758" y="26021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016" y="29598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5172" y="3316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7206" y="36963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97206" y="25992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4360" name="Group 14359"/>
          <p:cNvGrpSpPr/>
          <p:nvPr/>
        </p:nvGrpSpPr>
        <p:grpSpPr>
          <a:xfrm>
            <a:off x="6372825" y="2590732"/>
            <a:ext cx="1593166" cy="1505686"/>
            <a:chOff x="6372825" y="2590732"/>
            <a:chExt cx="1593166" cy="1505686"/>
          </a:xfrm>
        </p:grpSpPr>
        <p:sp>
          <p:nvSpPr>
            <p:cNvPr id="66" name="Rectangle 65"/>
            <p:cNvSpPr/>
            <p:nvPr/>
          </p:nvSpPr>
          <p:spPr>
            <a:xfrm>
              <a:off x="6372825" y="2590732"/>
              <a:ext cx="1593166" cy="1505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7169408" y="2590732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  <a:endCxn id="66" idx="3"/>
            </p:cNvCxnSpPr>
            <p:nvPr/>
          </p:nvCxnSpPr>
          <p:spPr>
            <a:xfrm>
              <a:off x="6372825" y="3343575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600597" y="332526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00800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18563" y="260068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0597" y="297046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18563" y="29634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0892" y="3696308"/>
              <a:ext cx="273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01149" y="3316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92509" y="36957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754369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84991" y="2590733"/>
              <a:ext cx="0" cy="1505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372825" y="297046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72825" y="3716148"/>
              <a:ext cx="15931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400800" y="297046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00800" y="3327415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00800" y="369585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01149" y="2602113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81407" y="295980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18563" y="331603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00597" y="369630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00597" y="2599148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185"/>
            <a:ext cx="7815263" cy="662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419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990600"/>
            <a:ext cx="8190781" cy="481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15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2" y="1295399"/>
            <a:ext cx="885186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binning  produces a noisy plot</a:t>
            </a:r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045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phenomena</a:t>
            </a:r>
          </a:p>
        </p:txBody>
      </p:sp>
    </p:spTree>
    <p:extLst>
      <p:ext uri="{BB962C8B-B14F-4D97-AF65-F5344CB8AC3E}">
        <p14:creationId xmlns:p14="http://schemas.microsoft.com/office/powerpoint/2010/main" val="1592515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017587"/>
          </a:xfrm>
        </p:spPr>
        <p:txBody>
          <a:bodyPr/>
          <a:lstStyle/>
          <a:p>
            <a:pPr eaLnBrk="1" hangingPunct="1"/>
            <a:r>
              <a:rPr lang="en-US" altLang="en-US"/>
              <a:t>Model estimation: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410200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do we choose the parameters to match the properties of a real network?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Maximum likelihood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real graph </a:t>
            </a:r>
            <a:r>
              <a:rPr lang="en-US" altLang="en-US" i="1" dirty="0">
                <a:latin typeface="Times New Roman" panose="02020603050405020304" pitchFamily="18" charset="0"/>
              </a:rPr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Estimate </a:t>
            </a:r>
            <a:r>
              <a:rPr lang="en-US" altLang="en-US" dirty="0" err="1"/>
              <a:t>Kronecker</a:t>
            </a:r>
            <a:r>
              <a:rPr lang="en-US" altLang="en-US" dirty="0"/>
              <a:t> initiator graph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dirty="0"/>
              <a:t> (e.g.,        ) which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need to (efficiently) calculate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And maximize over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(e.g., using gradient descent)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81400" y="5029200"/>
          <a:ext cx="1676400" cy="61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203112" progId="Equation.3">
                  <p:embed/>
                </p:oleObj>
              </mc:Choice>
              <mc:Fallback>
                <p:oleObj name="Equation" r:id="rId2" imgW="558558" imgH="203112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676400" cy="610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1" y="3657600"/>
          <a:ext cx="3124199" cy="81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79400" progId="Equation.3">
                  <p:embed/>
                </p:oleObj>
              </mc:Choice>
              <mc:Fallback>
                <p:oleObj name="Equation" r:id="rId4" imgW="1066800" imgH="27940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657600"/>
                        <a:ext cx="3124199" cy="81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438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1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Fitting Kronecker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934200" cy="11874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/>
              <a:t>Given a graph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/>
              <a:t> and Kronecker matrix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we calculate probability that 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/>
              <a:t> generated </a:t>
            </a:r>
            <a:r>
              <a:rPr lang="en-US" altLang="en-US" sz="2400" i="1">
                <a:latin typeface="Times New Roman" panose="02020603050405020304" pitchFamily="18" charset="0"/>
              </a:rPr>
              <a:t>G </a:t>
            </a:r>
            <a:r>
              <a:rPr lang="en-US" altLang="en-US" sz="2400"/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P(G|</a:t>
            </a:r>
            <a:r>
              <a:rPr lang="el-GR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4452" name="Group 4"/>
          <p:cNvGraphicFramePr>
            <a:graphicFrameLocks noGrp="1"/>
          </p:cNvGraphicFramePr>
          <p:nvPr>
            <p:ph sz="quarter" idx="2"/>
          </p:nvPr>
        </p:nvGraphicFramePr>
        <p:xfrm>
          <a:off x="2438400" y="2720975"/>
          <a:ext cx="3124200" cy="18288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4540" name="Group 92"/>
          <p:cNvGraphicFramePr>
            <a:graphicFrameLocks noGrp="1"/>
          </p:cNvGraphicFramePr>
          <p:nvPr/>
        </p:nvGraphicFramePr>
        <p:xfrm>
          <a:off x="533400" y="3248025"/>
          <a:ext cx="1295400" cy="990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966788" y="4343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003675" y="462121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 rot="10800000">
            <a:off x="1947863" y="3400425"/>
            <a:ext cx="4143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772400" y="14620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8229600" y="16906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7696200" y="16906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696200" y="19192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7696200" y="1385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7620000" y="1843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8153400" y="1614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8153400" y="2071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 rot="-5400000">
            <a:off x="7793831" y="2202657"/>
            <a:ext cx="261937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sz="quarter" idx="3"/>
          </p:nvPr>
        </p:nvGraphicFramePr>
        <p:xfrm>
          <a:off x="7010400" y="2714625"/>
          <a:ext cx="1676400" cy="1714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7737475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0" i="1">
                <a:latin typeface="Times New Roman" panose="02020603050405020304" pitchFamily="18" charset="0"/>
              </a:rPr>
              <a:t>G</a:t>
            </a:r>
            <a:endParaRPr lang="en-US" altLang="en-US" sz="2400" b="0" i="1" baseline="-25000">
              <a:latin typeface="Times New Roman" panose="02020603050405020304" pitchFamily="18" charset="0"/>
            </a:endParaRPr>
          </a:p>
        </p:txBody>
      </p:sp>
      <p:sp>
        <p:nvSpPr>
          <p:cNvPr id="21586" name="AutoShape 82"/>
          <p:cNvSpPr>
            <a:spLocks noChangeArrowheads="1"/>
          </p:cNvSpPr>
          <p:nvPr/>
        </p:nvSpPr>
        <p:spPr bwMode="auto">
          <a:xfrm rot="-7583768">
            <a:off x="5584031" y="4217194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7" name="AutoShape 83"/>
          <p:cNvSpPr>
            <a:spLocks noChangeArrowheads="1"/>
          </p:cNvSpPr>
          <p:nvPr/>
        </p:nvSpPr>
        <p:spPr bwMode="auto">
          <a:xfrm rot="-3521192">
            <a:off x="6422231" y="4212432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1588" name="Rectangle 86"/>
          <p:cNvSpPr>
            <a:spLocks noChangeArrowheads="1"/>
          </p:cNvSpPr>
          <p:nvPr/>
        </p:nvSpPr>
        <p:spPr bwMode="auto">
          <a:xfrm>
            <a:off x="5626100" y="4725988"/>
            <a:ext cx="1412875" cy="60801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i="1">
                <a:latin typeface="Times New Roman" panose="02020603050405020304" pitchFamily="18" charset="0"/>
              </a:rPr>
              <a:t>P</a:t>
            </a:r>
            <a:r>
              <a:rPr lang="en-US" altLang="en-US" sz="3200" b="0" i="1">
                <a:latin typeface="Times New Roman" panose="02020603050405020304" pitchFamily="18" charset="0"/>
              </a:rPr>
              <a:t>(G|</a:t>
            </a:r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b="0" i="1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589" name="Object 90"/>
          <p:cNvGraphicFramePr>
            <a:graphicFrameLocks noChangeAspect="1"/>
          </p:cNvGraphicFramePr>
          <p:nvPr/>
        </p:nvGraphicFramePr>
        <p:xfrm>
          <a:off x="966788" y="5545219"/>
          <a:ext cx="7396162" cy="82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292100" progId="Equation.3">
                  <p:embed/>
                </p:oleObj>
              </mc:Choice>
              <mc:Fallback>
                <p:oleObj name="Equation" r:id="rId2" imgW="2616200" imgH="292100" progId="Equation.3">
                  <p:embed/>
                  <p:pic>
                    <p:nvPicPr>
                      <p:cNvPr id="21589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545219"/>
                        <a:ext cx="7396162" cy="82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0" name="Text Box 94"/>
          <p:cNvSpPr txBox="1">
            <a:spLocks noChangeArrowheads="1"/>
          </p:cNvSpPr>
          <p:nvPr/>
        </p:nvSpPr>
        <p:spPr bwMode="auto">
          <a:xfrm>
            <a:off x="8077200" y="1066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imes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205184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2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493838"/>
            <a:ext cx="4267200" cy="52117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Nodes are </a:t>
            </a:r>
            <a:r>
              <a:rPr lang="en-US" altLang="en-US" sz="2400" dirty="0">
                <a:solidFill>
                  <a:srgbClr val="CC0000"/>
                </a:solidFill>
              </a:rPr>
              <a:t>unlabeled</a:t>
            </a:r>
          </a:p>
          <a:p>
            <a:pPr eaLnBrk="1" hangingPunct="1"/>
            <a:r>
              <a:rPr lang="en-US" altLang="en-US" sz="2400" dirty="0"/>
              <a:t>Graphs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G’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latin typeface="Times New Roman" panose="02020603050405020304" pitchFamily="18" charset="0"/>
              </a:rPr>
              <a:t>G” </a:t>
            </a:r>
            <a:r>
              <a:rPr lang="en-US" altLang="en-US" sz="2400" dirty="0"/>
              <a:t>should have the same probability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	P(G’|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 = P(G”|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/>
              <a:t>One needs to consider all node correspondences 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All correspondences are a priori equally likely</a:t>
            </a:r>
          </a:p>
          <a:p>
            <a:pPr eaLnBrk="1" hangingPunct="1"/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There are </a:t>
            </a:r>
            <a:r>
              <a:rPr lang="en-US" altLang="en-US" sz="24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O(N!)</a:t>
            </a:r>
            <a:r>
              <a:rPr lang="en-US" altLang="en-US" sz="2400" dirty="0">
                <a:solidFill>
                  <a:srgbClr val="CC0000"/>
                </a:solidFill>
                <a:cs typeface="Times New Roman" panose="02020603050405020304" pitchFamily="18" charset="0"/>
              </a:rPr>
              <a:t> correspondences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Solution: Sample from the possible distributions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Challenge 1: Node correspondence</a:t>
            </a:r>
          </a:p>
        </p:txBody>
      </p:sp>
      <p:graphicFrame>
        <p:nvGraphicFramePr>
          <p:cNvPr id="105589" name="Group 117"/>
          <p:cNvGraphicFramePr>
            <a:graphicFrameLocks noGrp="1"/>
          </p:cNvGraphicFramePr>
          <p:nvPr>
            <p:ph sz="quarter" idx="2"/>
          </p:nvPr>
        </p:nvGraphicFramePr>
        <p:xfrm>
          <a:off x="2133600" y="1558925"/>
          <a:ext cx="2209800" cy="1260476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592" name="Group 120"/>
          <p:cNvGraphicFramePr>
            <a:graphicFrameLocks noGrp="1"/>
          </p:cNvGraphicFramePr>
          <p:nvPr/>
        </p:nvGraphicFramePr>
        <p:xfrm>
          <a:off x="381000" y="1787525"/>
          <a:ext cx="990600" cy="6703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0" name="AutoShape 44"/>
          <p:cNvSpPr>
            <a:spLocks noChangeArrowheads="1"/>
          </p:cNvSpPr>
          <p:nvPr/>
        </p:nvSpPr>
        <p:spPr bwMode="auto">
          <a:xfrm rot="10800000">
            <a:off x="1447800" y="1898650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3" name="Group 121"/>
          <p:cNvGraphicFramePr>
            <a:graphicFrameLocks noGrp="1"/>
          </p:cNvGraphicFramePr>
          <p:nvPr>
            <p:ph sz="quarter" idx="3"/>
          </p:nvPr>
        </p:nvGraphicFramePr>
        <p:xfrm>
          <a:off x="2514600" y="342900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98" name="Line 85"/>
          <p:cNvSpPr>
            <a:spLocks noChangeShapeType="1"/>
          </p:cNvSpPr>
          <p:nvPr/>
        </p:nvSpPr>
        <p:spPr bwMode="auto">
          <a:xfrm>
            <a:off x="838200" y="3671888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9" name="Line 86"/>
          <p:cNvSpPr>
            <a:spLocks noChangeShapeType="1"/>
          </p:cNvSpPr>
          <p:nvPr/>
        </p:nvSpPr>
        <p:spPr bwMode="auto">
          <a:xfrm>
            <a:off x="1295400" y="39004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0" name="Line 87"/>
          <p:cNvSpPr>
            <a:spLocks noChangeShapeType="1"/>
          </p:cNvSpPr>
          <p:nvPr/>
        </p:nvSpPr>
        <p:spPr bwMode="auto">
          <a:xfrm flipV="1">
            <a:off x="762000" y="39004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1" name="Line 88"/>
          <p:cNvSpPr>
            <a:spLocks noChangeShapeType="1"/>
          </p:cNvSpPr>
          <p:nvPr/>
        </p:nvSpPr>
        <p:spPr bwMode="auto">
          <a:xfrm>
            <a:off x="762000" y="41290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2" name="Oval 89"/>
          <p:cNvSpPr>
            <a:spLocks noChangeArrowheads="1"/>
          </p:cNvSpPr>
          <p:nvPr/>
        </p:nvSpPr>
        <p:spPr bwMode="auto">
          <a:xfrm>
            <a:off x="762000" y="3595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3" name="Oval 90"/>
          <p:cNvSpPr>
            <a:spLocks noChangeArrowheads="1"/>
          </p:cNvSpPr>
          <p:nvPr/>
        </p:nvSpPr>
        <p:spPr bwMode="auto">
          <a:xfrm>
            <a:off x="685800" y="40528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4" name="Oval 91"/>
          <p:cNvSpPr>
            <a:spLocks noChangeArrowheads="1"/>
          </p:cNvSpPr>
          <p:nvPr/>
        </p:nvSpPr>
        <p:spPr bwMode="auto">
          <a:xfrm>
            <a:off x="1219200" y="3824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5" name="Oval 92"/>
          <p:cNvSpPr>
            <a:spLocks noChangeArrowheads="1"/>
          </p:cNvSpPr>
          <p:nvPr/>
        </p:nvSpPr>
        <p:spPr bwMode="auto">
          <a:xfrm>
            <a:off x="1219200" y="4281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06" name="Text Box 94"/>
          <p:cNvSpPr txBox="1">
            <a:spLocks noChangeArrowheads="1"/>
          </p:cNvSpPr>
          <p:nvPr/>
        </p:nvSpPr>
        <p:spPr bwMode="auto">
          <a:xfrm>
            <a:off x="457200" y="3443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07" name="Text Box 95"/>
          <p:cNvSpPr txBox="1">
            <a:spLocks noChangeArrowheads="1"/>
          </p:cNvSpPr>
          <p:nvPr/>
        </p:nvSpPr>
        <p:spPr bwMode="auto">
          <a:xfrm>
            <a:off x="38100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08" name="Text Box 96"/>
          <p:cNvSpPr txBox="1">
            <a:spLocks noChangeArrowheads="1"/>
          </p:cNvSpPr>
          <p:nvPr/>
        </p:nvSpPr>
        <p:spPr bwMode="auto">
          <a:xfrm>
            <a:off x="1289050" y="3609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sp>
        <p:nvSpPr>
          <p:cNvPr id="22609" name="Text Box 97"/>
          <p:cNvSpPr txBox="1">
            <a:spLocks noChangeArrowheads="1"/>
          </p:cNvSpPr>
          <p:nvPr/>
        </p:nvSpPr>
        <p:spPr bwMode="auto">
          <a:xfrm>
            <a:off x="1371600" y="4205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10" name="Line 98"/>
          <p:cNvSpPr>
            <a:spLocks noChangeShapeType="1"/>
          </p:cNvSpPr>
          <p:nvPr/>
        </p:nvSpPr>
        <p:spPr bwMode="auto">
          <a:xfrm>
            <a:off x="762000" y="5105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1" name="Line 99"/>
          <p:cNvSpPr>
            <a:spLocks noChangeShapeType="1"/>
          </p:cNvSpPr>
          <p:nvPr/>
        </p:nv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2" name="Line 100"/>
          <p:cNvSpPr>
            <a:spLocks noChangeShapeType="1"/>
          </p:cNvSpPr>
          <p:nvPr/>
        </p:nvSpPr>
        <p:spPr bwMode="auto">
          <a:xfrm flipV="1">
            <a:off x="685800" y="5334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3" name="Line 101"/>
          <p:cNvSpPr>
            <a:spLocks noChangeShapeType="1"/>
          </p:cNvSpPr>
          <p:nvPr/>
        </p:nvSpPr>
        <p:spPr bwMode="auto">
          <a:xfrm>
            <a:off x="685800" y="5562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4" name="Oval 102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5" name="Oval 103"/>
          <p:cNvSpPr>
            <a:spLocks noChangeArrowheads="1"/>
          </p:cNvSpPr>
          <p:nvPr/>
        </p:nvSpPr>
        <p:spPr bwMode="auto">
          <a:xfrm>
            <a:off x="609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6" name="Oval 104"/>
          <p:cNvSpPr>
            <a:spLocks noChangeArrowheads="1"/>
          </p:cNvSpPr>
          <p:nvPr/>
        </p:nvSpPr>
        <p:spPr bwMode="auto">
          <a:xfrm>
            <a:off x="1143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7" name="Oval 105"/>
          <p:cNvSpPr>
            <a:spLocks noChangeArrowheads="1"/>
          </p:cNvSpPr>
          <p:nvPr/>
        </p:nvSpPr>
        <p:spPr bwMode="auto">
          <a:xfrm>
            <a:off x="1143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18" name="Text Box 106"/>
          <p:cNvSpPr txBox="1">
            <a:spLocks noChangeArrowheads="1"/>
          </p:cNvSpPr>
          <p:nvPr/>
        </p:nvSpPr>
        <p:spPr bwMode="auto">
          <a:xfrm>
            <a:off x="381000" y="4876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2</a:t>
            </a:r>
          </a:p>
        </p:txBody>
      </p:sp>
      <p:sp>
        <p:nvSpPr>
          <p:cNvPr id="22619" name="Text Box 107"/>
          <p:cNvSpPr txBox="1">
            <a:spLocks noChangeArrowheads="1"/>
          </p:cNvSpPr>
          <p:nvPr/>
        </p:nvSpPr>
        <p:spPr bwMode="auto">
          <a:xfrm>
            <a:off x="304800" y="541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1</a:t>
            </a:r>
          </a:p>
        </p:txBody>
      </p:sp>
      <p:sp>
        <p:nvSpPr>
          <p:cNvPr id="22620" name="Text Box 108"/>
          <p:cNvSpPr txBox="1">
            <a:spLocks noChangeArrowheads="1"/>
          </p:cNvSpPr>
          <p:nvPr/>
        </p:nvSpPr>
        <p:spPr bwMode="auto">
          <a:xfrm>
            <a:off x="1212850" y="5043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4</a:t>
            </a:r>
          </a:p>
        </p:txBody>
      </p:sp>
      <p:sp>
        <p:nvSpPr>
          <p:cNvPr id="22621" name="Text Box 109"/>
          <p:cNvSpPr txBox="1">
            <a:spLocks noChangeArrowheads="1"/>
          </p:cNvSpPr>
          <p:nvPr/>
        </p:nvSpPr>
        <p:spPr bwMode="auto">
          <a:xfrm>
            <a:off x="1295400" y="563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3</a:t>
            </a:r>
          </a:p>
        </p:txBody>
      </p:sp>
      <p:graphicFrame>
        <p:nvGraphicFramePr>
          <p:cNvPr id="22622" name="Object 110"/>
          <p:cNvGraphicFramePr>
            <a:graphicFrameLocks noChangeAspect="1"/>
          </p:cNvGraphicFramePr>
          <p:nvPr/>
        </p:nvGraphicFramePr>
        <p:xfrm>
          <a:off x="5105400" y="3683758"/>
          <a:ext cx="3827462" cy="52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257" imgH="266584" progId="Equation.3">
                  <p:embed/>
                </p:oleObj>
              </mc:Choice>
              <mc:Fallback>
                <p:oleObj name="Equation" r:id="rId2" imgW="1942257" imgH="266584" progId="Equation.3">
                  <p:embed/>
                  <p:pic>
                    <p:nvPicPr>
                      <p:cNvPr id="22622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83758"/>
                        <a:ext cx="3827462" cy="5258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23" name="AutoShape 123"/>
          <p:cNvSpPr>
            <a:spLocks noChangeArrowheads="1"/>
          </p:cNvSpPr>
          <p:nvPr/>
        </p:nvSpPr>
        <p:spPr bwMode="auto">
          <a:xfrm rot="10800000">
            <a:off x="1795463" y="3886200"/>
            <a:ext cx="566737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sp>
        <p:nvSpPr>
          <p:cNvPr id="22624" name="AutoShape 124"/>
          <p:cNvSpPr>
            <a:spLocks noChangeArrowheads="1"/>
          </p:cNvSpPr>
          <p:nvPr/>
        </p:nvSpPr>
        <p:spPr bwMode="auto">
          <a:xfrm rot="10800000">
            <a:off x="1752600" y="5243513"/>
            <a:ext cx="566738" cy="457200"/>
          </a:xfrm>
          <a:prstGeom prst="leftArrow">
            <a:avLst>
              <a:gd name="adj1" fmla="val 50000"/>
              <a:gd name="adj2" fmla="val 30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en-US" altLang="en-US" b="0"/>
          </a:p>
        </p:txBody>
      </p:sp>
      <p:graphicFrame>
        <p:nvGraphicFramePr>
          <p:cNvPr id="105597" name="Group 125"/>
          <p:cNvGraphicFramePr>
            <a:graphicFrameLocks noGrp="1"/>
          </p:cNvGraphicFramePr>
          <p:nvPr/>
        </p:nvGraphicFramePr>
        <p:xfrm>
          <a:off x="2514600" y="4883150"/>
          <a:ext cx="12192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52" name="Text Box 153"/>
          <p:cNvSpPr txBox="1">
            <a:spLocks noChangeArrowheads="1"/>
          </p:cNvSpPr>
          <p:nvPr/>
        </p:nvSpPr>
        <p:spPr bwMode="auto">
          <a:xfrm>
            <a:off x="990600" y="3124200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G’</a:t>
            </a:r>
          </a:p>
        </p:txBody>
      </p:sp>
      <p:sp>
        <p:nvSpPr>
          <p:cNvPr id="22653" name="Text Box 154"/>
          <p:cNvSpPr txBox="1">
            <a:spLocks noChangeArrowheads="1"/>
          </p:cNvSpPr>
          <p:nvPr/>
        </p:nvSpPr>
        <p:spPr bwMode="auto">
          <a:xfrm>
            <a:off x="914400" y="4638675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1">
                <a:latin typeface="Times New Roman" panose="02020603050405020304" pitchFamily="18" charset="0"/>
              </a:rPr>
              <a:t>G”</a:t>
            </a:r>
          </a:p>
        </p:txBody>
      </p:sp>
      <p:sp>
        <p:nvSpPr>
          <p:cNvPr id="22654" name="Text Box 155"/>
          <p:cNvSpPr txBox="1">
            <a:spLocks noChangeArrowheads="1"/>
          </p:cNvSpPr>
          <p:nvPr/>
        </p:nvSpPr>
        <p:spPr bwMode="auto">
          <a:xfrm>
            <a:off x="762000" y="6248400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>
                <a:latin typeface="Times New Roman" panose="02020603050405020304" pitchFamily="18" charset="0"/>
              </a:rPr>
              <a:t>P(G’|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 = P(G”|</a:t>
            </a: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655" name="Text Box 156"/>
          <p:cNvSpPr txBox="1">
            <a:spLocks noChangeArrowheads="1"/>
          </p:cNvSpPr>
          <p:nvPr/>
        </p:nvSpPr>
        <p:spPr bwMode="auto">
          <a:xfrm>
            <a:off x="738188" y="1316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l-GR" altLang="en-US" sz="2400" b="0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56" name="Text Box 157"/>
          <p:cNvSpPr txBox="1">
            <a:spLocks noChangeArrowheads="1"/>
          </p:cNvSpPr>
          <p:nvPr/>
        </p:nvSpPr>
        <p:spPr bwMode="auto">
          <a:xfrm>
            <a:off x="3124200" y="1087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l-GR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2657" name="Line 158"/>
          <p:cNvSpPr>
            <a:spLocks noChangeShapeType="1"/>
          </p:cNvSpPr>
          <p:nvPr/>
        </p:nvSpPr>
        <p:spPr bwMode="auto">
          <a:xfrm>
            <a:off x="2438400" y="2895600"/>
            <a:ext cx="2286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8" name="Line 159"/>
          <p:cNvSpPr>
            <a:spLocks noChangeShapeType="1"/>
          </p:cNvSpPr>
          <p:nvPr/>
        </p:nvSpPr>
        <p:spPr bwMode="auto">
          <a:xfrm flipH="1">
            <a:off x="3276600" y="2851150"/>
            <a:ext cx="8382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59" name="Line 160"/>
          <p:cNvSpPr>
            <a:spLocks noChangeShapeType="1"/>
          </p:cNvSpPr>
          <p:nvPr/>
        </p:nvSpPr>
        <p:spPr bwMode="auto">
          <a:xfrm>
            <a:off x="2971800" y="2855913"/>
            <a:ext cx="6096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0" name="Line 161"/>
          <p:cNvSpPr>
            <a:spLocks noChangeShapeType="1"/>
          </p:cNvSpPr>
          <p:nvPr/>
        </p:nvSpPr>
        <p:spPr bwMode="auto">
          <a:xfrm flipH="1">
            <a:off x="2971800" y="2895600"/>
            <a:ext cx="5334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61" name="Text Box 163"/>
          <p:cNvSpPr txBox="1">
            <a:spLocks noChangeArrowheads="1"/>
          </p:cNvSpPr>
          <p:nvPr/>
        </p:nvSpPr>
        <p:spPr bwMode="auto">
          <a:xfrm>
            <a:off x="1981200" y="2819400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2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25179362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Challenge 2: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/>
              <a:t>Calculating naively</a:t>
            </a:r>
            <a:r>
              <a:rPr lang="en-US" altLang="en-US" i="1">
                <a:latin typeface="Times New Roman" pitchFamily="18" charset="0"/>
              </a:rPr>
              <a:t> P(G|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>
                <a:latin typeface="Times New Roman" pitchFamily="18" charset="0"/>
              </a:rPr>
              <a:t>,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>
                <a:latin typeface="Times New Roman" pitchFamily="18" charset="0"/>
              </a:rPr>
              <a:t>)</a:t>
            </a:r>
            <a:r>
              <a:rPr lang="en-US" altLang="en-US"/>
              <a:t> takes 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O(N</a:t>
            </a:r>
            <a:r>
              <a:rPr lang="en-US" altLang="en-US" i="1" baseline="30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i="1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/>
              <a:t>Idea:</a:t>
            </a:r>
          </a:p>
          <a:p>
            <a:pPr lvl="1" eaLnBrk="1" hangingPunct="1"/>
            <a:r>
              <a:rPr lang="en-US" altLang="en-US"/>
              <a:t>First calculate likelihood of </a:t>
            </a:r>
            <a:r>
              <a:rPr lang="en-US" altLang="en-US">
                <a:solidFill>
                  <a:srgbClr val="CC0000"/>
                </a:solidFill>
              </a:rPr>
              <a:t>empty graph, </a:t>
            </a:r>
            <a:r>
              <a:rPr lang="en-US" altLang="en-US"/>
              <a:t>a graph with 0 edges</a:t>
            </a:r>
          </a:p>
          <a:p>
            <a:pPr lvl="1" eaLnBrk="1" hangingPunct="1"/>
            <a:r>
              <a:rPr lang="en-US" altLang="en-US"/>
              <a:t>Correct the likelihood for edges that we observe in the graph</a:t>
            </a:r>
          </a:p>
          <a:p>
            <a:pPr eaLnBrk="1" hangingPunct="1"/>
            <a:r>
              <a:rPr lang="en-US" altLang="en-US"/>
              <a:t>By exploiting the structure of Kronecker product we obtain </a:t>
            </a:r>
            <a:r>
              <a:rPr lang="en-US" altLang="en-US">
                <a:solidFill>
                  <a:srgbClr val="CC0000"/>
                </a:solidFill>
              </a:rPr>
              <a:t>closed form </a:t>
            </a:r>
            <a:r>
              <a:rPr lang="en-US" altLang="en-US"/>
              <a:t>for likelihood of an empty graph</a:t>
            </a:r>
          </a:p>
        </p:txBody>
      </p:sp>
    </p:spTree>
    <p:extLst>
      <p:ext uri="{BB962C8B-B14F-4D97-AF65-F5344CB8AC3E}">
        <p14:creationId xmlns:p14="http://schemas.microsoft.com/office/powerpoint/2010/main" val="32722477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610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 2</a:t>
            </a:r>
            <a:r>
              <a:rPr lang="en-US" altLang="en-US" dirty="0"/>
              <a:t>: Calculating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approximate the likelihood: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sum goes only over the edges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Evaluating </a:t>
            </a:r>
            <a:r>
              <a:rPr lang="en-US" altLang="en-US" i="1" dirty="0">
                <a:latin typeface="Times New Roman" pitchFamily="18" charset="0"/>
              </a:rPr>
              <a:t>P(G|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n-US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/>
              <a:t>takes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i="1" dirty="0">
                <a:solidFill>
                  <a:srgbClr val="CC0000"/>
                </a:solidFill>
                <a:latin typeface="Times New Roman" pitchFamily="18" charset="0"/>
              </a:rPr>
              <a:t>O(E) </a:t>
            </a:r>
            <a:r>
              <a:rPr lang="en-US" altLang="en-US" dirty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Real graphs are </a:t>
            </a:r>
            <a:r>
              <a:rPr lang="en-US" altLang="en-US" dirty="0">
                <a:solidFill>
                  <a:srgbClr val="CC0000"/>
                </a:solidFill>
              </a:rPr>
              <a:t>sparse</a:t>
            </a:r>
            <a:r>
              <a:rPr lang="en-US" altLang="en-US" dirty="0"/>
              <a:t>, </a:t>
            </a:r>
            <a:r>
              <a:rPr lang="en-US" altLang="en-US" i="1" dirty="0">
                <a:latin typeface="Times" pitchFamily="18" charset="0"/>
              </a:rPr>
              <a:t>E &lt;&lt; N</a:t>
            </a:r>
            <a:r>
              <a:rPr lang="en-US" altLang="en-US" i="1" baseline="30000" dirty="0">
                <a:latin typeface="Times" pitchFamily="18" charset="0"/>
              </a:rPr>
              <a:t>2</a:t>
            </a:r>
          </a:p>
        </p:txBody>
      </p:sp>
      <p:sp>
        <p:nvSpPr>
          <p:cNvPr id="145464" name="AutoShape 56"/>
          <p:cNvSpPr>
            <a:spLocks/>
          </p:cNvSpPr>
          <p:nvPr/>
        </p:nvSpPr>
        <p:spPr bwMode="auto">
          <a:xfrm rot="-5400000">
            <a:off x="5055393" y="2650332"/>
            <a:ext cx="176213" cy="2667000"/>
          </a:xfrm>
          <a:prstGeom prst="leftBrace">
            <a:avLst>
              <a:gd name="adj1" fmla="val 126126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65" name="Text Box 57"/>
          <p:cNvSpPr txBox="1">
            <a:spLocks noChangeArrowheads="1"/>
          </p:cNvSpPr>
          <p:nvPr/>
        </p:nvSpPr>
        <p:spPr bwMode="auto">
          <a:xfrm>
            <a:off x="4114800" y="408622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No-edge likelihood</a:t>
            </a:r>
          </a:p>
        </p:txBody>
      </p:sp>
      <p:sp>
        <p:nvSpPr>
          <p:cNvPr id="28679" name="Oval 59"/>
          <p:cNvSpPr>
            <a:spLocks noChangeArrowheads="1"/>
          </p:cNvSpPr>
          <p:nvPr/>
        </p:nvSpPr>
        <p:spPr bwMode="auto">
          <a:xfrm>
            <a:off x="1600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Oval 60"/>
          <p:cNvSpPr>
            <a:spLocks noChangeArrowheads="1"/>
          </p:cNvSpPr>
          <p:nvPr/>
        </p:nvSpPr>
        <p:spPr bwMode="auto">
          <a:xfrm>
            <a:off x="1524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61"/>
          <p:cNvSpPr>
            <a:spLocks noChangeArrowheads="1"/>
          </p:cNvSpPr>
          <p:nvPr/>
        </p:nvSpPr>
        <p:spPr bwMode="auto">
          <a:xfrm>
            <a:off x="2057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Oval 62"/>
          <p:cNvSpPr>
            <a:spLocks noChangeArrowheads="1"/>
          </p:cNvSpPr>
          <p:nvPr/>
        </p:nvSpPr>
        <p:spPr bwMode="auto">
          <a:xfrm>
            <a:off x="20574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Line 63"/>
          <p:cNvSpPr>
            <a:spLocks noChangeShapeType="1"/>
          </p:cNvSpPr>
          <p:nvPr/>
        </p:nvSpPr>
        <p:spPr bwMode="auto">
          <a:xfrm>
            <a:off x="6400800" y="2438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64"/>
          <p:cNvSpPr>
            <a:spLocks noChangeShapeType="1"/>
          </p:cNvSpPr>
          <p:nvPr/>
        </p:nvSpPr>
        <p:spPr bwMode="auto">
          <a:xfrm>
            <a:off x="68580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65"/>
          <p:cNvSpPr>
            <a:spLocks noChangeShapeType="1"/>
          </p:cNvSpPr>
          <p:nvPr/>
        </p:nvSpPr>
        <p:spPr bwMode="auto">
          <a:xfrm flipV="1">
            <a:off x="6324600" y="26670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66"/>
          <p:cNvSpPr>
            <a:spLocks noChangeShapeType="1"/>
          </p:cNvSpPr>
          <p:nvPr/>
        </p:nvSpPr>
        <p:spPr bwMode="auto">
          <a:xfrm>
            <a:off x="63246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67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Oval 68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Oval 69"/>
          <p:cNvSpPr>
            <a:spLocks noChangeArrowheads="1"/>
          </p:cNvSpPr>
          <p:nvPr/>
        </p:nvSpPr>
        <p:spPr bwMode="auto">
          <a:xfrm>
            <a:off x="6781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0" name="Oval 70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79" name="AutoShape 71"/>
          <p:cNvSpPr>
            <a:spLocks/>
          </p:cNvSpPr>
          <p:nvPr/>
        </p:nvSpPr>
        <p:spPr bwMode="auto">
          <a:xfrm rot="-5400000">
            <a:off x="7912893" y="2917032"/>
            <a:ext cx="176213" cy="2133600"/>
          </a:xfrm>
          <a:prstGeom prst="leftBrace">
            <a:avLst>
              <a:gd name="adj1" fmla="val 100901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0" name="Text Box 72"/>
          <p:cNvSpPr txBox="1">
            <a:spLocks noChangeArrowheads="1"/>
          </p:cNvSpPr>
          <p:nvPr/>
        </p:nvSpPr>
        <p:spPr bwMode="auto">
          <a:xfrm>
            <a:off x="7116763" y="41259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Edge likelihood</a:t>
            </a:r>
          </a:p>
        </p:txBody>
      </p:sp>
      <p:sp>
        <p:nvSpPr>
          <p:cNvPr id="145481" name="AutoShape 73"/>
          <p:cNvSpPr>
            <a:spLocks/>
          </p:cNvSpPr>
          <p:nvPr/>
        </p:nvSpPr>
        <p:spPr bwMode="auto">
          <a:xfrm rot="-5400000">
            <a:off x="1816893" y="3288507"/>
            <a:ext cx="252413" cy="1295400"/>
          </a:xfrm>
          <a:prstGeom prst="leftBrace">
            <a:avLst>
              <a:gd name="adj1" fmla="val 42767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82" name="Text Box 74"/>
          <p:cNvSpPr txBox="1">
            <a:spLocks noChangeArrowheads="1"/>
          </p:cNvSpPr>
          <p:nvPr/>
        </p:nvSpPr>
        <p:spPr bwMode="auto">
          <a:xfrm>
            <a:off x="1187450" y="40386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CC0000"/>
                </a:solidFill>
              </a:rPr>
              <a:t>Empty graph</a:t>
            </a:r>
          </a:p>
        </p:txBody>
      </p:sp>
    </p:spTree>
    <p:extLst>
      <p:ext uri="{BB962C8B-B14F-4D97-AF65-F5344CB8AC3E}">
        <p14:creationId xmlns:p14="http://schemas.microsoft.com/office/powerpoint/2010/main" val="12010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4" grpId="0" animBg="1"/>
      <p:bldP spid="145465" grpId="0"/>
      <p:bldP spid="145479" grpId="0" animBg="1"/>
      <p:bldP spid="145480" grpId="0"/>
      <p:bldP spid="145481" grpId="0" animBg="1"/>
      <p:bldP spid="14548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Experiments: real networks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Experimental setup: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Given real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Stochastic gradient descent from random initial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Obtain estimated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Generate synthetic graphs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Compare properties of both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do not fit the properties themselves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fit the likelihood and then compare the graph properties</a:t>
            </a:r>
          </a:p>
        </p:txBody>
      </p:sp>
    </p:spTree>
    <p:extLst>
      <p:ext uri="{BB962C8B-B14F-4D97-AF65-F5344CB8AC3E}">
        <p14:creationId xmlns:p14="http://schemas.microsoft.com/office/powerpoint/2010/main" val="29204881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 graph (N=6500, E=26500)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Autonomous systems (internet)</a:t>
            </a:r>
          </a:p>
          <a:p>
            <a:pPr eaLnBrk="1" hangingPunct="1"/>
            <a:r>
              <a:rPr lang="en-US" altLang="en-US" sz="2800"/>
              <a:t>We search the space of ~10</a:t>
            </a:r>
            <a:r>
              <a:rPr lang="en-US" altLang="en-US" sz="2800" baseline="30000"/>
              <a:t>50,000</a:t>
            </a:r>
            <a:r>
              <a:rPr lang="en-US" altLang="en-US" sz="2800"/>
              <a:t> permutations</a:t>
            </a:r>
          </a:p>
          <a:p>
            <a:pPr eaLnBrk="1" hangingPunct="1"/>
            <a:r>
              <a:rPr lang="en-US" altLang="en-US" sz="2800"/>
              <a:t>Fitting takes 20 minutes</a:t>
            </a:r>
          </a:p>
          <a:p>
            <a:pPr eaLnBrk="1" hangingPunct="1"/>
            <a:r>
              <a:rPr lang="en-US" altLang="en-US" sz="2800"/>
              <a:t>AS graph is undirected and estimated parameter matrix is symmetric:</a:t>
            </a:r>
          </a:p>
          <a:p>
            <a:pPr lvl="4" eaLnBrk="1" hangingPunct="1"/>
            <a:endParaRPr lang="en-US" altLang="en-US" sz="1800"/>
          </a:p>
          <a:p>
            <a:pPr lvl="4" eaLnBrk="1" hangingPunct="1"/>
            <a:endParaRPr lang="en-US" altLang="en-US" sz="1800"/>
          </a:p>
        </p:txBody>
      </p:sp>
      <p:graphicFrame>
        <p:nvGraphicFramePr>
          <p:cNvPr id="107559" name="Group 39"/>
          <p:cNvGraphicFramePr>
            <a:graphicFrameLocks noGrp="1"/>
          </p:cNvGraphicFramePr>
          <p:nvPr>
            <p:ph sz="half" idx="2"/>
          </p:nvPr>
        </p:nvGraphicFramePr>
        <p:xfrm>
          <a:off x="3886200" y="4270375"/>
          <a:ext cx="16764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597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/>
              <a:t>Generate synthetic graph using estimated parameters</a:t>
            </a:r>
          </a:p>
          <a:p>
            <a:pPr eaLnBrk="1" hangingPunct="1"/>
            <a:r>
              <a:rPr lang="en-US" altLang="en-US"/>
              <a:t>Compare the properties of two graphs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5225"/>
            <a:ext cx="3505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9513"/>
            <a:ext cx="3657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9550" y="34290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477000" y="34290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968500" y="6210300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5400000">
            <a:off x="-32543" y="4858543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622935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 rot="-5400000">
            <a:off x="3717132" y="479663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58063" y="4252913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6667500" y="4670425"/>
            <a:ext cx="133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/>
              <a:t>diameter=4</a:t>
            </a:r>
          </a:p>
        </p:txBody>
      </p:sp>
    </p:spTree>
    <p:extLst>
      <p:ext uri="{BB962C8B-B14F-4D97-AF65-F5344CB8AC3E}">
        <p14:creationId xmlns:p14="http://schemas.microsoft.com/office/powerpoint/2010/main" val="15973344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AS: comparing graph properties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5179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216650" y="2819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27375"/>
            <a:ext cx="35560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2184400" y="2819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463800" y="5653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 rot="-5400000">
            <a:off x="-5556" y="4160044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6705600" y="57292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 rot="-5400000">
            <a:off x="4622007" y="4140993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value</a:t>
            </a:r>
          </a:p>
        </p:txBody>
      </p:sp>
      <p:sp>
        <p:nvSpPr>
          <p:cNvPr id="34827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properties of graph adjacency matrices</a:t>
            </a:r>
          </a:p>
        </p:txBody>
      </p:sp>
    </p:spTree>
    <p:extLst>
      <p:ext uri="{BB962C8B-B14F-4D97-AF65-F5344CB8AC3E}">
        <p14:creationId xmlns:p14="http://schemas.microsoft.com/office/powerpoint/2010/main" val="256904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08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/>
              <a:t>Create bins that grow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/>
              <a:t> in size</a:t>
            </a:r>
          </a:p>
          <a:p>
            <a:pPr lvl="1"/>
            <a:r>
              <a:rPr lang="en-US" dirty="0"/>
              <a:t>In each bin </a:t>
            </a:r>
            <a:r>
              <a:rPr lang="en-US" dirty="0">
                <a:solidFill>
                  <a:srgbClr val="0070C0"/>
                </a:solidFill>
              </a:rPr>
              <a:t>divide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 </a:t>
            </a:r>
            <a:r>
              <a:rPr lang="en-US" dirty="0"/>
              <a:t>by the </a:t>
            </a:r>
            <a:r>
              <a:rPr lang="en-US" dirty="0">
                <a:solidFill>
                  <a:srgbClr val="0070C0"/>
                </a:solidFill>
              </a:rPr>
              <a:t>bin length </a:t>
            </a:r>
          </a:p>
          <a:p>
            <a:pPr lvl="2"/>
            <a:r>
              <a:rPr lang="en-US" dirty="0"/>
              <a:t>This is the number of </a:t>
            </a:r>
            <a:r>
              <a:rPr lang="en-US" dirty="0">
                <a:solidFill>
                  <a:srgbClr val="7030A0"/>
                </a:solidFill>
              </a:rPr>
              <a:t>observations per bin unit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Still some noise at the tail</a:t>
            </a:r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5888"/>
            <a:ext cx="35052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494088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584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15200" cy="1981200"/>
          </a:xfrm>
        </p:spPr>
        <p:txBody>
          <a:bodyPr/>
          <a:lstStyle/>
          <a:p>
            <a:pPr eaLnBrk="1" hangingPunct="1"/>
            <a:r>
              <a:rPr lang="en-US" altLang="en-US" sz="2400"/>
              <a:t>We search the space of ~10</a:t>
            </a:r>
            <a:r>
              <a:rPr lang="en-US" altLang="en-US" sz="2400" baseline="30000"/>
              <a:t>1,000,000 </a:t>
            </a:r>
            <a:r>
              <a:rPr lang="en-US" altLang="en-US" sz="2400"/>
              <a:t>permutations</a:t>
            </a:r>
            <a:endParaRPr lang="en-US" altLang="en-US" sz="2400" baseline="30000"/>
          </a:p>
          <a:p>
            <a:pPr eaLnBrk="1" hangingPunct="1"/>
            <a:r>
              <a:rPr lang="en-US" altLang="en-US" sz="2400"/>
              <a:t>Fitting takes 2 hours</a:t>
            </a:r>
          </a:p>
          <a:p>
            <a:pPr eaLnBrk="1" hangingPunct="1"/>
            <a:r>
              <a:rPr lang="en-US" altLang="en-US" sz="2400"/>
              <a:t>The structure of the estimated parameter gives insight into the structure of the graph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31950" y="36718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Degree distribution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629400" y="36718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Hop plot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1968500" y="6399213"/>
            <a:ext cx="1155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degree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 rot="-5400000">
            <a:off x="-32543" y="5047456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count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6229350" y="64373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1">
                <a:latin typeface="Times New Roman" panose="02020603050405020304" pitchFamily="18" charset="0"/>
              </a:rPr>
              <a:t>number of hops</a:t>
            </a: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 rot="-5400000">
            <a:off x="3796507" y="4985543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# of reachable pairs</a:t>
            </a:r>
          </a:p>
        </p:txBody>
      </p:sp>
      <p:graphicFrame>
        <p:nvGraphicFramePr>
          <p:cNvPr id="152614" name="Group 38"/>
          <p:cNvGraphicFramePr>
            <a:graphicFrameLocks noGrp="1"/>
          </p:cNvGraphicFramePr>
          <p:nvPr>
            <p:ph sz="half" idx="2"/>
          </p:nvPr>
        </p:nvGraphicFramePr>
        <p:xfrm>
          <a:off x="7835900" y="2514600"/>
          <a:ext cx="1295400" cy="804863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0.54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0.49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0.13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6636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7963"/>
            <a:ext cx="3340100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4290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/>
              <a:t>Epinions graph (N=76k, E=510k)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216650" y="2438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Network value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1854200" y="24384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b="0"/>
              <a:t>Scree plot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1981200" y="52720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</a:t>
            </a:r>
            <a:r>
              <a:rPr lang="en-US" altLang="en-US" b="0" i="1">
                <a:latin typeface="Times New Roman" panose="02020603050405020304" pitchFamily="18" charset="0"/>
              </a:rPr>
              <a:t> rank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 rot="-5400000">
            <a:off x="-273843" y="3779043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eigenvalue</a:t>
            </a:r>
            <a:endParaRPr lang="en-US" altLang="en-US" b="0" i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95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>
                <a:latin typeface="Times New Roman" panose="02020603050405020304" pitchFamily="18" charset="0"/>
              </a:rPr>
              <a:t>log </a:t>
            </a:r>
            <a:r>
              <a:rPr lang="en-US" altLang="en-US" b="0" i="1">
                <a:latin typeface="Times New Roman" panose="02020603050405020304" pitchFamily="18" charset="0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20087108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Fitting scales </a:t>
            </a:r>
            <a:r>
              <a:rPr lang="en-US" altLang="en-US">
                <a:solidFill>
                  <a:srgbClr val="CC0000"/>
                </a:solidFill>
              </a:rPr>
              <a:t>linearly</a:t>
            </a:r>
            <a:r>
              <a:rPr lang="en-US" altLang="en-US"/>
              <a:t> with the number of edges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2672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68972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 model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C0000"/>
                </a:solidFill>
              </a:rPr>
              <a:t>provable</a:t>
            </a:r>
            <a:r>
              <a:rPr lang="en-US" altLang="en-US" sz="2400"/>
              <a:t>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number of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developed </a:t>
            </a:r>
            <a:r>
              <a:rPr lang="en-US" altLang="en-US" sz="2800">
                <a:solidFill>
                  <a:srgbClr val="CC0000"/>
                </a:solidFill>
              </a:rPr>
              <a:t>scalable</a:t>
            </a:r>
            <a:r>
              <a:rPr lang="en-US" altLang="en-US" sz="2800"/>
              <a:t> algorithms for fitting Kronecker 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</a:t>
            </a:r>
            <a:r>
              <a:rPr lang="en-US" altLang="en-US" sz="2800">
                <a:solidFill>
                  <a:srgbClr val="CC0000"/>
                </a:solidFill>
              </a:rPr>
              <a:t>efficiently search</a:t>
            </a:r>
            <a:r>
              <a:rPr lang="en-US" altLang="en-US" sz="2800"/>
              <a:t> large space (~10</a:t>
            </a:r>
            <a:r>
              <a:rPr lang="en-US" altLang="en-US" sz="2800" baseline="30000"/>
              <a:t>1,000,000</a:t>
            </a:r>
            <a:r>
              <a:rPr lang="en-US" altLang="en-US" sz="2800"/>
              <a:t>) of permutations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Kronecker graphs fit well real networks using </a:t>
            </a:r>
            <a:r>
              <a:rPr lang="en-US" altLang="en-US" sz="2800">
                <a:solidFill>
                  <a:srgbClr val="CC0000"/>
                </a:solidFill>
              </a:rPr>
              <a:t>few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match graph properties without a priori deciding on which ones to fit</a:t>
            </a:r>
          </a:p>
        </p:txBody>
      </p:sp>
    </p:spTree>
    <p:extLst>
      <p:ext uri="{BB962C8B-B14F-4D97-AF65-F5344CB8AC3E}">
        <p14:creationId xmlns:p14="http://schemas.microsoft.com/office/powerpoint/2010/main" val="136327516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Graphs over Time: Densification Laws, Shrinking Diameters and Possible Explanations, </a:t>
            </a:r>
            <a:r>
              <a:rPr lang="en-US" altLang="en-US" sz="1800"/>
              <a:t>by Jure Leskovec, Jon Kleinberg, Christos Faloutsos, ACM  KDD 2005</a:t>
            </a: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Graph Evolution: Densification and Shrinking Diameters</a:t>
            </a:r>
            <a:r>
              <a:rPr lang="en-US" altLang="en-US" sz="1800"/>
              <a:t>, by Jure Leskovec, Jon Kleinberg and Christos Faloutsos, </a:t>
            </a:r>
            <a:r>
              <a:rPr lang="en-US" altLang="en-US" sz="1800" i="1"/>
              <a:t>ACM TKDD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Realistic, Mathematically Tractable Graph Generation and Evolution, Using Kronecker Multiplication</a:t>
            </a:r>
            <a:r>
              <a:rPr lang="en-US" altLang="en-US" sz="1800"/>
              <a:t>, by Jure Leskovec, Deepay Chakrabarti, Jon Kleinberg and Christos Faloutsos, </a:t>
            </a:r>
            <a:r>
              <a:rPr lang="en-US" altLang="en-US" sz="1800" i="1"/>
              <a:t>PKDD 2005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Scalable Modeling of Real Graphs using Kronecker Multiplication</a:t>
            </a:r>
            <a:r>
              <a:rPr lang="en-US" altLang="en-US" sz="1800"/>
              <a:t>, by Jure Leskovec and Christos Faloutsos, </a:t>
            </a:r>
            <a:r>
              <a:rPr lang="en-US" altLang="en-US" sz="1800" i="1"/>
              <a:t>ICML 2007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Acknowledgements: Christos Faloutsos, Jon Kleinberg, Zoubin Gharamani, Pall Melsted, Alan Frieze, Larry Wasserman, Carlos Guestrin, Deepay Chakrabarti</a:t>
            </a:r>
          </a:p>
        </p:txBody>
      </p:sp>
    </p:spTree>
    <p:extLst>
      <p:ext uri="{BB962C8B-B14F-4D97-AF65-F5344CB8AC3E}">
        <p14:creationId xmlns:p14="http://schemas.microsoft.com/office/powerpoint/2010/main" val="5229683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Acknowledgements</a:t>
            </a:r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Many thanks to Jure Leskovec for his slides from the KDD 2005 paper and his slides on Kronecker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319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M. E. J. Newman, </a:t>
            </a:r>
            <a:r>
              <a:rPr lang="en-US" sz="2000" dirty="0">
                <a:hlinkClick r:id="rId2"/>
              </a:rPr>
              <a:t>The structure and function of complex networks</a:t>
            </a:r>
            <a:r>
              <a:rPr lang="en-US" sz="20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R. Albert and L.A. </a:t>
            </a:r>
            <a:r>
              <a:rPr lang="en-US" sz="2000" dirty="0" err="1"/>
              <a:t>Barabasi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Statistical Mechanics of Complex Networks</a:t>
            </a:r>
            <a:r>
              <a:rPr lang="en-US" sz="2000" dirty="0"/>
              <a:t>, Rev. Mod. Phys. 74, 47-97 (2002).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B. </a:t>
            </a:r>
            <a:r>
              <a:rPr lang="en-US" sz="2000" dirty="0" err="1"/>
              <a:t>Bollobas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hlink"/>
                </a:solidFill>
              </a:rPr>
              <a:t>Mathematical Results in Scale-Free random Graphs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D.J. Watts. Networks, </a:t>
            </a:r>
            <a:r>
              <a:rPr lang="en-US" sz="2000" dirty="0">
                <a:solidFill>
                  <a:schemeClr val="hlink"/>
                </a:solidFill>
              </a:rPr>
              <a:t>Dynamics and Small-World Phenomenon</a:t>
            </a:r>
            <a:r>
              <a:rPr lang="en-US" sz="2000" dirty="0"/>
              <a:t>, American Journal of Sociology, Vol. 105, Number 2, 493-527, 1999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Watts, D. J. and S. H. </a:t>
            </a:r>
            <a:r>
              <a:rPr lang="en-US" sz="2000" dirty="0" err="1"/>
              <a:t>Strogatz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hlink"/>
                </a:solidFill>
              </a:rPr>
              <a:t>Collective dynamics of 'small-world' networks</a:t>
            </a:r>
            <a:r>
              <a:rPr lang="en-US" sz="2000" dirty="0">
                <a:hlinkClick r:id="rId4"/>
              </a:rPr>
              <a:t>.</a:t>
            </a:r>
            <a:r>
              <a:rPr lang="en-US" sz="2000" dirty="0"/>
              <a:t> Nature 393:440-42, 1998 </a:t>
            </a:r>
            <a:endParaRPr lang="en-US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Michael T. </a:t>
            </a:r>
            <a:r>
              <a:rPr lang="en-US" sz="2000" dirty="0" err="1"/>
              <a:t>Gastner</a:t>
            </a:r>
            <a:r>
              <a:rPr lang="en-US" sz="2000" dirty="0"/>
              <a:t> and M. E. J. Newman, </a:t>
            </a:r>
            <a:r>
              <a:rPr lang="en-US" sz="2000" dirty="0">
                <a:hlinkClick r:id="rId5"/>
              </a:rPr>
              <a:t>Optimal design of spatial distribution networks</a:t>
            </a:r>
            <a:r>
              <a:rPr lang="en-US" sz="2000" dirty="0"/>
              <a:t>, </a:t>
            </a:r>
            <a:r>
              <a:rPr lang="en-US" sz="2000" i="1" dirty="0"/>
              <a:t>Phys. Rev. E</a:t>
            </a:r>
            <a:r>
              <a:rPr lang="en-US" sz="2000" dirty="0"/>
              <a:t> </a:t>
            </a:r>
            <a:r>
              <a:rPr lang="en-US" sz="2000" b="1" dirty="0"/>
              <a:t>74</a:t>
            </a:r>
            <a:r>
              <a:rPr lang="en-US" sz="2000" dirty="0"/>
              <a:t>, 016117 (2006).J.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Leskovec</a:t>
            </a:r>
            <a:r>
              <a:rPr lang="en-US" sz="2000" dirty="0"/>
              <a:t>, J. Kleinberg, C. </a:t>
            </a:r>
            <a:r>
              <a:rPr lang="en-US" sz="2000" dirty="0" err="1"/>
              <a:t>Faloutsos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Graphs over Time: Densification Laws, Shrinking Diameters and Possible Explanations.</a:t>
            </a:r>
            <a:r>
              <a:rPr lang="en-US" sz="2000" dirty="0"/>
              <a:t> Proc. 11th ACM SIGKDD Intl. Conf. on Knowledge Discovery and Data Mining, 2005.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Jure </a:t>
            </a:r>
            <a:r>
              <a:rPr lang="en-US" sz="2000" dirty="0" err="1"/>
              <a:t>Leskovec</a:t>
            </a:r>
            <a:r>
              <a:rPr lang="en-US" sz="2000" dirty="0"/>
              <a:t>, </a:t>
            </a:r>
            <a:r>
              <a:rPr lang="en-US" sz="2000" dirty="0" err="1"/>
              <a:t>Deepayan</a:t>
            </a:r>
            <a:r>
              <a:rPr lang="en-US" sz="2000" dirty="0"/>
              <a:t> </a:t>
            </a:r>
            <a:r>
              <a:rPr lang="en-US" sz="2000" dirty="0" err="1"/>
              <a:t>Chakrabarti</a:t>
            </a:r>
            <a:r>
              <a:rPr lang="en-US" sz="2000" dirty="0"/>
              <a:t>, Jon M. Kleinberg, Christos </a:t>
            </a:r>
            <a:r>
              <a:rPr lang="en-US" sz="2000" dirty="0" err="1"/>
              <a:t>Faloutsos</a:t>
            </a:r>
            <a:r>
              <a:rPr lang="en-US" sz="2000" dirty="0"/>
              <a:t>, </a:t>
            </a:r>
            <a:r>
              <a:rPr lang="en-US" sz="2000" dirty="0" err="1"/>
              <a:t>Zoubin</a:t>
            </a:r>
            <a:r>
              <a:rPr lang="en-US" sz="2000" dirty="0"/>
              <a:t> </a:t>
            </a:r>
            <a:r>
              <a:rPr lang="en-US" sz="2000" dirty="0" err="1"/>
              <a:t>Ghahramani</a:t>
            </a:r>
            <a:r>
              <a:rPr lang="en-US" sz="2000" dirty="0"/>
              <a:t>, </a:t>
            </a:r>
            <a:r>
              <a:rPr lang="en-US" sz="2000" dirty="0" err="1">
                <a:hlinkClick r:id="rId7"/>
              </a:rPr>
              <a:t>Kronecker</a:t>
            </a:r>
            <a:r>
              <a:rPr lang="en-US" sz="2000" dirty="0">
                <a:hlinkClick r:id="rId7"/>
              </a:rPr>
              <a:t> Graphs: An Approach to Modeling Networks</a:t>
            </a:r>
            <a:r>
              <a:rPr lang="en-US" sz="2000" dirty="0"/>
              <a:t>. Journal of Machine Learning Research 11: 985-1042 (2010)</a:t>
            </a:r>
          </a:p>
        </p:txBody>
      </p:sp>
    </p:spTree>
    <p:extLst>
      <p:ext uri="{BB962C8B-B14F-4D97-AF65-F5344CB8AC3E}">
        <p14:creationId xmlns:p14="http://schemas.microsoft.com/office/powerpoint/2010/main" val="194629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60" y="1480408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/>
              <a:t> distribution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P[</a:t>
            </a:r>
            <a:r>
              <a:rPr lang="en-US" dirty="0" err="1">
                <a:solidFill>
                  <a:srgbClr val="0070C0"/>
                </a:solidFill>
              </a:rPr>
              <a:t>X≥x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: fraction (or number) of observations that have value </a:t>
            </a:r>
            <a:r>
              <a:rPr lang="en-US" dirty="0">
                <a:solidFill>
                  <a:srgbClr val="7030A0"/>
                </a:solidFill>
              </a:rPr>
              <a:t>at least x</a:t>
            </a:r>
          </a:p>
          <a:p>
            <a:pPr lvl="1"/>
            <a:r>
              <a:rPr lang="en-US" dirty="0"/>
              <a:t>It 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9012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52718"/>
              </p:ext>
            </p:extLst>
          </p:nvPr>
        </p:nvGraphicFramePr>
        <p:xfrm>
          <a:off x="4827608" y="3933056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variable follows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/>
              <a:t> distribution if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15640" progId="Equation.3">
                  <p:embed/>
                </p:oleObj>
              </mc:Choice>
              <mc:Fallback>
                <p:oleObj name="Equation" r:id="rId4" imgW="520560" imgH="21564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easy way to see the power-law, by doing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plot</a:t>
            </a:r>
          </a:p>
          <a:p>
            <a:pPr lvl="1"/>
            <a:r>
              <a:rPr lang="en-US" dirty="0"/>
              <a:t>Order the values in decreasing order</a:t>
            </a:r>
          </a:p>
          <a:p>
            <a:pPr lvl="1"/>
            <a:r>
              <a:rPr lang="en-US" dirty="0"/>
              <a:t>Plot the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against their </a:t>
            </a:r>
            <a:r>
              <a:rPr lang="en-US" dirty="0">
                <a:solidFill>
                  <a:srgbClr val="FF0000"/>
                </a:solidFill>
              </a:rPr>
              <a:t>rank</a:t>
            </a:r>
            <a:r>
              <a:rPr lang="en-US" dirty="0"/>
              <a:t> in log-log scale</a:t>
            </a:r>
          </a:p>
          <a:p>
            <a:pPr lvl="2"/>
            <a:r>
              <a:rPr lang="en-US" dirty="0"/>
              <a:t>i.e., for the </a:t>
            </a:r>
            <a:r>
              <a:rPr lang="en-US" dirty="0">
                <a:solidFill>
                  <a:srgbClr val="0070C0"/>
                </a:solidFill>
              </a:rPr>
              <a:t>r-</a:t>
            </a:r>
            <a:r>
              <a:rPr lang="en-US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value 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/>
              <a:t>, plot the point </a:t>
            </a:r>
            <a:r>
              <a:rPr lang="en-US" dirty="0">
                <a:solidFill>
                  <a:srgbClr val="0070C0"/>
                </a:solidFill>
              </a:rPr>
              <a:t>(log(r),log(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/>
              <a:t>If there is a power-law you should see something like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/>
              <a:t>Same as Pareto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Named after </a:t>
            </a:r>
            <a:r>
              <a:rPr lang="en-US" dirty="0" err="1"/>
              <a:t>Zipf</a:t>
            </a:r>
            <a:r>
              <a:rPr lang="en-US" dirty="0"/>
              <a:t>, who studied the distribution of words in English language and found </a:t>
            </a:r>
            <a:r>
              <a:rPr lang="en-US" dirty="0" err="1"/>
              <a:t>Zipf</a:t>
            </a:r>
            <a:r>
              <a:rPr lang="en-US" dirty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28600" progId="Equation.3">
                  <p:embed/>
                </p:oleObj>
              </mc:Choice>
              <mc:Fallback>
                <p:oleObj name="Equation" r:id="rId2" imgW="507960" imgH="2286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and Modeling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networks everywhere</a:t>
            </a:r>
          </a:p>
          <a:p>
            <a:r>
              <a:rPr lang="en-US" dirty="0"/>
              <a:t>What do they look like?</a:t>
            </a:r>
          </a:p>
          <a:p>
            <a:pPr lvl="1"/>
            <a:r>
              <a:rPr lang="en-US" dirty="0"/>
              <a:t>How do you measure and describe a billion node network?</a:t>
            </a:r>
          </a:p>
          <a:p>
            <a:r>
              <a:rPr lang="en-US" dirty="0"/>
              <a:t>What are the process that generate them?</a:t>
            </a:r>
          </a:p>
          <a:p>
            <a:pPr lvl="1"/>
            <a:r>
              <a:rPr lang="en-US" dirty="0"/>
              <a:t>Can we create models for real-life networks?</a:t>
            </a:r>
          </a:p>
          <a:p>
            <a:r>
              <a:rPr lang="en-US" dirty="0"/>
              <a:t>These two questions are related: We need to measure the characteristics that we want to model</a:t>
            </a:r>
          </a:p>
        </p:txBody>
      </p:sp>
    </p:spTree>
    <p:extLst>
      <p:ext uri="{BB962C8B-B14F-4D97-AF65-F5344CB8AC3E}">
        <p14:creationId xmlns:p14="http://schemas.microsoft.com/office/powerpoint/2010/main" val="171390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Pareto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exponent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:pPr lvl="1"/>
                <a:r>
                  <a:rPr lang="en-US" dirty="0"/>
                  <a:t>Assume that the set of data observations </a:t>
                </a:r>
                <a:r>
                  <a:rPr lang="en-US" b="1" dirty="0"/>
                  <a:t>x</a:t>
                </a:r>
                <a:r>
                  <a:rPr lang="en-US" dirty="0"/>
                  <a:t> are produced by a power-law distribution with some exponent </a:t>
                </a:r>
                <a:r>
                  <a:rPr lang="el-GR" dirty="0"/>
                  <a:t>α</a:t>
                </a:r>
                <a:endParaRPr lang="en-US" dirty="0"/>
              </a:p>
              <a:p>
                <a:pPr lvl="2"/>
                <a:r>
                  <a:rPr lang="en-US" dirty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1" y="6237312"/>
            <a:ext cx="914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Proof in M. E. J. Newman</a:t>
            </a:r>
            <a:r>
              <a:rPr lang="en-US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dirty="0" err="1">
                <a:solidFill>
                  <a:schemeClr val="folHlink"/>
                </a:solidFill>
              </a:rPr>
              <a:t>Zipf's</a:t>
            </a:r>
            <a:r>
              <a:rPr lang="en-US" dirty="0">
                <a:solidFill>
                  <a:schemeClr val="folHlink"/>
                </a:solidFill>
              </a:rPr>
              <a:t> law</a:t>
            </a:r>
            <a:r>
              <a:rPr lang="en-US" dirty="0"/>
              <a:t>, </a:t>
            </a:r>
            <a:r>
              <a:rPr lang="en-US" i="1" dirty="0"/>
              <a:t>Contemporary Physics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</a:t>
            </a:r>
            <a:r>
              <a:rPr lang="en-US" sz="2800" dirty="0" err="1"/>
              <a:t>the</a:t>
            </a:r>
            <a:r>
              <a:rPr lang="en-US" sz="2800" dirty="0"/>
              <a:t>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156" name="Object 4"/>
              <p:cNvSpPr txBox="1"/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051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2565400"/>
                <a:ext cx="2355850" cy="455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7" name="Object 5"/>
              <p:cNvSpPr txBox="1"/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515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4221163"/>
                <a:ext cx="2416175" cy="407987"/>
              </a:xfrm>
              <a:prstGeom prst="rect">
                <a:avLst/>
              </a:prstGeom>
              <a:blipFill>
                <a:blip r:embed="rId4"/>
                <a:stretch>
                  <a:fillRect b="-179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158" name="Object 6"/>
              <p:cNvSpPr txBox="1"/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l-GR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5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5805488"/>
                <a:ext cx="2243708" cy="415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power-law with </a:t>
            </a:r>
            <a:r>
              <a:rPr lang="el-GR" dirty="0"/>
              <a:t>α</a:t>
            </a:r>
            <a:r>
              <a:rPr lang="fi-FI" dirty="0"/>
              <a:t>=1+</a:t>
            </a:r>
            <a:r>
              <a:rPr lang="el-GR" dirty="0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</a:p>
              <a:p>
                <a:pPr lvl="2"/>
                <a:r>
                  <a:rPr lang="en-US" dirty="0"/>
                  <a:t>The expected value goes to infinity as the size of the network grows</a:t>
                </a:r>
              </a:p>
              <a:p>
                <a:r>
                  <a:rPr lang="en-US" dirty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 </a:t>
                </a:r>
                <a:r>
                  <a:rPr lang="fi-FI" dirty="0"/>
                  <a:t>for most real networks guarantees a 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/>
              <a:t>: Small fraction of values collect most of distribution mass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E.g. name distribution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exponent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the exponent increases the probability of observing an extreme value decreases</a:t>
            </a:r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power-law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simple trick to generate values that follow a power-law distribution:</a:t>
                </a:r>
              </a:p>
              <a:p>
                <a:pPr lvl="1"/>
                <a:r>
                  <a:rPr lang="en-US" dirty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uniformly at random within the interval [0,1]</a:t>
                </a:r>
              </a:p>
              <a:p>
                <a:pPr lvl="1"/>
                <a:r>
                  <a:rPr lang="en-US" dirty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Generates values distributed according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660240" progId="Equation.3">
                  <p:embed/>
                </p:oleObj>
              </mc:Choice>
              <mc:Fallback>
                <p:oleObj name="Equation" r:id="rId3" imgW="2438280" imgH="660240" progId="Equation.3">
                  <p:embed/>
                  <p:pic>
                    <p:nvPicPr>
                      <p:cNvPr id="26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393480" progId="Equation.3">
                  <p:embed/>
                </p:oleObj>
              </mc:Choice>
              <mc:Fallback>
                <p:oleObj name="Equation" r:id="rId3" imgW="1193760" imgH="393480" progId="Equation.3">
                  <p:embed/>
                  <p:pic>
                    <p:nvPicPr>
                      <p:cNvPr id="2652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Wait, there is a model for generating graphs!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Erdös-Renyi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random graph model: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n</a:t>
                </a:r>
                <a:r>
                  <a:rPr lang="en-US" dirty="0"/>
                  <a:t> : the number of vertices</a:t>
                </a:r>
              </a:p>
              <a:p>
                <a:pPr lvl="1"/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  <a:r>
                  <a:rPr lang="en-US" dirty="0"/>
                  <a:t> : probability of generating an edge</a:t>
                </a:r>
              </a:p>
              <a:p>
                <a:pPr lvl="2"/>
                <a:r>
                  <a:rPr lang="en-US" dirty="0"/>
                  <a:t>for each pair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),</a:t>
                </a:r>
                <a:r>
                  <a:rPr lang="en-US" dirty="0"/>
                  <a:t> generate the edge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i,j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independently</a:t>
                </a:r>
                <a:r>
                  <a:rPr lang="en-US" dirty="0"/>
                  <a:t> with probability </a:t>
                </a:r>
                <a:r>
                  <a:rPr lang="en-US" dirty="0">
                    <a:solidFill>
                      <a:srgbClr val="009900"/>
                    </a:solidFill>
                  </a:rPr>
                  <a:t>p</a:t>
                </a:r>
              </a:p>
              <a:p>
                <a:r>
                  <a:rPr lang="en-US" dirty="0"/>
                  <a:t>A very well studied model in graph theory!</a:t>
                </a:r>
              </a:p>
              <a:p>
                <a:pPr lvl="1"/>
                <a:r>
                  <a:rPr lang="en-US" dirty="0"/>
                  <a:t>As we will see, not good enough in our case</a:t>
                </a:r>
              </a:p>
            </p:txBody>
          </p:sp>
        </mc:Choice>
        <mc:Fallback xmlns="">
          <p:sp>
            <p:nvSpPr>
              <p:cNvPr id="311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2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This is the clustering coefficient that we will use.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8920" imgH="419040" progId="Equation.3">
                  <p:embed/>
                </p:oleObj>
              </mc:Choice>
              <mc:Fallback>
                <p:oleObj name="Equation" r:id="rId3" imgW="2158920" imgH="419040" progId="Equation.3">
                  <p:embed/>
                  <p:pic>
                    <p:nvPicPr>
                      <p:cNvPr id="267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267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640" imgH="393480" progId="Equation.3">
                  <p:embed/>
                </p:oleObj>
              </mc:Choice>
              <mc:Fallback>
                <p:oleObj name="Equation" r:id="rId3" imgW="1574640" imgH="393480" progId="Equation.3">
                  <p:embed/>
                  <p:pic>
                    <p:nvPicPr>
                      <p:cNvPr id="2693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393480" progId="Equation.3">
                  <p:embed/>
                </p:oleObj>
              </mc:Choice>
              <mc:Fallback>
                <p:oleObj name="Equation" r:id="rId5" imgW="533160" imgH="393480" progId="Equation.3">
                  <p:embed/>
                  <p:pic>
                    <p:nvPicPr>
                      <p:cNvPr id="2693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average degree </a:t>
            </a:r>
            <a:r>
              <a:rPr lang="en-US" sz="2000" dirty="0">
                <a:solidFill>
                  <a:schemeClr val="accent2"/>
                </a:solidFill>
              </a:rPr>
              <a:t>z=</a:t>
            </a:r>
            <a:r>
              <a:rPr lang="en-US" sz="2000" dirty="0" err="1">
                <a:solidFill>
                  <a:schemeClr val="accent2"/>
                </a:solidFill>
              </a:rPr>
              <a:t>np</a:t>
            </a:r>
            <a:r>
              <a:rPr lang="en-US" sz="2000" dirty="0"/>
              <a:t> is constant </a:t>
            </a:r>
            <a:r>
              <a:rPr lang="en-US" sz="2000" dirty="0">
                <a:solidFill>
                  <a:schemeClr val="accent2"/>
                </a:solidFill>
              </a:rPr>
              <a:t>C =O(1/n)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 worlds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/>
              <a:t>: 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shortest path </a:t>
                </a:r>
                <a:r>
                  <a:rPr lang="en-US" sz="2800" dirty="0"/>
                  <a:t>between i and j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Diameter</a:t>
                </a:r>
                <a:r>
                  <a:rPr lang="en-US" sz="28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Characteristic path length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Harmonic mean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/>
                  <a:t>Also, distribution of all shortest paths</a:t>
                </a:r>
                <a:endParaRPr lang="en-US" dirty="0"/>
              </a:p>
            </p:txBody>
          </p:sp>
        </mc:Choice>
        <mc:Fallback xmlns="">
          <p:sp>
            <p:nvSpPr>
              <p:cNvPr id="279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963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93266" y="3059668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Problem if no path between two nodes</a:t>
            </a:r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the fraction of pairs in the graph that have distance less or equal to 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−1&lt;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Effective Diameter</a:t>
                </a:r>
                <a:r>
                  <a:rPr lang="en-US" dirty="0"/>
                  <a:t>: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=0.9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8" y="3951097"/>
                <a:ext cx="8229600" cy="2443476"/>
              </a:xfrm>
              <a:blipFill rotWithShape="1">
                <a:blip r:embed="rId2"/>
                <a:stretch>
                  <a:fillRect l="-1185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581008" y="2026970"/>
            <a:ext cx="2464469" cy="1976713"/>
            <a:chOff x="2608850" y="3055938"/>
            <a:chExt cx="3926888" cy="296330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21138" y="3055938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3284538"/>
              <a:ext cx="3619500" cy="2605087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63964" y="5783263"/>
              <a:ext cx="2466976" cy="235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70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100" dirty="0"/>
                <a:t>hops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337050" y="3783013"/>
              <a:ext cx="1589088" cy="1711325"/>
              <a:chOff x="4567" y="1806"/>
              <a:chExt cx="1001" cy="107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H="1">
                <a:off x="4567" y="1806"/>
                <a:ext cx="12" cy="107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9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672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100"/>
                  <a:t>Effective Diameter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00000">
              <a:off x="2608850" y="3208337"/>
              <a:ext cx="563973" cy="274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/>
                <a:t># reachable pairs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6543" y="1636478"/>
            <a:ext cx="655272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Disconnected components or isolated long paths can throw off the computation of the diameter.</a:t>
            </a:r>
          </a:p>
          <a:p>
            <a:r>
              <a:rPr lang="en-US" dirty="0">
                <a:solidFill>
                  <a:srgbClr val="FF0000"/>
                </a:solidFill>
              </a:rPr>
              <a:t>Effective diameter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interpolated value </a:t>
            </a:r>
            <a:r>
              <a:rPr lang="en-US" dirty="0"/>
              <a:t>where 90% of node pairs are reachable</a:t>
            </a:r>
          </a:p>
        </p:txBody>
      </p:sp>
    </p:spTree>
    <p:extLst>
      <p:ext uri="{BB962C8B-B14F-4D97-AF65-F5344CB8AC3E}">
        <p14:creationId xmlns:p14="http://schemas.microsoft.com/office/powerpoint/2010/main" val="58338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worlds in real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all real networks there are (on average)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</a:t>
            </a:r>
            <a:r>
              <a:rPr lang="en-US" dirty="0"/>
              <a:t>between nodes of the network.</a:t>
            </a:r>
          </a:p>
          <a:p>
            <a:pPr lvl="1"/>
            <a:r>
              <a:rPr lang="en-US" dirty="0"/>
              <a:t>Largest path found in the IMDB actor network: 7</a:t>
            </a:r>
          </a:p>
          <a:p>
            <a:endParaRPr lang="en-US" dirty="0"/>
          </a:p>
          <a:p>
            <a:r>
              <a:rPr lang="en-US" dirty="0"/>
              <a:t>Is this interesting?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Random graphs</a:t>
            </a:r>
            <a:r>
              <a:rPr lang="en-US" dirty="0"/>
              <a:t> also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 diameter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/>
              <a:t>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 </a:t>
            </a:r>
            <a:r>
              <a:rPr lang="en-US" dirty="0"/>
              <a:t>that contains a large fraction of the nodes? </a:t>
            </a:r>
          </a:p>
          <a:p>
            <a:r>
              <a:rPr lang="en-US" dirty="0"/>
              <a:t>Most known real undirected networks have a giant component</a:t>
            </a:r>
          </a:p>
          <a:p>
            <a:pPr lvl="1"/>
            <a:r>
              <a:rPr lang="en-US" dirty="0"/>
              <a:t>The giant component usually captures more than 80% of the nodes in the graph.</a:t>
            </a:r>
          </a:p>
          <a:p>
            <a:r>
              <a:rPr lang="en-US" dirty="0"/>
              <a:t>For 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distributions and power-laws</a:t>
            </a:r>
          </a:p>
          <a:p>
            <a:r>
              <a:rPr lang="en-US" dirty="0"/>
              <a:t>Clustering Coefficient</a:t>
            </a:r>
          </a:p>
          <a:p>
            <a:r>
              <a:rPr lang="en-US" dirty="0"/>
              <a:t>Small world phenomena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Motifs</a:t>
            </a:r>
          </a:p>
          <a:p>
            <a:r>
              <a:rPr lang="en-US" dirty="0" err="1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/>
              <a:t> Nodes reachable by the SCC (but not in the SCC)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largest weakly connected component contains  90% of the nodes</a:t>
            </a:r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bow-tie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Who lends to whom</a:t>
            </a:r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/>
              <a:t>: Small complete bipartite graphs (of size 3x3, 4x3, 4x4)</a:t>
            </a:r>
          </a:p>
          <a:p>
            <a:pPr lvl="1"/>
            <a:r>
              <a:rPr lang="en-US" dirty="0"/>
              <a:t>Similar to the triangles for  undirected graphs</a:t>
            </a:r>
          </a:p>
          <a:p>
            <a:r>
              <a:rPr lang="en-US" dirty="0"/>
              <a:t>Found more frequently than expected on the Web graph</a:t>
            </a:r>
          </a:p>
          <a:p>
            <a:r>
              <a:rPr lang="en-US" dirty="0"/>
              <a:t>Correspond to communities of enthusiasts (e.g., fans of </a:t>
            </a:r>
            <a:r>
              <a:rPr lang="en-US" dirty="0" err="1"/>
              <a:t>japanese</a:t>
            </a:r>
            <a:r>
              <a:rPr lang="en-US" dirty="0"/>
              <a:t> rock bands)</a:t>
            </a:r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subgraphs that</a:t>
            </a:r>
            <a:r>
              <a:rPr lang="el-GR" dirty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Love of the same: People tend to have friends with common interests</a:t>
            </a:r>
          </a:p>
          <a:p>
            <a:pPr lvl="1"/>
            <a:r>
              <a:rPr lang="en-US" dirty="0"/>
              <a:t>Students separated by race and age</a:t>
            </a:r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47" y="3571876"/>
            <a:ext cx="5011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male with probability p (fraction of males)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gender female with probability q (fraction of females)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9459"/>
              </p:ext>
            </p:extLst>
          </p:nvPr>
        </p:nvGraphicFramePr>
        <p:xfrm>
          <a:off x="1763688" y="5397941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4" imgW="2019240" imgH="419040" progId="Equation.3">
                  <p:embed/>
                </p:oleObj>
              </mc:Choice>
              <mc:Fallback>
                <p:oleObj name="Εξίσωση" r:id="rId4" imgW="2019240" imgH="4190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97941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158" y="1857364"/>
                <a:ext cx="803126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We need to define what we mean by “significantly” less than</a:t>
                </a:r>
              </a:p>
              <a:p>
                <a:pPr algn="just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Heterophily may also be interesting: In this case we want the ratio to be significantly larger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Characteristics with more than two values:</a:t>
                </a:r>
              </a:p>
              <a:p>
                <a:pPr lvl="1" algn="just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</a:rPr>
                  <a:t> Number of heterogeneous edges (edge between two nodes that are different)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857364"/>
                <a:ext cx="8031266" cy="3970318"/>
              </a:xfrm>
              <a:prstGeom prst="rect">
                <a:avLst/>
              </a:prstGeom>
              <a:blipFill>
                <a:blip r:embed="rId3"/>
                <a:stretch>
                  <a:fillRect l="-1595" t="-1536" r="-1519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419040" progId="Equation.3">
                  <p:embed/>
                </p:oleObj>
              </mc:Choice>
              <mc:Fallback>
                <p:oleObj name="Equation" r:id="rId3" imgW="660240" imgH="419040" progId="Equation.3">
                  <p:embed/>
                  <p:pic>
                    <p:nvPicPr>
                      <p:cNvPr id="849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vs 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Social Influence (editors are led  to the articles of people they talk to)</a:t>
            </a: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M. E. J. Newman</a:t>
            </a:r>
            <a:r>
              <a:rPr lang="en-US" sz="1800" dirty="0">
                <a:solidFill>
                  <a:schemeClr val="folHlink"/>
                </a:solidFill>
              </a:rPr>
              <a:t>, Power laws, Pareto distributions and </a:t>
            </a:r>
            <a:r>
              <a:rPr lang="en-US" sz="1800" dirty="0" err="1">
                <a:solidFill>
                  <a:schemeClr val="folHlink"/>
                </a:solidFill>
              </a:rPr>
              <a:t>Zipf's</a:t>
            </a:r>
            <a:r>
              <a:rPr lang="en-US" sz="1800" dirty="0">
                <a:solidFill>
                  <a:schemeClr val="folHlink"/>
                </a:solidFill>
              </a:rPr>
              <a:t> law</a:t>
            </a:r>
            <a:r>
              <a:rPr lang="en-US" sz="1800" dirty="0"/>
              <a:t>, </a:t>
            </a:r>
            <a:r>
              <a:rPr lang="en-US" sz="1800" i="1" dirty="0"/>
              <a:t>Contemporary Physics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M. E. J. Newman, </a:t>
            </a:r>
            <a:r>
              <a:rPr lang="en-US" sz="1800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 dirty="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R. Albert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 dirty="0"/>
              <a:t>, </a:t>
            </a:r>
            <a:r>
              <a:rPr lang="en-US" sz="1800" i="1" dirty="0"/>
              <a:t>Reviews of Modern Physics </a:t>
            </a:r>
            <a:r>
              <a:rPr lang="en-US" sz="1800" b="1" dirty="0"/>
              <a:t>74</a:t>
            </a:r>
            <a:r>
              <a:rPr lang="en-US" sz="1800" dirty="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S. N. </a:t>
            </a:r>
            <a:r>
              <a:rPr lang="en-US" sz="1800" dirty="0" err="1"/>
              <a:t>Dorogovstev</a:t>
            </a:r>
            <a:r>
              <a:rPr lang="en-US" sz="1800" dirty="0"/>
              <a:t> and J. F. F. Mendez,  </a:t>
            </a:r>
            <a:r>
              <a:rPr lang="en-US" sz="1800" dirty="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Michalis </a:t>
            </a:r>
            <a:r>
              <a:rPr lang="en-US" sz="1800" dirty="0" err="1"/>
              <a:t>Faloutsos</a:t>
            </a:r>
            <a:r>
              <a:rPr lang="en-US" sz="1800" dirty="0"/>
              <a:t>, </a:t>
            </a:r>
            <a:r>
              <a:rPr lang="en-US" sz="1800" dirty="0" err="1"/>
              <a:t>Petros</a:t>
            </a:r>
            <a:r>
              <a:rPr lang="en-US" sz="1800" dirty="0"/>
              <a:t> </a:t>
            </a:r>
            <a:r>
              <a:rPr lang="en-US" sz="1800" dirty="0" err="1"/>
              <a:t>Faloutsos</a:t>
            </a:r>
            <a:r>
              <a:rPr lang="en-US" sz="1800" dirty="0"/>
              <a:t> and Christos </a:t>
            </a:r>
            <a:r>
              <a:rPr lang="en-US" sz="1800" dirty="0" err="1"/>
              <a:t>Faloutsos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 dirty="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E. </a:t>
            </a:r>
            <a:r>
              <a:rPr lang="en-US" sz="1800" dirty="0" err="1"/>
              <a:t>Ravasz</a:t>
            </a:r>
            <a:r>
              <a:rPr lang="en-US" sz="1800" dirty="0"/>
              <a:t>, A. L. </a:t>
            </a:r>
            <a:r>
              <a:rPr lang="en-US" sz="1800" dirty="0" err="1"/>
              <a:t>Somera</a:t>
            </a:r>
            <a:r>
              <a:rPr lang="en-US" sz="1800" dirty="0"/>
              <a:t>, D. A. </a:t>
            </a:r>
            <a:r>
              <a:rPr lang="en-US" sz="1800" dirty="0" err="1"/>
              <a:t>Mongru</a:t>
            </a:r>
            <a:r>
              <a:rPr lang="en-US" sz="1800" dirty="0"/>
              <a:t>, Z. N. </a:t>
            </a:r>
            <a:r>
              <a:rPr lang="en-US" sz="1800" dirty="0" err="1"/>
              <a:t>Oltvai</a:t>
            </a:r>
            <a:r>
              <a:rPr lang="en-US" sz="1800" dirty="0"/>
              <a:t>, and A.-L. </a:t>
            </a:r>
            <a:r>
              <a:rPr lang="en-US" sz="1800" dirty="0" err="1"/>
              <a:t>Barabási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 dirty="0"/>
              <a:t>,</a:t>
            </a:r>
            <a:r>
              <a:rPr lang="en-US" sz="1800" i="1" dirty="0"/>
              <a:t> Science </a:t>
            </a:r>
            <a:r>
              <a:rPr lang="en-US" sz="1800" b="1" dirty="0"/>
              <a:t>297</a:t>
            </a:r>
            <a:r>
              <a:rPr lang="en-US" sz="1800" dirty="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Shen-Orr,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D </a:t>
            </a:r>
            <a:r>
              <a:rPr lang="en-US" sz="1800" dirty="0" err="1"/>
              <a:t>Chklovskii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 dirty="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 Milo, S </a:t>
            </a:r>
            <a:r>
              <a:rPr lang="en-US" sz="1800" dirty="0" err="1"/>
              <a:t>Itzkovitz</a:t>
            </a:r>
            <a:r>
              <a:rPr lang="en-US" sz="1800" dirty="0"/>
              <a:t>, N </a:t>
            </a:r>
            <a:r>
              <a:rPr lang="en-US" sz="1800" dirty="0" err="1"/>
              <a:t>Kashtan</a:t>
            </a:r>
            <a:r>
              <a:rPr lang="en-US" sz="1800" dirty="0"/>
              <a:t>, R Levitt, S Shen-Orr, I </a:t>
            </a:r>
            <a:r>
              <a:rPr lang="en-US" sz="1800" dirty="0" err="1"/>
              <a:t>Ayzenshtat</a:t>
            </a:r>
            <a:r>
              <a:rPr lang="en-US" sz="1800" dirty="0"/>
              <a:t>, M </a:t>
            </a:r>
            <a:r>
              <a:rPr lang="en-US" sz="1800" dirty="0" err="1"/>
              <a:t>Sheffer</a:t>
            </a:r>
            <a:r>
              <a:rPr lang="en-US" sz="1800" dirty="0"/>
              <a:t> &amp; U </a:t>
            </a:r>
            <a:r>
              <a:rPr lang="en-US" sz="1800" dirty="0" err="1"/>
              <a:t>Alon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folHlink"/>
                </a:solidFill>
              </a:rPr>
              <a:t>Superfamilies</a:t>
            </a:r>
            <a:r>
              <a:rPr lang="en-US" sz="1800" dirty="0">
                <a:solidFill>
                  <a:schemeClr val="folHlink"/>
                </a:solidFill>
              </a:rPr>
              <a:t> of designed and evolved networks. </a:t>
            </a:r>
            <a:r>
              <a:rPr lang="en-US" sz="1800" i="1" dirty="0"/>
              <a:t> </a:t>
            </a:r>
            <a:r>
              <a:rPr lang="en-US" sz="1800" dirty="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 some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</a:t>
            </a:r>
            <a:r>
              <a:rPr lang="en-US" dirty="0" err="1"/>
              <a:t>Faloutsos</a:t>
            </a:r>
            <a:r>
              <a:rPr lang="en-US" dirty="0"/>
              <a:t>, “On the power-law relationships of the internet topology”, SIGCOMM 1999.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Degree distributions for the internet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6059341" cy="2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 model?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Informally, a network model is a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 (randomized or deterministic) for generating a graph of arbitrary size.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static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/>
              <a:t>, and the size of the graph </a:t>
            </a:r>
            <a:r>
              <a:rPr lang="en-US" sz="2400" dirty="0">
                <a:solidFill>
                  <a:srgbClr val="009900"/>
                </a:solidFill>
              </a:rPr>
              <a:t>n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G(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>
                <a:solidFill>
                  <a:srgbClr val="009900"/>
                </a:solidFill>
              </a:rPr>
              <a:t>,n)</a:t>
            </a:r>
            <a:r>
              <a:rPr lang="en-US" sz="2400" dirty="0"/>
              <a:t> </a:t>
            </a:r>
          </a:p>
          <a:p>
            <a:r>
              <a:rPr lang="en-US" sz="2800" dirty="0"/>
              <a:t>Models of </a:t>
            </a:r>
            <a:r>
              <a:rPr lang="en-US" sz="2800" dirty="0">
                <a:solidFill>
                  <a:srgbClr val="0066FF"/>
                </a:solidFill>
              </a:rPr>
              <a:t>evolving</a:t>
            </a:r>
            <a:r>
              <a:rPr lang="en-US" sz="2800" dirty="0"/>
              <a:t> graphs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input</a:t>
            </a:r>
            <a:r>
              <a:rPr lang="en-US" sz="2400" dirty="0"/>
              <a:t>: a set of parameters </a:t>
            </a:r>
            <a:r>
              <a:rPr lang="el-GR" sz="2400" dirty="0">
                <a:solidFill>
                  <a:srgbClr val="009900"/>
                </a:solidFill>
              </a:rPr>
              <a:t>Φ</a:t>
            </a:r>
            <a:r>
              <a:rPr lang="en-US" sz="2400" dirty="0"/>
              <a:t>, and an initial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output</a:t>
            </a:r>
            <a:r>
              <a:rPr lang="en-US" sz="2400" dirty="0"/>
              <a:t>: a graph </a:t>
            </a:r>
            <a:r>
              <a:rPr lang="en-US" sz="2400" dirty="0">
                <a:solidFill>
                  <a:srgbClr val="009900"/>
                </a:solidFill>
              </a:rPr>
              <a:t>G</a:t>
            </a:r>
            <a:r>
              <a:rPr lang="en-US" sz="2400" baseline="-25000" dirty="0">
                <a:solidFill>
                  <a:srgbClr val="009900"/>
                </a:solidFill>
              </a:rPr>
              <a:t>t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for each time </a:t>
            </a:r>
            <a:r>
              <a:rPr lang="en-US" sz="2400" dirty="0">
                <a:solidFill>
                  <a:srgbClr val="009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68725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Families of random graphs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deterministic model </a:t>
            </a:r>
            <a:r>
              <a:rPr lang="en-US" sz="2800">
                <a:solidFill>
                  <a:srgbClr val="CC0000"/>
                </a:solidFill>
              </a:rPr>
              <a:t>D</a:t>
            </a:r>
            <a:r>
              <a:rPr lang="en-US" sz="2800"/>
              <a:t> defines a single graph for each value of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 (or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A randomized model </a:t>
            </a:r>
            <a:r>
              <a:rPr lang="en-US" sz="2800">
                <a:solidFill>
                  <a:srgbClr val="CC0000"/>
                </a:solidFill>
              </a:rPr>
              <a:t>R</a:t>
            </a:r>
            <a:r>
              <a:rPr lang="en-US" sz="2800"/>
              <a:t> defines a probability space </a:t>
            </a:r>
            <a:r>
              <a:rPr lang="en-US" sz="2800">
                <a:solidFill>
                  <a:srgbClr val="009900"/>
                </a:solidFill>
              </a:rPr>
              <a:t>‹</a:t>
            </a:r>
            <a:r>
              <a:rPr lang="fi-FI" sz="2800">
                <a:solidFill>
                  <a:srgbClr val="009900"/>
                </a:solidFill>
              </a:rPr>
              <a:t>G</a:t>
            </a:r>
            <a:r>
              <a:rPr lang="fi-FI" sz="2800" baseline="-25000">
                <a:solidFill>
                  <a:srgbClr val="009900"/>
                </a:solidFill>
              </a:rPr>
              <a:t>n</a:t>
            </a:r>
            <a:r>
              <a:rPr lang="fi-FI" sz="2800">
                <a:solidFill>
                  <a:srgbClr val="009900"/>
                </a:solidFill>
              </a:rPr>
              <a:t>,P›</a:t>
            </a:r>
            <a:r>
              <a:rPr lang="fi-FI" sz="2800"/>
              <a:t> </a:t>
            </a:r>
            <a:r>
              <a:rPr lang="en-US" sz="2800"/>
              <a:t>where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</a:t>
            </a:r>
            <a:r>
              <a:rPr lang="en-US" sz="2800"/>
              <a:t> is the set of all graphs of size </a:t>
            </a:r>
            <a:r>
              <a:rPr lang="en-US" sz="2800">
                <a:solidFill>
                  <a:srgbClr val="009900"/>
                </a:solidFill>
              </a:rPr>
              <a:t>n</a:t>
            </a:r>
            <a:r>
              <a:rPr lang="en-US" sz="2800"/>
              <a:t>, and </a:t>
            </a:r>
            <a:r>
              <a:rPr lang="en-US" sz="2800">
                <a:solidFill>
                  <a:srgbClr val="009900"/>
                </a:solidFill>
              </a:rPr>
              <a:t>P</a:t>
            </a:r>
            <a:r>
              <a:rPr lang="en-US" sz="2800"/>
              <a:t> a probability distribution over the set </a:t>
            </a:r>
            <a:r>
              <a:rPr lang="en-US" sz="2800">
                <a:solidFill>
                  <a:srgbClr val="009900"/>
                </a:solidFill>
              </a:rPr>
              <a:t>G</a:t>
            </a:r>
            <a:r>
              <a:rPr lang="en-US" sz="2800" baseline="-25000">
                <a:solidFill>
                  <a:srgbClr val="009900"/>
                </a:solidFill>
              </a:rPr>
              <a:t>n </a:t>
            </a:r>
            <a:r>
              <a:rPr lang="en-US" sz="2800"/>
              <a:t>(similarly for </a:t>
            </a:r>
            <a:r>
              <a:rPr lang="en-US" sz="2800">
                <a:solidFill>
                  <a:srgbClr val="009900"/>
                </a:solidFill>
              </a:rPr>
              <a:t>t</a:t>
            </a:r>
            <a:r>
              <a:rPr lang="en-US" sz="2800"/>
              <a:t>)</a:t>
            </a:r>
            <a:endParaRPr lang="en-US" sz="2800" baseline="-25000">
              <a:solidFill>
                <a:srgbClr val="009900"/>
              </a:solidFill>
            </a:endParaRPr>
          </a:p>
          <a:p>
            <a:pPr lvl="1"/>
            <a:r>
              <a:rPr lang="en-US" sz="2400"/>
              <a:t>we call this a family of random graphs </a:t>
            </a:r>
            <a:r>
              <a:rPr lang="en-US" sz="2400">
                <a:solidFill>
                  <a:srgbClr val="CC0000"/>
                </a:solidFill>
              </a:rPr>
              <a:t>R</a:t>
            </a:r>
            <a:r>
              <a:rPr lang="en-US" sz="2400"/>
              <a:t>, or a random graph </a:t>
            </a:r>
            <a:r>
              <a:rPr lang="en-US" sz="2400">
                <a:solidFill>
                  <a:srgbClr val="CC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73833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models for real-life graphs is important for several reasons</a:t>
            </a:r>
          </a:p>
          <a:p>
            <a:pPr lvl="1"/>
            <a:r>
              <a:rPr lang="en-US" dirty="0"/>
              <a:t>Create data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processes on networks</a:t>
            </a:r>
          </a:p>
          <a:p>
            <a:pPr lvl="1"/>
            <a:r>
              <a:rPr lang="en-US" dirty="0"/>
              <a:t>Identify the </a:t>
            </a:r>
            <a:r>
              <a:rPr lang="en-US" dirty="0">
                <a:solidFill>
                  <a:srgbClr val="0070C0"/>
                </a:solidFill>
              </a:rPr>
              <a:t>underlying mechanisms </a:t>
            </a:r>
            <a:r>
              <a:rPr lang="en-US" dirty="0"/>
              <a:t>that govern the network generation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dirty="0"/>
              <a:t> the evolution of networks</a:t>
            </a:r>
          </a:p>
        </p:txBody>
      </p:sp>
    </p:spTree>
    <p:extLst>
      <p:ext uri="{BB962C8B-B14F-4D97-AF65-F5344CB8AC3E}">
        <p14:creationId xmlns:p14="http://schemas.microsoft.com/office/powerpoint/2010/main" val="4274010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pic>
        <p:nvPicPr>
          <p:cNvPr id="235524" name="Picture 4" descr="Erdo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1369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284663" y="3357563"/>
            <a:ext cx="396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Paul Erdös (1913-1996)</a:t>
            </a:r>
          </a:p>
        </p:txBody>
      </p:sp>
    </p:spTree>
    <p:extLst>
      <p:ext uri="{BB962C8B-B14F-4D97-AF65-F5344CB8AC3E}">
        <p14:creationId xmlns:p14="http://schemas.microsoft.com/office/powerpoint/2010/main" val="3709753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Erdös-Renyi Random Graphs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n,p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input</a:t>
            </a:r>
            <a:r>
              <a:rPr lang="en-US"/>
              <a:t>: the number of vertices </a:t>
            </a:r>
            <a:r>
              <a:rPr lang="en-US">
                <a:solidFill>
                  <a:srgbClr val="00CC00"/>
                </a:solidFill>
              </a:rPr>
              <a:t>n</a:t>
            </a:r>
            <a:r>
              <a:rPr lang="en-US"/>
              <a:t>, and a parameter </a:t>
            </a:r>
            <a:r>
              <a:rPr lang="en-US">
                <a:solidFill>
                  <a:srgbClr val="00CC00"/>
                </a:solidFill>
              </a:rPr>
              <a:t>p</a:t>
            </a:r>
            <a:r>
              <a:rPr lang="en-US"/>
              <a:t>, </a:t>
            </a:r>
            <a:r>
              <a:rPr lang="en-US">
                <a:solidFill>
                  <a:srgbClr val="00CC00"/>
                </a:solidFill>
              </a:rPr>
              <a:t>0 ≤ p ≤ 1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for each pair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, generate the edge </a:t>
            </a:r>
            <a:r>
              <a:rPr lang="en-US">
                <a:solidFill>
                  <a:srgbClr val="00CC00"/>
                </a:solidFill>
              </a:rPr>
              <a:t>(i,j)</a:t>
            </a:r>
            <a:r>
              <a:rPr lang="en-US"/>
              <a:t> independently with probability </a:t>
            </a:r>
            <a:r>
              <a:rPr lang="en-US">
                <a:solidFill>
                  <a:srgbClr val="00CC00"/>
                </a:solidFill>
              </a:rPr>
              <a:t>p</a:t>
            </a:r>
          </a:p>
          <a:p>
            <a:pPr lvl="1"/>
            <a:endParaRPr lang="en-US"/>
          </a:p>
          <a:p>
            <a:r>
              <a:rPr lang="en-US"/>
              <a:t>Related, but not identical: The </a:t>
            </a:r>
            <a:r>
              <a:rPr lang="en-US">
                <a:solidFill>
                  <a:srgbClr val="0066FF"/>
                </a:solidFill>
              </a:rPr>
              <a:t>G</a:t>
            </a:r>
            <a:r>
              <a:rPr lang="en-US" baseline="-25000">
                <a:solidFill>
                  <a:srgbClr val="0066FF"/>
                </a:solidFill>
              </a:rPr>
              <a:t>n,m</a:t>
            </a:r>
            <a:r>
              <a:rPr lang="en-US"/>
              <a:t> model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process</a:t>
            </a:r>
            <a:r>
              <a:rPr lang="en-US"/>
              <a:t>: select </a:t>
            </a:r>
            <a:r>
              <a:rPr lang="en-US">
                <a:solidFill>
                  <a:srgbClr val="00CC00"/>
                </a:solidFill>
              </a:rPr>
              <a:t>m</a:t>
            </a:r>
            <a:r>
              <a:rPr lang="en-US"/>
              <a:t> edges uniformly at random</a:t>
            </a:r>
          </a:p>
        </p:txBody>
      </p:sp>
    </p:spTree>
    <p:extLst>
      <p:ext uri="{BB962C8B-B14F-4D97-AF65-F5344CB8AC3E}">
        <p14:creationId xmlns:p14="http://schemas.microsoft.com/office/powerpoint/2010/main" val="171616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 property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400" dirty="0"/>
                  <a:t> holds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surely (</a:t>
                </a:r>
                <a:r>
                  <a:rPr lang="en-US" sz="2400" dirty="0" err="1">
                    <a:solidFill>
                      <a:srgbClr val="0066FF"/>
                    </a:solidFill>
                  </a:rPr>
                  <a:t>a.s</a:t>
                </a:r>
                <a:r>
                  <a:rPr lang="en-US" sz="2400" dirty="0">
                    <a:solidFill>
                      <a:srgbClr val="0066FF"/>
                    </a:solidFill>
                  </a:rPr>
                  <a:t>.)</a:t>
                </a:r>
                <a:r>
                  <a:rPr 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sz="2400" dirty="0"/>
                  <a:t>(or for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almost every</a:t>
                </a:r>
                <a:r>
                  <a:rPr lang="en-US" sz="2400" dirty="0"/>
                  <a:t> graph), if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Evolution of the graph: which properties hold as the parameters of the graph model change?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different from the evolving graphs over time that we saw before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Threshold phenomena</a:t>
                </a:r>
                <a:r>
                  <a:rPr lang="en-US" sz="2400" dirty="0"/>
                  <a:t>: Many properties appear suddenly. That is, there exist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CC00"/>
                    </a:solidFill>
                    <a:latin typeface="Cambria Math"/>
                  </a:rPr>
                  <a:t> </a:t>
                </a:r>
                <a:r>
                  <a:rPr lang="en-US" sz="2400" dirty="0"/>
                  <a:t>(e.g.,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) such that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the property does not hold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 and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CC00"/>
                        </a:solidFill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CC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the property holds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39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l="-963" t="-188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3124200" y="2133600"/>
          <a:ext cx="2657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279400" progId="Equation.3">
                  <p:embed/>
                </p:oleObj>
              </mc:Choice>
              <mc:Fallback>
                <p:oleObj name="Equation" r:id="rId5" imgW="1143000" imgH="27940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657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10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graphs degree distributions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degree distribution follows a </a:t>
            </a:r>
            <a:r>
              <a:rPr lang="en-US" sz="2800" dirty="0">
                <a:solidFill>
                  <a:srgbClr val="0066FF"/>
                </a:solidFill>
              </a:rPr>
              <a:t>binomial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Assuming </a:t>
            </a:r>
            <a:r>
              <a:rPr lang="en-US" sz="2800" dirty="0">
                <a:solidFill>
                  <a:srgbClr val="00CC00"/>
                </a:solidFill>
              </a:rPr>
              <a:t>z=</a:t>
            </a:r>
            <a:r>
              <a:rPr lang="en-US" sz="2800" dirty="0" err="1">
                <a:solidFill>
                  <a:srgbClr val="00CC00"/>
                </a:solidFill>
              </a:rPr>
              <a:t>np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fixed, as </a:t>
            </a:r>
            <a:r>
              <a:rPr lang="en-US" sz="2800" dirty="0">
                <a:solidFill>
                  <a:srgbClr val="00CC00"/>
                </a:solidFill>
              </a:rPr>
              <a:t>n</a:t>
            </a:r>
            <a:r>
              <a:rPr lang="en-US" sz="2800" dirty="0">
                <a:solidFill>
                  <a:srgbClr val="00CC00"/>
                </a:solidFill>
                <a:latin typeface="Arial" charset="0"/>
              </a:rPr>
              <a:t>→</a:t>
            </a:r>
            <a:r>
              <a:rPr lang="en-US" sz="2800" dirty="0">
                <a:solidFill>
                  <a:srgbClr val="00CC00"/>
                </a:solidFill>
              </a:rPr>
              <a:t>∞, B(</a:t>
            </a:r>
            <a:r>
              <a:rPr lang="en-US" sz="2800" dirty="0" err="1">
                <a:solidFill>
                  <a:srgbClr val="00CC00"/>
                </a:solidFill>
              </a:rPr>
              <a:t>n,k,p</a:t>
            </a:r>
            <a:r>
              <a:rPr lang="en-US" sz="2800" dirty="0">
                <a:solidFill>
                  <a:srgbClr val="00CC00"/>
                </a:solidFill>
              </a:rPr>
              <a:t>)</a:t>
            </a:r>
            <a:r>
              <a:rPr lang="en-US" sz="2800" dirty="0"/>
              <a:t> is approximated by a </a:t>
            </a:r>
            <a:r>
              <a:rPr lang="en-US" sz="2800" dirty="0">
                <a:solidFill>
                  <a:srgbClr val="0066FF"/>
                </a:solidFill>
              </a:rPr>
              <a:t>Poisson</a:t>
            </a:r>
            <a:r>
              <a:rPr lang="en-US" sz="2800" dirty="0"/>
              <a:t> distribution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Highly concentrated around the mean, with a tail that drops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339975" y="2276475"/>
          <a:ext cx="3473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500" imgH="457200" progId="Equation.3">
                  <p:embed/>
                </p:oleObj>
              </mc:Choice>
              <mc:Fallback>
                <p:oleObj name="Equation" r:id="rId3" imgW="2095500" imgH="45720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76475"/>
                        <a:ext cx="34734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71775" y="4221163"/>
          <a:ext cx="2516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419100" progId="Equation.3">
                  <p:embed/>
                </p:oleObj>
              </mc:Choice>
              <mc:Fallback>
                <p:oleObj name="Equation" r:id="rId5" imgW="1384300" imgH="419100" progId="Equation.3">
                  <p:embed/>
                  <p:pic>
                    <p:nvPicPr>
                      <p:cNvPr id="245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21163"/>
                        <a:ext cx="2516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8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properties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C = p</a:t>
            </a:r>
          </a:p>
          <a:p>
            <a:endParaRPr lang="en-US" dirty="0"/>
          </a:p>
          <a:p>
            <a:r>
              <a:rPr lang="en-US" dirty="0"/>
              <a:t>Diameter (maximum path)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L = log n / log z</a:t>
            </a:r>
          </a:p>
        </p:txBody>
      </p:sp>
    </p:spTree>
    <p:extLst>
      <p:ext uri="{BB962C8B-B14F-4D97-AF65-F5344CB8AC3E}">
        <p14:creationId xmlns:p14="http://schemas.microsoft.com/office/powerpoint/2010/main" val="3955899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giant component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00CC00"/>
                </a:solidFill>
              </a:rPr>
              <a:t>z=</a:t>
            </a:r>
            <a:r>
              <a:rPr lang="en-US" dirty="0" err="1">
                <a:solidFill>
                  <a:srgbClr val="00CC00"/>
                </a:solidFill>
              </a:rPr>
              <a:t>np</a:t>
            </a:r>
            <a:r>
              <a:rPr lang="en-US" dirty="0"/>
              <a:t> be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average degree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&lt; 1</a:t>
            </a:r>
            <a:r>
              <a:rPr lang="en-US" dirty="0"/>
              <a:t>, then almost surely, the largest component has size at most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&gt; 1</a:t>
            </a:r>
            <a:r>
              <a:rPr lang="en-US" dirty="0"/>
              <a:t>, then almost surely, the largest component has size 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fi-FI" dirty="0">
                <a:solidFill>
                  <a:srgbClr val="0070C0"/>
                </a:solidFill>
              </a:rPr>
              <a:t>(n). </a:t>
            </a:r>
            <a:r>
              <a:rPr lang="en-US" dirty="0"/>
              <a:t>The second largest component has size </a:t>
            </a:r>
            <a:r>
              <a:rPr lang="en-US" dirty="0">
                <a:solidFill>
                  <a:srgbClr val="0070C0"/>
                </a:solidFill>
              </a:rPr>
              <a:t>O(</a:t>
            </a:r>
            <a:r>
              <a:rPr lang="en-US" dirty="0" err="1">
                <a:solidFill>
                  <a:srgbClr val="0070C0"/>
                </a:solidFill>
              </a:rPr>
              <a:t>ln</a:t>
            </a:r>
            <a:r>
              <a:rPr lang="en-US" dirty="0">
                <a:solidFill>
                  <a:srgbClr val="0070C0"/>
                </a:solidFill>
              </a:rPr>
              <a:t> n)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z =</a:t>
            </a:r>
            <a:r>
              <a:rPr lang="el-GR" dirty="0">
                <a:solidFill>
                  <a:srgbClr val="00CC00"/>
                </a:solidFill>
              </a:rPr>
              <a:t>ω</a:t>
            </a:r>
            <a:r>
              <a:rPr lang="fi-FI" dirty="0">
                <a:solidFill>
                  <a:srgbClr val="00CC00"/>
                </a:solidFill>
              </a:rPr>
              <a:t>(ln n)</a:t>
            </a:r>
            <a:r>
              <a:rPr lang="fi-FI" dirty="0"/>
              <a:t>, </a:t>
            </a:r>
            <a:r>
              <a:rPr lang="en-US" dirty="0"/>
              <a:t>then the graph is almost surely connected.</a:t>
            </a:r>
          </a:p>
        </p:txBody>
      </p:sp>
    </p:spTree>
    <p:extLst>
      <p:ext uri="{BB962C8B-B14F-4D97-AF65-F5344CB8AC3E}">
        <p14:creationId xmlns:p14="http://schemas.microsoft.com/office/powerpoint/2010/main" val="2526009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phase transition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CC00"/>
                </a:solidFill>
              </a:rPr>
              <a:t>z=1</a:t>
            </a:r>
            <a:r>
              <a:rPr lang="en-US" dirty="0"/>
              <a:t>,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</a:t>
            </a:r>
          </a:p>
          <a:p>
            <a:pPr lvl="1"/>
            <a:r>
              <a:rPr lang="en-US" dirty="0"/>
              <a:t>The largest component is </a:t>
            </a:r>
            <a:r>
              <a:rPr lang="en-US" dirty="0">
                <a:solidFill>
                  <a:srgbClr val="00CC00"/>
                </a:solidFill>
              </a:rPr>
              <a:t>O(n</a:t>
            </a:r>
            <a:r>
              <a:rPr lang="en-US" baseline="30000" dirty="0">
                <a:solidFill>
                  <a:srgbClr val="00CC00"/>
                </a:solidFill>
              </a:rPr>
              <a:t>2/3</a:t>
            </a:r>
            <a:r>
              <a:rPr lang="en-US" dirty="0">
                <a:solidFill>
                  <a:srgbClr val="00CC00"/>
                </a:solidFill>
              </a:rPr>
              <a:t>)</a:t>
            </a:r>
          </a:p>
          <a:p>
            <a:pPr lvl="1"/>
            <a:r>
              <a:rPr lang="en-US" dirty="0"/>
              <a:t>The sizes of the components follow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power-law distribution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2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Concentrated 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 transitions </a:t>
            </a:r>
            <a:r>
              <a:rPr lang="en-US" dirty="0"/>
              <a:t>(a.k.a. Threshold Phenomena, Critical phenomena) are observed in a variety of natural or human processes, and they have been studied extensively by Physicists and Mathematicians</a:t>
            </a:r>
          </a:p>
          <a:p>
            <a:pPr lvl="1"/>
            <a:r>
              <a:rPr lang="en-US" dirty="0"/>
              <a:t>Also, in popular science: “</a:t>
            </a:r>
            <a:r>
              <a:rPr lang="en-US" dirty="0">
                <a:solidFill>
                  <a:srgbClr val="0070C0"/>
                </a:solidFill>
              </a:rPr>
              <a:t>The tipping point</a:t>
            </a:r>
            <a:r>
              <a:rPr lang="en-US" dirty="0"/>
              <a:t>”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Water becoming ice</a:t>
            </a:r>
          </a:p>
          <a:p>
            <a:pPr lvl="1"/>
            <a:r>
              <a:rPr lang="en-US" dirty="0"/>
              <a:t>Percolation</a:t>
            </a:r>
          </a:p>
          <a:p>
            <a:pPr lvl="1"/>
            <a:r>
              <a:rPr lang="en-US" dirty="0"/>
              <a:t>Giant components in graphs</a:t>
            </a:r>
          </a:p>
          <a:p>
            <a:r>
              <a:rPr lang="en-US" dirty="0"/>
              <a:t>In all of these examples, the transition from one state to another (e.g., from water to ice) happens almost instantaneously when a parameter crosses a </a:t>
            </a:r>
            <a:r>
              <a:rPr lang="en-US" dirty="0">
                <a:solidFill>
                  <a:srgbClr val="0070C0"/>
                </a:solidFill>
              </a:rPr>
              <a:t>threshold</a:t>
            </a:r>
          </a:p>
          <a:p>
            <a:r>
              <a:rPr lang="en-US" dirty="0"/>
              <a:t>At the threshold value we 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critical phenomena</a:t>
            </a:r>
            <a:r>
              <a:rPr lang="en-US" dirty="0"/>
              <a:t>, and the appearance of </a:t>
            </a:r>
            <a:r>
              <a:rPr lang="en-US" dirty="0">
                <a:solidFill>
                  <a:srgbClr val="0070C0"/>
                </a:solidFill>
              </a:rPr>
              <a:t>Power Laws</a:t>
            </a:r>
          </a:p>
          <a:p>
            <a:pPr lvl="1"/>
            <a:r>
              <a:rPr lang="en-US" dirty="0"/>
              <a:t>There is no characteristic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08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graphs and real life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beautiful and elegant theory studied exhaustively</a:t>
            </a:r>
          </a:p>
          <a:p>
            <a:endParaRPr lang="en-US"/>
          </a:p>
          <a:p>
            <a:r>
              <a:rPr lang="en-US"/>
              <a:t>Random graphs had been used as idealized network models</a:t>
            </a:r>
          </a:p>
          <a:p>
            <a:endParaRPr lang="en-US"/>
          </a:p>
          <a:p>
            <a:r>
              <a:rPr lang="en-US"/>
              <a:t>Unfortunately, they don’t capture reality…</a:t>
            </a:r>
          </a:p>
        </p:txBody>
      </p:sp>
    </p:spTree>
    <p:extLst>
      <p:ext uri="{BB962C8B-B14F-4D97-AF65-F5344CB8AC3E}">
        <p14:creationId xmlns:p14="http://schemas.microsoft.com/office/powerpoint/2010/main" val="578755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Departing from the ER model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models that better capture the characteristics of real graphs</a:t>
            </a:r>
          </a:p>
          <a:p>
            <a:pPr lvl="1"/>
            <a:r>
              <a:rPr lang="en-US"/>
              <a:t>degree sequences</a:t>
            </a:r>
          </a:p>
          <a:p>
            <a:pPr lvl="1"/>
            <a:r>
              <a:rPr lang="en-US"/>
              <a:t>clustering coefficient</a:t>
            </a:r>
          </a:p>
          <a:p>
            <a:pPr lvl="1"/>
            <a:r>
              <a:rPr lang="en-US"/>
              <a:t>short paths</a:t>
            </a:r>
          </a:p>
        </p:txBody>
      </p:sp>
    </p:spTree>
    <p:extLst>
      <p:ext uri="{BB962C8B-B14F-4D97-AF65-F5344CB8AC3E}">
        <p14:creationId xmlns:p14="http://schemas.microsoft.com/office/powerpoint/2010/main" val="975004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Graphs with given degree sequences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model</a:t>
            </a:r>
          </a:p>
          <a:p>
            <a:pPr lvl="1"/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,…,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</a:t>
            </a:r>
            <a:r>
              <a:rPr lang="en-US" dirty="0">
                <a:solidFill>
                  <a:srgbClr val="00CC00"/>
                </a:solidFill>
              </a:rPr>
              <a:t>d</a:t>
            </a:r>
            <a:r>
              <a:rPr lang="en-US" baseline="-25000" dirty="0">
                <a:solidFill>
                  <a:srgbClr val="00CC00"/>
                </a:solidFill>
              </a:rPr>
              <a:t>i</a:t>
            </a:r>
            <a:r>
              <a:rPr lang="en-US" dirty="0"/>
              <a:t> copies of node </a:t>
            </a:r>
            <a:r>
              <a:rPr lang="en-US" dirty="0" err="1">
                <a:solidFill>
                  <a:srgbClr val="00CC00"/>
                </a:solidFill>
              </a:rPr>
              <a:t>i</a:t>
            </a:r>
            <a:endParaRPr lang="en-US" dirty="0">
              <a:solidFill>
                <a:srgbClr val="00CC00"/>
              </a:solidFill>
            </a:endParaRPr>
          </a:p>
          <a:p>
            <a:pPr lvl="2"/>
            <a:r>
              <a:rPr lang="en-US" dirty="0"/>
              <a:t>Take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matching </a:t>
            </a:r>
            <a:r>
              <a:rPr lang="en-US" dirty="0"/>
              <a:t>(pairing) of the copies</a:t>
            </a:r>
          </a:p>
          <a:p>
            <a:pPr lvl="3"/>
            <a:r>
              <a:rPr lang="en-US" dirty="0"/>
              <a:t>self-loops and multiple edges are allowed</a:t>
            </a:r>
          </a:p>
          <a:p>
            <a:endParaRPr lang="en-US" dirty="0"/>
          </a:p>
          <a:p>
            <a:r>
              <a:rPr lang="en-US" dirty="0"/>
              <a:t>Uniform distribution over the graphs with the given degree sequence</a:t>
            </a:r>
          </a:p>
        </p:txBody>
      </p:sp>
    </p:spTree>
    <p:extLst>
      <p:ext uri="{BB962C8B-B14F-4D97-AF65-F5344CB8AC3E}">
        <p14:creationId xmlns:p14="http://schemas.microsoft.com/office/powerpoint/2010/main" val="362185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Suppose that the degree sequence is</a:t>
            </a:r>
          </a:p>
          <a:p>
            <a:pPr>
              <a:lnSpc>
                <a:spcPct val="110000"/>
              </a:lnSpc>
            </a:pPr>
            <a:endParaRPr lang="en-US" sz="2800"/>
          </a:p>
          <a:p>
            <a:pPr>
              <a:lnSpc>
                <a:spcPct val="130000"/>
              </a:lnSpc>
            </a:pPr>
            <a:r>
              <a:rPr lang="en-US" sz="2800"/>
              <a:t>Create multiple copies of the nodes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Pair the nodes uniformly at random</a:t>
            </a:r>
          </a:p>
          <a:p>
            <a:r>
              <a:rPr lang="en-US" sz="2800"/>
              <a:t>Generate the resulting network</a:t>
            </a:r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3132138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5508625" y="2636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924300" y="26368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716463" y="2636838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059113" y="2270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3851275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643438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5435600" y="225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2339975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003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132138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492500" y="4005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4067175" y="400526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4643438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5003800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1" name="Oval 19"/>
          <p:cNvSpPr>
            <a:spLocks noChangeArrowheads="1"/>
          </p:cNvSpPr>
          <p:nvPr/>
        </p:nvSpPr>
        <p:spPr bwMode="auto">
          <a:xfrm>
            <a:off x="5292725" y="40052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795963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6156325" y="40052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75" name="AutoShape 23"/>
          <p:cNvCxnSpPr>
            <a:cxnSpLocks noChangeShapeType="1"/>
          </p:cNvCxnSpPr>
          <p:nvPr/>
        </p:nvCxnSpPr>
        <p:spPr bwMode="auto">
          <a:xfrm rot="5400000" flipV="1">
            <a:off x="3059907" y="3429794"/>
            <a:ext cx="1587" cy="11525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6" name="AutoShape 24"/>
          <p:cNvCxnSpPr>
            <a:cxnSpLocks noChangeShapeType="1"/>
            <a:stCxn id="305166" idx="0"/>
            <a:endCxn id="305168" idx="0"/>
          </p:cNvCxnSpPr>
          <p:nvPr/>
        </p:nvCxnSpPr>
        <p:spPr bwMode="auto">
          <a:xfrm rot="5400000" flipV="1">
            <a:off x="3706813" y="3538538"/>
            <a:ext cx="1587" cy="93503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7" name="AutoShape 25"/>
          <p:cNvCxnSpPr>
            <a:cxnSpLocks noChangeShapeType="1"/>
            <a:stCxn id="305165" idx="0"/>
            <a:endCxn id="305169" idx="0"/>
          </p:cNvCxnSpPr>
          <p:nvPr/>
        </p:nvCxnSpPr>
        <p:spPr bwMode="auto">
          <a:xfrm rot="5400000" flipV="1">
            <a:off x="3779044" y="3034507"/>
            <a:ext cx="1587" cy="1943100"/>
          </a:xfrm>
          <a:prstGeom prst="curvedConnector3">
            <a:avLst>
              <a:gd name="adj1" fmla="val -219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8" name="AutoShape 26"/>
          <p:cNvCxnSpPr>
            <a:cxnSpLocks noChangeShapeType="1"/>
          </p:cNvCxnSpPr>
          <p:nvPr/>
        </p:nvCxnSpPr>
        <p:spPr bwMode="auto">
          <a:xfrm rot="5400000" flipV="1">
            <a:off x="5652294" y="3429794"/>
            <a:ext cx="1587" cy="1152525"/>
          </a:xfrm>
          <a:prstGeom prst="curvedConnector3">
            <a:avLst>
              <a:gd name="adj1" fmla="val -196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79" name="AutoShape 27"/>
          <p:cNvCxnSpPr>
            <a:cxnSpLocks noChangeShapeType="1"/>
            <a:stCxn id="305171" idx="0"/>
            <a:endCxn id="305172" idx="0"/>
          </p:cNvCxnSpPr>
          <p:nvPr/>
        </p:nvCxnSpPr>
        <p:spPr bwMode="auto">
          <a:xfrm rot="5400000" flipV="1">
            <a:off x="5651500" y="3754438"/>
            <a:ext cx="1587" cy="503238"/>
          </a:xfrm>
          <a:prstGeom prst="curvedConnector3">
            <a:avLst>
              <a:gd name="adj1" fmla="val -9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2916238" y="587851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140200" y="55911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3779838" y="652621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4716463" y="6238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CC00"/>
              </a:solidFill>
            </a:endParaRPr>
          </a:p>
        </p:txBody>
      </p:sp>
      <p:cxnSp>
        <p:nvCxnSpPr>
          <p:cNvPr id="305186" name="AutoShape 34"/>
          <p:cNvCxnSpPr>
            <a:cxnSpLocks noChangeShapeType="1"/>
            <a:stCxn id="305183" idx="7"/>
            <a:endCxn id="305184" idx="2"/>
          </p:cNvCxnSpPr>
          <p:nvPr/>
        </p:nvCxnSpPr>
        <p:spPr bwMode="auto">
          <a:xfrm rot="16200000">
            <a:off x="4234657" y="6076156"/>
            <a:ext cx="211138" cy="7524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187" name="AutoShape 35"/>
          <p:cNvCxnSpPr>
            <a:cxnSpLocks noChangeShapeType="1"/>
            <a:stCxn id="305183" idx="6"/>
            <a:endCxn id="305184" idx="3"/>
          </p:cNvCxnSpPr>
          <p:nvPr/>
        </p:nvCxnSpPr>
        <p:spPr bwMode="auto">
          <a:xfrm flipV="1">
            <a:off x="3995738" y="6423025"/>
            <a:ext cx="752475" cy="211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3132138" y="5734050"/>
            <a:ext cx="10080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059113" y="60229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5190" name="AutoShape 38"/>
          <p:cNvCxnSpPr>
            <a:cxnSpLocks noChangeShapeType="1"/>
            <a:stCxn id="305181" idx="1"/>
            <a:endCxn id="305181" idx="3"/>
          </p:cNvCxnSpPr>
          <p:nvPr/>
        </p:nvCxnSpPr>
        <p:spPr bwMode="auto">
          <a:xfrm rot="5400000" flipV="1">
            <a:off x="2872582" y="5985669"/>
            <a:ext cx="152400" cy="1587"/>
          </a:xfrm>
          <a:prstGeom prst="curvedConnector5">
            <a:avLst>
              <a:gd name="adj1" fmla="val -71875"/>
              <a:gd name="adj2" fmla="val -26000000"/>
              <a:gd name="adj3" fmla="val 1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21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69" grpId="1" animBg="1"/>
      <p:bldP spid="305170" grpId="0" animBg="1"/>
      <p:bldP spid="305170" grpId="1" animBg="1"/>
      <p:bldP spid="305171" grpId="0" animBg="1"/>
      <p:bldP spid="305171" grpId="1" animBg="1"/>
      <p:bldP spid="305172" grpId="0" animBg="1"/>
      <p:bldP spid="305173" grpId="0" animBg="1"/>
      <p:bldP spid="305181" grpId="0" animBg="1"/>
      <p:bldP spid="305182" grpId="0" animBg="1"/>
      <p:bldP spid="305183" grpId="0" animBg="1"/>
      <p:bldP spid="305184" grpId="0" animBg="1"/>
      <p:bldP spid="305188" grpId="0" animBg="1"/>
      <p:bldP spid="3051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critical value for the exponent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is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The clustering coefficient is  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When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α&lt;7/3</a:t>
            </a:r>
            <a:r>
              <a:rPr lang="en-US">
                <a:latin typeface="Arial" charset="0"/>
              </a:rPr>
              <a:t> the clustering coefficient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increases</a:t>
            </a:r>
            <a:r>
              <a:rPr lang="en-US">
                <a:latin typeface="Arial" charset="0"/>
              </a:rPr>
              <a:t> with </a:t>
            </a:r>
            <a:r>
              <a:rPr lang="en-US">
                <a:solidFill>
                  <a:srgbClr val="00CC00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03575" y="2420938"/>
          <a:ext cx="201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177723" progId="Equation.3">
                  <p:embed/>
                </p:oleObj>
              </mc:Choice>
              <mc:Fallback>
                <p:oleObj name="Equation" r:id="rId3" imgW="863225" imgH="177723" progId="Equation.3">
                  <p:embed/>
                  <p:pic>
                    <p:nvPicPr>
                      <p:cNvPr id="259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20938"/>
                        <a:ext cx="20161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2484438" y="4005263"/>
          <a:ext cx="11811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4870" imgH="203024" progId="Equation.3">
                  <p:embed/>
                </p:oleObj>
              </mc:Choice>
              <mc:Fallback>
                <p:oleObj name="Equation" r:id="rId5" imgW="494870" imgH="203024" progId="Equation.3">
                  <p:embed/>
                  <p:pic>
                    <p:nvPicPr>
                      <p:cNvPr id="259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11811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4500563" y="3860800"/>
          <a:ext cx="136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259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13684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2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Graphs with given </a:t>
            </a:r>
            <a:r>
              <a:rPr lang="en-US" sz="3600" dirty="0">
                <a:solidFill>
                  <a:srgbClr val="FF0000"/>
                </a:solidFill>
              </a:rPr>
              <a:t>expected</a:t>
            </a:r>
            <a:r>
              <a:rPr lang="en-US" sz="3600" dirty="0"/>
              <a:t> degree sequences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Input: the degree sequence </a:t>
            </a:r>
            <a:r>
              <a:rPr lang="en-US" dirty="0">
                <a:solidFill>
                  <a:srgbClr val="00CC00"/>
                </a:solidFill>
              </a:rPr>
              <a:t>[d</a:t>
            </a:r>
            <a:r>
              <a:rPr lang="en-US" baseline="-25000" dirty="0">
                <a:solidFill>
                  <a:srgbClr val="00CC00"/>
                </a:solidFill>
              </a:rPr>
              <a:t>1</a:t>
            </a:r>
            <a:r>
              <a:rPr lang="en-US" dirty="0">
                <a:solidFill>
                  <a:srgbClr val="00CC00"/>
                </a:solidFill>
              </a:rPr>
              <a:t>, d</a:t>
            </a:r>
            <a:r>
              <a:rPr lang="en-US" baseline="-25000" dirty="0">
                <a:solidFill>
                  <a:srgbClr val="00CC00"/>
                </a:solidFill>
              </a:rPr>
              <a:t>2</a:t>
            </a:r>
            <a:r>
              <a:rPr lang="en-US" dirty="0">
                <a:solidFill>
                  <a:srgbClr val="00CC00"/>
                </a:solidFill>
              </a:rPr>
              <a:t>, … ,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n</a:t>
            </a:r>
            <a:r>
              <a:rPr lang="en-US" dirty="0">
                <a:solidFill>
                  <a:srgbClr val="00CC00"/>
                </a:solidFill>
              </a:rPr>
              <a:t>]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CC00"/>
                </a:solidFill>
              </a:rPr>
              <a:t>m</a:t>
            </a:r>
            <a:r>
              <a:rPr lang="en-US" dirty="0"/>
              <a:t> = total number of edges</a:t>
            </a:r>
          </a:p>
          <a:p>
            <a:endParaRPr lang="en-US" dirty="0"/>
          </a:p>
          <a:p>
            <a:r>
              <a:rPr lang="en-US" dirty="0"/>
              <a:t>Process: generate edge </a:t>
            </a:r>
            <a:r>
              <a:rPr lang="en-US" dirty="0">
                <a:solidFill>
                  <a:srgbClr val="00CC00"/>
                </a:solidFill>
              </a:rPr>
              <a:t>(</a:t>
            </a:r>
            <a:r>
              <a:rPr lang="en-US" dirty="0" err="1">
                <a:solidFill>
                  <a:srgbClr val="00CC00"/>
                </a:solidFill>
              </a:rPr>
              <a:t>i,j</a:t>
            </a:r>
            <a:r>
              <a:rPr lang="en-US" dirty="0">
                <a:solidFill>
                  <a:srgbClr val="00CC00"/>
                </a:solidFill>
              </a:rPr>
              <a:t>)</a:t>
            </a:r>
            <a:r>
              <a:rPr lang="en-US" dirty="0"/>
              <a:t> with probability 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i</a:t>
            </a:r>
            <a:r>
              <a:rPr lang="en-US" dirty="0" err="1">
                <a:solidFill>
                  <a:srgbClr val="00CC00"/>
                </a:solidFill>
              </a:rPr>
              <a:t>d</a:t>
            </a:r>
            <a:r>
              <a:rPr lang="en-US" baseline="-25000" dirty="0" err="1">
                <a:solidFill>
                  <a:srgbClr val="00CC00"/>
                </a:solidFill>
              </a:rPr>
              <a:t>j</a:t>
            </a:r>
            <a:r>
              <a:rPr lang="en-US" dirty="0">
                <a:solidFill>
                  <a:srgbClr val="00CC00"/>
                </a:solidFill>
              </a:rPr>
              <a:t>/m</a:t>
            </a:r>
          </a:p>
          <a:p>
            <a:pPr lvl="1"/>
            <a:r>
              <a:rPr lang="en-US" dirty="0"/>
              <a:t>preserves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dirty="0"/>
              <a:t> degrees</a:t>
            </a:r>
          </a:p>
          <a:p>
            <a:pPr lvl="1"/>
            <a:r>
              <a:rPr lang="en-US" dirty="0"/>
              <a:t>easier to analyze</a:t>
            </a:r>
          </a:p>
        </p:txBody>
      </p:sp>
    </p:spTree>
    <p:extLst>
      <p:ext uri="{BB962C8B-B14F-4D97-AF65-F5344CB8AC3E}">
        <p14:creationId xmlns:p14="http://schemas.microsoft.com/office/powerpoint/2010/main" val="3528440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these models are too contrived</a:t>
            </a:r>
          </a:p>
          <a:p>
            <a:endParaRPr lang="en-US" dirty="0"/>
          </a:p>
          <a:p>
            <a:r>
              <a:rPr lang="en-US" dirty="0"/>
              <a:t>It would be more interesting if the network structure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emerged</a:t>
            </a:r>
            <a:r>
              <a:rPr lang="en-US" dirty="0"/>
              <a:t> as a side product of a stochastic process rather than fixing its properties in advance.</a:t>
            </a:r>
          </a:p>
        </p:txBody>
      </p:sp>
    </p:spTree>
    <p:extLst>
      <p:ext uri="{BB962C8B-B14F-4D97-AF65-F5344CB8AC3E}">
        <p14:creationId xmlns:p14="http://schemas.microsoft.com/office/powerpoint/2010/main" val="1969775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AEAD-E1ED-4929-9A93-4C9E23C0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Preferential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7CDA-0975-4DC5-9F54-FF19D173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Power-laws are connected with the </a:t>
            </a:r>
            <a:r>
              <a:rPr lang="en-US" dirty="0">
                <a:solidFill>
                  <a:srgbClr val="FF0000"/>
                </a:solidFill>
              </a:rPr>
              <a:t>rich-get-richer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Those who already have a lot, are more likely to receive more</a:t>
            </a:r>
          </a:p>
          <a:p>
            <a:r>
              <a:rPr lang="en-US" dirty="0"/>
              <a:t>It can be shown mathematically that this will result in power-law distribution.</a:t>
            </a:r>
          </a:p>
          <a:p>
            <a:pPr lvl="1"/>
            <a:r>
              <a:rPr lang="en-US" dirty="0"/>
              <a:t>Explains power-laws in income distribution or city population</a:t>
            </a:r>
          </a:p>
          <a:p>
            <a:r>
              <a:rPr lang="en-US" dirty="0"/>
              <a:t>In networks this is called “</a:t>
            </a:r>
            <a:r>
              <a:rPr lang="en-US" dirty="0">
                <a:solidFill>
                  <a:srgbClr val="FF0000"/>
                </a:solidFill>
              </a:rPr>
              <a:t>Preferential Attachment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Nodes with high degree are more likely to get more neighbors.</a:t>
            </a:r>
          </a:p>
        </p:txBody>
      </p:sp>
    </p:spTree>
    <p:extLst>
      <p:ext uri="{BB962C8B-B14F-4D97-AF65-F5344CB8AC3E}">
        <p14:creationId xmlns:p14="http://schemas.microsoft.com/office/powerpoint/2010/main" val="16138940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Preferential Attachment </a:t>
            </a:r>
            <a:r>
              <a:rPr lang="en-US" sz="4000" dirty="0"/>
              <a:t>in Networks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considered by [Price 65] as a model for citation networks (directed)</a:t>
            </a:r>
          </a:p>
          <a:p>
            <a:pPr lvl="1"/>
            <a:r>
              <a:rPr lang="en-US" sz="2400" dirty="0"/>
              <a:t>each new paper is generated with </a:t>
            </a:r>
            <a:r>
              <a:rPr lang="en-US" sz="2400" dirty="0">
                <a:solidFill>
                  <a:srgbClr val="00CC00"/>
                </a:solidFill>
              </a:rPr>
              <a:t>m</a:t>
            </a:r>
            <a:r>
              <a:rPr lang="en-US" sz="2400" dirty="0"/>
              <a:t> citations (mean)</a:t>
            </a:r>
          </a:p>
          <a:p>
            <a:pPr lvl="1"/>
            <a:r>
              <a:rPr lang="en-US" sz="2400" dirty="0"/>
              <a:t>new papers cite previous papers with probability proportional to their in-degree (citations)</a:t>
            </a:r>
          </a:p>
          <a:p>
            <a:pPr lvl="1"/>
            <a:r>
              <a:rPr lang="en-US" sz="2400" dirty="0"/>
              <a:t>what about papers without any citations?</a:t>
            </a:r>
          </a:p>
          <a:p>
            <a:pPr lvl="2"/>
            <a:r>
              <a:rPr lang="en-US" sz="2000" dirty="0"/>
              <a:t>each paper is considered to have a “default” </a:t>
            </a:r>
            <a:r>
              <a:rPr lang="en-US" sz="2000" dirty="0">
                <a:solidFill>
                  <a:srgbClr val="00CC00"/>
                </a:solidFill>
              </a:rPr>
              <a:t>a </a:t>
            </a:r>
            <a:r>
              <a:rPr lang="en-US" sz="2000" dirty="0"/>
              <a:t>citations</a:t>
            </a:r>
          </a:p>
          <a:p>
            <a:pPr lvl="2"/>
            <a:r>
              <a:rPr lang="en-US" sz="2000" dirty="0"/>
              <a:t>probability of citing a paper with degree </a:t>
            </a:r>
            <a:r>
              <a:rPr lang="en-US" sz="2000" dirty="0">
                <a:solidFill>
                  <a:srgbClr val="00CC00"/>
                </a:solidFill>
              </a:rPr>
              <a:t>k</a:t>
            </a:r>
            <a:r>
              <a:rPr lang="en-US" sz="2000" dirty="0"/>
              <a:t>, proportional to </a:t>
            </a:r>
            <a:r>
              <a:rPr lang="en-US" sz="2000" dirty="0" err="1">
                <a:solidFill>
                  <a:srgbClr val="00CC00"/>
                </a:solidFill>
              </a:rPr>
              <a:t>k+a</a:t>
            </a:r>
            <a:endParaRPr lang="en-US" sz="2000" dirty="0">
              <a:solidFill>
                <a:srgbClr val="00CC00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Power law with exponent </a:t>
            </a:r>
            <a:r>
              <a:rPr lang="el-GR" sz="2800" dirty="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 dirty="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 dirty="0">
                <a:solidFill>
                  <a:srgbClr val="00CC00"/>
                </a:solidFill>
              </a:rPr>
              <a:t>2+a/m</a:t>
            </a:r>
          </a:p>
        </p:txBody>
      </p:sp>
    </p:spTree>
    <p:extLst>
      <p:ext uri="{BB962C8B-B14F-4D97-AF65-F5344CB8AC3E}">
        <p14:creationId xmlns:p14="http://schemas.microsoft.com/office/powerpoint/2010/main" val="296443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model is equivalent to the following: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m/(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with probability proportional to the degree.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00CC00"/>
                </a:solidFill>
              </a:rPr>
              <a:t>a/(</a:t>
            </a:r>
            <a:r>
              <a:rPr lang="en-US" dirty="0" err="1">
                <a:solidFill>
                  <a:srgbClr val="00CC00"/>
                </a:solidFill>
              </a:rPr>
              <a:t>m+a</a:t>
            </a:r>
            <a:r>
              <a:rPr lang="en-US" dirty="0">
                <a:solidFill>
                  <a:srgbClr val="00CC00"/>
                </a:solidFill>
              </a:rPr>
              <a:t>) </a:t>
            </a:r>
            <a:r>
              <a:rPr lang="en-US" dirty="0"/>
              <a:t>link to a node selected uniformly at random.</a:t>
            </a:r>
          </a:p>
          <a:p>
            <a:r>
              <a:rPr lang="en-US" dirty="0"/>
              <a:t>How do we select a node with probability proportional to the degree in practice:</a:t>
            </a:r>
          </a:p>
          <a:p>
            <a:pPr lvl="1"/>
            <a:r>
              <a:rPr lang="en-US" dirty="0"/>
              <a:t>Maintain a list with the endpoints of all the edges seen so far, and select a node from this list uniformly at random</a:t>
            </a:r>
          </a:p>
          <a:p>
            <a:pPr lvl="1"/>
            <a:r>
              <a:rPr lang="en-US" dirty="0"/>
              <a:t>Append the list each time new edges are created.</a:t>
            </a:r>
          </a:p>
        </p:txBody>
      </p:sp>
    </p:spTree>
    <p:extLst>
      <p:ext uri="{BB962C8B-B14F-4D97-AF65-F5344CB8AC3E}">
        <p14:creationId xmlns:p14="http://schemas.microsoft.com/office/powerpoint/2010/main" val="669061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Barabasi-Albert model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BA model (undirected graph)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input</a:t>
            </a:r>
            <a:r>
              <a:rPr lang="en-US" sz="2400"/>
              <a:t>: some initial subgraph </a:t>
            </a:r>
            <a:r>
              <a:rPr lang="en-US" sz="2400">
                <a:solidFill>
                  <a:srgbClr val="00CC00"/>
                </a:solidFill>
              </a:rPr>
              <a:t>G</a:t>
            </a:r>
            <a:r>
              <a:rPr lang="en-US" sz="2400" baseline="-25000">
                <a:solidFill>
                  <a:srgbClr val="00CC00"/>
                </a:solidFill>
              </a:rPr>
              <a:t>0</a:t>
            </a:r>
            <a:r>
              <a:rPr lang="en-US" sz="2400"/>
              <a:t>, and </a:t>
            </a:r>
            <a:r>
              <a:rPr lang="en-US" sz="2400">
                <a:solidFill>
                  <a:srgbClr val="00CC00"/>
                </a:solidFill>
              </a:rPr>
              <a:t>m</a:t>
            </a:r>
            <a:r>
              <a:rPr lang="en-US" sz="2400"/>
              <a:t> the number of edges per new node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the process</a:t>
            </a:r>
            <a:r>
              <a:rPr lang="en-US" sz="2400"/>
              <a:t>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nodes arrive one at the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each node connects to </a:t>
            </a:r>
            <a:r>
              <a:rPr lang="en-US" sz="2000">
                <a:solidFill>
                  <a:srgbClr val="00CC00"/>
                </a:solidFill>
              </a:rPr>
              <a:t>m</a:t>
            </a:r>
            <a:r>
              <a:rPr lang="en-US" sz="2000"/>
              <a:t> other nodes selecting them with probability proportional to their degree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solidFill>
                  <a:srgbClr val="00CC00"/>
                </a:solidFill>
              </a:rPr>
              <a:t>[d</a:t>
            </a:r>
            <a:r>
              <a:rPr lang="en-US" sz="2000" baseline="-25000">
                <a:solidFill>
                  <a:srgbClr val="00CC00"/>
                </a:solidFill>
              </a:rPr>
              <a:t>1</a:t>
            </a:r>
            <a:r>
              <a:rPr lang="en-US" sz="2000">
                <a:solidFill>
                  <a:srgbClr val="00CC00"/>
                </a:solidFill>
              </a:rPr>
              <a:t>,…,d</a:t>
            </a:r>
            <a:r>
              <a:rPr lang="en-US" sz="2000" baseline="-25000">
                <a:solidFill>
                  <a:srgbClr val="00CC00"/>
                </a:solidFill>
              </a:rPr>
              <a:t>t</a:t>
            </a:r>
            <a:r>
              <a:rPr lang="en-US" sz="2000">
                <a:solidFill>
                  <a:srgbClr val="00CC00"/>
                </a:solidFill>
              </a:rPr>
              <a:t>]</a:t>
            </a:r>
            <a:r>
              <a:rPr lang="en-US" sz="2000"/>
              <a:t> is the degree sequence at time </a:t>
            </a:r>
            <a:r>
              <a:rPr lang="en-US" sz="2000">
                <a:solidFill>
                  <a:srgbClr val="00CC00"/>
                </a:solidFill>
              </a:rPr>
              <a:t>t</a:t>
            </a:r>
            <a:r>
              <a:rPr lang="en-US" sz="2000"/>
              <a:t>, the node </a:t>
            </a:r>
            <a:r>
              <a:rPr lang="en-US" sz="2000">
                <a:solidFill>
                  <a:srgbClr val="00CC00"/>
                </a:solidFill>
              </a:rPr>
              <a:t>t+1</a:t>
            </a:r>
            <a:r>
              <a:rPr lang="en-US" sz="2000"/>
              <a:t> links to node i with probability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Results in power-law with exponent </a:t>
            </a:r>
            <a:r>
              <a:rPr lang="el-GR" sz="28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800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 sz="2800">
                <a:solidFill>
                  <a:srgbClr val="00CC00"/>
                </a:solidFill>
              </a:rPr>
              <a:t>3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3962400" y="4724400"/>
          <a:ext cx="1282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457002" progId="Equation.3">
                  <p:embed/>
                </p:oleObj>
              </mc:Choice>
              <mc:Fallback>
                <p:oleObj name="Equation" r:id="rId3" imgW="812447" imgH="457002" progId="Equation.3">
                  <p:embed/>
                  <p:pic>
                    <p:nvPicPr>
                      <p:cNvPr id="266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12827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275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mathematicians point of view [</a:t>
            </a:r>
            <a:r>
              <a:rPr lang="en-US" sz="3600" dirty="0" err="1"/>
              <a:t>Bollobas</a:t>
            </a:r>
            <a:r>
              <a:rPr lang="en-US" sz="3600" dirty="0"/>
              <a:t>-Riordan]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Self loops and multiple edges are allowed</a:t>
            </a:r>
          </a:p>
          <a:p>
            <a:r>
              <a:rPr lang="en-US" sz="2800" dirty="0"/>
              <a:t>For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single edge </a:t>
            </a:r>
            <a:r>
              <a:rPr lang="en-US" sz="2800" dirty="0"/>
              <a:t>problem:</a:t>
            </a:r>
          </a:p>
          <a:p>
            <a:pPr lvl="1"/>
            <a:r>
              <a:rPr lang="en-US" sz="2400" dirty="0"/>
              <a:t>At time t, a new vertex </a:t>
            </a:r>
            <a:r>
              <a:rPr lang="en-US" sz="2400" dirty="0">
                <a:solidFill>
                  <a:srgbClr val="00CC00"/>
                </a:solidFill>
              </a:rPr>
              <a:t>v</a:t>
            </a:r>
            <a:r>
              <a:rPr lang="en-US" sz="2400" dirty="0"/>
              <a:t>, connects to an existing vertex </a:t>
            </a:r>
            <a:r>
              <a:rPr lang="en-US" sz="2400" dirty="0">
                <a:solidFill>
                  <a:srgbClr val="00CC00"/>
                </a:solidFill>
              </a:rPr>
              <a:t>u</a:t>
            </a:r>
            <a:r>
              <a:rPr lang="en-US" sz="2400" dirty="0"/>
              <a:t> with probability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it creates a self-loop with probability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edges, then they are inserted </a:t>
            </a:r>
            <a:r>
              <a:rPr lang="en-US" sz="2800" dirty="0">
                <a:solidFill>
                  <a:srgbClr val="0066FF"/>
                </a:solidFill>
              </a:rPr>
              <a:t>sequentially</a:t>
            </a:r>
            <a:r>
              <a:rPr lang="en-US" sz="2800" dirty="0"/>
              <a:t>, as if inserting </a:t>
            </a:r>
            <a:r>
              <a:rPr lang="en-US" sz="2800" dirty="0">
                <a:solidFill>
                  <a:srgbClr val="00CC00"/>
                </a:solidFill>
              </a:rPr>
              <a:t>m</a:t>
            </a:r>
            <a:r>
              <a:rPr lang="en-US" sz="2800" dirty="0"/>
              <a:t> nodes </a:t>
            </a:r>
          </a:p>
          <a:p>
            <a:pPr lvl="1"/>
            <a:r>
              <a:rPr lang="en-US" sz="2400" dirty="0"/>
              <a:t>the problem reduces to studying the single edge problem.</a:t>
            </a:r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3505200" y="2895600"/>
          <a:ext cx="581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368280" imgH="393480" progId="Equation.3">
                  <p:embed/>
                </p:oleObj>
              </mc:Choice>
              <mc:Fallback>
                <p:oleObj name="Εξίσωση" r:id="rId3" imgW="368280" imgH="393480" progId="Equation.3">
                  <p:embed/>
                  <p:pic>
                    <p:nvPicPr>
                      <p:cNvPr id="268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5810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3505200" y="3886200"/>
          <a:ext cx="609600" cy="65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140" imgH="393529" progId="Equation.3">
                  <p:embed/>
                </p:oleObj>
              </mc:Choice>
              <mc:Fallback>
                <p:oleObj name="Equation" r:id="rId5" imgW="368140" imgH="393529" progId="Equation.3">
                  <p:embed/>
                  <p:pic>
                    <p:nvPicPr>
                      <p:cNvPr id="26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609600" cy="65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1063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attachment graphs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diameter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=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n)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00CC00"/>
                </a:solidFill>
              </a:rPr>
              <a:t>m &gt; 1</a:t>
            </a:r>
            <a:r>
              <a:rPr lang="en-US" dirty="0"/>
              <a:t>, the diameter is </a:t>
            </a:r>
            <a:r>
              <a:rPr lang="en-US" dirty="0">
                <a:solidFill>
                  <a:srgbClr val="00CC00"/>
                </a:solidFill>
              </a:rPr>
              <a:t>Θ(log n/</a:t>
            </a:r>
            <a:r>
              <a:rPr lang="en-US" dirty="0" err="1">
                <a:solidFill>
                  <a:srgbClr val="00CC00"/>
                </a:solidFill>
              </a:rPr>
              <a:t>loglog</a:t>
            </a:r>
            <a:r>
              <a:rPr lang="en-US" dirty="0">
                <a:solidFill>
                  <a:srgbClr val="00CC00"/>
                </a:solidFill>
              </a:rPr>
              <a:t> n)</a:t>
            </a:r>
          </a:p>
          <a:p>
            <a:pPr lvl="1"/>
            <a:endParaRPr lang="en-US" dirty="0">
              <a:solidFill>
                <a:srgbClr val="00CC00"/>
              </a:solidFill>
            </a:endParaRPr>
          </a:p>
          <a:p>
            <a:r>
              <a:rPr lang="en-US" dirty="0"/>
              <a:t>Expected clustering coefficient is small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76475" y="4378325"/>
          <a:ext cx="2874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419100" progId="Equation.3">
                  <p:embed/>
                </p:oleObj>
              </mc:Choice>
              <mc:Fallback>
                <p:oleObj name="Equation" r:id="rId3" imgW="1282700" imgH="419100" progId="Equation.3">
                  <p:embed/>
                  <p:pic>
                    <p:nvPicPr>
                      <p:cNvPr id="280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378325"/>
                        <a:ext cx="28749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22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Weaknesses of the BA model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Technical issues: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is not directed (not good as a model for the Web) and when directed it gives acyclic graphs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focuses mainly on the (in-) degree and does not take into account other parameters (out-degree distribution, components, clustering coefficient)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correlates age with degree which is not always the case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Academic issues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model rediscovers the wheel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preferential attachment is not the answer to every power-law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what does “scale-free” mean exactly?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Yet, it was a breakthrough in the network research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reintroduced the preferential attachment process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defined the notion of scale free graphs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It popularized Network Science</a:t>
            </a:r>
          </a:p>
        </p:txBody>
      </p:sp>
    </p:spTree>
    <p:extLst>
      <p:ext uri="{BB962C8B-B14F-4D97-AF65-F5344CB8AC3E}">
        <p14:creationId xmlns:p14="http://schemas.microsoft.com/office/powerpoint/2010/main" val="1095365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of the BA model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variations</a:t>
            </a:r>
            <a:r>
              <a:rPr lang="en-US" dirty="0"/>
              <a:t> have been considered some in order to address the problems with the vanilla BA model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edge rewiring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appearance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disappearance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fitness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mean degree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non-linear</a:t>
            </a:r>
            <a:r>
              <a:rPr lang="en-US" dirty="0"/>
              <a:t> preferential attachment</a:t>
            </a:r>
          </a:p>
          <a:p>
            <a:pPr lvl="2"/>
            <a:r>
              <a:rPr lang="en-US" dirty="0"/>
              <a:t>surprisingly, only linear preferential attachment yields power-law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6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188913"/>
            <a:ext cx="8086725" cy="1008062"/>
          </a:xfrm>
        </p:spPr>
        <p:txBody>
          <a:bodyPr>
            <a:noAutofit/>
          </a:bodyPr>
          <a:lstStyle/>
          <a:p>
            <a:r>
              <a:rPr lang="en-US" sz="3600" dirty="0"/>
              <a:t>Empirical observations for the Web graph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Such subgraphs are highly unlikely in random graphs</a:t>
            </a:r>
          </a:p>
          <a:p>
            <a:r>
              <a:rPr lang="en-US" sz="2400" dirty="0"/>
              <a:t>They are also unlikely in the BA model</a:t>
            </a:r>
          </a:p>
          <a:p>
            <a:r>
              <a:rPr lang="en-US" sz="2400" dirty="0"/>
              <a:t>Can we create a model that will have high concentration of small cliques?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6877050" y="170021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164388" y="1916113"/>
            <a:ext cx="7921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6877050" y="227647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6877050" y="28527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956550" y="1987550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956550" y="249237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7164388" y="2132013"/>
            <a:ext cx="7921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7164388" y="1916113"/>
            <a:ext cx="792162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7164388" y="2203450"/>
            <a:ext cx="7921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 flipV="1">
            <a:off x="7164388" y="2708275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7164388" y="2419350"/>
            <a:ext cx="7921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856413" y="33512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 K</a:t>
            </a:r>
            <a:r>
              <a:rPr lang="en-US" sz="2000" baseline="-25000"/>
              <a:t>3,2</a:t>
            </a:r>
            <a:r>
              <a:rPr lang="en-US" sz="2000"/>
              <a:t> clique</a:t>
            </a:r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735013" y="1773238"/>
            <a:ext cx="5269391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In a large scale experimental study by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   Kumar et al, they observed that the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   Web contains a large number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   small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bipartite cliques</a:t>
            </a:r>
            <a:r>
              <a:rPr lang="en-US" sz="2400" dirty="0">
                <a:latin typeface="+mj-lt"/>
              </a:rPr>
              <a:t> (cores)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the </a:t>
            </a:r>
            <a:r>
              <a:rPr lang="en-US" sz="2400" dirty="0">
                <a:solidFill>
                  <a:srgbClr val="0066FF"/>
                </a:solidFill>
                <a:latin typeface="+mj-lt"/>
              </a:rPr>
              <a:t>topical</a:t>
            </a:r>
            <a:r>
              <a:rPr lang="en-US" sz="2400" dirty="0">
                <a:latin typeface="+mj-lt"/>
              </a:rPr>
              <a:t> structure of the Web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2700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out-degree </a:t>
            </a:r>
            <a:r>
              <a:rPr lang="en-US" sz="2400">
                <a:solidFill>
                  <a:srgbClr val="00CC00"/>
                </a:solidFill>
              </a:rPr>
              <a:t>d </a:t>
            </a:r>
            <a:r>
              <a:rPr lang="en-US" sz="2400"/>
              <a:t>(constant)</a:t>
            </a:r>
            <a:r>
              <a:rPr lang="en-US" sz="2400">
                <a:solidFill>
                  <a:srgbClr val="00CC00"/>
                </a:solidFill>
              </a:rPr>
              <a:t> </a:t>
            </a:r>
            <a:r>
              <a:rPr lang="en-US" sz="2400"/>
              <a:t>of each node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parameter </a:t>
            </a:r>
            <a:r>
              <a:rPr lang="el-GR" sz="2400">
                <a:solidFill>
                  <a:srgbClr val="00CC00"/>
                </a:solidFill>
                <a:latin typeface="Arial" charset="0"/>
              </a:rPr>
              <a:t>α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The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Nodes arrive one at the 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new node selects uniformly one of the existing nodes as a </a:t>
            </a:r>
            <a:r>
              <a:rPr lang="en-US" sz="2400">
                <a:solidFill>
                  <a:srgbClr val="0066FF"/>
                </a:solidFill>
              </a:rPr>
              <a:t>prototype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new node creates </a:t>
            </a:r>
            <a:r>
              <a:rPr lang="en-US" sz="2400">
                <a:solidFill>
                  <a:srgbClr val="00CC00"/>
                </a:solidFill>
              </a:rPr>
              <a:t>d</a:t>
            </a:r>
            <a:r>
              <a:rPr lang="en-US" sz="2400"/>
              <a:t> outgoing links. For the </a:t>
            </a:r>
            <a:r>
              <a:rPr lang="en-US" sz="2400">
                <a:solidFill>
                  <a:srgbClr val="00CC00"/>
                </a:solidFill>
              </a:rPr>
              <a:t>i</a:t>
            </a:r>
            <a:r>
              <a:rPr lang="en-US" sz="2400" baseline="30000">
                <a:solidFill>
                  <a:srgbClr val="00CC00"/>
                </a:solidFill>
              </a:rPr>
              <a:t>th</a:t>
            </a:r>
            <a:r>
              <a:rPr lang="en-US" sz="2400"/>
              <a:t> link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 sz="2000">
                <a:latin typeface="Arial" charset="0"/>
              </a:rPr>
              <a:t> </a:t>
            </a:r>
            <a:r>
              <a:rPr lang="en-US" sz="2000"/>
              <a:t>it copies the i-th link of the prototype node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with probability </a:t>
            </a:r>
            <a:r>
              <a:rPr lang="en-US" sz="2000">
                <a:solidFill>
                  <a:srgbClr val="00CC00"/>
                </a:solidFill>
              </a:rPr>
              <a:t>1- </a:t>
            </a:r>
            <a:r>
              <a:rPr lang="el-GR" sz="2000">
                <a:solidFill>
                  <a:srgbClr val="00CC00"/>
                </a:solidFill>
                <a:latin typeface="Arial" charset="0"/>
              </a:rPr>
              <a:t>α</a:t>
            </a:r>
            <a:r>
              <a:rPr lang="en-US" sz="2000"/>
              <a:t> it selects the target of the link uniformly at random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387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3</a:t>
            </a: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038725" y="2338388"/>
            <a:ext cx="306388" cy="300037"/>
          </a:xfrm>
          <a:prstGeom prst="ellipse">
            <a:avLst/>
          </a:prstGeom>
          <a:solidFill>
            <a:srgbClr val="A5278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51525" y="2000250"/>
            <a:ext cx="306388" cy="300038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980238" y="2987675"/>
            <a:ext cx="306387" cy="300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4916488" y="3290888"/>
            <a:ext cx="306387" cy="3000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6599238" y="3840163"/>
            <a:ext cx="306387" cy="300037"/>
          </a:xfrm>
          <a:prstGeom prst="ellipse">
            <a:avLst/>
          </a:prstGeom>
          <a:solidFill>
            <a:srgbClr val="20D82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710238" y="3889375"/>
            <a:ext cx="30638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Oval 10"/>
          <p:cNvSpPr>
            <a:spLocks noChangeArrowheads="1"/>
          </p:cNvSpPr>
          <p:nvPr/>
        </p:nvSpPr>
        <p:spPr bwMode="auto">
          <a:xfrm>
            <a:off x="6769100" y="2187575"/>
            <a:ext cx="306388" cy="300038"/>
          </a:xfrm>
          <a:prstGeom prst="ellipse">
            <a:avLst/>
          </a:prstGeom>
          <a:solidFill>
            <a:srgbClr val="E1C43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H="1">
            <a:off x="5881688" y="2320925"/>
            <a:ext cx="123825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6040438" y="2295525"/>
            <a:ext cx="598487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/>
          <p:cNvSpPr>
            <a:spLocks noChangeShapeType="1"/>
          </p:cNvSpPr>
          <p:nvPr/>
        </p:nvSpPr>
        <p:spPr bwMode="auto">
          <a:xfrm>
            <a:off x="6137275" y="2189163"/>
            <a:ext cx="64135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 flipV="1">
            <a:off x="5195888" y="2400300"/>
            <a:ext cx="15573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>
            <a:off x="5178425" y="3552825"/>
            <a:ext cx="5365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 flipV="1">
            <a:off x="5081588" y="2638425"/>
            <a:ext cx="793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257800" y="2611438"/>
            <a:ext cx="466725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 flipV="1">
            <a:off x="5337175" y="2411413"/>
            <a:ext cx="14160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327650" y="2541588"/>
            <a:ext cx="1284288" cy="134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0" name="Line 20"/>
          <p:cNvSpPr>
            <a:spLocks noChangeShapeType="1"/>
          </p:cNvSpPr>
          <p:nvPr/>
        </p:nvSpPr>
        <p:spPr bwMode="auto">
          <a:xfrm flipV="1">
            <a:off x="6013450" y="4017963"/>
            <a:ext cx="588963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1" name="Line 21"/>
          <p:cNvSpPr>
            <a:spLocks noChangeShapeType="1"/>
          </p:cNvSpPr>
          <p:nvPr/>
        </p:nvSpPr>
        <p:spPr bwMode="auto">
          <a:xfrm flipV="1">
            <a:off x="5970588" y="3252788"/>
            <a:ext cx="1054100" cy="67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Line 22"/>
          <p:cNvSpPr>
            <a:spLocks noChangeShapeType="1"/>
          </p:cNvSpPr>
          <p:nvPr/>
        </p:nvSpPr>
        <p:spPr bwMode="auto">
          <a:xfrm flipV="1">
            <a:off x="5934075" y="2452688"/>
            <a:ext cx="871538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3" name="Line 23"/>
          <p:cNvSpPr>
            <a:spLocks noChangeShapeType="1"/>
          </p:cNvSpPr>
          <p:nvPr/>
        </p:nvSpPr>
        <p:spPr bwMode="auto">
          <a:xfrm flipV="1">
            <a:off x="6796088" y="3287713"/>
            <a:ext cx="28098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Line 24"/>
          <p:cNvSpPr>
            <a:spLocks noChangeShapeType="1"/>
          </p:cNvSpPr>
          <p:nvPr/>
        </p:nvSpPr>
        <p:spPr bwMode="auto">
          <a:xfrm flipV="1">
            <a:off x="6753225" y="2479675"/>
            <a:ext cx="139700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5" name="Line 25"/>
          <p:cNvSpPr>
            <a:spLocks noChangeShapeType="1"/>
          </p:cNvSpPr>
          <p:nvPr/>
        </p:nvSpPr>
        <p:spPr bwMode="auto">
          <a:xfrm flipH="1" flipV="1">
            <a:off x="5213350" y="3498850"/>
            <a:ext cx="1389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H="1" flipV="1">
            <a:off x="6972300" y="2479675"/>
            <a:ext cx="123825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H="1">
            <a:off x="5222875" y="3138488"/>
            <a:ext cx="175895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 flipH="1" flipV="1">
            <a:off x="5327650" y="2549525"/>
            <a:ext cx="16716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>
            <a:off x="5327650" y="2324100"/>
            <a:ext cx="14462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6927850" y="2487613"/>
            <a:ext cx="1412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6691313" y="2462213"/>
            <a:ext cx="139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Oval 32"/>
          <p:cNvSpPr>
            <a:spLocks noChangeArrowheads="1"/>
          </p:cNvSpPr>
          <p:nvPr/>
        </p:nvSpPr>
        <p:spPr bwMode="auto">
          <a:xfrm>
            <a:off x="3819525" y="4589463"/>
            <a:ext cx="306388" cy="300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1371600" y="2488406"/>
            <a:ext cx="1752600" cy="21534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1657350" y="2772569"/>
            <a:ext cx="887412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1657350" y="3325892"/>
            <a:ext cx="887412" cy="342106"/>
          </a:xfrm>
          <a:prstGeom prst="rect">
            <a:avLst/>
          </a:prstGeom>
          <a:solidFill>
            <a:srgbClr val="E1C4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1643062" y="3922793"/>
            <a:ext cx="901699" cy="349250"/>
          </a:xfrm>
          <a:prstGeom prst="rect">
            <a:avLst/>
          </a:prstGeom>
          <a:solidFill>
            <a:srgbClr val="20D82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 flipV="1">
            <a:off x="4043363" y="3551238"/>
            <a:ext cx="914400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8" name="Line 38"/>
          <p:cNvSpPr>
            <a:spLocks noChangeShapeType="1"/>
          </p:cNvSpPr>
          <p:nvPr/>
        </p:nvSpPr>
        <p:spPr bwMode="auto">
          <a:xfrm flipV="1">
            <a:off x="4081463" y="2435225"/>
            <a:ext cx="2684462" cy="220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9" name="Line 39"/>
          <p:cNvSpPr>
            <a:spLocks noChangeShapeType="1"/>
          </p:cNvSpPr>
          <p:nvPr/>
        </p:nvSpPr>
        <p:spPr bwMode="auto">
          <a:xfrm flipV="1">
            <a:off x="4100513" y="4090988"/>
            <a:ext cx="2541587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776663"/>
            <a:ext cx="463550" cy="5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7" y="3276600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sap\AppData\Local\Microsoft\Windows\Temporary Internet Files\Content.IE5\S7NIQV8V\MC90043261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4" y="2709363"/>
            <a:ext cx="455046" cy="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sap\AppData\Local\Microsoft\Windows\Temporary Internet Files\Content.IE5\DBP1HKGW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5" y="3860879"/>
            <a:ext cx="438307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2" grpId="0" animBg="1"/>
      <p:bldP spid="286753" grpId="0" animBg="1"/>
      <p:bldP spid="286754" grpId="0" animBg="1"/>
      <p:bldP spid="286755" grpId="0" animBg="1"/>
      <p:bldP spid="286756" grpId="0" animBg="1"/>
      <p:bldP spid="286757" grpId="0" animBg="1"/>
      <p:bldP spid="286758" grpId="0" animBg="1"/>
      <p:bldP spid="286759" grpId="0" animBg="1"/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model properties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law degree distribution with exponent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β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 = </a:t>
            </a:r>
            <a:r>
              <a:rPr lang="en-US">
                <a:solidFill>
                  <a:srgbClr val="00CC00"/>
                </a:solidFill>
              </a:rPr>
              <a:t>(2-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)/(1- </a:t>
            </a:r>
            <a:r>
              <a:rPr lang="el-GR">
                <a:solidFill>
                  <a:srgbClr val="00CC00"/>
                </a:solidFill>
                <a:latin typeface="Arial" charset="0"/>
              </a:rPr>
              <a:t>α</a:t>
            </a:r>
            <a:r>
              <a:rPr lang="fi-FI">
                <a:solidFill>
                  <a:srgbClr val="00CC00"/>
                </a:solidFill>
                <a:latin typeface="Arial" charset="0"/>
              </a:rPr>
              <a:t>)</a:t>
            </a:r>
          </a:p>
          <a:p>
            <a:r>
              <a:rPr lang="en-US"/>
              <a:t>Number of bipartite cliques of size </a:t>
            </a:r>
            <a:r>
              <a:rPr lang="en-US">
                <a:solidFill>
                  <a:srgbClr val="00CC00"/>
                </a:solidFill>
              </a:rPr>
              <a:t>i x d</a:t>
            </a:r>
            <a:r>
              <a:rPr lang="en-US"/>
              <a:t> is </a:t>
            </a:r>
            <a:r>
              <a:rPr lang="en-US">
                <a:solidFill>
                  <a:srgbClr val="00CC00"/>
                </a:solidFill>
              </a:rPr>
              <a:t>ne</a:t>
            </a:r>
            <a:r>
              <a:rPr lang="en-US" baseline="30000">
                <a:solidFill>
                  <a:srgbClr val="00CC00"/>
                </a:solidFill>
              </a:rPr>
              <a:t>-i</a:t>
            </a:r>
          </a:p>
          <a:p>
            <a:endParaRPr lang="en-US" baseline="30000"/>
          </a:p>
          <a:p>
            <a:r>
              <a:rPr lang="en-US"/>
              <a:t>The model has also found applications in biological networks</a:t>
            </a:r>
          </a:p>
          <a:p>
            <a:pPr lvl="1"/>
            <a:r>
              <a:rPr lang="en-US"/>
              <a:t>copying mechanism in gene mutations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far we focused on obtaining graphs with power-law distributions on the degrees. What about other properties?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Clustering coefficient</a:t>
            </a:r>
            <a:r>
              <a:rPr lang="en-US" dirty="0"/>
              <a:t>: real-life networks tend to have high clustering coefficient</a:t>
            </a:r>
          </a:p>
          <a:p>
            <a:pPr lvl="2"/>
            <a:r>
              <a:rPr lang="en-US" dirty="0"/>
              <a:t>This property can appear if </a:t>
            </a:r>
            <a:r>
              <a:rPr lang="en-US" dirty="0">
                <a:solidFill>
                  <a:srgbClr val="FF0000"/>
                </a:solidFill>
              </a:rPr>
              <a:t>edges that close triangles </a:t>
            </a:r>
            <a:r>
              <a:rPr lang="en-US" dirty="0"/>
              <a:t>have higher probability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Short paths</a:t>
            </a:r>
            <a:r>
              <a:rPr lang="en-US" dirty="0"/>
              <a:t>: real-life networks are “</a:t>
            </a:r>
            <a:r>
              <a:rPr lang="en-US" dirty="0">
                <a:solidFill>
                  <a:srgbClr val="FF3300"/>
                </a:solidFill>
              </a:rPr>
              <a:t>small worlds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This property can appear by adding </a:t>
            </a:r>
            <a:r>
              <a:rPr lang="en-US" dirty="0">
                <a:solidFill>
                  <a:srgbClr val="FF0000"/>
                </a:solidFill>
              </a:rPr>
              <a:t>random edges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Can we combine these two properties?</a:t>
            </a:r>
          </a:p>
        </p:txBody>
      </p:sp>
    </p:spTree>
    <p:extLst>
      <p:ext uri="{BB962C8B-B14F-4D97-AF65-F5344CB8AC3E}">
        <p14:creationId xmlns:p14="http://schemas.microsoft.com/office/powerpoint/2010/main" val="2668353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you create a graph with high clustering coefficient?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 clustering coefficient but long paths</a:t>
            </a:r>
          </a:p>
        </p:txBody>
      </p:sp>
      <p:pic>
        <p:nvPicPr>
          <p:cNvPr id="4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5478"/>
            <a:ext cx="2222500" cy="22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/>
          <p:cNvGrpSpPr/>
          <p:nvPr/>
        </p:nvGrpSpPr>
        <p:grpSpPr>
          <a:xfrm>
            <a:off x="672991" y="3108013"/>
            <a:ext cx="1446571" cy="1312486"/>
            <a:chOff x="672991" y="3108013"/>
            <a:chExt cx="1446571" cy="1312486"/>
          </a:xfrm>
        </p:grpSpPr>
        <p:sp>
          <p:nvSpPr>
            <p:cNvPr id="5" name="Oval 4"/>
            <p:cNvSpPr/>
            <p:nvPr/>
          </p:nvSpPr>
          <p:spPr>
            <a:xfrm>
              <a:off x="672991" y="35882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4568" y="31080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39809" y="42680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09327" y="426402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67162" y="356598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6"/>
              <a:endCxn id="6" idx="3"/>
            </p:cNvCxnSpPr>
            <p:nvPr/>
          </p:nvCxnSpPr>
          <p:spPr>
            <a:xfrm flipV="1">
              <a:off x="825391" y="3238095"/>
              <a:ext cx="521495" cy="426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6" idx="4"/>
            </p:cNvCxnSpPr>
            <p:nvPr/>
          </p:nvCxnSpPr>
          <p:spPr>
            <a:xfrm flipV="1">
              <a:off x="1069891" y="3260413"/>
              <a:ext cx="330877" cy="10300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6" idx="4"/>
            </p:cNvCxnSpPr>
            <p:nvPr/>
          </p:nvCxnSpPr>
          <p:spPr>
            <a:xfrm flipH="1" flipV="1">
              <a:off x="1400768" y="3260413"/>
              <a:ext cx="384759" cy="1003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5"/>
            </p:cNvCxnSpPr>
            <p:nvPr/>
          </p:nvCxnSpPr>
          <p:spPr>
            <a:xfrm flipH="1" flipV="1">
              <a:off x="1454650" y="3238095"/>
              <a:ext cx="512512" cy="4040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7" idx="1"/>
              <a:endCxn id="5" idx="5"/>
            </p:cNvCxnSpPr>
            <p:nvPr/>
          </p:nvCxnSpPr>
          <p:spPr>
            <a:xfrm flipH="1" flipV="1">
              <a:off x="803073" y="3718381"/>
              <a:ext cx="159054" cy="572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1"/>
              <a:endCxn id="5" idx="6"/>
            </p:cNvCxnSpPr>
            <p:nvPr/>
          </p:nvCxnSpPr>
          <p:spPr>
            <a:xfrm flipH="1" flipV="1">
              <a:off x="825391" y="3664499"/>
              <a:ext cx="906254" cy="6218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2"/>
              <a:endCxn id="5" idx="6"/>
            </p:cNvCxnSpPr>
            <p:nvPr/>
          </p:nvCxnSpPr>
          <p:spPr>
            <a:xfrm flipH="1">
              <a:off x="825391" y="3642181"/>
              <a:ext cx="1141771" cy="223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" idx="2"/>
              <a:endCxn id="7" idx="6"/>
            </p:cNvCxnSpPr>
            <p:nvPr/>
          </p:nvCxnSpPr>
          <p:spPr>
            <a:xfrm flipH="1">
              <a:off x="1092209" y="4340221"/>
              <a:ext cx="617118" cy="40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2"/>
              <a:endCxn id="7" idx="6"/>
            </p:cNvCxnSpPr>
            <p:nvPr/>
          </p:nvCxnSpPr>
          <p:spPr>
            <a:xfrm flipH="1">
              <a:off x="1092209" y="3642181"/>
              <a:ext cx="874953" cy="7021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" idx="3"/>
              <a:endCxn id="8" idx="7"/>
            </p:cNvCxnSpPr>
            <p:nvPr/>
          </p:nvCxnSpPr>
          <p:spPr>
            <a:xfrm flipH="1">
              <a:off x="1839409" y="3696063"/>
              <a:ext cx="150071" cy="5902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590800" y="2952499"/>
            <a:ext cx="2819400" cy="1524000"/>
            <a:chOff x="2590800" y="2952499"/>
            <a:chExt cx="2819400" cy="1524000"/>
          </a:xfrm>
        </p:grpSpPr>
        <p:sp>
          <p:nvSpPr>
            <p:cNvPr id="100" name="Oval 99"/>
            <p:cNvSpPr/>
            <p:nvPr/>
          </p:nvSpPr>
          <p:spPr>
            <a:xfrm>
              <a:off x="3756118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55848" y="416557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0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29912" y="3641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895600" y="36421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355848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191000" y="316195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77968" y="316719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41392" y="415285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5" idx="5"/>
              <a:endCxn id="100" idx="1"/>
            </p:cNvCxnSpPr>
            <p:nvPr/>
          </p:nvCxnSpPr>
          <p:spPr>
            <a:xfrm>
              <a:off x="3485930" y="3292035"/>
              <a:ext cx="292506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7"/>
              <a:endCxn id="105" idx="3"/>
            </p:cNvCxnSpPr>
            <p:nvPr/>
          </p:nvCxnSpPr>
          <p:spPr>
            <a:xfrm flipV="1">
              <a:off x="3025682" y="3292035"/>
              <a:ext cx="352484" cy="372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100" idx="2"/>
            </p:cNvCxnSpPr>
            <p:nvPr/>
          </p:nvCxnSpPr>
          <p:spPr>
            <a:xfrm flipV="1">
              <a:off x="3048000" y="3717650"/>
              <a:ext cx="70811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0" idx="6"/>
              <a:endCxn id="103" idx="2"/>
            </p:cNvCxnSpPr>
            <p:nvPr/>
          </p:nvCxnSpPr>
          <p:spPr>
            <a:xfrm>
              <a:off x="3908518" y="3717650"/>
              <a:ext cx="7213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0" idx="7"/>
              <a:endCxn id="106" idx="3"/>
            </p:cNvCxnSpPr>
            <p:nvPr/>
          </p:nvCxnSpPr>
          <p:spPr>
            <a:xfrm flipV="1">
              <a:off x="3886200" y="3292035"/>
              <a:ext cx="32711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06" idx="5"/>
              <a:endCxn id="103" idx="1"/>
            </p:cNvCxnSpPr>
            <p:nvPr/>
          </p:nvCxnSpPr>
          <p:spPr>
            <a:xfrm>
              <a:off x="4321082" y="3292035"/>
              <a:ext cx="331148" cy="3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5" idx="6"/>
              <a:endCxn id="106" idx="2"/>
            </p:cNvCxnSpPr>
            <p:nvPr/>
          </p:nvCxnSpPr>
          <p:spPr>
            <a:xfrm>
              <a:off x="3508248" y="3238153"/>
              <a:ext cx="6827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6" idx="6"/>
              <a:endCxn id="107" idx="2"/>
            </p:cNvCxnSpPr>
            <p:nvPr/>
          </p:nvCxnSpPr>
          <p:spPr>
            <a:xfrm>
              <a:off x="4343400" y="3238153"/>
              <a:ext cx="734568" cy="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3" idx="7"/>
              <a:endCxn id="107" idx="3"/>
            </p:cNvCxnSpPr>
            <p:nvPr/>
          </p:nvCxnSpPr>
          <p:spPr>
            <a:xfrm flipV="1">
              <a:off x="4759994" y="3297273"/>
              <a:ext cx="340292" cy="366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00" idx="5"/>
              <a:endCxn id="102" idx="1"/>
            </p:cNvCxnSpPr>
            <p:nvPr/>
          </p:nvCxnSpPr>
          <p:spPr>
            <a:xfrm>
              <a:off x="3886200" y="3771532"/>
              <a:ext cx="32711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02" idx="7"/>
              <a:endCxn id="103" idx="3"/>
            </p:cNvCxnSpPr>
            <p:nvPr/>
          </p:nvCxnSpPr>
          <p:spPr>
            <a:xfrm flipV="1">
              <a:off x="4321082" y="3771532"/>
              <a:ext cx="331148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04" idx="5"/>
              <a:endCxn id="101" idx="1"/>
            </p:cNvCxnSpPr>
            <p:nvPr/>
          </p:nvCxnSpPr>
          <p:spPr>
            <a:xfrm>
              <a:off x="3025682" y="3772266"/>
              <a:ext cx="352484" cy="415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1" idx="7"/>
              <a:endCxn id="100" idx="3"/>
            </p:cNvCxnSpPr>
            <p:nvPr/>
          </p:nvCxnSpPr>
          <p:spPr>
            <a:xfrm flipV="1">
              <a:off x="3485930" y="3771532"/>
              <a:ext cx="292506" cy="41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1" idx="6"/>
              <a:endCxn id="102" idx="2"/>
            </p:cNvCxnSpPr>
            <p:nvPr/>
          </p:nvCxnSpPr>
          <p:spPr>
            <a:xfrm flipV="1">
              <a:off x="3508248" y="4229051"/>
              <a:ext cx="682752" cy="12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02" idx="6"/>
              <a:endCxn id="108" idx="2"/>
            </p:cNvCxnSpPr>
            <p:nvPr/>
          </p:nvCxnSpPr>
          <p:spPr>
            <a:xfrm>
              <a:off x="4343400" y="4229051"/>
              <a:ext cx="697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3" idx="5"/>
              <a:endCxn id="108" idx="1"/>
            </p:cNvCxnSpPr>
            <p:nvPr/>
          </p:nvCxnSpPr>
          <p:spPr>
            <a:xfrm>
              <a:off x="4759994" y="3771532"/>
              <a:ext cx="303716" cy="40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</p:cNvCxnSpPr>
            <p:nvPr/>
          </p:nvCxnSpPr>
          <p:spPr>
            <a:xfrm>
              <a:off x="4782312" y="3717650"/>
              <a:ext cx="281398" cy="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7" idx="1"/>
            </p:cNvCxnSpPr>
            <p:nvPr/>
          </p:nvCxnSpPr>
          <p:spPr>
            <a:xfrm flipH="1" flipV="1">
              <a:off x="4911852" y="2952499"/>
              <a:ext cx="188434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7" idx="7"/>
            </p:cNvCxnSpPr>
            <p:nvPr/>
          </p:nvCxnSpPr>
          <p:spPr>
            <a:xfrm flipV="1">
              <a:off x="5208050" y="2952499"/>
              <a:ext cx="202150" cy="237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6" idx="1"/>
            </p:cNvCxnSpPr>
            <p:nvPr/>
          </p:nvCxnSpPr>
          <p:spPr>
            <a:xfrm flipH="1" flipV="1">
              <a:off x="4049759" y="2952499"/>
              <a:ext cx="163559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6" idx="7"/>
            </p:cNvCxnSpPr>
            <p:nvPr/>
          </p:nvCxnSpPr>
          <p:spPr>
            <a:xfrm flipV="1">
              <a:off x="4321082" y="2952499"/>
              <a:ext cx="165574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5" idx="1"/>
            </p:cNvCxnSpPr>
            <p:nvPr/>
          </p:nvCxnSpPr>
          <p:spPr>
            <a:xfrm flipH="1" flipV="1">
              <a:off x="3201924" y="2952499"/>
              <a:ext cx="176242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05" idx="7"/>
            </p:cNvCxnSpPr>
            <p:nvPr/>
          </p:nvCxnSpPr>
          <p:spPr>
            <a:xfrm flipV="1">
              <a:off x="3485930" y="2952499"/>
              <a:ext cx="146253" cy="23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04" idx="2"/>
            </p:cNvCxnSpPr>
            <p:nvPr/>
          </p:nvCxnSpPr>
          <p:spPr>
            <a:xfrm flipH="1">
              <a:off x="2590800" y="3718384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07" idx="6"/>
            </p:cNvCxnSpPr>
            <p:nvPr/>
          </p:nvCxnSpPr>
          <p:spPr>
            <a:xfrm>
              <a:off x="5230368" y="3243391"/>
              <a:ext cx="179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05" idx="2"/>
            </p:cNvCxnSpPr>
            <p:nvPr/>
          </p:nvCxnSpPr>
          <p:spPr>
            <a:xfrm flipH="1">
              <a:off x="3048000" y="3238153"/>
              <a:ext cx="307848" cy="2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04" idx="3"/>
            </p:cNvCxnSpPr>
            <p:nvPr/>
          </p:nvCxnSpPr>
          <p:spPr>
            <a:xfrm flipH="1">
              <a:off x="2743200" y="3772266"/>
              <a:ext cx="174718" cy="20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04" idx="1"/>
            </p:cNvCxnSpPr>
            <p:nvPr/>
          </p:nvCxnSpPr>
          <p:spPr>
            <a:xfrm flipH="1" flipV="1">
              <a:off x="2743200" y="3526766"/>
              <a:ext cx="174718" cy="137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01" idx="2"/>
            </p:cNvCxnSpPr>
            <p:nvPr/>
          </p:nvCxnSpPr>
          <p:spPr>
            <a:xfrm flipH="1">
              <a:off x="3201924" y="4241772"/>
              <a:ext cx="1539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01" idx="3"/>
            </p:cNvCxnSpPr>
            <p:nvPr/>
          </p:nvCxnSpPr>
          <p:spPr>
            <a:xfrm flipH="1">
              <a:off x="3201924" y="4295654"/>
              <a:ext cx="176242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1" idx="5"/>
            </p:cNvCxnSpPr>
            <p:nvPr/>
          </p:nvCxnSpPr>
          <p:spPr>
            <a:xfrm>
              <a:off x="3485930" y="4295654"/>
              <a:ext cx="146253" cy="180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02" idx="3"/>
            </p:cNvCxnSpPr>
            <p:nvPr/>
          </p:nvCxnSpPr>
          <p:spPr>
            <a:xfrm flipH="1">
              <a:off x="4049759" y="4282933"/>
              <a:ext cx="163559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02" idx="5"/>
            </p:cNvCxnSpPr>
            <p:nvPr/>
          </p:nvCxnSpPr>
          <p:spPr>
            <a:xfrm>
              <a:off x="4321082" y="4282933"/>
              <a:ext cx="165574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08" idx="3"/>
            </p:cNvCxnSpPr>
            <p:nvPr/>
          </p:nvCxnSpPr>
          <p:spPr>
            <a:xfrm flipH="1">
              <a:off x="4930140" y="4282933"/>
              <a:ext cx="133570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8" idx="5"/>
            </p:cNvCxnSpPr>
            <p:nvPr/>
          </p:nvCxnSpPr>
          <p:spPr>
            <a:xfrm>
              <a:off x="5171474" y="4282933"/>
              <a:ext cx="137651" cy="19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8" idx="6"/>
            </p:cNvCxnSpPr>
            <p:nvPr/>
          </p:nvCxnSpPr>
          <p:spPr>
            <a:xfrm>
              <a:off x="5193792" y="4229051"/>
              <a:ext cx="216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Small-world Graphs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Watts [W99]</a:t>
            </a:r>
          </a:p>
          <a:p>
            <a:pPr lvl="1"/>
            <a:r>
              <a:rPr lang="en-US"/>
              <a:t>Large networks (</a:t>
            </a:r>
            <a:r>
              <a:rPr lang="en-US">
                <a:solidFill>
                  <a:srgbClr val="00CC00"/>
                </a:solidFill>
              </a:rPr>
              <a:t>n &gt;&gt; 1</a:t>
            </a:r>
            <a:r>
              <a:rPr lang="en-US"/>
              <a:t>)</a:t>
            </a:r>
          </a:p>
          <a:p>
            <a:pPr lvl="1"/>
            <a:r>
              <a:rPr lang="en-US"/>
              <a:t>Sparse connectivity (avg degree </a:t>
            </a:r>
            <a:r>
              <a:rPr lang="en-US">
                <a:solidFill>
                  <a:srgbClr val="00CC00"/>
                </a:solidFill>
              </a:rPr>
              <a:t>z &lt;&lt; n</a:t>
            </a:r>
            <a:r>
              <a:rPr lang="en-US"/>
              <a:t>)</a:t>
            </a:r>
          </a:p>
          <a:p>
            <a:pPr lvl="1"/>
            <a:r>
              <a:rPr lang="en-US"/>
              <a:t>No central node (</a:t>
            </a:r>
            <a:r>
              <a:rPr lang="en-US">
                <a:solidFill>
                  <a:srgbClr val="00CC00"/>
                </a:solidFill>
              </a:rPr>
              <a:t>k</a:t>
            </a:r>
            <a:r>
              <a:rPr lang="en-US" baseline="-25000">
                <a:solidFill>
                  <a:srgbClr val="00CC00"/>
                </a:solidFill>
              </a:rPr>
              <a:t>max</a:t>
            </a:r>
            <a:r>
              <a:rPr lang="en-US">
                <a:solidFill>
                  <a:srgbClr val="00CC00"/>
                </a:solidFill>
              </a:rPr>
              <a:t> &lt;&lt; n</a:t>
            </a:r>
            <a:r>
              <a:rPr lang="en-US"/>
              <a:t>)</a:t>
            </a:r>
          </a:p>
          <a:p>
            <a:pPr lvl="1"/>
            <a:r>
              <a:rPr lang="en-US"/>
              <a:t>Large clustering coefficient (larger than in random graphs of same size)</a:t>
            </a:r>
          </a:p>
          <a:p>
            <a:pPr lvl="1"/>
            <a:r>
              <a:rPr lang="en-US"/>
              <a:t>Short average paths (~</a:t>
            </a:r>
            <a:r>
              <a:rPr lang="en-US">
                <a:solidFill>
                  <a:srgbClr val="00CC00"/>
                </a:solidFill>
              </a:rPr>
              <a:t>log n</a:t>
            </a:r>
            <a:r>
              <a:rPr lang="en-US"/>
              <a:t>, close to those of random graphs of the same size)</a:t>
            </a:r>
          </a:p>
        </p:txBody>
      </p:sp>
    </p:spTree>
    <p:extLst>
      <p:ext uri="{BB962C8B-B14F-4D97-AF65-F5344CB8AC3E}">
        <p14:creationId xmlns:p14="http://schemas.microsoft.com/office/powerpoint/2010/main" val="16959932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Caveman Model [W99]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random graph</a:t>
            </a:r>
          </a:p>
          <a:p>
            <a:pPr lvl="1"/>
            <a:r>
              <a:rPr lang="en-US" sz="2000"/>
              <a:t>edges are generated completely at random</a:t>
            </a:r>
          </a:p>
          <a:p>
            <a:pPr lvl="1"/>
            <a:r>
              <a:rPr lang="en-US" sz="2000"/>
              <a:t>low avg. path length </a:t>
            </a:r>
            <a:r>
              <a:rPr lang="en-US" sz="2000">
                <a:solidFill>
                  <a:srgbClr val="00CC00"/>
                </a:solidFill>
              </a:rPr>
              <a:t>L ≤ logn/logz</a:t>
            </a:r>
          </a:p>
          <a:p>
            <a:pPr lvl="1"/>
            <a:r>
              <a:rPr lang="en-US" sz="2000"/>
              <a:t>low clustering coefficient </a:t>
            </a:r>
            <a:r>
              <a:rPr lang="en-US" sz="2000">
                <a:solidFill>
                  <a:srgbClr val="00CC00"/>
                </a:solidFill>
              </a:rPr>
              <a:t>C ~ z/n</a:t>
            </a:r>
          </a:p>
          <a:p>
            <a:r>
              <a:rPr lang="en-US" sz="2400"/>
              <a:t>The Caveman model</a:t>
            </a:r>
          </a:p>
          <a:p>
            <a:pPr lvl="1"/>
            <a:r>
              <a:rPr lang="en-US" sz="2000"/>
              <a:t>edges follow a structure</a:t>
            </a:r>
          </a:p>
          <a:p>
            <a:pPr lvl="1"/>
            <a:r>
              <a:rPr lang="en-US" sz="2000"/>
              <a:t>high avg. path length </a:t>
            </a:r>
            <a:r>
              <a:rPr lang="en-US" sz="2000">
                <a:solidFill>
                  <a:srgbClr val="00CC00"/>
                </a:solidFill>
              </a:rPr>
              <a:t>L ~ n/z</a:t>
            </a:r>
          </a:p>
          <a:p>
            <a:pPr lvl="1"/>
            <a:r>
              <a:rPr lang="en-US" sz="2000"/>
              <a:t>high clustering coefficient </a:t>
            </a:r>
            <a:r>
              <a:rPr lang="en-US" sz="2000">
                <a:solidFill>
                  <a:srgbClr val="00CC00"/>
                </a:solidFill>
              </a:rPr>
              <a:t>C ~ 1-O(1/z)</a:t>
            </a:r>
          </a:p>
          <a:p>
            <a:endParaRPr lang="en-US" sz="2800"/>
          </a:p>
          <a:p>
            <a:endParaRPr lang="en-US" sz="2400"/>
          </a:p>
          <a:p>
            <a:r>
              <a:rPr lang="en-US" sz="2400"/>
              <a:t>Can we interpolate between the two?</a:t>
            </a: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59113"/>
            <a:ext cx="28733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861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Mixing order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Inspired by the work of </a:t>
                </a:r>
                <a:r>
                  <a:rPr lang="en-US" sz="2000" dirty="0" err="1"/>
                  <a:t>Solmonoff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Rapoport</a:t>
                </a:r>
                <a:endParaRPr lang="en-US" sz="20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nodes that share neighbors should have higher probability to be connected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Generate an edge between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i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CC00"/>
                    </a:solidFill>
                  </a:rPr>
                  <a:t>j</a:t>
                </a:r>
                <a:r>
                  <a:rPr lang="en-US" sz="2000" dirty="0"/>
                  <a:t> with probability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proportional</a:t>
                </a:r>
                <a:r>
                  <a:rPr lang="en-US" sz="2000" dirty="0"/>
                  <a:t> to </a:t>
                </a:r>
                <a:r>
                  <a:rPr lang="en-US" sz="2000" dirty="0" err="1">
                    <a:solidFill>
                      <a:srgbClr val="00CC00"/>
                    </a:solidFill>
                  </a:rPr>
                  <a:t>R</a:t>
                </a:r>
                <a:r>
                  <a:rPr lang="en-US" sz="2000" baseline="-25000" dirty="0" err="1">
                    <a:solidFill>
                      <a:srgbClr val="00CC00"/>
                    </a:solidFill>
                  </a:rPr>
                  <a:t>ij</a:t>
                </a:r>
                <a:endParaRPr lang="en-US" sz="2000" baseline="-250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baseline="-25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=0</m:t>
                    </m:r>
                  </m:oMath>
                </a14:m>
                <a:r>
                  <a:rPr lang="en-US" sz="2000" dirty="0"/>
                  <a:t> , edges are placed only between nodes with common neighbors (caveman model)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, edges are essentially independent of the common neighbors (except for rare cases)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intermediate values we obtain a combination of order and randomness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3"/>
                <a:stretch>
                  <a:fillRect l="-667" t="-1913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1600200" y="2709165"/>
          <a:ext cx="36909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939800" progId="Equation.3">
                  <p:embed/>
                </p:oleObj>
              </mc:Choice>
              <mc:Fallback>
                <p:oleObj name="Equation" r:id="rId4" imgW="2336800" imgH="939800" progId="Equation.3">
                  <p:embed/>
                  <p:pic>
                    <p:nvPicPr>
                      <p:cNvPr id="294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9165"/>
                        <a:ext cx="36909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821871" y="2819400"/>
            <a:ext cx="253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CC00"/>
                </a:solidFill>
              </a:rPr>
              <a:t>m</a:t>
            </a:r>
            <a:r>
              <a:rPr lang="en-US" sz="1800" baseline="-25000" dirty="0" err="1">
                <a:solidFill>
                  <a:srgbClr val="00CC00"/>
                </a:solidFill>
              </a:rPr>
              <a:t>ij</a:t>
            </a:r>
            <a:r>
              <a:rPr lang="en-US" sz="1800" dirty="0"/>
              <a:t> = number of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neighbors</a:t>
            </a:r>
            <a:r>
              <a:rPr lang="en-US" sz="1800" dirty="0"/>
              <a:t> of </a:t>
            </a:r>
            <a:r>
              <a:rPr lang="en-US" sz="1800" dirty="0" err="1">
                <a:solidFill>
                  <a:srgbClr val="00CC00"/>
                </a:solidFill>
              </a:rPr>
              <a:t>i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CC00"/>
                </a:solidFill>
              </a:rPr>
              <a:t>j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792284" y="4008811"/>
            <a:ext cx="2028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p</a:t>
            </a:r>
            <a:r>
              <a:rPr lang="en-US" sz="1800" dirty="0"/>
              <a:t> = very small value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8F19C94-4CBA-45C0-A4BE-25C35730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284" y="3505943"/>
            <a:ext cx="2536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z</a:t>
            </a:r>
            <a:r>
              <a:rPr lang="en-US" sz="1800" dirty="0"/>
              <a:t> = average degree (high)</a:t>
            </a:r>
          </a:p>
        </p:txBody>
      </p:sp>
    </p:spTree>
    <p:extLst>
      <p:ext uri="{BB962C8B-B14F-4D97-AF65-F5344CB8AC3E}">
        <p14:creationId xmlns:p14="http://schemas.microsoft.com/office/powerpoint/2010/main" val="718900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 ring</a:t>
            </a:r>
          </a:p>
          <a:p>
            <a:r>
              <a:rPr lang="en-US"/>
              <a:t>For </a:t>
            </a:r>
            <a:r>
              <a:rPr lang="en-US">
                <a:solidFill>
                  <a:srgbClr val="0066FF"/>
                </a:solidFill>
              </a:rPr>
              <a:t>i = 1 … n</a:t>
            </a:r>
          </a:p>
          <a:p>
            <a:pPr lvl="1"/>
            <a:r>
              <a:rPr lang="en-US"/>
              <a:t>Select a vertex </a:t>
            </a:r>
            <a:r>
              <a:rPr lang="en-US">
                <a:solidFill>
                  <a:srgbClr val="00CC00"/>
                </a:solidFill>
              </a:rPr>
              <a:t>j</a:t>
            </a:r>
            <a:r>
              <a:rPr lang="en-US"/>
              <a:t> with probability proportional to </a:t>
            </a:r>
            <a:r>
              <a:rPr lang="en-US">
                <a:solidFill>
                  <a:srgbClr val="00CC00"/>
                </a:solidFill>
              </a:rPr>
              <a:t>R</a:t>
            </a:r>
            <a:r>
              <a:rPr lang="en-US" baseline="-25000">
                <a:solidFill>
                  <a:srgbClr val="00CC00"/>
                </a:solidFill>
              </a:rPr>
              <a:t>ij</a:t>
            </a:r>
            <a:r>
              <a:rPr lang="en-US"/>
              <a:t> and generate an edge </a:t>
            </a:r>
            <a:r>
              <a:rPr lang="en-US">
                <a:solidFill>
                  <a:srgbClr val="0066FF"/>
                </a:solidFill>
              </a:rPr>
              <a:t>(i,j)</a:t>
            </a:r>
          </a:p>
          <a:p>
            <a:r>
              <a:rPr lang="en-US"/>
              <a:t>Repeat until </a:t>
            </a:r>
            <a:r>
              <a:rPr lang="en-US">
                <a:solidFill>
                  <a:srgbClr val="00CC00"/>
                </a:solidFill>
              </a:rPr>
              <a:t>z</a:t>
            </a:r>
            <a:r>
              <a:rPr lang="en-US"/>
              <a:t> edges are added to each vertex</a:t>
            </a:r>
          </a:p>
        </p:txBody>
      </p:sp>
    </p:spTree>
    <p:extLst>
      <p:ext uri="{BB962C8B-B14F-4D97-AF65-F5344CB8AC3E}">
        <p14:creationId xmlns:p14="http://schemas.microsoft.com/office/powerpoint/2010/main" val="37030701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– Avg path length</a:t>
            </a: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085975"/>
            <a:ext cx="587216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3121025" y="1925638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4645025" y="1911350"/>
            <a:ext cx="0" cy="369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870200" y="5748338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small world graphs</a:t>
            </a:r>
          </a:p>
        </p:txBody>
      </p:sp>
    </p:spTree>
    <p:extLst>
      <p:ext uri="{BB962C8B-B14F-4D97-AF65-F5344CB8AC3E}">
        <p14:creationId xmlns:p14="http://schemas.microsoft.com/office/powerpoint/2010/main" val="30236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nimBg="1"/>
      <p:bldP spid="296965" grpId="0" animBg="1"/>
      <p:bldP spid="29696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Watts and Strogatz model [WS98]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Start with a ring, where every node is connected to the next </a:t>
            </a:r>
            <a:r>
              <a:rPr lang="en-US" sz="2400" dirty="0">
                <a:solidFill>
                  <a:srgbClr val="00CC00"/>
                </a:solidFill>
              </a:rPr>
              <a:t>z</a:t>
            </a:r>
            <a:r>
              <a:rPr lang="en-US" sz="2400" dirty="0"/>
              <a:t> nodes</a:t>
            </a:r>
          </a:p>
          <a:p>
            <a:r>
              <a:rPr lang="en-US" sz="2400" dirty="0"/>
              <a:t>With probability </a:t>
            </a:r>
            <a:r>
              <a:rPr lang="en-US" sz="2400" dirty="0">
                <a:solidFill>
                  <a:srgbClr val="00CC00"/>
                </a:solidFill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rewire </a:t>
            </a:r>
            <a:r>
              <a:rPr lang="en-US" sz="2400" dirty="0"/>
              <a:t>every edge (or,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>
                <a:solidFill>
                  <a:srgbClr val="0070C0"/>
                </a:solidFill>
              </a:rPr>
              <a:t> a shortcut</a:t>
            </a:r>
            <a:r>
              <a:rPr lang="en-US" sz="2400" dirty="0"/>
              <a:t>) to a uniformly chosen destination.</a:t>
            </a:r>
          </a:p>
          <a:p>
            <a:pPr lvl="1"/>
            <a:r>
              <a:rPr lang="en-US" sz="2000" dirty="0" err="1"/>
              <a:t>Granovetter</a:t>
            </a:r>
            <a:r>
              <a:rPr lang="en-US" sz="2000" dirty="0"/>
              <a:t>, “The strength of weak ties”</a:t>
            </a:r>
          </a:p>
        </p:txBody>
      </p:sp>
      <p:pic>
        <p:nvPicPr>
          <p:cNvPr id="297988" name="Picture 4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754438"/>
            <a:ext cx="1800225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fig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754438"/>
            <a:ext cx="18573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fig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754438"/>
            <a:ext cx="181768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400175" y="54594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order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808788" y="5468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randomness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1655763" y="6035675"/>
            <a:ext cx="5794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312863" y="61610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0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102475" y="617696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= 1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275138" y="61690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0 &lt; p &lt; 1</a:t>
            </a:r>
          </a:p>
        </p:txBody>
      </p:sp>
    </p:spTree>
    <p:extLst>
      <p:ext uri="{BB962C8B-B14F-4D97-AF65-F5344CB8AC3E}">
        <p14:creationId xmlns:p14="http://schemas.microsoft.com/office/powerpoint/2010/main" val="23852581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Clustering Coefficient – Characteristic Path Length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063"/>
            <a:ext cx="51101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097713" y="40147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log-scale in p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81025" y="5154613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When </a:t>
            </a:r>
            <a:r>
              <a:rPr lang="en-US" sz="2000">
                <a:solidFill>
                  <a:srgbClr val="00CC00"/>
                </a:solidFill>
              </a:rPr>
              <a:t>p = 0</a:t>
            </a:r>
            <a:r>
              <a:rPr lang="en-US" sz="2000">
                <a:solidFill>
                  <a:schemeClr val="hlink"/>
                </a:solidFill>
              </a:rPr>
              <a:t>,</a:t>
            </a:r>
            <a:r>
              <a:rPr lang="en-US" sz="2000"/>
              <a:t> C = 3(k-2)/4(k-1) ~ ¾</a:t>
            </a:r>
          </a:p>
          <a:p>
            <a:r>
              <a:rPr lang="en-US" sz="2000"/>
              <a:t>	        L = n/k</a:t>
            </a: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4494213" y="17129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5732463" y="1708150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5664200" y="5153025"/>
            <a:ext cx="2497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For small </a:t>
            </a:r>
            <a:r>
              <a:rPr lang="en-US" sz="2000">
                <a:solidFill>
                  <a:srgbClr val="00CC00"/>
                </a:solidFill>
              </a:rPr>
              <a:t>p</a:t>
            </a:r>
            <a:r>
              <a:rPr lang="en-US" sz="2000"/>
              <a:t>, C ~ ¾</a:t>
            </a:r>
          </a:p>
          <a:p>
            <a:r>
              <a:rPr lang="en-US" sz="2000"/>
              <a:t>	       L ~ logn</a:t>
            </a:r>
          </a:p>
        </p:txBody>
      </p:sp>
    </p:spTree>
    <p:extLst>
      <p:ext uri="{BB962C8B-B14F-4D97-AF65-F5344CB8AC3E}">
        <p14:creationId xmlns:p14="http://schemas.microsoft.com/office/powerpoint/2010/main" val="10955078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Results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theorist failed to be impressed. Adding random edges is known to decrease the diameter of a graph. </a:t>
            </a:r>
          </a:p>
        </p:txBody>
      </p:sp>
    </p:spTree>
    <p:extLst>
      <p:ext uri="{BB962C8B-B14F-4D97-AF65-F5344CB8AC3E}">
        <p14:creationId xmlns:p14="http://schemas.microsoft.com/office/powerpoint/2010/main" val="745231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7788</Words>
  <Application>Microsoft Office PowerPoint</Application>
  <PresentationFormat>On-screen Show (4:3)</PresentationFormat>
  <Paragraphs>1406</Paragraphs>
  <Slides>156</Slides>
  <Notes>63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156</vt:i4>
      </vt:variant>
    </vt:vector>
  </HeadingPairs>
  <TitlesOfParts>
    <vt:vector size="169" baseType="lpstr">
      <vt:lpstr>Arial</vt:lpstr>
      <vt:lpstr>Calibri</vt:lpstr>
      <vt:lpstr>Cambria Math</vt:lpstr>
      <vt:lpstr>Comic Sans MS</vt:lpstr>
      <vt:lpstr>Courier New</vt:lpstr>
      <vt:lpstr>StarSymbol</vt:lpstr>
      <vt:lpstr>Tahoma</vt:lpstr>
      <vt:lpstr>Times</vt:lpstr>
      <vt:lpstr>Times New Roman</vt:lpstr>
      <vt:lpstr>Wingdings</vt:lpstr>
      <vt:lpstr>Office Theme</vt:lpstr>
      <vt:lpstr>Equation</vt:lpstr>
      <vt:lpstr>Εξίσωση</vt:lpstr>
      <vt:lpstr>Online Social Networks and Media </vt:lpstr>
      <vt:lpstr>Measuring and Modeling Networks</vt:lpstr>
      <vt:lpstr>Before we start</vt:lpstr>
      <vt:lpstr>Measuring Networks</vt:lpstr>
      <vt:lpstr>Degree distributions</vt:lpstr>
      <vt:lpstr>It all started with some Greeks</vt:lpstr>
      <vt:lpstr>Power-law distributions</vt:lpstr>
      <vt:lpstr>Power-law signature</vt:lpstr>
      <vt:lpstr>A random graph example</vt:lpstr>
      <vt:lpstr>Power-laws appear in all networks!</vt:lpstr>
      <vt:lpstr>And not only in networks!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Effective Diameter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NETWORK MODELS</vt:lpstr>
      <vt:lpstr>What is a network model?</vt:lpstr>
      <vt:lpstr>Families of random graphs</vt:lpstr>
      <vt:lpstr>Why do we care?</vt:lpstr>
      <vt:lpstr>Erdös-Renyi Random graphs</vt:lpstr>
      <vt:lpstr>Erdös-Renyi Random Graphs</vt:lpstr>
      <vt:lpstr>Graph properties</vt:lpstr>
      <vt:lpstr>Random graphs degree distributions</vt:lpstr>
      <vt:lpstr>Other properties</vt:lpstr>
      <vt:lpstr>The giant component</vt:lpstr>
      <vt:lpstr>The phase transition</vt:lpstr>
      <vt:lpstr>Phase transitions</vt:lpstr>
      <vt:lpstr>Random graphs and real life</vt:lpstr>
      <vt:lpstr>Departing from the ER model</vt:lpstr>
      <vt:lpstr>Graphs with given degree sequences</vt:lpstr>
      <vt:lpstr>Example</vt:lpstr>
      <vt:lpstr>Power-law graphs</vt:lpstr>
      <vt:lpstr>Graphs with given expected degree sequences</vt:lpstr>
      <vt:lpstr>However…</vt:lpstr>
      <vt:lpstr>Preferential Attachment</vt:lpstr>
      <vt:lpstr>Preferential Attachment in Networks</vt:lpstr>
      <vt:lpstr>Practical Issues</vt:lpstr>
      <vt:lpstr>Barabasi-Albert model</vt:lpstr>
      <vt:lpstr>The mathematicians point of view [Bollobas-Riordan]</vt:lpstr>
      <vt:lpstr>Preferential attachment graphs</vt:lpstr>
      <vt:lpstr>Weaknesses of the BA model</vt:lpstr>
      <vt:lpstr>Variations of the BA model</vt:lpstr>
      <vt:lpstr>Empirical observations for the Web graph</vt:lpstr>
      <vt:lpstr>Copying model</vt:lpstr>
      <vt:lpstr>An example</vt:lpstr>
      <vt:lpstr>Copying model properties</vt:lpstr>
      <vt:lpstr>Small world Phenomena</vt:lpstr>
      <vt:lpstr>Clustering Coefficient</vt:lpstr>
      <vt:lpstr>Small-world Graphs</vt:lpstr>
      <vt:lpstr>The Caveman Model [W99]</vt:lpstr>
      <vt:lpstr>Mixing order with randomness</vt:lpstr>
      <vt:lpstr>Algorithm</vt:lpstr>
      <vt:lpstr>Clustering coefficient – Avg path length</vt:lpstr>
      <vt:lpstr>Watts and Strogatz model [WS98]</vt:lpstr>
      <vt:lpstr>Clustering Coefficient – Characteristic Path Length</vt:lpstr>
      <vt:lpstr>Graph Theory Results</vt:lpstr>
      <vt:lpstr>Network models and temporal evolution</vt:lpstr>
      <vt:lpstr>Densification laws </vt:lpstr>
      <vt:lpstr>More examples</vt:lpstr>
      <vt:lpstr>What about diameter?</vt:lpstr>
      <vt:lpstr>Diameter shrinks</vt:lpstr>
      <vt:lpstr>Modeling Densification</vt:lpstr>
      <vt:lpstr>Community structure</vt:lpstr>
      <vt:lpstr>Fundamental Assumption</vt:lpstr>
      <vt:lpstr>Densification Power Law</vt:lpstr>
      <vt:lpstr>Difficulty Constant</vt:lpstr>
      <vt:lpstr>Room for Improvement</vt:lpstr>
      <vt:lpstr>“Forest Fire” model – Wish List</vt:lpstr>
      <vt:lpstr>“Forest Fire” model – Intuition</vt:lpstr>
      <vt:lpstr>“Forest Fire” model – Intuition</vt:lpstr>
      <vt:lpstr>“Forest Fire” – the Model</vt:lpstr>
      <vt:lpstr>Forest Fire in Action (1)</vt:lpstr>
      <vt:lpstr>Forest Fire in Action (2)</vt:lpstr>
      <vt:lpstr>Forest Fire model – Justification</vt:lpstr>
      <vt:lpstr>Forest Fire model – Justification</vt:lpstr>
      <vt:lpstr>Kronecker graphs</vt:lpstr>
      <vt:lpstr>Idea: Recursive graph generation</vt:lpstr>
      <vt:lpstr>Kronecker product: Graph</vt:lpstr>
      <vt:lpstr>Kronecker product: Definition</vt:lpstr>
      <vt:lpstr>Kronecker graphs</vt:lpstr>
      <vt:lpstr>Kronecker product: Graph</vt:lpstr>
      <vt:lpstr>Kronecker product: Graph</vt:lpstr>
      <vt:lpstr>Example</vt:lpstr>
      <vt:lpstr>Examples</vt:lpstr>
      <vt:lpstr>Kronecker graphs: Intuition</vt:lpstr>
      <vt:lpstr>Kronecker graphs</vt:lpstr>
      <vt:lpstr>Stochastic Kronecker graphs</vt:lpstr>
      <vt:lpstr>Stochastic Kronecker graphs: Intuition</vt:lpstr>
      <vt:lpstr>Kronecker graph construction</vt:lpstr>
      <vt:lpstr>Kronecker graph construction</vt:lpstr>
      <vt:lpstr>Example</vt:lpstr>
      <vt:lpstr>Properties of Kronecker graphs</vt:lpstr>
      <vt:lpstr>Experiments</vt:lpstr>
      <vt:lpstr>PowerPoint Presentation</vt:lpstr>
      <vt:lpstr>PowerPoint Presentation</vt:lpstr>
      <vt:lpstr>PowerPoint Presentation</vt:lpstr>
      <vt:lpstr>Threshold phenomena</vt:lpstr>
      <vt:lpstr>Model estimation: approach</vt:lpstr>
      <vt:lpstr>Fitting Kronecker graphs</vt:lpstr>
      <vt:lpstr>Challenge 1: Node correspondence</vt:lpstr>
      <vt:lpstr>Challenge 2: Calculating P(G|Θ,σ)</vt:lpstr>
      <vt:lpstr>Challenge 2: Calculating P(G|Θ,σ)</vt:lpstr>
      <vt:lpstr>Experiments: real networks</vt:lpstr>
      <vt:lpstr>AS graph (N=6500, E=26500)</vt:lpstr>
      <vt:lpstr>AS: comparing graph properties</vt:lpstr>
      <vt:lpstr>AS: comparing graph properties</vt:lpstr>
      <vt:lpstr>Epinions graph (N=76k, E=510k)</vt:lpstr>
      <vt:lpstr>Epinions graph (N=76k, E=510k)</vt:lpstr>
      <vt:lpstr>Scalability</vt:lpstr>
      <vt:lpstr>Conclusion</vt:lpstr>
      <vt:lpstr>References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103</cp:revision>
  <dcterms:created xsi:type="dcterms:W3CDTF">2012-10-10T06:53:19Z</dcterms:created>
  <dcterms:modified xsi:type="dcterms:W3CDTF">2023-10-18T09:45:49Z</dcterms:modified>
</cp:coreProperties>
</file>