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71" r:id="rId2"/>
    <p:sldId id="320" r:id="rId3"/>
    <p:sldId id="353" r:id="rId4"/>
    <p:sldId id="280" r:id="rId5"/>
    <p:sldId id="548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9" r:id="rId22"/>
    <p:sldId id="330" r:id="rId23"/>
    <p:sldId id="331" r:id="rId24"/>
    <p:sldId id="334" r:id="rId25"/>
    <p:sldId id="335" r:id="rId26"/>
    <p:sldId id="337" r:id="rId27"/>
    <p:sldId id="333" r:id="rId28"/>
    <p:sldId id="336" r:id="rId29"/>
    <p:sldId id="547" r:id="rId30"/>
    <p:sldId id="354" r:id="rId31"/>
    <p:sldId id="339" r:id="rId32"/>
    <p:sldId id="543" r:id="rId33"/>
    <p:sldId id="263" r:id="rId34"/>
    <p:sldId id="257" r:id="rId35"/>
    <p:sldId id="261" r:id="rId36"/>
    <p:sldId id="338" r:id="rId37"/>
    <p:sldId id="332" r:id="rId38"/>
    <p:sldId id="301" r:id="rId39"/>
    <p:sldId id="302" r:id="rId40"/>
    <p:sldId id="349" r:id="rId41"/>
    <p:sldId id="342" r:id="rId42"/>
    <p:sldId id="303" r:id="rId43"/>
    <p:sldId id="304" r:id="rId44"/>
    <p:sldId id="344" r:id="rId45"/>
    <p:sldId id="343" r:id="rId46"/>
    <p:sldId id="345" r:id="rId47"/>
    <p:sldId id="346" r:id="rId48"/>
    <p:sldId id="347" r:id="rId49"/>
    <p:sldId id="305" r:id="rId50"/>
    <p:sldId id="306" r:id="rId51"/>
    <p:sldId id="348" r:id="rId52"/>
    <p:sldId id="307" r:id="rId53"/>
    <p:sldId id="308" r:id="rId54"/>
    <p:sldId id="310" r:id="rId55"/>
    <p:sldId id="311" r:id="rId56"/>
    <p:sldId id="309" r:id="rId57"/>
    <p:sldId id="312" r:id="rId58"/>
    <p:sldId id="313" r:id="rId59"/>
    <p:sldId id="352" r:id="rId60"/>
    <p:sldId id="314" r:id="rId61"/>
    <p:sldId id="315" r:id="rId62"/>
    <p:sldId id="316" r:id="rId63"/>
    <p:sldId id="317" r:id="rId64"/>
    <p:sldId id="340" r:id="rId65"/>
    <p:sldId id="341" r:id="rId66"/>
    <p:sldId id="318" r:id="rId67"/>
    <p:sldId id="544" r:id="rId68"/>
    <p:sldId id="545" r:id="rId69"/>
    <p:sldId id="370" r:id="rId70"/>
    <p:sldId id="371" r:id="rId71"/>
    <p:sldId id="382" r:id="rId72"/>
    <p:sldId id="383" r:id="rId73"/>
    <p:sldId id="377" r:id="rId74"/>
    <p:sldId id="378" r:id="rId75"/>
    <p:sldId id="385" r:id="rId76"/>
    <p:sldId id="381" r:id="rId77"/>
    <p:sldId id="384" r:id="rId78"/>
    <p:sldId id="380" r:id="rId79"/>
    <p:sldId id="387" r:id="rId80"/>
    <p:sldId id="379" r:id="rId81"/>
    <p:sldId id="386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546" r:id="rId9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BF01B6"/>
    <a:srgbClr val="B10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8414E-EC00-4A62-9CCD-7A6274F9E5A6}" v="4" dt="2023-10-11T10:09:44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98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ΠΑΝΑΓΙΩΤΗΣ ΤΣΑΠΑΡΑΣ" userId="14c29a0b-fba8-4de1-ba9f-ce710cf39d77" providerId="ADAL" clId="{8B561B9B-55C2-4151-94AF-9FCF4858C13F}"/>
    <pc:docChg chg="modSld">
      <pc:chgData name="ΠΑΝΑΓΙΩΤΗΣ ΤΣΑΠΑΡΑΣ" userId="14c29a0b-fba8-4de1-ba9f-ce710cf39d77" providerId="ADAL" clId="{8B561B9B-55C2-4151-94AF-9FCF4858C13F}" dt="2023-10-12T09:07:01.458" v="35" actId="20577"/>
      <pc:docMkLst>
        <pc:docMk/>
      </pc:docMkLst>
      <pc:sldChg chg="modSp mod">
        <pc:chgData name="ΠΑΝΑΓΙΩΤΗΣ ΤΣΑΠΑΡΑΣ" userId="14c29a0b-fba8-4de1-ba9f-ce710cf39d77" providerId="ADAL" clId="{8B561B9B-55C2-4151-94AF-9FCF4858C13F}" dt="2023-10-12T09:07:01.458" v="35" actId="20577"/>
        <pc:sldMkLst>
          <pc:docMk/>
          <pc:sldMk cId="0" sldId="320"/>
        </pc:sldMkLst>
        <pc:spChg chg="mod">
          <ac:chgData name="ΠΑΝΑΓΙΩΤΗΣ ΤΣΑΠΑΡΑΣ" userId="14c29a0b-fba8-4de1-ba9f-ce710cf39d77" providerId="ADAL" clId="{8B561B9B-55C2-4151-94AF-9FCF4858C13F}" dt="2023-10-12T09:07:01.458" v="35" actId="20577"/>
          <ac:spMkLst>
            <pc:docMk/>
            <pc:sldMk cId="0" sldId="320"/>
            <ac:spMk id="2" creationId="{00000000-0000-0000-0000-000000000000}"/>
          </ac:spMkLst>
        </pc:spChg>
      </pc:sldChg>
    </pc:docChg>
  </pc:docChgLst>
  <pc:docChgLst>
    <pc:chgData name="ΠΑΝΑΓΙΩΤΗΣ ΤΣΑΠΑΡΑΣ" userId="14c29a0b-fba8-4de1-ba9f-ce710cf39d77" providerId="ADAL" clId="{F448414E-EC00-4A62-9CCD-7A6274F9E5A6}"/>
    <pc:docChg chg="undo custSel addSld delSld modSld sldOrd">
      <pc:chgData name="ΠΑΝΑΓΙΩΤΗΣ ΤΣΑΠΑΡΑΣ" userId="14c29a0b-fba8-4de1-ba9f-ce710cf39d77" providerId="ADAL" clId="{F448414E-EC00-4A62-9CCD-7A6274F9E5A6}" dt="2023-10-11T10:19:48.241" v="1211" actId="20577"/>
      <pc:docMkLst>
        <pc:docMk/>
      </pc:docMkLst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733594620" sldId="272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130063872" sldId="273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3892644550" sldId="274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123932027" sldId="275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3556444420" sldId="276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3752260501" sldId="277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716456185" sldId="278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433102486" sldId="279"/>
        </pc:sldMkLst>
      </pc:sldChg>
      <pc:sldChg chg="modSp mod">
        <pc:chgData name="ΠΑΝΑΓΙΩΤΗΣ ΤΣΑΠΑΡΑΣ" userId="14c29a0b-fba8-4de1-ba9f-ce710cf39d77" providerId="ADAL" clId="{F448414E-EC00-4A62-9CCD-7A6274F9E5A6}" dt="2023-10-11T10:03:38.204" v="221" actId="20577"/>
        <pc:sldMkLst>
          <pc:docMk/>
          <pc:sldMk cId="2210299555" sldId="280"/>
        </pc:sldMkLst>
        <pc:spChg chg="mod">
          <ac:chgData name="ΠΑΝΑΓΙΩΤΗΣ ΤΣΑΠΑΡΑΣ" userId="14c29a0b-fba8-4de1-ba9f-ce710cf39d77" providerId="ADAL" clId="{F448414E-EC00-4A62-9CCD-7A6274F9E5A6}" dt="2023-10-11T10:03:38.204" v="221" actId="20577"/>
          <ac:spMkLst>
            <pc:docMk/>
            <pc:sldMk cId="2210299555" sldId="280"/>
            <ac:spMk id="11267" creationId="{00000000-0000-0000-0000-000000000000}"/>
          </ac:spMkLst>
        </pc:spChg>
      </pc:sldChg>
      <pc:sldChg chg="modSp mod">
        <pc:chgData name="ΠΑΝΑΓΙΩΤΗΣ ΤΣΑΠΑΡΑΣ" userId="14c29a0b-fba8-4de1-ba9f-ce710cf39d77" providerId="ADAL" clId="{F448414E-EC00-4A62-9CCD-7A6274F9E5A6}" dt="2023-10-11T10:00:42.742" v="182" actId="114"/>
        <pc:sldMkLst>
          <pc:docMk/>
          <pc:sldMk cId="0" sldId="320"/>
        </pc:sldMkLst>
        <pc:spChg chg="mod">
          <ac:chgData name="ΠΑΝΑΓΙΩΤΗΣ ΤΣΑΠΑΡΑΣ" userId="14c29a0b-fba8-4de1-ba9f-ce710cf39d77" providerId="ADAL" clId="{F448414E-EC00-4A62-9CCD-7A6274F9E5A6}" dt="2023-10-11T09:59:28.881" v="126" actId="20577"/>
          <ac:spMkLst>
            <pc:docMk/>
            <pc:sldMk cId="0" sldId="320"/>
            <ac:spMk id="2" creationId="{00000000-0000-0000-0000-000000000000}"/>
          </ac:spMkLst>
        </pc:spChg>
        <pc:spChg chg="mod">
          <ac:chgData name="ΠΑΝΑΓΙΩΤΗΣ ΤΣΑΠΑΡΑΣ" userId="14c29a0b-fba8-4de1-ba9f-ce710cf39d77" providerId="ADAL" clId="{F448414E-EC00-4A62-9CCD-7A6274F9E5A6}" dt="2023-10-11T10:00:01.629" v="177" actId="20577"/>
          <ac:spMkLst>
            <pc:docMk/>
            <pc:sldMk cId="0" sldId="320"/>
            <ac:spMk id="3" creationId="{00000000-0000-0000-0000-000000000000}"/>
          </ac:spMkLst>
        </pc:spChg>
        <pc:spChg chg="mod">
          <ac:chgData name="ΠΑΝΑΓΙΩΤΗΣ ΤΣΑΠΑΡΑΣ" userId="14c29a0b-fba8-4de1-ba9f-ce710cf39d77" providerId="ADAL" clId="{F448414E-EC00-4A62-9CCD-7A6274F9E5A6}" dt="2023-10-11T10:00:42.742" v="182" actId="114"/>
          <ac:spMkLst>
            <pc:docMk/>
            <pc:sldMk cId="0" sldId="320"/>
            <ac:spMk id="5" creationId="{00000000-0000-0000-0000-000000000000}"/>
          </ac:spMkLst>
        </pc:spChg>
      </pc:sldChg>
      <pc:sldChg chg="modSp mod">
        <pc:chgData name="ΠΑΝΑΓΙΩΤΗΣ ΤΣΑΠΑΡΑΣ" userId="14c29a0b-fba8-4de1-ba9f-ce710cf39d77" providerId="ADAL" clId="{F448414E-EC00-4A62-9CCD-7A6274F9E5A6}" dt="2023-10-11T10:06:19.969" v="448" actId="20577"/>
        <pc:sldMkLst>
          <pc:docMk/>
          <pc:sldMk cId="1640381015" sldId="323"/>
        </pc:sldMkLst>
        <pc:spChg chg="mod">
          <ac:chgData name="ΠΑΝΑΓΙΩΤΗΣ ΤΣΑΠΑΡΑΣ" userId="14c29a0b-fba8-4de1-ba9f-ce710cf39d77" providerId="ADAL" clId="{F448414E-EC00-4A62-9CCD-7A6274F9E5A6}" dt="2023-10-11T10:06:19.969" v="448" actId="20577"/>
          <ac:spMkLst>
            <pc:docMk/>
            <pc:sldMk cId="1640381015" sldId="323"/>
            <ac:spMk id="155651" creationId="{00000000-0000-0000-0000-000000000000}"/>
          </ac:spMkLst>
        </pc:spChg>
        <pc:picChg chg="mod">
          <ac:chgData name="ΠΑΝΑΓΙΩΤΗΣ ΤΣΑΠΑΡΑΣ" userId="14c29a0b-fba8-4de1-ba9f-ce710cf39d77" providerId="ADAL" clId="{F448414E-EC00-4A62-9CCD-7A6274F9E5A6}" dt="2023-10-11T10:06:10.779" v="445" actId="1076"/>
          <ac:picMkLst>
            <pc:docMk/>
            <pc:sldMk cId="1640381015" sldId="323"/>
            <ac:picMk id="155652" creationId="{00000000-0000-0000-0000-000000000000}"/>
          </ac:picMkLst>
        </pc:picChg>
      </pc:sldChg>
      <pc:sldChg chg="modSp mod">
        <pc:chgData name="ΠΑΝΑΓΙΩΤΗΣ ΤΣΑΠΑΡΑΣ" userId="14c29a0b-fba8-4de1-ba9f-ce710cf39d77" providerId="ADAL" clId="{F448414E-EC00-4A62-9CCD-7A6274F9E5A6}" dt="2023-10-11T10:06:40.539" v="450" actId="1076"/>
        <pc:sldMkLst>
          <pc:docMk/>
          <pc:sldMk cId="3120954227" sldId="324"/>
        </pc:sldMkLst>
        <pc:spChg chg="mod">
          <ac:chgData name="ΠΑΝΑΓΙΩΤΗΣ ΤΣΑΠΑΡΑΣ" userId="14c29a0b-fba8-4de1-ba9f-ce710cf39d77" providerId="ADAL" clId="{F448414E-EC00-4A62-9CCD-7A6274F9E5A6}" dt="2023-10-11T10:06:40.539" v="450" actId="1076"/>
          <ac:spMkLst>
            <pc:docMk/>
            <pc:sldMk cId="3120954227" sldId="324"/>
            <ac:spMk id="160771" creationId="{00000000-0000-0000-0000-000000000000}"/>
          </ac:spMkLst>
        </pc:spChg>
      </pc:sldChg>
      <pc:sldChg chg="modSp mod">
        <pc:chgData name="ΠΑΝΑΓΙΩΤΗΣ ΤΣΑΠΑΡΑΣ" userId="14c29a0b-fba8-4de1-ba9f-ce710cf39d77" providerId="ADAL" clId="{F448414E-EC00-4A62-9CCD-7A6274F9E5A6}" dt="2023-10-11T10:09:50.815" v="501" actId="1076"/>
        <pc:sldMkLst>
          <pc:docMk/>
          <pc:sldMk cId="2271015211" sldId="326"/>
        </pc:sldMkLst>
        <pc:spChg chg="mod">
          <ac:chgData name="ΠΑΝΑΓΙΩΤΗΣ ΤΣΑΠΑΡΑΣ" userId="14c29a0b-fba8-4de1-ba9f-ce710cf39d77" providerId="ADAL" clId="{F448414E-EC00-4A62-9CCD-7A6274F9E5A6}" dt="2023-10-11T10:09:50.815" v="501" actId="1076"/>
          <ac:spMkLst>
            <pc:docMk/>
            <pc:sldMk cId="2271015211" sldId="326"/>
            <ac:spMk id="3" creationId="{00000000-0000-0000-0000-000000000000}"/>
          </ac:spMkLst>
        </pc:spChg>
        <pc:spChg chg="mod">
          <ac:chgData name="ΠΑΝΑΓΙΩΤΗΣ ΤΣΑΠΑΡΑΣ" userId="14c29a0b-fba8-4de1-ba9f-ce710cf39d77" providerId="ADAL" clId="{F448414E-EC00-4A62-9CCD-7A6274F9E5A6}" dt="2023-10-11T10:09:31.498" v="497" actId="33524"/>
          <ac:spMkLst>
            <pc:docMk/>
            <pc:sldMk cId="2271015211" sldId="326"/>
            <ac:spMk id="168963" creationId="{00000000-0000-0000-0000-000000000000}"/>
          </ac:spMkLst>
        </pc:spChg>
        <pc:picChg chg="mod">
          <ac:chgData name="ΠΑΝΑΓΙΩΤΗΣ ΤΣΑΠΑΡΑΣ" userId="14c29a0b-fba8-4de1-ba9f-ce710cf39d77" providerId="ADAL" clId="{F448414E-EC00-4A62-9CCD-7A6274F9E5A6}" dt="2023-10-11T10:09:34.903" v="498" actId="1076"/>
          <ac:picMkLst>
            <pc:docMk/>
            <pc:sldMk cId="2271015211" sldId="326"/>
            <ac:picMk id="2" creationId="{00000000-0000-0000-0000-000000000000}"/>
          </ac:picMkLst>
        </pc:picChg>
        <pc:picChg chg="mod">
          <ac:chgData name="ΠΑΝΑΓΙΩΤΗΣ ΤΣΑΠΑΡΑΣ" userId="14c29a0b-fba8-4de1-ba9f-ce710cf39d77" providerId="ADAL" clId="{F448414E-EC00-4A62-9CCD-7A6274F9E5A6}" dt="2023-10-11T10:09:44.559" v="500" actId="1076"/>
          <ac:picMkLst>
            <pc:docMk/>
            <pc:sldMk cId="2271015211" sldId="326"/>
            <ac:picMk id="168966" creationId="{00000000-0000-0000-0000-000000000000}"/>
          </ac:picMkLst>
        </pc:picChg>
      </pc:sldChg>
      <pc:sldChg chg="modSp del mod">
        <pc:chgData name="ΠΑΝΑΓΙΩΤΗΣ ΤΣΑΠΑΡΑΣ" userId="14c29a0b-fba8-4de1-ba9f-ce710cf39d77" providerId="ADAL" clId="{F448414E-EC00-4A62-9CCD-7A6274F9E5A6}" dt="2023-10-11T10:10:47.887" v="508" actId="47"/>
        <pc:sldMkLst>
          <pc:docMk/>
          <pc:sldMk cId="3476665585" sldId="328"/>
        </pc:sldMkLst>
        <pc:spChg chg="mod">
          <ac:chgData name="ΠΑΝΑΓΙΩΤΗΣ ΤΣΑΠΑΡΑΣ" userId="14c29a0b-fba8-4de1-ba9f-ce710cf39d77" providerId="ADAL" clId="{F448414E-EC00-4A62-9CCD-7A6274F9E5A6}" dt="2023-10-11T10:10:26.638" v="502" actId="21"/>
          <ac:spMkLst>
            <pc:docMk/>
            <pc:sldMk cId="3476665585" sldId="328"/>
            <ac:spMk id="172035" creationId="{00000000-0000-0000-0000-000000000000}"/>
          </ac:spMkLst>
        </pc:spChg>
      </pc:sldChg>
      <pc:sldChg chg="modSp mod">
        <pc:chgData name="ΠΑΝΑΓΙΩΤΗΣ ΤΣΑΠΑΡΑΣ" userId="14c29a0b-fba8-4de1-ba9f-ce710cf39d77" providerId="ADAL" clId="{F448414E-EC00-4A62-9CCD-7A6274F9E5A6}" dt="2023-10-11T10:10:36.677" v="507" actId="27636"/>
        <pc:sldMkLst>
          <pc:docMk/>
          <pc:sldMk cId="1319158069" sldId="329"/>
        </pc:sldMkLst>
        <pc:spChg chg="mod">
          <ac:chgData name="ΠΑΝΑΓΙΩΤΗΣ ΤΣΑΠΑΡΑΣ" userId="14c29a0b-fba8-4de1-ba9f-ce710cf39d77" providerId="ADAL" clId="{F448414E-EC00-4A62-9CCD-7A6274F9E5A6}" dt="2023-10-11T10:10:36.677" v="507" actId="27636"/>
          <ac:spMkLst>
            <pc:docMk/>
            <pc:sldMk cId="1319158069" sldId="329"/>
            <ac:spMk id="173059" creationId="{00000000-0000-0000-0000-000000000000}"/>
          </ac:spMkLst>
        </pc:spChg>
      </pc:sldChg>
      <pc:sldChg chg="modSp mod">
        <pc:chgData name="ΠΑΝΑΓΙΩΤΗΣ ΤΣΑΠΑΡΑΣ" userId="14c29a0b-fba8-4de1-ba9f-ce710cf39d77" providerId="ADAL" clId="{F448414E-EC00-4A62-9CCD-7A6274F9E5A6}" dt="2023-10-11T10:14:37.036" v="887" actId="27636"/>
        <pc:sldMkLst>
          <pc:docMk/>
          <pc:sldMk cId="0" sldId="333"/>
        </pc:sldMkLst>
        <pc:spChg chg="mod">
          <ac:chgData name="ΠΑΝΑΓΙΩΤΗΣ ΤΣΑΠΑΡΑΣ" userId="14c29a0b-fba8-4de1-ba9f-ce710cf39d77" providerId="ADAL" clId="{F448414E-EC00-4A62-9CCD-7A6274F9E5A6}" dt="2023-10-11T10:14:37.036" v="887" actId="27636"/>
          <ac:spMkLst>
            <pc:docMk/>
            <pc:sldMk cId="0" sldId="333"/>
            <ac:spMk id="3" creationId="{00000000-0000-0000-0000-000000000000}"/>
          </ac:spMkLst>
        </pc:spChg>
      </pc:sldChg>
      <pc:sldChg chg="modSp mod ord">
        <pc:chgData name="ΠΑΝΑΓΙΩΤΗΣ ΤΣΑΠΑΡΑΣ" userId="14c29a0b-fba8-4de1-ba9f-ce710cf39d77" providerId="ADAL" clId="{F448414E-EC00-4A62-9CCD-7A6274F9E5A6}" dt="2023-10-11T10:15:11.536" v="891" actId="27636"/>
        <pc:sldMkLst>
          <pc:docMk/>
          <pc:sldMk cId="0" sldId="336"/>
        </pc:sldMkLst>
        <pc:spChg chg="mod">
          <ac:chgData name="ΠΑΝΑΓΙΩΤΗΣ ΤΣΑΠΑΡΑΣ" userId="14c29a0b-fba8-4de1-ba9f-ce710cf39d77" providerId="ADAL" clId="{F448414E-EC00-4A62-9CCD-7A6274F9E5A6}" dt="2023-10-11T10:15:11.536" v="891" actId="27636"/>
          <ac:spMkLst>
            <pc:docMk/>
            <pc:sldMk cId="0" sldId="336"/>
            <ac:spMk id="3" creationId="{00000000-0000-0000-0000-000000000000}"/>
          </ac:spMkLst>
        </pc:spChg>
      </pc:sldChg>
      <pc:sldChg chg="ord">
        <pc:chgData name="ΠΑΝΑΓΙΩΤΗΣ ΤΣΑΠΑΡΑΣ" userId="14c29a0b-fba8-4de1-ba9f-ce710cf39d77" providerId="ADAL" clId="{F448414E-EC00-4A62-9CCD-7A6274F9E5A6}" dt="2023-10-11T10:11:15.008" v="510"/>
        <pc:sldMkLst>
          <pc:docMk/>
          <pc:sldMk cId="0" sldId="337"/>
        </pc:sldMkLst>
      </pc:sldChg>
      <pc:sldChg chg="modSp mod">
        <pc:chgData name="ΠΑΝΑΓΙΩΤΗΣ ΤΣΑΠΑΡΑΣ" userId="14c29a0b-fba8-4de1-ba9f-ce710cf39d77" providerId="ADAL" clId="{F448414E-EC00-4A62-9CCD-7A6274F9E5A6}" dt="2023-10-11T10:01:58.601" v="185" actId="1076"/>
        <pc:sldMkLst>
          <pc:docMk/>
          <pc:sldMk cId="273703874" sldId="353"/>
        </pc:sldMkLst>
        <pc:spChg chg="mod">
          <ac:chgData name="ΠΑΝΑΓΙΩΤΗΣ ΤΣΑΠΑΡΑΣ" userId="14c29a0b-fba8-4de1-ba9f-ce710cf39d77" providerId="ADAL" clId="{F448414E-EC00-4A62-9CCD-7A6274F9E5A6}" dt="2023-10-11T10:01:58.601" v="185" actId="1076"/>
          <ac:spMkLst>
            <pc:docMk/>
            <pc:sldMk cId="273703874" sldId="353"/>
            <ac:spMk id="3" creationId="{00000000-0000-0000-0000-000000000000}"/>
          </ac:spMkLst>
        </pc:spChg>
        <pc:spChg chg="mod">
          <ac:chgData name="ΠΑΝΑΓΙΩΤΗΣ ΤΣΑΠΑΡΑΣ" userId="14c29a0b-fba8-4de1-ba9f-ce710cf39d77" providerId="ADAL" clId="{F448414E-EC00-4A62-9CCD-7A6274F9E5A6}" dt="2023-10-11T10:01:54.680" v="184" actId="1076"/>
          <ac:spMkLst>
            <pc:docMk/>
            <pc:sldMk cId="273703874" sldId="353"/>
            <ac:spMk id="4" creationId="{00000000-0000-0000-0000-000000000000}"/>
          </ac:spMkLst>
        </pc:spChg>
        <pc:spChg chg="mod">
          <ac:chgData name="ΠΑΝΑΓΙΩΤΗΣ ΤΣΑΠΑΡΑΣ" userId="14c29a0b-fba8-4de1-ba9f-ce710cf39d77" providerId="ADAL" clId="{F448414E-EC00-4A62-9CCD-7A6274F9E5A6}" dt="2023-10-11T09:06:12.929" v="80" actId="108"/>
          <ac:spMkLst>
            <pc:docMk/>
            <pc:sldMk cId="273703874" sldId="353"/>
            <ac:spMk id="5" creationId="{00000000-0000-0000-0000-000000000000}"/>
          </ac:spMkLst>
        </pc:spChg>
      </pc:sldChg>
      <pc:sldChg chg="ord">
        <pc:chgData name="ΠΑΝΑΓΙΩΤΗΣ ΤΣΑΠΑΡΑΣ" userId="14c29a0b-fba8-4de1-ba9f-ce710cf39d77" providerId="ADAL" clId="{F448414E-EC00-4A62-9CCD-7A6274F9E5A6}" dt="2023-10-11T10:16:11.904" v="895"/>
        <pc:sldMkLst>
          <pc:docMk/>
          <pc:sldMk cId="3313803911" sldId="354"/>
        </pc:sldMkLst>
      </pc:sldChg>
      <pc:sldChg chg="del">
        <pc:chgData name="ΠΑΝΑΓΙΩΤΗΣ ΤΣΑΠΑΡΑΣ" userId="14c29a0b-fba8-4de1-ba9f-ce710cf39d77" providerId="ADAL" clId="{F448414E-EC00-4A62-9CCD-7A6274F9E5A6}" dt="2023-10-11T10:02:54.163" v="186" actId="47"/>
        <pc:sldMkLst>
          <pc:docMk/>
          <pc:sldMk cId="3598751663" sldId="355"/>
        </pc:sldMkLst>
      </pc:sldChg>
      <pc:sldChg chg="modSp mod">
        <pc:chgData name="ΠΑΝΑΓΙΩΤΗΣ ΤΣΑΠΑΡΑΣ" userId="14c29a0b-fba8-4de1-ba9f-ce710cf39d77" providerId="ADAL" clId="{F448414E-EC00-4A62-9CCD-7A6274F9E5A6}" dt="2023-10-11T10:01:29.063" v="183" actId="732"/>
        <pc:sldMkLst>
          <pc:docMk/>
          <pc:sldMk cId="2885252846" sldId="395"/>
        </pc:sldMkLst>
        <pc:picChg chg="mod modCrop">
          <ac:chgData name="ΠΑΝΑΓΙΩΤΗΣ ΤΣΑΠΑΡΑΣ" userId="14c29a0b-fba8-4de1-ba9f-ce710cf39d77" providerId="ADAL" clId="{F448414E-EC00-4A62-9CCD-7A6274F9E5A6}" dt="2023-10-11T10:01:29.063" v="183" actId="732"/>
          <ac:picMkLst>
            <pc:docMk/>
            <pc:sldMk cId="2885252846" sldId="395"/>
            <ac:picMk id="5" creationId="{18BEB602-5983-4EE1-AA87-7B9C19BB6E81}"/>
          </ac:picMkLst>
        </pc:picChg>
      </pc:sldChg>
      <pc:sldChg chg="modSp mod">
        <pc:chgData name="ΠΑΝΑΓΙΩΤΗΣ ΤΣΑΠΑΡΑΣ" userId="14c29a0b-fba8-4de1-ba9f-ce710cf39d77" providerId="ADAL" clId="{F448414E-EC00-4A62-9CCD-7A6274F9E5A6}" dt="2023-10-11T10:18:22.256" v="1069" actId="207"/>
        <pc:sldMkLst>
          <pc:docMk/>
          <pc:sldMk cId="2893411125" sldId="543"/>
        </pc:sldMkLst>
        <pc:spChg chg="mod">
          <ac:chgData name="ΠΑΝΑΓΙΩΤΗΣ ΤΣΑΠΑΡΑΣ" userId="14c29a0b-fba8-4de1-ba9f-ce710cf39d77" providerId="ADAL" clId="{F448414E-EC00-4A62-9CCD-7A6274F9E5A6}" dt="2023-10-11T10:16:40.408" v="919" actId="20577"/>
          <ac:spMkLst>
            <pc:docMk/>
            <pc:sldMk cId="2893411125" sldId="543"/>
            <ac:spMk id="2" creationId="{A568F5CD-9B55-4038-80C8-6845D4751620}"/>
          </ac:spMkLst>
        </pc:spChg>
        <pc:spChg chg="mod">
          <ac:chgData name="ΠΑΝΑΓΙΩΤΗΣ ΤΣΑΠΑΡΑΣ" userId="14c29a0b-fba8-4de1-ba9f-ce710cf39d77" providerId="ADAL" clId="{F448414E-EC00-4A62-9CCD-7A6274F9E5A6}" dt="2023-10-11T10:18:22.256" v="1069" actId="207"/>
          <ac:spMkLst>
            <pc:docMk/>
            <pc:sldMk cId="2893411125" sldId="543"/>
            <ac:spMk id="3" creationId="{191401C7-D433-4290-8AC8-4CD368498087}"/>
          </ac:spMkLst>
        </pc:spChg>
      </pc:sldChg>
      <pc:sldChg chg="modSp mod ord">
        <pc:chgData name="ΠΑΝΑΓΙΩΤΗΣ ΤΣΑΠΑΡΑΣ" userId="14c29a0b-fba8-4de1-ba9f-ce710cf39d77" providerId="ADAL" clId="{F448414E-EC00-4A62-9CCD-7A6274F9E5A6}" dt="2023-10-11T10:19:48.241" v="1211" actId="20577"/>
        <pc:sldMkLst>
          <pc:docMk/>
          <pc:sldMk cId="2399848906" sldId="547"/>
        </pc:sldMkLst>
        <pc:spChg chg="mod">
          <ac:chgData name="ΠΑΝΑΓΙΩΤΗΣ ΤΣΑΠΑΡΑΣ" userId="14c29a0b-fba8-4de1-ba9f-ce710cf39d77" providerId="ADAL" clId="{F448414E-EC00-4A62-9CCD-7A6274F9E5A6}" dt="2023-10-11T10:19:48.241" v="1211" actId="20577"/>
          <ac:spMkLst>
            <pc:docMk/>
            <pc:sldMk cId="2399848906" sldId="547"/>
            <ac:spMk id="3" creationId="{7BF80077-1CB3-4124-A046-2AB45B75DF74}"/>
          </ac:spMkLst>
        </pc:spChg>
      </pc:sldChg>
      <pc:sldChg chg="modSp new mod">
        <pc:chgData name="ΠΑΝΑΓΙΩΤΗΣ ΤΣΑΠΑΡΑΣ" userId="14c29a0b-fba8-4de1-ba9f-ce710cf39d77" providerId="ADAL" clId="{F448414E-EC00-4A62-9CCD-7A6274F9E5A6}" dt="2023-10-11T10:04:52.848" v="432" actId="207"/>
        <pc:sldMkLst>
          <pc:docMk/>
          <pc:sldMk cId="1549821567" sldId="548"/>
        </pc:sldMkLst>
        <pc:spChg chg="mod">
          <ac:chgData name="ΠΑΝΑΓΙΩΤΗΣ ΤΣΑΠΑΡΑΣ" userId="14c29a0b-fba8-4de1-ba9f-ce710cf39d77" providerId="ADAL" clId="{F448414E-EC00-4A62-9CCD-7A6274F9E5A6}" dt="2023-10-11T10:03:51.065" v="243" actId="20577"/>
          <ac:spMkLst>
            <pc:docMk/>
            <pc:sldMk cId="1549821567" sldId="548"/>
            <ac:spMk id="2" creationId="{63FFA76F-72EF-087A-BD07-ADA486CE5E43}"/>
          </ac:spMkLst>
        </pc:spChg>
        <pc:spChg chg="mod">
          <ac:chgData name="ΠΑΝΑΓΙΩΤΗΣ ΤΣΑΠΑΡΑΣ" userId="14c29a0b-fba8-4de1-ba9f-ce710cf39d77" providerId="ADAL" clId="{F448414E-EC00-4A62-9CCD-7A6274F9E5A6}" dt="2023-10-11T10:04:52.848" v="432" actId="207"/>
          <ac:spMkLst>
            <pc:docMk/>
            <pc:sldMk cId="1549821567" sldId="548"/>
            <ac:spMk id="3" creationId="{FE884B4D-D1B9-234F-1F03-75A2C3E6CD5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A-4105-A5C7-8BD993D7E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777472"/>
        <c:axId val="159778032"/>
      </c:barChart>
      <c:catAx>
        <c:axId val="159777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degree</a:t>
                </a:r>
              </a:p>
            </c:rich>
          </c:tx>
          <c:overlay val="0"/>
        </c:title>
        <c:majorTickMark val="out"/>
        <c:minorTickMark val="none"/>
        <c:tickLblPos val="nextTo"/>
        <c:crossAx val="159778032"/>
        <c:crosses val="autoZero"/>
        <c:auto val="1"/>
        <c:lblAlgn val="ctr"/>
        <c:lblOffset val="100"/>
        <c:noMultiLvlLbl val="0"/>
      </c:catAx>
      <c:valAx>
        <c:axId val="1597780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count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597774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0.2</c:v>
                </c:pt>
                <c:pt idx="1">
                  <c:v>0.6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11-42BF-8C2F-288B875C4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9780272"/>
        <c:axId val="159780832"/>
      </c:barChart>
      <c:catAx>
        <c:axId val="15978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80832"/>
        <c:crosses val="autoZero"/>
        <c:auto val="1"/>
        <c:lblAlgn val="ctr"/>
        <c:lblOffset val="100"/>
        <c:noMultiLvlLbl val="0"/>
      </c:catAx>
      <c:valAx>
        <c:axId val="15978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8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B57C5-3770-495C-8B92-F5FDF1A84E46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04180-1105-47D3-A5E8-12D0BE6D81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8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6CC3C5-CBBF-408B-BDA1-19EDB514339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016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6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17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1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60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33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8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744DD-582B-4327-8575-18BF342B1DC0}" type="slidenum">
              <a:rPr lang="en-US"/>
              <a:pPr/>
              <a:t>18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9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7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8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44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25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66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455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3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6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39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29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8989D0-812D-423C-AE78-27C301A75E3A}" type="slidenum">
              <a:rPr lang="en-US"/>
              <a:pPr/>
              <a:t>36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77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98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579A7-D9B8-4F21-B91F-AE6063E250BA}" type="slidenum">
              <a:rPr lang="en-US"/>
              <a:pPr/>
              <a:t>38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90B0E-AEC3-4CD0-A907-A962E08B055B}" type="slidenum">
              <a:rPr lang="en-US"/>
              <a:pPr/>
              <a:t>39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18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579A7-D9B8-4F21-B91F-AE6063E250BA}" type="slidenum">
              <a:rPr lang="en-US"/>
              <a:pPr/>
              <a:t>40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12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359ED-3A5A-4046-9593-1F12D9849533}" type="slidenum">
              <a:rPr lang="en-US"/>
              <a:pPr/>
              <a:t>41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23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359ED-3A5A-4046-9593-1F12D9849533}" type="slidenum">
              <a:rPr lang="en-US"/>
              <a:pPr/>
              <a:t>42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74E6B-B2DE-43FD-B432-CD3E69CFBDBD}" type="slidenum">
              <a:rPr lang="en-US"/>
              <a:pPr/>
              <a:t>43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507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A1B79-8F40-49F0-9C23-8059D12E18AF}" type="slidenum">
              <a:rPr lang="en-US"/>
              <a:pPr/>
              <a:t>49</a:t>
            </a:fld>
            <a:endParaRPr 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20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A6370-652D-47CC-85FC-F780B96990F2}" type="slidenum">
              <a:rPr lang="en-US"/>
              <a:pPr/>
              <a:t>50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09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11B9D-1E10-49D3-A3EB-0E6F13082415}" type="slidenum">
              <a:rPr lang="en-US"/>
              <a:pPr/>
              <a:t>52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124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F9A1B1-5F0D-42CC-A23C-C81D25145867}" type="slidenum">
              <a:rPr lang="en-US"/>
              <a:pPr/>
              <a:t>53</a:t>
            </a:fld>
            <a:endParaRPr 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97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318C6-B5E6-40EE-AC03-79D060801373}" type="slidenum">
              <a:rPr lang="en-US"/>
              <a:pPr/>
              <a:t>54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29C0E-3BEA-45FD-859C-2562BBC5AA53}" type="slidenum">
              <a:rPr lang="en-US"/>
              <a:pPr/>
              <a:t>4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898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A2FC8C-46ED-4700-AA25-35CA88634958}" type="slidenum">
              <a:rPr lang="en-US"/>
              <a:pPr/>
              <a:t>55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7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9C61E-F51F-4263-9644-CF676D5EC5A3}" type="slidenum">
              <a:rPr lang="en-US"/>
              <a:pPr/>
              <a:t>56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56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C3517-9470-4A92-B67A-32DE9F8B1257}" type="slidenum">
              <a:rPr lang="en-US"/>
              <a:pPr/>
              <a:t>57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31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C83E2-A25A-4EAC-8F5C-F100AB5B0764}" type="slidenum">
              <a:rPr lang="en-US"/>
              <a:pPr/>
              <a:t>58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90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F2F9D-2C99-4A11-BBAA-0BA7FA9B35B1}" type="slidenum">
              <a:rPr lang="en-US"/>
              <a:pPr/>
              <a:t>60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04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911DB-F379-448D-A43C-EF1507BAA2BA}" type="slidenum">
              <a:rPr lang="en-US"/>
              <a:pPr/>
              <a:t>61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39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F2F9D-2C99-4A11-BBAA-0BA7FA9B35B1}" type="slidenum">
              <a:rPr lang="en-US"/>
              <a:pPr/>
              <a:t>62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7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911DB-F379-448D-A43C-EF1507BAA2BA}" type="slidenum">
              <a:rPr lang="en-US"/>
              <a:pPr/>
              <a:t>63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484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9F2F9D-2C99-4A11-BBAA-0BA7FA9B35B1}" type="slidenum">
              <a:rPr lang="en-US"/>
              <a:pPr/>
              <a:t>64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016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911DB-F379-448D-A43C-EF1507BAA2BA}" type="slidenum">
              <a:rPr lang="en-US"/>
              <a:pPr/>
              <a:t>65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4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047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2979D6-127C-41DE-A871-FDFEF80A72AE}" type="slidenum">
              <a:rPr lang="en-US"/>
              <a:pPr/>
              <a:t>66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9568" y="686474"/>
            <a:ext cx="4938864" cy="3428114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577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BF5E-119C-40D0-9F75-E2458688F62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701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BF5E-119C-40D0-9F75-E2458688F62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7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74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43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1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4180-1105-47D3-A5E8-12D0BE6D81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1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705725" cy="10080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3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700213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E284860-2C6A-40F3-BDFE-54232806D9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3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3DD3-7DAA-4B2F-B53B-80398DB5F16E}" type="datetimeFigureOut">
              <a:rPr lang="el-GR" smtClean="0"/>
              <a:pPr/>
              <a:t>12/10/2023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E0B35-C73E-49DE-9EA0-4D9F6C87E10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s.uoi.gr/~tsap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home/kleinber/networks-boo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etworkatlas.eu/" TargetMode="External"/><Relationship Id="rId5" Type="http://schemas.openxmlformats.org/officeDocument/2006/relationships/hyperlink" Target="http://dmml.asu.edu/smm/" TargetMode="External"/><Relationship Id="rId4" Type="http://schemas.openxmlformats.org/officeDocument/2006/relationships/hyperlink" Target="http://aps.arxiv.org/PS_cache/cond-mat/pdf/0303/0303516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ncubator.apache.org/giraph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netsg.cs.sfu.ca/youtubedata/" TargetMode="External"/><Relationship Id="rId13" Type="http://schemas.openxmlformats.org/officeDocument/2006/relationships/hyperlink" Target="http://www.imdb.com/interfaces" TargetMode="External"/><Relationship Id="rId3" Type="http://schemas.openxmlformats.org/officeDocument/2006/relationships/hyperlink" Target="http://snap.stanford.edu/data" TargetMode="External"/><Relationship Id="rId7" Type="http://schemas.openxmlformats.org/officeDocument/2006/relationships/hyperlink" Target="http://www.yelp.com/academic_dataset" TargetMode="External"/><Relationship Id="rId12" Type="http://schemas.openxmlformats.org/officeDocument/2006/relationships/hyperlink" Target="http://snap.stanford.edu/data/wiki-meta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opology.eecs.umich.edu/data.html" TargetMode="External"/><Relationship Id="rId11" Type="http://schemas.openxmlformats.org/officeDocument/2006/relationships/hyperlink" Target="http://wiki.dbpedia.org/Downloads33" TargetMode="External"/><Relationship Id="rId5" Type="http://schemas.openxmlformats.org/officeDocument/2006/relationships/hyperlink" Target="http://www.cs.cornell.edu/projects/kddcup/datasets.html" TargetMode="External"/><Relationship Id="rId10" Type="http://schemas.openxmlformats.org/officeDocument/2006/relationships/hyperlink" Target="http://users.on.net/~henry/home/wikipedia.htm" TargetMode="External"/><Relationship Id="rId4" Type="http://schemas.openxmlformats.org/officeDocument/2006/relationships/hyperlink" Target="http://dblp.uni-trier.de/xml/" TargetMode="External"/><Relationship Id="rId9" Type="http://schemas.openxmlformats.org/officeDocument/2006/relationships/hyperlink" Target="http://snap.stanford.edu/data/amazon-meta.html" TargetMode="External"/><Relationship Id="rId14" Type="http://schemas.openxmlformats.org/officeDocument/2006/relationships/hyperlink" Target="http://www.grouplens.org/taxonomy/term/14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oi.gr/~tsap/teaching/cse-d6/slides/SMM-Slides-ch2-graph-essentials.ppt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uoi.gr/~tsap/teaching/cse-d6/slides/SMM-Slides-ch2-graph-essentials.pdf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ecourse.uoi.gr/course/view.php?id=48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python.org/pypi/pandas-datareader" TargetMode="External"/><Relationship Id="rId2" Type="http://schemas.openxmlformats.org/officeDocument/2006/relationships/hyperlink" Target="http://stanford.edu/~mwaskom/software/seaborn/index.html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owardsdatascience.com/write-markdown-latex-in-the-jupyter-notebook-10985edb91fd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networkx.org/" TargetMode="External"/><Relationship Id="rId2" Type="http://schemas.openxmlformats.org/officeDocument/2006/relationships/hyperlink" Target="https://www.cs.uoi.gr/~tsap/teaching/cse012/slides-e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nap.stanford.edu/snappy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Online Social Networks and Media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246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networks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4352"/>
            <a:ext cx="4032448" cy="380685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5445224"/>
            <a:ext cx="41148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dirty="0">
                <a:solidFill>
                  <a:srgbClr val="FF9900"/>
                </a:solidFill>
              </a:rPr>
              <a:t>Entities</a:t>
            </a:r>
            <a:r>
              <a:rPr lang="en-US" sz="2400" dirty="0"/>
              <a:t>: Proteins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Links</a:t>
            </a:r>
            <a:r>
              <a:rPr lang="en-US" sz="2400" dirty="0"/>
              <a:t>: interactions</a:t>
            </a: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70" y="1700808"/>
            <a:ext cx="4169072" cy="349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235740" y="5444020"/>
            <a:ext cx="4664532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400" dirty="0">
                <a:solidFill>
                  <a:srgbClr val="FF9900"/>
                </a:solidFill>
              </a:rPr>
              <a:t>Entities</a:t>
            </a:r>
            <a:r>
              <a:rPr lang="en-US" sz="2400" dirty="0"/>
              <a:t>: metabolites, enzymes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Links</a:t>
            </a:r>
            <a:r>
              <a:rPr lang="en-US" sz="2400" dirty="0"/>
              <a:t>: chemical reactions</a:t>
            </a:r>
          </a:p>
        </p:txBody>
      </p:sp>
    </p:spTree>
    <p:extLst>
      <p:ext uri="{BB962C8B-B14F-4D97-AF65-F5344CB8AC3E}">
        <p14:creationId xmlns:p14="http://schemas.microsoft.com/office/powerpoint/2010/main" val="28092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networks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5453264"/>
            <a:ext cx="41148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Web Pages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Links</a:t>
            </a:r>
          </a:p>
        </p:txBody>
      </p:sp>
      <p:pic>
        <p:nvPicPr>
          <p:cNvPr id="5" name="Picture 4" descr="is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410044" cy="352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71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Information/Media networks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36" y="1610300"/>
            <a:ext cx="3952388" cy="382887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13681" y="5493095"/>
            <a:ext cx="6768752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Twitter users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Follows/conversations</a:t>
            </a:r>
          </a:p>
        </p:txBody>
      </p:sp>
    </p:spTree>
    <p:extLst>
      <p:ext uri="{BB962C8B-B14F-4D97-AF65-F5344CB8AC3E}">
        <p14:creationId xmlns:p14="http://schemas.microsoft.com/office/powerpoint/2010/main" val="2882013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Wikipedia</a:t>
            </a:r>
          </a:p>
          <a:p>
            <a:r>
              <a:rPr lang="en-US" dirty="0"/>
              <a:t>Brain</a:t>
            </a:r>
          </a:p>
          <a:p>
            <a:r>
              <a:rPr lang="en-US" dirty="0"/>
              <a:t>Highways</a:t>
            </a:r>
          </a:p>
          <a:p>
            <a:r>
              <a:rPr lang="en-US" dirty="0"/>
              <a:t>Software</a:t>
            </a:r>
          </a:p>
          <a:p>
            <a:r>
              <a:rPr lang="en-US" dirty="0"/>
              <a:t>Etc…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7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networks are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cannot truly understand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complex system </a:t>
            </a:r>
            <a:r>
              <a:rPr lang="en-US" dirty="0"/>
              <a:t>unless we understand the </a:t>
            </a:r>
            <a:r>
              <a:rPr lang="en-US" dirty="0">
                <a:solidFill>
                  <a:srgbClr val="0070C0"/>
                </a:solidFill>
              </a:rPr>
              <a:t>underlying network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Everything is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connected</a:t>
            </a:r>
            <a:r>
              <a:rPr lang="en-US" dirty="0"/>
              <a:t>, studying individual entities gives only a partial view of a system</a:t>
            </a:r>
          </a:p>
          <a:p>
            <a:endParaRPr lang="en-US" dirty="0"/>
          </a:p>
          <a:p>
            <a:r>
              <a:rPr lang="en-US" dirty="0"/>
              <a:t>Two main themes:</a:t>
            </a:r>
          </a:p>
          <a:p>
            <a:pPr lvl="1"/>
            <a:r>
              <a:rPr lang="en-US" dirty="0"/>
              <a:t>What are the </a:t>
            </a:r>
            <a:r>
              <a:rPr lang="en-US" dirty="0">
                <a:solidFill>
                  <a:srgbClr val="0070C0"/>
                </a:solidFill>
              </a:rPr>
              <a:t>structural properties </a:t>
            </a:r>
            <a:r>
              <a:rPr lang="en-US" dirty="0"/>
              <a:t>of the network?</a:t>
            </a:r>
          </a:p>
          <a:p>
            <a:pPr lvl="1"/>
            <a:r>
              <a:rPr lang="en-US" dirty="0"/>
              <a:t>How do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processes</a:t>
            </a:r>
            <a:r>
              <a:rPr lang="en-US" dirty="0"/>
              <a:t> happen in the network?</a:t>
            </a:r>
          </a:p>
          <a:p>
            <a:pPr lvl="1"/>
            <a:r>
              <a:rPr lang="en-US" dirty="0"/>
              <a:t>How can we use networks to </a:t>
            </a:r>
            <a:r>
              <a:rPr lang="en-US" dirty="0">
                <a:solidFill>
                  <a:srgbClr val="7030A0"/>
                </a:solidFill>
              </a:rPr>
              <a:t>extract knowledge</a:t>
            </a:r>
          </a:p>
        </p:txBody>
      </p:sp>
    </p:spTree>
    <p:extLst>
      <p:ext uri="{BB962C8B-B14F-4D97-AF65-F5344CB8AC3E}">
        <p14:creationId xmlns:p14="http://schemas.microsoft.com/office/powerpoint/2010/main" val="4043201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6707187" cy="4525962"/>
          </a:xfrm>
        </p:spPr>
        <p:txBody>
          <a:bodyPr/>
          <a:lstStyle/>
          <a:p>
            <a:r>
              <a:rPr lang="en-US" sz="2400"/>
              <a:t>In mathematics, networks are called </a:t>
            </a:r>
            <a:r>
              <a:rPr lang="en-US" sz="2400">
                <a:solidFill>
                  <a:srgbClr val="CC0000"/>
                </a:solidFill>
              </a:rPr>
              <a:t>graphs</a:t>
            </a:r>
            <a:r>
              <a:rPr lang="en-US" sz="2400"/>
              <a:t>, the entities are </a:t>
            </a:r>
            <a:r>
              <a:rPr lang="en-US" sz="2400">
                <a:solidFill>
                  <a:srgbClr val="FF9900"/>
                </a:solidFill>
              </a:rPr>
              <a:t>nodes</a:t>
            </a:r>
            <a:r>
              <a:rPr lang="en-US" sz="2400"/>
              <a:t>, and the links are </a:t>
            </a:r>
            <a:r>
              <a:rPr lang="en-US" sz="2400">
                <a:solidFill>
                  <a:srgbClr val="0000FF"/>
                </a:solidFill>
              </a:rPr>
              <a:t>edges</a:t>
            </a:r>
          </a:p>
          <a:p>
            <a:r>
              <a:rPr lang="en-US" sz="2400"/>
              <a:t>Graph theory starts in the 18th century, with Leonhard Euler</a:t>
            </a:r>
          </a:p>
          <a:p>
            <a:pPr lvl="1"/>
            <a:r>
              <a:rPr lang="en-US" sz="2000"/>
              <a:t>The problem of Königsberg bridges</a:t>
            </a:r>
          </a:p>
          <a:p>
            <a:pPr lvl="1"/>
            <a:r>
              <a:rPr lang="en-US" sz="2000"/>
              <a:t>Since then graphs have been studied extensively.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>
              <a:buFont typeface="Wingdings" pitchFamily="2" charset="2"/>
              <a:buNone/>
            </a:pPr>
            <a:r>
              <a:rPr lang="en-US" sz="2000"/>
              <a:t> </a:t>
            </a:r>
          </a:p>
          <a:p>
            <a:pPr lvl="1">
              <a:buFont typeface="Wingdings" pitchFamily="2" charset="2"/>
              <a:buNone/>
            </a:pPr>
            <a:r>
              <a:rPr lang="en-US" sz="2000"/>
              <a:t> </a:t>
            </a:r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pPr lvl="1">
              <a:buFont typeface="Wingdings" pitchFamily="2" charset="2"/>
              <a:buNone/>
            </a:pPr>
            <a:endParaRPr lang="en-US" sz="2000"/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508500"/>
            <a:ext cx="23812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7063"/>
            <a:ext cx="2586037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565400"/>
            <a:ext cx="1573213" cy="191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981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87885"/>
            <a:ext cx="277177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Networks in the past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 have been used in the past to model existing networks (e.g., networks of highways, social networks)</a:t>
            </a:r>
          </a:p>
          <a:p>
            <a:pPr lvl="1"/>
            <a:r>
              <a:rPr lang="en-US" dirty="0"/>
              <a:t>Usually, these networks were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small</a:t>
            </a:r>
          </a:p>
          <a:p>
            <a:pPr lvl="1"/>
            <a:r>
              <a:rPr lang="en-US" dirty="0"/>
              <a:t>A network that can be studied with </a:t>
            </a:r>
            <a:r>
              <a:rPr lang="en-US" dirty="0">
                <a:solidFill>
                  <a:srgbClr val="0070C0"/>
                </a:solidFill>
              </a:rPr>
              <a:t>visual inspection </a:t>
            </a:r>
            <a:r>
              <a:rPr lang="en-US" dirty="0"/>
              <a:t>can reveal a lot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164038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Networks now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246348" y="1628800"/>
            <a:ext cx="8651304" cy="478112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More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larger</a:t>
            </a:r>
            <a:r>
              <a:rPr lang="en-US" dirty="0"/>
              <a:t> networks appear</a:t>
            </a:r>
          </a:p>
          <a:p>
            <a:pPr lvl="1"/>
            <a:r>
              <a:rPr lang="en-US" dirty="0"/>
              <a:t>Products of </a:t>
            </a:r>
            <a:r>
              <a:rPr lang="en-US" dirty="0">
                <a:solidFill>
                  <a:srgbClr val="0070C0"/>
                </a:solidFill>
              </a:rPr>
              <a:t>technology</a:t>
            </a:r>
          </a:p>
          <a:p>
            <a:pPr lvl="2"/>
            <a:r>
              <a:rPr lang="en-US" dirty="0"/>
              <a:t>e.g., Internet, Web, Facebook, Twitter</a:t>
            </a:r>
          </a:p>
          <a:p>
            <a:pPr lvl="1"/>
            <a:r>
              <a:rPr lang="en-US" dirty="0"/>
              <a:t>Result of our ability to collect </a:t>
            </a:r>
            <a:r>
              <a:rPr lang="en-US" dirty="0">
                <a:solidFill>
                  <a:srgbClr val="0070C0"/>
                </a:solidFill>
              </a:rPr>
              <a:t>more, better, and more complex </a:t>
            </a:r>
            <a:r>
              <a:rPr lang="en-US" dirty="0"/>
              <a:t>data</a:t>
            </a:r>
          </a:p>
          <a:p>
            <a:pPr lvl="2"/>
            <a:r>
              <a:rPr lang="en-US" dirty="0"/>
              <a:t>e.g., gene regulatory networks</a:t>
            </a:r>
          </a:p>
          <a:p>
            <a:pPr lvl="1"/>
            <a:r>
              <a:rPr lang="en-US" dirty="0"/>
              <a:t>Result of the willingness of </a:t>
            </a:r>
            <a:r>
              <a:rPr lang="en-US" dirty="0">
                <a:solidFill>
                  <a:srgbClr val="0070C0"/>
                </a:solidFill>
              </a:rPr>
              <a:t>users</a:t>
            </a:r>
            <a:r>
              <a:rPr lang="en-US" dirty="0"/>
              <a:t> to </a:t>
            </a:r>
            <a:r>
              <a:rPr lang="en-US" dirty="0">
                <a:solidFill>
                  <a:srgbClr val="0070C0"/>
                </a:solidFill>
              </a:rPr>
              <a:t>contribute</a:t>
            </a:r>
            <a:r>
              <a:rPr lang="en-US" dirty="0"/>
              <a:t> data</a:t>
            </a:r>
          </a:p>
          <a:p>
            <a:pPr lvl="2"/>
            <a:r>
              <a:rPr lang="en-US" dirty="0"/>
              <a:t>e.g., users making their relationships public online</a:t>
            </a:r>
          </a:p>
          <a:p>
            <a:r>
              <a:rPr lang="en-US" dirty="0"/>
              <a:t>Networks of thousands, millions, 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billions</a:t>
            </a:r>
            <a:r>
              <a:rPr lang="en-US" dirty="0"/>
              <a:t> of nodes</a:t>
            </a:r>
          </a:p>
          <a:p>
            <a:pPr lvl="1"/>
            <a:r>
              <a:rPr lang="en-US" dirty="0"/>
              <a:t>Impossible to process visually</a:t>
            </a:r>
          </a:p>
          <a:p>
            <a:pPr lvl="1"/>
            <a:r>
              <a:rPr lang="en-US" dirty="0"/>
              <a:t>Problems become harder</a:t>
            </a:r>
          </a:p>
          <a:p>
            <a:pPr lvl="1"/>
            <a:r>
              <a:rPr lang="en-US" dirty="0"/>
              <a:t>Processes are more complex </a:t>
            </a:r>
          </a:p>
          <a:p>
            <a:r>
              <a:rPr lang="en-US" dirty="0"/>
              <a:t>Networks as a source of data rather than combinatorial objects</a:t>
            </a:r>
          </a:p>
        </p:txBody>
      </p:sp>
    </p:spTree>
    <p:extLst>
      <p:ext uri="{BB962C8B-B14F-4D97-AF65-F5344CB8AC3E}">
        <p14:creationId xmlns:p14="http://schemas.microsoft.com/office/powerpoint/2010/main" val="3120954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Measuring Real Networks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Modeling the evolution and creation of networks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Identifying important nodes in the network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Understanding information cascades and virus contagions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Finding communities in graphs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Link Prediction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Storing and processing huge networks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Network embeddings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Machine learning in networks</a:t>
            </a:r>
          </a:p>
          <a:p>
            <a:pPr>
              <a:lnSpc>
                <a:spcPct val="80000"/>
              </a:lnSpc>
            </a:pPr>
            <a:r>
              <a:rPr lang="en-US" sz="2800"/>
              <a:t>Network Fairness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Other special topics</a:t>
            </a:r>
          </a:p>
        </p:txBody>
      </p:sp>
    </p:spTree>
    <p:extLst>
      <p:ext uri="{BB962C8B-B14F-4D97-AF65-F5344CB8AC3E}">
        <p14:creationId xmlns:p14="http://schemas.microsoft.com/office/powerpoint/2010/main" val="661742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large graphs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229600" cy="4525962"/>
          </a:xfrm>
        </p:spPr>
        <p:txBody>
          <a:bodyPr/>
          <a:lstStyle/>
          <a:p>
            <a:r>
              <a:rPr lang="en-US" dirty="0"/>
              <a:t>What does a network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look like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We cannot visualize large networks, so we measure different properties to understand their structure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16033"/>
            <a:ext cx="2486025" cy="1838325"/>
          </a:xfrm>
          <a:prstGeom prst="rect">
            <a:avLst/>
          </a:prstGeom>
        </p:spPr>
      </p:pic>
      <p:pic>
        <p:nvPicPr>
          <p:cNvPr id="1689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7" y="3609379"/>
            <a:ext cx="44386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64886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degree of nodes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6912" y="6195943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Triangles in the graph</a:t>
            </a:r>
          </a:p>
        </p:txBody>
      </p:sp>
    </p:spTree>
    <p:extLst>
      <p:ext uri="{BB962C8B-B14F-4D97-AF65-F5344CB8AC3E}">
        <p14:creationId xmlns:p14="http://schemas.microsoft.com/office/powerpoint/2010/main" val="227101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6192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Instructors</a:t>
            </a:r>
            <a:r>
              <a:rPr lang="el-GR" sz="24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en-US" dirty="0" err="1"/>
              <a:t>Evaggelia</a:t>
            </a:r>
            <a:r>
              <a:rPr lang="en-US" dirty="0"/>
              <a:t> </a:t>
            </a:r>
            <a:r>
              <a:rPr lang="en-US" dirty="0" err="1"/>
              <a:t>Pitoura</a:t>
            </a:r>
            <a:endParaRPr lang="el-GR" dirty="0"/>
          </a:p>
          <a:p>
            <a:r>
              <a:rPr lang="en-US" dirty="0">
                <a:hlinkClick r:id="rId3"/>
              </a:rPr>
              <a:t>http://www.cs.uoi.gr/~pitoura</a:t>
            </a:r>
            <a:endParaRPr lang="en-US" dirty="0"/>
          </a:p>
          <a:p>
            <a:r>
              <a:rPr lang="en-US" dirty="0"/>
              <a:t>Email: pitoura@uoi.gr</a:t>
            </a:r>
          </a:p>
          <a:p>
            <a:r>
              <a:rPr lang="en-US"/>
              <a:t>Panayiotis Tsaparas</a:t>
            </a:r>
            <a:endParaRPr lang="el-GR" dirty="0"/>
          </a:p>
          <a:p>
            <a:r>
              <a:rPr lang="en-US" dirty="0">
                <a:hlinkClick r:id="rId4"/>
              </a:rPr>
              <a:t>http://www.cs.uoi.gr/~tsap</a:t>
            </a:r>
            <a:endParaRPr lang="en-US" dirty="0"/>
          </a:p>
          <a:p>
            <a:r>
              <a:rPr lang="en-US" dirty="0"/>
              <a:t>Email: tsap@uoi.gr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2644170"/>
            <a:ext cx="72728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Goal</a:t>
            </a:r>
          </a:p>
          <a:p>
            <a:r>
              <a:rPr lang="en-US" dirty="0"/>
              <a:t>Understand the importance of networks in life, technology and applications</a:t>
            </a:r>
          </a:p>
          <a:p>
            <a:r>
              <a:rPr lang="en-US" dirty="0"/>
              <a:t>Study the theory underlying social networks</a:t>
            </a:r>
            <a:br>
              <a:rPr lang="en-US" dirty="0"/>
            </a:br>
            <a:r>
              <a:rPr lang="en-US" dirty="0"/>
              <a:t>Learn about algorithms that make use of network structure</a:t>
            </a:r>
          </a:p>
          <a:p>
            <a:r>
              <a:rPr lang="en-US" dirty="0"/>
              <a:t>Learn about Machine Learning on Graphs/Networks</a:t>
            </a:r>
          </a:p>
          <a:p>
            <a:r>
              <a:rPr lang="en-US" dirty="0"/>
              <a:t>Learn about the tools to analyze them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581128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Today:</a:t>
            </a:r>
          </a:p>
          <a:p>
            <a:r>
              <a:rPr lang="en-US" dirty="0"/>
              <a:t>Some logistics</a:t>
            </a:r>
          </a:p>
          <a:p>
            <a:r>
              <a:rPr lang="en-US" dirty="0"/>
              <a:t>A taste of the topics to be covered</a:t>
            </a:r>
          </a:p>
          <a:p>
            <a:endParaRPr lang="el-GR" dirty="0"/>
          </a:p>
          <a:p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to graph theory and notebooks</a:t>
            </a:r>
            <a:endParaRPr lang="el-G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network properties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Most nodes have only a small number of neighbors (degree), but there are some nodes with very high degree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power-law degree distribution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9900"/>
                </a:solidFill>
              </a:rPr>
              <a:t>scale-free</a:t>
            </a:r>
            <a:r>
              <a:rPr lang="en-US" sz="2000" dirty="0"/>
              <a:t> networks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If a node </a:t>
            </a:r>
            <a:r>
              <a:rPr lang="en-US" sz="2400" dirty="0">
                <a:solidFill>
                  <a:srgbClr val="0000FF"/>
                </a:solidFill>
              </a:rPr>
              <a:t>x</a:t>
            </a:r>
            <a:r>
              <a:rPr lang="en-US" sz="2400" dirty="0"/>
              <a:t> is connected to </a:t>
            </a:r>
            <a:r>
              <a:rPr lang="en-US" sz="2400" dirty="0">
                <a:solidFill>
                  <a:srgbClr val="0000FF"/>
                </a:solidFill>
              </a:rPr>
              <a:t>y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z</a:t>
            </a:r>
            <a:r>
              <a:rPr lang="en-US" sz="2400" dirty="0"/>
              <a:t>, then </a:t>
            </a:r>
            <a:r>
              <a:rPr lang="en-US" sz="2400" dirty="0">
                <a:solidFill>
                  <a:srgbClr val="0000FF"/>
                </a:solidFill>
              </a:rPr>
              <a:t>y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z</a:t>
            </a:r>
            <a:r>
              <a:rPr lang="en-US" sz="2400" dirty="0"/>
              <a:t> are likely to be connected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high </a:t>
            </a:r>
            <a:r>
              <a:rPr lang="en-US" sz="2000" dirty="0">
                <a:solidFill>
                  <a:srgbClr val="FF9900"/>
                </a:solidFill>
              </a:rPr>
              <a:t>clustering coefficient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Most nodes are just a few edges away on average.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9900"/>
                </a:solidFill>
              </a:rPr>
              <a:t>small world</a:t>
            </a:r>
            <a:r>
              <a:rPr lang="en-US" sz="2000" dirty="0"/>
              <a:t> networks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Networks from very diverse areas (from internet to biological networks) have similar properties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Is it possible that there is a unifying underlying generative process?</a:t>
            </a:r>
          </a:p>
        </p:txBody>
      </p:sp>
    </p:spTree>
    <p:extLst>
      <p:ext uri="{BB962C8B-B14F-4D97-AF65-F5344CB8AC3E}">
        <p14:creationId xmlns:p14="http://schemas.microsoft.com/office/powerpoint/2010/main" val="384489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real networks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Classic graph theory </a:t>
            </a:r>
            <a:r>
              <a:rPr lang="en-US" sz="2800" dirty="0"/>
              <a:t>model (</a:t>
            </a:r>
            <a:r>
              <a:rPr lang="en-US" sz="2800" dirty="0" err="1"/>
              <a:t>Erdös-Renyi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each edge is generated independently with probability </a:t>
            </a:r>
            <a:r>
              <a:rPr lang="en-US" sz="2400" dirty="0">
                <a:solidFill>
                  <a:srgbClr val="0000FF"/>
                </a:solidFill>
              </a:rPr>
              <a:t>p</a:t>
            </a:r>
            <a:endParaRPr lang="en-US" sz="2400" dirty="0"/>
          </a:p>
          <a:p>
            <a:r>
              <a:rPr lang="en-US" dirty="0"/>
              <a:t>Real life networks are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not “random”</a:t>
            </a:r>
          </a:p>
          <a:p>
            <a:r>
              <a:rPr lang="en-US" dirty="0"/>
              <a:t>Can we define a </a:t>
            </a:r>
            <a:r>
              <a:rPr lang="en-US" dirty="0">
                <a:solidFill>
                  <a:srgbClr val="0070C0"/>
                </a:solidFill>
              </a:rPr>
              <a:t>model</a:t>
            </a:r>
            <a:r>
              <a:rPr lang="en-US" dirty="0"/>
              <a:t> that </a:t>
            </a:r>
            <a:r>
              <a:rPr lang="en-US" dirty="0">
                <a:solidFill>
                  <a:srgbClr val="0070C0"/>
                </a:solidFill>
              </a:rPr>
              <a:t>generates</a:t>
            </a:r>
            <a:r>
              <a:rPr lang="en-US" dirty="0"/>
              <a:t> graphs with statistical properties similar to those in real life?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rich-get-richer</a:t>
            </a:r>
            <a:r>
              <a:rPr lang="en-US" dirty="0"/>
              <a:t>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301208"/>
            <a:ext cx="8712968" cy="13849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We need to accurately model the mechanisms that govern the evolution of networks (for prediction, simulations, understanding)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9158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of nodes on the Web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Is my home page as important as the </a:t>
            </a:r>
            <a:r>
              <a:rPr lang="en-US" sz="2800" dirty="0" err="1"/>
              <a:t>facebook</a:t>
            </a:r>
            <a:r>
              <a:rPr lang="en-US" sz="2800" dirty="0"/>
              <a:t> page?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We need algorithms to compute the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importance of nodes</a:t>
            </a:r>
            <a:r>
              <a:rPr lang="en-US" sz="2800" dirty="0"/>
              <a:t> in a graph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0070C0"/>
                </a:solidFill>
              </a:rPr>
              <a:t>PageRank</a:t>
            </a:r>
            <a:r>
              <a:rPr lang="en-US" sz="2800" dirty="0"/>
              <a:t> Algorithm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 success story of network use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5301208"/>
            <a:ext cx="871296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It is impossible to create a web search engine without understanding the web graph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2976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Information/Virus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06" y="1444481"/>
            <a:ext cx="8229600" cy="36009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How do </a:t>
            </a:r>
            <a:r>
              <a:rPr lang="en-US" dirty="0">
                <a:solidFill>
                  <a:srgbClr val="0070C0"/>
                </a:solidFill>
              </a:rPr>
              <a:t>viruses spread </a:t>
            </a:r>
            <a:r>
              <a:rPr lang="en-US" dirty="0"/>
              <a:t>between individuals? How can we stop them?</a:t>
            </a:r>
          </a:p>
          <a:p>
            <a:endParaRPr lang="en-US" dirty="0"/>
          </a:p>
          <a:p>
            <a:r>
              <a:rPr lang="en-US" dirty="0"/>
              <a:t>How does </a:t>
            </a:r>
            <a:r>
              <a:rPr lang="en-US" dirty="0">
                <a:solidFill>
                  <a:srgbClr val="0070C0"/>
                </a:solidFill>
              </a:rPr>
              <a:t>information propagate </a:t>
            </a:r>
            <a:r>
              <a:rPr lang="en-US" dirty="0"/>
              <a:t>in social and information networks? What items become </a:t>
            </a:r>
            <a:r>
              <a:rPr lang="en-US" dirty="0">
                <a:solidFill>
                  <a:srgbClr val="0070C0"/>
                </a:solidFill>
              </a:rPr>
              <a:t>viral</a:t>
            </a:r>
            <a:r>
              <a:rPr lang="en-US" dirty="0"/>
              <a:t>? Who are the </a:t>
            </a:r>
            <a:r>
              <a:rPr lang="en-US" dirty="0">
                <a:solidFill>
                  <a:srgbClr val="0070C0"/>
                </a:solidFill>
              </a:rPr>
              <a:t>influencers</a:t>
            </a:r>
            <a:r>
              <a:rPr lang="en-US" dirty="0"/>
              <a:t> and trend-setters?</a:t>
            </a:r>
          </a:p>
          <a:p>
            <a:endParaRPr lang="en-US" dirty="0"/>
          </a:p>
          <a:p>
            <a:r>
              <a:rPr lang="en-US" dirty="0"/>
              <a:t>We need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models and algorithms </a:t>
            </a:r>
            <a:r>
              <a:rPr lang="en-US" dirty="0"/>
              <a:t>to answer these questions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4941168"/>
            <a:ext cx="8712968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Online advertising relies heavily on online social networks and word-of-mouth marketing. </a:t>
            </a:r>
          </a:p>
          <a:p>
            <a:r>
              <a:rPr lang="en-US" sz="2800" dirty="0"/>
              <a:t>COVID-19 demonstrated the importance of understanding virus spread.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5158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 and Finding Communities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199" y="1600201"/>
            <a:ext cx="8410575" cy="2764904"/>
          </a:xfrm>
        </p:spPr>
        <p:txBody>
          <a:bodyPr>
            <a:normAutofit/>
          </a:bodyPr>
          <a:lstStyle/>
          <a:p>
            <a:r>
              <a:rPr lang="en-US" dirty="0"/>
              <a:t>What is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community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“Cohesive subgroups are subsets of actors among whom there are relatively strong, direct, intense, frequent, or positive ties.” [Wasserman &amp; Faust ‘97]</a:t>
            </a:r>
          </a:p>
          <a:p>
            <a:endParaRPr lang="el-G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051" y="3636844"/>
            <a:ext cx="3491435" cy="205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29068"/>
            <a:ext cx="3827095" cy="226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/>
          <p:nvPr/>
        </p:nvSpPr>
        <p:spPr>
          <a:xfrm>
            <a:off x="7011354" y="5443238"/>
            <a:ext cx="213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Karate club example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[W. Zachary, 1970]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DB977-CF6A-4050-94F4-29DBD6EF6B80}"/>
              </a:ext>
            </a:extLst>
          </p:cNvPr>
          <p:cNvSpPr txBox="1"/>
          <p:nvPr/>
        </p:nvSpPr>
        <p:spPr>
          <a:xfrm>
            <a:off x="53498" y="6140138"/>
            <a:ext cx="90370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 we define and discover communities in large graphs? </a:t>
            </a:r>
            <a:endParaRPr lang="en-US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 and Finding Communities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dirty="0"/>
              <a:t>Input: a graph G=(V,E)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dirty="0"/>
              <a:t>edge (u, v) denotes similarity between u and v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en-US" i="1" dirty="0">
                <a:solidFill>
                  <a:srgbClr val="0070C0"/>
                </a:solidFill>
              </a:rPr>
              <a:t>weighted graphs</a:t>
            </a:r>
            <a:r>
              <a:rPr lang="en-US" dirty="0"/>
              <a:t>: weight of edge captures the degree of </a:t>
            </a:r>
            <a:r>
              <a:rPr lang="en-US" dirty="0">
                <a:solidFill>
                  <a:srgbClr val="0070C0"/>
                </a:solidFill>
              </a:rPr>
              <a:t>similarity</a:t>
            </a:r>
          </a:p>
          <a:p>
            <a:pPr lvl="0"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Clustering</a:t>
            </a:r>
            <a:r>
              <a:rPr lang="en-US" b="1" dirty="0"/>
              <a:t>: </a:t>
            </a:r>
            <a:r>
              <a:rPr lang="en-US" dirty="0"/>
              <a:t>Partition the nodes in the graph such that nodes </a:t>
            </a:r>
            <a:r>
              <a:rPr lang="en-US" dirty="0">
                <a:solidFill>
                  <a:srgbClr val="BF01B6"/>
                </a:solidFill>
              </a:rPr>
              <a:t>within</a:t>
            </a:r>
            <a:r>
              <a:rPr lang="en-US" dirty="0">
                <a:solidFill>
                  <a:srgbClr val="B10F9E"/>
                </a:solidFill>
              </a:rPr>
              <a:t> </a:t>
            </a:r>
            <a:r>
              <a:rPr lang="en-US" dirty="0"/>
              <a:t>clusters are </a:t>
            </a:r>
            <a:r>
              <a:rPr lang="en-US" dirty="0">
                <a:solidFill>
                  <a:srgbClr val="BF01B6"/>
                </a:solidFill>
              </a:rPr>
              <a:t>well interconnected </a:t>
            </a:r>
            <a:r>
              <a:rPr lang="en-US" dirty="0"/>
              <a:t>(high edge weights), and nodes </a:t>
            </a:r>
            <a:r>
              <a:rPr lang="en-US" dirty="0">
                <a:solidFill>
                  <a:srgbClr val="00B050"/>
                </a:solidFill>
              </a:rPr>
              <a:t>across</a:t>
            </a:r>
            <a:r>
              <a:rPr lang="en-US" dirty="0"/>
              <a:t> clusters are </a:t>
            </a:r>
            <a:r>
              <a:rPr lang="en-US" dirty="0">
                <a:solidFill>
                  <a:srgbClr val="00B050"/>
                </a:solidFill>
              </a:rPr>
              <a:t>sparsely interconnected</a:t>
            </a:r>
            <a:r>
              <a:rPr lang="en-US" dirty="0"/>
              <a:t> (low edge weights)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Prediction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Given a snapshot of a social network at time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, we seek to accurately </a:t>
            </a:r>
            <a:r>
              <a:rPr lang="en-US" sz="2800" dirty="0">
                <a:solidFill>
                  <a:srgbClr val="FF0000"/>
                </a:solidFill>
              </a:rPr>
              <a:t>predict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the edges that will be added to the network during the interval from time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to a given future time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t'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434837" y="3341686"/>
            <a:ext cx="5112568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Applications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Accelerate the growth of a social network (e.g.,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Facebook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LinkedIn, Twitter) that would otherwise take longer to form.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dirty="0"/>
              <a:t>Identify suspect relationships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62" t="21031" r="1276" b="56867"/>
          <a:stretch/>
        </p:blipFill>
        <p:spPr bwMode="auto">
          <a:xfrm>
            <a:off x="5796136" y="3573016"/>
            <a:ext cx="2681416" cy="227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41" y="5903893"/>
            <a:ext cx="871296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 we predict future links?</a:t>
            </a:r>
          </a:p>
          <a:p>
            <a:r>
              <a:rPr lang="en-US" sz="2800" dirty="0"/>
              <a:t>How do we make friendship recommendations?</a:t>
            </a:r>
            <a:endParaRPr lang="en-US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Nodes in real networks have </a:t>
            </a:r>
            <a:r>
              <a:rPr lang="en-US" dirty="0">
                <a:solidFill>
                  <a:srgbClr val="FF0000"/>
                </a:solidFill>
              </a:rPr>
              <a:t>attributes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E.g., demographic information for social network users</a:t>
            </a:r>
          </a:p>
          <a:p>
            <a:pPr lvl="1"/>
            <a:r>
              <a:rPr lang="en-US" dirty="0"/>
              <a:t>Also, social media users produce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content</a:t>
            </a:r>
            <a:r>
              <a:rPr lang="en-US" dirty="0"/>
              <a:t>, and have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engagement</a:t>
            </a:r>
            <a:r>
              <a:rPr lang="en-US" dirty="0"/>
              <a:t> history. </a:t>
            </a:r>
          </a:p>
          <a:p>
            <a:r>
              <a:rPr lang="en-US" dirty="0"/>
              <a:t>Mining the content </a:t>
            </a:r>
            <a:r>
              <a:rPr lang="en-US" dirty="0">
                <a:solidFill>
                  <a:srgbClr val="0070C0"/>
                </a:solidFill>
              </a:rPr>
              <a:t>in conjunction </a:t>
            </a:r>
            <a:r>
              <a:rPr lang="en-US" dirty="0"/>
              <a:t>with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network</a:t>
            </a:r>
            <a:r>
              <a:rPr lang="en-US" dirty="0"/>
              <a:t> can be useful</a:t>
            </a:r>
          </a:p>
          <a:p>
            <a:pPr lvl="1"/>
            <a:r>
              <a:rPr lang="en-US" dirty="0"/>
              <a:t>Can we understand a user’s interests by looking at those of their friends? </a:t>
            </a:r>
          </a:p>
          <a:p>
            <a:pPr lvl="1"/>
            <a:r>
              <a:rPr lang="en-US" dirty="0"/>
              <a:t>Social recommendations: Can we predict a movie rating using the social network?</a:t>
            </a:r>
          </a:p>
          <a:p>
            <a:pPr lvl="1"/>
            <a:r>
              <a:rPr lang="en-US" dirty="0"/>
              <a:t>Node labeling: Can we predict the attributes of the users using the network?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0025"/>
            <a:ext cx="8229600" cy="1143000"/>
          </a:xfrm>
        </p:spPr>
        <p:txBody>
          <a:bodyPr/>
          <a:lstStyle/>
          <a:p>
            <a:r>
              <a:rPr lang="en-US" dirty="0"/>
              <a:t>Homophily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15516" y="1417638"/>
            <a:ext cx="871296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Homophily: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“Birds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of a feather flock together”. People with similar interests tend to connect to each other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002060"/>
                </a:solidFill>
              </a:rPr>
              <a:t>Homophily is widely observed in social networks and has important implications on the network</a:t>
            </a:r>
          </a:p>
          <a:p>
            <a:pPr algn="just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Applications in online marketing</a:t>
            </a:r>
          </a:p>
          <a:p>
            <a:pPr lvl="1" algn="just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viral marketing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relies upon social influence affecting behavior</a:t>
            </a:r>
          </a:p>
          <a:p>
            <a:pPr lvl="1" algn="just"/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recommender systems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predict behavior based on similarity</a:t>
            </a:r>
            <a:endParaRPr lang="el-GR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endParaRPr lang="el-GR" dirty="0">
              <a:solidFill>
                <a:srgbClr val="002060"/>
              </a:solidFill>
            </a:endParaRPr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691160"/>
            <a:ext cx="8712968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How does homophily affect the properties and the processes in the network? </a:t>
            </a:r>
            <a:endParaRPr lang="en-US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CF803-C347-42A6-BC96-BAC7B0F6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on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80077-1CB3-4124-A046-2AB45B75D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network information can be used for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Machine Learning </a:t>
            </a:r>
            <a:r>
              <a:rPr lang="en-US" dirty="0"/>
              <a:t>tasks such as classification:</a:t>
            </a:r>
          </a:p>
          <a:p>
            <a:pPr lvl="1"/>
            <a:r>
              <a:rPr lang="en-US" dirty="0"/>
              <a:t>“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 will be known by the company you keep</a:t>
            </a:r>
            <a:r>
              <a:rPr lang="en-US" dirty="0"/>
              <a:t>”: Use the network information to classify the nodes of the graph.</a:t>
            </a:r>
          </a:p>
          <a:p>
            <a:pPr lvl="1"/>
            <a:r>
              <a:rPr lang="en-US" dirty="0"/>
              <a:t>Simple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label propagation </a:t>
            </a:r>
            <a:r>
              <a:rPr lang="en-US" dirty="0"/>
              <a:t>techniques have been used very successfully in the past</a:t>
            </a:r>
          </a:p>
          <a:p>
            <a:r>
              <a:rPr lang="en-US" dirty="0">
                <a:solidFill>
                  <a:srgbClr val="FF0000"/>
                </a:solidFill>
              </a:rPr>
              <a:t>Graph Machine Learning (GML): </a:t>
            </a:r>
            <a:r>
              <a:rPr lang="en-US" dirty="0"/>
              <a:t>Application of</a:t>
            </a:r>
            <a:r>
              <a:rPr lang="el-GR" dirty="0"/>
              <a:t> </a:t>
            </a:r>
            <a:r>
              <a:rPr lang="en-US" dirty="0"/>
              <a:t>sophisticated ML techniques on graphs. The AI revolution has also reached networks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GNN: Graph Neural Networks</a:t>
            </a:r>
            <a:r>
              <a:rPr lang="en-US" dirty="0"/>
              <a:t>. Incorporate the network structure into the Neural Network computation.</a:t>
            </a:r>
          </a:p>
          <a:p>
            <a:pPr lvl="1"/>
            <a:r>
              <a:rPr lang="en-US" dirty="0"/>
              <a:t>Extension of simple label propagation with more sophisticated techniques (non-linear/physics-based)</a:t>
            </a:r>
          </a:p>
        </p:txBody>
      </p:sp>
    </p:spTree>
    <p:extLst>
      <p:ext uri="{BB962C8B-B14F-4D97-AF65-F5344CB8AC3E}">
        <p14:creationId xmlns:p14="http://schemas.microsoft.com/office/powerpoint/2010/main" val="239984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Logistics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450224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0% Assignments</a:t>
            </a:r>
          </a:p>
          <a:p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0% Presentations and class participation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50% Term Project (in 2 Phases)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No Final Exam</a:t>
            </a:r>
            <a:endParaRPr lang="el-GR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68600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Web page:</a:t>
            </a:r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www.cs.uoi.gr/~tsap/teaching/cse-d6</a:t>
            </a:r>
            <a:endParaRPr lang="el-GR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547" y="1484784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Textbooks: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Easley and Kleinberg free text-book on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hlinkClick r:id="rId3"/>
              </a:rPr>
              <a:t>Networks, Crowds and Markets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M. E. J. Newman, </a:t>
            </a:r>
            <a:r>
              <a:rPr lang="en-US" dirty="0">
                <a:hlinkClick r:id="rId4"/>
              </a:rPr>
              <a:t>The structure and function of complex networks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SIAM Reviews, 45(2): 167-256, 2003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Reza 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Zafarani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Mohammad Ali Abbasi, Huan Liu, free text-book on</a:t>
            </a:r>
            <a:r>
              <a:rPr lang="en-US" dirty="0"/>
              <a:t> </a:t>
            </a:r>
            <a:r>
              <a:rPr lang="en-US" u="sng" dirty="0">
                <a:hlinkClick r:id="rId5"/>
              </a:rPr>
              <a:t>Social Media Mining</a:t>
            </a:r>
            <a:endParaRPr lang="en-US" u="sng" dirty="0"/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Michele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Coscia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dirty="0">
                <a:effectLst/>
                <a:hlinkClick r:id="rId6"/>
              </a:rPr>
              <a:t>The Atlas for the Aspiring Network Scientist</a:t>
            </a:r>
            <a:endParaRPr lang="el-GR" dirty="0">
              <a:effectLst/>
            </a:endParaRPr>
          </a:p>
          <a:p>
            <a:r>
              <a:rPr lang="el-GR" dirty="0">
                <a:solidFill>
                  <a:schemeClr val="tx2">
                    <a:lumMod val="75000"/>
                  </a:schemeClr>
                </a:solidFill>
              </a:rPr>
              <a:t>…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more material from papers available online</a:t>
            </a:r>
          </a:p>
        </p:txBody>
      </p:sp>
    </p:spTree>
    <p:extLst>
      <p:ext uri="{BB962C8B-B14F-4D97-AF65-F5344CB8AC3E}">
        <p14:creationId xmlns:p14="http://schemas.microsoft.com/office/powerpoint/2010/main" val="273703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067944" y="3893087"/>
            <a:ext cx="4887668" cy="2280363"/>
            <a:chOff x="178308" y="1694688"/>
            <a:chExt cx="6646164" cy="23248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08" y="1780364"/>
              <a:ext cx="6646164" cy="223918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733800" y="1694688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8308" y="173355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02CE1-95A9-48CD-83A8-30F0B663C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" y="135692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Project the nodes of the network into a </a:t>
            </a:r>
            <a:r>
              <a:rPr lang="en-US" dirty="0">
                <a:solidFill>
                  <a:srgbClr val="0070C0"/>
                </a:solidFill>
              </a:rPr>
              <a:t>multidimensional real space</a:t>
            </a:r>
            <a:r>
              <a:rPr lang="en-US" dirty="0"/>
              <a:t>, such that the nodes that are close to each other in the network (or, semantically similar) are mapped to near-by points in this space</a:t>
            </a:r>
          </a:p>
          <a:p>
            <a:r>
              <a:rPr lang="en-US" dirty="0"/>
              <a:t>An application of machine learning on graphs.</a:t>
            </a:r>
          </a:p>
          <a:p>
            <a:r>
              <a:rPr lang="en-US" dirty="0"/>
              <a:t>Multiple applications for:</a:t>
            </a:r>
          </a:p>
          <a:p>
            <a:pPr lvl="1"/>
            <a:r>
              <a:rPr lang="en-US" dirty="0"/>
              <a:t>Link prediction</a:t>
            </a:r>
          </a:p>
          <a:p>
            <a:pPr lvl="1"/>
            <a:r>
              <a:rPr lang="en-US" dirty="0"/>
              <a:t>Node classification</a:t>
            </a:r>
          </a:p>
          <a:p>
            <a:pPr lvl="1"/>
            <a:r>
              <a:rPr lang="en-US" dirty="0"/>
              <a:t>More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A6624-C44B-4538-8734-DDF74B11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Embeddings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2666" y="5995490"/>
            <a:ext cx="2528430" cy="3023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rtlCol="0" anchor="t" anchorCtr="0">
            <a:noAutofit/>
          </a:bodyPr>
          <a:lstStyle/>
          <a:p>
            <a:r>
              <a:rPr lang="en-US" sz="1200" dirty="0">
                <a:ea typeface="Helvetica Neue Light" charset="0"/>
                <a:cs typeface="Helvetica Neue Light" charset="0"/>
                <a:sym typeface="Open Sans"/>
              </a:rPr>
              <a:t>2-dimensional node embedding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9192" y="6422256"/>
            <a:ext cx="405127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tx2">
                    <a:lumMod val="75000"/>
                  </a:schemeClr>
                </a:solidFill>
                <a:ea typeface="Helvetica Neue Light" charset="0"/>
                <a:cs typeface="Helvetica Neue Light" charset="0"/>
                <a:sym typeface="Open Sans"/>
              </a:rPr>
              <a:t>Image from: Perozzi et al.. </a:t>
            </a:r>
            <a:r>
              <a:rPr lang="en-US" sz="800" i="1" dirty="0" err="1">
                <a:solidFill>
                  <a:schemeClr val="tx2">
                    <a:lumMod val="75000"/>
                  </a:schemeClr>
                </a:solidFill>
                <a:ea typeface="Helvetica Neue Light" charset="0"/>
                <a:cs typeface="Helvetica Neue Light" charset="0"/>
                <a:sym typeface="Open Sans"/>
              </a:rPr>
              <a:t>DeepWalk</a:t>
            </a:r>
            <a:r>
              <a:rPr lang="en-US" sz="800" i="1" dirty="0">
                <a:solidFill>
                  <a:schemeClr val="tx2">
                    <a:lumMod val="75000"/>
                  </a:schemeClr>
                </a:solidFill>
                <a:ea typeface="Helvetica Neue Light" charset="0"/>
                <a:cs typeface="Helvetica Neue Light" charset="0"/>
                <a:sym typeface="Open Sans"/>
              </a:rPr>
              <a:t>: Online Learning of Social Representations. KDD 2014.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30783" y="6031543"/>
            <a:ext cx="3187146" cy="357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sz="1200" dirty="0"/>
              <a:t>Zachary’s Karate Club Network:</a:t>
            </a:r>
            <a:endParaRPr lang="en-US" sz="1200" dirty="0"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03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Today </a:t>
            </a:r>
            <a:r>
              <a:rPr lang="en-US" dirty="0">
                <a:solidFill>
                  <a:srgbClr val="0070C0"/>
                </a:solidFill>
              </a:rPr>
              <a:t>Social Media </a:t>
            </a:r>
            <a:r>
              <a:rPr lang="en-US" dirty="0"/>
              <a:t>(Twitter, Facebook, Instagram) have supplanted the traditional media sources</a:t>
            </a:r>
          </a:p>
          <a:p>
            <a:pPr lvl="1"/>
            <a:r>
              <a:rPr lang="en-US" dirty="0"/>
              <a:t>Information is generated and disseminated mostly online by users</a:t>
            </a:r>
          </a:p>
          <a:p>
            <a:pPr lvl="1"/>
            <a:r>
              <a:rPr lang="en-US" dirty="0"/>
              <a:t>Twitter has become a global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sensor</a:t>
            </a:r>
            <a:r>
              <a:rPr lang="en-US" dirty="0"/>
              <a:t>” detecting and reporting everything</a:t>
            </a:r>
          </a:p>
          <a:p>
            <a:pPr lvl="1"/>
            <a:r>
              <a:rPr lang="en-US" dirty="0"/>
              <a:t>Social media have become the main platform for disseminating ideas</a:t>
            </a:r>
          </a:p>
          <a:p>
            <a:r>
              <a:rPr lang="en-US" dirty="0"/>
              <a:t>Interesting problems:</a:t>
            </a:r>
          </a:p>
          <a:p>
            <a:pPr lvl="1"/>
            <a:r>
              <a:rPr lang="en-US" dirty="0"/>
              <a:t>Automatically detect events using Twitter</a:t>
            </a:r>
          </a:p>
          <a:p>
            <a:pPr lvl="1"/>
            <a:r>
              <a:rPr lang="en-US" dirty="0"/>
              <a:t>Sentiment mining</a:t>
            </a:r>
          </a:p>
          <a:p>
            <a:pPr lvl="1"/>
            <a:r>
              <a:rPr lang="en-US" dirty="0"/>
              <a:t>Misinformation and fake news detection</a:t>
            </a:r>
          </a:p>
        </p:txBody>
      </p:sp>
    </p:spTree>
    <p:extLst>
      <p:ext uri="{BB962C8B-B14F-4D97-AF65-F5344CB8AC3E}">
        <p14:creationId xmlns:p14="http://schemas.microsoft.com/office/powerpoint/2010/main" val="2048497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F5CD-9B55-4038-80C8-6845D475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4058"/>
            <a:ext cx="8229600" cy="74295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Ethical Issues in Social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401C7-D433-4290-8AC8-4CD368498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7656"/>
            <a:ext cx="5554960" cy="48076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 algorithms make </a:t>
            </a:r>
            <a:r>
              <a:rPr lang="en-US" dirty="0">
                <a:solidFill>
                  <a:srgbClr val="0070C0"/>
                </a:solidFill>
              </a:rPr>
              <a:t>fair</a:t>
            </a:r>
            <a:r>
              <a:rPr lang="en-US" dirty="0"/>
              <a:t> and correct decisions? Do they create </a:t>
            </a:r>
            <a:r>
              <a:rPr lang="en-US" dirty="0">
                <a:solidFill>
                  <a:srgbClr val="0070C0"/>
                </a:solidFill>
              </a:rPr>
              <a:t>filter bubbles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echo chambers</a:t>
            </a:r>
            <a:r>
              <a:rPr lang="en-US" dirty="0"/>
              <a:t>, increase </a:t>
            </a:r>
            <a:r>
              <a:rPr lang="en-US" dirty="0">
                <a:solidFill>
                  <a:srgbClr val="0070C0"/>
                </a:solidFill>
              </a:rPr>
              <a:t>polarization</a:t>
            </a:r>
            <a:r>
              <a:rPr lang="en-US" dirty="0"/>
              <a:t>, and promote </a:t>
            </a:r>
            <a:r>
              <a:rPr lang="en-US" dirty="0">
                <a:solidFill>
                  <a:srgbClr val="0070C0"/>
                </a:solidFill>
              </a:rPr>
              <a:t>misinformation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How do we measure all this on a network? </a:t>
            </a:r>
          </a:p>
          <a:p>
            <a:pPr lvl="1"/>
            <a:r>
              <a:rPr lang="en-US" dirty="0"/>
              <a:t>How do we guarantee fairness and diversity?</a:t>
            </a:r>
          </a:p>
          <a:p>
            <a:r>
              <a:rPr lang="en-US" dirty="0"/>
              <a:t>Are online social networks and media a threat to democracy and our mental health?</a:t>
            </a:r>
            <a:endParaRPr lang="el-GR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290" name="Picture 2" descr="Social Dilemma | Robert Lustig Website">
            <a:extLst>
              <a:ext uri="{FF2B5EF4-FFF2-40B4-BE49-F238E27FC236}">
                <a16:creationId xmlns:a16="http://schemas.microsoft.com/office/drawing/2014/main" id="{49D83162-2466-42C1-8A01-9D8AB5A7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772816"/>
            <a:ext cx="2385077" cy="35387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93411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Tools</a:t>
            </a:r>
            <a:endParaRPr lang="el-GR" sz="4000" dirty="0"/>
          </a:p>
        </p:txBody>
      </p:sp>
      <p:pic>
        <p:nvPicPr>
          <p:cNvPr id="15" name="Picture 14" descr="snap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83307"/>
            <a:ext cx="1440160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1680" y="2664778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Stanford Network Analysis Platform (SNAP): </a:t>
            </a:r>
            <a:r>
              <a:rPr lang="en-US" dirty="0"/>
              <a:t>general purpose, high performance system for analysis and manipulation of large networks written in C++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http://snap.stanford.edu/snap/index.html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647" y="1190362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NetworkX</a:t>
            </a:r>
            <a:r>
              <a:rPr lang="en-US" dirty="0"/>
              <a:t>: a Python language software package for the creation, manipulation, and study of the structure, dynamics, and functions of complex networks.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http://networkx.lanl.gov/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7" descr="icon-desktop.jpg">
            <a:extLst>
              <a:ext uri="{FF2B5EF4-FFF2-40B4-BE49-F238E27FC236}">
                <a16:creationId xmlns:a16="http://schemas.microsoft.com/office/drawing/2014/main" id="{770683D4-52E4-4D65-AAE2-159FD91851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4365104"/>
            <a:ext cx="1171349" cy="8681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DE4BEA-F677-4470-9445-0A57C21EB1E5}"/>
              </a:ext>
            </a:extLst>
          </p:cNvPr>
          <p:cNvSpPr txBox="1"/>
          <p:nvPr/>
        </p:nvSpPr>
        <p:spPr>
          <a:xfrm>
            <a:off x="971600" y="4437112"/>
            <a:ext cx="6048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dirty="0"/>
              <a:t>: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free software environment for statistical computing and graphics.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http://www.r-project.org/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" name="Picture 19" descr="Rlogo.jpg">
            <a:extLst>
              <a:ext uri="{FF2B5EF4-FFF2-40B4-BE49-F238E27FC236}">
                <a16:creationId xmlns:a16="http://schemas.microsoft.com/office/drawing/2014/main" id="{26ACFFC3-2E61-4AEC-9E20-1CE665F516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4509120"/>
            <a:ext cx="576064" cy="437810"/>
          </a:xfrm>
          <a:prstGeom prst="rect">
            <a:avLst/>
          </a:prstGeom>
        </p:spPr>
      </p:pic>
      <p:pic>
        <p:nvPicPr>
          <p:cNvPr id="21" name="Picture 20" descr="logo.png">
            <a:extLst>
              <a:ext uri="{FF2B5EF4-FFF2-40B4-BE49-F238E27FC236}">
                <a16:creationId xmlns:a16="http://schemas.microsoft.com/office/drawing/2014/main" id="{3EFC1F26-CC33-4A18-9C8C-6F620504751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589240"/>
            <a:ext cx="1590675" cy="4762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6F797C-85F7-4D89-83A0-48D4E5495220}"/>
              </a:ext>
            </a:extLst>
          </p:cNvPr>
          <p:cNvSpPr txBox="1"/>
          <p:nvPr/>
        </p:nvSpPr>
        <p:spPr>
          <a:xfrm>
            <a:off x="2195736" y="5445224"/>
            <a:ext cx="4896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Gephi</a:t>
            </a:r>
            <a:r>
              <a:rPr lang="en-US" dirty="0"/>
              <a:t>: interactive visualization and exploration platform for all kinds of networks and complex systems, dynamic and hierarchical graphs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http://gephi.org/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Picture 22" descr="thumbs_preview4.png">
            <a:extLst>
              <a:ext uri="{FF2B5EF4-FFF2-40B4-BE49-F238E27FC236}">
                <a16:creationId xmlns:a16="http://schemas.microsoft.com/office/drawing/2014/main" id="{13B1F117-420A-4D85-BC32-709DB257290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2" y="5517232"/>
            <a:ext cx="142875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864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Frameworks for Processing Large Graphs</a:t>
            </a:r>
            <a:endParaRPr lang="el-G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Large scale (in some cases billions of vertices, trillions of edges)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2132856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 to process graphs in parallel?</a:t>
            </a:r>
            <a:endParaRPr lang="el-G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708920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Write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your own code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Use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MapReduce (general parallel processing) 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Pregel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(bulk synchronous parallel model) introduced by Google in 2010*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</a:rPr>
              <a:t>Giraph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http://incubator.apache.org/giraph/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(part of Hadoop software)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94928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*J. Dean, S.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Ghemawat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MapReduce: Simplified Data Processing on Large Clusters.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OSDI 2004: 137-150 </a:t>
            </a:r>
          </a:p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** G.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Malewicz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M. H.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Austern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A. J. C. Bik, J. C.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Dehnert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, I. Horn, N. </a:t>
            </a:r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</a:rPr>
              <a:t>Leiser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1200" i="1" dirty="0" err="1">
                <a:solidFill>
                  <a:schemeClr val="accent1">
                    <a:lumMod val="75000"/>
                  </a:schemeClr>
                </a:solidFill>
              </a:rPr>
              <a:t>Pregel</a:t>
            </a: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: a system for large-scale graph processing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. SIGMOD Conference 2010: 135-146</a:t>
            </a:r>
            <a:endParaRPr lang="el-GR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884" y="4509120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Storage?</a:t>
            </a:r>
            <a:endParaRPr lang="el-G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6064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Data</a:t>
            </a:r>
            <a:endParaRPr lang="el-GR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980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Collected using available APIs (Twitter,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Facebook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etc)</a:t>
            </a:r>
            <a:endParaRPr lang="el-GR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1277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Using existing collections, e.g., from SNAP (more in the webpage), permission may be required</a:t>
            </a:r>
            <a:endParaRPr lang="el-G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276872"/>
            <a:ext cx="784887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Stanford Large Network Dataset Collection</a:t>
            </a:r>
            <a:endParaRPr lang="en-US" sz="1100" dirty="0"/>
          </a:p>
          <a:p>
            <a:r>
              <a:rPr lang="en-US" sz="1100" dirty="0">
                <a:hlinkClick r:id="rId3"/>
              </a:rPr>
              <a:t>60 large social and information network datasets</a:t>
            </a:r>
            <a:endParaRPr lang="en-US" sz="1100" dirty="0"/>
          </a:p>
          <a:p>
            <a:r>
              <a:rPr lang="en-US" sz="1100" b="1" dirty="0" err="1"/>
              <a:t>Coauthorship</a:t>
            </a:r>
            <a:r>
              <a:rPr lang="en-US" sz="1100" b="1" dirty="0"/>
              <a:t> and Citation Networks</a:t>
            </a:r>
          </a:p>
          <a:p>
            <a:r>
              <a:rPr lang="en-US" sz="1100" dirty="0">
                <a:hlinkClick r:id="rId4"/>
              </a:rPr>
              <a:t>DBLP</a:t>
            </a:r>
            <a:r>
              <a:rPr lang="en-US" sz="1100" dirty="0"/>
              <a:t>: Collaboration network of computer scientists</a:t>
            </a:r>
          </a:p>
          <a:p>
            <a:r>
              <a:rPr lang="en-US" sz="1100" dirty="0">
                <a:hlinkClick r:id="rId5"/>
              </a:rPr>
              <a:t>KDD Cup Dataset</a:t>
            </a:r>
            <a:endParaRPr lang="en-US" sz="1100" dirty="0"/>
          </a:p>
          <a:p>
            <a:r>
              <a:rPr lang="en-US" sz="1100" b="1" dirty="0"/>
              <a:t>Internet Topology</a:t>
            </a:r>
          </a:p>
          <a:p>
            <a:r>
              <a:rPr lang="en-US" sz="1100" dirty="0">
                <a:hlinkClick r:id="rId6"/>
              </a:rPr>
              <a:t>AS Graphs</a:t>
            </a:r>
            <a:r>
              <a:rPr lang="en-US" sz="1100" dirty="0"/>
              <a:t>: AS-level </a:t>
            </a:r>
            <a:r>
              <a:rPr lang="en-US" sz="1100" dirty="0" err="1"/>
              <a:t>connectivities</a:t>
            </a:r>
            <a:r>
              <a:rPr lang="en-US" sz="1100" dirty="0"/>
              <a:t> inferred from Oregon route-views, Looking glass data and Routing registry data</a:t>
            </a:r>
          </a:p>
          <a:p>
            <a:r>
              <a:rPr lang="en-US" sz="1100" b="1" dirty="0"/>
              <a:t>Yelp Data</a:t>
            </a:r>
          </a:p>
          <a:p>
            <a:r>
              <a:rPr lang="en-US" sz="1100" dirty="0">
                <a:hlinkClick r:id="rId7"/>
              </a:rPr>
              <a:t>Yelp Review Data</a:t>
            </a:r>
            <a:r>
              <a:rPr lang="en-US" sz="1100" dirty="0"/>
              <a:t>: reviews of the 250 closest businesses for 30 universities for students and academics to explore and research</a:t>
            </a:r>
          </a:p>
          <a:p>
            <a:r>
              <a:rPr lang="en-US" sz="1100" b="1" dirty="0" err="1"/>
              <a:t>Youtube</a:t>
            </a:r>
            <a:r>
              <a:rPr lang="en-US" sz="1100" b="1" dirty="0"/>
              <a:t> dataset</a:t>
            </a:r>
          </a:p>
          <a:p>
            <a:r>
              <a:rPr lang="en-US" sz="1100" dirty="0" err="1">
                <a:hlinkClick r:id="rId8"/>
              </a:rPr>
              <a:t>Youtube</a:t>
            </a:r>
            <a:r>
              <a:rPr lang="en-US" sz="1100" dirty="0">
                <a:hlinkClick r:id="rId8"/>
              </a:rPr>
              <a:t> data</a:t>
            </a:r>
            <a:r>
              <a:rPr lang="en-US" sz="1100" dirty="0"/>
              <a:t>: YouTube videos as nodes. Edge a-&gt;b means video b is in the related video list (first 20 only) of a video a.</a:t>
            </a:r>
          </a:p>
          <a:p>
            <a:r>
              <a:rPr lang="en-US" sz="1100" b="1" dirty="0"/>
              <a:t>Amazon product </a:t>
            </a:r>
            <a:r>
              <a:rPr lang="en-US" sz="1100" b="1" dirty="0" err="1"/>
              <a:t>copurchasing</a:t>
            </a:r>
            <a:r>
              <a:rPr lang="en-US" sz="1100" b="1" dirty="0"/>
              <a:t> networks and metadata</a:t>
            </a:r>
          </a:p>
          <a:p>
            <a:r>
              <a:rPr lang="en-US" sz="1100" dirty="0">
                <a:hlinkClick r:id="rId9"/>
              </a:rPr>
              <a:t>Amazon Data</a:t>
            </a:r>
            <a:r>
              <a:rPr lang="en-US" sz="1100" dirty="0"/>
              <a:t>: The data was collected by crawling Amazon website and contains product metadata and review information about 548,552 different products (Books, music CDs, DVDs and VHS video tapes).</a:t>
            </a:r>
          </a:p>
          <a:p>
            <a:r>
              <a:rPr lang="en-US" sz="1100" b="1" dirty="0"/>
              <a:t>Wikipedia</a:t>
            </a:r>
          </a:p>
          <a:p>
            <a:r>
              <a:rPr lang="en-US" sz="1100" dirty="0">
                <a:hlinkClick r:id="rId10"/>
              </a:rPr>
              <a:t>Wikipedia page to page link data</a:t>
            </a:r>
            <a:r>
              <a:rPr lang="en-US" sz="1100" dirty="0"/>
              <a:t>: A list of all page-to-page links in Wikipedia</a:t>
            </a:r>
          </a:p>
          <a:p>
            <a:r>
              <a:rPr lang="en-US" sz="1100" dirty="0" err="1">
                <a:hlinkClick r:id="rId11"/>
              </a:rPr>
              <a:t>DBPedia</a:t>
            </a:r>
            <a:r>
              <a:rPr lang="en-US" sz="1100" dirty="0"/>
              <a:t>: The </a:t>
            </a:r>
            <a:r>
              <a:rPr lang="en-US" sz="1100" dirty="0" err="1"/>
              <a:t>DBpedia</a:t>
            </a:r>
            <a:r>
              <a:rPr lang="en-US" sz="1100" dirty="0"/>
              <a:t> data set uses a large multi-domain ontology which has been derived from Wikipedia.</a:t>
            </a:r>
          </a:p>
          <a:p>
            <a:r>
              <a:rPr lang="en-US" sz="1100" dirty="0">
                <a:hlinkClick r:id="rId12"/>
              </a:rPr>
              <a:t>Edits and talks</a:t>
            </a:r>
            <a:r>
              <a:rPr lang="en-US" sz="1100" dirty="0"/>
              <a:t>: Complete edit history (all revisions, all pages) of Wikipedia since its inception till January 2008.</a:t>
            </a:r>
          </a:p>
          <a:p>
            <a:r>
              <a:rPr lang="en-US" sz="1100" b="1" dirty="0"/>
              <a:t>Movie Ratings</a:t>
            </a:r>
          </a:p>
          <a:p>
            <a:r>
              <a:rPr lang="en-US" sz="1100" dirty="0">
                <a:hlinkClick r:id="rId13"/>
              </a:rPr>
              <a:t>IMDB database</a:t>
            </a:r>
            <a:r>
              <a:rPr lang="en-US" sz="1100" dirty="0"/>
              <a:t>: Movie ratings from IMDB</a:t>
            </a:r>
          </a:p>
          <a:p>
            <a:r>
              <a:rPr lang="en-US" sz="1100" dirty="0">
                <a:hlinkClick r:id="rId14"/>
              </a:rPr>
              <a:t>User rating data</a:t>
            </a:r>
            <a:r>
              <a:rPr lang="en-US" sz="1100" dirty="0"/>
              <a:t>: Movie ratings from </a:t>
            </a:r>
            <a:r>
              <a:rPr lang="en-US" sz="1100" dirty="0" err="1"/>
              <a:t>MovieLens</a:t>
            </a:r>
            <a:endParaRPr lang="en-US" sz="11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Thanks to Jure </a:t>
            </a:r>
            <a:r>
              <a:rPr lang="en-US" dirty="0" err="1"/>
              <a:t>Leskovec</a:t>
            </a:r>
            <a:r>
              <a:rPr lang="en-US" dirty="0"/>
              <a:t> </a:t>
            </a:r>
            <a:r>
              <a:rPr lang="en-US"/>
              <a:t>for some </a:t>
            </a:r>
            <a:r>
              <a:rPr lang="en-US" dirty="0"/>
              <a:t>of the material from his course notes.</a:t>
            </a:r>
          </a:p>
          <a:p>
            <a:endParaRPr lang="en-US" dirty="0"/>
          </a:p>
          <a:p>
            <a:r>
              <a:rPr lang="en-US" dirty="0"/>
              <a:t>M. E. J. Newman, </a:t>
            </a:r>
            <a:r>
              <a:rPr lang="en-US" dirty="0">
                <a:solidFill>
                  <a:schemeClr val="folHlink"/>
                </a:solidFill>
              </a:rPr>
              <a:t>The structure and function of complex networks</a:t>
            </a:r>
            <a:r>
              <a:rPr lang="en-US" dirty="0"/>
              <a:t>, SIAM Reviews, 45(2): 167-256, 2003 </a:t>
            </a:r>
          </a:p>
        </p:txBody>
      </p:sp>
    </p:spTree>
    <p:extLst>
      <p:ext uri="{BB962C8B-B14F-4D97-AF65-F5344CB8AC3E}">
        <p14:creationId xmlns:p14="http://schemas.microsoft.com/office/powerpoint/2010/main" val="260574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Graph Theory Reminder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a more extensive reminder</a:t>
            </a:r>
          </a:p>
          <a:p>
            <a:r>
              <a:rPr lang="en-US" dirty="0"/>
              <a:t>(</a:t>
            </a:r>
            <a:r>
              <a:rPr lang="en-US" dirty="0">
                <a:hlinkClick r:id="rId3"/>
              </a:rPr>
              <a:t>pptx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pdf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3662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Undirected Graph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700213"/>
            <a:ext cx="4611688" cy="1730375"/>
          </a:xfrm>
        </p:spPr>
        <p:txBody>
          <a:bodyPr/>
          <a:lstStyle/>
          <a:p>
            <a:r>
              <a:rPr lang="en-US" sz="2800" dirty="0"/>
              <a:t>Graph </a:t>
            </a:r>
            <a:r>
              <a:rPr lang="en-US" sz="2800" dirty="0">
                <a:solidFill>
                  <a:srgbClr val="00B0F0"/>
                </a:solidFill>
              </a:rPr>
              <a:t>G=(V,E)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V</a:t>
            </a:r>
            <a:r>
              <a:rPr lang="en-US" sz="2400" dirty="0"/>
              <a:t> = set of vertices (nodes)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E</a:t>
            </a:r>
            <a:r>
              <a:rPr lang="en-US" sz="2400" dirty="0"/>
              <a:t> = set of edges</a:t>
            </a:r>
          </a:p>
        </p:txBody>
      </p:sp>
      <p:sp>
        <p:nvSpPr>
          <p:cNvPr id="184324" name="Oval 4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5" name="Oval 5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Oval 7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Oval 8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6" name="Line 16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7" name="Line 17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8" name="Line 18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9" name="Text Box 19"/>
          <p:cNvSpPr txBox="1">
            <a:spLocks noChangeArrowheads="1"/>
          </p:cNvSpPr>
          <p:nvPr/>
        </p:nvSpPr>
        <p:spPr bwMode="auto">
          <a:xfrm>
            <a:off x="539750" y="4767263"/>
            <a:ext cx="45802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undirected</a:t>
            </a:r>
            <a:r>
              <a:rPr lang="en-US" sz="2400" dirty="0">
                <a:latin typeface="Tahoma" pitchFamily="34" charset="0"/>
              </a:rPr>
              <a:t> graph</a:t>
            </a:r>
          </a:p>
          <a:p>
            <a:r>
              <a:rPr lang="en-US" sz="2400" dirty="0">
                <a:latin typeface="Tahoma" pitchFamily="34" charset="0"/>
              </a:rPr>
              <a:t>V = {1, 2, 3, 4, 5}</a:t>
            </a:r>
          </a:p>
          <a:p>
            <a:r>
              <a:rPr lang="en-US" sz="2400" dirty="0">
                <a:latin typeface="Tahoma" pitchFamily="34" charset="0"/>
              </a:rPr>
              <a:t>E={(1,2),(1,3),(2,3),(3,4),(4,5)}</a:t>
            </a:r>
          </a:p>
        </p:txBody>
      </p:sp>
    </p:spTree>
    <p:extLst>
      <p:ext uri="{BB962C8B-B14F-4D97-AF65-F5344CB8AC3E}">
        <p14:creationId xmlns:p14="http://schemas.microsoft.com/office/powerpoint/2010/main" val="36781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4" grpId="0" animBg="1"/>
      <p:bldP spid="184325" grpId="0" animBg="1"/>
      <p:bldP spid="184326" grpId="0" animBg="1"/>
      <p:bldP spid="184327" grpId="0" animBg="1"/>
      <p:bldP spid="184328" grpId="0" animBg="1"/>
      <p:bldP spid="184329" grpId="0"/>
      <p:bldP spid="184330" grpId="0"/>
      <p:bldP spid="184331" grpId="0"/>
      <p:bldP spid="184332" grpId="0"/>
      <p:bldP spid="184333" grpId="0"/>
      <p:bldP spid="184334" grpId="0" animBg="1"/>
      <p:bldP spid="184335" grpId="0" animBg="1"/>
      <p:bldP spid="184336" grpId="0" animBg="1"/>
      <p:bldP spid="184337" grpId="0" animBg="1"/>
      <p:bldP spid="184338" grpId="0" animBg="1"/>
      <p:bldP spid="1843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Graph</a:t>
            </a:r>
          </a:p>
        </p:txBody>
      </p:sp>
      <p:sp>
        <p:nvSpPr>
          <p:cNvPr id="186372" name="Oval 4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3" name="Oval 5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4" name="Oval 6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5" name="Oval 7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6" name="Oval 8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7" name="Text Box 9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6380" name="Text Box 12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6381" name="Text Box 13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6382" name="Line 14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3" name="Line 15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Line 16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5" name="Line 17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6" name="Line 18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7" name="Text Box 19"/>
          <p:cNvSpPr txBox="1">
            <a:spLocks noChangeArrowheads="1"/>
          </p:cNvSpPr>
          <p:nvPr/>
        </p:nvSpPr>
        <p:spPr bwMode="auto">
          <a:xfrm>
            <a:off x="457200" y="4694238"/>
            <a:ext cx="572804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directed</a:t>
            </a:r>
            <a:r>
              <a:rPr lang="en-US" sz="2400" dirty="0">
                <a:latin typeface="Tahoma" pitchFamily="34" charset="0"/>
              </a:rPr>
              <a:t> graph</a:t>
            </a:r>
          </a:p>
          <a:p>
            <a:r>
              <a:rPr lang="en-US" sz="2400" dirty="0">
                <a:latin typeface="Tahoma" pitchFamily="34" charset="0"/>
              </a:rPr>
              <a:t>V = {1, 2, 3, 4, 5}</a:t>
            </a:r>
          </a:p>
          <a:p>
            <a:r>
              <a:rPr lang="en-US" sz="2400" dirty="0">
                <a:latin typeface="Tahoma" pitchFamily="34" charset="0"/>
              </a:rPr>
              <a:t>E={‹1,2›, ‹2,1› ‹1,3›, ‹3,2›, ‹3,4›, ‹4,5›}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68312" y="1700213"/>
            <a:ext cx="4611688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/>
              <a:t>Graph </a:t>
            </a:r>
            <a:r>
              <a:rPr lang="en-US" sz="2800">
                <a:solidFill>
                  <a:srgbClr val="00B0F0"/>
                </a:solidFill>
              </a:rPr>
              <a:t>G=(V,E)</a:t>
            </a:r>
          </a:p>
          <a:p>
            <a:pPr lvl="1"/>
            <a:r>
              <a:rPr lang="en-US" sz="2400">
                <a:solidFill>
                  <a:srgbClr val="00B0F0"/>
                </a:solidFill>
              </a:rPr>
              <a:t>V</a:t>
            </a:r>
            <a:r>
              <a:rPr lang="en-US" sz="2400"/>
              <a:t> = set of vertices (nodes)</a:t>
            </a:r>
          </a:p>
          <a:p>
            <a:pPr lvl="1"/>
            <a:r>
              <a:rPr lang="en-US" sz="2400">
                <a:solidFill>
                  <a:srgbClr val="00B0F0"/>
                </a:solidFill>
              </a:rPr>
              <a:t>E</a:t>
            </a:r>
            <a:r>
              <a:rPr lang="en-US" sz="2400"/>
              <a:t> = set of edges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487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network?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276872"/>
            <a:ext cx="8229600" cy="3816424"/>
          </a:xfrm>
        </p:spPr>
        <p:txBody>
          <a:bodyPr/>
          <a:lstStyle/>
          <a:p>
            <a:r>
              <a:rPr lang="en-US" dirty="0"/>
              <a:t>Network: a collection of </a:t>
            </a:r>
            <a:r>
              <a:rPr lang="en-US" dirty="0">
                <a:solidFill>
                  <a:srgbClr val="FF9900"/>
                </a:solidFill>
              </a:rPr>
              <a:t>entities</a:t>
            </a:r>
            <a:r>
              <a:rPr lang="en-US" dirty="0"/>
              <a:t> that are interconnected with </a:t>
            </a:r>
            <a:r>
              <a:rPr lang="en-US" dirty="0">
                <a:solidFill>
                  <a:srgbClr val="0000FF"/>
                </a:solidFill>
              </a:rPr>
              <a:t>pairwise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links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Also known as graphs</a:t>
            </a:r>
          </a:p>
        </p:txBody>
      </p:sp>
    </p:spTree>
    <p:extLst>
      <p:ext uri="{BB962C8B-B14F-4D97-AF65-F5344CB8AC3E}">
        <p14:creationId xmlns:p14="http://schemas.microsoft.com/office/powerpoint/2010/main" val="22102995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Graph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2" y="1700213"/>
            <a:ext cx="4611688" cy="17303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Graph </a:t>
            </a:r>
            <a:r>
              <a:rPr lang="en-US" sz="2800" dirty="0">
                <a:solidFill>
                  <a:srgbClr val="00B0F0"/>
                </a:solidFill>
              </a:rPr>
              <a:t>G=(V,E)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V</a:t>
            </a:r>
            <a:r>
              <a:rPr lang="en-US" sz="2400" dirty="0"/>
              <a:t> = set of vertices (nodes)</a:t>
            </a: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E</a:t>
            </a:r>
            <a:r>
              <a:rPr lang="en-US" sz="2400" dirty="0"/>
              <a:t> = set of edges and their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weights</a:t>
            </a:r>
          </a:p>
        </p:txBody>
      </p:sp>
      <p:sp>
        <p:nvSpPr>
          <p:cNvPr id="184324" name="Oval 4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5" name="Oval 5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6" name="Oval 6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7" name="Oval 7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8" name="Oval 8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</a:rPr>
              <a:t>1</a:t>
            </a:r>
          </a:p>
        </p:txBody>
      </p:sp>
      <p:sp>
        <p:nvSpPr>
          <p:cNvPr id="184330" name="Text Box 10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4332" name="Text Box 12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6" name="Line 16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7" name="Line 17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38" name="Line 18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39" name="Text Box 19"/>
              <p:cNvSpPr txBox="1">
                <a:spLocks noChangeArrowheads="1"/>
              </p:cNvSpPr>
              <p:nvPr/>
            </p:nvSpPr>
            <p:spPr bwMode="auto">
              <a:xfrm>
                <a:off x="524368" y="5278438"/>
                <a:ext cx="8149732" cy="12618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  <a:latin typeface="Tahoma" pitchFamily="34" charset="0"/>
                  </a:rPr>
                  <a:t>Weighted</a:t>
                </a:r>
                <a:r>
                  <a:rPr lang="en-US" sz="2400" dirty="0">
                    <a:latin typeface="Tahoma" pitchFamily="34" charset="0"/>
                  </a:rPr>
                  <a:t> graph</a:t>
                </a:r>
              </a:p>
              <a:p>
                <a:r>
                  <a:rPr lang="en-US" sz="2400" dirty="0">
                    <a:latin typeface="Tahoma" pitchFamily="34" charset="0"/>
                  </a:rPr>
                  <a:t>V = {1, 2, 3, 4, 5}</a:t>
                </a:r>
              </a:p>
              <a:p>
                <a:r>
                  <a:rPr lang="en-US" sz="2400" dirty="0">
                    <a:latin typeface="Tahoma" pitchFamily="34" charset="0"/>
                  </a:rPr>
                  <a:t>E={(1,2,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),(1,3,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),(2,3,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),(3,4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),(4,5,</a:t>
                </a:r>
                <a:r>
                  <a:rPr lang="en-US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>
                    <a:latin typeface="Tahoma" pitchFamily="34" charset="0"/>
                  </a:rPr>
                  <a:t>)}</a:t>
                </a:r>
              </a:p>
            </p:txBody>
          </p:sp>
        </mc:Choice>
        <mc:Fallback xmlns="">
          <p:sp>
            <p:nvSpPr>
              <p:cNvPr id="184339" name="Text 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368" y="5278438"/>
                <a:ext cx="8149732" cy="1261884"/>
              </a:xfrm>
              <a:prstGeom prst="rect">
                <a:avLst/>
              </a:prstGeom>
              <a:blipFill rotWithShape="0">
                <a:blip r:embed="rId3"/>
                <a:stretch>
                  <a:fillRect l="-1122" t="-3865" r="-299" b="-77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5999957" y="2235994"/>
                <a:ext cx="67012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0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9957" y="2235994"/>
                <a:ext cx="670120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7923811" y="2514640"/>
                <a:ext cx="6754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1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3811" y="2514640"/>
                <a:ext cx="67544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6754715" y="3429000"/>
                <a:ext cx="670120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2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54715" y="3429000"/>
                <a:ext cx="670120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8213725" y="4204256"/>
                <a:ext cx="6754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3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13725" y="4204256"/>
                <a:ext cx="675441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6858265" y="4940578"/>
                <a:ext cx="66845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24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265" y="4940578"/>
                <a:ext cx="668453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32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33421" y="3940175"/>
            <a:ext cx="5894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Weights can be either distances or similarities</a:t>
            </a:r>
          </a:p>
        </p:txBody>
      </p:sp>
    </p:spTree>
    <p:extLst>
      <p:ext uri="{BB962C8B-B14F-4D97-AF65-F5344CB8AC3E}">
        <p14:creationId xmlns:p14="http://schemas.microsoft.com/office/powerpoint/2010/main" val="1985829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891" y="47534"/>
            <a:ext cx="7705725" cy="1008062"/>
          </a:xfrm>
        </p:spPr>
        <p:txBody>
          <a:bodyPr/>
          <a:lstStyle/>
          <a:p>
            <a:r>
              <a:rPr lang="en-US" dirty="0"/>
              <a:t>Undirected graph</a:t>
            </a:r>
          </a:p>
        </p:txBody>
      </p:sp>
      <p:sp>
        <p:nvSpPr>
          <p:cNvPr id="188419" name="Oval 3"/>
          <p:cNvSpPr>
            <a:spLocks noChangeArrowheads="1"/>
          </p:cNvSpPr>
          <p:nvPr/>
        </p:nvSpPr>
        <p:spPr bwMode="auto">
          <a:xfrm>
            <a:off x="5866258" y="2853209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0" name="Oval 4"/>
          <p:cNvSpPr>
            <a:spLocks noChangeArrowheads="1"/>
          </p:cNvSpPr>
          <p:nvPr/>
        </p:nvSpPr>
        <p:spPr bwMode="auto">
          <a:xfrm>
            <a:off x="7377558" y="1916584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1" name="Oval 5"/>
          <p:cNvSpPr>
            <a:spLocks noChangeArrowheads="1"/>
          </p:cNvSpPr>
          <p:nvPr/>
        </p:nvSpPr>
        <p:spPr bwMode="auto">
          <a:xfrm>
            <a:off x="8674546" y="30691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2" name="Oval 6"/>
          <p:cNvSpPr>
            <a:spLocks noChangeArrowheads="1"/>
          </p:cNvSpPr>
          <p:nvPr/>
        </p:nvSpPr>
        <p:spPr bwMode="auto">
          <a:xfrm>
            <a:off x="6442521" y="43645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3" name="Oval 7"/>
          <p:cNvSpPr>
            <a:spLocks noChangeArrowheads="1"/>
          </p:cNvSpPr>
          <p:nvPr/>
        </p:nvSpPr>
        <p:spPr bwMode="auto">
          <a:xfrm>
            <a:off x="8098283" y="4508971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5721796" y="3069109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7377558" y="1484784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726933" y="3372321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8150671" y="4812184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6421883" y="4739159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8429" name="Line 13"/>
          <p:cNvSpPr>
            <a:spLocks noChangeShapeType="1"/>
          </p:cNvSpPr>
          <p:nvPr/>
        </p:nvSpPr>
        <p:spPr bwMode="auto">
          <a:xfrm flipV="1">
            <a:off x="6153596" y="2132484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7666483" y="2132484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Line 15"/>
          <p:cNvSpPr>
            <a:spLocks noChangeShapeType="1"/>
          </p:cNvSpPr>
          <p:nvPr/>
        </p:nvSpPr>
        <p:spPr bwMode="auto">
          <a:xfrm>
            <a:off x="6153596" y="2996084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2" name="Line 16"/>
          <p:cNvSpPr>
            <a:spLocks noChangeShapeType="1"/>
          </p:cNvSpPr>
          <p:nvPr/>
        </p:nvSpPr>
        <p:spPr bwMode="auto">
          <a:xfrm flipV="1">
            <a:off x="8314183" y="3356446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Line 17"/>
          <p:cNvSpPr>
            <a:spLocks noChangeShapeType="1"/>
          </p:cNvSpPr>
          <p:nvPr/>
        </p:nvSpPr>
        <p:spPr bwMode="auto">
          <a:xfrm>
            <a:off x="6729858" y="4508971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4" name="Rectangle 18"/>
          <p:cNvSpPr>
            <a:spLocks noChangeArrowheads="1"/>
          </p:cNvSpPr>
          <p:nvPr/>
        </p:nvSpPr>
        <p:spPr bwMode="auto">
          <a:xfrm>
            <a:off x="336650" y="4239096"/>
            <a:ext cx="51323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9900"/>
                </a:solidFill>
                <a:latin typeface="Tahoma" pitchFamily="34" charset="0"/>
              </a:rPr>
              <a:t>degree</a:t>
            </a:r>
            <a:r>
              <a:rPr lang="en-US" sz="2800" dirty="0">
                <a:latin typeface="Tahoma" pitchFamily="34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d(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)</a:t>
            </a:r>
            <a:r>
              <a:rPr lang="en-US" sz="2800" dirty="0">
                <a:latin typeface="Tahoma" pitchFamily="34" charset="0"/>
              </a:rPr>
              <a:t> of node 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800" dirty="0">
              <a:solidFill>
                <a:srgbClr val="00B0F0"/>
              </a:solidFill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Size of N(</a:t>
            </a:r>
            <a:r>
              <a:rPr lang="en-US" sz="2400" dirty="0" err="1">
                <a:latin typeface="Tahoma" pitchFamily="34" charset="0"/>
              </a:rPr>
              <a:t>i</a:t>
            </a:r>
            <a:r>
              <a:rPr lang="en-US" sz="2400" dirty="0">
                <a:latin typeface="Tahoma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number of edges </a:t>
            </a:r>
            <a:r>
              <a:rPr lang="en-US" sz="2400" dirty="0">
                <a:solidFill>
                  <a:srgbClr val="FF9900"/>
                </a:solidFill>
                <a:latin typeface="Tahoma" pitchFamily="34" charset="0"/>
              </a:rPr>
              <a:t>incident</a:t>
            </a:r>
            <a:r>
              <a:rPr lang="en-US" sz="2400" dirty="0">
                <a:latin typeface="Tahoma" pitchFamily="34" charset="0"/>
              </a:rPr>
              <a:t> on </a:t>
            </a:r>
            <a:r>
              <a:rPr lang="en-US" sz="24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400" dirty="0">
              <a:solidFill>
                <a:srgbClr val="00B0F0"/>
              </a:solidFill>
              <a:latin typeface="Tahoma" pitchFamily="34" charset="0"/>
            </a:endParaRP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36650" y="2143314"/>
            <a:ext cx="4942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9900"/>
                </a:solidFill>
                <a:latin typeface="Tahoma" pitchFamily="34" charset="0"/>
              </a:rPr>
              <a:t>Neighborhood 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N(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r>
              <a:rPr lang="en-US" sz="2800" dirty="0">
                <a:solidFill>
                  <a:srgbClr val="00B0F0"/>
                </a:solidFill>
                <a:latin typeface="Tahoma" pitchFamily="34" charset="0"/>
              </a:rPr>
              <a:t>)</a:t>
            </a:r>
            <a:r>
              <a:rPr lang="en-US" sz="2800" dirty="0">
                <a:latin typeface="Tahoma" pitchFamily="34" charset="0"/>
              </a:rPr>
              <a:t> of node </a:t>
            </a:r>
            <a:r>
              <a:rPr lang="en-US" sz="28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800" dirty="0">
              <a:solidFill>
                <a:srgbClr val="00B0F0"/>
              </a:solidFill>
              <a:latin typeface="Tahoma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Set of nodes adjacent to </a:t>
            </a:r>
            <a:r>
              <a:rPr lang="en-US" sz="2400" dirty="0" err="1">
                <a:solidFill>
                  <a:srgbClr val="00B0F0"/>
                </a:solidFill>
                <a:latin typeface="Tahoma" pitchFamily="34" charset="0"/>
              </a:rPr>
              <a:t>i</a:t>
            </a:r>
            <a:endParaRPr lang="en-US" sz="2400" dirty="0">
              <a:solidFill>
                <a:srgbClr val="00B0F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100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891" y="47534"/>
            <a:ext cx="7705725" cy="1008062"/>
          </a:xfrm>
        </p:spPr>
        <p:txBody>
          <a:bodyPr/>
          <a:lstStyle/>
          <a:p>
            <a:r>
              <a:rPr lang="en-US" dirty="0"/>
              <a:t>Undirected graph</a:t>
            </a:r>
          </a:p>
        </p:txBody>
      </p:sp>
      <p:sp>
        <p:nvSpPr>
          <p:cNvPr id="188419" name="Oval 3"/>
          <p:cNvSpPr>
            <a:spLocks noChangeArrowheads="1"/>
          </p:cNvSpPr>
          <p:nvPr/>
        </p:nvSpPr>
        <p:spPr bwMode="auto">
          <a:xfrm>
            <a:off x="5866258" y="2853209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0" name="Oval 4"/>
          <p:cNvSpPr>
            <a:spLocks noChangeArrowheads="1"/>
          </p:cNvSpPr>
          <p:nvPr/>
        </p:nvSpPr>
        <p:spPr bwMode="auto">
          <a:xfrm>
            <a:off x="7377558" y="1916584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1" name="Oval 5"/>
          <p:cNvSpPr>
            <a:spLocks noChangeArrowheads="1"/>
          </p:cNvSpPr>
          <p:nvPr/>
        </p:nvSpPr>
        <p:spPr bwMode="auto">
          <a:xfrm>
            <a:off x="8674546" y="30691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2" name="Oval 6"/>
          <p:cNvSpPr>
            <a:spLocks noChangeArrowheads="1"/>
          </p:cNvSpPr>
          <p:nvPr/>
        </p:nvSpPr>
        <p:spPr bwMode="auto">
          <a:xfrm>
            <a:off x="6442521" y="4364509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3" name="Oval 7"/>
          <p:cNvSpPr>
            <a:spLocks noChangeArrowheads="1"/>
          </p:cNvSpPr>
          <p:nvPr/>
        </p:nvSpPr>
        <p:spPr bwMode="auto">
          <a:xfrm>
            <a:off x="8098283" y="4508971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5721796" y="3069109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7377558" y="1484784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8726933" y="3372321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8150671" y="4812184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6421883" y="4739159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88429" name="Line 13"/>
          <p:cNvSpPr>
            <a:spLocks noChangeShapeType="1"/>
          </p:cNvSpPr>
          <p:nvPr/>
        </p:nvSpPr>
        <p:spPr bwMode="auto">
          <a:xfrm flipV="1">
            <a:off x="6153596" y="2132484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0" name="Line 14"/>
          <p:cNvSpPr>
            <a:spLocks noChangeShapeType="1"/>
          </p:cNvSpPr>
          <p:nvPr/>
        </p:nvSpPr>
        <p:spPr bwMode="auto">
          <a:xfrm>
            <a:off x="7666483" y="2132484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Line 15"/>
          <p:cNvSpPr>
            <a:spLocks noChangeShapeType="1"/>
          </p:cNvSpPr>
          <p:nvPr/>
        </p:nvSpPr>
        <p:spPr bwMode="auto">
          <a:xfrm>
            <a:off x="6153596" y="2996084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2" name="Line 16"/>
          <p:cNvSpPr>
            <a:spLocks noChangeShapeType="1"/>
          </p:cNvSpPr>
          <p:nvPr/>
        </p:nvSpPr>
        <p:spPr bwMode="auto">
          <a:xfrm flipV="1">
            <a:off x="8314183" y="3356446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Line 17"/>
          <p:cNvSpPr>
            <a:spLocks noChangeShapeType="1"/>
          </p:cNvSpPr>
          <p:nvPr/>
        </p:nvSpPr>
        <p:spPr bwMode="auto">
          <a:xfrm>
            <a:off x="6729858" y="4508971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5" name="Rectangle 19"/>
          <p:cNvSpPr>
            <a:spLocks noChangeArrowheads="1"/>
          </p:cNvSpPr>
          <p:nvPr/>
        </p:nvSpPr>
        <p:spPr bwMode="auto">
          <a:xfrm>
            <a:off x="485202" y="1306032"/>
            <a:ext cx="5472112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70C0"/>
                </a:solidFill>
                <a:latin typeface="Tahoma" pitchFamily="34" charset="0"/>
              </a:rPr>
              <a:t>degree sequence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[d(1),d(2),d(3),d(4),d(5)]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[2,2,3,2,1]</a:t>
            </a:r>
          </a:p>
        </p:txBody>
      </p:sp>
      <p:sp>
        <p:nvSpPr>
          <p:cNvPr id="188436" name="Rectangle 20"/>
          <p:cNvSpPr>
            <a:spLocks noChangeArrowheads="1"/>
          </p:cNvSpPr>
          <p:nvPr/>
        </p:nvSpPr>
        <p:spPr bwMode="auto">
          <a:xfrm>
            <a:off x="475109" y="2971478"/>
            <a:ext cx="5472112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BF01B6"/>
                </a:solidFill>
                <a:latin typeface="Tahoma" pitchFamily="34" charset="0"/>
              </a:rPr>
              <a:t>degree histogram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[(1:1),(2:3),(3,1)]</a:t>
            </a:r>
          </a:p>
        </p:txBody>
      </p:sp>
      <p:graphicFrame>
        <p:nvGraphicFramePr>
          <p:cNvPr id="38" name="Chart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894053"/>
              </p:ext>
            </p:extLst>
          </p:nvPr>
        </p:nvGraphicFramePr>
        <p:xfrm>
          <a:off x="899592" y="4000002"/>
          <a:ext cx="2701158" cy="1624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15876" y="5506716"/>
            <a:ext cx="5472112" cy="114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9900"/>
                </a:solidFill>
                <a:latin typeface="Tahoma" pitchFamily="34" charset="0"/>
              </a:rPr>
              <a:t>degree distribution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sz="2400" dirty="0">
                <a:latin typeface="Tahoma" pitchFamily="34" charset="0"/>
              </a:rPr>
              <a:t>[(1:0.2),(2:0.6),(3,0.2)]</a:t>
            </a:r>
          </a:p>
        </p:txBody>
      </p:sp>
      <p:graphicFrame>
        <p:nvGraphicFramePr>
          <p:cNvPr id="28" name="Chart 27"/>
          <p:cNvGraphicFramePr/>
          <p:nvPr>
            <p:extLst>
              <p:ext uri="{D42A27DB-BD31-4B8C-83A1-F6EECF244321}">
                <p14:modId xmlns:p14="http://schemas.microsoft.com/office/powerpoint/2010/main" val="4187642328"/>
              </p:ext>
            </p:extLst>
          </p:nvPr>
        </p:nvGraphicFramePr>
        <p:xfrm>
          <a:off x="5060479" y="5276528"/>
          <a:ext cx="2903984" cy="174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7214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Directed Graph</a:t>
            </a:r>
          </a:p>
        </p:txBody>
      </p:sp>
      <p:sp>
        <p:nvSpPr>
          <p:cNvPr id="190467" name="Oval 3"/>
          <p:cNvSpPr>
            <a:spLocks noChangeArrowheads="1"/>
          </p:cNvSpPr>
          <p:nvPr/>
        </p:nvSpPr>
        <p:spPr bwMode="auto">
          <a:xfrm>
            <a:off x="5578475" y="31416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8" name="Oval 4"/>
          <p:cNvSpPr>
            <a:spLocks noChangeArrowheads="1"/>
          </p:cNvSpPr>
          <p:nvPr/>
        </p:nvSpPr>
        <p:spPr bwMode="auto">
          <a:xfrm>
            <a:off x="7089775" y="22050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69" name="Oval 5"/>
          <p:cNvSpPr>
            <a:spLocks noChangeArrowheads="1"/>
          </p:cNvSpPr>
          <p:nvPr/>
        </p:nvSpPr>
        <p:spPr bwMode="auto">
          <a:xfrm>
            <a:off x="8386763" y="33575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0" name="Oval 6"/>
          <p:cNvSpPr>
            <a:spLocks noChangeArrowheads="1"/>
          </p:cNvSpPr>
          <p:nvPr/>
        </p:nvSpPr>
        <p:spPr bwMode="auto">
          <a:xfrm>
            <a:off x="6154738" y="4652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1" name="Oval 7"/>
          <p:cNvSpPr>
            <a:spLocks noChangeArrowheads="1"/>
          </p:cNvSpPr>
          <p:nvPr/>
        </p:nvSpPr>
        <p:spPr bwMode="auto">
          <a:xfrm>
            <a:off x="7810500" y="47974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5434013" y="33575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7089775" y="17732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8439150" y="36607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7862888" y="51006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6134100" y="50276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0477" name="Line 13"/>
          <p:cNvSpPr>
            <a:spLocks noChangeShapeType="1"/>
          </p:cNvSpPr>
          <p:nvPr/>
        </p:nvSpPr>
        <p:spPr bwMode="auto">
          <a:xfrm flipV="1">
            <a:off x="5865813" y="24209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8" name="Line 14"/>
          <p:cNvSpPr>
            <a:spLocks noChangeShapeType="1"/>
          </p:cNvSpPr>
          <p:nvPr/>
        </p:nvSpPr>
        <p:spPr bwMode="auto">
          <a:xfrm>
            <a:off x="7378700" y="24209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9" name="Line 15"/>
          <p:cNvSpPr>
            <a:spLocks noChangeShapeType="1"/>
          </p:cNvSpPr>
          <p:nvPr/>
        </p:nvSpPr>
        <p:spPr bwMode="auto">
          <a:xfrm>
            <a:off x="5865813" y="32845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0" name="Line 16"/>
          <p:cNvSpPr>
            <a:spLocks noChangeShapeType="1"/>
          </p:cNvSpPr>
          <p:nvPr/>
        </p:nvSpPr>
        <p:spPr bwMode="auto">
          <a:xfrm flipV="1">
            <a:off x="8026400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1" name="Line 17"/>
          <p:cNvSpPr>
            <a:spLocks noChangeShapeType="1"/>
          </p:cNvSpPr>
          <p:nvPr/>
        </p:nvSpPr>
        <p:spPr bwMode="auto">
          <a:xfrm>
            <a:off x="6442075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0482" name="Rectangle 18"/>
              <p:cNvSpPr>
                <a:spLocks noChangeArrowheads="1"/>
              </p:cNvSpPr>
              <p:nvPr/>
            </p:nvSpPr>
            <p:spPr bwMode="auto">
              <a:xfrm>
                <a:off x="395288" y="1641702"/>
                <a:ext cx="5038725" cy="1512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rgbClr val="FF9900"/>
                    </a:solidFill>
                    <a:latin typeface="Tahoma" pitchFamily="34" charset="0"/>
                  </a:rPr>
                  <a:t>in-degree</a:t>
                </a:r>
                <a:r>
                  <a:rPr lang="en-US" sz="2400" dirty="0"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𝑑</m:t>
                    </m:r>
                    <m:r>
                      <a:rPr lang="en-US" sz="2400" i="1" baseline="-25000" dirty="0">
                        <a:solidFill>
                          <a:srgbClr val="00B0F0"/>
                        </a:solidFill>
                        <a:latin typeface="Cambria Math"/>
                      </a:rPr>
                      <m:t>𝑖𝑛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ahoma" pitchFamily="34" charset="0"/>
                  </a:rPr>
                  <a:t> of node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ahoma" pitchFamily="34" charset="0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CC0000"/>
                  </a:buClr>
                  <a:buFont typeface="Wingdings" pitchFamily="2" charset="2"/>
                  <a:buChar char="§"/>
                </a:pPr>
                <a:r>
                  <a:rPr lang="en-US" sz="2000" dirty="0">
                    <a:latin typeface="Tahoma" pitchFamily="34" charset="0"/>
                  </a:rPr>
                  <a:t>number of edges incoming to node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190482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288" y="1641702"/>
                <a:ext cx="5038725" cy="1512888"/>
              </a:xfrm>
              <a:prstGeom prst="rect">
                <a:avLst/>
              </a:prstGeom>
              <a:blipFill rotWithShape="0">
                <a:blip r:embed="rId3"/>
                <a:stretch>
                  <a:fillRect l="-1695" t="-36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483" name="Rectangle 19"/>
              <p:cNvSpPr>
                <a:spLocks noChangeArrowheads="1"/>
              </p:cNvSpPr>
              <p:nvPr/>
            </p:nvSpPr>
            <p:spPr bwMode="auto">
              <a:xfrm>
                <a:off x="387156" y="2967831"/>
                <a:ext cx="4608760" cy="1512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</a:pPr>
                <a:r>
                  <a:rPr lang="en-US" sz="2400" dirty="0">
                    <a:solidFill>
                      <a:srgbClr val="FF9900"/>
                    </a:solidFill>
                    <a:latin typeface="Tahoma" pitchFamily="34" charset="0"/>
                  </a:rPr>
                  <a:t>out-degree</a:t>
                </a:r>
                <a:r>
                  <a:rPr lang="en-US" sz="2400" dirty="0">
                    <a:latin typeface="Tahoma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𝑑</m:t>
                    </m:r>
                    <m:r>
                      <a:rPr lang="en-US" sz="2400" i="1" baseline="-25000" dirty="0" err="1">
                        <a:solidFill>
                          <a:srgbClr val="00B0F0"/>
                        </a:solidFill>
                        <a:latin typeface="Cambria Math"/>
                      </a:rPr>
                      <m:t>𝑜𝑢𝑡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  <m:r>
                      <a:rPr lang="en-US" sz="2400" i="1" dirty="0">
                        <a:solidFill>
                          <a:srgbClr val="00B0F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ahoma" pitchFamily="34" charset="0"/>
                  </a:rPr>
                  <a:t> of node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ahoma" pitchFamily="34" charset="0"/>
                </a:endParaRPr>
              </a:p>
              <a:p>
                <a:pPr marL="742950" lvl="1" indent="-285750">
                  <a:spcBef>
                    <a:spcPct val="20000"/>
                  </a:spcBef>
                  <a:buClr>
                    <a:srgbClr val="CC0000"/>
                  </a:buClr>
                  <a:buFont typeface="Wingdings" pitchFamily="2" charset="2"/>
                  <a:buChar char="§"/>
                </a:pPr>
                <a:r>
                  <a:rPr lang="en-US" sz="2000" dirty="0">
                    <a:latin typeface="Tahoma" pitchFamily="34" charset="0"/>
                  </a:rPr>
                  <a:t>number of edges leaving node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B0F0"/>
                        </a:solidFill>
                        <a:latin typeface="Cambria Math"/>
                      </a:rPr>
                      <m:t>𝑖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ahoma" pitchFamily="34" charset="0"/>
                </a:endParaRPr>
              </a:p>
            </p:txBody>
          </p:sp>
        </mc:Choice>
        <mc:Fallback xmlns="">
          <p:sp>
            <p:nvSpPr>
              <p:cNvPr id="190483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156" y="2967831"/>
                <a:ext cx="4608760" cy="1512887"/>
              </a:xfrm>
              <a:prstGeom prst="rect">
                <a:avLst/>
              </a:prstGeom>
              <a:blipFill rotWithShape="0">
                <a:blip r:embed="rId4"/>
                <a:stretch>
                  <a:fillRect l="-1852" t="-36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484" name="Rectangle 20"/>
          <p:cNvSpPr>
            <a:spLocks noChangeArrowheads="1"/>
          </p:cNvSpPr>
          <p:nvPr/>
        </p:nvSpPr>
        <p:spPr bwMode="auto">
          <a:xfrm>
            <a:off x="177007" y="4454525"/>
            <a:ext cx="3314873" cy="171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in-degree sequence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[1,2,1,1,1]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out-degree sequence 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[2,1,2,1,0]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127201" y="4454525"/>
            <a:ext cx="3314873" cy="171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in-degree histogram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[(1:4),(2:1)]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Tahoma" pitchFamily="34" charset="0"/>
              </a:rPr>
              <a:t>out-degree histogram</a:t>
            </a:r>
          </a:p>
          <a:p>
            <a:pPr marL="742950" lvl="1" indent="-28575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</a:pPr>
            <a:r>
              <a:rPr lang="en-US" dirty="0">
                <a:latin typeface="Tahoma" pitchFamily="34" charset="0"/>
              </a:rPr>
              <a:t>[(0:1),(1:2),(2:2)]</a:t>
            </a:r>
          </a:p>
        </p:txBody>
      </p:sp>
    </p:spTree>
    <p:extLst>
      <p:ext uri="{BB962C8B-B14F-4D97-AF65-F5344CB8AC3E}">
        <p14:creationId xmlns:p14="http://schemas.microsoft.com/office/powerpoint/2010/main" val="189503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Traversals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traversal</a:t>
            </a:r>
            <a:r>
              <a:rPr lang="en-US" dirty="0"/>
              <a:t> is a procedure for visiting (going through) all the nodes in a graph</a:t>
            </a:r>
          </a:p>
        </p:txBody>
      </p:sp>
    </p:spTree>
    <p:extLst>
      <p:ext uri="{BB962C8B-B14F-4D97-AF65-F5344CB8AC3E}">
        <p14:creationId xmlns:p14="http://schemas.microsoft.com/office/powerpoint/2010/main" val="3624957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First Search Traversal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Depth-First Search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DFS</a:t>
            </a:r>
            <a:r>
              <a:rPr lang="en-US" dirty="0"/>
              <a:t>) starts from a node </a:t>
            </a:r>
            <a:r>
              <a:rPr lang="en-US" dirty="0" err="1"/>
              <a:t>i</a:t>
            </a:r>
            <a:r>
              <a:rPr lang="en-US" dirty="0"/>
              <a:t>, selects one of its neighbors j from N(</a:t>
            </a:r>
            <a:r>
              <a:rPr lang="en-US" dirty="0" err="1"/>
              <a:t>i</a:t>
            </a:r>
            <a:r>
              <a:rPr lang="en-US" dirty="0"/>
              <a:t>) and performs Depth-First Search on j before visiting other neighbors in N(</a:t>
            </a:r>
            <a:r>
              <a:rPr lang="en-US" dirty="0" err="1"/>
              <a:t>i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The algorithm can be implemented using a </a:t>
            </a:r>
            <a:r>
              <a:rPr lang="en-US" i="1" dirty="0">
                <a:solidFill>
                  <a:srgbClr val="FF9900"/>
                </a:solidFill>
              </a:rPr>
              <a:t>stack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89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en-US" dirty="0"/>
              <a:t>Example for a tree graph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60" y="1340768"/>
            <a:ext cx="5249680" cy="53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80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 First Search Traversal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Breadth-First-Search (</a:t>
            </a:r>
            <a:r>
              <a:rPr lang="en-US" dirty="0">
                <a:solidFill>
                  <a:srgbClr val="0070C0"/>
                </a:solidFill>
              </a:rPr>
              <a:t>BFS</a:t>
            </a:r>
            <a:r>
              <a:rPr lang="en-US" dirty="0"/>
              <a:t>) starts from a node, visits all its immediate neighbors first, and then moves to the second level by traversing their neighbors.</a:t>
            </a:r>
          </a:p>
          <a:p>
            <a:pPr lvl="1"/>
            <a:r>
              <a:rPr lang="en-US" dirty="0"/>
              <a:t>The algorithm can be implemented using a </a:t>
            </a:r>
            <a:r>
              <a:rPr lang="en-US" i="1" dirty="0">
                <a:solidFill>
                  <a:srgbClr val="0070C0"/>
                </a:solidFill>
              </a:rPr>
              <a:t>queue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24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BFS on a tree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700808"/>
            <a:ext cx="7048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9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00213"/>
            <a:ext cx="8229600" cy="15859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Path from node </a:t>
            </a:r>
            <a:r>
              <a:rPr lang="en-US" sz="2400" dirty="0" err="1">
                <a:solidFill>
                  <a:srgbClr val="00B0F0"/>
                </a:solidFill>
              </a:rPr>
              <a:t>i</a:t>
            </a:r>
            <a:r>
              <a:rPr lang="en-US" sz="2400" dirty="0"/>
              <a:t> to node </a:t>
            </a:r>
            <a:r>
              <a:rPr lang="en-US" sz="2400" dirty="0">
                <a:solidFill>
                  <a:srgbClr val="00B0F0"/>
                </a:solidFill>
              </a:rPr>
              <a:t>j</a:t>
            </a:r>
            <a:r>
              <a:rPr lang="en-US" sz="2400" dirty="0"/>
              <a:t>: a sequence of edges (directed or undirected) from node </a:t>
            </a:r>
            <a:r>
              <a:rPr lang="en-US" sz="2400" dirty="0" err="1">
                <a:solidFill>
                  <a:srgbClr val="00B0F0"/>
                </a:solidFill>
              </a:rPr>
              <a:t>i</a:t>
            </a:r>
            <a:r>
              <a:rPr lang="en-US" sz="2400" dirty="0"/>
              <a:t> to node </a:t>
            </a:r>
            <a:r>
              <a:rPr lang="en-US" sz="2400" dirty="0">
                <a:solidFill>
                  <a:srgbClr val="00B0F0"/>
                </a:solidFill>
              </a:rPr>
              <a:t>j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path </a:t>
            </a:r>
            <a:r>
              <a:rPr lang="en-US" sz="2000" dirty="0">
                <a:solidFill>
                  <a:schemeClr val="hlink"/>
                </a:solidFill>
              </a:rPr>
              <a:t>length</a:t>
            </a:r>
            <a:r>
              <a:rPr lang="en-US" sz="2000" dirty="0"/>
              <a:t>: number of edges on the path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nodes </a:t>
            </a:r>
            <a:r>
              <a:rPr lang="en-US" sz="2000" dirty="0" err="1"/>
              <a:t>i</a:t>
            </a:r>
            <a:r>
              <a:rPr lang="en-US" sz="2000" dirty="0"/>
              <a:t> and j are </a:t>
            </a:r>
            <a:r>
              <a:rPr lang="en-US" sz="2000" dirty="0">
                <a:solidFill>
                  <a:schemeClr val="hlink"/>
                </a:solidFill>
              </a:rPr>
              <a:t>connected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cycle: </a:t>
            </a:r>
            <a:r>
              <a:rPr lang="en-US" sz="2000" dirty="0"/>
              <a:t>a path that starts and ends at the same node</a:t>
            </a:r>
          </a:p>
        </p:txBody>
      </p:sp>
      <p:sp>
        <p:nvSpPr>
          <p:cNvPr id="192516" name="Oval 4"/>
          <p:cNvSpPr>
            <a:spLocks noChangeArrowheads="1"/>
          </p:cNvSpPr>
          <p:nvPr/>
        </p:nvSpPr>
        <p:spPr bwMode="auto">
          <a:xfrm>
            <a:off x="5364163" y="44878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7" name="Oval 5"/>
          <p:cNvSpPr>
            <a:spLocks noChangeArrowheads="1"/>
          </p:cNvSpPr>
          <p:nvPr/>
        </p:nvSpPr>
        <p:spPr bwMode="auto">
          <a:xfrm>
            <a:off x="6875463" y="3551238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>
            <a:off x="8172450" y="47037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19" name="Oval 7"/>
          <p:cNvSpPr>
            <a:spLocks noChangeArrowheads="1"/>
          </p:cNvSpPr>
          <p:nvPr/>
        </p:nvSpPr>
        <p:spPr bwMode="auto">
          <a:xfrm>
            <a:off x="5940425" y="59991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0" name="Oval 8"/>
          <p:cNvSpPr>
            <a:spLocks noChangeArrowheads="1"/>
          </p:cNvSpPr>
          <p:nvPr/>
        </p:nvSpPr>
        <p:spPr bwMode="auto">
          <a:xfrm>
            <a:off x="7596188" y="6143625"/>
            <a:ext cx="287337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21" name="Text Box 9"/>
          <p:cNvSpPr txBox="1">
            <a:spLocks noChangeArrowheads="1"/>
          </p:cNvSpPr>
          <p:nvPr/>
        </p:nvSpPr>
        <p:spPr bwMode="auto">
          <a:xfrm>
            <a:off x="5219700" y="47037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2522" name="Text Box 10"/>
          <p:cNvSpPr txBox="1">
            <a:spLocks noChangeArrowheads="1"/>
          </p:cNvSpPr>
          <p:nvPr/>
        </p:nvSpPr>
        <p:spPr bwMode="auto">
          <a:xfrm>
            <a:off x="6875463" y="31194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2523" name="Text Box 11"/>
          <p:cNvSpPr txBox="1">
            <a:spLocks noChangeArrowheads="1"/>
          </p:cNvSpPr>
          <p:nvPr/>
        </p:nvSpPr>
        <p:spPr bwMode="auto">
          <a:xfrm>
            <a:off x="8224838" y="50069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7648575" y="6446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2525" name="Text Box 13"/>
          <p:cNvSpPr txBox="1">
            <a:spLocks noChangeArrowheads="1"/>
          </p:cNvSpPr>
          <p:nvPr/>
        </p:nvSpPr>
        <p:spPr bwMode="auto">
          <a:xfrm>
            <a:off x="5919788" y="63738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2526" name="Line 14"/>
          <p:cNvSpPr>
            <a:spLocks noChangeShapeType="1"/>
          </p:cNvSpPr>
          <p:nvPr/>
        </p:nvSpPr>
        <p:spPr bwMode="auto">
          <a:xfrm flipV="1">
            <a:off x="5651500" y="3767138"/>
            <a:ext cx="1223963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7" name="Line 15"/>
          <p:cNvSpPr>
            <a:spLocks noChangeShapeType="1"/>
          </p:cNvSpPr>
          <p:nvPr/>
        </p:nvSpPr>
        <p:spPr bwMode="auto">
          <a:xfrm>
            <a:off x="7164388" y="37671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8" name="Line 16"/>
          <p:cNvSpPr>
            <a:spLocks noChangeShapeType="1"/>
          </p:cNvSpPr>
          <p:nvPr/>
        </p:nvSpPr>
        <p:spPr bwMode="auto">
          <a:xfrm>
            <a:off x="5651500" y="4630738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9" name="Line 17"/>
          <p:cNvSpPr>
            <a:spLocks noChangeShapeType="1"/>
          </p:cNvSpPr>
          <p:nvPr/>
        </p:nvSpPr>
        <p:spPr bwMode="auto">
          <a:xfrm flipV="1">
            <a:off x="7812088" y="49911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30" name="Line 18"/>
          <p:cNvSpPr>
            <a:spLocks noChangeShapeType="1"/>
          </p:cNvSpPr>
          <p:nvPr/>
        </p:nvSpPr>
        <p:spPr bwMode="auto">
          <a:xfrm>
            <a:off x="6227763" y="61436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31" name="Oval 19"/>
          <p:cNvSpPr>
            <a:spLocks noChangeArrowheads="1"/>
          </p:cNvSpPr>
          <p:nvPr/>
        </p:nvSpPr>
        <p:spPr bwMode="auto">
          <a:xfrm>
            <a:off x="1546225" y="44878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2" name="Oval 20"/>
          <p:cNvSpPr>
            <a:spLocks noChangeArrowheads="1"/>
          </p:cNvSpPr>
          <p:nvPr/>
        </p:nvSpPr>
        <p:spPr bwMode="auto">
          <a:xfrm>
            <a:off x="3057525" y="3551238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92533" name="Oval 21"/>
          <p:cNvSpPr>
            <a:spLocks noChangeArrowheads="1"/>
          </p:cNvSpPr>
          <p:nvPr/>
        </p:nvSpPr>
        <p:spPr bwMode="auto">
          <a:xfrm>
            <a:off x="4354513" y="47037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4" name="Oval 22"/>
          <p:cNvSpPr>
            <a:spLocks noChangeArrowheads="1"/>
          </p:cNvSpPr>
          <p:nvPr/>
        </p:nvSpPr>
        <p:spPr bwMode="auto">
          <a:xfrm>
            <a:off x="2122488" y="59991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5" name="Oval 23"/>
          <p:cNvSpPr>
            <a:spLocks noChangeArrowheads="1"/>
          </p:cNvSpPr>
          <p:nvPr/>
        </p:nvSpPr>
        <p:spPr bwMode="auto">
          <a:xfrm>
            <a:off x="3778250" y="6143625"/>
            <a:ext cx="287338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2536" name="Text Box 24"/>
          <p:cNvSpPr txBox="1">
            <a:spLocks noChangeArrowheads="1"/>
          </p:cNvSpPr>
          <p:nvPr/>
        </p:nvSpPr>
        <p:spPr bwMode="auto">
          <a:xfrm>
            <a:off x="1401763" y="47037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2537" name="Text Box 25"/>
          <p:cNvSpPr txBox="1">
            <a:spLocks noChangeArrowheads="1"/>
          </p:cNvSpPr>
          <p:nvPr/>
        </p:nvSpPr>
        <p:spPr bwMode="auto">
          <a:xfrm>
            <a:off x="3057525" y="31194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2538" name="Text Box 26"/>
          <p:cNvSpPr txBox="1">
            <a:spLocks noChangeArrowheads="1"/>
          </p:cNvSpPr>
          <p:nvPr/>
        </p:nvSpPr>
        <p:spPr bwMode="auto">
          <a:xfrm>
            <a:off x="4406900" y="50069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2539" name="Text Box 27"/>
          <p:cNvSpPr txBox="1">
            <a:spLocks noChangeArrowheads="1"/>
          </p:cNvSpPr>
          <p:nvPr/>
        </p:nvSpPr>
        <p:spPr bwMode="auto">
          <a:xfrm>
            <a:off x="3830638" y="64468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2540" name="Text Box 28"/>
          <p:cNvSpPr txBox="1">
            <a:spLocks noChangeArrowheads="1"/>
          </p:cNvSpPr>
          <p:nvPr/>
        </p:nvSpPr>
        <p:spPr bwMode="auto">
          <a:xfrm>
            <a:off x="2101850" y="63738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2541" name="Line 29"/>
          <p:cNvSpPr>
            <a:spLocks noChangeShapeType="1"/>
          </p:cNvSpPr>
          <p:nvPr/>
        </p:nvSpPr>
        <p:spPr bwMode="auto">
          <a:xfrm flipV="1">
            <a:off x="1833563" y="37671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2" name="Line 30"/>
          <p:cNvSpPr>
            <a:spLocks noChangeShapeType="1"/>
          </p:cNvSpPr>
          <p:nvPr/>
        </p:nvSpPr>
        <p:spPr bwMode="auto">
          <a:xfrm>
            <a:off x="3346450" y="3767138"/>
            <a:ext cx="1008063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3" name="Line 31"/>
          <p:cNvSpPr>
            <a:spLocks noChangeShapeType="1"/>
          </p:cNvSpPr>
          <p:nvPr/>
        </p:nvSpPr>
        <p:spPr bwMode="auto">
          <a:xfrm>
            <a:off x="1833563" y="46307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4" name="Line 32"/>
          <p:cNvSpPr>
            <a:spLocks noChangeShapeType="1"/>
          </p:cNvSpPr>
          <p:nvPr/>
        </p:nvSpPr>
        <p:spPr bwMode="auto">
          <a:xfrm flipV="1">
            <a:off x="3994150" y="49911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45" name="Line 33"/>
          <p:cNvSpPr>
            <a:spLocks noChangeShapeType="1"/>
          </p:cNvSpPr>
          <p:nvPr/>
        </p:nvSpPr>
        <p:spPr bwMode="auto">
          <a:xfrm>
            <a:off x="2409825" y="61436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FA76F-72EF-087A-BD07-ADA486CE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Networks?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84B4D-D1B9-234F-1F03-75A2C3E6C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Networks are </a:t>
            </a:r>
            <a:r>
              <a:rPr lang="en-US" dirty="0">
                <a:solidFill>
                  <a:srgbClr val="FF0000"/>
                </a:solidFill>
              </a:rPr>
              <a:t>everywhere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Many </a:t>
            </a:r>
            <a:r>
              <a:rPr lang="en-US" dirty="0">
                <a:solidFill>
                  <a:srgbClr val="FF0000"/>
                </a:solidFill>
              </a:rPr>
              <a:t>complex systems </a:t>
            </a:r>
            <a:r>
              <a:rPr lang="en-US" dirty="0"/>
              <a:t>consist of or can be modeled as networks</a:t>
            </a:r>
          </a:p>
        </p:txBody>
      </p:sp>
    </p:spTree>
    <p:extLst>
      <p:ext uri="{BB962C8B-B14F-4D97-AF65-F5344CB8AC3E}">
        <p14:creationId xmlns:p14="http://schemas.microsoft.com/office/powerpoint/2010/main" val="1549821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6734"/>
            <a:ext cx="8229600" cy="1143000"/>
          </a:xfrm>
        </p:spPr>
        <p:txBody>
          <a:bodyPr/>
          <a:lstStyle/>
          <a:p>
            <a:r>
              <a:rPr lang="en-US" dirty="0"/>
              <a:t>Shortest Paths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6629"/>
            <a:ext cx="8579296" cy="4525963"/>
          </a:xfrm>
        </p:spPr>
        <p:txBody>
          <a:bodyPr/>
          <a:lstStyle/>
          <a:p>
            <a:r>
              <a:rPr lang="en-US" dirty="0"/>
              <a:t>Shortest Path from node </a:t>
            </a:r>
            <a:r>
              <a:rPr lang="en-US" dirty="0" err="1">
                <a:solidFill>
                  <a:srgbClr val="00B0F0"/>
                </a:solidFill>
              </a:rPr>
              <a:t>i</a:t>
            </a:r>
            <a:r>
              <a:rPr lang="en-US" dirty="0"/>
              <a:t> to node </a:t>
            </a:r>
            <a:r>
              <a:rPr lang="en-US" dirty="0">
                <a:solidFill>
                  <a:srgbClr val="00B0F0"/>
                </a:solidFill>
              </a:rPr>
              <a:t>j</a:t>
            </a:r>
          </a:p>
          <a:p>
            <a:pPr lvl="1"/>
            <a:r>
              <a:rPr lang="en-US" dirty="0"/>
              <a:t>also known as </a:t>
            </a:r>
            <a:r>
              <a:rPr lang="en-US" dirty="0">
                <a:solidFill>
                  <a:schemeClr val="hlink"/>
                </a:solidFill>
              </a:rPr>
              <a:t>BFS path</a:t>
            </a:r>
            <a:r>
              <a:rPr lang="en-US" dirty="0"/>
              <a:t>, or </a:t>
            </a:r>
            <a:r>
              <a:rPr lang="en-US" dirty="0">
                <a:solidFill>
                  <a:schemeClr val="hlink"/>
                </a:solidFill>
              </a:rPr>
              <a:t>geodesic path</a:t>
            </a:r>
          </a:p>
          <a:p>
            <a:pPr lvl="1"/>
            <a:r>
              <a:rPr lang="en-US" dirty="0"/>
              <a:t>We can find all shortest paths from a node using BFS</a:t>
            </a:r>
          </a:p>
        </p:txBody>
      </p:sp>
      <p:sp>
        <p:nvSpPr>
          <p:cNvPr id="194564" name="Oval 4"/>
          <p:cNvSpPr>
            <a:spLocks noChangeArrowheads="1"/>
          </p:cNvSpPr>
          <p:nvPr/>
        </p:nvSpPr>
        <p:spPr bwMode="auto">
          <a:xfrm>
            <a:off x="5364163" y="4610497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5" name="Oval 5"/>
          <p:cNvSpPr>
            <a:spLocks noChangeArrowheads="1"/>
          </p:cNvSpPr>
          <p:nvPr/>
        </p:nvSpPr>
        <p:spPr bwMode="auto">
          <a:xfrm>
            <a:off x="6875463" y="3673872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6" name="Oval 6"/>
          <p:cNvSpPr>
            <a:spLocks noChangeArrowheads="1"/>
          </p:cNvSpPr>
          <p:nvPr/>
        </p:nvSpPr>
        <p:spPr bwMode="auto">
          <a:xfrm>
            <a:off x="8172450" y="4826397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7" name="Oval 7"/>
          <p:cNvSpPr>
            <a:spLocks noChangeArrowheads="1"/>
          </p:cNvSpPr>
          <p:nvPr/>
        </p:nvSpPr>
        <p:spPr bwMode="auto">
          <a:xfrm>
            <a:off x="5940425" y="6121797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8" name="Oval 8"/>
          <p:cNvSpPr>
            <a:spLocks noChangeArrowheads="1"/>
          </p:cNvSpPr>
          <p:nvPr/>
        </p:nvSpPr>
        <p:spPr bwMode="auto">
          <a:xfrm>
            <a:off x="7596188" y="6266259"/>
            <a:ext cx="287337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5219700" y="4826397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4570" name="Text Box 10"/>
          <p:cNvSpPr txBox="1">
            <a:spLocks noChangeArrowheads="1"/>
          </p:cNvSpPr>
          <p:nvPr/>
        </p:nvSpPr>
        <p:spPr bwMode="auto">
          <a:xfrm>
            <a:off x="6875463" y="3242072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8224838" y="5129609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4572" name="Text Box 12"/>
          <p:cNvSpPr txBox="1">
            <a:spLocks noChangeArrowheads="1"/>
          </p:cNvSpPr>
          <p:nvPr/>
        </p:nvSpPr>
        <p:spPr bwMode="auto">
          <a:xfrm>
            <a:off x="7862887" y="6400552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ahoma" pitchFamily="34" charset="0"/>
              </a:rPr>
              <a:t>4</a:t>
            </a:r>
          </a:p>
        </p:txBody>
      </p:sp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5919788" y="6496447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4574" name="Line 14"/>
          <p:cNvSpPr>
            <a:spLocks noChangeShapeType="1"/>
          </p:cNvSpPr>
          <p:nvPr/>
        </p:nvSpPr>
        <p:spPr bwMode="auto">
          <a:xfrm flipV="1">
            <a:off x="5651500" y="3889772"/>
            <a:ext cx="1223963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5" name="Line 15"/>
          <p:cNvSpPr>
            <a:spLocks noChangeShapeType="1"/>
          </p:cNvSpPr>
          <p:nvPr/>
        </p:nvSpPr>
        <p:spPr bwMode="auto">
          <a:xfrm>
            <a:off x="7164388" y="3889772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6" name="Line 16"/>
          <p:cNvSpPr>
            <a:spLocks noChangeShapeType="1"/>
          </p:cNvSpPr>
          <p:nvPr/>
        </p:nvSpPr>
        <p:spPr bwMode="auto">
          <a:xfrm>
            <a:off x="5651500" y="4753372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7" name="Line 17"/>
          <p:cNvSpPr>
            <a:spLocks noChangeShapeType="1"/>
          </p:cNvSpPr>
          <p:nvPr/>
        </p:nvSpPr>
        <p:spPr bwMode="auto">
          <a:xfrm flipV="1">
            <a:off x="7812088" y="5113734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8" name="Line 18"/>
          <p:cNvSpPr>
            <a:spLocks noChangeShapeType="1"/>
          </p:cNvSpPr>
          <p:nvPr/>
        </p:nvSpPr>
        <p:spPr bwMode="auto">
          <a:xfrm>
            <a:off x="6227763" y="6266259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79" name="Oval 19"/>
          <p:cNvSpPr>
            <a:spLocks noChangeArrowheads="1"/>
          </p:cNvSpPr>
          <p:nvPr/>
        </p:nvSpPr>
        <p:spPr bwMode="auto">
          <a:xfrm>
            <a:off x="1546225" y="4559697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0" name="Oval 20"/>
          <p:cNvSpPr>
            <a:spLocks noChangeArrowheads="1"/>
          </p:cNvSpPr>
          <p:nvPr/>
        </p:nvSpPr>
        <p:spPr bwMode="auto">
          <a:xfrm>
            <a:off x="3057525" y="3623072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94581" name="Oval 21"/>
          <p:cNvSpPr>
            <a:spLocks noChangeArrowheads="1"/>
          </p:cNvSpPr>
          <p:nvPr/>
        </p:nvSpPr>
        <p:spPr bwMode="auto">
          <a:xfrm>
            <a:off x="4354513" y="4775597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2" name="Oval 22"/>
          <p:cNvSpPr>
            <a:spLocks noChangeArrowheads="1"/>
          </p:cNvSpPr>
          <p:nvPr/>
        </p:nvSpPr>
        <p:spPr bwMode="auto">
          <a:xfrm>
            <a:off x="2122488" y="6070997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3" name="Oval 23"/>
          <p:cNvSpPr>
            <a:spLocks noChangeArrowheads="1"/>
          </p:cNvSpPr>
          <p:nvPr/>
        </p:nvSpPr>
        <p:spPr bwMode="auto">
          <a:xfrm>
            <a:off x="3778250" y="6215459"/>
            <a:ext cx="287338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84" name="Text Box 24"/>
          <p:cNvSpPr txBox="1">
            <a:spLocks noChangeArrowheads="1"/>
          </p:cNvSpPr>
          <p:nvPr/>
        </p:nvSpPr>
        <p:spPr bwMode="auto">
          <a:xfrm>
            <a:off x="1401763" y="4775597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4585" name="Text Box 25"/>
          <p:cNvSpPr txBox="1">
            <a:spLocks noChangeArrowheads="1"/>
          </p:cNvSpPr>
          <p:nvPr/>
        </p:nvSpPr>
        <p:spPr bwMode="auto">
          <a:xfrm>
            <a:off x="3057525" y="3191272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4586" name="Text Box 26"/>
          <p:cNvSpPr txBox="1">
            <a:spLocks noChangeArrowheads="1"/>
          </p:cNvSpPr>
          <p:nvPr/>
        </p:nvSpPr>
        <p:spPr bwMode="auto">
          <a:xfrm>
            <a:off x="4406900" y="5078809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4587" name="Text Box 27"/>
          <p:cNvSpPr txBox="1">
            <a:spLocks noChangeArrowheads="1"/>
          </p:cNvSpPr>
          <p:nvPr/>
        </p:nvSpPr>
        <p:spPr bwMode="auto">
          <a:xfrm>
            <a:off x="3830638" y="6518672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4588" name="Text Box 28"/>
          <p:cNvSpPr txBox="1">
            <a:spLocks noChangeArrowheads="1"/>
          </p:cNvSpPr>
          <p:nvPr/>
        </p:nvSpPr>
        <p:spPr bwMode="auto">
          <a:xfrm>
            <a:off x="2101850" y="6445647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4589" name="Line 29"/>
          <p:cNvSpPr>
            <a:spLocks noChangeShapeType="1"/>
          </p:cNvSpPr>
          <p:nvPr/>
        </p:nvSpPr>
        <p:spPr bwMode="auto">
          <a:xfrm flipV="1">
            <a:off x="1833563" y="3838972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0" name="Line 30"/>
          <p:cNvSpPr>
            <a:spLocks noChangeShapeType="1"/>
          </p:cNvSpPr>
          <p:nvPr/>
        </p:nvSpPr>
        <p:spPr bwMode="auto">
          <a:xfrm>
            <a:off x="3346450" y="3838972"/>
            <a:ext cx="1008063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1" name="Line 31"/>
          <p:cNvSpPr>
            <a:spLocks noChangeShapeType="1"/>
          </p:cNvSpPr>
          <p:nvPr/>
        </p:nvSpPr>
        <p:spPr bwMode="auto">
          <a:xfrm>
            <a:off x="1833563" y="4702572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2" name="Line 32"/>
          <p:cNvSpPr>
            <a:spLocks noChangeShapeType="1"/>
          </p:cNvSpPr>
          <p:nvPr/>
        </p:nvSpPr>
        <p:spPr bwMode="auto">
          <a:xfrm flipV="1">
            <a:off x="3994150" y="5062934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3" name="Line 33"/>
          <p:cNvSpPr>
            <a:spLocks noChangeShapeType="1"/>
          </p:cNvSpPr>
          <p:nvPr/>
        </p:nvSpPr>
        <p:spPr bwMode="auto">
          <a:xfrm>
            <a:off x="2409825" y="6215459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6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paths on weighted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Shortest paths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weighted</a:t>
            </a:r>
            <a:r>
              <a:rPr lang="en-US" dirty="0"/>
              <a:t> graphs are harder to construct</a:t>
            </a:r>
          </a:p>
          <a:p>
            <a:pPr lvl="1"/>
            <a:r>
              <a:rPr lang="en-US" dirty="0"/>
              <a:t>There are several well known algorithms for finding </a:t>
            </a:r>
            <a:r>
              <a:rPr lang="en-US" dirty="0">
                <a:solidFill>
                  <a:srgbClr val="0070C0"/>
                </a:solidFill>
              </a:rPr>
              <a:t>single-source</a:t>
            </a:r>
            <a:r>
              <a:rPr lang="en-US" dirty="0"/>
              <a:t>, or </a:t>
            </a:r>
            <a:r>
              <a:rPr lang="en-US" dirty="0">
                <a:solidFill>
                  <a:srgbClr val="0070C0"/>
                </a:solidFill>
              </a:rPr>
              <a:t>all-pairs </a:t>
            </a:r>
            <a:r>
              <a:rPr lang="en-US" dirty="0"/>
              <a:t>shortest paths</a:t>
            </a:r>
          </a:p>
          <a:p>
            <a:pPr lvl="1"/>
            <a:r>
              <a:rPr lang="en-US" dirty="0"/>
              <a:t>For example: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Dijkstra’s Algorithm</a:t>
            </a:r>
          </a:p>
        </p:txBody>
      </p:sp>
    </p:spTree>
    <p:extLst>
      <p:ext uri="{BB962C8B-B14F-4D97-AF65-F5344CB8AC3E}">
        <p14:creationId xmlns:p14="http://schemas.microsoft.com/office/powerpoint/2010/main" val="3362997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Diameter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9900"/>
                </a:solidFill>
              </a:rPr>
              <a:t>longest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shortest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path</a:t>
            </a:r>
            <a:r>
              <a:rPr lang="en-US" dirty="0"/>
              <a:t> in the graph</a:t>
            </a:r>
          </a:p>
        </p:txBody>
      </p:sp>
      <p:sp>
        <p:nvSpPr>
          <p:cNvPr id="196612" name="Oval 4"/>
          <p:cNvSpPr>
            <a:spLocks noChangeArrowheads="1"/>
          </p:cNvSpPr>
          <p:nvPr/>
        </p:nvSpPr>
        <p:spPr bwMode="auto">
          <a:xfrm>
            <a:off x="53641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3" name="Oval 5"/>
          <p:cNvSpPr>
            <a:spLocks noChangeArrowheads="1"/>
          </p:cNvSpPr>
          <p:nvPr/>
        </p:nvSpPr>
        <p:spPr bwMode="auto">
          <a:xfrm>
            <a:off x="6875463" y="3335338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4" name="Oval 6"/>
          <p:cNvSpPr>
            <a:spLocks noChangeArrowheads="1"/>
          </p:cNvSpPr>
          <p:nvPr/>
        </p:nvSpPr>
        <p:spPr bwMode="auto">
          <a:xfrm>
            <a:off x="8172450" y="44878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5" name="Oval 7"/>
          <p:cNvSpPr>
            <a:spLocks noChangeArrowheads="1"/>
          </p:cNvSpPr>
          <p:nvPr/>
        </p:nvSpPr>
        <p:spPr bwMode="auto">
          <a:xfrm>
            <a:off x="5940425" y="5783263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6" name="Oval 8"/>
          <p:cNvSpPr>
            <a:spLocks noChangeArrowheads="1"/>
          </p:cNvSpPr>
          <p:nvPr/>
        </p:nvSpPr>
        <p:spPr bwMode="auto">
          <a:xfrm>
            <a:off x="7596188" y="5927725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5219700" y="44878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6875463" y="29035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8224838" y="47910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7648575" y="62309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5919788" y="61579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6622" name="Line 14"/>
          <p:cNvSpPr>
            <a:spLocks noChangeShapeType="1"/>
          </p:cNvSpPr>
          <p:nvPr/>
        </p:nvSpPr>
        <p:spPr bwMode="auto">
          <a:xfrm flipV="1">
            <a:off x="5651500" y="3551238"/>
            <a:ext cx="1223963" cy="7921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3" name="Line 15"/>
          <p:cNvSpPr>
            <a:spLocks noChangeShapeType="1"/>
          </p:cNvSpPr>
          <p:nvPr/>
        </p:nvSpPr>
        <p:spPr bwMode="auto">
          <a:xfrm>
            <a:off x="7164388" y="35512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4" name="Line 16"/>
          <p:cNvSpPr>
            <a:spLocks noChangeShapeType="1"/>
          </p:cNvSpPr>
          <p:nvPr/>
        </p:nvSpPr>
        <p:spPr bwMode="auto">
          <a:xfrm>
            <a:off x="5651500" y="4414838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5" name="Line 17"/>
          <p:cNvSpPr>
            <a:spLocks noChangeShapeType="1"/>
          </p:cNvSpPr>
          <p:nvPr/>
        </p:nvSpPr>
        <p:spPr bwMode="auto">
          <a:xfrm flipV="1">
            <a:off x="7812088" y="47752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6" name="Line 18"/>
          <p:cNvSpPr>
            <a:spLocks noChangeShapeType="1"/>
          </p:cNvSpPr>
          <p:nvPr/>
        </p:nvSpPr>
        <p:spPr bwMode="auto">
          <a:xfrm>
            <a:off x="6227763" y="5927725"/>
            <a:ext cx="1368425" cy="1444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27" name="Oval 19"/>
          <p:cNvSpPr>
            <a:spLocks noChangeArrowheads="1"/>
          </p:cNvSpPr>
          <p:nvPr/>
        </p:nvSpPr>
        <p:spPr bwMode="auto">
          <a:xfrm>
            <a:off x="1546225" y="42211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28" name="Oval 20"/>
          <p:cNvSpPr>
            <a:spLocks noChangeArrowheads="1"/>
          </p:cNvSpPr>
          <p:nvPr/>
        </p:nvSpPr>
        <p:spPr bwMode="auto">
          <a:xfrm>
            <a:off x="3057525" y="3284538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96629" name="Oval 21"/>
          <p:cNvSpPr>
            <a:spLocks noChangeArrowheads="1"/>
          </p:cNvSpPr>
          <p:nvPr/>
        </p:nvSpPr>
        <p:spPr bwMode="auto">
          <a:xfrm>
            <a:off x="4354513" y="44370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0" name="Oval 22"/>
          <p:cNvSpPr>
            <a:spLocks noChangeArrowheads="1"/>
          </p:cNvSpPr>
          <p:nvPr/>
        </p:nvSpPr>
        <p:spPr bwMode="auto">
          <a:xfrm>
            <a:off x="2122488" y="5732463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1" name="Oval 23"/>
          <p:cNvSpPr>
            <a:spLocks noChangeArrowheads="1"/>
          </p:cNvSpPr>
          <p:nvPr/>
        </p:nvSpPr>
        <p:spPr bwMode="auto">
          <a:xfrm>
            <a:off x="3778250" y="58769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32" name="Text Box 24"/>
          <p:cNvSpPr txBox="1">
            <a:spLocks noChangeArrowheads="1"/>
          </p:cNvSpPr>
          <p:nvPr/>
        </p:nvSpPr>
        <p:spPr bwMode="auto">
          <a:xfrm>
            <a:off x="1401763" y="44370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6633" name="Text Box 25"/>
          <p:cNvSpPr txBox="1">
            <a:spLocks noChangeArrowheads="1"/>
          </p:cNvSpPr>
          <p:nvPr/>
        </p:nvSpPr>
        <p:spPr bwMode="auto">
          <a:xfrm>
            <a:off x="3057525" y="28527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6634" name="Text Box 26"/>
          <p:cNvSpPr txBox="1">
            <a:spLocks noChangeArrowheads="1"/>
          </p:cNvSpPr>
          <p:nvPr/>
        </p:nvSpPr>
        <p:spPr bwMode="auto">
          <a:xfrm>
            <a:off x="4406900" y="47402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6635" name="Text Box 27"/>
          <p:cNvSpPr txBox="1">
            <a:spLocks noChangeArrowheads="1"/>
          </p:cNvSpPr>
          <p:nvPr/>
        </p:nvSpPr>
        <p:spPr bwMode="auto">
          <a:xfrm>
            <a:off x="3830638" y="61801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6636" name="Text Box 28"/>
          <p:cNvSpPr txBox="1">
            <a:spLocks noChangeArrowheads="1"/>
          </p:cNvSpPr>
          <p:nvPr/>
        </p:nvSpPr>
        <p:spPr bwMode="auto">
          <a:xfrm>
            <a:off x="2101850" y="61071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6637" name="Line 29"/>
          <p:cNvSpPr>
            <a:spLocks noChangeShapeType="1"/>
          </p:cNvSpPr>
          <p:nvPr/>
        </p:nvSpPr>
        <p:spPr bwMode="auto">
          <a:xfrm flipV="1">
            <a:off x="1833563" y="35004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8" name="Line 30"/>
          <p:cNvSpPr>
            <a:spLocks noChangeShapeType="1"/>
          </p:cNvSpPr>
          <p:nvPr/>
        </p:nvSpPr>
        <p:spPr bwMode="auto">
          <a:xfrm>
            <a:off x="3346450" y="3500438"/>
            <a:ext cx="1008063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39" name="Line 31"/>
          <p:cNvSpPr>
            <a:spLocks noChangeShapeType="1"/>
          </p:cNvSpPr>
          <p:nvPr/>
        </p:nvSpPr>
        <p:spPr bwMode="auto">
          <a:xfrm>
            <a:off x="1833563" y="43640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0" name="Line 32"/>
          <p:cNvSpPr>
            <a:spLocks noChangeShapeType="1"/>
          </p:cNvSpPr>
          <p:nvPr/>
        </p:nvSpPr>
        <p:spPr bwMode="auto">
          <a:xfrm flipV="1">
            <a:off x="3994150" y="47244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641" name="Line 33"/>
          <p:cNvSpPr>
            <a:spLocks noChangeShapeType="1"/>
          </p:cNvSpPr>
          <p:nvPr/>
        </p:nvSpPr>
        <p:spPr bwMode="auto">
          <a:xfrm>
            <a:off x="2409825" y="5876925"/>
            <a:ext cx="1368425" cy="1444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77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Undirected graph</a:t>
            </a:r>
          </a:p>
        </p:txBody>
      </p:sp>
      <p:sp>
        <p:nvSpPr>
          <p:cNvPr id="198659" name="Oval 3"/>
          <p:cNvSpPr>
            <a:spLocks noChangeArrowheads="1"/>
          </p:cNvSpPr>
          <p:nvPr/>
        </p:nvSpPr>
        <p:spPr bwMode="auto">
          <a:xfrm>
            <a:off x="5722938" y="31416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Oval 4"/>
          <p:cNvSpPr>
            <a:spLocks noChangeArrowheads="1"/>
          </p:cNvSpPr>
          <p:nvPr/>
        </p:nvSpPr>
        <p:spPr bwMode="auto">
          <a:xfrm>
            <a:off x="7234238" y="22050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Oval 5"/>
          <p:cNvSpPr>
            <a:spLocks noChangeArrowheads="1"/>
          </p:cNvSpPr>
          <p:nvPr/>
        </p:nvSpPr>
        <p:spPr bwMode="auto">
          <a:xfrm>
            <a:off x="8531225" y="33575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Oval 6"/>
          <p:cNvSpPr>
            <a:spLocks noChangeArrowheads="1"/>
          </p:cNvSpPr>
          <p:nvPr/>
        </p:nvSpPr>
        <p:spPr bwMode="auto">
          <a:xfrm>
            <a:off x="6299200" y="46529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Oval 7"/>
          <p:cNvSpPr>
            <a:spLocks noChangeArrowheads="1"/>
          </p:cNvSpPr>
          <p:nvPr/>
        </p:nvSpPr>
        <p:spPr bwMode="auto">
          <a:xfrm>
            <a:off x="7954963" y="4797425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5578475" y="33575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198665" name="Text Box 9"/>
          <p:cNvSpPr txBox="1">
            <a:spLocks noChangeArrowheads="1"/>
          </p:cNvSpPr>
          <p:nvPr/>
        </p:nvSpPr>
        <p:spPr bwMode="auto">
          <a:xfrm>
            <a:off x="7234238" y="17732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8583613" y="36607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8007350" y="5100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6278563" y="5027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V="1">
            <a:off x="6010275" y="2420938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>
            <a:off x="7523163" y="24209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>
            <a:off x="6010275" y="3284538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2" name="Line 16"/>
          <p:cNvSpPr>
            <a:spLocks noChangeShapeType="1"/>
          </p:cNvSpPr>
          <p:nvPr/>
        </p:nvSpPr>
        <p:spPr bwMode="auto">
          <a:xfrm flipV="1">
            <a:off x="8170863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>
            <a:off x="6586538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674" name="Rectangle 18"/>
          <p:cNvSpPr>
            <a:spLocks noChangeArrowheads="1"/>
          </p:cNvSpPr>
          <p:nvPr/>
        </p:nvSpPr>
        <p:spPr bwMode="auto">
          <a:xfrm>
            <a:off x="395288" y="1700213"/>
            <a:ext cx="51847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Connected</a:t>
            </a:r>
            <a:r>
              <a:rPr lang="en-US" sz="2800">
                <a:latin typeface="Tahoma" pitchFamily="34" charset="0"/>
              </a:rPr>
              <a:t> graph: a graph where there every pair of nodes is connected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Disconnected</a:t>
            </a:r>
            <a:r>
              <a:rPr lang="en-US" sz="2800">
                <a:latin typeface="Tahoma" pitchFamily="34" charset="0"/>
              </a:rPr>
              <a:t> graph: a graph that is not connected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Connected Components</a:t>
            </a:r>
            <a:r>
              <a:rPr lang="en-US" sz="2800">
                <a:latin typeface="Tahoma" pitchFamily="34" charset="0"/>
              </a:rPr>
              <a:t>: subsets of vertices that are connected</a:t>
            </a:r>
          </a:p>
        </p:txBody>
      </p:sp>
      <p:sp>
        <p:nvSpPr>
          <p:cNvPr id="198675" name="Oval 19"/>
          <p:cNvSpPr>
            <a:spLocks noChangeArrowheads="1"/>
          </p:cNvSpPr>
          <p:nvPr/>
        </p:nvSpPr>
        <p:spPr bwMode="auto">
          <a:xfrm rot="417350">
            <a:off x="6011863" y="4437063"/>
            <a:ext cx="2592387" cy="863600"/>
          </a:xfrm>
          <a:prstGeom prst="ellipse">
            <a:avLst/>
          </a:prstGeom>
          <a:noFill/>
          <a:ln w="28575">
            <a:solidFill>
              <a:schemeClr val="hlink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76" name="Oval 20"/>
          <p:cNvSpPr>
            <a:spLocks noChangeArrowheads="1"/>
          </p:cNvSpPr>
          <p:nvPr/>
        </p:nvSpPr>
        <p:spPr bwMode="auto">
          <a:xfrm>
            <a:off x="5616575" y="2060575"/>
            <a:ext cx="3348038" cy="2232025"/>
          </a:xfrm>
          <a:prstGeom prst="ellips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2" grpId="0" animBg="1"/>
      <p:bldP spid="198675" grpId="0" animBg="1"/>
      <p:bldP spid="19867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Directed Graph</a:t>
            </a:r>
          </a:p>
        </p:txBody>
      </p:sp>
      <p:sp>
        <p:nvSpPr>
          <p:cNvPr id="202755" name="Oval 3"/>
          <p:cNvSpPr>
            <a:spLocks noChangeArrowheads="1"/>
          </p:cNvSpPr>
          <p:nvPr/>
        </p:nvSpPr>
        <p:spPr bwMode="auto">
          <a:xfrm>
            <a:off x="5148263" y="31416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6" name="Oval 4"/>
          <p:cNvSpPr>
            <a:spLocks noChangeArrowheads="1"/>
          </p:cNvSpPr>
          <p:nvPr/>
        </p:nvSpPr>
        <p:spPr bwMode="auto">
          <a:xfrm>
            <a:off x="6659563" y="22050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7" name="Oval 5"/>
          <p:cNvSpPr>
            <a:spLocks noChangeArrowheads="1"/>
          </p:cNvSpPr>
          <p:nvPr/>
        </p:nvSpPr>
        <p:spPr bwMode="auto">
          <a:xfrm>
            <a:off x="7956550" y="33575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8" name="Oval 6"/>
          <p:cNvSpPr>
            <a:spLocks noChangeArrowheads="1"/>
          </p:cNvSpPr>
          <p:nvPr/>
        </p:nvSpPr>
        <p:spPr bwMode="auto">
          <a:xfrm>
            <a:off x="5724525" y="46529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59" name="Oval 7"/>
          <p:cNvSpPr>
            <a:spLocks noChangeArrowheads="1"/>
          </p:cNvSpPr>
          <p:nvPr/>
        </p:nvSpPr>
        <p:spPr bwMode="auto">
          <a:xfrm>
            <a:off x="7380288" y="4797425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5003800" y="33575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6659563" y="17732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2762" name="Text Box 10"/>
          <p:cNvSpPr txBox="1">
            <a:spLocks noChangeArrowheads="1"/>
          </p:cNvSpPr>
          <p:nvPr/>
        </p:nvSpPr>
        <p:spPr bwMode="auto">
          <a:xfrm>
            <a:off x="8008938" y="36607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2763" name="Text Box 11"/>
          <p:cNvSpPr txBox="1">
            <a:spLocks noChangeArrowheads="1"/>
          </p:cNvSpPr>
          <p:nvPr/>
        </p:nvSpPr>
        <p:spPr bwMode="auto">
          <a:xfrm>
            <a:off x="7432675" y="5100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2764" name="Text Box 12"/>
          <p:cNvSpPr txBox="1">
            <a:spLocks noChangeArrowheads="1"/>
          </p:cNvSpPr>
          <p:nvPr/>
        </p:nvSpPr>
        <p:spPr bwMode="auto">
          <a:xfrm>
            <a:off x="5703888" y="5027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2765" name="Line 13"/>
          <p:cNvSpPr>
            <a:spLocks noChangeShapeType="1"/>
          </p:cNvSpPr>
          <p:nvPr/>
        </p:nvSpPr>
        <p:spPr bwMode="auto">
          <a:xfrm flipV="1">
            <a:off x="5435600" y="2420938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6" name="Line 14"/>
          <p:cNvSpPr>
            <a:spLocks noChangeShapeType="1"/>
          </p:cNvSpPr>
          <p:nvPr/>
        </p:nvSpPr>
        <p:spPr bwMode="auto">
          <a:xfrm>
            <a:off x="6948488" y="2420938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7" name="Line 15"/>
          <p:cNvSpPr>
            <a:spLocks noChangeShapeType="1"/>
          </p:cNvSpPr>
          <p:nvPr/>
        </p:nvSpPr>
        <p:spPr bwMode="auto">
          <a:xfrm>
            <a:off x="5435600" y="3284538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8" name="Line 16"/>
          <p:cNvSpPr>
            <a:spLocks noChangeShapeType="1"/>
          </p:cNvSpPr>
          <p:nvPr/>
        </p:nvSpPr>
        <p:spPr bwMode="auto">
          <a:xfrm flipV="1">
            <a:off x="7596188" y="36449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69" name="Line 17"/>
          <p:cNvSpPr>
            <a:spLocks noChangeShapeType="1"/>
          </p:cNvSpPr>
          <p:nvPr/>
        </p:nvSpPr>
        <p:spPr bwMode="auto">
          <a:xfrm>
            <a:off x="6011863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395288" y="2060575"/>
            <a:ext cx="43195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Strongly connected graph:</a:t>
            </a:r>
            <a:r>
              <a:rPr lang="en-US" sz="2400">
                <a:latin typeface="Tahoma" pitchFamily="34" charset="0"/>
              </a:rPr>
              <a:t> there exists a path from every i to every j</a:t>
            </a: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395288" y="3644900"/>
            <a:ext cx="446563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>
                <a:solidFill>
                  <a:schemeClr val="hlink"/>
                </a:solidFill>
                <a:latin typeface="Tahoma" pitchFamily="34" charset="0"/>
              </a:rPr>
              <a:t>Weakly connected graph:</a:t>
            </a:r>
            <a:r>
              <a:rPr lang="en-US" sz="2400">
                <a:latin typeface="Tahoma" pitchFamily="34" charset="0"/>
              </a:rPr>
              <a:t> If edges are made to be undirected the graph is connected</a:t>
            </a:r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>
            <a:off x="5364163" y="3429000"/>
            <a:ext cx="431800" cy="12239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Subgraphs</a:t>
            </a:r>
          </a:p>
        </p:txBody>
      </p:sp>
      <p:sp>
        <p:nvSpPr>
          <p:cNvPr id="204803" name="Oval 3"/>
          <p:cNvSpPr>
            <a:spLocks noChangeArrowheads="1"/>
          </p:cNvSpPr>
          <p:nvPr/>
        </p:nvSpPr>
        <p:spPr bwMode="auto">
          <a:xfrm>
            <a:off x="5722938" y="3141663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4" name="Oval 4"/>
          <p:cNvSpPr>
            <a:spLocks noChangeArrowheads="1"/>
          </p:cNvSpPr>
          <p:nvPr/>
        </p:nvSpPr>
        <p:spPr bwMode="auto">
          <a:xfrm>
            <a:off x="7234238" y="2205038"/>
            <a:ext cx="287337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5" name="Oval 5"/>
          <p:cNvSpPr>
            <a:spLocks noChangeArrowheads="1"/>
          </p:cNvSpPr>
          <p:nvPr/>
        </p:nvSpPr>
        <p:spPr bwMode="auto">
          <a:xfrm>
            <a:off x="8531225" y="3357563"/>
            <a:ext cx="287338" cy="28733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6" name="Oval 6"/>
          <p:cNvSpPr>
            <a:spLocks noChangeArrowheads="1"/>
          </p:cNvSpPr>
          <p:nvPr/>
        </p:nvSpPr>
        <p:spPr bwMode="auto">
          <a:xfrm>
            <a:off x="6299200" y="46529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7" name="Oval 7"/>
          <p:cNvSpPr>
            <a:spLocks noChangeArrowheads="1"/>
          </p:cNvSpPr>
          <p:nvPr/>
        </p:nvSpPr>
        <p:spPr bwMode="auto">
          <a:xfrm>
            <a:off x="7954963" y="4797425"/>
            <a:ext cx="287337" cy="2873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5578475" y="335756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7234238" y="17732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8583613" y="3660775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4811" name="Text Box 11"/>
          <p:cNvSpPr txBox="1">
            <a:spLocks noChangeArrowheads="1"/>
          </p:cNvSpPr>
          <p:nvPr/>
        </p:nvSpPr>
        <p:spPr bwMode="auto">
          <a:xfrm>
            <a:off x="8007350" y="5100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6278563" y="50276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 flipV="1">
            <a:off x="6010275" y="2420938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4" name="Line 14"/>
          <p:cNvSpPr>
            <a:spLocks noChangeShapeType="1"/>
          </p:cNvSpPr>
          <p:nvPr/>
        </p:nvSpPr>
        <p:spPr bwMode="auto">
          <a:xfrm>
            <a:off x="7523163" y="2420938"/>
            <a:ext cx="1008062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5" name="Line 15"/>
          <p:cNvSpPr>
            <a:spLocks noChangeShapeType="1"/>
          </p:cNvSpPr>
          <p:nvPr/>
        </p:nvSpPr>
        <p:spPr bwMode="auto">
          <a:xfrm>
            <a:off x="6010275" y="3284538"/>
            <a:ext cx="2449513" cy="2159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6" name="Line 16"/>
          <p:cNvSpPr>
            <a:spLocks noChangeShapeType="1"/>
          </p:cNvSpPr>
          <p:nvPr/>
        </p:nvSpPr>
        <p:spPr bwMode="auto">
          <a:xfrm flipV="1">
            <a:off x="8170863" y="3644900"/>
            <a:ext cx="431800" cy="115252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7" name="Line 17"/>
          <p:cNvSpPr>
            <a:spLocks noChangeShapeType="1"/>
          </p:cNvSpPr>
          <p:nvPr/>
        </p:nvSpPr>
        <p:spPr bwMode="auto">
          <a:xfrm>
            <a:off x="6586538" y="47974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18" name="Rectangle 18"/>
          <p:cNvSpPr>
            <a:spLocks noChangeArrowheads="1"/>
          </p:cNvSpPr>
          <p:nvPr/>
        </p:nvSpPr>
        <p:spPr bwMode="auto">
          <a:xfrm>
            <a:off x="395288" y="1700213"/>
            <a:ext cx="51847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</a:rPr>
              <a:t>Subgraph</a:t>
            </a:r>
            <a:r>
              <a:rPr lang="en-US" sz="2800">
                <a:latin typeface="Tahoma" pitchFamily="34" charset="0"/>
              </a:rPr>
              <a:t>: Given V’ </a:t>
            </a:r>
            <a:r>
              <a:rPr lang="en-US" sz="2800">
                <a:latin typeface="Tahoma" pitchFamily="34" charset="0"/>
                <a:sym typeface="Symbol" pitchFamily="18" charset="2"/>
              </a:rPr>
              <a:t> V, and E’  E, the </a:t>
            </a:r>
            <a:r>
              <a:rPr lang="en-US" sz="2800">
                <a:latin typeface="Tahoma" pitchFamily="34" charset="0"/>
              </a:rPr>
              <a:t>graph G’=(V’,E’) is a subgraph of G.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2800">
              <a:latin typeface="Tahoma" pitchFamily="34" charset="0"/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>
                <a:solidFill>
                  <a:schemeClr val="hlink"/>
                </a:solidFill>
                <a:latin typeface="Tahoma" pitchFamily="34" charset="0"/>
                <a:sym typeface="Symbol" pitchFamily="18" charset="2"/>
              </a:rPr>
              <a:t>Induced subgraph</a:t>
            </a:r>
            <a:r>
              <a:rPr lang="en-US" sz="2800">
                <a:latin typeface="Tahoma" pitchFamily="34" charset="0"/>
                <a:sym typeface="Symbol" pitchFamily="18" charset="2"/>
              </a:rPr>
              <a:t>: </a:t>
            </a:r>
            <a:r>
              <a:rPr lang="en-US" sz="2800">
                <a:latin typeface="Tahoma" pitchFamily="34" charset="0"/>
              </a:rPr>
              <a:t>Given    V’ </a:t>
            </a:r>
            <a:r>
              <a:rPr lang="en-US" sz="2800">
                <a:latin typeface="Tahoma" pitchFamily="34" charset="0"/>
                <a:sym typeface="Symbol" pitchFamily="18" charset="2"/>
              </a:rPr>
              <a:t> V, let E’  E is the set of all edges between the nodes in V’. The graph </a:t>
            </a:r>
            <a:r>
              <a:rPr lang="en-US" sz="2800">
                <a:latin typeface="Tahoma" pitchFamily="34" charset="0"/>
              </a:rPr>
              <a:t>G’=(V’,E’), </a:t>
            </a:r>
            <a:r>
              <a:rPr lang="en-US" sz="2800">
                <a:latin typeface="Tahoma" pitchFamily="34" charset="0"/>
                <a:sym typeface="Symbol" pitchFamily="18" charset="2"/>
              </a:rPr>
              <a:t>is an induced subgraph of G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2800">
              <a:latin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48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048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Fully Connected Graph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7658100" cy="1730375"/>
          </a:xfrm>
        </p:spPr>
        <p:txBody>
          <a:bodyPr/>
          <a:lstStyle/>
          <a:p>
            <a:r>
              <a:rPr lang="en-US" sz="2800" dirty="0">
                <a:solidFill>
                  <a:srgbClr val="FF9900"/>
                </a:solidFill>
              </a:rPr>
              <a:t>Clique</a:t>
            </a:r>
            <a:r>
              <a:rPr lang="en-US" sz="2800" dirty="0"/>
              <a:t> </a:t>
            </a:r>
            <a:r>
              <a:rPr lang="en-US" sz="2800" dirty="0" err="1"/>
              <a:t>K</a:t>
            </a:r>
            <a:r>
              <a:rPr lang="en-US" sz="2800" baseline="-25000" dirty="0" err="1"/>
              <a:t>n</a:t>
            </a:r>
            <a:endParaRPr lang="en-US" sz="2800" baseline="-25000" dirty="0"/>
          </a:p>
          <a:p>
            <a:r>
              <a:rPr lang="en-US" sz="2800" dirty="0"/>
              <a:t>A graph that has all possible </a:t>
            </a:r>
            <a:r>
              <a:rPr lang="en-US" sz="2800" dirty="0">
                <a:solidFill>
                  <a:srgbClr val="00B0F0"/>
                </a:solidFill>
              </a:rPr>
              <a:t>n(n-1)/2 </a:t>
            </a:r>
            <a:r>
              <a:rPr lang="en-US" sz="2800" dirty="0"/>
              <a:t>edges</a:t>
            </a:r>
          </a:p>
        </p:txBody>
      </p:sp>
      <p:sp>
        <p:nvSpPr>
          <p:cNvPr id="200708" name="Oval 4"/>
          <p:cNvSpPr>
            <a:spLocks noChangeArrowheads="1"/>
          </p:cNvSpPr>
          <p:nvPr/>
        </p:nvSpPr>
        <p:spPr bwMode="auto">
          <a:xfrm>
            <a:off x="27717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09" name="Oval 5"/>
          <p:cNvSpPr>
            <a:spLocks noChangeArrowheads="1"/>
          </p:cNvSpPr>
          <p:nvPr/>
        </p:nvSpPr>
        <p:spPr bwMode="auto">
          <a:xfrm>
            <a:off x="42830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0" name="Oval 6"/>
          <p:cNvSpPr>
            <a:spLocks noChangeArrowheads="1"/>
          </p:cNvSpPr>
          <p:nvPr/>
        </p:nvSpPr>
        <p:spPr bwMode="auto">
          <a:xfrm>
            <a:off x="55800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1" name="Oval 7"/>
          <p:cNvSpPr>
            <a:spLocks noChangeArrowheads="1"/>
          </p:cNvSpPr>
          <p:nvPr/>
        </p:nvSpPr>
        <p:spPr bwMode="auto">
          <a:xfrm>
            <a:off x="33480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2" name="Oval 8"/>
          <p:cNvSpPr>
            <a:spLocks noChangeArrowheads="1"/>
          </p:cNvSpPr>
          <p:nvPr/>
        </p:nvSpPr>
        <p:spPr bwMode="auto">
          <a:xfrm>
            <a:off x="50038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26273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42830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0715" name="Text Box 11"/>
          <p:cNvSpPr txBox="1">
            <a:spLocks noChangeArrowheads="1"/>
          </p:cNvSpPr>
          <p:nvPr/>
        </p:nvSpPr>
        <p:spPr bwMode="auto">
          <a:xfrm>
            <a:off x="56324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50561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33274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0718" name="Line 14"/>
          <p:cNvSpPr>
            <a:spLocks noChangeShapeType="1"/>
          </p:cNvSpPr>
          <p:nvPr/>
        </p:nvSpPr>
        <p:spPr bwMode="auto">
          <a:xfrm flipV="1">
            <a:off x="30591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19" name="Line 15"/>
          <p:cNvSpPr>
            <a:spLocks noChangeShapeType="1"/>
          </p:cNvSpPr>
          <p:nvPr/>
        </p:nvSpPr>
        <p:spPr bwMode="auto">
          <a:xfrm flipH="1" flipV="1">
            <a:off x="2987675" y="4343400"/>
            <a:ext cx="431800" cy="12239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0" name="Line 16"/>
          <p:cNvSpPr>
            <a:spLocks noChangeShapeType="1"/>
          </p:cNvSpPr>
          <p:nvPr/>
        </p:nvSpPr>
        <p:spPr bwMode="auto">
          <a:xfrm>
            <a:off x="45720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1" name="Line 17"/>
          <p:cNvSpPr>
            <a:spLocks noChangeShapeType="1"/>
          </p:cNvSpPr>
          <p:nvPr/>
        </p:nvSpPr>
        <p:spPr bwMode="auto">
          <a:xfrm>
            <a:off x="30591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2" name="Line 18"/>
          <p:cNvSpPr>
            <a:spLocks noChangeShapeType="1"/>
          </p:cNvSpPr>
          <p:nvPr/>
        </p:nvSpPr>
        <p:spPr bwMode="auto">
          <a:xfrm flipV="1">
            <a:off x="3635375" y="4487863"/>
            <a:ext cx="1944688" cy="1150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3" name="Line 19"/>
          <p:cNvSpPr>
            <a:spLocks noChangeShapeType="1"/>
          </p:cNvSpPr>
          <p:nvPr/>
        </p:nvSpPr>
        <p:spPr bwMode="auto">
          <a:xfrm flipV="1">
            <a:off x="52197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4" name="Line 20"/>
          <p:cNvSpPr>
            <a:spLocks noChangeShapeType="1"/>
          </p:cNvSpPr>
          <p:nvPr/>
        </p:nvSpPr>
        <p:spPr bwMode="auto">
          <a:xfrm>
            <a:off x="36353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5" name="Line 21"/>
          <p:cNvSpPr>
            <a:spLocks noChangeShapeType="1"/>
          </p:cNvSpPr>
          <p:nvPr/>
        </p:nvSpPr>
        <p:spPr bwMode="auto">
          <a:xfrm>
            <a:off x="4500563" y="3406775"/>
            <a:ext cx="574675" cy="2305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6" name="Line 22"/>
          <p:cNvSpPr>
            <a:spLocks noChangeShapeType="1"/>
          </p:cNvSpPr>
          <p:nvPr/>
        </p:nvSpPr>
        <p:spPr bwMode="auto">
          <a:xfrm flipV="1">
            <a:off x="3563938" y="3406775"/>
            <a:ext cx="792162" cy="2160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27" name="Line 23"/>
          <p:cNvSpPr>
            <a:spLocks noChangeShapeType="1"/>
          </p:cNvSpPr>
          <p:nvPr/>
        </p:nvSpPr>
        <p:spPr bwMode="auto">
          <a:xfrm>
            <a:off x="3059113" y="4271963"/>
            <a:ext cx="1944687" cy="1439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58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Trees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Connected Undirected graphs without cycles</a:t>
            </a:r>
          </a:p>
        </p:txBody>
      </p:sp>
      <p:sp>
        <p:nvSpPr>
          <p:cNvPr id="206852" name="Oval 4"/>
          <p:cNvSpPr>
            <a:spLocks noChangeArrowheads="1"/>
          </p:cNvSpPr>
          <p:nvPr/>
        </p:nvSpPr>
        <p:spPr bwMode="auto">
          <a:xfrm>
            <a:off x="2771775" y="38401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3" name="Oval 5"/>
          <p:cNvSpPr>
            <a:spLocks noChangeArrowheads="1"/>
          </p:cNvSpPr>
          <p:nvPr/>
        </p:nvSpPr>
        <p:spPr bwMode="auto">
          <a:xfrm>
            <a:off x="4283075" y="29035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4" name="Oval 6"/>
          <p:cNvSpPr>
            <a:spLocks noChangeArrowheads="1"/>
          </p:cNvSpPr>
          <p:nvPr/>
        </p:nvSpPr>
        <p:spPr bwMode="auto">
          <a:xfrm>
            <a:off x="5580063" y="40560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5" name="Oval 7"/>
          <p:cNvSpPr>
            <a:spLocks noChangeArrowheads="1"/>
          </p:cNvSpPr>
          <p:nvPr/>
        </p:nvSpPr>
        <p:spPr bwMode="auto">
          <a:xfrm>
            <a:off x="3348038" y="53514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6" name="Oval 8"/>
          <p:cNvSpPr>
            <a:spLocks noChangeArrowheads="1"/>
          </p:cNvSpPr>
          <p:nvPr/>
        </p:nvSpPr>
        <p:spPr bwMode="auto">
          <a:xfrm>
            <a:off x="5003800" y="54959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7" name="Text Box 9"/>
          <p:cNvSpPr txBox="1">
            <a:spLocks noChangeArrowheads="1"/>
          </p:cNvSpPr>
          <p:nvPr/>
        </p:nvSpPr>
        <p:spPr bwMode="auto">
          <a:xfrm>
            <a:off x="2627313" y="40560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06858" name="Text Box 10"/>
          <p:cNvSpPr txBox="1">
            <a:spLocks noChangeArrowheads="1"/>
          </p:cNvSpPr>
          <p:nvPr/>
        </p:nvSpPr>
        <p:spPr bwMode="auto">
          <a:xfrm>
            <a:off x="4283075" y="24717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5632450" y="43592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06860" name="Text Box 12"/>
          <p:cNvSpPr txBox="1">
            <a:spLocks noChangeArrowheads="1"/>
          </p:cNvSpPr>
          <p:nvPr/>
        </p:nvSpPr>
        <p:spPr bwMode="auto">
          <a:xfrm>
            <a:off x="5056188" y="57991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06861" name="Text Box 13"/>
          <p:cNvSpPr txBox="1">
            <a:spLocks noChangeArrowheads="1"/>
          </p:cNvSpPr>
          <p:nvPr/>
        </p:nvSpPr>
        <p:spPr bwMode="auto">
          <a:xfrm>
            <a:off x="3327400" y="57261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06862" name="Line 14"/>
          <p:cNvSpPr>
            <a:spLocks noChangeShapeType="1"/>
          </p:cNvSpPr>
          <p:nvPr/>
        </p:nvSpPr>
        <p:spPr bwMode="auto">
          <a:xfrm flipV="1">
            <a:off x="3059113" y="31194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3" name="Line 15"/>
          <p:cNvSpPr>
            <a:spLocks noChangeShapeType="1"/>
          </p:cNvSpPr>
          <p:nvPr/>
        </p:nvSpPr>
        <p:spPr bwMode="auto">
          <a:xfrm>
            <a:off x="4572000" y="31194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4" name="Line 16"/>
          <p:cNvSpPr>
            <a:spLocks noChangeShapeType="1"/>
          </p:cNvSpPr>
          <p:nvPr/>
        </p:nvSpPr>
        <p:spPr bwMode="auto">
          <a:xfrm flipV="1">
            <a:off x="3635375" y="4271963"/>
            <a:ext cx="1944688" cy="1150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5" name="Line 17"/>
          <p:cNvSpPr>
            <a:spLocks noChangeShapeType="1"/>
          </p:cNvSpPr>
          <p:nvPr/>
        </p:nvSpPr>
        <p:spPr bwMode="auto">
          <a:xfrm flipV="1">
            <a:off x="5219700" y="43434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6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Bipartite graphs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Graphs where the set of nodes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n-US" sz="2800" dirty="0"/>
              <a:t> can be partitioned into two sets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070C0"/>
                </a:solidFill>
              </a:rPr>
              <a:t>R</a:t>
            </a:r>
            <a:r>
              <a:rPr lang="en-US" sz="2800" dirty="0"/>
              <a:t>, such that there are edges only between nodes in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070C0"/>
                </a:solidFill>
              </a:rPr>
              <a:t>R</a:t>
            </a:r>
            <a:r>
              <a:rPr lang="en-US" sz="2800" dirty="0"/>
              <a:t>, and there is no edge within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208900" name="Oval 4"/>
          <p:cNvSpPr>
            <a:spLocks noChangeArrowheads="1"/>
          </p:cNvSpPr>
          <p:nvPr/>
        </p:nvSpPr>
        <p:spPr bwMode="auto">
          <a:xfrm>
            <a:off x="1619250" y="3860800"/>
            <a:ext cx="287338" cy="28733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8901" name="Oval 5"/>
          <p:cNvSpPr>
            <a:spLocks noChangeArrowheads="1"/>
          </p:cNvSpPr>
          <p:nvPr/>
        </p:nvSpPr>
        <p:spPr bwMode="auto">
          <a:xfrm>
            <a:off x="3203575" y="3644900"/>
            <a:ext cx="287338" cy="2873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2" name="Oval 6"/>
          <p:cNvSpPr>
            <a:spLocks noChangeArrowheads="1"/>
          </p:cNvSpPr>
          <p:nvPr/>
        </p:nvSpPr>
        <p:spPr bwMode="auto">
          <a:xfrm>
            <a:off x="3203575" y="4508500"/>
            <a:ext cx="287338" cy="2873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3" name="Oval 7"/>
          <p:cNvSpPr>
            <a:spLocks noChangeArrowheads="1"/>
          </p:cNvSpPr>
          <p:nvPr/>
        </p:nvSpPr>
        <p:spPr bwMode="auto">
          <a:xfrm>
            <a:off x="1619250" y="5013325"/>
            <a:ext cx="287338" cy="287338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4" name="Oval 8"/>
          <p:cNvSpPr>
            <a:spLocks noChangeArrowheads="1"/>
          </p:cNvSpPr>
          <p:nvPr/>
        </p:nvSpPr>
        <p:spPr bwMode="auto">
          <a:xfrm>
            <a:off x="3203575" y="5445125"/>
            <a:ext cx="287338" cy="287338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V="1">
            <a:off x="1908175" y="3787775"/>
            <a:ext cx="1295400" cy="217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6" name="Line 10"/>
          <p:cNvSpPr>
            <a:spLocks noChangeShapeType="1"/>
          </p:cNvSpPr>
          <p:nvPr/>
        </p:nvSpPr>
        <p:spPr bwMode="auto">
          <a:xfrm flipH="1" flipV="1">
            <a:off x="1908175" y="5229225"/>
            <a:ext cx="1223963" cy="287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7" name="Line 11"/>
          <p:cNvSpPr>
            <a:spLocks noChangeShapeType="1"/>
          </p:cNvSpPr>
          <p:nvPr/>
        </p:nvSpPr>
        <p:spPr bwMode="auto">
          <a:xfrm flipV="1">
            <a:off x="1908175" y="4652963"/>
            <a:ext cx="129540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8" name="Line 12"/>
          <p:cNvSpPr>
            <a:spLocks noChangeShapeType="1"/>
          </p:cNvSpPr>
          <p:nvPr/>
        </p:nvSpPr>
        <p:spPr bwMode="auto">
          <a:xfrm>
            <a:off x="1906588" y="4076700"/>
            <a:ext cx="1296987" cy="1368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09" name="Line 13"/>
          <p:cNvSpPr>
            <a:spLocks noChangeShapeType="1"/>
          </p:cNvSpPr>
          <p:nvPr/>
        </p:nvSpPr>
        <p:spPr bwMode="auto">
          <a:xfrm>
            <a:off x="1908175" y="4076700"/>
            <a:ext cx="129540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0" name="Oval 14"/>
          <p:cNvSpPr>
            <a:spLocks noChangeArrowheads="1"/>
          </p:cNvSpPr>
          <p:nvPr/>
        </p:nvSpPr>
        <p:spPr bwMode="auto">
          <a:xfrm>
            <a:off x="4787900" y="3932238"/>
            <a:ext cx="287338" cy="2873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1" name="Oval 15"/>
          <p:cNvSpPr>
            <a:spLocks noChangeArrowheads="1"/>
          </p:cNvSpPr>
          <p:nvPr/>
        </p:nvSpPr>
        <p:spPr bwMode="auto">
          <a:xfrm>
            <a:off x="6372225" y="3716338"/>
            <a:ext cx="287338" cy="2873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2" name="Oval 16"/>
          <p:cNvSpPr>
            <a:spLocks noChangeArrowheads="1"/>
          </p:cNvSpPr>
          <p:nvPr/>
        </p:nvSpPr>
        <p:spPr bwMode="auto">
          <a:xfrm>
            <a:off x="6372225" y="4579938"/>
            <a:ext cx="287338" cy="2873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3" name="Oval 17"/>
          <p:cNvSpPr>
            <a:spLocks noChangeArrowheads="1"/>
          </p:cNvSpPr>
          <p:nvPr/>
        </p:nvSpPr>
        <p:spPr bwMode="auto">
          <a:xfrm>
            <a:off x="4787900" y="5084763"/>
            <a:ext cx="287338" cy="287337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4" name="Oval 18"/>
          <p:cNvSpPr>
            <a:spLocks noChangeArrowheads="1"/>
          </p:cNvSpPr>
          <p:nvPr/>
        </p:nvSpPr>
        <p:spPr bwMode="auto">
          <a:xfrm>
            <a:off x="6372225" y="5516563"/>
            <a:ext cx="287338" cy="287337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915" name="Line 19"/>
          <p:cNvSpPr>
            <a:spLocks noChangeShapeType="1"/>
          </p:cNvSpPr>
          <p:nvPr/>
        </p:nvSpPr>
        <p:spPr bwMode="auto">
          <a:xfrm flipV="1">
            <a:off x="5076825" y="3859213"/>
            <a:ext cx="1295400" cy="2174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6" name="Line 20"/>
          <p:cNvSpPr>
            <a:spLocks noChangeShapeType="1"/>
          </p:cNvSpPr>
          <p:nvPr/>
        </p:nvSpPr>
        <p:spPr bwMode="auto">
          <a:xfrm flipH="1" flipV="1">
            <a:off x="5076825" y="5300663"/>
            <a:ext cx="1223963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7" name="Line 21"/>
          <p:cNvSpPr>
            <a:spLocks noChangeShapeType="1"/>
          </p:cNvSpPr>
          <p:nvPr/>
        </p:nvSpPr>
        <p:spPr bwMode="auto">
          <a:xfrm flipV="1">
            <a:off x="5076825" y="4724400"/>
            <a:ext cx="1295400" cy="43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8" name="Line 22"/>
          <p:cNvSpPr>
            <a:spLocks noChangeShapeType="1"/>
          </p:cNvSpPr>
          <p:nvPr/>
        </p:nvSpPr>
        <p:spPr bwMode="auto">
          <a:xfrm>
            <a:off x="5075238" y="4148138"/>
            <a:ext cx="1296987" cy="13684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19" name="Line 23"/>
          <p:cNvSpPr>
            <a:spLocks noChangeShapeType="1"/>
          </p:cNvSpPr>
          <p:nvPr/>
        </p:nvSpPr>
        <p:spPr bwMode="auto">
          <a:xfrm>
            <a:off x="5076825" y="4148138"/>
            <a:ext cx="1295400" cy="5032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38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Spanning Tree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For any connected graph, the </a:t>
            </a:r>
            <a:r>
              <a:rPr lang="en-US" dirty="0">
                <a:solidFill>
                  <a:srgbClr val="FF0000"/>
                </a:solidFill>
              </a:rPr>
              <a:t>spanning tree </a:t>
            </a:r>
            <a:r>
              <a:rPr lang="en-US" dirty="0"/>
              <a:t>is a </a:t>
            </a:r>
            <a:r>
              <a:rPr lang="en-US" dirty="0" err="1"/>
              <a:t>subgraph</a:t>
            </a:r>
            <a:r>
              <a:rPr lang="en-US" dirty="0"/>
              <a:t> and a tree that includes all the nodes of the graph</a:t>
            </a:r>
          </a:p>
          <a:p>
            <a:r>
              <a:rPr lang="en-US" dirty="0"/>
              <a:t>There may exist multiple spanning trees for a graph. </a:t>
            </a:r>
          </a:p>
          <a:p>
            <a:r>
              <a:rPr lang="en-US" dirty="0"/>
              <a:t>For a weighted graph and one of its spanning tree, the weight of that spanning tree is the summation of the edge weights in the tree. </a:t>
            </a:r>
          </a:p>
          <a:p>
            <a:r>
              <a:rPr lang="en-US" dirty="0"/>
              <a:t>Among the many spanning trees found for a weighted graph, the one with the minimum weight </a:t>
            </a:r>
          </a:p>
          <a:p>
            <a:pPr marL="0" indent="0">
              <a:buNone/>
            </a:pPr>
            <a:r>
              <a:rPr lang="en-US" dirty="0"/>
              <a:t>    is called the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minimum spanning tree (MST)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011" y="5085184"/>
            <a:ext cx="1923789" cy="12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0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301208"/>
            <a:ext cx="8229600" cy="1212998"/>
          </a:xfrm>
        </p:spPr>
        <p:txBody>
          <a:bodyPr/>
          <a:lstStyle/>
          <a:p>
            <a:r>
              <a:rPr lang="en-US" dirty="0">
                <a:solidFill>
                  <a:srgbClr val="FF9900"/>
                </a:solidFill>
              </a:rPr>
              <a:t>Entities</a:t>
            </a:r>
            <a:r>
              <a:rPr lang="en-US" dirty="0"/>
              <a:t>: People</a:t>
            </a:r>
          </a:p>
          <a:p>
            <a:r>
              <a:rPr lang="en-US" dirty="0">
                <a:solidFill>
                  <a:srgbClr val="0070C0"/>
                </a:solidFill>
              </a:rPr>
              <a:t>Links</a:t>
            </a:r>
            <a:r>
              <a:rPr lang="en-US" dirty="0"/>
              <a:t>: Friendships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912768" cy="342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854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  <a:p>
            <a:pPr lvl="1"/>
            <a:r>
              <a:rPr lang="en-US" dirty="0">
                <a:solidFill>
                  <a:srgbClr val="FF9900"/>
                </a:solidFill>
              </a:rPr>
              <a:t>symmetric</a:t>
            </a:r>
            <a:r>
              <a:rPr lang="en-US" dirty="0"/>
              <a:t> matrix for undirected graphs</a:t>
            </a:r>
          </a:p>
        </p:txBody>
      </p:sp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55784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70897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83867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61547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78105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54340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70897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84391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8628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1341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V="1">
            <a:off x="58658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3787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58658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V="1">
            <a:off x="80264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64420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0963" name="Object 19"/>
          <p:cNvGraphicFramePr>
            <a:graphicFrameLocks noChangeAspect="1"/>
          </p:cNvGraphicFramePr>
          <p:nvPr/>
        </p:nvGraphicFramePr>
        <p:xfrm>
          <a:off x="1187450" y="3335338"/>
          <a:ext cx="3313113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09700" imgH="1143000" progId="Equation.3">
                  <p:embed/>
                </p:oleObj>
              </mc:Choice>
              <mc:Fallback>
                <p:oleObj name="Equation" r:id="rId3" imgW="1409700" imgH="1143000" progId="Equation.3">
                  <p:embed/>
                  <p:pic>
                    <p:nvPicPr>
                      <p:cNvPr id="21096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335338"/>
                        <a:ext cx="3313113" cy="2686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Triangle 4"/>
          <p:cNvSpPr/>
          <p:nvPr/>
        </p:nvSpPr>
        <p:spPr>
          <a:xfrm>
            <a:off x="1979712" y="3933056"/>
            <a:ext cx="1800200" cy="1851000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10800000">
            <a:off x="2411760" y="3490131"/>
            <a:ext cx="1800200" cy="1851000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Matrix</a:t>
            </a:r>
          </a:p>
          <a:p>
            <a:pPr lvl="1"/>
            <a:r>
              <a:rPr lang="en-US" dirty="0" err="1">
                <a:solidFill>
                  <a:srgbClr val="FF9900"/>
                </a:solidFill>
              </a:rPr>
              <a:t>unsymmetric</a:t>
            </a:r>
            <a:r>
              <a:rPr lang="en-US" dirty="0">
                <a:solidFill>
                  <a:srgbClr val="FF9900"/>
                </a:solidFill>
              </a:rPr>
              <a:t> </a:t>
            </a:r>
            <a:r>
              <a:rPr lang="en-US" dirty="0"/>
              <a:t>matrix for undirected graphs</a:t>
            </a:r>
          </a:p>
        </p:txBody>
      </p:sp>
      <p:graphicFrame>
        <p:nvGraphicFramePr>
          <p:cNvPr id="212996" name="Object 4"/>
          <p:cNvGraphicFramePr>
            <a:graphicFrameLocks noChangeAspect="1"/>
          </p:cNvGraphicFramePr>
          <p:nvPr/>
        </p:nvGraphicFramePr>
        <p:xfrm>
          <a:off x="1187450" y="3335338"/>
          <a:ext cx="3313113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09700" imgH="1143000" progId="Equation.3">
                  <p:embed/>
                </p:oleObj>
              </mc:Choice>
              <mc:Fallback>
                <p:oleObj name="Equation" r:id="rId3" imgW="1409700" imgH="1143000" progId="Equation.3">
                  <p:embed/>
                  <p:pic>
                    <p:nvPicPr>
                      <p:cNvPr id="2129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335338"/>
                        <a:ext cx="3313113" cy="2686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5434013" y="41989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945313" y="326231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8242300" y="44148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6010275" y="57102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Oval 9"/>
          <p:cNvSpPr>
            <a:spLocks noChangeArrowheads="1"/>
          </p:cNvSpPr>
          <p:nvPr/>
        </p:nvSpPr>
        <p:spPr bwMode="auto">
          <a:xfrm>
            <a:off x="7666038" y="5854700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289550" y="4414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945313" y="28305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294688" y="47180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718425" y="61579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5989638" y="60848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3007" name="Line 15"/>
          <p:cNvSpPr>
            <a:spLocks noChangeShapeType="1"/>
          </p:cNvSpPr>
          <p:nvPr/>
        </p:nvSpPr>
        <p:spPr bwMode="auto">
          <a:xfrm flipV="1">
            <a:off x="5721350" y="3478213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7234238" y="3478213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5721350" y="4341813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 flipV="1">
            <a:off x="7881938" y="4702175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6297613" y="5854700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8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List</a:t>
            </a:r>
          </a:p>
          <a:p>
            <a:pPr lvl="1"/>
            <a:r>
              <a:rPr lang="en-US" dirty="0"/>
              <a:t>For each node keep a list with neighboring nodes</a:t>
            </a:r>
          </a:p>
        </p:txBody>
      </p:sp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55784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70897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83867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61547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78105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54340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70897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84391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8628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1341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V="1">
            <a:off x="58658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3787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58658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V="1">
            <a:off x="80264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64420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5616" y="3335338"/>
            <a:ext cx="17812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1: [2, 3]</a:t>
            </a:r>
          </a:p>
          <a:p>
            <a:r>
              <a:rPr lang="en-US" sz="2800" dirty="0"/>
              <a:t>2: [1, 3]</a:t>
            </a:r>
          </a:p>
          <a:p>
            <a:r>
              <a:rPr lang="en-US" sz="2800" dirty="0"/>
              <a:t>3: [1, 2, 4]</a:t>
            </a:r>
          </a:p>
          <a:p>
            <a:r>
              <a:rPr lang="en-US" sz="2800" dirty="0"/>
              <a:t>4: [3, 5]</a:t>
            </a:r>
          </a:p>
          <a:p>
            <a:r>
              <a:rPr lang="en-US" sz="2800" dirty="0"/>
              <a:t>5: [4]</a:t>
            </a:r>
          </a:p>
        </p:txBody>
      </p:sp>
    </p:spTree>
    <p:extLst>
      <p:ext uri="{BB962C8B-B14F-4D97-AF65-F5344CB8AC3E}">
        <p14:creationId xmlns:p14="http://schemas.microsoft.com/office/powerpoint/2010/main" val="38452986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Adjacency List</a:t>
            </a:r>
          </a:p>
          <a:p>
            <a:pPr lvl="1"/>
            <a:r>
              <a:rPr lang="en-US" dirty="0"/>
              <a:t>For each node keep a list of the nodes it points to</a:t>
            </a:r>
          </a:p>
        </p:txBody>
      </p:sp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5434013" y="41989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945313" y="326231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8242300" y="44148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6010275" y="57102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Oval 9"/>
          <p:cNvSpPr>
            <a:spLocks noChangeArrowheads="1"/>
          </p:cNvSpPr>
          <p:nvPr/>
        </p:nvSpPr>
        <p:spPr bwMode="auto">
          <a:xfrm>
            <a:off x="7666038" y="5854700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289550" y="4414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945313" y="28305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294688" y="47180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718425" y="61579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5989638" y="60848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3007" name="Line 15"/>
          <p:cNvSpPr>
            <a:spLocks noChangeShapeType="1"/>
          </p:cNvSpPr>
          <p:nvPr/>
        </p:nvSpPr>
        <p:spPr bwMode="auto">
          <a:xfrm flipV="1">
            <a:off x="5721350" y="3478213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7234238" y="3478213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5721350" y="4341813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 flipV="1">
            <a:off x="7881938" y="4702175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6297613" y="5854700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15616" y="3335338"/>
            <a:ext cx="13821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1: [2, 3]</a:t>
            </a:r>
          </a:p>
          <a:p>
            <a:r>
              <a:rPr lang="en-US" sz="2800" dirty="0"/>
              <a:t>2: [1]</a:t>
            </a:r>
          </a:p>
          <a:p>
            <a:r>
              <a:rPr lang="en-US" sz="2800" dirty="0"/>
              <a:t>3: [2, 4]</a:t>
            </a:r>
          </a:p>
          <a:p>
            <a:r>
              <a:rPr lang="en-US" sz="2800" dirty="0"/>
              <a:t>4: [5]</a:t>
            </a:r>
          </a:p>
          <a:p>
            <a:r>
              <a:rPr lang="en-US" sz="2800" dirty="0"/>
              <a:t>5: [null]</a:t>
            </a:r>
          </a:p>
        </p:txBody>
      </p:sp>
    </p:spTree>
    <p:extLst>
      <p:ext uri="{BB962C8B-B14F-4D97-AF65-F5344CB8AC3E}">
        <p14:creationId xmlns:p14="http://schemas.microsoft.com/office/powerpoint/2010/main" val="6108980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edges</a:t>
            </a:r>
          </a:p>
          <a:p>
            <a:pPr lvl="1"/>
            <a:r>
              <a:rPr lang="en-US" dirty="0"/>
              <a:t>Keep a list of all the edges in the graph</a:t>
            </a:r>
          </a:p>
        </p:txBody>
      </p:sp>
      <p:sp>
        <p:nvSpPr>
          <p:cNvPr id="210948" name="Oval 4"/>
          <p:cNvSpPr>
            <a:spLocks noChangeArrowheads="1"/>
          </p:cNvSpPr>
          <p:nvPr/>
        </p:nvSpPr>
        <p:spPr bwMode="auto">
          <a:xfrm>
            <a:off x="5578475" y="4056063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49" name="Oval 5"/>
          <p:cNvSpPr>
            <a:spLocks noChangeArrowheads="1"/>
          </p:cNvSpPr>
          <p:nvPr/>
        </p:nvSpPr>
        <p:spPr bwMode="auto">
          <a:xfrm>
            <a:off x="7089775" y="31194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0" name="Oval 6"/>
          <p:cNvSpPr>
            <a:spLocks noChangeArrowheads="1"/>
          </p:cNvSpPr>
          <p:nvPr/>
        </p:nvSpPr>
        <p:spPr bwMode="auto">
          <a:xfrm>
            <a:off x="8386763" y="42719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1" name="Oval 7"/>
          <p:cNvSpPr>
            <a:spLocks noChangeArrowheads="1"/>
          </p:cNvSpPr>
          <p:nvPr/>
        </p:nvSpPr>
        <p:spPr bwMode="auto">
          <a:xfrm>
            <a:off x="6154738" y="556736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2" name="Oval 8"/>
          <p:cNvSpPr>
            <a:spLocks noChangeArrowheads="1"/>
          </p:cNvSpPr>
          <p:nvPr/>
        </p:nvSpPr>
        <p:spPr bwMode="auto">
          <a:xfrm>
            <a:off x="7810500" y="5711825"/>
            <a:ext cx="287338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953" name="Text Box 9"/>
          <p:cNvSpPr txBox="1">
            <a:spLocks noChangeArrowheads="1"/>
          </p:cNvSpPr>
          <p:nvPr/>
        </p:nvSpPr>
        <p:spPr bwMode="auto">
          <a:xfrm>
            <a:off x="5434013" y="427196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7089775" y="26876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8439150" y="45751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0956" name="Text Box 12"/>
          <p:cNvSpPr txBox="1">
            <a:spLocks noChangeArrowheads="1"/>
          </p:cNvSpPr>
          <p:nvPr/>
        </p:nvSpPr>
        <p:spPr bwMode="auto">
          <a:xfrm>
            <a:off x="7862888" y="601503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0957" name="Text Box 13"/>
          <p:cNvSpPr txBox="1">
            <a:spLocks noChangeArrowheads="1"/>
          </p:cNvSpPr>
          <p:nvPr/>
        </p:nvSpPr>
        <p:spPr bwMode="auto">
          <a:xfrm>
            <a:off x="6134100" y="59420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0958" name="Line 14"/>
          <p:cNvSpPr>
            <a:spLocks noChangeShapeType="1"/>
          </p:cNvSpPr>
          <p:nvPr/>
        </p:nvSpPr>
        <p:spPr bwMode="auto">
          <a:xfrm flipV="1">
            <a:off x="5865813" y="3335338"/>
            <a:ext cx="1223962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59" name="Line 15"/>
          <p:cNvSpPr>
            <a:spLocks noChangeShapeType="1"/>
          </p:cNvSpPr>
          <p:nvPr/>
        </p:nvSpPr>
        <p:spPr bwMode="auto">
          <a:xfrm>
            <a:off x="7378700" y="3335338"/>
            <a:ext cx="1008063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0" name="Line 16"/>
          <p:cNvSpPr>
            <a:spLocks noChangeShapeType="1"/>
          </p:cNvSpPr>
          <p:nvPr/>
        </p:nvSpPr>
        <p:spPr bwMode="auto">
          <a:xfrm>
            <a:off x="5865813" y="4198938"/>
            <a:ext cx="2449512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1" name="Line 17"/>
          <p:cNvSpPr>
            <a:spLocks noChangeShapeType="1"/>
          </p:cNvSpPr>
          <p:nvPr/>
        </p:nvSpPr>
        <p:spPr bwMode="auto">
          <a:xfrm flipV="1">
            <a:off x="8026400" y="4559300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62" name="Line 18"/>
          <p:cNvSpPr>
            <a:spLocks noChangeShapeType="1"/>
          </p:cNvSpPr>
          <p:nvPr/>
        </p:nvSpPr>
        <p:spPr bwMode="auto">
          <a:xfrm>
            <a:off x="6442075" y="5711825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15616" y="3335338"/>
            <a:ext cx="8579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(1,2)</a:t>
            </a:r>
          </a:p>
          <a:p>
            <a:r>
              <a:rPr lang="en-US" sz="2800" dirty="0"/>
              <a:t>(2,3)</a:t>
            </a:r>
          </a:p>
          <a:p>
            <a:r>
              <a:rPr lang="en-US" sz="2800" dirty="0"/>
              <a:t>(1,3)</a:t>
            </a:r>
          </a:p>
          <a:p>
            <a:r>
              <a:rPr lang="en-US" sz="2800" dirty="0"/>
              <a:t>(3,4)</a:t>
            </a:r>
          </a:p>
          <a:p>
            <a:r>
              <a:rPr lang="en-US" sz="2800" dirty="0"/>
              <a:t>(4,5)</a:t>
            </a:r>
          </a:p>
        </p:txBody>
      </p:sp>
    </p:spTree>
    <p:extLst>
      <p:ext uri="{BB962C8B-B14F-4D97-AF65-F5344CB8AC3E}">
        <p14:creationId xmlns:p14="http://schemas.microsoft.com/office/powerpoint/2010/main" val="26161052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Edges</a:t>
            </a:r>
          </a:p>
          <a:p>
            <a:pPr lvl="1"/>
            <a:r>
              <a:rPr lang="en-US" dirty="0"/>
              <a:t>Keep a list of all the directed edges in the graph</a:t>
            </a:r>
          </a:p>
        </p:txBody>
      </p:sp>
      <p:sp>
        <p:nvSpPr>
          <p:cNvPr id="212997" name="Oval 5"/>
          <p:cNvSpPr>
            <a:spLocks noChangeArrowheads="1"/>
          </p:cNvSpPr>
          <p:nvPr/>
        </p:nvSpPr>
        <p:spPr bwMode="auto">
          <a:xfrm>
            <a:off x="5434013" y="4198938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8" name="Oval 6"/>
          <p:cNvSpPr>
            <a:spLocks noChangeArrowheads="1"/>
          </p:cNvSpPr>
          <p:nvPr/>
        </p:nvSpPr>
        <p:spPr bwMode="auto">
          <a:xfrm>
            <a:off x="6945313" y="3262313"/>
            <a:ext cx="287337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8242300" y="44148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0" name="Oval 8"/>
          <p:cNvSpPr>
            <a:spLocks noChangeArrowheads="1"/>
          </p:cNvSpPr>
          <p:nvPr/>
        </p:nvSpPr>
        <p:spPr bwMode="auto">
          <a:xfrm>
            <a:off x="6010275" y="5710238"/>
            <a:ext cx="287338" cy="28733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1" name="Oval 9"/>
          <p:cNvSpPr>
            <a:spLocks noChangeArrowheads="1"/>
          </p:cNvSpPr>
          <p:nvPr/>
        </p:nvSpPr>
        <p:spPr bwMode="auto">
          <a:xfrm>
            <a:off x="7666038" y="5854700"/>
            <a:ext cx="287337" cy="28733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5289550" y="4414838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1</a:t>
            </a:r>
          </a:p>
        </p:txBody>
      </p:sp>
      <p:sp>
        <p:nvSpPr>
          <p:cNvPr id="213003" name="Text Box 11"/>
          <p:cNvSpPr txBox="1">
            <a:spLocks noChangeArrowheads="1"/>
          </p:cNvSpPr>
          <p:nvPr/>
        </p:nvSpPr>
        <p:spPr bwMode="auto">
          <a:xfrm>
            <a:off x="6945313" y="2830513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2</a:t>
            </a:r>
          </a:p>
        </p:txBody>
      </p:sp>
      <p:sp>
        <p:nvSpPr>
          <p:cNvPr id="213004" name="Text Box 12"/>
          <p:cNvSpPr txBox="1">
            <a:spLocks noChangeArrowheads="1"/>
          </p:cNvSpPr>
          <p:nvPr/>
        </p:nvSpPr>
        <p:spPr bwMode="auto">
          <a:xfrm>
            <a:off x="8294688" y="4718050"/>
            <a:ext cx="309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3</a:t>
            </a:r>
          </a:p>
        </p:txBody>
      </p:sp>
      <p:sp>
        <p:nvSpPr>
          <p:cNvPr id="213005" name="Text Box 13"/>
          <p:cNvSpPr txBox="1">
            <a:spLocks noChangeArrowheads="1"/>
          </p:cNvSpPr>
          <p:nvPr/>
        </p:nvSpPr>
        <p:spPr bwMode="auto">
          <a:xfrm>
            <a:off x="7718425" y="6157913"/>
            <a:ext cx="3095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4</a:t>
            </a:r>
          </a:p>
        </p:txBody>
      </p:sp>
      <p:sp>
        <p:nvSpPr>
          <p:cNvPr id="213006" name="Text Box 14"/>
          <p:cNvSpPr txBox="1">
            <a:spLocks noChangeArrowheads="1"/>
          </p:cNvSpPr>
          <p:nvPr/>
        </p:nvSpPr>
        <p:spPr bwMode="auto">
          <a:xfrm>
            <a:off x="5989638" y="6084888"/>
            <a:ext cx="309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5</a:t>
            </a:r>
          </a:p>
        </p:txBody>
      </p:sp>
      <p:sp>
        <p:nvSpPr>
          <p:cNvPr id="213007" name="Line 15"/>
          <p:cNvSpPr>
            <a:spLocks noChangeShapeType="1"/>
          </p:cNvSpPr>
          <p:nvPr/>
        </p:nvSpPr>
        <p:spPr bwMode="auto">
          <a:xfrm flipV="1">
            <a:off x="5721350" y="3478213"/>
            <a:ext cx="1223963" cy="7921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8" name="Line 16"/>
          <p:cNvSpPr>
            <a:spLocks noChangeShapeType="1"/>
          </p:cNvSpPr>
          <p:nvPr/>
        </p:nvSpPr>
        <p:spPr bwMode="auto">
          <a:xfrm>
            <a:off x="7234238" y="3478213"/>
            <a:ext cx="1008062" cy="10080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5721350" y="4341813"/>
            <a:ext cx="2449513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 flipV="1">
            <a:off x="7881938" y="4702175"/>
            <a:ext cx="43180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6297613" y="5854700"/>
            <a:ext cx="1368425" cy="144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15616" y="3335338"/>
            <a:ext cx="8579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(1,2)</a:t>
            </a:r>
          </a:p>
          <a:p>
            <a:r>
              <a:rPr lang="en-US" sz="2800" dirty="0"/>
              <a:t>(2,1)</a:t>
            </a:r>
          </a:p>
          <a:p>
            <a:r>
              <a:rPr lang="en-US" sz="2800" dirty="0"/>
              <a:t>(1,3)</a:t>
            </a:r>
          </a:p>
          <a:p>
            <a:r>
              <a:rPr lang="en-US" sz="2800" dirty="0"/>
              <a:t>(3,2)</a:t>
            </a:r>
          </a:p>
          <a:p>
            <a:r>
              <a:rPr lang="en-US" sz="2800" dirty="0"/>
              <a:t>(3,4)</a:t>
            </a:r>
          </a:p>
          <a:p>
            <a:r>
              <a:rPr lang="en-US" sz="2800" dirty="0"/>
              <a:t>(4,5)</a:t>
            </a:r>
          </a:p>
        </p:txBody>
      </p:sp>
    </p:spTree>
    <p:extLst>
      <p:ext uri="{BB962C8B-B14F-4D97-AF65-F5344CB8AC3E}">
        <p14:creationId xmlns:p14="http://schemas.microsoft.com/office/powerpoint/2010/main" val="11166593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</a:t>
            </a:r>
            <a:r>
              <a:rPr lang="en-US"/>
              <a:t> and </a:t>
            </a:r>
            <a:r>
              <a:rPr lang="en-US" b="1"/>
              <a:t>NP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: the class of problems that can be </a:t>
            </a:r>
            <a:r>
              <a:rPr lang="en-US" dirty="0">
                <a:solidFill>
                  <a:srgbClr val="0070C0"/>
                </a:solidFill>
              </a:rPr>
              <a:t>solved </a:t>
            </a:r>
            <a:r>
              <a:rPr lang="en-US" dirty="0"/>
              <a:t>in polynomial time</a:t>
            </a:r>
          </a:p>
          <a:p>
            <a:r>
              <a:rPr lang="en-US" b="1" dirty="0">
                <a:solidFill>
                  <a:srgbClr val="FF0000"/>
                </a:solidFill>
              </a:rPr>
              <a:t>NP</a:t>
            </a:r>
            <a:r>
              <a:rPr lang="en-US" dirty="0"/>
              <a:t>: the class of problems that can be </a:t>
            </a:r>
            <a:r>
              <a:rPr lang="en-US" dirty="0">
                <a:solidFill>
                  <a:srgbClr val="0070C0"/>
                </a:solidFill>
              </a:rPr>
              <a:t>verified </a:t>
            </a:r>
            <a:r>
              <a:rPr lang="en-US" dirty="0"/>
              <a:t>in polynomial time, but there is </a:t>
            </a:r>
            <a:r>
              <a:rPr lang="en-US" dirty="0">
                <a:solidFill>
                  <a:srgbClr val="0070C0"/>
                </a:solidFill>
              </a:rPr>
              <a:t>no known solution</a:t>
            </a:r>
            <a:r>
              <a:rPr lang="en-US" dirty="0"/>
              <a:t> in polynomial time</a:t>
            </a:r>
          </a:p>
          <a:p>
            <a:r>
              <a:rPr lang="en-US" b="1" dirty="0">
                <a:solidFill>
                  <a:srgbClr val="FF0000"/>
                </a:solidFill>
              </a:rPr>
              <a:t>NP</a:t>
            </a:r>
            <a:r>
              <a:rPr lang="en-US" dirty="0">
                <a:solidFill>
                  <a:srgbClr val="FF0000"/>
                </a:solidFill>
              </a:rPr>
              <a:t>-hard</a:t>
            </a:r>
            <a:r>
              <a:rPr lang="en-US" dirty="0"/>
              <a:t>: problems that are at least as hard as any problem in </a:t>
            </a:r>
            <a:r>
              <a:rPr lang="en-US" b="1" dirty="0">
                <a:solidFill>
                  <a:srgbClr val="FF0000"/>
                </a:solidFill>
              </a:rPr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14327165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C65A-7435-465B-A449-7EC9B4515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to Notebooks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161ABFA-6BEA-413D-A00F-6A38480FC6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19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E71B-B0CA-43DF-84FD-6A4DFFFE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F1524-AD32-4E8F-8C1F-008D36508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Notebooks offer an interactive Python programming environment for coding, that combines code, text, and output.</a:t>
            </a:r>
          </a:p>
          <a:p>
            <a:r>
              <a:rPr lang="en-US" dirty="0"/>
              <a:t>It is often used in Data Science for presenting the analysis output</a:t>
            </a:r>
          </a:p>
          <a:p>
            <a:r>
              <a:rPr lang="en-US" dirty="0"/>
              <a:t>We will use Notebooks in class for testing in practice the different algorithms and models we present.</a:t>
            </a:r>
          </a:p>
          <a:p>
            <a:r>
              <a:rPr lang="en-US" dirty="0"/>
              <a:t>For the course assignment you will maintain one or more notebooks that you will update with assignments on the latest material we cover in class.</a:t>
            </a:r>
          </a:p>
        </p:txBody>
      </p:sp>
    </p:spTree>
    <p:extLst>
      <p:ext uri="{BB962C8B-B14F-4D97-AF65-F5344CB8AC3E}">
        <p14:creationId xmlns:p14="http://schemas.microsoft.com/office/powerpoint/2010/main" val="40091297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the last few years there is an increasing community that creates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Mining tools in Python</a:t>
            </a:r>
          </a:p>
          <a:p>
            <a:pPr lvl="1"/>
            <a:r>
              <a:rPr lang="en-US" dirty="0"/>
              <a:t>Python is overwhelmingly used today for data science tasks</a:t>
            </a:r>
          </a:p>
          <a:p>
            <a:pPr lvl="1"/>
            <a:r>
              <a:rPr lang="en-US" dirty="0"/>
              <a:t>It is also heavily used in industry</a:t>
            </a:r>
          </a:p>
          <a:p>
            <a:pPr lvl="1"/>
            <a:r>
              <a:rPr lang="en-US" dirty="0"/>
              <a:t>We will use Python for this class.</a:t>
            </a:r>
          </a:p>
          <a:p>
            <a:r>
              <a:rPr lang="en-US" dirty="0"/>
              <a:t>There are tons of resources online for Python.</a:t>
            </a:r>
          </a:p>
          <a:p>
            <a:r>
              <a:rPr lang="en-US" dirty="0"/>
              <a:t>For an introduction you can also look at the slides of the </a:t>
            </a:r>
            <a:r>
              <a:rPr lang="en-US" dirty="0">
                <a:hlinkClick r:id="rId2"/>
              </a:rPr>
              <a:t>Introduction to Programming </a:t>
            </a:r>
            <a:r>
              <a:rPr lang="en-US" dirty="0"/>
              <a:t>course by prof. N. </a:t>
            </a:r>
            <a:r>
              <a:rPr lang="en-US" dirty="0" err="1"/>
              <a:t>Mamoulis</a:t>
            </a:r>
            <a:endParaRPr lang="en-US" dirty="0"/>
          </a:p>
          <a:p>
            <a:r>
              <a:rPr lang="en-US" dirty="0"/>
              <a:t>I will assume you have installed Python to your laptop, and that you have a good knowledge of programming in Python.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63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networks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83" y="1556792"/>
            <a:ext cx="4569296" cy="359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95536" y="5301208"/>
            <a:ext cx="8229600" cy="1212998"/>
          </a:xfrm>
        </p:spPr>
        <p:txBody>
          <a:bodyPr/>
          <a:lstStyle/>
          <a:p>
            <a:r>
              <a:rPr lang="en-US" dirty="0">
                <a:solidFill>
                  <a:srgbClr val="FF9900"/>
                </a:solidFill>
              </a:rPr>
              <a:t>Entities</a:t>
            </a:r>
            <a:r>
              <a:rPr lang="en-US" dirty="0"/>
              <a:t>: People</a:t>
            </a:r>
          </a:p>
          <a:p>
            <a:r>
              <a:rPr lang="en-US" dirty="0">
                <a:solidFill>
                  <a:srgbClr val="0070C0"/>
                </a:solidFill>
              </a:rPr>
              <a:t>Links</a:t>
            </a:r>
            <a:r>
              <a:rPr lang="en-US" dirty="0"/>
              <a:t>: email exchange</a:t>
            </a:r>
          </a:p>
        </p:txBody>
      </p:sp>
    </p:spTree>
    <p:extLst>
      <p:ext uri="{BB962C8B-B14F-4D97-AF65-F5344CB8AC3E}">
        <p14:creationId xmlns:p14="http://schemas.microsoft.com/office/powerpoint/2010/main" val="22481397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Anaconda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Installing libraries in Python can be complicated, so you should download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Anaconda Scientific Python</a:t>
            </a:r>
            <a:r>
              <a:rPr lang="en-US" dirty="0"/>
              <a:t> distribution which will install most of the libraries that we will use.</a:t>
            </a:r>
          </a:p>
          <a:p>
            <a:pPr lvl="1"/>
            <a:r>
              <a:rPr lang="en-US" dirty="0"/>
              <a:t>Use Python 3.0</a:t>
            </a:r>
          </a:p>
          <a:p>
            <a:r>
              <a:rPr lang="en-US" dirty="0"/>
              <a:t>Installing Anaconda installs a lot of libraries and also:</a:t>
            </a:r>
          </a:p>
          <a:p>
            <a:pPr lvl="1"/>
            <a:r>
              <a:rPr lang="en-US" dirty="0"/>
              <a:t>Anaconda Navigator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Jupyter</a:t>
            </a:r>
            <a:r>
              <a:rPr lang="en-US" dirty="0">
                <a:solidFill>
                  <a:srgbClr val="FF0000"/>
                </a:solidFill>
              </a:rPr>
              <a:t> Notebook</a:t>
            </a:r>
            <a:r>
              <a:rPr lang="en-US" dirty="0"/>
              <a:t>: An interactive web-based interface for running python.</a:t>
            </a:r>
          </a:p>
          <a:p>
            <a:pPr lvl="1"/>
            <a:r>
              <a:rPr lang="en-US" dirty="0"/>
              <a:t>Anaconda </a:t>
            </a:r>
            <a:r>
              <a:rPr lang="en-US" dirty="0" err="1"/>
              <a:t>Powershell</a:t>
            </a:r>
            <a:r>
              <a:rPr lang="en-US" dirty="0"/>
              <a:t>: terminal for running commands</a:t>
            </a:r>
          </a:p>
        </p:txBody>
      </p:sp>
    </p:spTree>
    <p:extLst>
      <p:ext uri="{BB962C8B-B14F-4D97-AF65-F5344CB8AC3E}">
        <p14:creationId xmlns:p14="http://schemas.microsoft.com/office/powerpoint/2010/main" val="1703318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AEAD-279E-4D1C-ADB4-F2929EFD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Notebook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0A242-4433-45FC-8F1C-B19CFE859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Installing Anaconda will also install </a:t>
            </a:r>
            <a:r>
              <a:rPr lang="en-US" dirty="0" err="1"/>
              <a:t>Jupyter</a:t>
            </a:r>
            <a:r>
              <a:rPr lang="en-US" dirty="0"/>
              <a:t> Notebook. </a:t>
            </a:r>
          </a:p>
          <a:p>
            <a:r>
              <a:rPr lang="en-US" dirty="0"/>
              <a:t>If you wish to install it in a different way, together with the relevant libraries you are free to do so.</a:t>
            </a:r>
          </a:p>
          <a:p>
            <a:r>
              <a:rPr lang="en-US" dirty="0"/>
              <a:t>We will use Notebook for our examples and it is </a:t>
            </a:r>
            <a:r>
              <a:rPr lang="en-US" dirty="0">
                <a:solidFill>
                  <a:srgbClr val="FF0000"/>
                </a:solidFill>
              </a:rPr>
              <a:t>required</a:t>
            </a:r>
            <a:r>
              <a:rPr lang="en-US" dirty="0"/>
              <a:t> for the assignments.</a:t>
            </a:r>
          </a:p>
          <a:p>
            <a:pPr lvl="1"/>
            <a:r>
              <a:rPr lang="en-US" dirty="0"/>
              <a:t>In almost all assignments you are required to submit a Notebook.</a:t>
            </a:r>
          </a:p>
        </p:txBody>
      </p:sp>
    </p:spTree>
    <p:extLst>
      <p:ext uri="{BB962C8B-B14F-4D97-AF65-F5344CB8AC3E}">
        <p14:creationId xmlns:p14="http://schemas.microsoft.com/office/powerpoint/2010/main" val="24563076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752D5F-E9EF-4105-8258-254BF9C312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560" t="4687" r="35058"/>
          <a:stretch/>
        </p:blipFill>
        <p:spPr>
          <a:xfrm>
            <a:off x="1979711" y="1124744"/>
            <a:ext cx="5503763" cy="48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15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2355F7-C3CF-4B21-AE5F-04E547CDC9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96"/>
          <a:stretch/>
        </p:blipFill>
        <p:spPr>
          <a:xfrm>
            <a:off x="1192743" y="1943101"/>
            <a:ext cx="6758515" cy="3543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Anaconda Navigator</a:t>
            </a:r>
          </a:p>
        </p:txBody>
      </p:sp>
    </p:spTree>
    <p:extLst>
      <p:ext uri="{BB962C8B-B14F-4D97-AF65-F5344CB8AC3E}">
        <p14:creationId xmlns:p14="http://schemas.microsoft.com/office/powerpoint/2010/main" val="2180905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BB8946-CF08-443B-9ABA-711329DE5F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3" t="5555" r="35000"/>
          <a:stretch/>
        </p:blipFill>
        <p:spPr>
          <a:xfrm>
            <a:off x="1619672" y="1085850"/>
            <a:ext cx="5581228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68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55DD60-5941-4489-838B-55F63AE2F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1"/>
          <a:stretch/>
        </p:blipFill>
        <p:spPr>
          <a:xfrm>
            <a:off x="0" y="857250"/>
            <a:ext cx="914400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628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C4C420-3097-4469-AB9F-B34CE66C4E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902" t="5555" r="35185"/>
          <a:stretch/>
        </p:blipFill>
        <p:spPr>
          <a:xfrm>
            <a:off x="1475656" y="1062831"/>
            <a:ext cx="5424488" cy="473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90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338B9E-9451-4575-A96A-AD501987B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49" t="20312" r="15369" b="9374"/>
          <a:stretch/>
        </p:blipFill>
        <p:spPr>
          <a:xfrm>
            <a:off x="685801" y="1600200"/>
            <a:ext cx="7604423" cy="40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978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You can install packages from the Anaconda terminal using the </a:t>
            </a:r>
            <a:r>
              <a:rPr lang="en-US" dirty="0" err="1">
                <a:solidFill>
                  <a:srgbClr val="FF0000"/>
                </a:solidFill>
              </a:rPr>
              <a:t>conda</a:t>
            </a:r>
            <a:r>
              <a:rPr lang="en-US" dirty="0">
                <a:solidFill>
                  <a:srgbClr val="FF0000"/>
                </a:solidFill>
              </a:rPr>
              <a:t> install </a:t>
            </a:r>
            <a:r>
              <a:rPr lang="en-US" dirty="0"/>
              <a:t>command: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&lt;name of package&gt;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example, </a:t>
            </a:r>
            <a:r>
              <a:rPr lang="en-US" dirty="0" err="1">
                <a:hlinkClick r:id="rId2"/>
              </a:rPr>
              <a:t>Seaborn</a:t>
            </a:r>
            <a:r>
              <a:rPr lang="en-US" dirty="0"/>
              <a:t> is a package for Statistical Data Visualization.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seaborn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hlinkClick r:id="rId3"/>
              </a:rPr>
              <a:t>panda-</a:t>
            </a:r>
            <a:r>
              <a:rPr lang="en-US" dirty="0" err="1">
                <a:hlinkClick r:id="rId3"/>
              </a:rPr>
              <a:t>datareader</a:t>
            </a:r>
            <a:r>
              <a:rPr lang="en-US" dirty="0"/>
              <a:t> is a package for loading online datasets.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conda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pandas-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datareader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r>
              <a:rPr lang="en-US" dirty="0"/>
              <a:t>You can also use the </a:t>
            </a:r>
            <a:r>
              <a:rPr lang="en-US" dirty="0">
                <a:solidFill>
                  <a:srgbClr val="FF0000"/>
                </a:solidFill>
              </a:rPr>
              <a:t>pip install command</a:t>
            </a:r>
            <a:r>
              <a:rPr lang="en-US" dirty="0"/>
              <a:t>.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pip install snap-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stanford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858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D014-0120-44E8-9C6B-E0CEB84B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FCC34-5A2E-4461-9C8A-33BABA597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Jupyter</a:t>
            </a:r>
            <a:r>
              <a:rPr lang="en-US" dirty="0"/>
              <a:t> Notebook offers an interactive web-based interface for running code.</a:t>
            </a:r>
          </a:p>
          <a:p>
            <a:r>
              <a:rPr lang="en-US" dirty="0"/>
              <a:t>The Notebook runs inside a browser.</a:t>
            </a:r>
          </a:p>
          <a:p>
            <a:r>
              <a:rPr lang="en-US" dirty="0"/>
              <a:t>It allows you to interact with the code, running different parts of the code</a:t>
            </a:r>
          </a:p>
          <a:p>
            <a:r>
              <a:rPr lang="en-US" dirty="0"/>
              <a:t>The results also appear in the browser, so you can have together the code and the results</a:t>
            </a:r>
          </a:p>
          <a:p>
            <a:r>
              <a:rPr lang="en-US" dirty="0"/>
              <a:t>You can also add text, commenting on the results.</a:t>
            </a:r>
          </a:p>
          <a:p>
            <a:r>
              <a:rPr lang="en-US" dirty="0"/>
              <a:t>We will now see some details on how to create notebooks</a:t>
            </a:r>
          </a:p>
        </p:txBody>
      </p:sp>
    </p:spTree>
    <p:extLst>
      <p:ext uri="{BB962C8B-B14F-4D97-AF65-F5344CB8AC3E}">
        <p14:creationId xmlns:p14="http://schemas.microsoft.com/office/powerpoint/2010/main" val="3668273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networks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5645002"/>
            <a:ext cx="82296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Internet nodes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communication between nodes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752528" cy="386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2867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Changing the notebook default directory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used to be important before but now </a:t>
            </a:r>
            <a:r>
              <a:rPr lang="en-US" dirty="0" err="1"/>
              <a:t>Jupyter</a:t>
            </a:r>
            <a:r>
              <a:rPr lang="en-US" dirty="0"/>
              <a:t> Notebook takes you to the home directory </a:t>
            </a:r>
          </a:p>
          <a:p>
            <a:endParaRPr lang="en-US" dirty="0"/>
          </a:p>
          <a:p>
            <a:r>
              <a:rPr lang="en-US" dirty="0"/>
              <a:t>From the Anaconda terminal type the command: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jupyter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notebook --generate-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This will generate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jupiter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/jupyter_notebook_config.py</a:t>
            </a:r>
            <a:r>
              <a:rPr lang="en-US" dirty="0"/>
              <a:t> file under your home directory.</a:t>
            </a:r>
          </a:p>
          <a:p>
            <a:endParaRPr lang="en-US" dirty="0"/>
          </a:p>
          <a:p>
            <a:r>
              <a:rPr lang="en-US" dirty="0"/>
              <a:t>Find, un-comment and modify the line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dirty="0"/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c.NotebookApp.notebook_dir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'‘ </a:t>
            </a:r>
            <a:r>
              <a:rPr lang="en-US" dirty="0"/>
              <a:t>in the </a:t>
            </a:r>
            <a:r>
              <a:rPr lang="en-US" dirty="0" err="1"/>
              <a:t>config</a:t>
            </a:r>
            <a:r>
              <a:rPr lang="en-US" dirty="0"/>
              <a:t> file to point to the desired directory</a:t>
            </a:r>
          </a:p>
        </p:txBody>
      </p:sp>
    </p:spTree>
    <p:extLst>
      <p:ext uri="{BB962C8B-B14F-4D97-AF65-F5344CB8AC3E}">
        <p14:creationId xmlns:p14="http://schemas.microsoft.com/office/powerpoint/2010/main" val="19580573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1D95A-4B97-4F44-89ED-1D27F8416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" r="17" b="5556"/>
          <a:stretch/>
        </p:blipFill>
        <p:spPr>
          <a:xfrm>
            <a:off x="0" y="1085850"/>
            <a:ext cx="9144000" cy="48577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FFC1E4-4B53-4462-8CC0-DC003C7A0F7C}"/>
              </a:ext>
            </a:extLst>
          </p:cNvPr>
          <p:cNvSpPr/>
          <p:nvPr/>
        </p:nvSpPr>
        <p:spPr>
          <a:xfrm>
            <a:off x="6915150" y="2628900"/>
            <a:ext cx="8572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40714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2EA60-5395-45A8-976D-C145212E39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3867150"/>
            <a:ext cx="8229600" cy="1847850"/>
          </a:xfrm>
        </p:spPr>
        <p:txBody>
          <a:bodyPr/>
          <a:lstStyle/>
          <a:p>
            <a:r>
              <a:rPr lang="en-US" dirty="0"/>
              <a:t>The notebook is organized in cells</a:t>
            </a:r>
          </a:p>
          <a:p>
            <a:r>
              <a:rPr lang="en-US" dirty="0"/>
              <a:t>In each cell you can write either code or text</a:t>
            </a:r>
          </a:p>
          <a:p>
            <a:r>
              <a:rPr lang="en-US" dirty="0"/>
              <a:t>The default behavior is code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F776F-E103-4485-A44E-270B696C8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257"/>
          <a:stretch/>
        </p:blipFill>
        <p:spPr>
          <a:xfrm>
            <a:off x="-57150" y="1143000"/>
            <a:ext cx="9144000" cy="260995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009B25A-12A8-428B-87AA-C61933108786}"/>
              </a:ext>
            </a:extLst>
          </p:cNvPr>
          <p:cNvSpPr/>
          <p:nvPr/>
        </p:nvSpPr>
        <p:spPr>
          <a:xfrm>
            <a:off x="1600200" y="1771650"/>
            <a:ext cx="62865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1DB436-053E-47D9-9A4B-1ADE9011887C}"/>
              </a:ext>
            </a:extLst>
          </p:cNvPr>
          <p:cNvSpPr/>
          <p:nvPr/>
        </p:nvSpPr>
        <p:spPr>
          <a:xfrm>
            <a:off x="514350" y="2686050"/>
            <a:ext cx="78867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143DE3-B06F-401A-B07E-56113D563F5A}"/>
              </a:ext>
            </a:extLst>
          </p:cNvPr>
          <p:cNvSpPr/>
          <p:nvPr/>
        </p:nvSpPr>
        <p:spPr>
          <a:xfrm>
            <a:off x="3143250" y="2304945"/>
            <a:ext cx="914400" cy="381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135518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AAC13-7175-4DE1-ABF3-8E82D88E0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71900"/>
            <a:ext cx="8229600" cy="1943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can run the code using the Run button or with </a:t>
            </a:r>
            <a:r>
              <a:rPr lang="en-US" dirty="0" err="1"/>
              <a:t>Ctrl+Enter</a:t>
            </a:r>
            <a:endParaRPr lang="en-US" dirty="0"/>
          </a:p>
          <a:p>
            <a:r>
              <a:rPr lang="en-US" dirty="0"/>
              <a:t>Note that now we have both the code and the output in the notebook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B859E-49F9-4CE1-BF42-BF79FD9EF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78"/>
          <a:stretch/>
        </p:blipFill>
        <p:spPr>
          <a:xfrm>
            <a:off x="0" y="1085850"/>
            <a:ext cx="9144000" cy="26860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F46DF3-2A70-4FD5-80DB-F08AB0FCB342}"/>
              </a:ext>
            </a:extLst>
          </p:cNvPr>
          <p:cNvSpPr/>
          <p:nvPr/>
        </p:nvSpPr>
        <p:spPr>
          <a:xfrm>
            <a:off x="2343150" y="2286000"/>
            <a:ext cx="4572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819798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CFE99-D257-491D-8021-1FDC600526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000500"/>
            <a:ext cx="9036496" cy="27408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You can also write text in Markdown language</a:t>
            </a:r>
          </a:p>
          <a:p>
            <a:pPr lvl="1"/>
            <a:r>
              <a:rPr lang="en-US" dirty="0"/>
              <a:t>You can combine HTML, and Latex, and there are some other commands</a:t>
            </a:r>
          </a:p>
          <a:p>
            <a:r>
              <a:rPr lang="en-US" dirty="0"/>
              <a:t>You can learn more about Markdown by searching online, e.g.:</a:t>
            </a:r>
          </a:p>
          <a:p>
            <a:pPr lvl="1"/>
            <a:r>
              <a:rPr lang="en-US" dirty="0">
                <a:hlinkClick r:id="rId2"/>
              </a:rPr>
              <a:t>Learn How to Write Markdown &amp; LaTeX in The </a:t>
            </a:r>
            <a:r>
              <a:rPr lang="en-US" dirty="0" err="1">
                <a:hlinkClick r:id="rId2"/>
              </a:rPr>
              <a:t>Jupyter</a:t>
            </a:r>
            <a:r>
              <a:rPr lang="en-US" dirty="0">
                <a:hlinkClick r:id="rId2"/>
              </a:rPr>
              <a:t> Notebook | by </a:t>
            </a:r>
            <a:r>
              <a:rPr lang="en-US" dirty="0" err="1">
                <a:hlinkClick r:id="rId2"/>
              </a:rPr>
              <a:t>Khelifi</a:t>
            </a:r>
            <a:r>
              <a:rPr lang="en-US" dirty="0">
                <a:hlinkClick r:id="rId2"/>
              </a:rPr>
              <a:t> Ahmed Aziz | Towards Data Science</a:t>
            </a:r>
            <a:endParaRPr lang="en-US" dirty="0"/>
          </a:p>
          <a:p>
            <a:r>
              <a:rPr lang="en-US" dirty="0"/>
              <a:t>You need to Run the Markdown cell as well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706EF-2D2E-4708-AEF3-993124F70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00"/>
          <a:stretch/>
        </p:blipFill>
        <p:spPr>
          <a:xfrm>
            <a:off x="14557" y="476672"/>
            <a:ext cx="9144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160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6ABCD-3293-41E2-BCB6-ECA60969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55-AADA-4863-A1B4-61E5D050B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F5081-3397-40D1-AFBB-E09341662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778"/>
          <a:stretch/>
        </p:blipFill>
        <p:spPr>
          <a:xfrm>
            <a:off x="0" y="823149"/>
            <a:ext cx="9144000" cy="3200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F12B7D-194F-439A-AFFF-72F5FAB983C9}"/>
              </a:ext>
            </a:extLst>
          </p:cNvPr>
          <p:cNvSpPr/>
          <p:nvPr/>
        </p:nvSpPr>
        <p:spPr>
          <a:xfrm>
            <a:off x="2343150" y="2057400"/>
            <a:ext cx="4572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59853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987B-B6CE-49A4-9949-5A5A7E01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74A0D-9514-452B-B16A-18AD025AA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77601"/>
            <a:ext cx="8229600" cy="742950"/>
          </a:xfrm>
        </p:spPr>
        <p:txBody>
          <a:bodyPr>
            <a:normAutofit fontScale="92500"/>
          </a:bodyPr>
          <a:lstStyle/>
          <a:p>
            <a:r>
              <a:rPr lang="en-US" dirty="0"/>
              <a:t>You can export the notebook into HTML or 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6ADA1-EB8D-407F-A240-818DF35D1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67"/>
          <a:stretch/>
        </p:blipFill>
        <p:spPr>
          <a:xfrm>
            <a:off x="0" y="823150"/>
            <a:ext cx="9144000" cy="42862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AEF4AD2-82F6-4273-A937-A68F19CEFD48}"/>
              </a:ext>
            </a:extLst>
          </p:cNvPr>
          <p:cNvSpPr/>
          <p:nvPr/>
        </p:nvSpPr>
        <p:spPr>
          <a:xfrm>
            <a:off x="2000250" y="3806000"/>
            <a:ext cx="68580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B31007-6845-4BCB-A77D-675C90AD38B4}"/>
              </a:ext>
            </a:extLst>
          </p:cNvPr>
          <p:cNvSpPr/>
          <p:nvPr/>
        </p:nvSpPr>
        <p:spPr>
          <a:xfrm>
            <a:off x="2057400" y="4400550"/>
            <a:ext cx="8572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673683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4B679-B55D-43B5-BD77-038FB59D9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1BB45-B062-47D5-B00B-0468D3109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notebook is run interactively, each time running a specific cell</a:t>
            </a:r>
          </a:p>
          <a:p>
            <a:r>
              <a:rPr lang="en-US" dirty="0"/>
              <a:t>The state of the program remains in memory while the notebook is running</a:t>
            </a:r>
          </a:p>
          <a:p>
            <a:r>
              <a:rPr lang="en-US" dirty="0"/>
              <a:t>Each cell has access to the current state of the memory</a:t>
            </a:r>
          </a:p>
          <a:p>
            <a:r>
              <a:rPr lang="en-US" dirty="0"/>
              <a:t>You can jump between cells in a non-linear way</a:t>
            </a:r>
          </a:p>
          <a:p>
            <a:r>
              <a:rPr lang="en-US" dirty="0"/>
              <a:t>You should be aware of the state of the memory of the notebook when you run a specific cell.</a:t>
            </a:r>
          </a:p>
        </p:txBody>
      </p:sp>
    </p:spTree>
    <p:extLst>
      <p:ext uri="{BB962C8B-B14F-4D97-AF65-F5344CB8AC3E}">
        <p14:creationId xmlns:p14="http://schemas.microsoft.com/office/powerpoint/2010/main" val="35922953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8DB7-6D60-4BDE-8B86-D82C95FC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00BC9-E177-46E1-ACDC-910C46D80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029200"/>
            <a:ext cx="8964488" cy="15541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order in which the cells are executed is shown in the increasing numbers (not always useful)</a:t>
            </a:r>
          </a:p>
          <a:p>
            <a:r>
              <a:rPr lang="en-US" dirty="0"/>
              <a:t>The second in order cell is executed third</a:t>
            </a:r>
          </a:p>
          <a:p>
            <a:pPr lvl="1"/>
            <a:r>
              <a:rPr lang="en-US" dirty="0"/>
              <a:t>So it as access to z, and uses the value 4 for 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F0111-D586-402A-96E1-63C265FD5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111"/>
          <a:stretch/>
        </p:blipFill>
        <p:spPr>
          <a:xfrm>
            <a:off x="57150" y="2000250"/>
            <a:ext cx="9144000" cy="30289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DB4AD4-9C0D-47A3-A399-51E70B571766}"/>
              </a:ext>
            </a:extLst>
          </p:cNvPr>
          <p:cNvSpPr/>
          <p:nvPr/>
        </p:nvSpPr>
        <p:spPr>
          <a:xfrm>
            <a:off x="1257300" y="3600450"/>
            <a:ext cx="5715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65293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37BE8-7277-40F9-8627-DFB4E619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Restarting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BEB602-5983-4EE1-AA87-7B9C19BB6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49"/>
          <a:stretch/>
        </p:blipFill>
        <p:spPr>
          <a:xfrm>
            <a:off x="0" y="1268761"/>
            <a:ext cx="9245737" cy="4896544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A6348BC-6BC9-4764-9AE2-6C02959EF3CA}"/>
              </a:ext>
            </a:extLst>
          </p:cNvPr>
          <p:cNvSpPr/>
          <p:nvPr/>
        </p:nvSpPr>
        <p:spPr>
          <a:xfrm>
            <a:off x="2555776" y="2636912"/>
            <a:ext cx="1314450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85252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Networks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49252"/>
            <a:ext cx="63150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5536" y="5645002"/>
            <a:ext cx="8229600" cy="121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800" dirty="0">
                <a:solidFill>
                  <a:srgbClr val="FF9900"/>
                </a:solidFill>
              </a:rPr>
              <a:t>Entities</a:t>
            </a:r>
            <a:r>
              <a:rPr lang="en-US" sz="2800" dirty="0"/>
              <a:t>: Companies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Links</a:t>
            </a:r>
            <a:r>
              <a:rPr lang="en-US" sz="2800" dirty="0"/>
              <a:t>: relationships (financial, collaboration)</a:t>
            </a:r>
          </a:p>
        </p:txBody>
      </p:sp>
    </p:spTree>
    <p:extLst>
      <p:ext uri="{BB962C8B-B14F-4D97-AF65-F5344CB8AC3E}">
        <p14:creationId xmlns:p14="http://schemas.microsoft.com/office/powerpoint/2010/main" val="7876775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68EF-8538-4F5E-8FDB-90557976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F329-B75E-4C00-9334-F50E28141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find some more information about notebooks in the </a:t>
            </a:r>
            <a:r>
              <a:rPr lang="en-US" dirty="0">
                <a:hlinkClick r:id="rId2"/>
              </a:rPr>
              <a:t>tutorials</a:t>
            </a:r>
            <a:r>
              <a:rPr lang="en-US" dirty="0"/>
              <a:t> for the Data Mining class</a:t>
            </a:r>
            <a:endParaRPr lang="el-GR" dirty="0"/>
          </a:p>
          <a:p>
            <a:r>
              <a:rPr lang="en-US" dirty="0"/>
              <a:t>Useful libraries for network processing:</a:t>
            </a:r>
          </a:p>
          <a:p>
            <a:pPr lvl="1"/>
            <a:r>
              <a:rPr lang="en-US" dirty="0" err="1">
                <a:hlinkClick r:id="rId3"/>
              </a:rPr>
              <a:t>NetworkX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Snap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66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4219</Words>
  <Application>Microsoft Office PowerPoint</Application>
  <PresentationFormat>On-screen Show (4:3)</PresentationFormat>
  <Paragraphs>663</Paragraphs>
  <Slides>90</Slides>
  <Notes>52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8" baseType="lpstr">
      <vt:lpstr>Arial</vt:lpstr>
      <vt:lpstr>Calibri</vt:lpstr>
      <vt:lpstr>Cambria Math</vt:lpstr>
      <vt:lpstr>Courier New</vt:lpstr>
      <vt:lpstr>Tahoma</vt:lpstr>
      <vt:lpstr>Wingdings</vt:lpstr>
      <vt:lpstr>Office Theme</vt:lpstr>
      <vt:lpstr>Equation</vt:lpstr>
      <vt:lpstr>Online Social Networks and Media </vt:lpstr>
      <vt:lpstr>PowerPoint Presentation</vt:lpstr>
      <vt:lpstr>PowerPoint Presentation</vt:lpstr>
      <vt:lpstr>What is a network? </vt:lpstr>
      <vt:lpstr>Why Networks?</vt:lpstr>
      <vt:lpstr>Social networks</vt:lpstr>
      <vt:lpstr>Communication networks</vt:lpstr>
      <vt:lpstr>Communication networks</vt:lpstr>
      <vt:lpstr>Financial Networks</vt:lpstr>
      <vt:lpstr>Biological networks</vt:lpstr>
      <vt:lpstr>Information networks</vt:lpstr>
      <vt:lpstr>Information/Media networks</vt:lpstr>
      <vt:lpstr>Many more</vt:lpstr>
      <vt:lpstr>Why networks are important?</vt:lpstr>
      <vt:lpstr>Graphs</vt:lpstr>
      <vt:lpstr>Networks in the past</vt:lpstr>
      <vt:lpstr>Networks now</vt:lpstr>
      <vt:lpstr>Topics</vt:lpstr>
      <vt:lpstr>Understanding large graphs</vt:lpstr>
      <vt:lpstr>Real network properties</vt:lpstr>
      <vt:lpstr>Modeling real networks</vt:lpstr>
      <vt:lpstr>Ranking of nodes on the Web</vt:lpstr>
      <vt:lpstr>Information/Virus Cascade</vt:lpstr>
      <vt:lpstr>Clustering and Finding Communities</vt:lpstr>
      <vt:lpstr>Clustering and Finding Communities</vt:lpstr>
      <vt:lpstr>Link Prediction</vt:lpstr>
      <vt:lpstr>Network content</vt:lpstr>
      <vt:lpstr>Homophily</vt:lpstr>
      <vt:lpstr>Machine Learning on Graphs</vt:lpstr>
      <vt:lpstr>Network Embeddings</vt:lpstr>
      <vt:lpstr>Social Media</vt:lpstr>
      <vt:lpstr>Ethical Issues in Social Networks</vt:lpstr>
      <vt:lpstr>PowerPoint Presentation</vt:lpstr>
      <vt:lpstr>PowerPoint Presentation</vt:lpstr>
      <vt:lpstr>PowerPoint Presentation</vt:lpstr>
      <vt:lpstr>Acknowledgements</vt:lpstr>
      <vt:lpstr>Graph Theory Reminder</vt:lpstr>
      <vt:lpstr>Undirected Graph</vt:lpstr>
      <vt:lpstr>Directed Graph</vt:lpstr>
      <vt:lpstr>Weighted Graph</vt:lpstr>
      <vt:lpstr>Undirected graph</vt:lpstr>
      <vt:lpstr>Undirected graph</vt:lpstr>
      <vt:lpstr>Directed Graph</vt:lpstr>
      <vt:lpstr>Graph Traversals</vt:lpstr>
      <vt:lpstr>Depth First Search Traversal</vt:lpstr>
      <vt:lpstr>Example for a tree graph</vt:lpstr>
      <vt:lpstr>Breadth First Search Traversal</vt:lpstr>
      <vt:lpstr>Example of BFS on a tree</vt:lpstr>
      <vt:lpstr>Paths</vt:lpstr>
      <vt:lpstr>Shortest Paths</vt:lpstr>
      <vt:lpstr>Shortest paths on weighted graphs</vt:lpstr>
      <vt:lpstr>Diameter</vt:lpstr>
      <vt:lpstr>Undirected graph</vt:lpstr>
      <vt:lpstr>Directed Graph</vt:lpstr>
      <vt:lpstr>Subgraphs</vt:lpstr>
      <vt:lpstr>Fully Connected Graph</vt:lpstr>
      <vt:lpstr>Trees</vt:lpstr>
      <vt:lpstr>Bipartite graphs</vt:lpstr>
      <vt:lpstr>Spanning Tree</vt:lpstr>
      <vt:lpstr>Graph Representation</vt:lpstr>
      <vt:lpstr>Graph Representation</vt:lpstr>
      <vt:lpstr>Graph Representation</vt:lpstr>
      <vt:lpstr>Graph Representation</vt:lpstr>
      <vt:lpstr>Graph Representation</vt:lpstr>
      <vt:lpstr>Graph Representation</vt:lpstr>
      <vt:lpstr>P and NP</vt:lpstr>
      <vt:lpstr>Introduction to Notebooks</vt:lpstr>
      <vt:lpstr>Notebooks</vt:lpstr>
      <vt:lpstr>Python</vt:lpstr>
      <vt:lpstr>Anaconda</vt:lpstr>
      <vt:lpstr>Jupyter Notebook</vt:lpstr>
      <vt:lpstr>PowerPoint Presentation</vt:lpstr>
      <vt:lpstr>The Anaconda Navigator</vt:lpstr>
      <vt:lpstr>PowerPoint Presentation</vt:lpstr>
      <vt:lpstr>PowerPoint Presentation</vt:lpstr>
      <vt:lpstr>PowerPoint Presentation</vt:lpstr>
      <vt:lpstr>PowerPoint Presentation</vt:lpstr>
      <vt:lpstr>Installing Packages</vt:lpstr>
      <vt:lpstr>Notebooks</vt:lpstr>
      <vt:lpstr>Changing the notebook default directory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Attention!</vt:lpstr>
      <vt:lpstr>A simple example</vt:lpstr>
      <vt:lpstr>Restarting</vt:lpstr>
      <vt:lpstr>Useful 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pitoura</dc:creator>
  <cp:lastModifiedBy>Panayiotis Tsaparas</cp:lastModifiedBy>
  <cp:revision>97</cp:revision>
  <dcterms:created xsi:type="dcterms:W3CDTF">2012-10-10T06:53:19Z</dcterms:created>
  <dcterms:modified xsi:type="dcterms:W3CDTF">2023-10-12T09:07:03Z</dcterms:modified>
</cp:coreProperties>
</file>