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8"/>
  </p:notesMasterIdLst>
  <p:sldIdLst>
    <p:sldId id="271" r:id="rId2"/>
    <p:sldId id="437" r:id="rId3"/>
    <p:sldId id="639" r:id="rId4"/>
    <p:sldId id="559" r:id="rId5"/>
    <p:sldId id="560" r:id="rId6"/>
    <p:sldId id="561" r:id="rId7"/>
    <p:sldId id="562" r:id="rId8"/>
    <p:sldId id="563" r:id="rId9"/>
    <p:sldId id="484" r:id="rId10"/>
    <p:sldId id="485" r:id="rId11"/>
    <p:sldId id="486" r:id="rId12"/>
    <p:sldId id="640" r:id="rId13"/>
    <p:sldId id="643" r:id="rId14"/>
    <p:sldId id="487" r:id="rId15"/>
    <p:sldId id="488" r:id="rId16"/>
    <p:sldId id="489" r:id="rId17"/>
    <p:sldId id="490" r:id="rId18"/>
    <p:sldId id="491" r:id="rId19"/>
    <p:sldId id="519" r:id="rId20"/>
    <p:sldId id="492" r:id="rId21"/>
    <p:sldId id="493" r:id="rId22"/>
    <p:sldId id="494" r:id="rId23"/>
    <p:sldId id="495" r:id="rId24"/>
    <p:sldId id="496" r:id="rId25"/>
    <p:sldId id="497" r:id="rId26"/>
    <p:sldId id="498" r:id="rId27"/>
    <p:sldId id="499" r:id="rId28"/>
    <p:sldId id="500" r:id="rId29"/>
    <p:sldId id="501" r:id="rId30"/>
    <p:sldId id="502" r:id="rId31"/>
    <p:sldId id="503" r:id="rId32"/>
    <p:sldId id="504" r:id="rId33"/>
    <p:sldId id="574" r:id="rId34"/>
    <p:sldId id="641" r:id="rId35"/>
    <p:sldId id="642" r:id="rId36"/>
    <p:sldId id="505" r:id="rId37"/>
    <p:sldId id="520" r:id="rId38"/>
    <p:sldId id="506" r:id="rId39"/>
    <p:sldId id="507" r:id="rId40"/>
    <p:sldId id="508" r:id="rId41"/>
    <p:sldId id="509" r:id="rId42"/>
    <p:sldId id="510" r:id="rId43"/>
    <p:sldId id="511" r:id="rId44"/>
    <p:sldId id="525" r:id="rId45"/>
    <p:sldId id="516" r:id="rId46"/>
    <p:sldId id="517" r:id="rId47"/>
    <p:sldId id="527" r:id="rId48"/>
    <p:sldId id="526" r:id="rId49"/>
    <p:sldId id="459" r:id="rId50"/>
    <p:sldId id="460" r:id="rId51"/>
    <p:sldId id="461" r:id="rId52"/>
    <p:sldId id="557" r:id="rId53"/>
    <p:sldId id="462" r:id="rId54"/>
    <p:sldId id="589" r:id="rId55"/>
    <p:sldId id="464" r:id="rId56"/>
    <p:sldId id="465" r:id="rId57"/>
    <p:sldId id="466" r:id="rId58"/>
    <p:sldId id="467" r:id="rId59"/>
    <p:sldId id="468" r:id="rId60"/>
    <p:sldId id="469" r:id="rId61"/>
    <p:sldId id="470" r:id="rId62"/>
    <p:sldId id="588" r:id="rId63"/>
    <p:sldId id="552" r:id="rId64"/>
    <p:sldId id="584" r:id="rId65"/>
    <p:sldId id="591" r:id="rId66"/>
    <p:sldId id="590" r:id="rId67"/>
    <p:sldId id="585" r:id="rId68"/>
    <p:sldId id="586" r:id="rId69"/>
    <p:sldId id="471" r:id="rId70"/>
    <p:sldId id="558" r:id="rId71"/>
    <p:sldId id="472" r:id="rId72"/>
    <p:sldId id="473" r:id="rId73"/>
    <p:sldId id="575" r:id="rId74"/>
    <p:sldId id="576" r:id="rId75"/>
    <p:sldId id="577" r:id="rId76"/>
    <p:sldId id="578" r:id="rId77"/>
    <p:sldId id="579" r:id="rId78"/>
    <p:sldId id="580" r:id="rId79"/>
    <p:sldId id="581" r:id="rId80"/>
    <p:sldId id="582" r:id="rId81"/>
    <p:sldId id="551" r:id="rId82"/>
    <p:sldId id="553" r:id="rId83"/>
    <p:sldId id="554" r:id="rId84"/>
    <p:sldId id="555" r:id="rId85"/>
    <p:sldId id="593" r:id="rId86"/>
    <p:sldId id="594" r:id="rId87"/>
    <p:sldId id="595" r:id="rId88"/>
    <p:sldId id="596" r:id="rId89"/>
    <p:sldId id="277" r:id="rId90"/>
    <p:sldId id="597" r:id="rId91"/>
    <p:sldId id="278" r:id="rId92"/>
    <p:sldId id="598" r:id="rId93"/>
    <p:sldId id="728" r:id="rId94"/>
    <p:sldId id="599" r:id="rId95"/>
    <p:sldId id="600" r:id="rId96"/>
    <p:sldId id="729" r:id="rId97"/>
    <p:sldId id="601" r:id="rId98"/>
    <p:sldId id="602" r:id="rId99"/>
    <p:sldId id="603" r:id="rId100"/>
    <p:sldId id="604" r:id="rId101"/>
    <p:sldId id="564" r:id="rId102"/>
    <p:sldId id="565" r:id="rId103"/>
    <p:sldId id="566" r:id="rId104"/>
    <p:sldId id="568" r:id="rId105"/>
    <p:sldId id="569" r:id="rId106"/>
    <p:sldId id="571" r:id="rId107"/>
    <p:sldId id="572" r:id="rId108"/>
    <p:sldId id="1229" r:id="rId109"/>
    <p:sldId id="573" r:id="rId110"/>
    <p:sldId id="570" r:id="rId111"/>
    <p:sldId id="607" r:id="rId112"/>
    <p:sldId id="608" r:id="rId113"/>
    <p:sldId id="609" r:id="rId114"/>
    <p:sldId id="1230" r:id="rId115"/>
    <p:sldId id="610" r:id="rId116"/>
    <p:sldId id="611" r:id="rId117"/>
    <p:sldId id="1231" r:id="rId118"/>
    <p:sldId id="613" r:id="rId119"/>
    <p:sldId id="612" r:id="rId120"/>
    <p:sldId id="614" r:id="rId121"/>
    <p:sldId id="615" r:id="rId122"/>
    <p:sldId id="616" r:id="rId123"/>
    <p:sldId id="617" r:id="rId124"/>
    <p:sldId id="618" r:id="rId125"/>
    <p:sldId id="619" r:id="rId126"/>
    <p:sldId id="620" r:id="rId127"/>
    <p:sldId id="621" r:id="rId128"/>
    <p:sldId id="622" r:id="rId129"/>
    <p:sldId id="623" r:id="rId130"/>
    <p:sldId id="624" r:id="rId131"/>
    <p:sldId id="587" r:id="rId132"/>
    <p:sldId id="606" r:id="rId133"/>
    <p:sldId id="625" r:id="rId134"/>
    <p:sldId id="626" r:id="rId135"/>
    <p:sldId id="627" r:id="rId136"/>
    <p:sldId id="628" r:id="rId137"/>
    <p:sldId id="629" r:id="rId138"/>
    <p:sldId id="630" r:id="rId139"/>
    <p:sldId id="631" r:id="rId140"/>
    <p:sldId id="632" r:id="rId141"/>
    <p:sldId id="633" r:id="rId142"/>
    <p:sldId id="634" r:id="rId143"/>
    <p:sldId id="1232" r:id="rId144"/>
    <p:sldId id="635" r:id="rId145"/>
    <p:sldId id="636" r:id="rId146"/>
    <p:sldId id="637" r:id="rId14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BEE9BD-6325-40E9-B78C-5FDC12620FC0}" v="27" dt="2023-11-22T11:24:19.3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8" autoAdjust="0"/>
    <p:restoredTop sz="93603" autoAdjust="0"/>
  </p:normalViewPr>
  <p:slideViewPr>
    <p:cSldViewPr>
      <p:cViewPr varScale="1">
        <p:scale>
          <a:sx n="104" d="100"/>
          <a:sy n="104" d="100"/>
        </p:scale>
        <p:origin x="151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2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presProps" Target="presProps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microsoft.com/office/2016/11/relationships/changesInfo" Target="changesInfos/changesInfo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microsoft.com/office/2015/10/relationships/revisionInfo" Target="revisionInfo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ΠΑΝΑΓΙΩΤΗΣ ΤΣΑΠΑΡΑΣ" userId="14c29a0b-fba8-4de1-ba9f-ce710cf39d77" providerId="ADAL" clId="{31BEE9BD-6325-40E9-B78C-5FDC12620FC0}"/>
    <pc:docChg chg="undo redo custSel addSld delSld modSld">
      <pc:chgData name="ΠΑΝΑΓΙΩΤΗΣ ΤΣΑΠΑΡΑΣ" userId="14c29a0b-fba8-4de1-ba9f-ce710cf39d77" providerId="ADAL" clId="{31BEE9BD-6325-40E9-B78C-5FDC12620FC0}" dt="2023-11-22T11:24:19.351" v="142" actId="20577"/>
      <pc:docMkLst>
        <pc:docMk/>
      </pc:docMkLst>
      <pc:sldChg chg="modSp mod">
        <pc:chgData name="ΠΑΝΑΓΙΩΤΗΣ ΤΣΑΠΑΡΑΣ" userId="14c29a0b-fba8-4de1-ba9f-ce710cf39d77" providerId="ADAL" clId="{31BEE9BD-6325-40E9-B78C-5FDC12620FC0}" dt="2023-11-22T11:14:23.183" v="40" actId="20577"/>
        <pc:sldMkLst>
          <pc:docMk/>
          <pc:sldMk cId="2702467933" sldId="271"/>
        </pc:sldMkLst>
        <pc:spChg chg="mod">
          <ac:chgData name="ΠΑΝΑΓΙΩΤΗΣ ΤΣΑΠΑΡΑΣ" userId="14c29a0b-fba8-4de1-ba9f-ce710cf39d77" providerId="ADAL" clId="{31BEE9BD-6325-40E9-B78C-5FDC12620FC0}" dt="2023-11-22T11:14:23.183" v="40" actId="20577"/>
          <ac:spMkLst>
            <pc:docMk/>
            <pc:sldMk cId="2702467933" sldId="271"/>
            <ac:spMk id="4" creationId="{00000000-0000-0000-0000-000000000000}"/>
          </ac:spMkLst>
        </pc:spChg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2936417155" sldId="277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313900656" sldId="278"/>
        </pc:sldMkLst>
      </pc:sldChg>
      <pc:sldChg chg="modSp mod">
        <pc:chgData name="ΠΑΝΑΓΙΩΤΗΣ ΤΣΑΠΑΡΑΣ" userId="14c29a0b-fba8-4de1-ba9f-ce710cf39d77" providerId="ADAL" clId="{31BEE9BD-6325-40E9-B78C-5FDC12620FC0}" dt="2023-11-08T12:06:00.095" v="0" actId="108"/>
        <pc:sldMkLst>
          <pc:docMk/>
          <pc:sldMk cId="1833296448" sldId="490"/>
        </pc:sldMkLst>
        <pc:spChg chg="mod">
          <ac:chgData name="ΠΑΝΑΓΙΩΤΗΣ ΤΣΑΠΑΡΑΣ" userId="14c29a0b-fba8-4de1-ba9f-ce710cf39d77" providerId="ADAL" clId="{31BEE9BD-6325-40E9-B78C-5FDC12620FC0}" dt="2023-11-08T12:06:00.095" v="0" actId="108"/>
          <ac:spMkLst>
            <pc:docMk/>
            <pc:sldMk cId="1833296448" sldId="490"/>
            <ac:spMk id="3" creationId="{00000000-0000-0000-0000-000000000000}"/>
          </ac:spMkLst>
        </pc:spChg>
      </pc:sldChg>
      <pc:sldChg chg="add del">
        <pc:chgData name="ΠΑΝΑΓΙΩΤΗΣ ΤΣΑΠΑΡΑΣ" userId="14c29a0b-fba8-4de1-ba9f-ce710cf39d77" providerId="ADAL" clId="{31BEE9BD-6325-40E9-B78C-5FDC12620FC0}" dt="2023-11-22T11:21:19.793" v="65" actId="47"/>
        <pc:sldMkLst>
          <pc:docMk/>
          <pc:sldMk cId="628036214" sldId="521"/>
        </pc:sldMkLst>
      </pc:sldChg>
      <pc:sldChg chg="del">
        <pc:chgData name="ΠΑΝΑΓΙΩΤΗΣ ΤΣΑΠΑΡΑΣ" userId="14c29a0b-fba8-4de1-ba9f-ce710cf39d77" providerId="ADAL" clId="{31BEE9BD-6325-40E9-B78C-5FDC12620FC0}" dt="2023-11-22T11:19:38.858" v="56" actId="47"/>
        <pc:sldMkLst>
          <pc:docMk/>
          <pc:sldMk cId="3959556229" sldId="522"/>
        </pc:sldMkLst>
      </pc:sldChg>
      <pc:sldChg chg="del">
        <pc:chgData name="ΠΑΝΑΓΙΩΤΗΣ ΤΣΑΠΑΡΑΣ" userId="14c29a0b-fba8-4de1-ba9f-ce710cf39d77" providerId="ADAL" clId="{31BEE9BD-6325-40E9-B78C-5FDC12620FC0}" dt="2023-11-22T11:19:39.006" v="57" actId="47"/>
        <pc:sldMkLst>
          <pc:docMk/>
          <pc:sldMk cId="1187411313" sldId="523"/>
        </pc:sldMkLst>
      </pc:sldChg>
      <pc:sldChg chg="del">
        <pc:chgData name="ΠΑΝΑΓΙΩΤΗΣ ΤΣΑΠΑΡΑΣ" userId="14c29a0b-fba8-4de1-ba9f-ce710cf39d77" providerId="ADAL" clId="{31BEE9BD-6325-40E9-B78C-5FDC12620FC0}" dt="2023-11-22T11:19:38.543" v="55" actId="47"/>
        <pc:sldMkLst>
          <pc:docMk/>
          <pc:sldMk cId="3610866552" sldId="524"/>
        </pc:sldMkLst>
      </pc:sldChg>
      <pc:sldChg chg="del">
        <pc:chgData name="ΠΑΝΑΓΙΩΤΗΣ ΤΣΑΠΑΡΑΣ" userId="14c29a0b-fba8-4de1-ba9f-ce710cf39d77" providerId="ADAL" clId="{31BEE9BD-6325-40E9-B78C-5FDC12620FC0}" dt="2023-11-22T11:16:25.744" v="41" actId="47"/>
        <pc:sldMkLst>
          <pc:docMk/>
          <pc:sldMk cId="3275241096" sldId="540"/>
        </pc:sldMkLst>
      </pc:sldChg>
      <pc:sldChg chg="del">
        <pc:chgData name="ΠΑΝΑΓΙΩΤΗΣ ΤΣΑΠΑΡΑΣ" userId="14c29a0b-fba8-4de1-ba9f-ce710cf39d77" providerId="ADAL" clId="{31BEE9BD-6325-40E9-B78C-5FDC12620FC0}" dt="2023-11-22T11:16:27.874" v="43" actId="47"/>
        <pc:sldMkLst>
          <pc:docMk/>
          <pc:sldMk cId="394358443" sldId="541"/>
        </pc:sldMkLst>
      </pc:sldChg>
      <pc:sldChg chg="del">
        <pc:chgData name="ΠΑΝΑΓΙΩΤΗΣ ΤΣΑΠΑΡΑΣ" userId="14c29a0b-fba8-4de1-ba9f-ce710cf39d77" providerId="ADAL" clId="{31BEE9BD-6325-40E9-B78C-5FDC12620FC0}" dt="2023-11-22T11:16:30.687" v="44" actId="47"/>
        <pc:sldMkLst>
          <pc:docMk/>
          <pc:sldMk cId="2534677228" sldId="542"/>
        </pc:sldMkLst>
      </pc:sldChg>
      <pc:sldChg chg="del">
        <pc:chgData name="ΠΑΝΑΓΙΩΤΗΣ ΤΣΑΠΑΡΑΣ" userId="14c29a0b-fba8-4de1-ba9f-ce710cf39d77" providerId="ADAL" clId="{31BEE9BD-6325-40E9-B78C-5FDC12620FC0}" dt="2023-11-22T11:16:32.175" v="45" actId="47"/>
        <pc:sldMkLst>
          <pc:docMk/>
          <pc:sldMk cId="88859520" sldId="543"/>
        </pc:sldMkLst>
      </pc:sldChg>
      <pc:sldChg chg="add del">
        <pc:chgData name="ΠΑΝΑΓΙΩΤΗΣ ΤΣΑΠΑΡΑΣ" userId="14c29a0b-fba8-4de1-ba9f-ce710cf39d77" providerId="ADAL" clId="{31BEE9BD-6325-40E9-B78C-5FDC12620FC0}" dt="2023-11-22T11:19:05.570" v="48" actId="47"/>
        <pc:sldMkLst>
          <pc:docMk/>
          <pc:sldMk cId="3312269076" sldId="544"/>
        </pc:sldMkLst>
      </pc:sldChg>
      <pc:sldChg chg="del">
        <pc:chgData name="ΠΑΝΑΓΙΩΤΗΣ ΤΣΑΠΑΡΑΣ" userId="14c29a0b-fba8-4de1-ba9f-ce710cf39d77" providerId="ADAL" clId="{31BEE9BD-6325-40E9-B78C-5FDC12620FC0}" dt="2023-11-22T11:19:07.188" v="49" actId="47"/>
        <pc:sldMkLst>
          <pc:docMk/>
          <pc:sldMk cId="873886290" sldId="545"/>
        </pc:sldMkLst>
      </pc:sldChg>
      <pc:sldChg chg="del">
        <pc:chgData name="ΠΑΝΑΓΙΩΤΗΣ ΤΣΑΠΑΡΑΣ" userId="14c29a0b-fba8-4de1-ba9f-ce710cf39d77" providerId="ADAL" clId="{31BEE9BD-6325-40E9-B78C-5FDC12620FC0}" dt="2023-11-22T11:19:08.848" v="50" actId="47"/>
        <pc:sldMkLst>
          <pc:docMk/>
          <pc:sldMk cId="773417654" sldId="546"/>
        </pc:sldMkLst>
      </pc:sldChg>
      <pc:sldChg chg="del">
        <pc:chgData name="ΠΑΝΑΓΙΩΤΗΣ ΤΣΑΠΑΡΑΣ" userId="14c29a0b-fba8-4de1-ba9f-ce710cf39d77" providerId="ADAL" clId="{31BEE9BD-6325-40E9-B78C-5FDC12620FC0}" dt="2023-11-22T11:19:10.485" v="51" actId="47"/>
        <pc:sldMkLst>
          <pc:docMk/>
          <pc:sldMk cId="2080914295" sldId="547"/>
        </pc:sldMkLst>
      </pc:sldChg>
      <pc:sldChg chg="del">
        <pc:chgData name="ΠΑΝΑΓΙΩΤΗΣ ΤΣΑΠΑΡΑΣ" userId="14c29a0b-fba8-4de1-ba9f-ce710cf39d77" providerId="ADAL" clId="{31BEE9BD-6325-40E9-B78C-5FDC12620FC0}" dt="2023-11-22T11:19:11.876" v="52" actId="47"/>
        <pc:sldMkLst>
          <pc:docMk/>
          <pc:sldMk cId="2762297358" sldId="548"/>
        </pc:sldMkLst>
      </pc:sldChg>
      <pc:sldChg chg="del">
        <pc:chgData name="ΠΑΝΑΓΙΩΤΗΣ ΤΣΑΠΑΡΑΣ" userId="14c29a0b-fba8-4de1-ba9f-ce710cf39d77" providerId="ADAL" clId="{31BEE9BD-6325-40E9-B78C-5FDC12620FC0}" dt="2023-11-22T11:19:13.617" v="53" actId="47"/>
        <pc:sldMkLst>
          <pc:docMk/>
          <pc:sldMk cId="3229026910" sldId="549"/>
        </pc:sldMkLst>
      </pc:sldChg>
      <pc:sldChg chg="del">
        <pc:chgData name="ΠΑΝΑΓΙΩΤΗΣ ΤΣΑΠΑΡΑΣ" userId="14c29a0b-fba8-4de1-ba9f-ce710cf39d77" providerId="ADAL" clId="{31BEE9BD-6325-40E9-B78C-5FDC12620FC0}" dt="2023-11-22T11:19:18.337" v="54" actId="47"/>
        <pc:sldMkLst>
          <pc:docMk/>
          <pc:sldMk cId="1367685751" sldId="550"/>
        </pc:sldMkLst>
      </pc:sldChg>
      <pc:sldChg chg="del">
        <pc:chgData name="ΠΑΝΑΓΙΩΤΗΣ ΤΣΑΠΑΡΑΣ" userId="14c29a0b-fba8-4de1-ba9f-ce710cf39d77" providerId="ADAL" clId="{31BEE9BD-6325-40E9-B78C-5FDC12620FC0}" dt="2023-11-22T11:16:27.233" v="42" actId="47"/>
        <pc:sldMkLst>
          <pc:docMk/>
          <pc:sldMk cId="3148810189" sldId="556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2145578532" sldId="564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2439185744" sldId="565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386017098" sldId="566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590687590" sldId="568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879381206" sldId="569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2974115914" sldId="570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2825871259" sldId="571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1404333325" sldId="572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1516274955" sldId="573"/>
        </pc:sldMkLst>
      </pc:sldChg>
      <pc:sldChg chg="modSp">
        <pc:chgData name="ΠΑΝΑΓΙΩΤΗΣ ΤΣΑΠΑΡΑΣ" userId="14c29a0b-fba8-4de1-ba9f-ce710cf39d77" providerId="ADAL" clId="{31BEE9BD-6325-40E9-B78C-5FDC12620FC0}" dt="2023-11-15T09:55:36.536" v="17" actId="20577"/>
        <pc:sldMkLst>
          <pc:docMk/>
          <pc:sldMk cId="2024250229" sldId="575"/>
        </pc:sldMkLst>
        <pc:spChg chg="mod">
          <ac:chgData name="ΠΑΝΑΓΙΩΤΗΣ ΤΣΑΠΑΡΑΣ" userId="14c29a0b-fba8-4de1-ba9f-ce710cf39d77" providerId="ADAL" clId="{31BEE9BD-6325-40E9-B78C-5FDC12620FC0}" dt="2023-11-15T09:55:36.536" v="17" actId="20577"/>
          <ac:spMkLst>
            <pc:docMk/>
            <pc:sldMk cId="2024250229" sldId="575"/>
            <ac:spMk id="3" creationId="{00000000-0000-0000-0000-000000000000}"/>
          </ac:spMkLst>
        </pc:spChg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807367371" sldId="587"/>
        </pc:sldMkLst>
      </pc:sldChg>
      <pc:sldChg chg="del">
        <pc:chgData name="ΠΑΝΑΓΙΩΤΗΣ ΤΣΑΠΑΡΑΣ" userId="14c29a0b-fba8-4de1-ba9f-ce710cf39d77" providerId="ADAL" clId="{31BEE9BD-6325-40E9-B78C-5FDC12620FC0}" dt="2023-11-22T11:19:39.021" v="58" actId="47"/>
        <pc:sldMkLst>
          <pc:docMk/>
          <pc:sldMk cId="1803411557" sldId="592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4004375925" sldId="593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3273784119" sldId="594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2809692812" sldId="595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2762632996" sldId="596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1833479882" sldId="597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2785964765" sldId="598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98912511" sldId="599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1686110597" sldId="600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1343109160" sldId="601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9827717" sldId="602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2556601206" sldId="603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318944306" sldId="604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2041769356" sldId="606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4178228657" sldId="607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4003075347" sldId="608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3391475009" sldId="609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3246489311" sldId="610"/>
        </pc:sldMkLst>
      </pc:sldChg>
      <pc:sldChg chg="modSp add del mod">
        <pc:chgData name="ΠΑΝΑΓΙΩΤΗΣ ΤΣΑΠΑΡΑΣ" userId="14c29a0b-fba8-4de1-ba9f-ce710cf39d77" providerId="ADAL" clId="{31BEE9BD-6325-40E9-B78C-5FDC12620FC0}" dt="2023-11-22T11:23:48.811" v="133" actId="6549"/>
        <pc:sldMkLst>
          <pc:docMk/>
          <pc:sldMk cId="3813784446" sldId="611"/>
        </pc:sldMkLst>
        <pc:spChg chg="mod">
          <ac:chgData name="ΠΑΝΑΓΙΩΤΗΣ ΤΣΑΠΑΡΑΣ" userId="14c29a0b-fba8-4de1-ba9f-ce710cf39d77" providerId="ADAL" clId="{31BEE9BD-6325-40E9-B78C-5FDC12620FC0}" dt="2023-11-22T11:23:48.811" v="133" actId="6549"/>
          <ac:spMkLst>
            <pc:docMk/>
            <pc:sldMk cId="3813784446" sldId="611"/>
            <ac:spMk id="3" creationId="{00000000-0000-0000-0000-000000000000}"/>
          </ac:spMkLst>
        </pc:spChg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944886355" sldId="612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2937527921" sldId="613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2217752125" sldId="614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1759272125" sldId="615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410282664" sldId="616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2019082505" sldId="617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898516111" sldId="618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3577481897" sldId="619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1321259962" sldId="620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3937421560" sldId="621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4186607739" sldId="622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1231694963" sldId="623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3820593893" sldId="624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1183601613" sldId="625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2445133602" sldId="626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3402657137" sldId="627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3668265344" sldId="628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1248181859" sldId="629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2191805875" sldId="630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633362692" sldId="631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591893416" sldId="632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261768614" sldId="633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2438216107" sldId="634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1778837266" sldId="635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1510863127" sldId="636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2635711553" sldId="637"/>
        </pc:sldMkLst>
      </pc:sldChg>
      <pc:sldChg chg="modSp mod">
        <pc:chgData name="ΠΑΝΑΓΙΩΤΗΣ ΤΣΑΠΑΡΑΣ" userId="14c29a0b-fba8-4de1-ba9f-ce710cf39d77" providerId="ADAL" clId="{31BEE9BD-6325-40E9-B78C-5FDC12620FC0}" dt="2023-11-15T09:28:03.429" v="4" actId="27636"/>
        <pc:sldMkLst>
          <pc:docMk/>
          <pc:sldMk cId="3968549281" sldId="642"/>
        </pc:sldMkLst>
        <pc:spChg chg="mod">
          <ac:chgData name="ΠΑΝΑΓΙΩΤΗΣ ΤΣΑΠΑΡΑΣ" userId="14c29a0b-fba8-4de1-ba9f-ce710cf39d77" providerId="ADAL" clId="{31BEE9BD-6325-40E9-B78C-5FDC12620FC0}" dt="2023-11-15T09:28:03.429" v="4" actId="27636"/>
          <ac:spMkLst>
            <pc:docMk/>
            <pc:sldMk cId="3968549281" sldId="642"/>
            <ac:spMk id="3" creationId="{3FB5F675-8D44-4253-9E9B-FA080AD166A0}"/>
          </ac:spMkLst>
        </pc:spChg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2347347361" sldId="728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335986427" sldId="729"/>
        </pc:sldMkLst>
      </pc:sldChg>
      <pc:sldChg chg="modSp add del">
        <pc:chgData name="ΠΑΝΑΓΙΩΤΗΣ ΤΣΑΠΑΡΑΣ" userId="14c29a0b-fba8-4de1-ba9f-ce710cf39d77" providerId="ADAL" clId="{31BEE9BD-6325-40E9-B78C-5FDC12620FC0}" dt="2023-11-22T11:24:19.351" v="142" actId="20577"/>
        <pc:sldMkLst>
          <pc:docMk/>
          <pc:sldMk cId="3361927842" sldId="1229"/>
        </pc:sldMkLst>
        <pc:spChg chg="mod">
          <ac:chgData name="ΠΑΝΑΓΙΩΤΗΣ ΤΣΑΠΑΡΑΣ" userId="14c29a0b-fba8-4de1-ba9f-ce710cf39d77" providerId="ADAL" clId="{31BEE9BD-6325-40E9-B78C-5FDC12620FC0}" dt="2023-11-22T11:24:19.351" v="142" actId="20577"/>
          <ac:spMkLst>
            <pc:docMk/>
            <pc:sldMk cId="3361927842" sldId="1229"/>
            <ac:spMk id="17" creationId="{00000000-0000-0000-0000-000000000000}"/>
          </ac:spMkLst>
        </pc:spChg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1551701374" sldId="1230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3344255005" sldId="1231"/>
        </pc:sldMkLst>
      </pc:sldChg>
      <pc:sldChg chg="add del">
        <pc:chgData name="ΠΑΝΑΓΙΩΤΗΣ ΤΣΑΠΑΡΑΣ" userId="14c29a0b-fba8-4de1-ba9f-ce710cf39d77" providerId="ADAL" clId="{31BEE9BD-6325-40E9-B78C-5FDC12620FC0}" dt="2023-11-22T11:21:20.161" v="66"/>
        <pc:sldMkLst>
          <pc:docMk/>
          <pc:sldMk cId="3619778013" sldId="123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371017853128158"/>
          <c:y val="4.2928069247575036E-2"/>
          <c:w val="0.87628980752405949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Stubborn</c:v>
                </c:pt>
              </c:strCache>
            </c:strRef>
          </c:tx>
          <c:invertIfNegative val="0"/>
          <c:cat>
            <c:strRef>
              <c:f>Sheet1!$C$8:$D$8</c:f>
              <c:strCache>
                <c:ptCount val="2"/>
                <c:pt idx="0">
                  <c:v>Dots</c:v>
                </c:pt>
                <c:pt idx="1">
                  <c:v>Cars/Soda</c:v>
                </c:pt>
              </c:strCache>
            </c:strRef>
          </c:cat>
          <c:val>
            <c:numRef>
              <c:f>Sheet1!$C$9:$D$9</c:f>
              <c:numCache>
                <c:formatCode>General</c:formatCode>
                <c:ptCount val="2"/>
                <c:pt idx="0">
                  <c:v>0.27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2B-474A-BA5B-45B11368C519}"/>
            </c:ext>
          </c:extLst>
        </c:ser>
        <c:ser>
          <c:idx val="1"/>
          <c:order val="1"/>
          <c:tx>
            <c:strRef>
              <c:f>Sheet1!$B$10</c:f>
              <c:strCache>
                <c:ptCount val="1"/>
                <c:pt idx="0">
                  <c:v>deGroot</c:v>
                </c:pt>
              </c:strCache>
            </c:strRef>
          </c:tx>
          <c:invertIfNegative val="0"/>
          <c:cat>
            <c:strRef>
              <c:f>Sheet1!$C$8:$D$8</c:f>
              <c:strCache>
                <c:ptCount val="2"/>
                <c:pt idx="0">
                  <c:v>Dots</c:v>
                </c:pt>
                <c:pt idx="1">
                  <c:v>Cars/Soda</c:v>
                </c:pt>
              </c:strCache>
            </c:strRef>
          </c:cat>
          <c:val>
            <c:numRef>
              <c:f>Sheet1!$C$10:$D$10</c:f>
              <c:numCache>
                <c:formatCode>General</c:formatCode>
                <c:ptCount val="2"/>
                <c:pt idx="0">
                  <c:v>0.19</c:v>
                </c:pt>
                <c:pt idx="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2B-474A-BA5B-45B11368C519}"/>
            </c:ext>
          </c:extLst>
        </c:ser>
        <c:ser>
          <c:idx val="2"/>
          <c:order val="2"/>
          <c:tx>
            <c:strRef>
              <c:f>Sheet1!$B$11</c:f>
              <c:strCache>
                <c:ptCount val="1"/>
                <c:pt idx="0">
                  <c:v>VoterModel</c:v>
                </c:pt>
              </c:strCache>
            </c:strRef>
          </c:tx>
          <c:invertIfNegative val="0"/>
          <c:cat>
            <c:strRef>
              <c:f>Sheet1!$C$8:$D$8</c:f>
              <c:strCache>
                <c:ptCount val="2"/>
                <c:pt idx="0">
                  <c:v>Dots</c:v>
                </c:pt>
                <c:pt idx="1">
                  <c:v>Cars/Soda</c:v>
                </c:pt>
              </c:strCache>
            </c:strRef>
          </c:cat>
          <c:val>
            <c:numRef>
              <c:f>Sheet1!$C$11:$D$11</c:f>
              <c:numCache>
                <c:formatCode>General</c:formatCode>
                <c:ptCount val="2"/>
                <c:pt idx="0">
                  <c:v>0.51</c:v>
                </c:pt>
                <c:pt idx="1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2B-474A-BA5B-45B11368C5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8765160"/>
        <c:axId val="778765944"/>
      </c:barChart>
      <c:catAx>
        <c:axId val="778765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78765944"/>
        <c:crosses val="autoZero"/>
        <c:auto val="1"/>
        <c:lblAlgn val="ctr"/>
        <c:lblOffset val="100"/>
        <c:noMultiLvlLbl val="0"/>
      </c:catAx>
      <c:valAx>
        <c:axId val="778765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78765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4511984701188312"/>
          <c:y val="8.4333970339081951E-2"/>
          <c:w val="0.37255667305020063"/>
          <c:h val="0.3307560618239908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719718060750573"/>
          <c:y val="5.1400444995601091E-2"/>
          <c:w val="0.87628980752405949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Sheet1!$B$23</c:f>
              <c:strCache>
                <c:ptCount val="1"/>
                <c:pt idx="0">
                  <c:v>Stubborn</c:v>
                </c:pt>
              </c:strCache>
            </c:strRef>
          </c:tx>
          <c:invertIfNegative val="0"/>
          <c:cat>
            <c:strRef>
              <c:f>Sheet1!$C$22:$F$22</c:f>
              <c:strCache>
                <c:ptCount val="4"/>
                <c:pt idx="0">
                  <c:v>20N</c:v>
                </c:pt>
                <c:pt idx="1">
                  <c:v>10N</c:v>
                </c:pt>
                <c:pt idx="2">
                  <c:v>5N</c:v>
                </c:pt>
                <c:pt idx="3">
                  <c:v>1N</c:v>
                </c:pt>
              </c:strCache>
            </c:strRef>
          </c:cat>
          <c:val>
            <c:numRef>
              <c:f>Sheet1!$C$23:$F$23</c:f>
              <c:numCache>
                <c:formatCode>General</c:formatCode>
                <c:ptCount val="4"/>
                <c:pt idx="0">
                  <c:v>0.24358974358974358</c:v>
                </c:pt>
                <c:pt idx="1">
                  <c:v>0.39130434782608697</c:v>
                </c:pt>
                <c:pt idx="2">
                  <c:v>0.41379310344827586</c:v>
                </c:pt>
                <c:pt idx="3">
                  <c:v>0.30120481927710846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3E-4F37-B6AE-6057C48FB909}"/>
            </c:ext>
          </c:extLst>
        </c:ser>
        <c:ser>
          <c:idx val="1"/>
          <c:order val="1"/>
          <c:tx>
            <c:strRef>
              <c:f>Sheet1!$B$24</c:f>
              <c:strCache>
                <c:ptCount val="1"/>
                <c:pt idx="0">
                  <c:v>deGroot</c:v>
                </c:pt>
              </c:strCache>
            </c:strRef>
          </c:tx>
          <c:invertIfNegative val="0"/>
          <c:cat>
            <c:strRef>
              <c:f>Sheet1!$C$22:$F$22</c:f>
              <c:strCache>
                <c:ptCount val="4"/>
                <c:pt idx="0">
                  <c:v>20N</c:v>
                </c:pt>
                <c:pt idx="1">
                  <c:v>10N</c:v>
                </c:pt>
                <c:pt idx="2">
                  <c:v>5N</c:v>
                </c:pt>
                <c:pt idx="3">
                  <c:v>1N</c:v>
                </c:pt>
              </c:strCache>
            </c:strRef>
          </c:cat>
          <c:val>
            <c:numRef>
              <c:f>Sheet1!$C$24:$F$24</c:f>
              <c:numCache>
                <c:formatCode>General</c:formatCode>
                <c:ptCount val="4"/>
                <c:pt idx="0">
                  <c:v>0.24358974358974358</c:v>
                </c:pt>
                <c:pt idx="1">
                  <c:v>0.19565217391304349</c:v>
                </c:pt>
                <c:pt idx="2">
                  <c:v>0.31034482758620691</c:v>
                </c:pt>
                <c:pt idx="3">
                  <c:v>0.48192771084337349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3E-4F37-B6AE-6057C48FB909}"/>
            </c:ext>
          </c:extLst>
        </c:ser>
        <c:ser>
          <c:idx val="2"/>
          <c:order val="2"/>
          <c:tx>
            <c:strRef>
              <c:f>Sheet1!$B$25</c:f>
              <c:strCache>
                <c:ptCount val="1"/>
                <c:pt idx="0">
                  <c:v>VoterModel</c:v>
                </c:pt>
              </c:strCache>
            </c:strRef>
          </c:tx>
          <c:invertIfNegative val="0"/>
          <c:cat>
            <c:strRef>
              <c:f>Sheet1!$C$22:$F$22</c:f>
              <c:strCache>
                <c:ptCount val="4"/>
                <c:pt idx="0">
                  <c:v>20N</c:v>
                </c:pt>
                <c:pt idx="1">
                  <c:v>10N</c:v>
                </c:pt>
                <c:pt idx="2">
                  <c:v>5N</c:v>
                </c:pt>
                <c:pt idx="3">
                  <c:v>1N</c:v>
                </c:pt>
              </c:strCache>
            </c:strRef>
          </c:cat>
          <c:val>
            <c:numRef>
              <c:f>Sheet1!$C$25:$F$25</c:f>
              <c:numCache>
                <c:formatCode>General</c:formatCode>
                <c:ptCount val="4"/>
                <c:pt idx="0">
                  <c:v>0.51282051282051277</c:v>
                </c:pt>
                <c:pt idx="1">
                  <c:v>0.43478260869565216</c:v>
                </c:pt>
                <c:pt idx="2">
                  <c:v>0.27586206896551724</c:v>
                </c:pt>
                <c:pt idx="3">
                  <c:v>0.21686746987951808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3E-4F37-B6AE-6057C48FB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8782016"/>
        <c:axId val="778780448"/>
      </c:barChart>
      <c:catAx>
        <c:axId val="778782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78780448"/>
        <c:crosses val="autoZero"/>
        <c:auto val="1"/>
        <c:lblAlgn val="ctr"/>
        <c:lblOffset val="100"/>
        <c:noMultiLvlLbl val="0"/>
      </c:catAx>
      <c:valAx>
        <c:axId val="778780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78782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0699358693017682"/>
          <c:y val="2.2846560592366612E-2"/>
          <c:w val="0.36096923167624151"/>
          <c:h val="0.3089119977660139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64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0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54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E86B4F-3536-4E57-959F-A850A8E2CD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101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97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A115F3-6CFC-4271-9FFA-46BA3C27658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102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86B3F9-2429-4271-B216-2B2102323E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103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01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31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τ is the transmissibility (i.e., probability of infection given contact between a susceptible and infected individual), ¯c is the average rate of contact between susceptible and infected individuals, and d is the duration of infectiousness.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97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15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41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9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17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each layer, there are four edges leading to the next layer, and each will independently fail to transmit the disease with probability 1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Therefore, with probability (1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3)4 = 1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81, all four edges will fail to transmit the disease — and at this point, these four edges become a “roadblock” guaranteeing the disease can never reach the portion of the network beyond them.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Thus, as the disease moves along layer-by-layer, there is a probability of at least 1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81 that each layer will be its last. Therefore, with probability 1, it must come to an end after a finite number of layers.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82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Specifically, given an instance of the SIS model with 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1, we create a separate copy of each node for each time step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0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and onward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each edge in the original contact network, linking a node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 node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we create edges in the time-expanded contact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 from the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 of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time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copy of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time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+ 1;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56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0814-5AD1-436F-987C-077F36DAA5A4}" type="datetime1">
              <a:rPr lang="el-GR" smtClean="0"/>
              <a:t>22/11/2023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BB4-D90D-4C35-BA96-242C989F393D}" type="datetime1">
              <a:rPr lang="el-GR" smtClean="0"/>
              <a:t>22/11/2023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F928-6D7A-4471-B029-476BD74BD29A}" type="datetime1">
              <a:rPr lang="el-GR" smtClean="0"/>
              <a:t>22/11/2023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C9A2-19E9-4A11-97A0-78FE91C69144}" type="datetime1">
              <a:rPr lang="el-GR" smtClean="0"/>
              <a:t>22/11/2023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9138-CE9A-4BD6-B278-BF1FE66D280C}" type="datetime1">
              <a:rPr lang="el-GR" smtClean="0"/>
              <a:t>22/11/2023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33AE-820D-4E6A-B671-1F706644ADE5}" type="datetime1">
              <a:rPr lang="el-GR" smtClean="0"/>
              <a:t>22/11/2023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7936-134E-4710-BD94-0E79048BA850}" type="datetime1">
              <a:rPr lang="el-GR" smtClean="0"/>
              <a:t>22/11/2023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E092-8A06-4DA2-A6FD-0234C07DC963}" type="datetime1">
              <a:rPr lang="el-GR" smtClean="0"/>
              <a:t>22/11/2023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13DF1-8AC9-4CCB-898A-4D0A09529ABB}" type="datetime1">
              <a:rPr lang="el-GR" smtClean="0"/>
              <a:t>22/11/2023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A340-88C1-4BF7-BA0F-C6BB99B30784}" type="datetime1">
              <a:rPr lang="el-GR" smtClean="0"/>
              <a:t>22/11/2023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9772-56BA-4AE4-AC07-A2FA9509CA09}" type="datetime1">
              <a:rPr lang="el-GR" smtClean="0"/>
              <a:t>22/11/2023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533C5-9ABE-4208-A58B-6D7F923CFD92}" type="datetime1">
              <a:rPr lang="el-GR" smtClean="0"/>
              <a:t>22/11/2023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image" Target="../media/image11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10.png"/><Relationship Id="rId12" Type="http://schemas.openxmlformats.org/officeDocument/2006/relationships/image" Target="../media/image5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11" Type="http://schemas.openxmlformats.org/officeDocument/2006/relationships/oleObject" Target="../embeddings/oleObject2.bin"/><Relationship Id="rId10" Type="http://schemas.openxmlformats.org/officeDocument/2006/relationships/image" Target="../media/image440.png"/><Relationship Id="rId4" Type="http://schemas.openxmlformats.org/officeDocument/2006/relationships/image" Target="../media/image51.wmf"/><Relationship Id="rId9" Type="http://schemas.openxmlformats.org/officeDocument/2006/relationships/image" Target="../media/image430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6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3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0.png"/><Relationship Id="rId2" Type="http://schemas.openxmlformats.org/officeDocument/2006/relationships/image" Target="../media/image11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0.png"/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1.png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56.png"/><Relationship Id="rId7" Type="http://schemas.openxmlformats.org/officeDocument/2006/relationships/image" Target="../media/image6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58.png"/><Relationship Id="rId4" Type="http://schemas.openxmlformats.org/officeDocument/2006/relationships/image" Target="../media/image57.jpeg"/><Relationship Id="rId9" Type="http://schemas.openxmlformats.org/officeDocument/2006/relationships/image" Target="../media/image70.jpeg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1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hyperlink" Target="https://www.newyorker.com/magazine/2017/02/27/why-facts-dont-change-our-minds" TargetMode="Externa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0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3.png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gif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5" Type="http://schemas.openxmlformats.org/officeDocument/2006/relationships/image" Target="../media/image72.png"/><Relationship Id="rId4" Type="http://schemas.openxmlformats.org/officeDocument/2006/relationships/image" Target="../media/image681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0.png"/><Relationship Id="rId3" Type="http://schemas.openxmlformats.org/officeDocument/2006/relationships/image" Target="../media/image60.png"/><Relationship Id="rId7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681.png"/><Relationship Id="rId4" Type="http://schemas.openxmlformats.org/officeDocument/2006/relationships/image" Target="../media/image67.png"/><Relationship Id="rId9" Type="http://schemas.openxmlformats.org/officeDocument/2006/relationships/image" Target="../media/image761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1.png"/><Relationship Id="rId3" Type="http://schemas.openxmlformats.org/officeDocument/2006/relationships/image" Target="../media/image67.png"/><Relationship Id="rId7" Type="http://schemas.openxmlformats.org/officeDocument/2006/relationships/image" Target="../media/image77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5" Type="http://schemas.openxmlformats.org/officeDocument/2006/relationships/image" Target="../media/image72.png"/><Relationship Id="rId4" Type="http://schemas.openxmlformats.org/officeDocument/2006/relationships/image" Target="../media/image681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1.png"/><Relationship Id="rId3" Type="http://schemas.openxmlformats.org/officeDocument/2006/relationships/image" Target="../media/image67.png"/><Relationship Id="rId7" Type="http://schemas.openxmlformats.org/officeDocument/2006/relationships/image" Target="../media/image77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5" Type="http://schemas.openxmlformats.org/officeDocument/2006/relationships/image" Target="../media/image72.png"/><Relationship Id="rId4" Type="http://schemas.openxmlformats.org/officeDocument/2006/relationships/image" Target="../media/image681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1.png"/><Relationship Id="rId3" Type="http://schemas.openxmlformats.org/officeDocument/2006/relationships/image" Target="../media/image67.png"/><Relationship Id="rId7" Type="http://schemas.openxmlformats.org/officeDocument/2006/relationships/image" Target="../media/image77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5" Type="http://schemas.openxmlformats.org/officeDocument/2006/relationships/image" Target="../media/image72.png"/><Relationship Id="rId4" Type="http://schemas.openxmlformats.org/officeDocument/2006/relationships/image" Target="../media/image68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1.png"/><Relationship Id="rId3" Type="http://schemas.openxmlformats.org/officeDocument/2006/relationships/image" Target="../media/image67.png"/><Relationship Id="rId7" Type="http://schemas.openxmlformats.org/officeDocument/2006/relationships/image" Target="../media/image77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5" Type="http://schemas.openxmlformats.org/officeDocument/2006/relationships/image" Target="../media/image72.png"/><Relationship Id="rId4" Type="http://schemas.openxmlformats.org/officeDocument/2006/relationships/image" Target="../media/image681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2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Online </a:t>
            </a: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Social Networks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and Media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584776" cy="2207096"/>
          </a:xfrm>
        </p:spPr>
        <p:txBody>
          <a:bodyPr>
            <a:noAutofit/>
          </a:bodyPr>
          <a:lstStyle/>
          <a:p>
            <a:r>
              <a:rPr lang="en-US" dirty="0"/>
              <a:t>Diffusion:</a:t>
            </a:r>
          </a:p>
          <a:p>
            <a:r>
              <a:rPr lang="en-US" sz="2400" dirty="0"/>
              <a:t>Epidemic Spread</a:t>
            </a:r>
          </a:p>
          <a:p>
            <a:r>
              <a:rPr lang="en-US" sz="2400" dirty="0"/>
              <a:t>Influence Maximization</a:t>
            </a:r>
            <a:endParaRPr lang="el-GR" sz="2400" dirty="0"/>
          </a:p>
          <a:p>
            <a:r>
              <a:rPr lang="en-US" sz="2400" dirty="0"/>
              <a:t>Opinions</a:t>
            </a:r>
          </a:p>
          <a:p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2467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Epidemics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515480"/>
            <a:ext cx="2038350" cy="3019425"/>
          </a:xfrm>
        </p:spPr>
      </p:pic>
      <p:sp>
        <p:nvSpPr>
          <p:cNvPr id="5" name="TextBox 4"/>
          <p:cNvSpPr txBox="1"/>
          <p:nvPr/>
        </p:nvSpPr>
        <p:spPr>
          <a:xfrm>
            <a:off x="228600" y="1624810"/>
            <a:ext cx="62156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Understanding the spread of viruses and epidemics is of great interest to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Health officials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Sociologists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Mathematicians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Hollywood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5013176"/>
            <a:ext cx="8591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underlying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contact network </a:t>
            </a:r>
            <a:r>
              <a:rPr lang="en-US" sz="3200" dirty="0"/>
              <a:t>clearly affects the spread of an epidemic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622086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Walks on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random walk</a:t>
                </a:r>
                <a:r>
                  <a:rPr lang="en-US" dirty="0"/>
                  <a:t> is a stochastic process performed on a graph</a:t>
                </a:r>
              </a:p>
              <a:p>
                <a:endParaRPr lang="en-US" dirty="0"/>
              </a:p>
              <a:p>
                <a:r>
                  <a:rPr lang="en-US" dirty="0"/>
                  <a:t>Random walk: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Start</a:t>
                </a:r>
                <a:r>
                  <a:rPr lang="en-US" dirty="0"/>
                  <a:t> from a node chosen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uniformly at random </a:t>
                </a:r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Pick</a:t>
                </a:r>
                <a:r>
                  <a:rPr lang="en-US" dirty="0"/>
                  <a:t> one of the </a:t>
                </a:r>
                <a:r>
                  <a:rPr lang="en-US" dirty="0">
                    <a:solidFill>
                      <a:srgbClr val="0070C0"/>
                    </a:solidFill>
                  </a:rPr>
                  <a:t>outgoing edges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uniformly at random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Move</a:t>
                </a:r>
                <a:r>
                  <a:rPr lang="en-US" dirty="0"/>
                  <a:t> to the destination of the edge</a:t>
                </a:r>
              </a:p>
              <a:p>
                <a:pPr lvl="1"/>
                <a:r>
                  <a:rPr lang="en-US" dirty="0"/>
                  <a:t>Repeat.</a:t>
                </a:r>
                <a:endParaRPr lang="el-GR" dirty="0"/>
              </a:p>
              <a:p>
                <a:pPr lvl="1"/>
                <a:endParaRPr lang="el-GR" dirty="0"/>
              </a:p>
              <a:p>
                <a:r>
                  <a:rPr lang="en-US" dirty="0"/>
                  <a:t>Made very popular with Google’s </a:t>
                </a:r>
                <a:r>
                  <a:rPr lang="en-US" dirty="0">
                    <a:solidFill>
                      <a:srgbClr val="FF0000"/>
                    </a:solidFill>
                  </a:rPr>
                  <a:t>PageRank</a:t>
                </a:r>
                <a:r>
                  <a:rPr lang="en-US" dirty="0"/>
                  <a:t> algorithm.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0">
                <a:blip r:embed="rId2"/>
                <a:stretch>
                  <a:fillRect l="-1259" t="-2041" b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94430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Transition Probability matrix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54958" y="4117581"/>
          <a:ext cx="3482975" cy="2222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1790640" imgH="1143000" progId="Equation.3">
                  <p:embed/>
                </p:oleObj>
              </mc:Choice>
              <mc:Fallback>
                <p:oleObj name="Εξίσωση" r:id="rId3" imgW="1790640" imgH="1143000" progId="Equation.3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958" y="4117581"/>
                        <a:ext cx="3482975" cy="22228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4716016" y="1268760"/>
            <a:ext cx="3295713" cy="3293497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Rectangle 44"/>
          <p:cNvSpPr>
            <a:spLocks noChangeArrowheads="1"/>
          </p:cNvSpPr>
          <p:nvPr/>
        </p:nvSpPr>
        <p:spPr bwMode="auto">
          <a:xfrm>
            <a:off x="1030994" y="3378551"/>
            <a:ext cx="2039937" cy="29051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" name="Rectangle 41"/>
          <p:cNvSpPr>
            <a:spLocks noChangeArrowheads="1"/>
          </p:cNvSpPr>
          <p:nvPr/>
        </p:nvSpPr>
        <p:spPr bwMode="auto">
          <a:xfrm>
            <a:off x="1038931" y="2499076"/>
            <a:ext cx="2058988" cy="325437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" name="Rectangle 40"/>
          <p:cNvSpPr>
            <a:spLocks noChangeArrowheads="1"/>
          </p:cNvSpPr>
          <p:nvPr/>
        </p:nvSpPr>
        <p:spPr bwMode="auto">
          <a:xfrm>
            <a:off x="1040519" y="2068863"/>
            <a:ext cx="2030412" cy="3333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auto">
          <a:xfrm>
            <a:off x="1048456" y="1654526"/>
            <a:ext cx="2022475" cy="307975"/>
          </a:xfrm>
          <a:prstGeom prst="rect">
            <a:avLst/>
          </a:prstGeom>
          <a:solidFill>
            <a:srgbClr val="F0C6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1048456" y="2948338"/>
            <a:ext cx="2032000" cy="288925"/>
          </a:xfrm>
          <a:prstGeom prst="rect">
            <a:avLst/>
          </a:prstGeom>
          <a:solidFill>
            <a:srgbClr val="008000">
              <a:alpha val="6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66055" y="1582917"/>
          <a:ext cx="2741613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1" imgW="1409400" imgH="1143000" progId="Equation.3">
                  <p:embed/>
                </p:oleObj>
              </mc:Choice>
              <mc:Fallback>
                <p:oleObj name="Εξίσωση" r:id="rId11" imgW="1409400" imgH="11430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55" y="1582917"/>
                        <a:ext cx="2741613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55977" y="5013176"/>
                <a:ext cx="46805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=1/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: </a:t>
                </a:r>
                <a:r>
                  <a:rPr lang="en-US" sz="2400" dirty="0"/>
                  <a:t>Probability of transitioning from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to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7" y="5013176"/>
                <a:ext cx="4680520" cy="830997"/>
              </a:xfrm>
              <a:prstGeom prst="rect">
                <a:avLst/>
              </a:prstGeom>
              <a:blipFill rotWithShape="0">
                <a:blip r:embed="rId13"/>
                <a:stretch>
                  <a:fillRect l="-2086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57853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 Probability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85313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= (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err="1" smtClean="0">
                        <a:solidFill>
                          <a:srgbClr val="0066FF"/>
                        </a:solidFill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, … ,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)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that stores the probability of being at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at step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i="1" dirty="0">
                  <a:solidFill>
                    <a:srgbClr val="0066FF"/>
                  </a:solidFill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= the probability of starting from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(usually) set to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uniform</a:t>
                </a:r>
                <a:endParaRPr lang="en-US" b="1" dirty="0"/>
              </a:p>
              <a:p>
                <a:r>
                  <a:rPr lang="en-US" dirty="0"/>
                  <a:t>We can compute the vector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at step t using a vector-matrix multiplication</a:t>
                </a:r>
              </a:p>
              <a:p>
                <a:endParaRPr lang="en-US" dirty="0"/>
              </a:p>
              <a:p>
                <a:r>
                  <a:rPr lang="en-US" dirty="0"/>
                  <a:t>After many steps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the probability converges to the stationary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91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853135"/>
              </a:xfrm>
              <a:blipFill rotWithShape="0">
                <a:blip r:embed="rId3"/>
                <a:stretch>
                  <a:fillRect l="-1704" t="-1508" r="-2741" b="-2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156" name="Text Box 5"/>
              <p:cNvSpPr txBox="1">
                <a:spLocks noChangeArrowheads="1"/>
              </p:cNvSpPr>
              <p:nvPr/>
            </p:nvSpPr>
            <p:spPr bwMode="auto">
              <a:xfrm>
                <a:off x="2706393" y="4653136"/>
                <a:ext cx="3731213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66FF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66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i="1" dirty="0">
                          <a:solidFill>
                            <a:srgbClr val="0066FF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3200" b="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0066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915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6393" y="4653136"/>
                <a:ext cx="3731213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918574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417638"/>
                <a:ext cx="8363272" cy="5107706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stationary distribution </a:t>
                </a:r>
                <a:r>
                  <a:rPr lang="en-US" dirty="0"/>
                  <a:t>of a random walk with transition matrix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, is a probability distribution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fi-FI" dirty="0"/>
                  <a:t>,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/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stationary distribution is </a:t>
                </a:r>
                <a:r>
                  <a:rPr lang="en-US" dirty="0">
                    <a:solidFill>
                      <a:srgbClr val="0070C0"/>
                    </a:solidFill>
                  </a:rPr>
                  <a:t>independent of the initial vector</a:t>
                </a:r>
                <a:r>
                  <a:rPr lang="en-US" dirty="0"/>
                  <a:t> if the graph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strongly connected</a:t>
                </a:r>
                <a:r>
                  <a:rPr lang="en-US" dirty="0"/>
                  <a:t>, and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bipartite</a:t>
                </a:r>
                <a:r>
                  <a:rPr lang="en-US" dirty="0"/>
                  <a:t>.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/>
                  <a:t>All the rows of the matrix</a:t>
                </a:r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:r>
                  <a:rPr lang="en-US" dirty="0"/>
                  <a:t>are equal to the stationary distribution</a:t>
                </a:r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:pPr>
                  <a:lnSpc>
                    <a:spcPct val="80000"/>
                  </a:lnSpc>
                </a:pPr>
                <a:r>
                  <a:rPr lang="en-US" dirty="0"/>
                  <a:t>The stationary distribution is an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dirty="0"/>
                  <a:t> of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principal left eigenvector </a:t>
                </a:r>
                <a:r>
                  <a:rPr lang="en-US" dirty="0"/>
                  <a:t>of </a:t>
                </a:r>
                <a:r>
                  <a:rPr lang="en-US" dirty="0">
                    <a:solidFill>
                      <a:srgbClr val="0066FF"/>
                    </a:solidFill>
                  </a:rPr>
                  <a:t>P</a:t>
                </a:r>
                <a:r>
                  <a:rPr lang="en-US" dirty="0"/>
                  <a:t> – stochastic matrices have maximum eigenvalue 1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/>
                  <a:t>The probability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fi-FI" i="1" baseline="-25000" dirty="0" smtClean="0">
                        <a:solidFill>
                          <a:srgbClr val="0066FF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fi-FI" dirty="0">
                    <a:solidFill>
                      <a:srgbClr val="0066FF"/>
                    </a:solidFill>
                  </a:rPr>
                  <a:t> </a:t>
                </a:r>
                <a:r>
                  <a:rPr lang="fi-FI" dirty="0"/>
                  <a:t>is the </a:t>
                </a:r>
                <a:r>
                  <a:rPr lang="en-US" dirty="0"/>
                  <a:t>fraction of times that we visited 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:r>
                  <a:rPr lang="en-US" dirty="0"/>
                  <a:t>as</a:t>
                </a:r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→ ∞</m:t>
                    </m:r>
                  </m:oMath>
                </a14:m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0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17638"/>
                <a:ext cx="8363272" cy="5107706"/>
              </a:xfrm>
              <a:blipFill rotWithShape="0">
                <a:blip r:embed="rId3"/>
                <a:stretch>
                  <a:fillRect l="-1458" t="-3823" r="-802" b="-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01709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Random walk with absorbing nodes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Absorbing nodes</a:t>
            </a:r>
            <a:r>
              <a:rPr lang="en-US" dirty="0"/>
              <a:t>: nodes from which the random walk cannot escape.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Two absorbing nodes: the red and the blue.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794000" y="2924944"/>
            <a:ext cx="3556000" cy="2619376"/>
            <a:chOff x="2888703" y="2438400"/>
            <a:chExt cx="3556000" cy="2619376"/>
          </a:xfrm>
        </p:grpSpPr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Curved Connector 7"/>
          <p:cNvCxnSpPr>
            <a:stCxn id="28" idx="0"/>
            <a:endCxn id="28" idx="6"/>
          </p:cNvCxnSpPr>
          <p:nvPr/>
        </p:nvCxnSpPr>
        <p:spPr>
          <a:xfrm rot="16200000" flipH="1">
            <a:off x="4813696" y="2921373"/>
            <a:ext cx="326232" cy="333375"/>
          </a:xfrm>
          <a:prstGeom prst="curvedConnector4">
            <a:avLst>
              <a:gd name="adj1" fmla="val -70073"/>
              <a:gd name="adj2" fmla="val 168571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51" idx="0"/>
            <a:endCxn id="51" idx="6"/>
          </p:cNvCxnSpPr>
          <p:nvPr/>
        </p:nvCxnSpPr>
        <p:spPr>
          <a:xfrm rot="16200000" flipH="1">
            <a:off x="6020196" y="3644397"/>
            <a:ext cx="326232" cy="333375"/>
          </a:xfrm>
          <a:prstGeom prst="curvedConnector4">
            <a:avLst>
              <a:gd name="adj1" fmla="val -70073"/>
              <a:gd name="adj2" fmla="val 168571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46120" y="6401633"/>
            <a:ext cx="6461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P. G. Doyle, J. L. Snell. </a:t>
            </a:r>
            <a:r>
              <a:rPr lang="en-US" i="1" dirty="0"/>
              <a:t>Random Walks and Electrical Networks</a:t>
            </a:r>
            <a:r>
              <a:rPr lang="en-US" dirty="0"/>
              <a:t>. 1984</a:t>
            </a:r>
          </a:p>
        </p:txBody>
      </p:sp>
    </p:spTree>
    <p:extLst>
      <p:ext uri="{BB962C8B-B14F-4D97-AF65-F5344CB8AC3E}">
        <p14:creationId xmlns:p14="http://schemas.microsoft.com/office/powerpoint/2010/main" val="59068759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a graph with more than one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/>
              <a:t>a random walk that starts from a </a:t>
            </a:r>
            <a:r>
              <a:rPr lang="en-US" dirty="0">
                <a:solidFill>
                  <a:srgbClr val="00B0F0"/>
                </a:solidFill>
              </a:rPr>
              <a:t>non-absorbing (transient)</a:t>
            </a:r>
            <a:r>
              <a:rPr lang="en-US" dirty="0"/>
              <a:t> node </a:t>
            </a:r>
            <a:r>
              <a:rPr lang="en-US" dirty="0">
                <a:solidFill>
                  <a:srgbClr val="00B0F0"/>
                </a:solidFill>
              </a:rPr>
              <a:t>t</a:t>
            </a:r>
            <a:r>
              <a:rPr lang="en-US" dirty="0"/>
              <a:t> will be absorbed in one of them with some probability</a:t>
            </a:r>
          </a:p>
          <a:p>
            <a:pPr lvl="1"/>
            <a:r>
              <a:rPr lang="en-US" dirty="0"/>
              <a:t>For a transient node </a:t>
            </a:r>
            <a:r>
              <a:rPr lang="en-US" dirty="0">
                <a:solidFill>
                  <a:srgbClr val="00B0F0"/>
                </a:solidFill>
              </a:rPr>
              <a:t>t </a:t>
            </a:r>
            <a:r>
              <a:rPr lang="en-US" dirty="0"/>
              <a:t>we can compute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probability of absorption </a:t>
            </a:r>
            <a:r>
              <a:rPr lang="en-US" dirty="0"/>
              <a:t>at an absorbing node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508104" y="465313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938120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2590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Computing the probability of being absorbed: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/>
              <a:t>have probability 1 of being absorbed in themselves and zero of being absorbed in another node.</a:t>
            </a:r>
          </a:p>
          <a:p>
            <a:pPr lvl="1"/>
            <a:r>
              <a:rPr lang="en-US" dirty="0"/>
              <a:t>For the </a:t>
            </a:r>
            <a:r>
              <a:rPr lang="en-US" dirty="0">
                <a:solidFill>
                  <a:srgbClr val="0070C0"/>
                </a:solidFill>
              </a:rPr>
              <a:t>non-absorbing nodes</a:t>
            </a:r>
            <a:r>
              <a:rPr lang="en-US" dirty="0"/>
              <a:t>, take the (weighted) average of the absorption probabilities of your neighbors </a:t>
            </a:r>
          </a:p>
          <a:p>
            <a:pPr lvl="2"/>
            <a:r>
              <a:rPr lang="en-US" dirty="0"/>
              <a:t>if one of the neighbors is the absorbing node, it has probability 1</a:t>
            </a:r>
          </a:p>
          <a:p>
            <a:pPr lvl="1"/>
            <a:r>
              <a:rPr lang="en-US" dirty="0"/>
              <a:t>Repeat until convergence (= very small change in </a:t>
            </a:r>
            <a:r>
              <a:rPr lang="en-US" dirty="0" err="1"/>
              <a:t>probs</a:t>
            </a:r>
            <a:r>
              <a:rPr lang="en-US" dirty="0"/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82138" y="440061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0565" y="4419600"/>
                <a:ext cx="5487848" cy="63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𝑅𝑒𝑑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4419600"/>
                <a:ext cx="5487848" cy="63478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0565" y="5120000"/>
                <a:ext cx="4150495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5120000"/>
                <a:ext cx="4150495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33703" y="5781259"/>
                <a:ext cx="2273956" cy="63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03" y="5781259"/>
                <a:ext cx="2273956" cy="6347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705600" y="4417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04522" y="54776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42305" y="48464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11818" y="5329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78606" y="5979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40923" y="57699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05448" y="5345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2587125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probabilities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82138" y="440061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0565" y="4419600"/>
                <a:ext cx="5617372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𝐵𝑙𝑢𝑒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4419600"/>
                <a:ext cx="5617372" cy="6127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0565" y="5120000"/>
                <a:ext cx="4205318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5120000"/>
                <a:ext cx="4205318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33703" y="5781259"/>
                <a:ext cx="2254079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03" y="5781259"/>
                <a:ext cx="2254079" cy="6127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705600" y="4417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04522" y="54776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42305" y="48464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11818" y="5329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78606" y="5979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40923" y="57699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05448" y="5345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457200" y="1600200"/>
            <a:ext cx="8363272" cy="2590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Computing the probability of being absorbed: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/>
              <a:t>have probability 1 of being absorbed in themselves and zero of being absorbed in another node.</a:t>
            </a:r>
          </a:p>
          <a:p>
            <a:pPr lvl="1"/>
            <a:r>
              <a:rPr lang="en-US" dirty="0"/>
              <a:t>For the </a:t>
            </a:r>
            <a:r>
              <a:rPr lang="en-US" dirty="0">
                <a:solidFill>
                  <a:srgbClr val="0070C0"/>
                </a:solidFill>
              </a:rPr>
              <a:t>non-absorbing nodes</a:t>
            </a:r>
            <a:r>
              <a:rPr lang="en-US" dirty="0"/>
              <a:t>, take the (weighted) average of the absorption probabilities of your neighbors </a:t>
            </a:r>
          </a:p>
          <a:p>
            <a:pPr lvl="2"/>
            <a:r>
              <a:rPr lang="en-US" dirty="0"/>
              <a:t>if one of the neighbors is the absorbing node, it has probability 1</a:t>
            </a:r>
          </a:p>
          <a:p>
            <a:pPr lvl="1"/>
            <a:r>
              <a:rPr lang="en-US" dirty="0"/>
              <a:t>Repeat until convergence (= very small change in probs)</a:t>
            </a:r>
          </a:p>
        </p:txBody>
      </p:sp>
    </p:spTree>
    <p:extLst>
      <p:ext uri="{BB962C8B-B14F-4D97-AF65-F5344CB8AC3E}">
        <p14:creationId xmlns:p14="http://schemas.microsoft.com/office/powerpoint/2010/main" val="140433332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probabilities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908100" y="5251847"/>
                <a:ext cx="4067845" cy="1028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100" y="5251847"/>
                <a:ext cx="4067845" cy="10283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C45ABCF-3516-466D-9123-6264C23B0E49}"/>
                  </a:ext>
                </a:extLst>
              </p:cNvPr>
              <p:cNvSpPr txBox="1"/>
              <p:nvPr/>
            </p:nvSpPr>
            <p:spPr>
              <a:xfrm>
                <a:off x="562289" y="4162559"/>
                <a:ext cx="50521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General equation for the probability of transient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being absorbed at absorbing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C45ABCF-3516-466D-9123-6264C23B0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89" y="4162559"/>
                <a:ext cx="5052178" cy="1200329"/>
              </a:xfrm>
              <a:prstGeom prst="rect">
                <a:avLst/>
              </a:prstGeom>
              <a:blipFill>
                <a:blip r:embed="rId3"/>
                <a:stretch>
                  <a:fillRect l="-1809" t="-4061" r="-1568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5876889B-0A88-4A63-8923-8A444BFBB50B}"/>
              </a:ext>
            </a:extLst>
          </p:cNvPr>
          <p:cNvSpPr txBox="1"/>
          <p:nvPr/>
        </p:nvSpPr>
        <p:spPr>
          <a:xfrm>
            <a:off x="665037" y="6213476"/>
            <a:ext cx="5052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weighted average of the neighbors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DE27FD59-D783-4A57-B9DB-83C8C99E5303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363272" cy="2590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Computing the probability of being absorbed: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/>
              <a:t>have probability 1 of being absorbed in themselves and zero of being absorbed in another node.</a:t>
            </a:r>
          </a:p>
          <a:p>
            <a:pPr lvl="1"/>
            <a:r>
              <a:rPr lang="en-US" dirty="0"/>
              <a:t>For the </a:t>
            </a:r>
            <a:r>
              <a:rPr lang="en-US" dirty="0">
                <a:solidFill>
                  <a:srgbClr val="0070C0"/>
                </a:solidFill>
              </a:rPr>
              <a:t>non-absorbing nodes</a:t>
            </a:r>
            <a:r>
              <a:rPr lang="en-US" dirty="0"/>
              <a:t>, take the (weighted) average of the absorption probabilities of your neighbors </a:t>
            </a:r>
          </a:p>
          <a:p>
            <a:pPr lvl="2"/>
            <a:r>
              <a:rPr lang="en-US" dirty="0"/>
              <a:t>if one of the neighbors is the absorbing node, it has probability 1</a:t>
            </a:r>
          </a:p>
          <a:p>
            <a:pPr lvl="1"/>
            <a:r>
              <a:rPr lang="en-US" dirty="0"/>
              <a:t>Repeat until convergence (= very small change in probs)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F19B1AB-C83A-4C21-AAA5-8DA3E627910B}"/>
              </a:ext>
            </a:extLst>
          </p:cNvPr>
          <p:cNvGrpSpPr/>
          <p:nvPr/>
        </p:nvGrpSpPr>
        <p:grpSpPr>
          <a:xfrm>
            <a:off x="6082138" y="4400616"/>
            <a:ext cx="2635250" cy="2098676"/>
            <a:chOff x="2888703" y="2438400"/>
            <a:chExt cx="3556000" cy="2619376"/>
          </a:xfrm>
        </p:grpSpPr>
        <p:sp>
          <p:nvSpPr>
            <p:cNvPr id="33" name="Line 19">
              <a:extLst>
                <a:ext uri="{FF2B5EF4-FFF2-40B4-BE49-F238E27FC236}">
                  <a16:creationId xmlns:a16="http://schemas.microsoft.com/office/drawing/2014/main" id="{8F6F7DC7-9B08-4734-B736-C87299179C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1">
              <a:extLst>
                <a:ext uri="{FF2B5EF4-FFF2-40B4-BE49-F238E27FC236}">
                  <a16:creationId xmlns:a16="http://schemas.microsoft.com/office/drawing/2014/main" id="{B2492DF2-84B5-4055-9302-FE5D8F9879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2">
              <a:extLst>
                <a:ext uri="{FF2B5EF4-FFF2-40B4-BE49-F238E27FC236}">
                  <a16:creationId xmlns:a16="http://schemas.microsoft.com/office/drawing/2014/main" id="{33CA1ED2-3882-4251-9461-9F31983236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3">
              <a:extLst>
                <a:ext uri="{FF2B5EF4-FFF2-40B4-BE49-F238E27FC236}">
                  <a16:creationId xmlns:a16="http://schemas.microsoft.com/office/drawing/2014/main" id="{E85E054B-0B31-47B3-9978-4D59E2598A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5">
              <a:extLst>
                <a:ext uri="{FF2B5EF4-FFF2-40B4-BE49-F238E27FC236}">
                  <a16:creationId xmlns:a16="http://schemas.microsoft.com/office/drawing/2014/main" id="{66B9B048-A0C4-45E4-98C8-BF2DF0E784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6">
              <a:extLst>
                <a:ext uri="{FF2B5EF4-FFF2-40B4-BE49-F238E27FC236}">
                  <a16:creationId xmlns:a16="http://schemas.microsoft.com/office/drawing/2014/main" id="{4BE99706-821C-45A2-9A6A-B5C73AC5DB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27">
              <a:extLst>
                <a:ext uri="{FF2B5EF4-FFF2-40B4-BE49-F238E27FC236}">
                  <a16:creationId xmlns:a16="http://schemas.microsoft.com/office/drawing/2014/main" id="{19836B82-6D1F-438B-BAAE-7D760C3719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F2582A5-05A6-4356-A922-4845BEF1C11D}"/>
                </a:ext>
              </a:extLst>
            </p:cNvPr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69F28E1-397B-4570-AB8A-14C19C1CD182}"/>
                </a:ext>
              </a:extLst>
            </p:cNvPr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C09C474-14E3-4D0C-B11F-A4FB6DB501E5}"/>
                </a:ext>
              </a:extLst>
            </p:cNvPr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77C3DE5-4A23-46AB-A54D-D608961013B9}"/>
                </a:ext>
              </a:extLst>
            </p:cNvPr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BD82C7E-9A9D-44C8-8A1D-A2CA43F48834}"/>
                </a:ext>
              </a:extLst>
            </p:cNvPr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F5F34B2E-B18D-4404-80B9-C2D61E969AF0}"/>
              </a:ext>
            </a:extLst>
          </p:cNvPr>
          <p:cNvSpPr txBox="1"/>
          <p:nvPr/>
        </p:nvSpPr>
        <p:spPr>
          <a:xfrm>
            <a:off x="6705600" y="4417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C6EE7AD-4BF9-412A-A16C-E86D5220F0B5}"/>
              </a:ext>
            </a:extLst>
          </p:cNvPr>
          <p:cNvSpPr txBox="1"/>
          <p:nvPr/>
        </p:nvSpPr>
        <p:spPr>
          <a:xfrm>
            <a:off x="6004522" y="54776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AA67580-6B6A-4E67-A45C-E2AAE4DA7DBF}"/>
              </a:ext>
            </a:extLst>
          </p:cNvPr>
          <p:cNvSpPr txBox="1"/>
          <p:nvPr/>
        </p:nvSpPr>
        <p:spPr>
          <a:xfrm>
            <a:off x="6942305" y="48464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29ED08C-5C75-4294-A555-A750BA8399E2}"/>
              </a:ext>
            </a:extLst>
          </p:cNvPr>
          <p:cNvSpPr txBox="1"/>
          <p:nvPr/>
        </p:nvSpPr>
        <p:spPr>
          <a:xfrm>
            <a:off x="7111818" y="5329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5E120A-346D-41D1-9A71-A789CE4D96F7}"/>
              </a:ext>
            </a:extLst>
          </p:cNvPr>
          <p:cNvSpPr txBox="1"/>
          <p:nvPr/>
        </p:nvSpPr>
        <p:spPr>
          <a:xfrm>
            <a:off x="7078606" y="5979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C0C1CA9-54DF-464A-BCCE-0BDAFB218408}"/>
              </a:ext>
            </a:extLst>
          </p:cNvPr>
          <p:cNvSpPr txBox="1"/>
          <p:nvPr/>
        </p:nvSpPr>
        <p:spPr>
          <a:xfrm>
            <a:off x="8340923" y="57699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1B50291-C225-4C60-91AC-85AF3E4E3A55}"/>
              </a:ext>
            </a:extLst>
          </p:cNvPr>
          <p:cNvSpPr txBox="1"/>
          <p:nvPr/>
        </p:nvSpPr>
        <p:spPr>
          <a:xfrm>
            <a:off x="7805448" y="5345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6192784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the absorption probabilities for red and blue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74462" y="5246009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0.52</a:t>
            </a:r>
          </a:p>
          <a:p>
            <a:r>
              <a:rPr lang="en-US" dirty="0">
                <a:solidFill>
                  <a:srgbClr val="0070C0"/>
                </a:solidFill>
              </a:rPr>
              <a:t>0.48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25631" y="5213743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0.42</a:t>
            </a:r>
          </a:p>
          <a:p>
            <a:r>
              <a:rPr lang="en-US" dirty="0">
                <a:solidFill>
                  <a:srgbClr val="0070C0"/>
                </a:solidFill>
              </a:rPr>
              <a:t>0.58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14784" y="2822141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0.57</a:t>
            </a:r>
          </a:p>
          <a:p>
            <a:r>
              <a:rPr lang="en-US" dirty="0">
                <a:solidFill>
                  <a:srgbClr val="0070C0"/>
                </a:solidFill>
              </a:rPr>
              <a:t>0.43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3131840" y="2996952"/>
            <a:ext cx="2680977" cy="2153005"/>
            <a:chOff x="3302538" y="4680709"/>
            <a:chExt cx="2680977" cy="2153005"/>
          </a:xfrm>
        </p:grpSpPr>
        <p:grpSp>
          <p:nvGrpSpPr>
            <p:cNvPr id="30" name="Group 29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6274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Epidemics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epidemic spread as a </a:t>
            </a:r>
            <a:r>
              <a:rPr lang="en-US" dirty="0">
                <a:solidFill>
                  <a:srgbClr val="0070C0"/>
                </a:solidFill>
              </a:rPr>
              <a:t>random process </a:t>
            </a:r>
            <a:r>
              <a:rPr lang="en-US" dirty="0"/>
              <a:t>on the graph and study its properties</a:t>
            </a:r>
          </a:p>
          <a:p>
            <a:pPr marL="285750"/>
            <a:r>
              <a:rPr lang="en-US" dirty="0"/>
              <a:t>Questions that we can answer: </a:t>
            </a:r>
          </a:p>
          <a:p>
            <a:pPr marL="685800" lvl="1"/>
            <a:r>
              <a:rPr lang="en-US" dirty="0"/>
              <a:t>What is the projected growth of the infected population?</a:t>
            </a:r>
          </a:p>
          <a:p>
            <a:pPr marL="685800" lvl="1"/>
            <a:r>
              <a:rPr lang="en-US" dirty="0"/>
              <a:t>Will the epidemic take over most of the network?</a:t>
            </a:r>
          </a:p>
          <a:p>
            <a:pPr marL="685800" lvl="1"/>
            <a:r>
              <a:rPr lang="en-US" dirty="0"/>
              <a:t>How can we contain the epidemic spread?</a:t>
            </a:r>
          </a:p>
          <a:p>
            <a:pPr marL="40005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6537" y="5373216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Diffusion of  ideas </a:t>
            </a:r>
            <a:r>
              <a:rPr lang="en-US" sz="3200" dirty="0"/>
              <a:t>and the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spread of influence </a:t>
            </a:r>
            <a:r>
              <a:rPr lang="en-US" sz="3200" dirty="0"/>
              <a:t>can also be modeled as epidemics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558181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absorption probability has several practical uses.</a:t>
            </a:r>
          </a:p>
          <a:p>
            <a:r>
              <a:rPr lang="en-US" dirty="0"/>
              <a:t>Given a graph (</a:t>
            </a:r>
            <a:r>
              <a:rPr lang="en-US" dirty="0">
                <a:solidFill>
                  <a:srgbClr val="0070C0"/>
                </a:solidFill>
              </a:rPr>
              <a:t>directed</a:t>
            </a:r>
            <a:r>
              <a:rPr lang="en-US" dirty="0"/>
              <a:t> 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undirected</a:t>
            </a:r>
            <a:r>
              <a:rPr lang="en-US" dirty="0"/>
              <a:t>) we can choose to </a:t>
            </a:r>
            <a:r>
              <a:rPr lang="en-US" dirty="0">
                <a:solidFill>
                  <a:srgbClr val="FF0000"/>
                </a:solidFill>
              </a:rPr>
              <a:t>make </a:t>
            </a:r>
            <a:r>
              <a:rPr lang="en-US" dirty="0"/>
              <a:t>some nodes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absorbing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Simply </a:t>
            </a:r>
            <a:r>
              <a:rPr lang="en-US" dirty="0">
                <a:solidFill>
                  <a:srgbClr val="0070C0"/>
                </a:solidFill>
              </a:rPr>
              <a:t>direct</a:t>
            </a:r>
            <a:r>
              <a:rPr lang="en-US" dirty="0"/>
              <a:t> all edges incident on the chosen nodes towards them and create a self-loop.</a:t>
            </a:r>
          </a:p>
          <a:p>
            <a:r>
              <a:rPr lang="en-US" dirty="0"/>
              <a:t>The absorbing random walk provides a measure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proximity</a:t>
            </a:r>
            <a:r>
              <a:rPr lang="en-US" dirty="0"/>
              <a:t> of transient nodes to the chosen nodes.</a:t>
            </a:r>
          </a:p>
          <a:p>
            <a:pPr lvl="1"/>
            <a:r>
              <a:rPr lang="en-US" dirty="0"/>
              <a:t>Useful for </a:t>
            </a:r>
            <a:r>
              <a:rPr lang="en-US" dirty="0">
                <a:solidFill>
                  <a:srgbClr val="0070C0"/>
                </a:solidFill>
              </a:rPr>
              <a:t>understanding</a:t>
            </a:r>
            <a:r>
              <a:rPr lang="en-US" dirty="0"/>
              <a:t> proximity in graphs</a:t>
            </a:r>
          </a:p>
          <a:p>
            <a:pPr lvl="1"/>
            <a:r>
              <a:rPr lang="en-US" dirty="0"/>
              <a:t>Useful for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propagation</a:t>
            </a:r>
            <a:r>
              <a:rPr lang="en-US" dirty="0"/>
              <a:t> in the graph</a:t>
            </a:r>
          </a:p>
          <a:p>
            <a:pPr lvl="2"/>
            <a:r>
              <a:rPr lang="en-US" dirty="0" err="1"/>
              <a:t>E.g</a:t>
            </a:r>
            <a:r>
              <a:rPr lang="en-US" dirty="0"/>
              <a:t>, on a social network some nodes are </a:t>
            </a:r>
            <a:r>
              <a:rPr lang="en-US" dirty="0">
                <a:solidFill>
                  <a:srgbClr val="0070C0"/>
                </a:solidFill>
              </a:rPr>
              <a:t>malicious</a:t>
            </a:r>
            <a:r>
              <a:rPr lang="en-US" dirty="0"/>
              <a:t>, while some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certified</a:t>
            </a:r>
            <a:r>
              <a:rPr lang="en-US" dirty="0"/>
              <a:t>, to which class is a transient node closer?</a:t>
            </a:r>
          </a:p>
        </p:txBody>
      </p:sp>
    </p:spTree>
    <p:extLst>
      <p:ext uri="{BB962C8B-B14F-4D97-AF65-F5344CB8AC3E}">
        <p14:creationId xmlns:p14="http://schemas.microsoft.com/office/powerpoint/2010/main" val="297411591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Penalizing long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/>
              <a:t>The orange node has the same probability of reaching red and blue as the yellow one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sz="2400" dirty="0"/>
              <a:t>Intuitively though it is further away</a:t>
            </a:r>
          </a:p>
          <a:p>
            <a:r>
              <a:rPr lang="en-US" sz="2400" dirty="0"/>
              <a:t>The probability does not capture proximity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16307" y="5515367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0.52</a:t>
            </a:r>
          </a:p>
          <a:p>
            <a:r>
              <a:rPr lang="en-US" dirty="0">
                <a:solidFill>
                  <a:srgbClr val="0070C0"/>
                </a:solidFill>
              </a:rPr>
              <a:t>0.48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67476" y="5483101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0.42</a:t>
            </a:r>
          </a:p>
          <a:p>
            <a:r>
              <a:rPr lang="en-US" dirty="0">
                <a:solidFill>
                  <a:srgbClr val="0070C0"/>
                </a:solidFill>
              </a:rPr>
              <a:t>0.58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56629" y="3091499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0.57</a:t>
            </a:r>
          </a:p>
          <a:p>
            <a:r>
              <a:rPr lang="en-US" dirty="0">
                <a:solidFill>
                  <a:srgbClr val="0070C0"/>
                </a:solidFill>
              </a:rPr>
              <a:t>0.43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273685" y="3266310"/>
            <a:ext cx="2680977" cy="2153005"/>
            <a:chOff x="3302538" y="4680709"/>
            <a:chExt cx="2680977" cy="2153005"/>
          </a:xfrm>
        </p:grpSpPr>
        <p:grpSp>
          <p:nvGrpSpPr>
            <p:cNvPr id="30" name="Group 29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27259" y="4081355"/>
                <a:ext cx="37367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𝐵𝑙𝑢𝑒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𝑂𝑟𝑎𝑛𝑔𝑒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𝐵𝑙𝑢𝑒</m:t>
                        </m:r>
                      </m:e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𝑌𝑒𝑙𝑙𝑜𝑤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59" y="4081355"/>
                <a:ext cx="3736729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/>
          <p:cNvSpPr/>
          <p:nvPr/>
        </p:nvSpPr>
        <p:spPr>
          <a:xfrm>
            <a:off x="5181600" y="3541931"/>
            <a:ext cx="494109" cy="5227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54" idx="6"/>
            <a:endCxn id="42" idx="2"/>
          </p:cNvCxnSpPr>
          <p:nvPr/>
        </p:nvCxnSpPr>
        <p:spPr>
          <a:xfrm>
            <a:off x="5675709" y="3803312"/>
            <a:ext cx="643703" cy="1958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791200" y="39943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62000" y="3437309"/>
                <a:ext cx="3651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𝑂𝑟𝑎𝑛𝑔𝑒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437309"/>
                <a:ext cx="3651449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5131938" y="2895600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0.57</a:t>
            </a:r>
          </a:p>
          <a:p>
            <a:r>
              <a:rPr lang="en-US" dirty="0">
                <a:solidFill>
                  <a:srgbClr val="0070C0"/>
                </a:solidFill>
              </a:rPr>
              <a:t>0.43</a:t>
            </a:r>
          </a:p>
        </p:txBody>
      </p:sp>
    </p:spTree>
    <p:extLst>
      <p:ext uri="{BB962C8B-B14F-4D97-AF65-F5344CB8AC3E}">
        <p14:creationId xmlns:p14="http://schemas.microsoft.com/office/powerpoint/2010/main" val="417822865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Penalizing long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universal absorbing node </a:t>
            </a:r>
            <a:r>
              <a:rPr lang="en-US" dirty="0"/>
              <a:t>to which each node gets absorbed with probability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el-GR" dirty="0"/>
              <a:t>.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183083" y="3152877"/>
            <a:ext cx="2635250" cy="2098676"/>
            <a:chOff x="2888703" y="2438400"/>
            <a:chExt cx="3556000" cy="2619376"/>
          </a:xfrm>
        </p:grpSpPr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 flipV="1">
              <a:off x="3618952" y="2839924"/>
              <a:ext cx="952501" cy="2635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Oval 27"/>
          <p:cNvSpPr/>
          <p:nvPr/>
        </p:nvSpPr>
        <p:spPr>
          <a:xfrm>
            <a:off x="5045271" y="3374169"/>
            <a:ext cx="494109" cy="5227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28" idx="6"/>
            <a:endCxn id="27" idx="2"/>
          </p:cNvCxnSpPr>
          <p:nvPr/>
        </p:nvCxnSpPr>
        <p:spPr>
          <a:xfrm>
            <a:off x="5539380" y="3635550"/>
            <a:ext cx="643703" cy="1958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42131" y="3706633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l-GR" dirty="0"/>
              <a:t>-α</a:t>
            </a:r>
            <a:endParaRPr lang="en-US" dirty="0"/>
          </a:p>
        </p:txBody>
      </p:sp>
      <p:cxnSp>
        <p:nvCxnSpPr>
          <p:cNvPr id="33" name="Straight Connector 32"/>
          <p:cNvCxnSpPr>
            <a:stCxn id="28" idx="4"/>
            <a:endCxn id="34" idx="0"/>
          </p:cNvCxnSpPr>
          <p:nvPr/>
        </p:nvCxnSpPr>
        <p:spPr>
          <a:xfrm>
            <a:off x="5292326" y="3896930"/>
            <a:ext cx="0" cy="33942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178026" y="4236359"/>
            <a:ext cx="228600" cy="2214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902795" y="383144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 rot="10800000">
            <a:off x="6315837" y="3015446"/>
            <a:ext cx="228600" cy="560892"/>
            <a:chOff x="3927642" y="3124832"/>
            <a:chExt cx="228600" cy="560892"/>
          </a:xfrm>
        </p:grpSpPr>
        <p:cxnSp>
          <p:nvCxnSpPr>
            <p:cNvPr id="39" name="Straight Connector 38"/>
            <p:cNvCxnSpPr>
              <a:endCxn id="40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157780" y="319540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6544437" y="5273322"/>
            <a:ext cx="228600" cy="560892"/>
            <a:chOff x="3927642" y="3124832"/>
            <a:chExt cx="228600" cy="560892"/>
          </a:xfrm>
        </p:grpSpPr>
        <p:cxnSp>
          <p:nvCxnSpPr>
            <p:cNvPr id="45" name="Straight Connector 44"/>
            <p:cNvCxnSpPr>
              <a:endCxn id="46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095624" y="5251552"/>
            <a:ext cx="228600" cy="560892"/>
            <a:chOff x="3927642" y="3124832"/>
            <a:chExt cx="228600" cy="560892"/>
          </a:xfrm>
        </p:grpSpPr>
        <p:cxnSp>
          <p:nvCxnSpPr>
            <p:cNvPr id="48" name="Straight Connector 47"/>
            <p:cNvCxnSpPr>
              <a:endCxn id="49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292206" y="522164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8291014" y="519613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endParaRPr lang="en-US" dirty="0"/>
          </a:p>
        </p:txBody>
      </p:sp>
      <p:sp>
        <p:nvSpPr>
          <p:cNvPr id="54" name="Arc 53"/>
          <p:cNvSpPr/>
          <p:nvPr/>
        </p:nvSpPr>
        <p:spPr>
          <a:xfrm>
            <a:off x="5406626" y="4423676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rot="16200000">
            <a:off x="7505857" y="4423676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rot="2903133">
            <a:off x="5270600" y="2944115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859182" y="4423844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l-GR" dirty="0"/>
              <a:t>-α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460637" y="430613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l-GR" dirty="0"/>
              <a:t>-α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077185" y="3643746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l-GR" dirty="0"/>
              <a:t>-α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19335" y="5943600"/>
                <a:ext cx="6840206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l-GR" b="0" i="1" smtClean="0">
                          <a:latin typeface="Cambria Math"/>
                        </a:rPr>
                        <m:t>(1−</m:t>
                      </m:r>
                      <m:r>
                        <a:rPr lang="el-GR" b="0" i="1" smtClean="0">
                          <a:latin typeface="Cambria Math"/>
                        </a:rPr>
                        <m:t>𝛼</m:t>
                      </m:r>
                      <m:r>
                        <a:rPr lang="el-GR" b="0" i="1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𝑅𝑒𝑑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𝑌𝑒𝑙𝑙𝑜𝑤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𝑅𝑒𝑑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  <m:t>𝑃𝑖𝑛𝑘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5" y="5943600"/>
                <a:ext cx="6840206" cy="7146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293784" y="3111975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With probability </a:t>
            </a:r>
            <a:r>
              <a:rPr lang="el-GR" sz="2000" dirty="0">
                <a:solidFill>
                  <a:srgbClr val="0070C0"/>
                </a:solidFill>
              </a:rPr>
              <a:t>α</a:t>
            </a:r>
            <a:r>
              <a:rPr lang="el-GR" sz="2000" dirty="0"/>
              <a:t> </a:t>
            </a:r>
            <a:r>
              <a:rPr lang="en-US" sz="2000" dirty="0"/>
              <a:t>the random walk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dies</a:t>
            </a:r>
          </a:p>
          <a:p>
            <a:endParaRPr lang="en-US" sz="2000" dirty="0"/>
          </a:p>
          <a:p>
            <a:r>
              <a:rPr lang="en-US" sz="2000" dirty="0"/>
              <a:t>With probability </a:t>
            </a:r>
            <a:r>
              <a:rPr lang="en-US" sz="2000" dirty="0">
                <a:solidFill>
                  <a:srgbClr val="0070C0"/>
                </a:solidFill>
              </a:rPr>
              <a:t>(1-</a:t>
            </a:r>
            <a:r>
              <a:rPr lang="el-GR" sz="2000" dirty="0">
                <a:solidFill>
                  <a:srgbClr val="0070C0"/>
                </a:solidFill>
              </a:rPr>
              <a:t>α) </a:t>
            </a:r>
            <a:r>
              <a:rPr lang="en-US" sz="2000" dirty="0"/>
              <a:t>the random walk continues as before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28600" y="4612115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longer the path </a:t>
            </a:r>
            <a:r>
              <a:rPr lang="en-US" dirty="0"/>
              <a:t>from a node to an  absorbing node the more likely the random walk dies along the way, </a:t>
            </a:r>
            <a:r>
              <a:rPr lang="en-US" dirty="0">
                <a:solidFill>
                  <a:srgbClr val="0070C0"/>
                </a:solidFill>
              </a:rPr>
              <a:t>the lower the </a:t>
            </a:r>
            <a:r>
              <a:rPr lang="en-US" dirty="0" err="1">
                <a:solidFill>
                  <a:srgbClr val="0070C0"/>
                </a:solidFill>
              </a:rPr>
              <a:t>absorbtion</a:t>
            </a:r>
            <a:r>
              <a:rPr lang="en-US" dirty="0">
                <a:solidFill>
                  <a:srgbClr val="0070C0"/>
                </a:solidFill>
              </a:rPr>
              <a:t> probability</a:t>
            </a:r>
          </a:p>
        </p:txBody>
      </p:sp>
    </p:spTree>
    <p:extLst>
      <p:ext uri="{BB962C8B-B14F-4D97-AF65-F5344CB8AC3E}">
        <p14:creationId xmlns:p14="http://schemas.microsoft.com/office/powerpoint/2010/main" val="400307534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83162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The transition matrix of the absorbing random walk looks like this</a:t>
                </a:r>
                <a:endParaRPr lang="el-GR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l-GR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𝑇𝑇</m:t>
                        </m:r>
                      </m:sub>
                    </m:sSub>
                  </m:oMath>
                </a14:m>
                <a:r>
                  <a:rPr lang="en-US" dirty="0"/>
                  <a:t>: transition probabilities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between transient nodes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transition probabilities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from transient to absorbing nodes</a:t>
                </a:r>
              </a:p>
              <a:p>
                <a:r>
                  <a:rPr lang="en-US" dirty="0"/>
                  <a:t>Computing the absorption probabilities corresponds to iteratively multiplying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with itself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83162"/>
              </a:xfrm>
              <a:blipFill>
                <a:blip r:embed="rId2"/>
                <a:stretch>
                  <a:fillRect l="-1259" t="-1958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71800" y="2708920"/>
                <a:ext cx="3389711" cy="10240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𝑇𝐴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708920"/>
                <a:ext cx="3389711" cy="10240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BB809D-D68E-4887-8B7F-5A4EE4E922B5}"/>
              </a:ext>
            </a:extLst>
          </p:cNvPr>
          <p:cNvCxnSpPr>
            <a:cxnSpLocks/>
          </p:cNvCxnSpPr>
          <p:nvPr/>
        </p:nvCxnSpPr>
        <p:spPr>
          <a:xfrm flipV="1">
            <a:off x="3818584" y="3294814"/>
            <a:ext cx="2342927" cy="797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676455-7B1B-4D8F-B955-827B16D6EE4A}"/>
              </a:ext>
            </a:extLst>
          </p:cNvPr>
          <p:cNvCxnSpPr>
            <a:cxnSpLocks/>
          </p:cNvCxnSpPr>
          <p:nvPr/>
        </p:nvCxnSpPr>
        <p:spPr>
          <a:xfrm flipV="1">
            <a:off x="4898704" y="2724872"/>
            <a:ext cx="0" cy="108011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AF45E51-5B0F-47E9-B4E0-B7B3E2FC3C5E}"/>
              </a:ext>
            </a:extLst>
          </p:cNvPr>
          <p:cNvSpPr txBox="1"/>
          <p:nvPr/>
        </p:nvSpPr>
        <p:spPr>
          <a:xfrm>
            <a:off x="6050832" y="2771035"/>
            <a:ext cx="1819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T: transient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A28911-4DA0-41CE-90A7-616E5A4F07C8}"/>
              </a:ext>
            </a:extLst>
          </p:cNvPr>
          <p:cNvSpPr txBox="1"/>
          <p:nvPr/>
        </p:nvSpPr>
        <p:spPr>
          <a:xfrm>
            <a:off x="6050832" y="3271318"/>
            <a:ext cx="2013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A: absorbing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814473-528C-4B81-B8AD-D6F1F7B57915}"/>
              </a:ext>
            </a:extLst>
          </p:cNvPr>
          <p:cNvSpPr txBox="1"/>
          <p:nvPr/>
        </p:nvSpPr>
        <p:spPr>
          <a:xfrm>
            <a:off x="4197876" y="2342642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153810-8BA3-4943-BD69-A72AF1D71ACC}"/>
              </a:ext>
            </a:extLst>
          </p:cNvPr>
          <p:cNvSpPr txBox="1"/>
          <p:nvPr/>
        </p:nvSpPr>
        <p:spPr>
          <a:xfrm>
            <a:off x="5262367" y="2297128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39147500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3E323-29DF-4AC1-B82E-D05F220A3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DC4477-4BB1-4B2A-9B1B-682A3BC7ED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After many iterations: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holds the absorption probabilities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probability</a:t>
                </a:r>
                <a:r>
                  <a:rPr lang="en-US" dirty="0"/>
                  <a:t> of being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absorbed</a:t>
                </a:r>
                <a:r>
                  <a:rPr lang="en-US" dirty="0"/>
                  <a:t> in absorbing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when starting from transient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b="0" i="1" dirty="0">
                  <a:latin typeface="Cambria Math" panose="02040503050406030204" pitchFamily="18" charset="0"/>
                </a:endParaRPr>
              </a:p>
              <a:p>
                <a:pPr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𝑇𝑇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𝑇𝑇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DC4477-4BB1-4B2A-9B1B-682A3BC7ED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F94E3-5B6C-4242-B226-625411D90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170137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The fundamental matrix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𝑇𝑇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+⋯=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𝑇𝑇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𝑇𝑇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The sum of probabilities of visiting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transient</a:t>
                </a:r>
                <a:r>
                  <a:rPr lang="en-US" dirty="0"/>
                  <a:t>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when starting from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after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any number of steps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Also</a:t>
                </a:r>
                <a:r>
                  <a:rPr lang="en-US" dirty="0"/>
                  <a:t>: The expected number of visits to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transient</a:t>
                </a:r>
                <a:r>
                  <a:rPr lang="en-US" dirty="0"/>
                  <a:t>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when starting from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after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any number of steps </a:t>
                </a:r>
              </a:p>
              <a:p>
                <a:r>
                  <a:rPr lang="en-US" dirty="0"/>
                  <a:t>The transient-to-absorbing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>
                <a:blip r:embed="rId2"/>
                <a:stretch>
                  <a:fillRect l="-1259" t="-2679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648931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Propagating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Assume that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has a positive value and </a:t>
            </a:r>
            <a:r>
              <a:rPr lang="en-US" dirty="0">
                <a:solidFill>
                  <a:srgbClr val="00B0F0"/>
                </a:solidFill>
              </a:rPr>
              <a:t>Blue</a:t>
            </a:r>
            <a:r>
              <a:rPr lang="en-US" dirty="0"/>
              <a:t> a negative value</a:t>
            </a:r>
          </a:p>
          <a:p>
            <a:r>
              <a:rPr lang="en-US" dirty="0"/>
              <a:t>We can compute a value for all transient nodes in the same way we compute probabilities</a:t>
            </a:r>
          </a:p>
          <a:p>
            <a:pPr lvl="1"/>
            <a:r>
              <a:rPr lang="en-US" dirty="0"/>
              <a:t>This is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expected </a:t>
            </a:r>
            <a:r>
              <a:rPr lang="en-US" dirty="0"/>
              <a:t>value at the absorbing node for the random walk that starts from a transient node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0277" y="4039613"/>
                <a:ext cx="399109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7" y="4039613"/>
                <a:ext cx="3991093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0277" y="4822261"/>
                <a:ext cx="490082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7" y="4822261"/>
                <a:ext cx="4900829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60277" y="5713664"/>
                <a:ext cx="498341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7" y="5713664"/>
                <a:ext cx="4983416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7855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B3B"/>
                </a:solidFill>
              </a:rPr>
              <a:t>+1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517377" y="422089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-1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91919" y="62923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043948" y="623142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-0.16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946691" y="407843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0.16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6273685" y="4035093"/>
            <a:ext cx="2680977" cy="2153005"/>
            <a:chOff x="3302538" y="4680709"/>
            <a:chExt cx="2680977" cy="2153005"/>
          </a:xfrm>
        </p:grpSpPr>
        <p:grpSp>
          <p:nvGrpSpPr>
            <p:cNvPr id="47" name="Group 46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55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378444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Propagating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Assume that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has a positive value and </a:t>
            </a:r>
            <a:r>
              <a:rPr lang="en-US" dirty="0">
                <a:solidFill>
                  <a:srgbClr val="00B0F0"/>
                </a:solidFill>
              </a:rPr>
              <a:t>Blue</a:t>
            </a:r>
            <a:r>
              <a:rPr lang="en-US" dirty="0"/>
              <a:t> a negative value</a:t>
            </a:r>
          </a:p>
          <a:p>
            <a:r>
              <a:rPr lang="en-US" dirty="0"/>
              <a:t>We can compute a value for all transient nodes in the same way we compute probabilities</a:t>
            </a:r>
          </a:p>
          <a:p>
            <a:pPr lvl="1"/>
            <a:r>
              <a:rPr lang="en-US" dirty="0"/>
              <a:t>This is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expected </a:t>
            </a:r>
            <a:r>
              <a:rPr lang="en-US" dirty="0"/>
              <a:t>value at the absorbing node for the non-absorbing node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55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B3B"/>
                </a:solidFill>
              </a:rPr>
              <a:t>+1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517377" y="422089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-1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91919" y="62923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043948" y="623142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-0.16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946691" y="407843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0.16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6273685" y="4035093"/>
            <a:ext cx="2680977" cy="2153005"/>
            <a:chOff x="3302538" y="4680709"/>
            <a:chExt cx="2680977" cy="2153005"/>
          </a:xfrm>
        </p:grpSpPr>
        <p:grpSp>
          <p:nvGrpSpPr>
            <p:cNvPr id="47" name="Group 46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55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A1D24D4-B175-4D5F-A66C-284EC0F3EBED}"/>
                  </a:ext>
                </a:extLst>
              </p:cNvPr>
              <p:cNvSpPr txBox="1"/>
              <p:nvPr/>
            </p:nvSpPr>
            <p:spPr>
              <a:xfrm>
                <a:off x="197795" y="4037262"/>
                <a:ext cx="6013743" cy="2481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700" dirty="0"/>
                  <a:t>General equation for value propagation: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7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700" dirty="0"/>
                  <a:t>The value of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700" dirty="0"/>
                  <a:t> is the weighted average of the values of its neighbors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A1D24D4-B175-4D5F-A66C-284EC0F3E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95" y="4037262"/>
                <a:ext cx="6013743" cy="2481320"/>
              </a:xfrm>
              <a:prstGeom prst="rect">
                <a:avLst/>
              </a:prstGeom>
              <a:blipFill>
                <a:blip r:embed="rId2"/>
                <a:stretch>
                  <a:fillRect l="-1925" t="-1966" b="-22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425500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Computation of values is essentially multiplication of the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with the vector of values of the absorbing nodes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b="1" dirty="0"/>
              </a:p>
              <a:p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: vector 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values of the absorbing nodes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: vector of </a:t>
                </a:r>
                <a:r>
                  <a:rPr lang="en-US" dirty="0">
                    <a:solidFill>
                      <a:srgbClr val="0070C0"/>
                    </a:solidFill>
                  </a:rPr>
                  <a:t>values of the transient nodes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752792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Electrical networks and random walks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Our graph corresponds to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electrical network</a:t>
            </a:r>
          </a:p>
          <a:p>
            <a:r>
              <a:rPr lang="en-US" dirty="0"/>
              <a:t>There is a positive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voltage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+1</a:t>
            </a:r>
            <a:r>
              <a:rPr lang="en-US" dirty="0"/>
              <a:t> at the Red node, and a negative voltage </a:t>
            </a:r>
            <a:r>
              <a:rPr lang="en-US" dirty="0">
                <a:solidFill>
                  <a:srgbClr val="00B0F0"/>
                </a:solidFill>
              </a:rPr>
              <a:t>-1</a:t>
            </a:r>
            <a:r>
              <a:rPr lang="en-US" dirty="0"/>
              <a:t> at the Blue node</a:t>
            </a:r>
          </a:p>
          <a:p>
            <a:r>
              <a:rPr lang="en-US" dirty="0"/>
              <a:t>There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resistances</a:t>
            </a:r>
            <a:r>
              <a:rPr lang="en-US" dirty="0"/>
              <a:t> on the edges </a:t>
            </a:r>
            <a:r>
              <a:rPr lang="en-US" dirty="0">
                <a:solidFill>
                  <a:srgbClr val="0070C0"/>
                </a:solidFill>
              </a:rPr>
              <a:t>inversely proportional </a:t>
            </a:r>
            <a:r>
              <a:rPr lang="en-US" dirty="0"/>
              <a:t>to the weights (or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conductance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proportional</a:t>
            </a:r>
            <a:r>
              <a:rPr lang="en-US" dirty="0"/>
              <a:t> to the weights)</a:t>
            </a:r>
          </a:p>
          <a:p>
            <a:r>
              <a:rPr lang="en-US" dirty="0"/>
              <a:t>The computed values are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voltages</a:t>
            </a:r>
            <a:r>
              <a:rPr lang="en-US" dirty="0"/>
              <a:t> at the nodes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55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02167" y="4179332"/>
                <a:ext cx="399109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67" y="4179332"/>
                <a:ext cx="3991093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02167" y="4934618"/>
                <a:ext cx="490082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67" y="4934618"/>
                <a:ext cx="4900829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50584" y="5713664"/>
                <a:ext cx="498341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84" y="5713664"/>
                <a:ext cx="4983416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6326329" y="4093942"/>
            <a:ext cx="2635250" cy="2098676"/>
            <a:chOff x="2888703" y="2438400"/>
            <a:chExt cx="3556000" cy="2619376"/>
          </a:xfrm>
        </p:grpSpPr>
        <p:sp>
          <p:nvSpPr>
            <p:cNvPr id="47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855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517377" y="422089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981680" y="40396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280602" y="51002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218385" y="44690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387898" y="49523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54686" y="56023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617003" y="53924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081528" y="49682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491919" y="62923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0.05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043948" y="623142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-0.16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46691" y="407843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0.16</a:t>
            </a:r>
          </a:p>
        </p:txBody>
      </p:sp>
    </p:spTree>
    <p:extLst>
      <p:ext uri="{BB962C8B-B14F-4D97-AF65-F5344CB8AC3E}">
        <p14:creationId xmlns:p14="http://schemas.microsoft.com/office/powerpoint/2010/main" val="944886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Basic Reproductive Number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8192"/>
                <a:ext cx="8229600" cy="4925144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Basic Reproductive Number </a:t>
                </a: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): the expected number of new cases of the disease caused by a single individual</a:t>
                </a:r>
              </a:p>
              <a:p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This is a dimensionless number (it does not have units) and it characterizes the spread of the virus. </a:t>
                </a:r>
              </a:p>
              <a:p>
                <a:r>
                  <a:rPr lang="en-US" dirty="0"/>
                  <a:t>General computation:</a:t>
                </a:r>
              </a:p>
              <a:p>
                <a:endParaRPr lang="en-US" dirty="0"/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𝑖𝑛𝑓𝑒𝑐𝑡𝑖𝑜𝑛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𝑐𝑜𝑛𝑡𝑎𝑐𝑡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𝑐𝑜𝑛𝑡𝑎𝑐𝑡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𝑡𝑖𝑚𝑒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𝑡𝑖𝑚𝑒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𝑖𝑛𝑓𝑒𝑐𝑡𝑖𝑜𝑛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marL="5715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marL="571500" indent="-514350"/>
                <a:endParaRPr lang="en-US" dirty="0"/>
              </a:p>
              <a:p>
                <a:pPr marL="514350" indent="-457200"/>
                <a:r>
                  <a:rPr lang="en-US" dirty="0"/>
                  <a:t>In general, we 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 since this usually (but not always) implies that the infection will die out. </a:t>
                </a:r>
              </a:p>
              <a:p>
                <a:pPr marL="5715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8192"/>
                <a:ext cx="8229600" cy="4925144"/>
              </a:xfrm>
              <a:blipFill>
                <a:blip r:embed="rId4"/>
                <a:stretch>
                  <a:fillRect l="-1037" t="-2351" r="-741" b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047098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Springs and random walks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Our graph corresponds to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spring system</a:t>
            </a:r>
          </a:p>
          <a:p>
            <a:r>
              <a:rPr lang="en-US" dirty="0"/>
              <a:t>The Red node is pinned at position +1, while the Blue node is pinned at position -1 on a line. </a:t>
            </a:r>
          </a:p>
          <a:p>
            <a:r>
              <a:rPr lang="en-US" dirty="0"/>
              <a:t>There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springs </a:t>
            </a:r>
            <a:r>
              <a:rPr lang="en-US" dirty="0"/>
              <a:t>on the edges with hardness </a:t>
            </a:r>
            <a:r>
              <a:rPr lang="en-US" dirty="0">
                <a:solidFill>
                  <a:srgbClr val="0070C0"/>
                </a:solidFill>
              </a:rPr>
              <a:t>proportional </a:t>
            </a:r>
            <a:r>
              <a:rPr lang="en-US" dirty="0"/>
              <a:t>to the weights </a:t>
            </a:r>
          </a:p>
          <a:p>
            <a:r>
              <a:rPr lang="en-US" dirty="0"/>
              <a:t>The computed values are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positions </a:t>
            </a:r>
            <a:r>
              <a:rPr lang="en-US" dirty="0"/>
              <a:t>of the nodes on the line</a:t>
            </a:r>
          </a:p>
        </p:txBody>
      </p:sp>
      <p:sp>
        <p:nvSpPr>
          <p:cNvPr id="130" name="Line 22"/>
          <p:cNvSpPr>
            <a:spLocks noChangeShapeType="1"/>
          </p:cNvSpPr>
          <p:nvPr/>
        </p:nvSpPr>
        <p:spPr bwMode="auto">
          <a:xfrm flipV="1">
            <a:off x="3801437" y="4388694"/>
            <a:ext cx="705871" cy="211139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" name="Line 23"/>
          <p:cNvSpPr>
            <a:spLocks noChangeShapeType="1"/>
          </p:cNvSpPr>
          <p:nvPr/>
        </p:nvSpPr>
        <p:spPr bwMode="auto">
          <a:xfrm flipV="1">
            <a:off x="3475376" y="4794182"/>
            <a:ext cx="2216765" cy="4081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2" name="Line 25"/>
          <p:cNvSpPr>
            <a:spLocks noChangeShapeType="1"/>
          </p:cNvSpPr>
          <p:nvPr/>
        </p:nvSpPr>
        <p:spPr bwMode="auto">
          <a:xfrm flipH="1" flipV="1">
            <a:off x="4967228" y="4308735"/>
            <a:ext cx="597479" cy="194210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4" name="Line 27"/>
          <p:cNvSpPr>
            <a:spLocks noChangeShapeType="1"/>
          </p:cNvSpPr>
          <p:nvPr/>
        </p:nvSpPr>
        <p:spPr bwMode="auto">
          <a:xfrm flipH="1" flipV="1">
            <a:off x="3478086" y="4847115"/>
            <a:ext cx="2020162" cy="1441986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4539508" y="3737125"/>
            <a:ext cx="494109" cy="522761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5690172" y="4404385"/>
            <a:ext cx="494109" cy="522761"/>
          </a:xfrm>
          <a:prstGeom prst="ellipse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5458467" y="6192080"/>
            <a:ext cx="494109" cy="52276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3608768" y="6129727"/>
            <a:ext cx="494109" cy="522761"/>
          </a:xfrm>
          <a:prstGeom prst="ellipse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2955844" y="4503670"/>
            <a:ext cx="494109" cy="52276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05649">
            <a:off x="3759657" y="3798378"/>
            <a:ext cx="447055" cy="120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21545">
            <a:off x="3290843" y="4967068"/>
            <a:ext cx="447055" cy="120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781">
            <a:off x="5612093" y="4986944"/>
            <a:ext cx="447055" cy="120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86547" y="4329157"/>
            <a:ext cx="339567" cy="9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" name="Line 25"/>
          <p:cNvSpPr>
            <a:spLocks noChangeShapeType="1"/>
          </p:cNvSpPr>
          <p:nvPr/>
        </p:nvSpPr>
        <p:spPr bwMode="auto">
          <a:xfrm flipH="1">
            <a:off x="4108767" y="6456767"/>
            <a:ext cx="1355589" cy="1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3197">
            <a:off x="4588074" y="5989976"/>
            <a:ext cx="333270" cy="90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0752">
            <a:off x="5159741" y="5019820"/>
            <a:ext cx="340517" cy="94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53920">
            <a:off x="4333737" y="5096000"/>
            <a:ext cx="352162" cy="97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0" name="Group 175"/>
          <p:cNvGrpSpPr>
            <a:grpSpLocks/>
          </p:cNvGrpSpPr>
          <p:nvPr/>
        </p:nvGrpSpPr>
        <p:grpSpPr bwMode="auto">
          <a:xfrm rot="5400000">
            <a:off x="4719729" y="3328985"/>
            <a:ext cx="193412" cy="618256"/>
            <a:chOff x="0" y="0"/>
            <a:chExt cx="112" cy="1107"/>
          </a:xfrm>
        </p:grpSpPr>
        <p:sp>
          <p:nvSpPr>
            <p:cNvPr id="161" name="Line 162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2" name="Line 163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3" name="Line 164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" name="Line 165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5" name="Line 166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6" name="Line 167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7" name="Line 168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8" name="Line 169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9" name="Line 170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0" name="Line 171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1" name="Line 172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2" name="Line 173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3" name="Line 174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74" name="Group 175"/>
          <p:cNvGrpSpPr>
            <a:grpSpLocks/>
          </p:cNvGrpSpPr>
          <p:nvPr/>
        </p:nvGrpSpPr>
        <p:grpSpPr bwMode="auto">
          <a:xfrm rot="7420274">
            <a:off x="6108661" y="4062676"/>
            <a:ext cx="147184" cy="679860"/>
            <a:chOff x="0" y="0"/>
            <a:chExt cx="112" cy="1107"/>
          </a:xfrm>
        </p:grpSpPr>
        <p:sp>
          <p:nvSpPr>
            <p:cNvPr id="175" name="Line 162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6" name="Line 163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7" name="Line 164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8" name="Line 165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9" name="Line 166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0" name="Line 167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1" name="Line 168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2" name="Line 169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3" name="Line 170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" name="Line 171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5" name="Line 172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6" name="Line 173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7" name="Line 174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775212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27338" y="4568586"/>
            <a:ext cx="327023" cy="88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Springs and random walks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Our graph corresponds to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spring system</a:t>
            </a:r>
          </a:p>
          <a:p>
            <a:r>
              <a:rPr lang="en-US" dirty="0"/>
              <a:t>The Red node is pinned at position +1, while the Blue node is pinned at position -1 on a line. </a:t>
            </a:r>
          </a:p>
          <a:p>
            <a:r>
              <a:rPr lang="en-US" dirty="0"/>
              <a:t>There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springs </a:t>
            </a:r>
            <a:r>
              <a:rPr lang="en-US" dirty="0"/>
              <a:t>on the edges with hardness </a:t>
            </a:r>
            <a:r>
              <a:rPr lang="en-US" dirty="0">
                <a:solidFill>
                  <a:srgbClr val="0070C0"/>
                </a:solidFill>
              </a:rPr>
              <a:t>proportional </a:t>
            </a:r>
            <a:r>
              <a:rPr lang="en-US" dirty="0"/>
              <a:t>to the weights </a:t>
            </a:r>
          </a:p>
          <a:p>
            <a:r>
              <a:rPr lang="en-US" dirty="0"/>
              <a:t>The computed values are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positions </a:t>
            </a:r>
            <a:r>
              <a:rPr lang="en-US" dirty="0"/>
              <a:t>of the nodes on the line</a:t>
            </a:r>
          </a:p>
        </p:txBody>
      </p:sp>
      <p:sp>
        <p:nvSpPr>
          <p:cNvPr id="54" name="Oval 53"/>
          <p:cNvSpPr/>
          <p:nvPr/>
        </p:nvSpPr>
        <p:spPr>
          <a:xfrm>
            <a:off x="7871158" y="4724688"/>
            <a:ext cx="494109" cy="522761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400432" y="4724688"/>
            <a:ext cx="494109" cy="522761"/>
          </a:xfrm>
          <a:prstGeom prst="ellipse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274380" y="4958839"/>
            <a:ext cx="494109" cy="52276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530351" y="4779613"/>
            <a:ext cx="494109" cy="522761"/>
          </a:xfrm>
          <a:prstGeom prst="ellipse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874023" y="4540343"/>
            <a:ext cx="494109" cy="52276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584846" y="545591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0.05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211145" y="554245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-0.16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748817" y="407707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0.16</a:t>
            </a:r>
          </a:p>
        </p:txBody>
      </p:sp>
      <p:cxnSp>
        <p:nvCxnSpPr>
          <p:cNvPr id="8" name="Straight Connector 7"/>
          <p:cNvCxnSpPr>
            <a:stCxn id="55" idx="0"/>
            <a:endCxn id="58" idx="0"/>
          </p:cNvCxnSpPr>
          <p:nvPr/>
        </p:nvCxnSpPr>
        <p:spPr>
          <a:xfrm flipV="1">
            <a:off x="1647487" y="4540343"/>
            <a:ext cx="4473591" cy="18434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72" name="Straight Connector 71"/>
          <p:cNvCxnSpPr>
            <a:stCxn id="56" idx="6"/>
            <a:endCxn id="57" idx="2"/>
          </p:cNvCxnSpPr>
          <p:nvPr/>
        </p:nvCxnSpPr>
        <p:spPr>
          <a:xfrm flipV="1">
            <a:off x="3768489" y="5040994"/>
            <a:ext cx="761862" cy="179226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73" name="Straight Connector 72"/>
          <p:cNvCxnSpPr>
            <a:stCxn id="57" idx="6"/>
            <a:endCxn id="58" idx="2"/>
          </p:cNvCxnSpPr>
          <p:nvPr/>
        </p:nvCxnSpPr>
        <p:spPr>
          <a:xfrm flipV="1">
            <a:off x="5024460" y="4801724"/>
            <a:ext cx="849563" cy="23927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74" name="Straight Connector 73"/>
          <p:cNvCxnSpPr>
            <a:stCxn id="56" idx="2"/>
            <a:endCxn id="55" idx="6"/>
          </p:cNvCxnSpPr>
          <p:nvPr/>
        </p:nvCxnSpPr>
        <p:spPr>
          <a:xfrm flipH="1" flipV="1">
            <a:off x="1894541" y="4986069"/>
            <a:ext cx="1379839" cy="234151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75" name="Straight Connector 74"/>
          <p:cNvCxnSpPr>
            <a:stCxn id="56" idx="4"/>
            <a:endCxn id="54" idx="4"/>
          </p:cNvCxnSpPr>
          <p:nvPr/>
        </p:nvCxnSpPr>
        <p:spPr>
          <a:xfrm flipV="1">
            <a:off x="3521435" y="5247449"/>
            <a:ext cx="4596778" cy="234151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76" name="Straight Connector 75"/>
          <p:cNvCxnSpPr>
            <a:stCxn id="54" idx="2"/>
            <a:endCxn id="58" idx="6"/>
          </p:cNvCxnSpPr>
          <p:nvPr/>
        </p:nvCxnSpPr>
        <p:spPr>
          <a:xfrm flipH="1" flipV="1">
            <a:off x="6368132" y="4801724"/>
            <a:ext cx="1503026" cy="18434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pic>
        <p:nvPicPr>
          <p:cNvPr id="1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3504">
            <a:off x="3470432" y="4236563"/>
            <a:ext cx="296174" cy="80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1375">
            <a:off x="6299438" y="4946763"/>
            <a:ext cx="297396" cy="78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65474">
            <a:off x="2344694" y="4494836"/>
            <a:ext cx="447055" cy="120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23562">
            <a:off x="6884287" y="4286276"/>
            <a:ext cx="447055" cy="120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68756">
            <a:off x="5235631" y="4491047"/>
            <a:ext cx="447055" cy="87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" name="Straight Connector 70"/>
          <p:cNvCxnSpPr>
            <a:stCxn id="56" idx="0"/>
            <a:endCxn id="58" idx="4"/>
          </p:cNvCxnSpPr>
          <p:nvPr/>
        </p:nvCxnSpPr>
        <p:spPr>
          <a:xfrm>
            <a:off x="3521435" y="4958839"/>
            <a:ext cx="2599643" cy="10426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pic>
        <p:nvPicPr>
          <p:cNvPr id="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23559">
            <a:off x="3997456" y="4772760"/>
            <a:ext cx="274749" cy="74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27212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Label Propagation and </a:t>
            </a:r>
            <a:br>
              <a:rPr lang="en-US" dirty="0"/>
            </a:br>
            <a:r>
              <a:rPr lang="en-US" dirty="0" err="1"/>
              <a:t>Transductive</a:t>
            </a:r>
            <a:r>
              <a:rPr lang="en-US" dirty="0"/>
              <a:t>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If we have a graph of relationships and some </a:t>
            </a:r>
            <a:r>
              <a:rPr lang="en-US" dirty="0">
                <a:solidFill>
                  <a:srgbClr val="00B0F0"/>
                </a:solidFill>
              </a:rPr>
              <a:t>labels</a:t>
            </a:r>
            <a:r>
              <a:rPr lang="en-US" dirty="0"/>
              <a:t> on some nodes we can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propagate</a:t>
            </a:r>
            <a:r>
              <a:rPr lang="en-US" dirty="0"/>
              <a:t> them to the remaining nodes </a:t>
            </a:r>
          </a:p>
          <a:p>
            <a:pPr lvl="1"/>
            <a:r>
              <a:rPr lang="en-US" dirty="0"/>
              <a:t>Make the labeled nodes to be absorbing and compute the </a:t>
            </a:r>
            <a:r>
              <a:rPr lang="en-US"/>
              <a:t>absorption probabilities </a:t>
            </a:r>
            <a:r>
              <a:rPr lang="en-US" dirty="0"/>
              <a:t>for the rest of the graph</a:t>
            </a:r>
          </a:p>
          <a:p>
            <a:pPr lvl="1"/>
            <a:r>
              <a:rPr lang="en-US" dirty="0"/>
              <a:t>E.g., a social network where some people are tagged as spammers</a:t>
            </a:r>
          </a:p>
          <a:p>
            <a:pPr lvl="1"/>
            <a:r>
              <a:rPr lang="en-US" dirty="0"/>
              <a:t>E.g., the movie-actor graph where some movies are tagged as action or comedy. </a:t>
            </a:r>
          </a:p>
          <a:p>
            <a:pPr lvl="1"/>
            <a:endParaRPr lang="en-US" dirty="0"/>
          </a:p>
          <a:p>
            <a:r>
              <a:rPr lang="en-US" dirty="0"/>
              <a:t>This is a form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semi-supervised learning/classification </a:t>
            </a:r>
          </a:p>
          <a:p>
            <a:pPr lvl="1"/>
            <a:r>
              <a:rPr lang="en-US" dirty="0"/>
              <a:t>We make use of the unlabeled data, and the relationships</a:t>
            </a:r>
          </a:p>
          <a:p>
            <a:endParaRPr lang="en-US" dirty="0"/>
          </a:p>
          <a:p>
            <a:r>
              <a:rPr lang="en-US" dirty="0"/>
              <a:t>It is also called </a:t>
            </a:r>
            <a:r>
              <a:rPr lang="en-US" dirty="0" err="1">
                <a:solidFill>
                  <a:srgbClr val="FF0000"/>
                </a:solidFill>
              </a:rPr>
              <a:t>transductive</a:t>
            </a:r>
            <a:r>
              <a:rPr lang="en-US" dirty="0">
                <a:solidFill>
                  <a:srgbClr val="FF0000"/>
                </a:solidFill>
              </a:rPr>
              <a:t> learning </a:t>
            </a:r>
            <a:r>
              <a:rPr lang="en-US" dirty="0"/>
              <a:t>because it does not produce a model, but just labels the unlabeled data that is at hand.</a:t>
            </a:r>
          </a:p>
          <a:p>
            <a:pPr lvl="1"/>
            <a:r>
              <a:rPr lang="en-US" dirty="0"/>
              <a:t>Contrast to </a:t>
            </a:r>
            <a:r>
              <a:rPr lang="en-US" dirty="0">
                <a:solidFill>
                  <a:srgbClr val="FF0000"/>
                </a:solidFill>
              </a:rPr>
              <a:t>inductive learning </a:t>
            </a:r>
            <a:r>
              <a:rPr lang="en-US" dirty="0"/>
              <a:t>that learns a model and can label any new example</a:t>
            </a:r>
          </a:p>
        </p:txBody>
      </p:sp>
    </p:spTree>
    <p:extLst>
      <p:ext uri="{BB962C8B-B14F-4D97-AF65-F5344CB8AC3E}">
        <p14:creationId xmlns:p14="http://schemas.microsoft.com/office/powerpoint/2010/main" val="41028266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opinion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6442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value propagation </a:t>
            </a:r>
            <a:r>
              <a:rPr lang="en-US" dirty="0"/>
              <a:t>we described is closely related to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opinion formation process/game </a:t>
            </a:r>
            <a:r>
              <a:rPr lang="en-US" dirty="0"/>
              <a:t>we defined.</a:t>
            </a:r>
          </a:p>
          <a:p>
            <a:pPr lvl="1"/>
            <a:r>
              <a:rPr lang="en-US" dirty="0"/>
              <a:t>Can you see how</a:t>
            </a:r>
            <a:r>
              <a:rPr lang="el-GR" dirty="0"/>
              <a:t> </a:t>
            </a:r>
            <a:r>
              <a:rPr lang="en-US" dirty="0"/>
              <a:t>we can use absorbing random walks to model the opinion formation for the network below?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63688" y="3933056"/>
            <a:ext cx="2680977" cy="2153005"/>
            <a:chOff x="3154673" y="3257195"/>
            <a:chExt cx="2680977" cy="2153005"/>
          </a:xfrm>
        </p:grpSpPr>
        <p:grpSp>
          <p:nvGrpSpPr>
            <p:cNvPr id="5" name="Group 4"/>
            <p:cNvGrpSpPr/>
            <p:nvPr/>
          </p:nvGrpSpPr>
          <p:grpSpPr>
            <a:xfrm>
              <a:off x="3200400" y="3311524"/>
              <a:ext cx="2635250" cy="2098676"/>
              <a:chOff x="2888703" y="2438400"/>
              <a:chExt cx="3556000" cy="2619376"/>
            </a:xfrm>
          </p:grpSpPr>
          <p:sp>
            <p:nvSpPr>
              <p:cNvPr id="13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2"/>
              <p:cNvSpPr>
                <a:spLocks noChangeShapeType="1"/>
              </p:cNvSpPr>
              <p:nvPr/>
            </p:nvSpPr>
            <p:spPr bwMode="auto">
              <a:xfrm flipV="1">
                <a:off x="3618953" y="2827338"/>
                <a:ext cx="952500" cy="263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855751" y="32571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54673" y="4317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92456" y="36866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61969" y="416991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28757" y="48198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91074" y="4610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5599" y="4185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893330" y="3419061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 = +0.5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05015" y="4657883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 = -0.3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48556" y="6238461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 = -0.1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40353" y="6238461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B1578"/>
                </a:solidFill>
              </a:rPr>
              <a:t>s = +0.2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0877" y="4458729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 = +0.8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810581" y="4172237"/>
                <a:ext cx="3176254" cy="13406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Reminder: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581" y="4172237"/>
                <a:ext cx="3176254" cy="1340623"/>
              </a:xfrm>
              <a:prstGeom prst="rect">
                <a:avLst/>
              </a:prstGeom>
              <a:blipFill rotWithShape="0">
                <a:blip r:embed="rId2"/>
                <a:stretch>
                  <a:fillRect l="-2677" t="-315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08250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14" y="1433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Opinion formation and absorbing random walks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179793" y="2232603"/>
            <a:ext cx="2680977" cy="2098676"/>
            <a:chOff x="3154673" y="3311524"/>
            <a:chExt cx="2680977" cy="2098676"/>
          </a:xfrm>
        </p:grpSpPr>
        <p:grpSp>
          <p:nvGrpSpPr>
            <p:cNvPr id="30" name="Group 29"/>
            <p:cNvGrpSpPr/>
            <p:nvPr/>
          </p:nvGrpSpPr>
          <p:grpSpPr>
            <a:xfrm>
              <a:off x="3200400" y="3311524"/>
              <a:ext cx="2635250" cy="2098676"/>
              <a:chOff x="2888703" y="2438400"/>
              <a:chExt cx="3556000" cy="2619376"/>
            </a:xfrm>
          </p:grpSpPr>
          <p:sp>
            <p:nvSpPr>
              <p:cNvPr id="38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2"/>
              <p:cNvSpPr>
                <a:spLocks noChangeShapeType="1"/>
              </p:cNvSpPr>
              <p:nvPr/>
            </p:nvSpPr>
            <p:spPr bwMode="auto">
              <a:xfrm flipV="1">
                <a:off x="3618953" y="2827338"/>
                <a:ext cx="952500" cy="263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820405" y="336450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54673" y="4317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34532" y="377664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53321" y="442352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28757" y="48198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91074" y="4610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55599" y="4185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cxnSp>
        <p:nvCxnSpPr>
          <p:cNvPr id="51" name="Straight Connector 50"/>
          <p:cNvCxnSpPr>
            <a:stCxn id="45" idx="0"/>
          </p:cNvCxnSpPr>
          <p:nvPr/>
        </p:nvCxnSpPr>
        <p:spPr>
          <a:xfrm flipH="1" flipV="1">
            <a:off x="6719612" y="1855482"/>
            <a:ext cx="1" cy="37712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534894" y="1474482"/>
            <a:ext cx="408245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8" name="TextBox 57"/>
          <p:cNvSpPr txBox="1"/>
          <p:nvPr/>
        </p:nvSpPr>
        <p:spPr>
          <a:xfrm>
            <a:off x="6719612" y="18710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grpSp>
        <p:nvGrpSpPr>
          <p:cNvPr id="63" name="Group 62"/>
          <p:cNvGrpSpPr/>
          <p:nvPr/>
        </p:nvGrpSpPr>
        <p:grpSpPr>
          <a:xfrm rot="5400000">
            <a:off x="8035708" y="2705961"/>
            <a:ext cx="408245" cy="758121"/>
            <a:chOff x="6248401" y="3109682"/>
            <a:chExt cx="408245" cy="758121"/>
          </a:xfrm>
        </p:grpSpPr>
        <p:cxnSp>
          <p:nvCxnSpPr>
            <p:cNvPr id="59" name="Straight Connector 58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6248401" y="3109682"/>
              <a:ext cx="408245" cy="381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 rot="10800000">
            <a:off x="7033127" y="4320038"/>
            <a:ext cx="408245" cy="758121"/>
            <a:chOff x="6248400" y="3109682"/>
            <a:chExt cx="408245" cy="758121"/>
          </a:xfrm>
        </p:grpSpPr>
        <p:cxnSp>
          <p:nvCxnSpPr>
            <p:cNvPr id="65" name="Straight Connector 64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 rot="10800000">
            <a:off x="5503741" y="4331279"/>
            <a:ext cx="408245" cy="758121"/>
            <a:chOff x="6248400" y="3109682"/>
            <a:chExt cx="408245" cy="758121"/>
          </a:xfrm>
        </p:grpSpPr>
        <p:cxnSp>
          <p:nvCxnSpPr>
            <p:cNvPr id="68" name="Straight Connector 67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solidFill>
              <a:srgbClr val="FF3399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 rot="16200000">
            <a:off x="4635806" y="2532803"/>
            <a:ext cx="408245" cy="758121"/>
            <a:chOff x="6248400" y="3109682"/>
            <a:chExt cx="408245" cy="758121"/>
          </a:xfrm>
        </p:grpSpPr>
        <p:cxnSp>
          <p:nvCxnSpPr>
            <p:cNvPr id="71" name="Straight Connector 70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4906083" y="24939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304357" y="43278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368283" y="431309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860770" y="26341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95485" y="1124744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 = +0.5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325909" y="2511567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 = -0.3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814720" y="5089784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 = -0.1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225520" y="5096778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B1578"/>
                </a:solidFill>
              </a:rPr>
              <a:t>s = -0.5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139952" y="310690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 = +0.8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-29017" y="4068180"/>
            <a:ext cx="41322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>
                <a:solidFill>
                  <a:srgbClr val="C00000"/>
                </a:solidFill>
              </a:rPr>
              <a:t>expressed opinion </a:t>
            </a:r>
            <a:r>
              <a:rPr lang="en-US" sz="2400" dirty="0"/>
              <a:t>for each node is computed using the value propagation we described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Repeated averaging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9337" y="1380343"/>
            <a:ext cx="3895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Add to the network one absorbing node per user with value the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intrinsic opinion </a:t>
            </a:r>
            <a:r>
              <a:rPr lang="en-US" sz="2400" dirty="0"/>
              <a:t>of the user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93149" y="2124651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 = +0.22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01413" y="2119848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z = +0.17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27191" y="4122560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B1578"/>
                </a:solidFill>
              </a:rPr>
              <a:t>z = -0.03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613715" y="3987674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z = 0.04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049330" y="3398584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z = -0.01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051" y="2895733"/>
                <a:ext cx="393896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400" dirty="0">
                    <a:solidFill>
                      <a:prstClr val="black"/>
                    </a:solidFill>
                  </a:rPr>
                  <a:t>Connect each transient node to her absorbing node with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1" y="2895733"/>
                <a:ext cx="3938964" cy="1200329"/>
              </a:xfrm>
              <a:prstGeom prst="rect">
                <a:avLst/>
              </a:prstGeom>
              <a:blipFill>
                <a:blip r:embed="rId2"/>
                <a:stretch>
                  <a:fillRect l="-2477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7793" y="6269266"/>
            <a:ext cx="8715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It is equal to the </a:t>
            </a:r>
            <a:r>
              <a:rPr lang="en-US" sz="2400" dirty="0">
                <a:solidFill>
                  <a:srgbClr val="0070C0"/>
                </a:solidFill>
              </a:rPr>
              <a:t>expected intrinsic opinion </a:t>
            </a:r>
            <a:r>
              <a:rPr lang="en-US" sz="2400" dirty="0"/>
              <a:t>at the place of absorption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2C91E6-CC84-4C74-9342-0B9B49C8BE36}"/>
                  </a:ext>
                </a:extLst>
              </p:cNvPr>
              <p:cNvSpPr txBox="1"/>
              <p:nvPr/>
            </p:nvSpPr>
            <p:spPr>
              <a:xfrm>
                <a:off x="72213" y="5700111"/>
                <a:ext cx="4379532" cy="62805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0.5+2⋅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𝑦𝑒𝑙𝑙𝑜𝑤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𝑔𝑟𝑒𝑒𝑛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2C91E6-CC84-4C74-9342-0B9B49C8B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3" y="5700111"/>
                <a:ext cx="4379532" cy="6280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9A65256-AFEA-4272-B6F9-790C18C0741A}"/>
                  </a:ext>
                </a:extLst>
              </p:cNvPr>
              <p:cNvSpPr txBox="1"/>
              <p:nvPr/>
            </p:nvSpPr>
            <p:spPr>
              <a:xfrm>
                <a:off x="4681294" y="5684840"/>
                <a:ext cx="3429079" cy="62472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0.5+2⋅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𝑦𝑒𝑙𝑙𝑜𝑤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𝑔𝑟𝑒𝑒𝑛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9A65256-AFEA-4272-B6F9-790C18C07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294" y="5684840"/>
                <a:ext cx="3429079" cy="6247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51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6" grpId="0"/>
      <p:bldP spid="57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Opinion of a user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an individual user </a:t>
            </a:r>
            <a:r>
              <a:rPr lang="en-US" dirty="0">
                <a:solidFill>
                  <a:srgbClr val="0070C0"/>
                </a:solidFill>
              </a:rPr>
              <a:t>u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u</a:t>
            </a:r>
            <a:r>
              <a:rPr lang="en-US" dirty="0"/>
              <a:t>’s absorbing node is a stationary point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u</a:t>
            </a:r>
            <a:r>
              <a:rPr lang="en-US" dirty="0"/>
              <a:t>’s transient node is connected to the absorbing node with a spring. </a:t>
            </a:r>
          </a:p>
          <a:p>
            <a:pPr lvl="1"/>
            <a:r>
              <a:rPr lang="en-US" dirty="0"/>
              <a:t>The neighbors of </a:t>
            </a:r>
            <a:r>
              <a:rPr lang="en-US" dirty="0">
                <a:solidFill>
                  <a:srgbClr val="0070C0"/>
                </a:solidFill>
              </a:rPr>
              <a:t>u</a:t>
            </a:r>
            <a:r>
              <a:rPr lang="en-US" dirty="0"/>
              <a:t> pull with their own springs.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988630" y="4077072"/>
            <a:ext cx="3600450" cy="2900362"/>
            <a:chOff x="0" y="0"/>
            <a:chExt cx="2267" cy="1826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76663">
              <a:off x="193" y="564"/>
              <a:ext cx="424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996185">
              <a:off x="1610" y="463"/>
              <a:ext cx="424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625389">
              <a:off x="1599" y="1039"/>
              <a:ext cx="424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236974">
              <a:off x="1558" y="-16"/>
              <a:ext cx="424" cy="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AutoShape 6"/>
          <p:cNvSpPr>
            <a:spLocks/>
          </p:cNvSpPr>
          <p:nvPr/>
        </p:nvSpPr>
        <p:spPr bwMode="auto">
          <a:xfrm>
            <a:off x="1004505" y="5494709"/>
            <a:ext cx="7670800" cy="2286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F6F0D2">
                  <a:alpha val="50999"/>
                </a:srgbClr>
              </a:gs>
              <a:gs pos="100000">
                <a:srgbClr val="BBBCEF"/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AutoShape 7"/>
          <p:cNvSpPr>
            <a:spLocks/>
          </p:cNvSpPr>
          <p:nvPr/>
        </p:nvSpPr>
        <p:spPr bwMode="auto">
          <a:xfrm>
            <a:off x="1029905" y="5494709"/>
            <a:ext cx="1803400" cy="2286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FFB120">
                  <a:alpha val="48000"/>
                </a:srgbClr>
              </a:gs>
              <a:gs pos="100000">
                <a:srgbClr val="DB4824">
                  <a:alpha val="48000"/>
                </a:srgbClr>
              </a:gs>
            </a:gsLst>
            <a:lin ang="5400000" scaled="1"/>
          </a:gradFill>
          <a:ln w="25400" cap="flat">
            <a:solidFill>
              <a:schemeClr val="tx1">
                <a:alpha val="48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2363405" y="5240709"/>
            <a:ext cx="800100" cy="723900"/>
            <a:chOff x="0" y="0"/>
            <a:chExt cx="504" cy="456"/>
          </a:xfrm>
        </p:grpSpPr>
        <p:sp>
          <p:nvSpPr>
            <p:cNvPr id="12" name="Rectangle 9"/>
            <p:cNvSpPr>
              <a:spLocks/>
            </p:cNvSpPr>
            <p:nvPr/>
          </p:nvSpPr>
          <p:spPr bwMode="auto">
            <a:xfrm>
              <a:off x="0" y="0"/>
              <a:ext cx="504" cy="456"/>
            </a:xfrm>
            <a:prstGeom prst="rect">
              <a:avLst/>
            </a:prstGeom>
            <a:gradFill rotWithShape="0">
              <a:gsLst>
                <a:gs pos="0">
                  <a:srgbClr val="FFB120"/>
                </a:gs>
                <a:gs pos="100000">
                  <a:srgbClr val="DB4824"/>
                </a:gs>
              </a:gsLst>
              <a:lin ang="5400000" scaled="1"/>
            </a:gra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136" y="14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136" y="22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136" y="30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6" name="Group 27"/>
          <p:cNvGrpSpPr>
            <a:grpSpLocks/>
          </p:cNvGrpSpPr>
          <p:nvPr/>
        </p:nvGrpSpPr>
        <p:grpSpPr bwMode="auto">
          <a:xfrm>
            <a:off x="825118" y="4769222"/>
            <a:ext cx="179387" cy="1758950"/>
            <a:chOff x="0" y="0"/>
            <a:chExt cx="112" cy="1107"/>
          </a:xfrm>
        </p:grpSpPr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0" name="Group 32"/>
          <p:cNvGrpSpPr>
            <a:grpSpLocks/>
          </p:cNvGrpSpPr>
          <p:nvPr/>
        </p:nvGrpSpPr>
        <p:grpSpPr bwMode="auto">
          <a:xfrm>
            <a:off x="1004505" y="5278809"/>
            <a:ext cx="800100" cy="723900"/>
            <a:chOff x="0" y="0"/>
            <a:chExt cx="504" cy="456"/>
          </a:xfrm>
        </p:grpSpPr>
        <p:sp>
          <p:nvSpPr>
            <p:cNvPr id="31" name="Rectangle 28"/>
            <p:cNvSpPr>
              <a:spLocks/>
            </p:cNvSpPr>
            <p:nvPr/>
          </p:nvSpPr>
          <p:spPr bwMode="auto">
            <a:xfrm>
              <a:off x="0" y="0"/>
              <a:ext cx="504" cy="456"/>
            </a:xfrm>
            <a:prstGeom prst="rect">
              <a:avLst/>
            </a:prstGeom>
            <a:gradFill rotWithShape="0">
              <a:gsLst>
                <a:gs pos="0">
                  <a:srgbClr val="FFB120"/>
                </a:gs>
                <a:gs pos="100000">
                  <a:srgbClr val="DB4824"/>
                </a:gs>
              </a:gsLst>
              <a:lin ang="5400000" scaled="1"/>
            </a:gra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136" y="14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136" y="22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136" y="30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748189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4" name="Group 4"/>
          <p:cNvGrpSpPr>
            <a:grpSpLocks/>
          </p:cNvGrpSpPr>
          <p:nvPr/>
        </p:nvGrpSpPr>
        <p:grpSpPr bwMode="auto">
          <a:xfrm rot="3814014">
            <a:off x="6778191" y="328724"/>
            <a:ext cx="440903" cy="2419945"/>
            <a:chOff x="0" y="0"/>
            <a:chExt cx="394" cy="2167"/>
          </a:xfrm>
        </p:grpSpPr>
        <p:pic>
          <p:nvPicPr>
            <p:cNvPr id="51201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9"/>
              <a:ext cx="394" cy="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2" name="Line 2"/>
            <p:cNvSpPr>
              <a:spLocks noChangeShapeType="1"/>
            </p:cNvSpPr>
            <p:nvPr/>
          </p:nvSpPr>
          <p:spPr bwMode="auto">
            <a:xfrm rot="10800000">
              <a:off x="184" y="0"/>
              <a:ext cx="3" cy="68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03" name="Line 3"/>
            <p:cNvSpPr>
              <a:spLocks noChangeShapeType="1"/>
            </p:cNvSpPr>
            <p:nvPr/>
          </p:nvSpPr>
          <p:spPr bwMode="auto">
            <a:xfrm rot="10800000">
              <a:off x="184" y="1483"/>
              <a:ext cx="3" cy="68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08" name="Group 8"/>
          <p:cNvGrpSpPr>
            <a:grpSpLocks/>
          </p:cNvGrpSpPr>
          <p:nvPr/>
        </p:nvGrpSpPr>
        <p:grpSpPr bwMode="auto">
          <a:xfrm rot="-2777838">
            <a:off x="2724113" y="179152"/>
            <a:ext cx="401836" cy="2206749"/>
            <a:chOff x="0" y="0"/>
            <a:chExt cx="360" cy="1976"/>
          </a:xfrm>
        </p:grpSpPr>
        <p:pic>
          <p:nvPicPr>
            <p:cNvPr id="5120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2"/>
              <a:ext cx="36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6" name="Line 6"/>
            <p:cNvSpPr>
              <a:spLocks noChangeShapeType="1"/>
            </p:cNvSpPr>
            <p:nvPr/>
          </p:nvSpPr>
          <p:spPr bwMode="auto">
            <a:xfrm rot="10800000">
              <a:off x="168" y="0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07" name="Line 7"/>
            <p:cNvSpPr>
              <a:spLocks noChangeShapeType="1"/>
            </p:cNvSpPr>
            <p:nvPr/>
          </p:nvSpPr>
          <p:spPr bwMode="auto">
            <a:xfrm rot="10800000">
              <a:off x="168" y="1352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59201">
            <a:off x="4093146" y="3080742"/>
            <a:ext cx="275704" cy="59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13" name="Group 13"/>
          <p:cNvGrpSpPr>
            <a:grpSpLocks/>
          </p:cNvGrpSpPr>
          <p:nvPr/>
        </p:nvGrpSpPr>
        <p:grpSpPr bwMode="auto">
          <a:xfrm rot="7740967">
            <a:off x="6899858" y="3776700"/>
            <a:ext cx="440904" cy="2419945"/>
            <a:chOff x="0" y="0"/>
            <a:chExt cx="394" cy="2167"/>
          </a:xfrm>
        </p:grpSpPr>
        <p:pic>
          <p:nvPicPr>
            <p:cNvPr id="51210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9"/>
              <a:ext cx="394" cy="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1" name="Line 11"/>
            <p:cNvSpPr>
              <a:spLocks noChangeShapeType="1"/>
            </p:cNvSpPr>
            <p:nvPr/>
          </p:nvSpPr>
          <p:spPr bwMode="auto">
            <a:xfrm rot="10800000">
              <a:off x="184" y="0"/>
              <a:ext cx="3" cy="68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12" name="Line 12"/>
            <p:cNvSpPr>
              <a:spLocks noChangeShapeType="1"/>
            </p:cNvSpPr>
            <p:nvPr/>
          </p:nvSpPr>
          <p:spPr bwMode="auto">
            <a:xfrm rot="10800000">
              <a:off x="184" y="1483"/>
              <a:ext cx="3" cy="68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17" name="Group 17"/>
          <p:cNvGrpSpPr>
            <a:grpSpLocks/>
          </p:cNvGrpSpPr>
          <p:nvPr/>
        </p:nvGrpSpPr>
        <p:grpSpPr bwMode="auto">
          <a:xfrm rot="804369">
            <a:off x="3738191" y="4508376"/>
            <a:ext cx="395139" cy="2168798"/>
            <a:chOff x="0" y="0"/>
            <a:chExt cx="353" cy="1943"/>
          </a:xfrm>
        </p:grpSpPr>
        <p:pic>
          <p:nvPicPr>
            <p:cNvPr id="51214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2"/>
              <a:ext cx="353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5" name="Line 15"/>
            <p:cNvSpPr>
              <a:spLocks noChangeShapeType="1"/>
            </p:cNvSpPr>
            <p:nvPr/>
          </p:nvSpPr>
          <p:spPr bwMode="auto">
            <a:xfrm rot="10800000">
              <a:off x="165" y="0"/>
              <a:ext cx="3" cy="61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16" name="Line 16"/>
            <p:cNvSpPr>
              <a:spLocks noChangeShapeType="1"/>
            </p:cNvSpPr>
            <p:nvPr/>
          </p:nvSpPr>
          <p:spPr bwMode="auto">
            <a:xfrm rot="10800000">
              <a:off x="165" y="1329"/>
              <a:ext cx="3" cy="61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21" name="Group 21"/>
          <p:cNvGrpSpPr>
            <a:grpSpLocks/>
          </p:cNvGrpSpPr>
          <p:nvPr/>
        </p:nvGrpSpPr>
        <p:grpSpPr bwMode="auto">
          <a:xfrm rot="-5338735">
            <a:off x="1349499" y="2654350"/>
            <a:ext cx="332631" cy="1830586"/>
            <a:chOff x="0" y="0"/>
            <a:chExt cx="298" cy="1640"/>
          </a:xfrm>
        </p:grpSpPr>
        <p:pic>
          <p:nvPicPr>
            <p:cNvPr id="51218" name="Picture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1"/>
              <a:ext cx="298" cy="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9" name="Line 19"/>
            <p:cNvSpPr>
              <a:spLocks noChangeShapeType="1"/>
            </p:cNvSpPr>
            <p:nvPr/>
          </p:nvSpPr>
          <p:spPr bwMode="auto">
            <a:xfrm rot="10800000">
              <a:off x="139" y="0"/>
              <a:ext cx="2" cy="518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20" name="Line 20"/>
            <p:cNvSpPr>
              <a:spLocks noChangeShapeType="1"/>
            </p:cNvSpPr>
            <p:nvPr/>
          </p:nvSpPr>
          <p:spPr bwMode="auto">
            <a:xfrm rot="10800000">
              <a:off x="139" y="1121"/>
              <a:ext cx="2" cy="519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25" name="Group 25"/>
          <p:cNvGrpSpPr>
            <a:grpSpLocks/>
          </p:cNvGrpSpPr>
          <p:nvPr/>
        </p:nvGrpSpPr>
        <p:grpSpPr bwMode="auto">
          <a:xfrm rot="2576959">
            <a:off x="2776017" y="1687711"/>
            <a:ext cx="401836" cy="2205633"/>
            <a:chOff x="0" y="0"/>
            <a:chExt cx="360" cy="1976"/>
          </a:xfrm>
        </p:grpSpPr>
        <p:pic>
          <p:nvPicPr>
            <p:cNvPr id="51222" name="Picture 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2"/>
              <a:ext cx="36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23" name="Line 23"/>
            <p:cNvSpPr>
              <a:spLocks noChangeShapeType="1"/>
            </p:cNvSpPr>
            <p:nvPr/>
          </p:nvSpPr>
          <p:spPr bwMode="auto">
            <a:xfrm rot="10800000">
              <a:off x="168" y="0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24" name="Line 24"/>
            <p:cNvSpPr>
              <a:spLocks noChangeShapeType="1"/>
            </p:cNvSpPr>
            <p:nvPr/>
          </p:nvSpPr>
          <p:spPr bwMode="auto">
            <a:xfrm rot="10800000">
              <a:off x="168" y="1352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29" name="Group 29"/>
          <p:cNvGrpSpPr>
            <a:grpSpLocks/>
          </p:cNvGrpSpPr>
          <p:nvPr/>
        </p:nvGrpSpPr>
        <p:grpSpPr bwMode="auto">
          <a:xfrm rot="-5305686">
            <a:off x="4652926" y="894643"/>
            <a:ext cx="400719" cy="2203400"/>
            <a:chOff x="0" y="0"/>
            <a:chExt cx="359" cy="1973"/>
          </a:xfrm>
        </p:grpSpPr>
        <p:pic>
          <p:nvPicPr>
            <p:cNvPr id="51226" name="Picture 2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1"/>
              <a:ext cx="359" cy="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27" name="Line 27"/>
            <p:cNvSpPr>
              <a:spLocks noChangeShapeType="1"/>
            </p:cNvSpPr>
            <p:nvPr/>
          </p:nvSpPr>
          <p:spPr bwMode="auto">
            <a:xfrm rot="10800000">
              <a:off x="167" y="0"/>
              <a:ext cx="3" cy="62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28" name="Line 28"/>
            <p:cNvSpPr>
              <a:spLocks noChangeShapeType="1"/>
            </p:cNvSpPr>
            <p:nvPr/>
          </p:nvSpPr>
          <p:spPr bwMode="auto">
            <a:xfrm rot="10800000">
              <a:off x="167" y="1350"/>
              <a:ext cx="3" cy="62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33" name="Group 33"/>
          <p:cNvGrpSpPr>
            <a:grpSpLocks/>
          </p:cNvGrpSpPr>
          <p:nvPr/>
        </p:nvGrpSpPr>
        <p:grpSpPr bwMode="auto">
          <a:xfrm rot="-2172916">
            <a:off x="4125516" y="1837283"/>
            <a:ext cx="312539" cy="1715617"/>
            <a:chOff x="0" y="0"/>
            <a:chExt cx="280" cy="1537"/>
          </a:xfrm>
        </p:grpSpPr>
        <p:pic>
          <p:nvPicPr>
            <p:cNvPr id="51230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0"/>
              <a:ext cx="280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31" name="Line 31"/>
            <p:cNvSpPr>
              <a:spLocks noChangeShapeType="1"/>
            </p:cNvSpPr>
            <p:nvPr/>
          </p:nvSpPr>
          <p:spPr bwMode="auto">
            <a:xfrm rot="10800000">
              <a:off x="130" y="0"/>
              <a:ext cx="3" cy="485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32" name="Line 32"/>
            <p:cNvSpPr>
              <a:spLocks noChangeShapeType="1"/>
            </p:cNvSpPr>
            <p:nvPr/>
          </p:nvSpPr>
          <p:spPr bwMode="auto">
            <a:xfrm rot="10800000">
              <a:off x="130" y="1051"/>
              <a:ext cx="3" cy="486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37" name="Group 37"/>
          <p:cNvGrpSpPr>
            <a:grpSpLocks/>
          </p:cNvGrpSpPr>
          <p:nvPr/>
        </p:nvGrpSpPr>
        <p:grpSpPr bwMode="auto">
          <a:xfrm rot="7062352">
            <a:off x="2956285" y="3072371"/>
            <a:ext cx="401836" cy="2206749"/>
            <a:chOff x="0" y="0"/>
            <a:chExt cx="360" cy="1976"/>
          </a:xfrm>
        </p:grpSpPr>
        <p:pic>
          <p:nvPicPr>
            <p:cNvPr id="51234" name="Picture 3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2"/>
              <a:ext cx="36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35" name="Line 35"/>
            <p:cNvSpPr>
              <a:spLocks noChangeShapeType="1"/>
            </p:cNvSpPr>
            <p:nvPr/>
          </p:nvSpPr>
          <p:spPr bwMode="auto">
            <a:xfrm rot="10800000">
              <a:off x="168" y="0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36" name="Line 36"/>
            <p:cNvSpPr>
              <a:spLocks noChangeShapeType="1"/>
            </p:cNvSpPr>
            <p:nvPr/>
          </p:nvSpPr>
          <p:spPr bwMode="auto">
            <a:xfrm rot="10800000">
              <a:off x="168" y="1352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41" name="Group 41"/>
          <p:cNvGrpSpPr>
            <a:grpSpLocks/>
          </p:cNvGrpSpPr>
          <p:nvPr/>
        </p:nvGrpSpPr>
        <p:grpSpPr bwMode="auto">
          <a:xfrm rot="-9383652">
            <a:off x="4336480" y="3196828"/>
            <a:ext cx="276820" cy="1519163"/>
            <a:chOff x="0" y="0"/>
            <a:chExt cx="248" cy="1361"/>
          </a:xfrm>
        </p:grpSpPr>
        <p:pic>
          <p:nvPicPr>
            <p:cNvPr id="51238" name="Picture 3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7"/>
              <a:ext cx="248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39" name="Line 39"/>
            <p:cNvSpPr>
              <a:spLocks noChangeShapeType="1"/>
            </p:cNvSpPr>
            <p:nvPr/>
          </p:nvSpPr>
          <p:spPr bwMode="auto">
            <a:xfrm rot="10800000">
              <a:off x="115" y="0"/>
              <a:ext cx="2" cy="43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40" name="Line 40"/>
            <p:cNvSpPr>
              <a:spLocks noChangeShapeType="1"/>
            </p:cNvSpPr>
            <p:nvPr/>
          </p:nvSpPr>
          <p:spPr bwMode="auto">
            <a:xfrm rot="10800000">
              <a:off x="115" y="931"/>
              <a:ext cx="2" cy="43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45" name="Group 45"/>
          <p:cNvGrpSpPr>
            <a:grpSpLocks/>
          </p:cNvGrpSpPr>
          <p:nvPr/>
        </p:nvGrpSpPr>
        <p:grpSpPr bwMode="auto">
          <a:xfrm rot="-6150015">
            <a:off x="5039134" y="3380445"/>
            <a:ext cx="401836" cy="2200051"/>
            <a:chOff x="0" y="0"/>
            <a:chExt cx="359" cy="1971"/>
          </a:xfrm>
        </p:grpSpPr>
        <p:pic>
          <p:nvPicPr>
            <p:cNvPr id="51242" name="Picture 4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0"/>
              <a:ext cx="359" cy="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3" name="Line 43"/>
            <p:cNvSpPr>
              <a:spLocks noChangeShapeType="1"/>
            </p:cNvSpPr>
            <p:nvPr/>
          </p:nvSpPr>
          <p:spPr bwMode="auto">
            <a:xfrm rot="10800000">
              <a:off x="167" y="0"/>
              <a:ext cx="3" cy="62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44" name="Line 44"/>
            <p:cNvSpPr>
              <a:spLocks noChangeShapeType="1"/>
            </p:cNvSpPr>
            <p:nvPr/>
          </p:nvSpPr>
          <p:spPr bwMode="auto">
            <a:xfrm rot="10800000">
              <a:off x="167" y="1348"/>
              <a:ext cx="3" cy="62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49" name="Group 49"/>
          <p:cNvGrpSpPr>
            <a:grpSpLocks/>
          </p:cNvGrpSpPr>
          <p:nvPr/>
        </p:nvGrpSpPr>
        <p:grpSpPr bwMode="auto">
          <a:xfrm rot="-441353">
            <a:off x="5968380" y="1985740"/>
            <a:ext cx="401836" cy="2203400"/>
            <a:chOff x="0" y="0"/>
            <a:chExt cx="359" cy="1973"/>
          </a:xfrm>
        </p:grpSpPr>
        <p:pic>
          <p:nvPicPr>
            <p:cNvPr id="51246" name="Picture 4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1"/>
              <a:ext cx="359" cy="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7" name="Line 47"/>
            <p:cNvSpPr>
              <a:spLocks noChangeShapeType="1"/>
            </p:cNvSpPr>
            <p:nvPr/>
          </p:nvSpPr>
          <p:spPr bwMode="auto">
            <a:xfrm rot="10800000">
              <a:off x="167" y="0"/>
              <a:ext cx="3" cy="62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48" name="Line 48"/>
            <p:cNvSpPr>
              <a:spLocks noChangeShapeType="1"/>
            </p:cNvSpPr>
            <p:nvPr/>
          </p:nvSpPr>
          <p:spPr bwMode="auto">
            <a:xfrm rot="10800000">
              <a:off x="167" y="1350"/>
              <a:ext cx="3" cy="62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53" name="Group 53"/>
          <p:cNvGrpSpPr>
            <a:grpSpLocks/>
          </p:cNvGrpSpPr>
          <p:nvPr/>
        </p:nvGrpSpPr>
        <p:grpSpPr bwMode="auto">
          <a:xfrm rot="-3494073">
            <a:off x="5332698" y="2860291"/>
            <a:ext cx="322585" cy="1768078"/>
            <a:chOff x="0" y="0"/>
            <a:chExt cx="288" cy="1584"/>
          </a:xfrm>
        </p:grpSpPr>
        <p:pic>
          <p:nvPicPr>
            <p:cNvPr id="51250" name="Picture 5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4"/>
              <a:ext cx="288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51" name="Line 51"/>
            <p:cNvSpPr>
              <a:spLocks noChangeShapeType="1"/>
            </p:cNvSpPr>
            <p:nvPr/>
          </p:nvSpPr>
          <p:spPr bwMode="auto">
            <a:xfrm rot="10800000">
              <a:off x="134" y="0"/>
              <a:ext cx="3" cy="5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52" name="Line 52"/>
            <p:cNvSpPr>
              <a:spLocks noChangeShapeType="1"/>
            </p:cNvSpPr>
            <p:nvPr/>
          </p:nvSpPr>
          <p:spPr bwMode="auto">
            <a:xfrm rot="10800000">
              <a:off x="134" y="1083"/>
              <a:ext cx="3" cy="501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57" name="Group 57"/>
          <p:cNvGrpSpPr>
            <a:grpSpLocks/>
          </p:cNvGrpSpPr>
          <p:nvPr/>
        </p:nvGrpSpPr>
        <p:grpSpPr bwMode="auto">
          <a:xfrm rot="-8213626">
            <a:off x="5204892" y="1739057"/>
            <a:ext cx="330398" cy="1813843"/>
            <a:chOff x="0" y="0"/>
            <a:chExt cx="296" cy="1624"/>
          </a:xfrm>
        </p:grpSpPr>
        <p:pic>
          <p:nvPicPr>
            <p:cNvPr id="51254" name="Picture 5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6"/>
              <a:ext cx="296" cy="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55" name="Line 55"/>
            <p:cNvSpPr>
              <a:spLocks noChangeShapeType="1"/>
            </p:cNvSpPr>
            <p:nvPr/>
          </p:nvSpPr>
          <p:spPr bwMode="auto">
            <a:xfrm rot="10800000">
              <a:off x="138" y="0"/>
              <a:ext cx="2" cy="51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56" name="Line 56"/>
            <p:cNvSpPr>
              <a:spLocks noChangeShapeType="1"/>
            </p:cNvSpPr>
            <p:nvPr/>
          </p:nvSpPr>
          <p:spPr bwMode="auto">
            <a:xfrm rot="10800000">
              <a:off x="138" y="1111"/>
              <a:ext cx="2" cy="51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60" name="Group 60"/>
          <p:cNvGrpSpPr>
            <a:grpSpLocks/>
          </p:cNvGrpSpPr>
          <p:nvPr/>
        </p:nvGrpSpPr>
        <p:grpSpPr bwMode="auto">
          <a:xfrm>
            <a:off x="5991820" y="3991570"/>
            <a:ext cx="491133" cy="491133"/>
            <a:chOff x="0" y="0"/>
            <a:chExt cx="440" cy="440"/>
          </a:xfrm>
          <a:noFill/>
        </p:grpSpPr>
        <p:sp>
          <p:nvSpPr>
            <p:cNvPr id="51258" name="Oval 58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59" name="Picture 5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36"/>
              <a:ext cx="176" cy="34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63" name="Group 63"/>
          <p:cNvGrpSpPr>
            <a:grpSpLocks/>
          </p:cNvGrpSpPr>
          <p:nvPr/>
        </p:nvGrpSpPr>
        <p:grpSpPr bwMode="auto">
          <a:xfrm>
            <a:off x="3902273" y="4438055"/>
            <a:ext cx="491133" cy="491133"/>
            <a:chOff x="0" y="0"/>
            <a:chExt cx="440" cy="440"/>
          </a:xfrm>
          <a:noFill/>
        </p:grpSpPr>
        <p:sp>
          <p:nvSpPr>
            <p:cNvPr id="51261" name="Oval 61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62" name="Picture 6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" y="48"/>
              <a:ext cx="200" cy="3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66" name="Group 66"/>
          <p:cNvGrpSpPr>
            <a:grpSpLocks/>
          </p:cNvGrpSpPr>
          <p:nvPr/>
        </p:nvGrpSpPr>
        <p:grpSpPr bwMode="auto">
          <a:xfrm>
            <a:off x="4518422" y="3098601"/>
            <a:ext cx="491133" cy="491133"/>
            <a:chOff x="0" y="0"/>
            <a:chExt cx="440" cy="440"/>
          </a:xfrm>
          <a:noFill/>
        </p:grpSpPr>
        <p:sp>
          <p:nvSpPr>
            <p:cNvPr id="51264" name="Oval 64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65" name="Picture 6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55"/>
              <a:ext cx="152" cy="3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1267" name="Group 67"/>
          <p:cNvGraphicFramePr>
            <a:graphicFrameLocks noGrp="1"/>
          </p:cNvGraphicFramePr>
          <p:nvPr/>
        </p:nvGraphicFramePr>
        <p:xfrm>
          <a:off x="5768578" y="1794867"/>
          <a:ext cx="782464" cy="594941"/>
        </p:xfrm>
        <a:graphic>
          <a:graphicData uri="http://schemas.openxmlformats.org/drawingml/2006/table">
            <a:tbl>
              <a:tblPr/>
              <a:tblGrid>
                <a:gridCol w="782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4941">
                <a:tc>
                  <a:txBody>
                    <a:bodyPr/>
                    <a:lstStyle>
                      <a:lvl1pPr algn="l">
                        <a:spcBef>
                          <a:spcPts val="4800"/>
                        </a:spcBef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282700" indent="-571500" algn="l">
                        <a:spcBef>
                          <a:spcPts val="4800"/>
                        </a:spcBef>
                        <a:buSzPct val="100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27200" indent="-571500" algn="l">
                        <a:spcBef>
                          <a:spcPts val="4800"/>
                        </a:spcBef>
                        <a:buSzPct val="80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171700" indent="-571500" algn="l">
                        <a:spcBef>
                          <a:spcPts val="4800"/>
                        </a:spcBef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16200" indent="-571500" algn="l">
                        <a:spcBef>
                          <a:spcPts val="4800"/>
                        </a:spcBef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0734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306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39878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450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460F2E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1275" name="Group 75"/>
          <p:cNvGrpSpPr>
            <a:grpSpLocks/>
          </p:cNvGrpSpPr>
          <p:nvPr/>
        </p:nvGrpSpPr>
        <p:grpSpPr bwMode="auto">
          <a:xfrm>
            <a:off x="5768578" y="1785938"/>
            <a:ext cx="782464" cy="603870"/>
            <a:chOff x="0" y="0"/>
            <a:chExt cx="701" cy="541"/>
          </a:xfrm>
          <a:noFill/>
        </p:grpSpPr>
        <p:sp>
          <p:nvSpPr>
            <p:cNvPr id="51273" name="Oval 73"/>
            <p:cNvSpPr>
              <a:spLocks/>
            </p:cNvSpPr>
            <p:nvPr/>
          </p:nvSpPr>
          <p:spPr bwMode="auto">
            <a:xfrm>
              <a:off x="8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74" name="Picture 7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" y="40"/>
              <a:ext cx="203" cy="3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78" name="Group 78"/>
          <p:cNvGrpSpPr>
            <a:grpSpLocks/>
          </p:cNvGrpSpPr>
          <p:nvPr/>
        </p:nvGrpSpPr>
        <p:grpSpPr bwMode="auto">
          <a:xfrm>
            <a:off x="3464719" y="1750219"/>
            <a:ext cx="491133" cy="491133"/>
            <a:chOff x="0" y="0"/>
            <a:chExt cx="440" cy="440"/>
          </a:xfrm>
          <a:noFill/>
        </p:grpSpPr>
        <p:sp>
          <p:nvSpPr>
            <p:cNvPr id="51276" name="Oval 76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77" name="Picture 7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42"/>
              <a:ext cx="176" cy="3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81" name="Group 81"/>
          <p:cNvGrpSpPr>
            <a:grpSpLocks/>
          </p:cNvGrpSpPr>
          <p:nvPr/>
        </p:nvGrpSpPr>
        <p:grpSpPr bwMode="auto">
          <a:xfrm>
            <a:off x="1973461" y="3339703"/>
            <a:ext cx="491133" cy="491133"/>
            <a:chOff x="0" y="0"/>
            <a:chExt cx="440" cy="440"/>
          </a:xfrm>
          <a:noFill/>
        </p:grpSpPr>
        <p:sp>
          <p:nvSpPr>
            <p:cNvPr id="51279" name="Oval 79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80" name="Picture 8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" y="34"/>
              <a:ext cx="200" cy="3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84" name="Group 84"/>
          <p:cNvGrpSpPr>
            <a:grpSpLocks/>
          </p:cNvGrpSpPr>
          <p:nvPr/>
        </p:nvGrpSpPr>
        <p:grpSpPr bwMode="auto">
          <a:xfrm>
            <a:off x="7777758" y="5393531"/>
            <a:ext cx="491133" cy="491133"/>
            <a:chOff x="0" y="0"/>
            <a:chExt cx="440" cy="440"/>
          </a:xfrm>
          <a:noFill/>
        </p:grpSpPr>
        <p:sp>
          <p:nvSpPr>
            <p:cNvPr id="51282" name="Oval 82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83" name="Picture 8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36"/>
              <a:ext cx="176" cy="34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87" name="Group 87"/>
          <p:cNvGrpSpPr>
            <a:grpSpLocks/>
          </p:cNvGrpSpPr>
          <p:nvPr/>
        </p:nvGrpSpPr>
        <p:grpSpPr bwMode="auto">
          <a:xfrm>
            <a:off x="3455789" y="6188273"/>
            <a:ext cx="491133" cy="491133"/>
            <a:chOff x="0" y="0"/>
            <a:chExt cx="440" cy="440"/>
          </a:xfrm>
          <a:noFill/>
        </p:grpSpPr>
        <p:sp>
          <p:nvSpPr>
            <p:cNvPr id="51285" name="Oval 85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86" name="Picture 8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" y="48"/>
              <a:ext cx="200" cy="3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90" name="Group 90"/>
          <p:cNvGrpSpPr>
            <a:grpSpLocks/>
          </p:cNvGrpSpPr>
          <p:nvPr/>
        </p:nvGrpSpPr>
        <p:grpSpPr bwMode="auto">
          <a:xfrm>
            <a:off x="553641" y="3339703"/>
            <a:ext cx="491133" cy="491133"/>
            <a:chOff x="0" y="0"/>
            <a:chExt cx="440" cy="440"/>
          </a:xfrm>
          <a:noFill/>
        </p:grpSpPr>
        <p:sp>
          <p:nvSpPr>
            <p:cNvPr id="51288" name="Oval 88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89" name="Picture 8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" y="34"/>
              <a:ext cx="200" cy="3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93" name="Group 93"/>
          <p:cNvGrpSpPr>
            <a:grpSpLocks/>
          </p:cNvGrpSpPr>
          <p:nvPr/>
        </p:nvGrpSpPr>
        <p:grpSpPr bwMode="auto">
          <a:xfrm>
            <a:off x="1973461" y="348258"/>
            <a:ext cx="491133" cy="491133"/>
            <a:chOff x="0" y="0"/>
            <a:chExt cx="440" cy="440"/>
          </a:xfrm>
          <a:noFill/>
        </p:grpSpPr>
        <p:sp>
          <p:nvSpPr>
            <p:cNvPr id="51291" name="Oval 91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92" name="Picture 9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42"/>
              <a:ext cx="176" cy="3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1294" name="Group 94"/>
          <p:cNvGraphicFramePr>
            <a:graphicFrameLocks noGrp="1"/>
          </p:cNvGraphicFramePr>
          <p:nvPr/>
        </p:nvGraphicFramePr>
        <p:xfrm>
          <a:off x="7715250" y="830461"/>
          <a:ext cx="782464" cy="594941"/>
        </p:xfrm>
        <a:graphic>
          <a:graphicData uri="http://schemas.openxmlformats.org/drawingml/2006/table">
            <a:tbl>
              <a:tblPr/>
              <a:tblGrid>
                <a:gridCol w="782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4941">
                <a:tc>
                  <a:txBody>
                    <a:bodyPr/>
                    <a:lstStyle>
                      <a:lvl1pPr algn="l">
                        <a:spcBef>
                          <a:spcPts val="4800"/>
                        </a:spcBef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282700" indent="-571500" algn="l">
                        <a:spcBef>
                          <a:spcPts val="4800"/>
                        </a:spcBef>
                        <a:buSzPct val="100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27200" indent="-571500" algn="l">
                        <a:spcBef>
                          <a:spcPts val="4800"/>
                        </a:spcBef>
                        <a:buSzPct val="80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171700" indent="-571500" algn="l">
                        <a:spcBef>
                          <a:spcPts val="4800"/>
                        </a:spcBef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16200" indent="-571500" algn="l">
                        <a:spcBef>
                          <a:spcPts val="4800"/>
                        </a:spcBef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0734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306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39878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450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460F2E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1302" name="Group 102"/>
          <p:cNvGrpSpPr>
            <a:grpSpLocks/>
          </p:cNvGrpSpPr>
          <p:nvPr/>
        </p:nvGrpSpPr>
        <p:grpSpPr bwMode="auto">
          <a:xfrm>
            <a:off x="7715250" y="821531"/>
            <a:ext cx="782464" cy="603870"/>
            <a:chOff x="0" y="0"/>
            <a:chExt cx="701" cy="541"/>
          </a:xfrm>
          <a:noFill/>
        </p:grpSpPr>
        <p:sp>
          <p:nvSpPr>
            <p:cNvPr id="51300" name="Oval 100"/>
            <p:cNvSpPr>
              <a:spLocks/>
            </p:cNvSpPr>
            <p:nvPr/>
          </p:nvSpPr>
          <p:spPr bwMode="auto">
            <a:xfrm>
              <a:off x="8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301" name="Picture 10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" y="40"/>
              <a:ext cx="203" cy="3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305" name="Group 105"/>
          <p:cNvGrpSpPr>
            <a:grpSpLocks/>
          </p:cNvGrpSpPr>
          <p:nvPr/>
        </p:nvGrpSpPr>
        <p:grpSpPr bwMode="auto">
          <a:xfrm>
            <a:off x="3446859" y="3152180"/>
            <a:ext cx="491133" cy="491133"/>
            <a:chOff x="0" y="0"/>
            <a:chExt cx="440" cy="440"/>
          </a:xfrm>
          <a:noFill/>
        </p:grpSpPr>
        <p:sp>
          <p:nvSpPr>
            <p:cNvPr id="51303" name="Oval 103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304" name="Picture 1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55"/>
              <a:ext cx="152" cy="3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319" name="Group 119"/>
          <p:cNvGrpSpPr>
            <a:grpSpLocks/>
          </p:cNvGrpSpPr>
          <p:nvPr/>
        </p:nvGrpSpPr>
        <p:grpSpPr bwMode="auto">
          <a:xfrm rot="-5242752">
            <a:off x="3642197" y="6143625"/>
            <a:ext cx="126131" cy="1235646"/>
            <a:chOff x="0" y="0"/>
            <a:chExt cx="112" cy="1107"/>
          </a:xfrm>
        </p:grpSpPr>
        <p:sp>
          <p:nvSpPr>
            <p:cNvPr id="51306" name="Line 106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07" name="Line 107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08" name="Line 108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09" name="Line 109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0" name="Line 110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1" name="Line 111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2" name="Line 112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3" name="Line 113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4" name="Line 114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5" name="Line 115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6" name="Line 116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7" name="Line 117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8" name="Line 118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333" name="Group 133"/>
          <p:cNvGrpSpPr>
            <a:grpSpLocks/>
          </p:cNvGrpSpPr>
          <p:nvPr/>
        </p:nvGrpSpPr>
        <p:grpSpPr bwMode="auto">
          <a:xfrm rot="-8326947">
            <a:off x="8254381" y="5178103"/>
            <a:ext cx="126131" cy="1236762"/>
            <a:chOff x="0" y="0"/>
            <a:chExt cx="112" cy="1107"/>
          </a:xfrm>
        </p:grpSpPr>
        <p:sp>
          <p:nvSpPr>
            <p:cNvPr id="51320" name="Line 120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1" name="Line 121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2" name="Line 122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3" name="Line 123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4" name="Line 124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5" name="Line 125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6" name="Line 126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7" name="Line 127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8" name="Line 128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9" name="Line 129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0" name="Line 130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1" name="Line 131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2" name="Line 132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347" name="Group 147"/>
          <p:cNvGrpSpPr>
            <a:grpSpLocks/>
          </p:cNvGrpSpPr>
          <p:nvPr/>
        </p:nvGrpSpPr>
        <p:grpSpPr bwMode="auto">
          <a:xfrm rot="8216728">
            <a:off x="8159502" y="235521"/>
            <a:ext cx="126132" cy="1236762"/>
            <a:chOff x="0" y="0"/>
            <a:chExt cx="112" cy="1107"/>
          </a:xfrm>
        </p:grpSpPr>
        <p:sp>
          <p:nvSpPr>
            <p:cNvPr id="51334" name="Line 134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5" name="Line 135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6" name="Line 136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7" name="Line 137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8" name="Line 138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9" name="Line 139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0" name="Line 140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1" name="Line 141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2" name="Line 142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3" name="Line 143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4" name="Line 144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5" name="Line 145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6" name="Line 146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361" name="Group 161"/>
          <p:cNvGrpSpPr>
            <a:grpSpLocks/>
          </p:cNvGrpSpPr>
          <p:nvPr/>
        </p:nvGrpSpPr>
        <p:grpSpPr bwMode="auto">
          <a:xfrm rot="3580889">
            <a:off x="1958951" y="-285750"/>
            <a:ext cx="126131" cy="1235646"/>
            <a:chOff x="0" y="0"/>
            <a:chExt cx="112" cy="1107"/>
          </a:xfrm>
        </p:grpSpPr>
        <p:sp>
          <p:nvSpPr>
            <p:cNvPr id="51348" name="Line 148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9" name="Line 149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0" name="Line 150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1" name="Line 151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2" name="Line 152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3" name="Line 153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4" name="Line 154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5" name="Line 155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6" name="Line 156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7" name="Line 157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8" name="Line 158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9" name="Line 159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0" name="Line 160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375" name="Group 175"/>
          <p:cNvGrpSpPr>
            <a:grpSpLocks/>
          </p:cNvGrpSpPr>
          <p:nvPr/>
        </p:nvGrpSpPr>
        <p:grpSpPr bwMode="auto">
          <a:xfrm rot="37703">
            <a:off x="404068" y="2883173"/>
            <a:ext cx="126132" cy="1235645"/>
            <a:chOff x="0" y="0"/>
            <a:chExt cx="112" cy="1107"/>
          </a:xfrm>
        </p:grpSpPr>
        <p:sp>
          <p:nvSpPr>
            <p:cNvPr id="51362" name="Line 162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3" name="Line 163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4" name="Line 164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5" name="Line 165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6" name="Line 166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7" name="Line 167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8" name="Line 168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9" name="Line 169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0" name="Line 170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1" name="Line 171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2" name="Line 172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3" name="Line 173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4" name="Line 174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389" name="Group 189"/>
          <p:cNvGrpSpPr>
            <a:grpSpLocks/>
          </p:cNvGrpSpPr>
          <p:nvPr/>
        </p:nvGrpSpPr>
        <p:grpSpPr bwMode="auto">
          <a:xfrm rot="315260">
            <a:off x="3307334" y="2721323"/>
            <a:ext cx="126131" cy="1238994"/>
            <a:chOff x="0" y="0"/>
            <a:chExt cx="112" cy="1109"/>
          </a:xfrm>
        </p:grpSpPr>
        <p:sp>
          <p:nvSpPr>
            <p:cNvPr id="51376" name="Line 176"/>
            <p:cNvSpPr>
              <a:spLocks noChangeShapeType="1"/>
            </p:cNvSpPr>
            <p:nvPr/>
          </p:nvSpPr>
          <p:spPr bwMode="auto">
            <a:xfrm>
              <a:off x="104" y="0"/>
              <a:ext cx="3" cy="1109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7" name="Line 177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8" name="Line 178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9" name="Line 179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0" name="Line 180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1" name="Line 181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2" name="Line 182"/>
            <p:cNvSpPr>
              <a:spLocks noChangeShapeType="1"/>
            </p:cNvSpPr>
            <p:nvPr/>
          </p:nvSpPr>
          <p:spPr bwMode="auto">
            <a:xfrm flipH="1">
              <a:off x="16" y="481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3" name="Line 183"/>
            <p:cNvSpPr>
              <a:spLocks noChangeShapeType="1"/>
            </p:cNvSpPr>
            <p:nvPr/>
          </p:nvSpPr>
          <p:spPr bwMode="auto">
            <a:xfrm flipH="1">
              <a:off x="16" y="561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4" name="Line 184"/>
            <p:cNvSpPr>
              <a:spLocks noChangeShapeType="1"/>
            </p:cNvSpPr>
            <p:nvPr/>
          </p:nvSpPr>
          <p:spPr bwMode="auto">
            <a:xfrm flipH="1">
              <a:off x="16" y="641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5" name="Line 185"/>
            <p:cNvSpPr>
              <a:spLocks noChangeShapeType="1"/>
            </p:cNvSpPr>
            <p:nvPr/>
          </p:nvSpPr>
          <p:spPr bwMode="auto">
            <a:xfrm flipH="1">
              <a:off x="16" y="721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6" name="Line 186"/>
            <p:cNvSpPr>
              <a:spLocks noChangeShapeType="1"/>
            </p:cNvSpPr>
            <p:nvPr/>
          </p:nvSpPr>
          <p:spPr bwMode="auto">
            <a:xfrm flipH="1">
              <a:off x="16" y="801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7" name="Line 187"/>
            <p:cNvSpPr>
              <a:spLocks noChangeShapeType="1"/>
            </p:cNvSpPr>
            <p:nvPr/>
          </p:nvSpPr>
          <p:spPr bwMode="auto">
            <a:xfrm flipH="1">
              <a:off x="16" y="881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8" name="Line 188"/>
            <p:cNvSpPr>
              <a:spLocks noChangeShapeType="1"/>
            </p:cNvSpPr>
            <p:nvPr/>
          </p:nvSpPr>
          <p:spPr bwMode="auto">
            <a:xfrm flipH="1">
              <a:off x="16" y="962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</p:spTree>
    <p:extLst>
      <p:ext uri="{BB962C8B-B14F-4D97-AF65-F5344CB8AC3E}">
        <p14:creationId xmlns:p14="http://schemas.microsoft.com/office/powerpoint/2010/main" val="132125996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Opinion maximization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8316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Public opinion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Problem</a:t>
                </a:r>
                <a:r>
                  <a:rPr lang="en-US" dirty="0"/>
                  <a:t>: Given a graph </a:t>
                </a:r>
                <a:r>
                  <a:rPr lang="en-US" dirty="0">
                    <a:solidFill>
                      <a:srgbClr val="00B050"/>
                    </a:solidFill>
                  </a:rPr>
                  <a:t>G</a:t>
                </a:r>
                <a:r>
                  <a:rPr lang="en-US" dirty="0"/>
                  <a:t>, the given opinion formation model, the intrinsic opinions of the users, and a budget </a:t>
                </a:r>
                <a:r>
                  <a:rPr lang="en-US" dirty="0">
                    <a:solidFill>
                      <a:srgbClr val="00B050"/>
                    </a:solidFill>
                  </a:rPr>
                  <a:t>k</a:t>
                </a:r>
                <a:r>
                  <a:rPr lang="en-US" dirty="0"/>
                  <a:t>, perform </a:t>
                </a:r>
                <a:r>
                  <a:rPr lang="en-US" dirty="0">
                    <a:solidFill>
                      <a:srgbClr val="00B050"/>
                    </a:solidFill>
                  </a:rPr>
                  <a:t>k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interventions </a:t>
                </a:r>
                <a:r>
                  <a:rPr lang="en-US" dirty="0"/>
                  <a:t>such that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public opinion is maximized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Useful for image control campaign.</a:t>
                </a:r>
              </a:p>
              <a:p>
                <a:endParaRPr lang="en-US" dirty="0"/>
              </a:p>
              <a:p>
                <a:r>
                  <a:rPr lang="en-US" dirty="0"/>
                  <a:t>What kind of interventions should we do?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83162"/>
              </a:xfrm>
              <a:blipFill>
                <a:blip r:embed="rId2"/>
                <a:stretch>
                  <a:fillRect l="-1259" t="-2570" r="-1778" b="-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42156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556792"/>
            <a:ext cx="8075240" cy="8640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interventions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9857" y="1556792"/>
                <a:ext cx="8229600" cy="4853136"/>
              </a:xfrm>
            </p:spPr>
            <p:txBody>
              <a:bodyPr>
                <a:normAutofit fontScale="700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Fix the </a:t>
                </a:r>
                <a:r>
                  <a:rPr lang="en-US" dirty="0">
                    <a:solidFill>
                      <a:srgbClr val="FF0000"/>
                    </a:solidFill>
                  </a:rPr>
                  <a:t>expressed opinion </a:t>
                </a:r>
                <a:r>
                  <a:rPr lang="en-US" dirty="0"/>
                  <a:t>of k nodes to the maximum value 1.</a:t>
                </a:r>
              </a:p>
              <a:p>
                <a:pPr marL="914400" lvl="1" indent="-514350"/>
                <a:r>
                  <a:rPr lang="en-US" dirty="0"/>
                  <a:t>Essentially, </a:t>
                </a:r>
                <a:r>
                  <a:rPr lang="en-US" dirty="0">
                    <a:solidFill>
                      <a:srgbClr val="0070C0"/>
                    </a:solidFill>
                  </a:rPr>
                  <a:t>make these nodes absorbing</a:t>
                </a:r>
                <a:r>
                  <a:rPr lang="en-US" dirty="0"/>
                  <a:t>, and give them value 1.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Fix the </a:t>
                </a:r>
                <a:r>
                  <a:rPr lang="en-US" dirty="0">
                    <a:solidFill>
                      <a:srgbClr val="FF0000"/>
                    </a:solidFill>
                  </a:rPr>
                  <a:t>intrinsic opinion </a:t>
                </a:r>
                <a:r>
                  <a:rPr lang="en-US" dirty="0"/>
                  <a:t>of k nodes to the maximum value 1.</a:t>
                </a:r>
              </a:p>
              <a:p>
                <a:pPr marL="914400" lvl="1" indent="-514350"/>
                <a:r>
                  <a:rPr lang="en-US" dirty="0"/>
                  <a:t>Easy to solve, we know exactly the contribution of each node to the overall public opinion.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Change the </a:t>
                </a:r>
                <a:r>
                  <a:rPr lang="en-US" dirty="0">
                    <a:solidFill>
                      <a:srgbClr val="FF0000"/>
                    </a:solidFill>
                  </a:rPr>
                  <a:t>underlying network </a:t>
                </a:r>
                <a:r>
                  <a:rPr lang="en-US" dirty="0"/>
                  <a:t>to facilitate the propagation of positive opinions.</a:t>
                </a:r>
              </a:p>
              <a:p>
                <a:pPr marL="914400" lvl="1" indent="-514350"/>
                <a:r>
                  <a:rPr lang="en-US" dirty="0"/>
                  <a:t>For undirected graphs this is not possible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857250" lvl="1" indent="-457200"/>
                <a:r>
                  <a:rPr lang="en-US" dirty="0"/>
                  <a:t>The overall public opinion </a:t>
                </a:r>
                <a:r>
                  <a:rPr lang="en-US" dirty="0">
                    <a:solidFill>
                      <a:srgbClr val="0070C0"/>
                    </a:solidFill>
                  </a:rPr>
                  <a:t>does not depend </a:t>
                </a:r>
                <a:r>
                  <a:rPr lang="en-US" dirty="0"/>
                  <a:t>on the </a:t>
                </a:r>
                <a:r>
                  <a:rPr lang="en-US" dirty="0">
                    <a:solidFill>
                      <a:srgbClr val="0070C0"/>
                    </a:solidFill>
                  </a:rPr>
                  <a:t>graph structure</a:t>
                </a:r>
                <a:r>
                  <a:rPr lang="en-US" dirty="0"/>
                  <a:t>!</a:t>
                </a:r>
              </a:p>
              <a:p>
                <a:pPr marL="857250" lvl="1" indent="-457200"/>
                <a:r>
                  <a:rPr lang="en-US" dirty="0"/>
                  <a:t>What does this mean for the wisdom of crowds?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857" y="1556792"/>
                <a:ext cx="8229600" cy="4853136"/>
              </a:xfrm>
              <a:blipFill rotWithShape="0">
                <a:blip r:embed="rId2"/>
                <a:stretch>
                  <a:fillRect l="-963" t="-2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660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14" y="14339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Fixing the expressed opinion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203848" y="2564904"/>
            <a:ext cx="2680977" cy="2098676"/>
            <a:chOff x="3154673" y="3311524"/>
            <a:chExt cx="2680977" cy="2098676"/>
          </a:xfrm>
        </p:grpSpPr>
        <p:grpSp>
          <p:nvGrpSpPr>
            <p:cNvPr id="30" name="Group 29"/>
            <p:cNvGrpSpPr/>
            <p:nvPr/>
          </p:nvGrpSpPr>
          <p:grpSpPr>
            <a:xfrm>
              <a:off x="3200400" y="3311524"/>
              <a:ext cx="2635250" cy="2098676"/>
              <a:chOff x="2888703" y="2438400"/>
              <a:chExt cx="3556000" cy="2619376"/>
            </a:xfrm>
          </p:grpSpPr>
          <p:sp>
            <p:nvSpPr>
              <p:cNvPr id="38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2"/>
              <p:cNvSpPr>
                <a:spLocks noChangeShapeType="1"/>
              </p:cNvSpPr>
              <p:nvPr/>
            </p:nvSpPr>
            <p:spPr bwMode="auto">
              <a:xfrm flipV="1">
                <a:off x="3618953" y="2827338"/>
                <a:ext cx="952500" cy="263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820405" y="336450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54673" y="4317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34532" y="377664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53321" y="442352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28757" y="48198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91074" y="4610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55599" y="4185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cxnSp>
        <p:nvCxnSpPr>
          <p:cNvPr id="51" name="Straight Connector 50"/>
          <p:cNvCxnSpPr>
            <a:stCxn id="45" idx="0"/>
          </p:cNvCxnSpPr>
          <p:nvPr/>
        </p:nvCxnSpPr>
        <p:spPr>
          <a:xfrm flipH="1" flipV="1">
            <a:off x="4743667" y="2187783"/>
            <a:ext cx="1" cy="37712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558949" y="1806783"/>
            <a:ext cx="408245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8" name="TextBox 57"/>
          <p:cNvSpPr txBox="1"/>
          <p:nvPr/>
        </p:nvSpPr>
        <p:spPr>
          <a:xfrm>
            <a:off x="4743667" y="22033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grpSp>
        <p:nvGrpSpPr>
          <p:cNvPr id="63" name="Group 62"/>
          <p:cNvGrpSpPr/>
          <p:nvPr/>
        </p:nvGrpSpPr>
        <p:grpSpPr>
          <a:xfrm rot="5400000">
            <a:off x="6059763" y="3038262"/>
            <a:ext cx="408245" cy="758121"/>
            <a:chOff x="6248401" y="3109682"/>
            <a:chExt cx="408245" cy="758121"/>
          </a:xfrm>
        </p:grpSpPr>
        <p:cxnSp>
          <p:nvCxnSpPr>
            <p:cNvPr id="59" name="Straight Connector 58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6248401" y="3109682"/>
              <a:ext cx="408245" cy="381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 rot="10800000">
            <a:off x="5057182" y="4652339"/>
            <a:ext cx="408245" cy="758121"/>
            <a:chOff x="6248400" y="3109682"/>
            <a:chExt cx="408245" cy="758121"/>
          </a:xfrm>
        </p:grpSpPr>
        <p:cxnSp>
          <p:nvCxnSpPr>
            <p:cNvPr id="65" name="Straight Connector 64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 rot="10800000">
            <a:off x="3527796" y="4663580"/>
            <a:ext cx="408245" cy="758121"/>
            <a:chOff x="6248400" y="3109682"/>
            <a:chExt cx="408245" cy="758121"/>
          </a:xfrm>
        </p:grpSpPr>
        <p:cxnSp>
          <p:nvCxnSpPr>
            <p:cNvPr id="68" name="Straight Connector 67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solidFill>
              <a:srgbClr val="FF3399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 rot="16200000">
            <a:off x="2659861" y="2865104"/>
            <a:ext cx="408245" cy="758121"/>
            <a:chOff x="6248400" y="3109682"/>
            <a:chExt cx="408245" cy="758121"/>
          </a:xfrm>
        </p:grpSpPr>
        <p:cxnSp>
          <p:nvCxnSpPr>
            <p:cNvPr id="71" name="Straight Connector 70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2930138" y="28262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328412" y="46601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392338" y="46453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884825" y="29664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319540" y="1457045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 = +0.5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349964" y="2843868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 = -0.3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838775" y="5422085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 = -0.1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249575" y="5429079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B1578"/>
                </a:solidFill>
              </a:rPr>
              <a:t>s = -0.5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164007" y="3439203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 = +0.8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117204" y="2456952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 = +0.22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25468" y="2452149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z = +0.17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551246" y="4454861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B1578"/>
                </a:solidFill>
              </a:rPr>
              <a:t>z = -0.03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37770" y="4319975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z = 0.04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73385" y="3730885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z = -0.01</a:t>
            </a:r>
          </a:p>
        </p:txBody>
      </p:sp>
    </p:spTree>
    <p:extLst>
      <p:ext uri="{BB962C8B-B14F-4D97-AF65-F5344CB8AC3E}">
        <p14:creationId xmlns:p14="http://schemas.microsoft.com/office/powerpoint/2010/main" val="1231694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8192"/>
                <a:ext cx="8229600" cy="4925144"/>
              </a:xfrm>
            </p:spPr>
            <p:txBody>
              <a:bodyPr>
                <a:normAutofit lnSpcReduction="10000"/>
              </a:bodyPr>
              <a:lstStyle/>
              <a:p>
                <a:pPr marL="571500" indent="-514350"/>
                <a:r>
                  <a:rPr lang="en-US" dirty="0"/>
                  <a:t>The computation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assumes that everyone is susceptible to infection</a:t>
                </a:r>
              </a:p>
              <a:p>
                <a:pPr marL="514350" indent="-457200"/>
                <a:r>
                  <a:rPr lang="en-US" dirty="0"/>
                  <a:t>For monitoring the real-time development of an infection the </a:t>
                </a:r>
                <a:r>
                  <a:rPr lang="en-US" dirty="0">
                    <a:solidFill>
                      <a:srgbClr val="FF0000"/>
                    </a:solidFill>
                  </a:rPr>
                  <a:t>real-time</a:t>
                </a:r>
                <a:r>
                  <a:rPr lang="en-US" dirty="0"/>
                  <a:t> or </a:t>
                </a:r>
                <a:r>
                  <a:rPr lang="en-US" dirty="0">
                    <a:solidFill>
                      <a:srgbClr val="FF0000"/>
                    </a:solidFill>
                  </a:rPr>
                  <a:t>effective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is used</a:t>
                </a:r>
              </a:p>
              <a:p>
                <a:pPr marL="514350" indent="-457200"/>
                <a:r>
                  <a:rPr lang="en-US" dirty="0"/>
                  <a:t>It takes into account the current state of the disease, who is sick, and who is immune</a:t>
                </a:r>
              </a:p>
              <a:p>
                <a:pPr marL="514350" indent="-457200"/>
                <a:r>
                  <a:rPr lang="en-US" b="0" dirty="0"/>
                  <a:t>We definitely 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dirty="0"/>
              </a:p>
              <a:p>
                <a:pPr marL="514350" indent="-457200"/>
                <a:r>
                  <a:rPr lang="en-US" dirty="0"/>
                  <a:t>It is very hard to compute and depends on multiple factors.</a:t>
                </a:r>
              </a:p>
              <a:p>
                <a:pPr marL="5715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8192"/>
                <a:ext cx="8229600" cy="4925144"/>
              </a:xfrm>
              <a:blipFill>
                <a:blip r:embed="rId4"/>
                <a:stretch>
                  <a:fillRect l="-1037" t="-2475" r="-1630" b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896125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14" y="14339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Fixing the expressed opinion</a:t>
            </a:r>
          </a:p>
        </p:txBody>
      </p:sp>
      <p:sp>
        <p:nvSpPr>
          <p:cNvPr id="38" name="Line 19"/>
          <p:cNvSpPr>
            <a:spLocks noChangeShapeType="1"/>
          </p:cNvSpPr>
          <p:nvPr/>
        </p:nvSpPr>
        <p:spPr bwMode="auto">
          <a:xfrm>
            <a:off x="4026033" y="4457527"/>
            <a:ext cx="941161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" name="Line 21"/>
          <p:cNvSpPr>
            <a:spLocks noChangeShapeType="1"/>
          </p:cNvSpPr>
          <p:nvPr/>
        </p:nvSpPr>
        <p:spPr bwMode="auto">
          <a:xfrm flipH="1" flipV="1">
            <a:off x="3508394" y="3560821"/>
            <a:ext cx="141174" cy="47442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22"/>
          <p:cNvSpPr>
            <a:spLocks noChangeShapeType="1"/>
          </p:cNvSpPr>
          <p:nvPr/>
        </p:nvSpPr>
        <p:spPr bwMode="auto">
          <a:xfrm flipV="1">
            <a:off x="3790742" y="2876526"/>
            <a:ext cx="705871" cy="211139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23"/>
          <p:cNvSpPr>
            <a:spLocks noChangeShapeType="1"/>
          </p:cNvSpPr>
          <p:nvPr/>
        </p:nvSpPr>
        <p:spPr bwMode="auto">
          <a:xfrm>
            <a:off x="3743684" y="3350953"/>
            <a:ext cx="1647031" cy="127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" name="Line 25"/>
          <p:cNvSpPr>
            <a:spLocks noChangeShapeType="1"/>
          </p:cNvSpPr>
          <p:nvPr/>
        </p:nvSpPr>
        <p:spPr bwMode="auto">
          <a:xfrm flipH="1" flipV="1">
            <a:off x="4778961" y="3139814"/>
            <a:ext cx="423522" cy="100100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arrow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" name="Line 26"/>
          <p:cNvSpPr>
            <a:spLocks noChangeShapeType="1"/>
          </p:cNvSpPr>
          <p:nvPr/>
        </p:nvSpPr>
        <p:spPr bwMode="auto">
          <a:xfrm flipV="1">
            <a:off x="5343658" y="3719811"/>
            <a:ext cx="282348" cy="42100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arrow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" name="Line 27"/>
          <p:cNvSpPr>
            <a:spLocks noChangeShapeType="1"/>
          </p:cNvSpPr>
          <p:nvPr/>
        </p:nvSpPr>
        <p:spPr bwMode="auto">
          <a:xfrm flipH="1" flipV="1">
            <a:off x="3790742" y="3508672"/>
            <a:ext cx="1223509" cy="843286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arrow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496613" y="2564904"/>
            <a:ext cx="494109" cy="522761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390716" y="3144200"/>
            <a:ext cx="494109" cy="522761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484865" y="4140818"/>
            <a:ext cx="494109" cy="522761"/>
          </a:xfrm>
          <a:prstGeom prst="ellipse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249575" y="2982095"/>
            <a:ext cx="494109" cy="52276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869580" y="26178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03848" y="35711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83707" y="30300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02496" y="367690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77932" y="40732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40249" y="38634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04774" y="34392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51" name="Straight Connector 50"/>
          <p:cNvCxnSpPr>
            <a:stCxn id="45" idx="0"/>
          </p:cNvCxnSpPr>
          <p:nvPr/>
        </p:nvCxnSpPr>
        <p:spPr>
          <a:xfrm flipH="1" flipV="1">
            <a:off x="4743667" y="2187783"/>
            <a:ext cx="1" cy="37712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558949" y="1806783"/>
            <a:ext cx="408245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8" name="TextBox 57"/>
          <p:cNvSpPr txBox="1"/>
          <p:nvPr/>
        </p:nvSpPr>
        <p:spPr>
          <a:xfrm>
            <a:off x="4743667" y="22033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grpSp>
        <p:nvGrpSpPr>
          <p:cNvPr id="63" name="Group 62"/>
          <p:cNvGrpSpPr/>
          <p:nvPr/>
        </p:nvGrpSpPr>
        <p:grpSpPr>
          <a:xfrm rot="5400000">
            <a:off x="6059763" y="3038262"/>
            <a:ext cx="408245" cy="758121"/>
            <a:chOff x="6248401" y="3109682"/>
            <a:chExt cx="408245" cy="758121"/>
          </a:xfrm>
        </p:grpSpPr>
        <p:cxnSp>
          <p:nvCxnSpPr>
            <p:cNvPr id="59" name="Straight Connector 58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6248401" y="3109682"/>
              <a:ext cx="408245" cy="381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 rot="10800000">
            <a:off x="5056573" y="4164477"/>
            <a:ext cx="408245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7" name="Group 66"/>
          <p:cNvGrpSpPr/>
          <p:nvPr/>
        </p:nvGrpSpPr>
        <p:grpSpPr>
          <a:xfrm rot="10800000">
            <a:off x="3527796" y="4663580"/>
            <a:ext cx="408245" cy="758121"/>
            <a:chOff x="6248400" y="3109682"/>
            <a:chExt cx="408245" cy="758121"/>
          </a:xfrm>
        </p:grpSpPr>
        <p:cxnSp>
          <p:nvCxnSpPr>
            <p:cNvPr id="68" name="Straight Connector 67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solidFill>
              <a:srgbClr val="FF3399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 rot="16200000">
            <a:off x="2659861" y="2865104"/>
            <a:ext cx="408245" cy="758121"/>
            <a:chOff x="6248400" y="3109682"/>
            <a:chExt cx="408245" cy="758121"/>
          </a:xfrm>
        </p:grpSpPr>
        <p:cxnSp>
          <p:nvCxnSpPr>
            <p:cNvPr id="71" name="Straight Connector 70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2930138" y="28262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328412" y="46601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884825" y="29664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319540" y="1457045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 = +0.5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349964" y="2843868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 = -0.3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249575" y="5429079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B1578"/>
                </a:solidFill>
              </a:rPr>
              <a:t>s = -0.5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164007" y="3439203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 = +0.8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036522" y="4589172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z = 1</a:t>
            </a:r>
          </a:p>
        </p:txBody>
      </p:sp>
    </p:spTree>
    <p:extLst>
      <p:ext uri="{BB962C8B-B14F-4D97-AF65-F5344CB8AC3E}">
        <p14:creationId xmlns:p14="http://schemas.microsoft.com/office/powerpoint/2010/main" val="382059389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Opinion maximization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8800"/>
                <a:ext cx="8363272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opinion maximization problem is </a:t>
                </a:r>
                <a:r>
                  <a:rPr lang="en-US" dirty="0">
                    <a:solidFill>
                      <a:srgbClr val="0070C0"/>
                    </a:solidFill>
                  </a:rPr>
                  <a:t>NP-hard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The public opinion function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monotone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submodular</a:t>
                </a:r>
              </a:p>
              <a:p>
                <a:pPr lvl="1"/>
                <a:r>
                  <a:rPr lang="en-US" dirty="0"/>
                  <a:t>The Greedy algorithm gives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-approximate solution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In practice Greedy is slow. Heuristics that use random walks perform well.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8800"/>
                <a:ext cx="8363272" cy="4525963"/>
              </a:xfrm>
              <a:blipFill>
                <a:blip r:embed="rId2"/>
                <a:stretch>
                  <a:fillRect l="-1676" t="-1750" r="-1093" b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11560" y="6237312"/>
            <a:ext cx="7905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A. </a:t>
            </a:r>
            <a:r>
              <a:rPr lang="en-US" dirty="0" err="1"/>
              <a:t>Gionis</a:t>
            </a:r>
            <a:r>
              <a:rPr lang="en-US" dirty="0"/>
              <a:t>, E. Terzi, P. Tsaparas. </a:t>
            </a:r>
            <a:r>
              <a:rPr lang="en-US" i="1" dirty="0"/>
              <a:t>Opinion Maximization in Social Networks</a:t>
            </a:r>
            <a:r>
              <a:rPr lang="en-US" dirty="0"/>
              <a:t>. SDM 2013</a:t>
            </a:r>
          </a:p>
        </p:txBody>
      </p:sp>
    </p:spTree>
    <p:extLst>
      <p:ext uri="{BB962C8B-B14F-4D97-AF65-F5344CB8AC3E}">
        <p14:creationId xmlns:p14="http://schemas.microsoft.com/office/powerpoint/2010/main" val="80736737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Ising</a:t>
            </a:r>
            <a:r>
              <a:rPr lang="en-US" dirty="0"/>
              <a:t> model</a:t>
            </a:r>
          </a:p>
          <a:p>
            <a:r>
              <a:rPr lang="en-US" dirty="0"/>
              <a:t>Voter model</a:t>
            </a:r>
          </a:p>
          <a:p>
            <a:r>
              <a:rPr lang="en-US" dirty="0"/>
              <a:t>Bounded confidence models</a:t>
            </a:r>
          </a:p>
          <a:p>
            <a:r>
              <a:rPr lang="en-US" dirty="0"/>
              <a:t>Axelrod cultural dynamics model</a:t>
            </a:r>
          </a:p>
        </p:txBody>
      </p:sp>
    </p:spTree>
    <p:extLst>
      <p:ext uri="{BB962C8B-B14F-4D97-AF65-F5344CB8AC3E}">
        <p14:creationId xmlns:p14="http://schemas.microsoft.com/office/powerpoint/2010/main" val="204176935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Physics-based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The </a:t>
                </a:r>
                <a:r>
                  <a:rPr lang="en-US" dirty="0" err="1"/>
                  <a:t>Ising</a:t>
                </a:r>
                <a:r>
                  <a:rPr lang="en-US" dirty="0"/>
                  <a:t> </a:t>
                </a:r>
                <a:r>
                  <a:rPr lang="en-US" dirty="0" err="1"/>
                  <a:t>ferromagnet</a:t>
                </a:r>
                <a:r>
                  <a:rPr lang="en-US" dirty="0"/>
                  <a:t> model:</a:t>
                </a:r>
              </a:p>
              <a:p>
                <a:pPr lvl="1"/>
                <a:r>
                  <a:rPr lang="en-US" dirty="0"/>
                  <a:t>A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</a:t>
                </a:r>
                <a:r>
                  <a:rPr lang="en-US" dirty="0">
                    <a:solidFill>
                      <a:srgbClr val="FF0000"/>
                    </a:solidFill>
                  </a:rPr>
                  <a:t>“spin”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that can assume two values: ±1</a:t>
                </a:r>
              </a:p>
              <a:p>
                <a:pPr lvl="1"/>
                <a:r>
                  <a:rPr lang="en-US" dirty="0"/>
                  <a:t>The total energy of the system is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〈"/>
                              <m:endChr m:val="〉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</a:pPr>
                <a:r>
                  <a:rPr lang="en-US" dirty="0"/>
                  <a:t>Defined over the neighboring pairs</a:t>
                </a:r>
              </a:p>
              <a:p>
                <a:pPr lvl="1"/>
                <a:r>
                  <a:rPr lang="en-US" dirty="0"/>
                  <a:t>A spin is flipped with probability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ΔE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den>
                    </m:f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the change in energy, and T is the “temperature” of the system.</a:t>
                </a:r>
              </a:p>
              <a:p>
                <a:r>
                  <a:rPr lang="en-US" dirty="0"/>
                  <a:t>The model assumes no topology</a:t>
                </a:r>
              </a:p>
              <a:p>
                <a:pPr lvl="1"/>
                <a:r>
                  <a:rPr lang="en-US" dirty="0"/>
                  <a:t>Complete graph (all-with-all), or regular lattice.</a:t>
                </a:r>
              </a:p>
              <a:p>
                <a:r>
                  <a:rPr lang="en-US" dirty="0"/>
                  <a:t>For low temperatures, the system converges to a single opinion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  <a:blipFill rotWithShape="0">
                <a:blip r:embed="rId2"/>
                <a:stretch>
                  <a:fillRect l="-1037" t="-2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360161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Voter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Each user has an </a:t>
            </a:r>
            <a:r>
              <a:rPr lang="en-US" dirty="0">
                <a:solidFill>
                  <a:srgbClr val="0070C0"/>
                </a:solidFill>
              </a:rPr>
              <a:t>opinion</a:t>
            </a:r>
            <a:r>
              <a:rPr lang="en-US" dirty="0"/>
              <a:t> that is an </a:t>
            </a:r>
            <a:r>
              <a:rPr lang="en-US" dirty="0">
                <a:solidFill>
                  <a:srgbClr val="0070C0"/>
                </a:solidFill>
              </a:rPr>
              <a:t>integer</a:t>
            </a:r>
            <a:r>
              <a:rPr lang="en-US" dirty="0"/>
              <a:t> value </a:t>
            </a:r>
            <a:endParaRPr lang="el-GR" dirty="0"/>
          </a:p>
          <a:p>
            <a:pPr lvl="1"/>
            <a:r>
              <a:rPr lang="en-US" dirty="0"/>
              <a:t>Usually opinions are in {0,1} but multiple opinion values are also possible.</a:t>
            </a:r>
          </a:p>
          <a:p>
            <a:r>
              <a:rPr lang="en-US" dirty="0"/>
              <a:t>Opinion formation process:</a:t>
            </a:r>
          </a:p>
          <a:p>
            <a:pPr lvl="1"/>
            <a:r>
              <a:rPr lang="en-US" dirty="0"/>
              <a:t>At each step we select a user at random</a:t>
            </a:r>
          </a:p>
          <a:p>
            <a:pPr lvl="1"/>
            <a:r>
              <a:rPr lang="en-US" dirty="0"/>
              <a:t>The user selects one of its neighbors at random (including herself) and adopts their opinion</a:t>
            </a:r>
          </a:p>
          <a:p>
            <a:r>
              <a:rPr lang="en-US" dirty="0"/>
              <a:t>The model can be proven to converge for certain topologies. </a:t>
            </a:r>
          </a:p>
        </p:txBody>
      </p:sp>
    </p:spTree>
    <p:extLst>
      <p:ext uri="{BB962C8B-B14F-4D97-AF65-F5344CB8AC3E}">
        <p14:creationId xmlns:p14="http://schemas.microsoft.com/office/powerpoint/2010/main" val="244513360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Bounded confidence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Confirmation bias</a:t>
                </a:r>
                <a:r>
                  <a:rPr lang="en-US" dirty="0"/>
                  <a:t>: People tend to accept opinions that agree with them</a:t>
                </a:r>
              </a:p>
              <a:p>
                <a:pPr lvl="1"/>
                <a:r>
                  <a:rPr lang="en-US" dirty="0"/>
                  <a:t>“</a:t>
                </a:r>
                <a:r>
                  <a:rPr lang="en-US" dirty="0">
                    <a:hlinkClick r:id="rId2"/>
                  </a:rPr>
                  <a:t>Why facts don’t change our minds</a:t>
                </a:r>
                <a:r>
                  <a:rPr lang="en-US" dirty="0"/>
                  <a:t>” (New Yorker)</a:t>
                </a:r>
              </a:p>
              <a:p>
                <a:pPr lvl="1"/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Bounded Confidence </a:t>
                </a:r>
                <a:r>
                  <a:rPr lang="en-US" dirty="0"/>
                  <a:t>model: A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is influenced by a neighbor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/>
                  <a:t> only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some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265713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Bounded Confidence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Defuant </a:t>
                </a:r>
                <a:r>
                  <a:rPr lang="en-US" dirty="0"/>
                  <a:t>model: Given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, a randomly selected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selects a neighbor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/>
                  <a:t> at random, and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</m:sup>
                        </m:sSubSup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their opinions are updated as: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𝜇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𝜇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l-GR" dirty="0">
                  <a:solidFill>
                    <a:srgbClr val="FF0000"/>
                  </a:solidFill>
                </a:endParaRPr>
              </a:p>
              <a:p>
                <a:r>
                  <a:rPr lang="en-US" dirty="0" err="1">
                    <a:solidFill>
                      <a:srgbClr val="FF0000"/>
                    </a:solidFill>
                  </a:rPr>
                  <a:t>Hegselmann</a:t>
                </a:r>
                <a:r>
                  <a:rPr lang="en-US" dirty="0">
                    <a:solidFill>
                      <a:srgbClr val="FF0000"/>
                    </a:solidFill>
                  </a:rPr>
                  <a:t>-Krause</a:t>
                </a:r>
                <a:r>
                  <a:rPr lang="en-US" dirty="0"/>
                  <a:t> (HK) model: Each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updates their opinions as the average of the opinions of the neighbors that agree with them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: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: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0">
                <a:blip r:embed="rId2"/>
                <a:stretch>
                  <a:fillRect l="-1037" t="-2423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732240" y="2996952"/>
            <a:ext cx="228940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Similar to Voter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44208" y="6011996"/>
            <a:ext cx="257679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Similar to </a:t>
            </a:r>
            <a:r>
              <a:rPr lang="en-US" dirty="0" err="1"/>
              <a:t>DeGroot</a:t>
            </a:r>
            <a:r>
              <a:rPr lang="en-US" dirty="0"/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366826534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dirty="0"/>
              <a:t>Bounded Confidence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12776"/>
                <a:ext cx="8229600" cy="892695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Depending on the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/>
                  <a:t> and the initial opinions, bounded confidence models can lead to </a:t>
                </a:r>
                <a:r>
                  <a:rPr lang="en-US" dirty="0">
                    <a:solidFill>
                      <a:srgbClr val="FF0000"/>
                    </a:solidFill>
                  </a:rPr>
                  <a:t>plurality</a:t>
                </a:r>
                <a:r>
                  <a:rPr lang="en-US" dirty="0"/>
                  <a:t> (multiple opinions), </a:t>
                </a:r>
                <a:r>
                  <a:rPr lang="en-US" dirty="0">
                    <a:solidFill>
                      <a:srgbClr val="FF0000"/>
                    </a:solidFill>
                  </a:rPr>
                  <a:t>polarization</a:t>
                </a:r>
                <a:r>
                  <a:rPr lang="en-US" dirty="0"/>
                  <a:t> (two competing opinions), or </a:t>
                </a:r>
                <a:r>
                  <a:rPr lang="en-US" dirty="0">
                    <a:solidFill>
                      <a:srgbClr val="FF0000"/>
                    </a:solidFill>
                  </a:rPr>
                  <a:t>consensus</a:t>
                </a:r>
                <a:r>
                  <a:rPr lang="en-US" dirty="0"/>
                  <a:t> (single opinion)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12776"/>
                <a:ext cx="8229600" cy="892695"/>
              </a:xfrm>
              <a:blipFill rotWithShape="1">
                <a:blip r:embed="rId2"/>
                <a:stretch>
                  <a:fillRect l="-667" t="-9589"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485" y="5003998"/>
            <a:ext cx="2163266" cy="160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485" y="3573016"/>
            <a:ext cx="2019250" cy="154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007" y="2263011"/>
            <a:ext cx="2127203" cy="149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63011"/>
            <a:ext cx="3477477" cy="451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18185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Axelrod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Cultural dynamics</a:t>
                </a:r>
                <a:r>
                  <a:rPr lang="en-US" dirty="0"/>
                  <a:t>: Goes beyond single opinions, and looks at different features/habits/traits</a:t>
                </a:r>
              </a:p>
              <a:p>
                <a:pPr lvl="1"/>
                <a:r>
                  <a:rPr lang="en-US" dirty="0"/>
                  <a:t>Tries to model the effects of </a:t>
                </a:r>
                <a:r>
                  <a:rPr lang="en-US" dirty="0">
                    <a:solidFill>
                      <a:srgbClr val="FF0000"/>
                    </a:solidFill>
                  </a:rPr>
                  <a:t>social influence </a:t>
                </a:r>
                <a:r>
                  <a:rPr lang="en-US" dirty="0"/>
                  <a:t>and </a:t>
                </a:r>
                <a:r>
                  <a:rPr lang="en-US" dirty="0" err="1">
                    <a:solidFill>
                      <a:srgbClr val="FF0000"/>
                    </a:solidFill>
                  </a:rPr>
                  <a:t>homophily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Model: </a:t>
                </a:r>
              </a:p>
              <a:p>
                <a:pPr lvl="1"/>
                <a:r>
                  <a:rPr lang="en-US" dirty="0"/>
                  <a:t>Each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has </a:t>
                </a:r>
                <a:r>
                  <a:rPr lang="en-US" dirty="0">
                    <a:solidFill>
                      <a:srgbClr val="0070C0"/>
                    </a:solidFill>
                  </a:rPr>
                  <a:t>a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features</a:t>
                </a:r>
                <a:endParaRPr lang="en-US" dirty="0"/>
              </a:p>
              <a:p>
                <a:pPr lvl="1"/>
                <a:r>
                  <a:rPr lang="en-US" dirty="0"/>
                  <a:t>A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decides to interact with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/>
                  <a:t> with probability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F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If there is interaction, the user changes </a:t>
                </a:r>
                <a:r>
                  <a:rPr lang="en-US" dirty="0">
                    <a:solidFill>
                      <a:srgbClr val="0070C0"/>
                    </a:solidFill>
                  </a:rPr>
                  <a:t>one of the disagreeing features</a:t>
                </a:r>
                <a:r>
                  <a:rPr lang="en-US" dirty="0"/>
                  <a:t> to the value of the neighbor</a:t>
                </a:r>
              </a:p>
              <a:p>
                <a:r>
                  <a:rPr lang="en-US" dirty="0"/>
                  <a:t>The state where all users have the same features is an equilibrium, but it is not always reached 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cultural pockets</a:t>
                </a:r>
                <a:r>
                  <a:rPr lang="en-US" dirty="0"/>
                  <a:t>)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37" t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230293" y="4005064"/>
            <a:ext cx="289861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Fraction of common features</a:t>
            </a:r>
          </a:p>
        </p:txBody>
      </p:sp>
    </p:spTree>
    <p:extLst>
      <p:ext uri="{BB962C8B-B14F-4D97-AF65-F5344CB8AC3E}">
        <p14:creationId xmlns:p14="http://schemas.microsoft.com/office/powerpoint/2010/main" val="219180587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Empirical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There have been various experiments for validating the different models in practice</a:t>
            </a:r>
          </a:p>
          <a:p>
            <a:endParaRPr lang="en-US" dirty="0"/>
          </a:p>
          <a:p>
            <a:r>
              <a:rPr lang="en-US" dirty="0"/>
              <a:t>Das, </a:t>
            </a:r>
            <a:r>
              <a:rPr lang="en-US" dirty="0" err="1"/>
              <a:t>Gollapudi</a:t>
            </a:r>
            <a:r>
              <a:rPr lang="en-US" dirty="0"/>
              <a:t>, </a:t>
            </a:r>
            <a:r>
              <a:rPr lang="en-US" dirty="0" err="1"/>
              <a:t>Munagala</a:t>
            </a:r>
            <a:r>
              <a:rPr lang="en-US" dirty="0"/>
              <a:t> (WSDM 2014)</a:t>
            </a:r>
          </a:p>
          <a:p>
            <a:pPr lvl="1"/>
            <a:r>
              <a:rPr lang="en-US" dirty="0"/>
              <a:t>User surveys: </a:t>
            </a:r>
          </a:p>
          <a:p>
            <a:pPr lvl="2"/>
            <a:r>
              <a:rPr lang="en-US" dirty="0"/>
              <a:t>estimate number of dots in images</a:t>
            </a:r>
          </a:p>
          <a:p>
            <a:pPr lvl="2"/>
            <a:r>
              <a:rPr lang="en-US" dirty="0"/>
              <a:t>Estimate annual sales of various brands.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 each survey:</a:t>
            </a:r>
          </a:p>
          <a:p>
            <a:pPr lvl="2"/>
            <a:r>
              <a:rPr lang="en-US" dirty="0"/>
              <a:t>Users asked to provide initial answers on all questions in the survey</a:t>
            </a:r>
          </a:p>
          <a:p>
            <a:pPr lvl="2"/>
            <a:r>
              <a:rPr lang="en-US" dirty="0"/>
              <a:t>Then, each user shown varying number of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synthetic</a:t>
            </a:r>
            <a:r>
              <a:rPr lang="en-US" dirty="0"/>
              <a:t>)</a:t>
            </a:r>
            <a:r>
              <a:rPr lang="el-GR" dirty="0"/>
              <a:t> </a:t>
            </a:r>
            <a:r>
              <a:rPr lang="en-US" dirty="0"/>
              <a:t>neighboring answers</a:t>
            </a:r>
            <a:r>
              <a:rPr lang="el-GR" dirty="0"/>
              <a:t>.</a:t>
            </a:r>
            <a:endParaRPr lang="en-US" dirty="0"/>
          </a:p>
          <a:p>
            <a:pPr lvl="2"/>
            <a:r>
              <a:rPr lang="en-US" dirty="0"/>
              <a:t>Users given opportunity to update their answers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988840"/>
            <a:ext cx="2438397" cy="243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62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 simple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Branching process</a:t>
            </a:r>
            <a:r>
              <a:rPr lang="en-US" sz="2400" dirty="0"/>
              <a:t>: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 person transmits the disease to each people she meets </a:t>
            </a:r>
            <a:r>
              <a:rPr lang="en-US" sz="2400" dirty="0">
                <a:solidFill>
                  <a:srgbClr val="0070C0"/>
                </a:solidFill>
              </a:rPr>
              <a:t>independently with a probability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An infected person meets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(new)</a:t>
            </a:r>
            <a:r>
              <a:rPr lang="en-US" sz="2400" dirty="0">
                <a:solidFill>
                  <a:srgbClr val="0070C0"/>
                </a:solidFill>
              </a:rPr>
              <a:t> people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while she is contagious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Infection proceeds in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waves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marL="0" indent="0">
              <a:buNone/>
            </a:pPr>
            <a:endParaRPr lang="el-GR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101090" y="3884074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Contact network is a </a:t>
            </a:r>
            <a:r>
              <a:rPr lang="en-US" sz="2400" dirty="0">
                <a:solidFill>
                  <a:srgbClr val="0070C0"/>
                </a:solidFill>
              </a:rPr>
              <a:t>tree</a:t>
            </a:r>
            <a:r>
              <a:rPr lang="en-US" sz="2400" dirty="0"/>
              <a:t> with branching factor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k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70350"/>
            <a:ext cx="49339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78272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Online User Studies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6330" y="3729294"/>
                <a:ext cx="8807670" cy="2724042"/>
              </a:xfrm>
            </p:spPr>
            <p:txBody>
              <a:bodyPr>
                <a:normAutofit fontScale="70000" lnSpcReduction="20000"/>
              </a:bodyPr>
              <a:lstStyle/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𝑜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original opinion,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: final opinion,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: closest neighboring opinion)</a:t>
                </a:r>
              </a:p>
              <a:p>
                <a:r>
                  <a:rPr lang="en-US" dirty="0"/>
                  <a:t>User behavior categorized as: </a:t>
                </a:r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Stubborn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&lt;0.1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DeGroot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0.1&lt;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 0.9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Voter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&gt; 0.9</m:t>
                    </m:r>
                  </m:oMath>
                </a14:m>
                <a:r>
                  <a:rPr lang="en-US" dirty="0"/>
                  <a:t>)  </a:t>
                </a:r>
              </a:p>
              <a:p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6330" y="3729294"/>
                <a:ext cx="8807670" cy="2724042"/>
              </a:xfrm>
              <a:blipFill rotWithShape="0">
                <a:blip r:embed="rId2"/>
                <a:stretch>
                  <a:fillRect l="-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16696"/>
            <a:ext cx="5861294" cy="15336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41" y="1290897"/>
            <a:ext cx="1828798" cy="24383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39162" y="1925320"/>
            <a:ext cx="294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9189341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Voter vs </a:t>
            </a:r>
            <a:r>
              <a:rPr lang="en-US" dirty="0" err="1"/>
              <a:t>DeGroot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1911" y="4509120"/>
            <a:ext cx="4034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Distribution over stubborn, </a:t>
            </a:r>
            <a:r>
              <a:rPr lang="en-US" sz="1600" dirty="0" err="1"/>
              <a:t>deGroot</a:t>
            </a:r>
            <a:r>
              <a:rPr lang="en-US" sz="1600" dirty="0"/>
              <a:t> and voter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3968" y="5301208"/>
            <a:ext cx="8210282" cy="11521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Voter model is prevalent for large number of neighbors, </a:t>
            </a:r>
          </a:p>
          <a:p>
            <a:r>
              <a:rPr lang="en-US" sz="2400" dirty="0" err="1"/>
              <a:t>DeGroot</a:t>
            </a:r>
            <a:r>
              <a:rPr lang="en-US" sz="2400" dirty="0"/>
              <a:t> becomes more prevalent for smaller number of neighbors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91034" y="4515282"/>
            <a:ext cx="3603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Effect of number of neighboring opinions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/>
        </p:nvGraphicFramePr>
        <p:xfrm>
          <a:off x="113879" y="1812158"/>
          <a:ext cx="3907815" cy="267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/>
        </p:nvGraphicFramePr>
        <p:xfrm>
          <a:off x="4722390" y="1740150"/>
          <a:ext cx="3816425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76861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422" y="201223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Biased Conforming Behavior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04322" y="5138740"/>
            <a:ext cx="8210282" cy="1845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Adoption of neighboring opinions not uniform random (unlike Voter Model)</a:t>
            </a:r>
          </a:p>
          <a:p>
            <a:r>
              <a:rPr lang="en-US" sz="2400" dirty="0"/>
              <a:t>Users give higher weights to “close by” opinions</a:t>
            </a:r>
          </a:p>
          <a:p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747" y="1450662"/>
            <a:ext cx="4529003" cy="34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1610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B3A51-E8BA-4DDD-ABE7-28E06741E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Biased Voter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F18120-57FA-47FD-972D-5A98CA5264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Users update their opinions iteratively</a:t>
                </a:r>
              </a:p>
              <a:p>
                <a:r>
                  <a:rPr lang="en-US" dirty="0"/>
                  <a:t>At each iteration, a user sorts the opinions of her neighbors in increasing order of distance from her own opinion</a:t>
                </a:r>
              </a:p>
              <a:p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she adopts the 1</a:t>
                </a:r>
                <a:r>
                  <a:rPr lang="en-US" baseline="30000" dirty="0"/>
                  <a:t>st</a:t>
                </a:r>
                <a:r>
                  <a:rPr lang="en-US" dirty="0"/>
                  <a:t>  closest, else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she adopts the 2</a:t>
                </a:r>
                <a:r>
                  <a:rPr lang="en-US" baseline="30000" dirty="0"/>
                  <a:t>nd</a:t>
                </a:r>
                <a:r>
                  <a:rPr lang="en-US" dirty="0"/>
                  <a:t> closest, else …</a:t>
                </a:r>
              </a:p>
              <a:p>
                <a:r>
                  <a:rPr lang="en-US" dirty="0"/>
                  <a:t>If no opinion has been adopted,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she keeps her own opinion</a:t>
                </a:r>
              </a:p>
              <a:p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she adopts an opinion chosen uniformly at random between her own opinion </a:t>
                </a:r>
                <a:r>
                  <a:rPr lang="en-US"/>
                  <a:t>and the </a:t>
                </a:r>
                <a:r>
                  <a:rPr lang="en-US" dirty="0"/>
                  <a:t>closest </a:t>
                </a:r>
                <a:r>
                  <a:rPr lang="en-US"/>
                  <a:t>neighboring opinion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F18120-57FA-47FD-972D-5A98CA5264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9" t="-2156" r="-1926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9A367-1965-4B8C-B1C6-2AE5CF6E4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977801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problems related to opinion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Modeling </a:t>
            </a:r>
            <a:r>
              <a:rPr lang="en-US" dirty="0">
                <a:solidFill>
                  <a:srgbClr val="0070C0"/>
                </a:solidFill>
              </a:rPr>
              <a:t>polarization</a:t>
            </a:r>
          </a:p>
          <a:p>
            <a:pPr lvl="1"/>
            <a:r>
              <a:rPr lang="en-US" dirty="0"/>
              <a:t>Understand why extreme opinions are formed and people cluster around them</a:t>
            </a:r>
          </a:p>
          <a:p>
            <a:r>
              <a:rPr lang="en-US" dirty="0"/>
              <a:t>Modeling </a:t>
            </a:r>
            <a:r>
              <a:rPr lang="en-US" dirty="0">
                <a:solidFill>
                  <a:srgbClr val="0070C0"/>
                </a:solidFill>
              </a:rPr>
              <a:t>herding/flocking</a:t>
            </a:r>
          </a:p>
          <a:p>
            <a:pPr lvl="1"/>
            <a:r>
              <a:rPr lang="en-US" dirty="0"/>
              <a:t>Understand under what conditions people tend to follow the crowd</a:t>
            </a:r>
            <a:endParaRPr lang="el-GR" dirty="0"/>
          </a:p>
          <a:p>
            <a:r>
              <a:rPr lang="en-US" dirty="0"/>
              <a:t>Modeling the </a:t>
            </a:r>
            <a:r>
              <a:rPr lang="en-US" dirty="0">
                <a:solidFill>
                  <a:srgbClr val="0070C0"/>
                </a:solidFill>
              </a:rPr>
              <a:t>backfire effect</a:t>
            </a:r>
          </a:p>
          <a:p>
            <a:pPr lvl="1"/>
            <a:r>
              <a:rPr lang="en-US" dirty="0"/>
              <a:t>Understand when opposite opinions lead to strengthening your opinion, rather than moderating it</a:t>
            </a:r>
          </a:p>
          <a:p>
            <a:r>
              <a:rPr lang="en-US" dirty="0">
                <a:solidFill>
                  <a:srgbClr val="0070C0"/>
                </a:solidFill>
              </a:rPr>
              <a:t>Computational Sociology</a:t>
            </a:r>
          </a:p>
          <a:p>
            <a:pPr lvl="1"/>
            <a:r>
              <a:rPr lang="en-US" dirty="0"/>
              <a:t>Use big data for studying and  modeling human social behavior.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6388" y="5847060"/>
            <a:ext cx="7931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R. </a:t>
            </a:r>
            <a:r>
              <a:rPr lang="en-US" dirty="0" err="1"/>
              <a:t>Hegselmann</a:t>
            </a:r>
            <a:r>
              <a:rPr lang="en-US" dirty="0"/>
              <a:t>, U. Krause. </a:t>
            </a:r>
            <a:r>
              <a:rPr lang="en-US" i="1" dirty="0"/>
              <a:t>Opinion Dynamics and Bounded Confidence. Models, Analysis, and Simulation</a:t>
            </a:r>
            <a:r>
              <a:rPr lang="en-US" dirty="0"/>
              <a:t>. Journal of Artificial Societies and Social Simulation (JASSS) vol.5, no. 3, 2002</a:t>
            </a:r>
          </a:p>
        </p:txBody>
      </p:sp>
    </p:spTree>
    <p:extLst>
      <p:ext uri="{BB962C8B-B14F-4D97-AF65-F5344CB8AC3E}">
        <p14:creationId xmlns:p14="http://schemas.microsoft.com/office/powerpoint/2010/main" val="177883726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thanks to </a:t>
            </a:r>
            <a:r>
              <a:rPr lang="en-US" dirty="0" err="1"/>
              <a:t>Evimaria</a:t>
            </a:r>
            <a:r>
              <a:rPr lang="en-US" dirty="0"/>
              <a:t> Terzi, </a:t>
            </a:r>
            <a:r>
              <a:rPr lang="en-US" dirty="0" err="1"/>
              <a:t>Aris</a:t>
            </a:r>
            <a:r>
              <a:rPr lang="en-US" dirty="0"/>
              <a:t> </a:t>
            </a:r>
            <a:r>
              <a:rPr lang="en-US" dirty="0" err="1"/>
              <a:t>Gionis</a:t>
            </a:r>
            <a:r>
              <a:rPr lang="en-US" dirty="0"/>
              <a:t> and </a:t>
            </a:r>
            <a:r>
              <a:rPr lang="en-US" dirty="0" err="1"/>
              <a:t>Sreenivas</a:t>
            </a:r>
            <a:r>
              <a:rPr lang="en-US" dirty="0"/>
              <a:t> </a:t>
            </a:r>
            <a:r>
              <a:rPr lang="en-US" dirty="0" err="1"/>
              <a:t>Gollapudi</a:t>
            </a:r>
            <a:r>
              <a:rPr lang="en-US" dirty="0"/>
              <a:t> for their generous slide contributions.</a:t>
            </a:r>
          </a:p>
        </p:txBody>
      </p:sp>
    </p:spTree>
    <p:extLst>
      <p:ext uri="{BB962C8B-B14F-4D97-AF65-F5344CB8AC3E}">
        <p14:creationId xmlns:p14="http://schemas.microsoft.com/office/powerpoint/2010/main" val="151086312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M. H. </a:t>
            </a:r>
            <a:r>
              <a:rPr lang="en-US" dirty="0" err="1"/>
              <a:t>DeGroot</a:t>
            </a:r>
            <a:r>
              <a:rPr lang="en-US" dirty="0"/>
              <a:t>. </a:t>
            </a:r>
            <a:r>
              <a:rPr lang="en-US" i="1" dirty="0"/>
              <a:t>Reaching a consensus</a:t>
            </a:r>
            <a:r>
              <a:rPr lang="en-US" dirty="0"/>
              <a:t>. J. American</a:t>
            </a:r>
            <a:r>
              <a:rPr lang="el-GR" dirty="0"/>
              <a:t> </a:t>
            </a:r>
            <a:r>
              <a:rPr lang="en-US" dirty="0"/>
              <a:t>Statistical Association, 69:118–121, 1974.</a:t>
            </a:r>
            <a:endParaRPr lang="el-GR" dirty="0"/>
          </a:p>
          <a:p>
            <a:r>
              <a:rPr lang="en-US" dirty="0"/>
              <a:t>N. E. </a:t>
            </a:r>
            <a:r>
              <a:rPr lang="en-US" dirty="0" err="1"/>
              <a:t>Friedkin</a:t>
            </a:r>
            <a:r>
              <a:rPr lang="en-US" dirty="0"/>
              <a:t> and E. C. Johnsen. </a:t>
            </a:r>
            <a:r>
              <a:rPr lang="en-US" i="1" dirty="0"/>
              <a:t>Social influence and</a:t>
            </a:r>
            <a:r>
              <a:rPr lang="el-GR" i="1" dirty="0"/>
              <a:t> </a:t>
            </a:r>
            <a:r>
              <a:rPr lang="en-US" i="1" dirty="0"/>
              <a:t>opinions</a:t>
            </a:r>
            <a:r>
              <a:rPr lang="en-US" dirty="0"/>
              <a:t>. J. Mathematical Sociology, 15(3-4):193–205, 1990.</a:t>
            </a:r>
          </a:p>
          <a:p>
            <a:r>
              <a:rPr lang="en-US" dirty="0"/>
              <a:t>D. </a:t>
            </a:r>
            <a:r>
              <a:rPr lang="en-US" dirty="0" err="1"/>
              <a:t>Bindel</a:t>
            </a:r>
            <a:r>
              <a:rPr lang="en-US" dirty="0"/>
              <a:t>, J. Kleinberg, S. Oren. </a:t>
            </a:r>
            <a:r>
              <a:rPr lang="en-US" i="1" dirty="0"/>
              <a:t>How Bad is Forming Your Own Opinion?</a:t>
            </a:r>
            <a:r>
              <a:rPr lang="en-US" dirty="0"/>
              <a:t> Proc. 52nd IEEE Symposium on Foundations of Computer Science, 2011.</a:t>
            </a:r>
            <a:endParaRPr lang="el-GR" dirty="0"/>
          </a:p>
          <a:p>
            <a:r>
              <a:rPr lang="en-US" dirty="0"/>
              <a:t>P. G. Doyle, J. L. Snell. </a:t>
            </a:r>
            <a:r>
              <a:rPr lang="en-US" i="1" dirty="0"/>
              <a:t>Random Walks and Electrical Networks</a:t>
            </a:r>
            <a:r>
              <a:rPr lang="en-US" dirty="0"/>
              <a:t>. 1984</a:t>
            </a:r>
          </a:p>
          <a:p>
            <a:r>
              <a:rPr lang="en-US" dirty="0" err="1"/>
              <a:t>Grinstead</a:t>
            </a:r>
            <a:r>
              <a:rPr lang="en-US" dirty="0"/>
              <a:t> and Snell’s Introduction to Probability</a:t>
            </a:r>
          </a:p>
          <a:p>
            <a:r>
              <a:rPr lang="en-US" dirty="0"/>
              <a:t>A. </a:t>
            </a:r>
            <a:r>
              <a:rPr lang="en-US" dirty="0" err="1"/>
              <a:t>Gionis</a:t>
            </a:r>
            <a:r>
              <a:rPr lang="en-US" dirty="0"/>
              <a:t>, E. Terzi, P. Tsaparas. </a:t>
            </a:r>
            <a:r>
              <a:rPr lang="en-US" i="1" dirty="0"/>
              <a:t>Opinion Maximization in Social Networks</a:t>
            </a:r>
            <a:r>
              <a:rPr lang="en-US" dirty="0"/>
              <a:t>. SDM 2013</a:t>
            </a:r>
          </a:p>
          <a:p>
            <a:r>
              <a:rPr lang="en-US" dirty="0"/>
              <a:t>R. </a:t>
            </a:r>
            <a:r>
              <a:rPr lang="en-US" dirty="0" err="1"/>
              <a:t>Hegselmann</a:t>
            </a:r>
            <a:r>
              <a:rPr lang="en-US" dirty="0"/>
              <a:t>, U. Krause. </a:t>
            </a:r>
            <a:r>
              <a:rPr lang="en-US" i="1" dirty="0"/>
              <a:t>Opinion Dynamics and Bounded Confidence. Models, Analysis, and Simulation</a:t>
            </a:r>
            <a:r>
              <a:rPr lang="en-US" dirty="0"/>
              <a:t>. Journal of Artificial Societies and Social Simulation (JASSS) vol.5, no. 3, 2002</a:t>
            </a:r>
          </a:p>
          <a:p>
            <a:r>
              <a:rPr lang="en-US" dirty="0"/>
              <a:t>C. Castellano, S. Fortunato, V. Loreto. </a:t>
            </a:r>
            <a:r>
              <a:rPr lang="en-US" i="1" dirty="0"/>
              <a:t>Statistical Physics of Social Dynamics</a:t>
            </a:r>
            <a:r>
              <a:rPr lang="en-US" dirty="0"/>
              <a:t>, Reviews of Modern Physics 81, 591-646 (2009)</a:t>
            </a:r>
          </a:p>
          <a:p>
            <a:r>
              <a:rPr lang="en-US" dirty="0"/>
              <a:t>A. Das, S. </a:t>
            </a:r>
            <a:r>
              <a:rPr lang="en-US" dirty="0" err="1"/>
              <a:t>Gollapudi</a:t>
            </a:r>
            <a:r>
              <a:rPr lang="en-US" dirty="0"/>
              <a:t>, K. </a:t>
            </a:r>
            <a:r>
              <a:rPr lang="en-US" dirty="0" err="1"/>
              <a:t>Munagala</a:t>
            </a:r>
            <a:r>
              <a:rPr lang="en-US" dirty="0"/>
              <a:t>, </a:t>
            </a:r>
            <a:r>
              <a:rPr lang="en-US" i="1" dirty="0"/>
              <a:t>Modeling opinion dynamics in social networks</a:t>
            </a:r>
            <a:r>
              <a:rPr lang="en-US" dirty="0"/>
              <a:t>. WSDM 2014</a:t>
            </a:r>
          </a:p>
        </p:txBody>
      </p:sp>
    </p:spTree>
    <p:extLst>
      <p:ext uri="{BB962C8B-B14F-4D97-AF65-F5344CB8AC3E}">
        <p14:creationId xmlns:p14="http://schemas.microsoft.com/office/powerpoint/2010/main" val="2635711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Infection Spread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interested in the number of people infected (</a:t>
            </a:r>
            <a:r>
              <a:rPr lang="en-US" dirty="0">
                <a:solidFill>
                  <a:srgbClr val="0070C0"/>
                </a:solidFill>
              </a:rPr>
              <a:t>spread</a:t>
            </a:r>
            <a:r>
              <a:rPr lang="en-US" dirty="0"/>
              <a:t>) and the duration of the infection</a:t>
            </a:r>
          </a:p>
          <a:p>
            <a:r>
              <a:rPr lang="en-US" dirty="0"/>
              <a:t>This depends on the infection probability </a:t>
            </a:r>
            <a:r>
              <a:rPr lang="en-US" i="1" dirty="0"/>
              <a:t>p</a:t>
            </a:r>
            <a:r>
              <a:rPr lang="en-US" dirty="0"/>
              <a:t> and the branching factor </a:t>
            </a:r>
            <a:r>
              <a:rPr lang="en-US" i="1" dirty="0"/>
              <a:t>k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657" y="4293096"/>
            <a:ext cx="49530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52983" y="3947934"/>
            <a:ext cx="3003593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An aggressive epidemic with high infection probability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2983" y="5477728"/>
            <a:ext cx="3008665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The epidemic </a:t>
            </a:r>
            <a:r>
              <a:rPr lang="en-US" sz="2400" dirty="0">
                <a:solidFill>
                  <a:srgbClr val="FF0000"/>
                </a:solidFill>
              </a:rPr>
              <a:t>survives</a:t>
            </a:r>
            <a:r>
              <a:rPr lang="en-US" sz="2400" dirty="0"/>
              <a:t> after three steps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5785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Infection Spread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interested in the number of people infected (</a:t>
            </a:r>
            <a:r>
              <a:rPr lang="en-US" dirty="0">
                <a:solidFill>
                  <a:srgbClr val="0070C0"/>
                </a:solidFill>
              </a:rPr>
              <a:t>spread</a:t>
            </a:r>
            <a:r>
              <a:rPr lang="en-US" dirty="0"/>
              <a:t>) and the duration of the infection</a:t>
            </a:r>
          </a:p>
          <a:p>
            <a:r>
              <a:rPr lang="en-US" dirty="0"/>
              <a:t>This depends on the infection probability </a:t>
            </a:r>
            <a:r>
              <a:rPr lang="en-US" i="1" dirty="0"/>
              <a:t>p</a:t>
            </a:r>
            <a:r>
              <a:rPr lang="en-US" dirty="0"/>
              <a:t> and the branching factor </a:t>
            </a:r>
            <a:r>
              <a:rPr lang="en-US" i="1" dirty="0"/>
              <a:t>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8055" y="3881713"/>
            <a:ext cx="3003593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A mild epidemic with low infection probability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425215"/>
            <a:ext cx="51149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52983" y="5477728"/>
            <a:ext cx="3008665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The epidemic </a:t>
            </a:r>
            <a:r>
              <a:rPr lang="en-US" sz="2400" dirty="0">
                <a:solidFill>
                  <a:srgbClr val="FF0000"/>
                </a:solidFill>
              </a:rPr>
              <a:t>dies out</a:t>
            </a:r>
            <a:r>
              <a:rPr lang="en-US" sz="2400" dirty="0"/>
              <a:t> after two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5258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Basic Reproductive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8192"/>
                <a:ext cx="8229600" cy="434382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Basic Reproductive Number </a:t>
                </a: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): the expected number of new cases of the disease caused by a single individual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𝑘𝑝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Claim</a:t>
                </a: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: </a:t>
                </a:r>
              </a:p>
              <a:p>
                <a:pPr marL="914400" lvl="1" indent="-514350">
                  <a:buFont typeface="+mj-lt"/>
                  <a:buAutoNum type="alphaLcParenR"/>
                </a:pP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If </a:t>
                </a:r>
                <a:r>
                  <a:rPr lang="en-US" i="1" dirty="0">
                    <a:solidFill>
                      <a:srgbClr val="FF0000"/>
                    </a:solidFill>
                  </a:rPr>
                  <a:t>R</a:t>
                </a:r>
                <a:r>
                  <a:rPr lang="en-US" i="1" baseline="-25000" dirty="0">
                    <a:solidFill>
                      <a:srgbClr val="FF0000"/>
                    </a:solidFill>
                  </a:rPr>
                  <a:t>0</a:t>
                </a:r>
                <a:r>
                  <a:rPr lang="en-US" dirty="0">
                    <a:solidFill>
                      <a:srgbClr val="FF0000"/>
                    </a:solidFill>
                  </a:rPr>
                  <a:t> &lt; 1</a:t>
                </a: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, then with probability 1, the disease dies out after a finite number of waves.  </a:t>
                </a:r>
                <a:b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</a:br>
                <a:r>
                  <a:rPr lang="en-US" sz="2900" dirty="0"/>
                  <a:t>In this case </a:t>
                </a:r>
                <a:r>
                  <a:rPr lang="en-US" dirty="0"/>
                  <a:t>each person infects less than one person in expectation. The infection eventually </a:t>
                </a:r>
                <a:r>
                  <a:rPr lang="en-US" i="1" dirty="0">
                    <a:solidFill>
                      <a:srgbClr val="0070C0"/>
                    </a:solidFill>
                  </a:rPr>
                  <a:t>dies out</a:t>
                </a:r>
                <a:r>
                  <a:rPr lang="en-US" dirty="0"/>
                  <a:t>.</a:t>
                </a:r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marL="914400" lvl="1" indent="-514350">
                  <a:buFont typeface="+mj-lt"/>
                  <a:buAutoNum type="alphaLcParenR"/>
                </a:pPr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marL="914400" lvl="1" indent="-514350">
                  <a:buFont typeface="+mj-lt"/>
                  <a:buAutoNum type="alphaLcParenR"/>
                </a:pPr>
                <a:r>
                  <a:rPr lang="en-US" dirty="0"/>
                  <a:t>If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i="1" dirty="0">
                    <a:solidFill>
                      <a:srgbClr val="FF0000"/>
                    </a:solidFill>
                  </a:rPr>
                  <a:t>R</a:t>
                </a:r>
                <a:r>
                  <a:rPr lang="en-US" i="1" baseline="-25000" dirty="0">
                    <a:solidFill>
                      <a:srgbClr val="FF0000"/>
                    </a:solidFill>
                  </a:rPr>
                  <a:t>0</a:t>
                </a:r>
                <a:r>
                  <a:rPr lang="en-US" dirty="0">
                    <a:solidFill>
                      <a:srgbClr val="FF0000"/>
                    </a:solidFill>
                  </a:rPr>
                  <a:t> &gt; 1</a:t>
                </a: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, then with probability greater than 0 the disease persists by infecting at least one person in each wave. </a:t>
                </a:r>
                <a:b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</a:br>
                <a:r>
                  <a:rPr lang="en-US" dirty="0"/>
                  <a:t>In this case each person infects more than one person in expectation. The infection </a:t>
                </a:r>
                <a:r>
                  <a:rPr lang="en-US" i="1" dirty="0">
                    <a:solidFill>
                      <a:srgbClr val="0070C0"/>
                    </a:solidFill>
                  </a:rPr>
                  <a:t>persists</a:t>
                </a:r>
                <a:r>
                  <a:rPr lang="en-US" dirty="0"/>
                  <a:t>.</a:t>
                </a:r>
              </a:p>
              <a:p>
                <a:pPr marL="5715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8192"/>
                <a:ext cx="8229600" cy="4343820"/>
              </a:xfrm>
              <a:blipFill>
                <a:blip r:embed="rId3"/>
                <a:stretch>
                  <a:fillRect l="-815" t="-2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683568" y="5982566"/>
            <a:ext cx="748883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Application: Reduce </a:t>
            </a:r>
            <a:r>
              <a:rPr lang="en-US" sz="2400" i="1" dirty="0"/>
              <a:t>k</a:t>
            </a:r>
            <a:r>
              <a:rPr lang="en-US" sz="2400" dirty="0"/>
              <a:t>, or </a:t>
            </a:r>
            <a:r>
              <a:rPr lang="en-US" sz="2400" i="1" dirty="0"/>
              <a:t>p </a:t>
            </a:r>
            <a:r>
              <a:rPr lang="en-US" sz="2400" dirty="0"/>
              <a:t>to combat an epidemic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833296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856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1294" y="1268760"/>
                <a:ext cx="8229600" cy="4525963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: random variable indicating the number of infected nodes at level </a:t>
                </a:r>
                <a:r>
                  <a:rPr lang="en-US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n </a:t>
                </a:r>
                <a:r>
                  <a:rPr lang="en-US" dirty="0"/>
                  <a:t>(after </a:t>
                </a:r>
                <a:r>
                  <a:rPr lang="en-US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n</a:t>
                </a:r>
                <a:r>
                  <a:rPr lang="en-US" dirty="0"/>
                  <a:t> steps)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⁡[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≥1]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: probability that there exists at least 1 infected node 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steps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lim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: the probability of having infected nodes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want to show that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&lt;1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rgbClr val="FF0000"/>
                    </a:solidFill>
                  </a:rPr>
                  <a:t>	 </a:t>
                </a:r>
                <a:r>
                  <a:rPr lang="en-US" b="0" dirty="0"/>
                  <a:t>(b)</a:t>
                </a:r>
                <a:r>
                  <a:rPr lang="en-US" b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=&gt;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294" y="1268760"/>
                <a:ext cx="8229600" cy="4525963"/>
              </a:xfrm>
              <a:blipFill>
                <a:blip r:embed="rId2"/>
                <a:stretch>
                  <a:fillRect l="-1852" t="-1615" r="-2889" b="-14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8703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691" y="1640036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At level n, 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i="1" baseline="30000" dirty="0" err="1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nodes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n-US" baseline="-25000" dirty="0" err="1">
                <a:solidFill>
                  <a:schemeClr val="accent6">
                    <a:lumMod val="75000"/>
                  </a:schemeClr>
                </a:solidFill>
              </a:rPr>
              <a:t>nj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if node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j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at level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is infected, 0 otherwise 				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E[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n-US" baseline="-25000" dirty="0" err="1">
                <a:solidFill>
                  <a:schemeClr val="accent6">
                    <a:lumMod val="75000"/>
                  </a:schemeClr>
                </a:solidFill>
              </a:rPr>
              <a:t>nj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]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=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baseline="30000" dirty="0" err="1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E[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en-US" baseline="-25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] = R</a:t>
            </a:r>
            <a:r>
              <a:rPr lang="en-US" sz="1800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r>
              <a:rPr lang="en-US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E[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X</a:t>
            </a:r>
            <a:r>
              <a:rPr lang="en-US" baseline="-25000" dirty="0" err="1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] ≥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X</a:t>
            </a:r>
            <a:r>
              <a:rPr lang="en-US" baseline="-25000" dirty="0" err="1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≥ 1] =&gt;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en-US" baseline="-25000" dirty="0" err="1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≤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</a:t>
            </a:r>
            <a:r>
              <a:rPr lang="en-US" sz="1800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r>
              <a:rPr lang="en-US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This proves (a) but not (b)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803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5900" y="2420888"/>
            <a:ext cx="79465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Diffusion: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/>
              <a:t>process by which a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piece of information </a:t>
            </a:r>
            <a:r>
              <a:rPr lang="en-US" sz="2800" dirty="0"/>
              <a:t>is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spread</a:t>
            </a:r>
            <a:r>
              <a:rPr lang="en-US" sz="2800" dirty="0"/>
              <a:t> and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reaches individuals </a:t>
            </a:r>
            <a:r>
              <a:rPr lang="en-US" sz="2800" dirty="0"/>
              <a:t>through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interactions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2704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15" y="12868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Proof</a:t>
            </a:r>
          </a:p>
        </p:txBody>
      </p:sp>
      <p:sp>
        <p:nvSpPr>
          <p:cNvPr id="4" name="Oval 3"/>
          <p:cNvSpPr/>
          <p:nvPr/>
        </p:nvSpPr>
        <p:spPr>
          <a:xfrm>
            <a:off x="5999430" y="141277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3"/>
            <a:endCxn id="8" idx="7"/>
          </p:cNvCxnSpPr>
          <p:nvPr/>
        </p:nvCxnSpPr>
        <p:spPr>
          <a:xfrm flipH="1">
            <a:off x="4426207" y="1781552"/>
            <a:ext cx="1636495" cy="9372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6"/>
          <p:cNvSpPr/>
          <p:nvPr/>
        </p:nvSpPr>
        <p:spPr>
          <a:xfrm>
            <a:off x="3441737" y="2933715"/>
            <a:ext cx="1728192" cy="259228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80356" y="2676662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4" idx="4"/>
            <a:endCxn id="12" idx="0"/>
          </p:cNvCxnSpPr>
          <p:nvPr/>
        </p:nvCxnSpPr>
        <p:spPr>
          <a:xfrm>
            <a:off x="6215454" y="1844824"/>
            <a:ext cx="0" cy="8318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sosceles Triangle 10"/>
          <p:cNvSpPr/>
          <p:nvPr/>
        </p:nvSpPr>
        <p:spPr>
          <a:xfrm>
            <a:off x="5360107" y="2911196"/>
            <a:ext cx="1728192" cy="259228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71438" y="2676662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4" idx="5"/>
            <a:endCxn id="15" idx="1"/>
          </p:cNvCxnSpPr>
          <p:nvPr/>
        </p:nvCxnSpPr>
        <p:spPr>
          <a:xfrm>
            <a:off x="6368206" y="1781552"/>
            <a:ext cx="1636774" cy="10278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13"/>
          <p:cNvSpPr/>
          <p:nvPr/>
        </p:nvSpPr>
        <p:spPr>
          <a:xfrm>
            <a:off x="7236296" y="2922513"/>
            <a:ext cx="1728192" cy="259228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962799" y="2767180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3215223" y="2809361"/>
            <a:ext cx="0" cy="10914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215223" y="4434681"/>
            <a:ext cx="0" cy="106880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999199" y="2809361"/>
            <a:ext cx="43204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972169" y="5526003"/>
            <a:ext cx="43204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967491" y="3900798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n-1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37960" y="1974902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72089" y="1974902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86593" y="1974902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11631" y="4994032"/>
                <a:ext cx="7561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631" y="4994032"/>
                <a:ext cx="756169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825028" y="4994032"/>
                <a:ext cx="7561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028" y="4994032"/>
                <a:ext cx="756169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872746" y="4994032"/>
                <a:ext cx="7561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746" y="4994032"/>
                <a:ext cx="756169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776293" y="5655579"/>
                <a:ext cx="5109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293" y="5655579"/>
                <a:ext cx="510909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223190" y="1404770"/>
            <a:ext cx="3580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Each child of the root starts a branching process of length n-1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24867" y="3140968"/>
                <a:ext cx="2746265" cy="405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67" y="3140968"/>
                <a:ext cx="2746265" cy="405624"/>
              </a:xfrm>
              <a:prstGeom prst="rect">
                <a:avLst/>
              </a:prstGeom>
              <a:blipFill rotWithShape="0">
                <a:blip r:embed="rId6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74932" y="3835574"/>
                <a:ext cx="2693494" cy="1328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if </a:t>
                </a: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𝑝𝑥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32" y="3835574"/>
                <a:ext cx="2693494" cy="1328954"/>
              </a:xfrm>
              <a:prstGeom prst="rect">
                <a:avLst/>
              </a:prstGeom>
              <a:blipFill rotWithShape="0">
                <a:blip r:embed="rId7"/>
                <a:stretch>
                  <a:fillRect l="-2489" t="-2294" b="-412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7995" y="5717197"/>
                <a:ext cx="5513561" cy="10552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We also have: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So we obtain a series of values: 1,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We want to find where this series converges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5" y="5717197"/>
                <a:ext cx="5513561" cy="1055289"/>
              </a:xfrm>
              <a:prstGeom prst="rect">
                <a:avLst/>
              </a:prstGeom>
              <a:blipFill rotWithShape="0">
                <a:blip r:embed="rId8"/>
                <a:stretch>
                  <a:fillRect l="-1105" t="-3468" b="-924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0566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Properties of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857250" lvl="2" indent="0">
                  <a:buNone/>
                </a:pPr>
                <a:r>
                  <a:rPr lang="en-US" i="1" dirty="0"/>
                  <a:t>passes through (0, 0); below y = x, once x = 1</a:t>
                </a:r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in the interval [0,1] but decreasing. Our function is increasing and concave.</a:t>
                </a:r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marL="857250" lvl="2" indent="0">
                  <a:buNone/>
                </a:pPr>
                <a:r>
                  <a:rPr lang="en-US" i="1" dirty="0"/>
                  <a:t>Slope at x = 0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0880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Case 1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. The function starts above the line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but then drops below the line.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9" y="2708920"/>
            <a:ext cx="4536504" cy="32424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0052" y="5841145"/>
                <a:ext cx="81267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crosses</a:t>
                </a:r>
                <a:r>
                  <a:rPr lang="en-US" sz="3200" dirty="0"/>
                  <a:t> the line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at some point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52" y="5841145"/>
                <a:ext cx="8126748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3237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Starting from the value 1, repeated applications of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will converge to the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2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212976"/>
            <a:ext cx="4873389" cy="346854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997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Case 2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. The function starts with below the line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Repeated applications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converge to zero.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 r="-28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605" y="3212976"/>
            <a:ext cx="5146790" cy="349041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0016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Branching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Assumes no network structure, no triangles or shared neighbors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6899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SIR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Each node may be in the following states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>
                <a:solidFill>
                  <a:srgbClr val="0070C0"/>
                </a:solidFill>
              </a:rPr>
              <a:t>usceptible</a:t>
            </a:r>
            <a:r>
              <a:rPr lang="en-US" sz="2400" dirty="0"/>
              <a:t>: healthy but not immune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nfected</a:t>
            </a:r>
            <a:r>
              <a:rPr lang="en-US" sz="2400" dirty="0"/>
              <a:t>: has the virus and can actively propagate it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R</a:t>
            </a:r>
            <a:r>
              <a:rPr lang="en-US" sz="2400" dirty="0">
                <a:solidFill>
                  <a:srgbClr val="0070C0"/>
                </a:solidFill>
              </a:rPr>
              <a:t>emoved</a:t>
            </a:r>
            <a:r>
              <a:rPr lang="en-US" sz="2400" dirty="0"/>
              <a:t>: (Immune or Dead) had the virus but it is no longer active</a:t>
            </a:r>
          </a:p>
          <a:p>
            <a:pPr lvl="1"/>
            <a:endParaRPr lang="en-US" sz="2400" dirty="0"/>
          </a:p>
          <a:p>
            <a:r>
              <a:rPr lang="en-US" sz="2800" dirty="0"/>
              <a:t>Parameter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2800" dirty="0"/>
              <a:t>: the </a:t>
            </a:r>
            <a:r>
              <a:rPr lang="en-US" sz="2800" dirty="0">
                <a:solidFill>
                  <a:srgbClr val="0070C0"/>
                </a:solidFill>
              </a:rPr>
              <a:t>probability</a:t>
            </a:r>
            <a:r>
              <a:rPr lang="en-US" sz="2800" dirty="0"/>
              <a:t> of an Infected node to infect a Susceptible neighbor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2055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SIR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Initially all nodes are in state </a:t>
                </a:r>
                <a:r>
                  <a:rPr lang="en-US" dirty="0">
                    <a:solidFill>
                      <a:srgbClr val="00B0F0"/>
                    </a:solidFill>
                  </a:rPr>
                  <a:t>S(</a:t>
                </a:r>
                <a:r>
                  <a:rPr lang="en-US" dirty="0" err="1">
                    <a:solidFill>
                      <a:srgbClr val="00B0F0"/>
                    </a:solidFill>
                  </a:rPr>
                  <a:t>usceptible</a:t>
                </a:r>
                <a:r>
                  <a:rPr lang="en-US" dirty="0">
                    <a:solidFill>
                      <a:srgbClr val="00B0F0"/>
                    </a:solidFill>
                  </a:rPr>
                  <a:t>), </a:t>
                </a:r>
                <a:r>
                  <a:rPr lang="en-US" dirty="0"/>
                  <a:t>except for a few nodes in state </a:t>
                </a:r>
                <a:r>
                  <a:rPr lang="en-US" dirty="0">
                    <a:solidFill>
                      <a:srgbClr val="00B0F0"/>
                    </a:solidFill>
                  </a:rPr>
                  <a:t>I(</a:t>
                </a:r>
                <a:r>
                  <a:rPr lang="en-US" dirty="0" err="1">
                    <a:solidFill>
                      <a:srgbClr val="00B0F0"/>
                    </a:solidFill>
                  </a:rPr>
                  <a:t>nfected</a:t>
                </a:r>
                <a:r>
                  <a:rPr lang="en-US" dirty="0">
                    <a:solidFill>
                      <a:srgbClr val="00B0F0"/>
                    </a:solidFill>
                  </a:rPr>
                  <a:t>).</a:t>
                </a:r>
              </a:p>
              <a:p>
                <a:r>
                  <a:rPr lang="en-US" dirty="0"/>
                  <a:t>An infected node stays infected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steps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Simplest case: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At each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/>
                  <a:t> steps the infected node has probability </a:t>
                </a:r>
                <a:r>
                  <a:rPr lang="en-US" i="1" dirty="0">
                    <a:solidFill>
                      <a:srgbClr val="0070C0"/>
                    </a:solidFill>
                  </a:rPr>
                  <a:t>p</a:t>
                </a:r>
                <a:r>
                  <a:rPr lang="en-US" dirty="0"/>
                  <a:t> of infecting any of its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susceptible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neighbors</a:t>
                </a:r>
              </a:p>
              <a:p>
                <a:pPr lvl="1"/>
                <a:r>
                  <a:rPr lang="en-US" i="1" dirty="0">
                    <a:solidFill>
                      <a:srgbClr val="0070C0"/>
                    </a:solidFill>
                  </a:rPr>
                  <a:t>p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Infection probability</a:t>
                </a:r>
              </a:p>
              <a:p>
                <a:r>
                  <a:rPr lang="en-US" dirty="0"/>
                  <a:t>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/>
                  <a:t> steps the node is </a:t>
                </a:r>
                <a:r>
                  <a:rPr lang="en-US" dirty="0">
                    <a:solidFill>
                      <a:srgbClr val="00B0F0"/>
                    </a:solidFill>
                  </a:rPr>
                  <a:t>Removed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2830" r="-222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7831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484784"/>
            <a:ext cx="5261712" cy="48245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4353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417638"/>
            <a:ext cx="5419353" cy="49568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7895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2C625-E9DC-43A2-B14D-2ADD789F2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Why do we care?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4C2344-F718-4199-BAE7-81C8CDDB8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</a:t>
            </a:fld>
            <a:endParaRPr lang="el-GR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9DDE5F8-7984-472B-8374-B92F5905B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892480" cy="499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801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86421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556791"/>
            <a:ext cx="5143061" cy="472802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6834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628800"/>
            <a:ext cx="5694157" cy="468226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36001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" y="263955"/>
            <a:ext cx="8062913" cy="652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62809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Extensions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33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611560" y="1916832"/>
            <a:ext cx="7056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Probability per pair of nodes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Sequence of several states (e.g. early, middle, and late periods of the infection), and allowing the contagion probabilities to vary across these states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Mutating, change the characteristics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28395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90D3F-F947-488C-9192-341364B67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Continuous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B5F675-8D44-4253-9E9B-FA080AD166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We can analyze the SIR model assuming a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continuous change </a:t>
                </a:r>
                <a:r>
                  <a:rPr lang="en-US" dirty="0"/>
                  <a:t>in the number of Susceptible 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</a:t>
                </a:r>
                <a:r>
                  <a:rPr lang="en-US" dirty="0"/>
                  <a:t>), Infected 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</a:t>
                </a:r>
                <a:r>
                  <a:rPr lang="en-US" dirty="0"/>
                  <a:t>), and Removed 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</a:t>
                </a:r>
                <a:r>
                  <a:rPr lang="en-US" dirty="0"/>
                  <a:t>) nodes.</a:t>
                </a:r>
              </a:p>
              <a:p>
                <a:r>
                  <a:rPr lang="en-US" dirty="0"/>
                  <a:t>In the continuous model the infection probability is replaced by the </a:t>
                </a:r>
                <a:r>
                  <a:rPr lang="en-US" dirty="0">
                    <a:solidFill>
                      <a:srgbClr val="FF0000"/>
                    </a:solidFill>
                  </a:rPr>
                  <a:t>infection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also have the </a:t>
                </a:r>
                <a:r>
                  <a:rPr lang="en-US" dirty="0">
                    <a:solidFill>
                      <a:srgbClr val="FF0000"/>
                    </a:solidFill>
                  </a:rPr>
                  <a:t>recovery (or removal)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/>
                  <a:t> which is the rate by which nodes recover (or die)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, the fraction of S, I, R nodes,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the size of the population</a:t>
                </a:r>
              </a:p>
              <a:p>
                <a:r>
                  <a:rPr lang="en-US" dirty="0"/>
                  <a:t>We assumed that initially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≈1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assume that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</m:t>
                    </m:r>
                  </m:oMath>
                </a14:m>
                <a:r>
                  <a:rPr lang="en-US" dirty="0"/>
                  <a:t> contacts (random contacts)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B5F675-8D44-4253-9E9B-FA080AD166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>
                <a:blip r:embed="rId2"/>
                <a:stretch>
                  <a:fillRect l="-1259" t="-2041" r="-1185" b="-3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31950-2B00-46ED-BAF0-131E5E7F8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59943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90D3F-F947-488C-9192-341364B67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Continuous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B5F675-8D44-4253-9E9B-FA080AD166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We can describe SIR with the following system of differential equations: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The epidemic persists if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&gt;1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B5F675-8D44-4253-9E9B-FA080AD166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>
                <a:blip r:embed="rId2"/>
                <a:stretch>
                  <a:fillRect l="-667" t="-1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31950-2B00-46ED-BAF0-131E5E7F8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35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BAAE5C-F461-4391-AC8D-8B3A625BB80D}"/>
                  </a:ext>
                </a:extLst>
              </p:cNvPr>
              <p:cNvSpPr txBox="1"/>
              <p:nvPr/>
            </p:nvSpPr>
            <p:spPr>
              <a:xfrm>
                <a:off x="3635896" y="5356363"/>
                <a:ext cx="1800201" cy="97802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BAAE5C-F461-4391-AC8D-8B3A625BB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5356363"/>
                <a:ext cx="1800201" cy="9780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85492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SIR and the Branching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27168" cy="38450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branching process is a special case where the graph is a tree (and the infected node is the root)</a:t>
            </a:r>
          </a:p>
          <a:p>
            <a:pPr lvl="1"/>
            <a:r>
              <a:rPr lang="en-US" dirty="0"/>
              <a:t>The existence of triangles shared neighbors makes a big difference</a:t>
            </a:r>
          </a:p>
          <a:p>
            <a:r>
              <a:rPr lang="en-US" dirty="0"/>
              <a:t>The basic reproductive number is not necessarily informative in the general case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2478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SIR and the Branching process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9047"/>
            <a:ext cx="6552728" cy="209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37</a:t>
            </a:fld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532656" y="1539653"/>
            <a:ext cx="82089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  <a:p>
            <a:r>
              <a:rPr lang="en-US" sz="2400" dirty="0"/>
              <a:t>R</a:t>
            </a:r>
            <a:r>
              <a:rPr lang="en-US" sz="2400" baseline="-25000" dirty="0"/>
              <a:t>0</a:t>
            </a:r>
            <a:r>
              <a:rPr lang="en-US" sz="2400" dirty="0"/>
              <a:t> the expected number of new cases caused by a single node</a:t>
            </a:r>
          </a:p>
          <a:p>
            <a:r>
              <a:rPr lang="en-US" sz="2400" dirty="0"/>
              <a:t>assume </a:t>
            </a:r>
          </a:p>
          <a:p>
            <a:r>
              <a:rPr lang="en-US" sz="2400" dirty="0"/>
              <a:t>p = 2/3, </a:t>
            </a:r>
          </a:p>
          <a:p>
            <a:r>
              <a:rPr lang="en-US" sz="2400" dirty="0"/>
              <a:t>R</a:t>
            </a:r>
            <a:r>
              <a:rPr lang="en-US" sz="2400" baseline="-25000" dirty="0"/>
              <a:t>0</a:t>
            </a:r>
            <a:r>
              <a:rPr lang="en-US" sz="2400" dirty="0"/>
              <a:t> = 4/3 &gt; 1</a:t>
            </a:r>
          </a:p>
          <a:p>
            <a:r>
              <a:rPr lang="en-US" sz="2400" dirty="0"/>
              <a:t>Probability to fail at each level and stop (1/3)</a:t>
            </a:r>
            <a:r>
              <a:rPr lang="en-US" sz="2400" baseline="30000" dirty="0"/>
              <a:t>4 </a:t>
            </a:r>
            <a:r>
              <a:rPr lang="en-US" sz="2400" dirty="0"/>
              <a:t>= 1/81</a:t>
            </a:r>
          </a:p>
        </p:txBody>
      </p:sp>
    </p:spTree>
    <p:extLst>
      <p:ext uri="{BB962C8B-B14F-4D97-AF65-F5344CB8AC3E}">
        <p14:creationId xmlns:p14="http://schemas.microsoft.com/office/powerpoint/2010/main" val="29639807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Percolation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Percolation</a:t>
            </a:r>
            <a:r>
              <a:rPr lang="en-US" dirty="0"/>
              <a:t>: we have a network of “pipes” which can carry liquids, and they can be either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open</a:t>
            </a:r>
            <a:r>
              <a:rPr lang="en-US" dirty="0"/>
              <a:t>, 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closed</a:t>
            </a:r>
            <a:r>
              <a:rPr lang="en-US" dirty="0"/>
              <a:t> with some probability</a:t>
            </a:r>
          </a:p>
          <a:p>
            <a:pPr lvl="1"/>
            <a:r>
              <a:rPr lang="en-US" dirty="0"/>
              <a:t>The pipes can be pathways within a material</a:t>
            </a:r>
          </a:p>
          <a:p>
            <a:r>
              <a:rPr lang="en-US" dirty="0"/>
              <a:t>If liquid enters the network from some nodes, does it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reach</a:t>
            </a:r>
            <a:r>
              <a:rPr lang="en-US" dirty="0"/>
              <a:t> most of the network?</a:t>
            </a:r>
          </a:p>
          <a:p>
            <a:pPr lvl="1"/>
            <a:r>
              <a:rPr lang="en-US" dirty="0"/>
              <a:t>The network </a:t>
            </a:r>
            <a:r>
              <a:rPr lang="en-US" dirty="0">
                <a:solidFill>
                  <a:srgbClr val="FF0000"/>
                </a:solidFill>
              </a:rPr>
              <a:t>percolates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08899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SIR and Percolation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There is a connection between SIR model and percolation</a:t>
            </a:r>
          </a:p>
          <a:p>
            <a:r>
              <a:rPr lang="en-US" dirty="0"/>
              <a:t>When a virus is transmitted from </a:t>
            </a:r>
            <a:r>
              <a:rPr lang="en-US" dirty="0">
                <a:solidFill>
                  <a:srgbClr val="00B0F0"/>
                </a:solidFill>
              </a:rPr>
              <a:t>u</a:t>
            </a:r>
            <a:r>
              <a:rPr lang="en-US" dirty="0"/>
              <a:t> to </a:t>
            </a:r>
            <a:r>
              <a:rPr lang="en-US" dirty="0">
                <a:solidFill>
                  <a:srgbClr val="00B0F0"/>
                </a:solidFill>
              </a:rPr>
              <a:t>v</a:t>
            </a:r>
            <a:r>
              <a:rPr lang="en-US" dirty="0"/>
              <a:t>, the edge </a:t>
            </a:r>
            <a:r>
              <a:rPr lang="en-US" dirty="0">
                <a:solidFill>
                  <a:srgbClr val="00B0F0"/>
                </a:solidFill>
              </a:rPr>
              <a:t>(u, v) </a:t>
            </a:r>
            <a:r>
              <a:rPr lang="en-US" dirty="0"/>
              <a:t>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activated</a:t>
            </a:r>
            <a:r>
              <a:rPr lang="en-US" dirty="0"/>
              <a:t> with probability </a:t>
            </a:r>
            <a:r>
              <a:rPr lang="en-US" dirty="0">
                <a:solidFill>
                  <a:srgbClr val="00B0F0"/>
                </a:solidFill>
              </a:rPr>
              <a:t>p</a:t>
            </a:r>
          </a:p>
          <a:p>
            <a:r>
              <a:rPr lang="en-US" dirty="0"/>
              <a:t>We can assume that all edge activations have happened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 advance</a:t>
            </a:r>
            <a:r>
              <a:rPr lang="en-US" dirty="0"/>
              <a:t>, and the input graph has </a:t>
            </a:r>
            <a:r>
              <a:rPr lang="en-US" dirty="0">
                <a:solidFill>
                  <a:srgbClr val="00B0F0"/>
                </a:solidFill>
              </a:rPr>
              <a:t>only</a:t>
            </a:r>
            <a:r>
              <a:rPr lang="en-US" dirty="0"/>
              <a:t>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active edges</a:t>
            </a:r>
            <a:r>
              <a:rPr lang="en-US" dirty="0"/>
              <a:t>.</a:t>
            </a:r>
          </a:p>
          <a:p>
            <a:r>
              <a:rPr lang="en-US" dirty="0"/>
              <a:t>Which nodes will be infected?</a:t>
            </a:r>
          </a:p>
          <a:p>
            <a:pPr lvl="1"/>
            <a:r>
              <a:rPr lang="en-US" dirty="0"/>
              <a:t>The nodes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reachable</a:t>
            </a:r>
            <a:r>
              <a:rPr lang="en-US" dirty="0"/>
              <a:t> from the initial infected nodes</a:t>
            </a:r>
          </a:p>
          <a:p>
            <a:r>
              <a:rPr lang="en-US" dirty="0"/>
              <a:t>In this way we transformed the </a:t>
            </a:r>
            <a:r>
              <a:rPr lang="en-US" dirty="0">
                <a:solidFill>
                  <a:srgbClr val="00B0F0"/>
                </a:solidFill>
              </a:rPr>
              <a:t>dynamic SIR process </a:t>
            </a:r>
            <a:r>
              <a:rPr lang="en-US" dirty="0"/>
              <a:t>into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static</a:t>
            </a:r>
            <a:r>
              <a:rPr lang="en-US" dirty="0"/>
              <a:t> one.</a:t>
            </a:r>
          </a:p>
          <a:p>
            <a:pPr lvl="1"/>
            <a:r>
              <a:rPr lang="en-US" dirty="0"/>
              <a:t>This is essentially percolation in the graph.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030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Why do we care?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" y="1628800"/>
            <a:ext cx="7087209" cy="48181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8144" y="5517232"/>
            <a:ext cx="295232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Modeling epidemics</a:t>
            </a:r>
          </a:p>
        </p:txBody>
      </p:sp>
    </p:spTree>
    <p:extLst>
      <p:ext uri="{BB962C8B-B14F-4D97-AF65-F5344CB8AC3E}">
        <p14:creationId xmlns:p14="http://schemas.microsoft.com/office/powerpoint/2010/main" val="31098447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28518"/>
            <a:ext cx="8496944" cy="506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4798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SIS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S</a:t>
                </a:r>
                <a:r>
                  <a:rPr lang="en-US" dirty="0">
                    <a:solidFill>
                      <a:srgbClr val="0070C0"/>
                    </a:solidFill>
                  </a:rPr>
                  <a:t>usceptible</a:t>
                </a:r>
                <a:r>
                  <a:rPr lang="en-US" dirty="0"/>
                  <a:t>-</a:t>
                </a:r>
                <a:r>
                  <a:rPr lang="en-US" dirty="0">
                    <a:solidFill>
                      <a:srgbClr val="FF0000"/>
                    </a:solidFill>
                  </a:rPr>
                  <a:t>I</a:t>
                </a:r>
                <a:r>
                  <a:rPr lang="en-US" dirty="0">
                    <a:solidFill>
                      <a:srgbClr val="0070C0"/>
                    </a:solidFill>
                  </a:rPr>
                  <a:t>nfected</a:t>
                </a:r>
                <a:r>
                  <a:rPr lang="en-US" dirty="0"/>
                  <a:t>-</a:t>
                </a:r>
                <a:r>
                  <a:rPr lang="en-US" dirty="0">
                    <a:solidFill>
                      <a:srgbClr val="FF0000"/>
                    </a:solidFill>
                  </a:rPr>
                  <a:t>S</a:t>
                </a:r>
                <a:r>
                  <a:rPr lang="en-US" dirty="0">
                    <a:solidFill>
                      <a:srgbClr val="0070C0"/>
                    </a:solidFill>
                  </a:rPr>
                  <a:t>usceptible</a:t>
                </a:r>
              </a:p>
              <a:p>
                <a:pPr lvl="1"/>
                <a:r>
                  <a:rPr lang="en-US" dirty="0"/>
                  <a:t>Susceptible: healthy but not immune</a:t>
                </a:r>
              </a:p>
              <a:p>
                <a:pPr lvl="1"/>
                <a:r>
                  <a:rPr lang="en-US" dirty="0"/>
                  <a:t>Infected: has the virus and can actively propagate it</a:t>
                </a:r>
              </a:p>
              <a:p>
                <a:r>
                  <a:rPr lang="en-US" dirty="0"/>
                  <a:t>An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Infected </a:t>
                </a:r>
                <a:r>
                  <a:rPr lang="en-US" dirty="0"/>
                  <a:t>node infects a </a:t>
                </a:r>
                <a:r>
                  <a:rPr lang="en-US" dirty="0">
                    <a:solidFill>
                      <a:srgbClr val="0070C0"/>
                    </a:solidFill>
                  </a:rPr>
                  <a:t>Susceptible</a:t>
                </a:r>
                <a:r>
                  <a:rPr lang="en-US" dirty="0"/>
                  <a:t> neighbor with probability </a:t>
                </a:r>
                <a:r>
                  <a:rPr lang="en-US" b="1" i="1" dirty="0">
                    <a:solidFill>
                      <a:schemeClr val="accent3">
                        <a:lumMod val="75000"/>
                      </a:schemeClr>
                    </a:solidFill>
                  </a:rPr>
                  <a:t>p</a:t>
                </a:r>
              </a:p>
              <a:p>
                <a:r>
                  <a:rPr lang="en-US" dirty="0"/>
                  <a:t>An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Infected</a:t>
                </a:r>
                <a:r>
                  <a:rPr lang="en-US" dirty="0"/>
                  <a:t> node becomes </a:t>
                </a:r>
                <a:r>
                  <a:rPr lang="en-US" dirty="0">
                    <a:solidFill>
                      <a:srgbClr val="0070C0"/>
                    </a:solidFill>
                  </a:rPr>
                  <a:t>Susceptible </a:t>
                </a:r>
                <a:r>
                  <a:rPr lang="en-US" dirty="0"/>
                  <a:t>again with probability </a:t>
                </a:r>
                <a:r>
                  <a:rPr lang="en-US" b="1" i="1" dirty="0">
                    <a:solidFill>
                      <a:schemeClr val="accent3">
                        <a:lumMod val="75000"/>
                      </a:schemeClr>
                    </a:solidFill>
                  </a:rPr>
                  <a:t>q</a:t>
                </a:r>
                <a:r>
                  <a:rPr lang="en-US" dirty="0"/>
                  <a:t> (or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/>
                  <a:t> steps)</a:t>
                </a:r>
                <a:endParaRPr lang="el-GR" dirty="0"/>
              </a:p>
              <a:p>
                <a:pPr lvl="1"/>
                <a:r>
                  <a:rPr lang="en-US" dirty="0"/>
                  <a:t>In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simplified</a:t>
                </a:r>
                <a:r>
                  <a:rPr lang="en-US" dirty="0"/>
                  <a:t> version of the model </a:t>
                </a:r>
                <a:r>
                  <a:rPr lang="en-US" dirty="0">
                    <a:solidFill>
                      <a:srgbClr val="0070C0"/>
                    </a:solidFill>
                  </a:rPr>
                  <a:t>q = 1</a:t>
                </a:r>
              </a:p>
              <a:p>
                <a:r>
                  <a:rPr lang="en-US" dirty="0"/>
                  <a:t>Nodes </a:t>
                </a:r>
                <a:r>
                  <a:rPr lang="en-US" dirty="0">
                    <a:solidFill>
                      <a:srgbClr val="FF0000"/>
                    </a:solidFill>
                  </a:rPr>
                  <a:t>alternate </a:t>
                </a:r>
                <a:r>
                  <a:rPr lang="en-US" dirty="0"/>
                  <a:t>between </a:t>
                </a:r>
                <a:r>
                  <a:rPr lang="en-US" dirty="0">
                    <a:solidFill>
                      <a:srgbClr val="0070C0"/>
                    </a:solidFill>
                  </a:rPr>
                  <a:t>Susceptible </a:t>
                </a:r>
                <a:r>
                  <a:rPr lang="en-US" dirty="0"/>
                  <a:t>and </a:t>
                </a:r>
                <a:r>
                  <a:rPr lang="en-US" dirty="0">
                    <a:solidFill>
                      <a:srgbClr val="0070C0"/>
                    </a:solidFill>
                  </a:rPr>
                  <a:t>Infected </a:t>
                </a:r>
                <a:r>
                  <a:rPr lang="en-US" dirty="0"/>
                  <a:t>status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3504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08572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When no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Infected</a:t>
            </a:r>
            <a:r>
              <a:rPr lang="en-US" dirty="0"/>
              <a:t> nodes, virus dies out</a:t>
            </a:r>
          </a:p>
          <a:p>
            <a:r>
              <a:rPr lang="en-US" dirty="0"/>
              <a:t>Question: will the virus die out?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54044"/>
            <a:ext cx="8670949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95715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 eigenvalue point of 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63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34963" y="1600200"/>
                <a:ext cx="8562975" cy="4525963"/>
              </a:xfrm>
            </p:spPr>
            <p:txBody>
              <a:bodyPr/>
              <a:lstStyle/>
              <a:p>
                <a:r>
                  <a:rPr lang="en-US" sz="2800" dirty="0"/>
                  <a:t>If </a:t>
                </a:r>
                <a:r>
                  <a:rPr lang="en-US" sz="2800" dirty="0">
                    <a:solidFill>
                      <a:srgbClr val="0070C0"/>
                    </a:solidFill>
                  </a:rPr>
                  <a:t>A</a:t>
                </a:r>
                <a:r>
                  <a:rPr lang="en-US" sz="2800" dirty="0"/>
                  <a:t> is the </a:t>
                </a:r>
                <a:r>
                  <a:rPr lang="en-US" sz="2800" dirty="0">
                    <a:solidFill>
                      <a:srgbClr val="0070C0"/>
                    </a:solidFill>
                  </a:rPr>
                  <a:t>adjacency matrix </a:t>
                </a:r>
                <a:r>
                  <a:rPr lang="en-US" sz="2800" dirty="0"/>
                  <a:t>of the network, then the virus dies out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hlink"/>
                    </a:solidFill>
                  </a:rPr>
                  <a:t> </a:t>
                </a:r>
                <a:r>
                  <a:rPr lang="en-US" sz="2800" dirty="0"/>
                  <a:t>is the first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eigenvalue</a:t>
                </a:r>
                <a:r>
                  <a:rPr lang="en-US" sz="2800" dirty="0">
                    <a:solidFill>
                      <a:schemeClr val="hlink"/>
                    </a:solidFill>
                  </a:rPr>
                  <a:t> </a:t>
                </a:r>
                <a:r>
                  <a:rPr lang="en-US" sz="2800" dirty="0"/>
                  <a:t>of </a:t>
                </a:r>
                <a:r>
                  <a:rPr lang="en-US" sz="2800" dirty="0">
                    <a:solidFill>
                      <a:srgbClr val="0070C0"/>
                    </a:solidFill>
                  </a:rPr>
                  <a:t>A</a:t>
                </a:r>
                <a:endParaRPr lang="el-GR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26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34963" y="1600200"/>
                <a:ext cx="8562975" cy="4525963"/>
              </a:xfrm>
              <a:blipFill rotWithShape="0">
                <a:blip r:embed="rId2"/>
                <a:stretch>
                  <a:fillRect l="-1281" t="-13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39552" y="443711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Y. Wang, D. </a:t>
            </a:r>
            <a:r>
              <a:rPr lang="en-US" dirty="0" err="1"/>
              <a:t>Chakrabarti</a:t>
            </a:r>
            <a:r>
              <a:rPr lang="en-US" dirty="0"/>
              <a:t>, C. Wang, C. </a:t>
            </a:r>
            <a:r>
              <a:rPr lang="en-US" dirty="0" err="1"/>
              <a:t>Faloutsos</a:t>
            </a:r>
            <a:r>
              <a:rPr lang="en-US" dirty="0"/>
              <a:t>. </a:t>
            </a:r>
            <a:r>
              <a:rPr lang="en-US" i="1" dirty="0"/>
              <a:t>Epidemic Spreading in Real Networks: An Eigenvalue Viewpoint</a:t>
            </a:r>
            <a:r>
              <a:rPr lang="en-US" dirty="0"/>
              <a:t>. SRDS 2003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70988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4932"/>
            <a:ext cx="8229600" cy="7921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SIS and SIR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44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611560" y="2661003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Time expanded network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24183"/>
            <a:ext cx="4524548" cy="103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56590"/>
            <a:ext cx="5865027" cy="205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4375483"/>
            <a:ext cx="6009043" cy="210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3679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Including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Infection can only happen within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active window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7704856" cy="405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60544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Concurrency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Importance of concurrency – enables </a:t>
            </a:r>
            <a:r>
              <a:rPr lang="en-US" dirty="0">
                <a:solidFill>
                  <a:srgbClr val="0070C0"/>
                </a:solidFill>
              </a:rPr>
              <a:t>branching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686752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31003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/>
              <a:t>Initially, some nodes are in the </a:t>
            </a:r>
            <a:r>
              <a:rPr lang="en-US" sz="2800" b="1" i="1" dirty="0">
                <a:solidFill>
                  <a:srgbClr val="FF0000"/>
                </a:solidFill>
              </a:rPr>
              <a:t>I</a:t>
            </a:r>
            <a:r>
              <a:rPr lang="en-US" sz="2800" i="1" dirty="0"/>
              <a:t> </a:t>
            </a:r>
            <a:r>
              <a:rPr lang="en-US" sz="2800" dirty="0"/>
              <a:t>state and all others in the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2800" i="1" dirty="0"/>
              <a:t> </a:t>
            </a:r>
            <a:r>
              <a:rPr lang="en-US" sz="2800" dirty="0"/>
              <a:t>state.</a:t>
            </a:r>
          </a:p>
          <a:p>
            <a:r>
              <a:rPr lang="en-US" sz="2800" dirty="0"/>
              <a:t>Each node u that enters the </a:t>
            </a:r>
            <a:r>
              <a:rPr lang="en-US" sz="2800" b="1" i="1" dirty="0">
                <a:solidFill>
                  <a:srgbClr val="FF0000"/>
                </a:solidFill>
              </a:rPr>
              <a:t>I</a:t>
            </a:r>
            <a:r>
              <a:rPr lang="en-US" sz="2800" i="1" dirty="0"/>
              <a:t> </a:t>
            </a:r>
            <a:r>
              <a:rPr lang="en-US" sz="2800" dirty="0"/>
              <a:t>state remains infectious for a fixed number of steps 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I</a:t>
            </a:r>
            <a:r>
              <a:rPr lang="en-US" sz="2800" i="1" dirty="0"/>
              <a:t> </a:t>
            </a:r>
            <a:r>
              <a:rPr lang="en-US" sz="2800" dirty="0"/>
              <a:t> During each of these 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I</a:t>
            </a:r>
            <a:r>
              <a:rPr lang="en-US" sz="2800" i="1" dirty="0"/>
              <a:t> </a:t>
            </a:r>
            <a:r>
              <a:rPr lang="en-US" sz="2800" dirty="0"/>
              <a:t>steps, </a:t>
            </a:r>
            <a:r>
              <a:rPr lang="en-US" sz="2800" i="1" dirty="0"/>
              <a:t>u </a:t>
            </a:r>
            <a:r>
              <a:rPr lang="en-US" sz="2800" dirty="0"/>
              <a:t>has a probability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</a:t>
            </a:r>
            <a:r>
              <a:rPr lang="en-US" sz="2800" i="1" dirty="0"/>
              <a:t> </a:t>
            </a:r>
            <a:r>
              <a:rPr lang="en-US" sz="2800" dirty="0"/>
              <a:t>of infected each of its susceptible neighbors.</a:t>
            </a:r>
          </a:p>
          <a:p>
            <a:r>
              <a:rPr lang="en-US" sz="2800" dirty="0"/>
              <a:t>After 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I</a:t>
            </a:r>
            <a:r>
              <a:rPr lang="en-US" sz="2800" i="1" dirty="0"/>
              <a:t> </a:t>
            </a:r>
            <a:r>
              <a:rPr lang="en-US" sz="2800" dirty="0"/>
              <a:t>steps, u is no longer infectious. Enters the </a:t>
            </a:r>
            <a:r>
              <a:rPr lang="en-US" sz="2800" b="1" i="1" dirty="0">
                <a:solidFill>
                  <a:srgbClr val="00B050"/>
                </a:solidFill>
              </a:rPr>
              <a:t>R</a:t>
            </a:r>
            <a:r>
              <a:rPr lang="en-US" sz="2800" i="1" dirty="0"/>
              <a:t> </a:t>
            </a:r>
            <a:r>
              <a:rPr lang="en-US" sz="2800" dirty="0"/>
              <a:t>state for a fixed number of steps 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R</a:t>
            </a:r>
            <a:r>
              <a:rPr lang="en-US" sz="2800" dirty="0" err="1"/>
              <a:t>.</a:t>
            </a:r>
            <a:r>
              <a:rPr lang="en-US" sz="2800" dirty="0"/>
              <a:t> During each of these 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R</a:t>
            </a:r>
            <a:r>
              <a:rPr lang="en-US" sz="2800" i="1" dirty="0"/>
              <a:t> </a:t>
            </a:r>
            <a:r>
              <a:rPr lang="en-US" sz="2800" dirty="0"/>
              <a:t>steps, u cannot be infected nor  transmit the disease. </a:t>
            </a:r>
          </a:p>
          <a:p>
            <a:r>
              <a:rPr lang="en-US" sz="2800" dirty="0"/>
              <a:t>After 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R</a:t>
            </a:r>
            <a:r>
              <a:rPr lang="en-US" sz="2800" i="1" dirty="0"/>
              <a:t> </a:t>
            </a:r>
            <a:r>
              <a:rPr lang="en-US" sz="2800" dirty="0"/>
              <a:t>steps in the </a:t>
            </a:r>
            <a:r>
              <a:rPr lang="en-US" sz="2800" b="1" i="1" dirty="0">
                <a:solidFill>
                  <a:srgbClr val="00B050"/>
                </a:solidFill>
              </a:rPr>
              <a:t>R</a:t>
            </a:r>
            <a:r>
              <a:rPr lang="en-US" sz="2800" i="1" dirty="0"/>
              <a:t> </a:t>
            </a:r>
            <a:r>
              <a:rPr lang="en-US" sz="2800" dirty="0"/>
              <a:t>state, node </a:t>
            </a:r>
            <a:r>
              <a:rPr lang="en-US" sz="2800" i="1" dirty="0"/>
              <a:t>u </a:t>
            </a:r>
            <a:r>
              <a:rPr lang="en-US" sz="2800" dirty="0"/>
              <a:t>returns to the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2800" i="1" dirty="0"/>
              <a:t> </a:t>
            </a:r>
            <a:r>
              <a:rPr lang="en-US" sz="2800" dirty="0"/>
              <a:t>state.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47</a:t>
            </a:fld>
            <a:endParaRPr lang="el-G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SIRS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679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08" y="54868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References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2204864"/>
                <a:ext cx="8229600" cy="374441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D. Easley, J. Kleinberg. </a:t>
                </a:r>
                <a:r>
                  <a:rPr lang="en-US" i="1" dirty="0"/>
                  <a:t>Networks, Crowds and Markets: Reasoning about a highly connected world</a:t>
                </a:r>
                <a:r>
                  <a:rPr lang="en-US" dirty="0"/>
                  <a:t>. Cambridge University Press, 2010 – Chapter 21</a:t>
                </a:r>
              </a:p>
              <a:p>
                <a:r>
                  <a:rPr lang="en-US" dirty="0"/>
                  <a:t>James Holland Jones, Notes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Y. Wang, D. </a:t>
                </a:r>
                <a:r>
                  <a:rPr lang="en-US" dirty="0" err="1"/>
                  <a:t>Chakrabarti</a:t>
                </a:r>
                <a:r>
                  <a:rPr lang="en-US" dirty="0"/>
                  <a:t>, C. Wang, C. </a:t>
                </a:r>
                <a:r>
                  <a:rPr lang="en-US" dirty="0" err="1"/>
                  <a:t>Faloutsos</a:t>
                </a:r>
                <a:r>
                  <a:rPr lang="en-US" dirty="0"/>
                  <a:t>. </a:t>
                </a:r>
                <a:r>
                  <a:rPr lang="en-US" i="1" dirty="0"/>
                  <a:t>Epidemic Spreading in Real Networks: An Eigenvalue Viewpoint</a:t>
                </a:r>
                <a:r>
                  <a:rPr lang="en-US" dirty="0"/>
                  <a:t>. SRDS 2003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2204864"/>
                <a:ext cx="8229600" cy="3744416"/>
              </a:xfrm>
              <a:blipFill>
                <a:blip r:embed="rId3"/>
                <a:stretch>
                  <a:fillRect l="-1481" t="-3257" b="-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04364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 maximization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0121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Why do we care?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6" y="1417638"/>
            <a:ext cx="5753653" cy="4525963"/>
          </a:xfrm>
        </p:spPr>
      </p:pic>
      <p:sp>
        <p:nvSpPr>
          <p:cNvPr id="6" name="TextBox 5"/>
          <p:cNvSpPr txBox="1"/>
          <p:nvPr/>
        </p:nvSpPr>
        <p:spPr>
          <a:xfrm>
            <a:off x="6598568" y="2348880"/>
            <a:ext cx="208823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Viral marketing</a:t>
            </a:r>
          </a:p>
        </p:txBody>
      </p:sp>
    </p:spTree>
    <p:extLst>
      <p:ext uri="{BB962C8B-B14F-4D97-AF65-F5344CB8AC3E}">
        <p14:creationId xmlns:p14="http://schemas.microsoft.com/office/powerpoint/2010/main" val="34369177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Maximizing spread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dirty="0"/>
              <a:t>Suppose that instead of a virus we have an </a:t>
            </a:r>
            <a:r>
              <a:rPr lang="en-US" dirty="0">
                <a:solidFill>
                  <a:srgbClr val="00B0F0"/>
                </a:solidFill>
              </a:rPr>
              <a:t>item</a:t>
            </a:r>
            <a:r>
              <a:rPr lang="en-US" dirty="0"/>
              <a:t> (product, idea, video) that propagates through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contact</a:t>
            </a:r>
          </a:p>
          <a:p>
            <a:pPr lvl="1" algn="just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Word of mouth propagation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An advertiser is interested in </a:t>
            </a:r>
            <a:r>
              <a:rPr lang="en-US" dirty="0">
                <a:solidFill>
                  <a:srgbClr val="0070C0"/>
                </a:solidFill>
              </a:rPr>
              <a:t>maximizing the spread </a:t>
            </a:r>
            <a:r>
              <a:rPr lang="en-US" dirty="0"/>
              <a:t>of the item in the network</a:t>
            </a:r>
          </a:p>
          <a:p>
            <a:pPr lvl="1" algn="just"/>
            <a:r>
              <a:rPr lang="en-US" dirty="0"/>
              <a:t>The holy grail of “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viral marketing</a:t>
            </a:r>
            <a:r>
              <a:rPr lang="en-US" dirty="0"/>
              <a:t>”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Question: which nodes should we “</a:t>
            </a:r>
            <a:r>
              <a:rPr lang="en-US" dirty="0">
                <a:solidFill>
                  <a:srgbClr val="0070C0"/>
                </a:solidFill>
              </a:rPr>
              <a:t>infect</a:t>
            </a:r>
            <a:r>
              <a:rPr lang="en-US" dirty="0"/>
              <a:t>” so that we maximize the spread? [KKT2003]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34843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Independent cascade model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51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457200" y="1600200"/>
                <a:ext cx="8229600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Each node may be </a:t>
                </a:r>
                <a:r>
                  <a:rPr lang="en-US" dirty="0">
                    <a:solidFill>
                      <a:srgbClr val="FF9900"/>
                    </a:solidFill>
                  </a:rPr>
                  <a:t>active</a:t>
                </a:r>
                <a:r>
                  <a:rPr lang="en-US" dirty="0"/>
                  <a:t> (has the item) or </a:t>
                </a:r>
                <a:r>
                  <a:rPr lang="en-US" dirty="0">
                    <a:solidFill>
                      <a:srgbClr val="00B0F0"/>
                    </a:solidFill>
                  </a:rPr>
                  <a:t>inactive </a:t>
                </a:r>
                <a:r>
                  <a:rPr lang="en-US" dirty="0"/>
                  <a:t>(does not have the item)</a:t>
                </a:r>
              </a:p>
              <a:p>
                <a:r>
                  <a:rPr lang="en-US" dirty="0"/>
                  <a:t>Time proceeds at discrete time-steps. </a:t>
                </a:r>
              </a:p>
              <a:p>
                <a:r>
                  <a:rPr lang="en-US" dirty="0"/>
                  <a:t>At time </a:t>
                </a:r>
                <a:r>
                  <a:rPr lang="en-US" dirty="0">
                    <a:solidFill>
                      <a:schemeClr val="hlink"/>
                    </a:solidFill>
                  </a:rPr>
                  <a:t>t</a:t>
                </a:r>
                <a:r>
                  <a:rPr lang="en-US" dirty="0"/>
                  <a:t>, every node </a:t>
                </a:r>
                <a:r>
                  <a:rPr lang="en-US" dirty="0">
                    <a:solidFill>
                      <a:schemeClr val="hlink"/>
                    </a:solidFill>
                  </a:rPr>
                  <a:t>v</a:t>
                </a:r>
                <a:r>
                  <a:rPr lang="en-US" dirty="0"/>
                  <a:t> that became active in time </a:t>
                </a:r>
                <a:r>
                  <a:rPr lang="en-US" dirty="0">
                    <a:solidFill>
                      <a:schemeClr val="hlink"/>
                    </a:solidFill>
                  </a:rPr>
                  <a:t>t-1</a:t>
                </a:r>
                <a:r>
                  <a:rPr lang="en-US" dirty="0"/>
                  <a:t> activates a non-active neighbor </a:t>
                </a:r>
                <a:r>
                  <a:rPr lang="en-US" dirty="0">
                    <a:solidFill>
                      <a:srgbClr val="0070C0"/>
                    </a:solidFill>
                  </a:rPr>
                  <a:t>w</a:t>
                </a:r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baseline="-25000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𝑢𝑤</m:t>
                    </m:r>
                  </m:oMath>
                </a14:m>
                <a:r>
                  <a:rPr lang="en-US" dirty="0"/>
                  <a:t>. If it fails, it does not try again</a:t>
                </a:r>
              </a:p>
              <a:p>
                <a:endParaRPr lang="en-US" dirty="0"/>
              </a:p>
              <a:p>
                <a:r>
                  <a:rPr lang="en-US" dirty="0"/>
                  <a:t>The same as the simple </a:t>
                </a:r>
                <a:r>
                  <a:rPr lang="en-US" dirty="0">
                    <a:solidFill>
                      <a:srgbClr val="FF0000"/>
                    </a:solidFill>
                  </a:rPr>
                  <a:t>SIR model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229600" cy="4525963"/>
              </a:xfrm>
              <a:prstGeom prst="rect">
                <a:avLst/>
              </a:prstGeom>
              <a:blipFill rotWithShape="0">
                <a:blip r:embed="rId2"/>
                <a:stretch>
                  <a:fillRect l="-1704" t="-2830" b="-22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6190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981200"/>
            <a:ext cx="289094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1981200"/>
            <a:ext cx="290835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5003" y="1981200"/>
            <a:ext cx="285899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942" y="4724400"/>
            <a:ext cx="27744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0312" y="4724400"/>
            <a:ext cx="278162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97197" y="4724400"/>
            <a:ext cx="281414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1723510-1C3F-4014-AC82-12C345B3E8D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Independent cascade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8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Influence maximization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</a:rPr>
              <a:t>Influence function</a:t>
            </a:r>
            <a:r>
              <a:rPr lang="en-US" sz="2800" dirty="0">
                <a:solidFill>
                  <a:srgbClr val="FF9900"/>
                </a:solidFill>
              </a:rPr>
              <a:t>: </a:t>
            </a:r>
            <a:r>
              <a:rPr lang="en-US" sz="2800" dirty="0"/>
              <a:t>for a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set of nodes </a:t>
            </a:r>
            <a:r>
              <a:rPr lang="en-US" sz="2800" dirty="0">
                <a:solidFill>
                  <a:schemeClr val="hlink"/>
                </a:solidFill>
              </a:rPr>
              <a:t>A</a:t>
            </a:r>
            <a:r>
              <a:rPr lang="en-US" sz="2800" dirty="0"/>
              <a:t> (target set) the influence </a:t>
            </a:r>
            <a:r>
              <a:rPr lang="en-US" sz="2800" dirty="0">
                <a:solidFill>
                  <a:schemeClr val="hlink"/>
                </a:solidFill>
              </a:rPr>
              <a:t>s(A)</a:t>
            </a:r>
            <a:r>
              <a:rPr lang="en-US" sz="2800" dirty="0"/>
              <a:t> (spread) is the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expected</a:t>
            </a:r>
            <a:r>
              <a:rPr lang="en-US" sz="2800" dirty="0"/>
              <a:t> number of active nodes at the end of the diffusion process if the item is originally placed in the nodes in </a:t>
            </a:r>
            <a:r>
              <a:rPr lang="en-US" sz="2800" dirty="0">
                <a:solidFill>
                  <a:schemeClr val="hlink"/>
                </a:solidFill>
              </a:rPr>
              <a:t>A</a:t>
            </a:r>
            <a:r>
              <a:rPr lang="en-US" sz="2800" dirty="0"/>
              <a:t>. </a:t>
            </a:r>
          </a:p>
          <a:p>
            <a:pPr>
              <a:lnSpc>
                <a:spcPct val="80000"/>
              </a:lnSpc>
            </a:pPr>
            <a:endParaRPr lang="en-US" sz="2800" dirty="0">
              <a:solidFill>
                <a:srgbClr val="FF99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</a:rPr>
              <a:t>Influence maximization problem </a:t>
            </a:r>
            <a:r>
              <a:rPr lang="en-US" sz="2800" dirty="0"/>
              <a:t>[KKT03]: Given a network, a diffusion model, and a value </a:t>
            </a:r>
            <a:r>
              <a:rPr lang="en-US" sz="2800" dirty="0">
                <a:solidFill>
                  <a:schemeClr val="hlink"/>
                </a:solidFill>
              </a:rPr>
              <a:t>k</a:t>
            </a:r>
            <a:r>
              <a:rPr lang="en-US" sz="2800" dirty="0"/>
              <a:t>, identify a set </a:t>
            </a:r>
            <a:r>
              <a:rPr lang="en-US" sz="2800" dirty="0">
                <a:solidFill>
                  <a:schemeClr val="hlink"/>
                </a:solidFill>
              </a:rPr>
              <a:t>A</a:t>
            </a:r>
            <a:r>
              <a:rPr lang="en-US" sz="2800" dirty="0"/>
              <a:t> of </a:t>
            </a:r>
            <a:r>
              <a:rPr lang="en-US" sz="2800" dirty="0">
                <a:solidFill>
                  <a:schemeClr val="hlink"/>
                </a:solidFill>
              </a:rPr>
              <a:t>k</a:t>
            </a:r>
            <a:r>
              <a:rPr lang="en-US" sz="2800" dirty="0"/>
              <a:t> nodes in the network that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maximizes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s(A).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The problem is NP-hard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53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395536" y="3356992"/>
            <a:ext cx="8136904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354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What is a simple algorithm for selecting the set </a:t>
            </a:r>
            <a:r>
              <a:rPr lang="en-US" dirty="0">
                <a:solidFill>
                  <a:srgbClr val="00B0F0"/>
                </a:solidFill>
              </a:rPr>
              <a:t>A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Computing </a:t>
            </a:r>
            <a:r>
              <a:rPr lang="en-US" dirty="0">
                <a:solidFill>
                  <a:srgbClr val="00B0F0"/>
                </a:solidFill>
              </a:rPr>
              <a:t>s(A)</a:t>
            </a:r>
            <a:r>
              <a:rPr lang="en-US" dirty="0"/>
              <a:t>: perform multiple Monte-Carlo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simulations</a:t>
            </a:r>
            <a:r>
              <a:rPr lang="en-US" dirty="0"/>
              <a:t> of the process and take the average.</a:t>
            </a:r>
          </a:p>
          <a:p>
            <a:r>
              <a:rPr lang="en-US" dirty="0"/>
              <a:t>How good is the solution of this algorithm compared to the optimal solution?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 Greedy algorithm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209800"/>
            <a:ext cx="8610600" cy="224676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Greedy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algorithm</a:t>
            </a:r>
            <a:endParaRPr lang="en-US" sz="2400" dirty="0"/>
          </a:p>
          <a:p>
            <a:pPr lvl="1"/>
            <a:r>
              <a:rPr lang="en-US" sz="2400" dirty="0"/>
              <a:t>Start with an empty set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</a:t>
            </a:r>
          </a:p>
          <a:p>
            <a:pPr lvl="1"/>
            <a:r>
              <a:rPr lang="en-US" sz="2400" dirty="0"/>
              <a:t>Proceed in </a:t>
            </a:r>
            <a:r>
              <a:rPr lang="en-US" sz="2400" dirty="0">
                <a:solidFill>
                  <a:srgbClr val="0070C0"/>
                </a:solidFill>
              </a:rPr>
              <a:t>k</a:t>
            </a:r>
            <a:r>
              <a:rPr lang="en-US" sz="2400" dirty="0"/>
              <a:t> steps</a:t>
            </a:r>
          </a:p>
          <a:p>
            <a:pPr lvl="2"/>
            <a:r>
              <a:rPr lang="en-US" sz="2400" dirty="0"/>
              <a:t>At each step add the node u to the set A the </a:t>
            </a:r>
            <a:r>
              <a:rPr lang="en-US" sz="2400" dirty="0">
                <a:solidFill>
                  <a:srgbClr val="FF0000"/>
                </a:solidFill>
              </a:rPr>
              <a:t>maximizes</a:t>
            </a:r>
            <a:r>
              <a:rPr lang="en-US" sz="2400" dirty="0"/>
              <a:t>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increase </a:t>
            </a:r>
            <a:r>
              <a:rPr lang="en-US" sz="2400" dirty="0"/>
              <a:t>in function </a:t>
            </a:r>
            <a:r>
              <a:rPr lang="en-US" sz="2400" dirty="0">
                <a:solidFill>
                  <a:srgbClr val="0070C0"/>
                </a:solidFill>
              </a:rPr>
              <a:t>s(A)</a:t>
            </a:r>
          </a:p>
          <a:p>
            <a:pPr marL="1714500" lvl="3" indent="-342900">
              <a:buFont typeface="Arial" pitchFamily="34" charset="0"/>
              <a:buChar char="•"/>
            </a:pPr>
            <a:r>
              <a:rPr lang="en-US" sz="2000" dirty="0"/>
              <a:t>The node that activates the most additional nodes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214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Approximation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Suppose we have a (combinatorial) optimization problem, and </a:t>
            </a:r>
            <a:r>
              <a:rPr lang="en-US" dirty="0">
                <a:solidFill>
                  <a:srgbClr val="00B0F0"/>
                </a:solidFill>
              </a:rPr>
              <a:t>X</a:t>
            </a:r>
            <a:r>
              <a:rPr lang="en-US" dirty="0"/>
              <a:t> is an instance of the problem,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OPT(X)</a:t>
            </a:r>
            <a:r>
              <a:rPr lang="en-US" dirty="0"/>
              <a:t> is the value of the optimal solution for X, and </a:t>
            </a:r>
            <a:r>
              <a:rPr lang="en-US" dirty="0">
                <a:solidFill>
                  <a:srgbClr val="00B0F0"/>
                </a:solidFill>
              </a:rPr>
              <a:t>ALG(X)</a:t>
            </a:r>
            <a:r>
              <a:rPr lang="en-US" dirty="0"/>
              <a:t> is the value of the solution of an algorithm </a:t>
            </a:r>
            <a:r>
              <a:rPr lang="en-US" dirty="0">
                <a:solidFill>
                  <a:srgbClr val="00B0F0"/>
                </a:solidFill>
              </a:rPr>
              <a:t>ALG</a:t>
            </a:r>
            <a:r>
              <a:rPr lang="en-US" dirty="0"/>
              <a:t> for X</a:t>
            </a:r>
          </a:p>
          <a:p>
            <a:pPr lvl="1"/>
            <a:r>
              <a:rPr lang="en-US" dirty="0"/>
              <a:t>In our case: </a:t>
            </a:r>
            <a:r>
              <a:rPr lang="en-US" dirty="0">
                <a:solidFill>
                  <a:srgbClr val="00B0F0"/>
                </a:solidFill>
              </a:rPr>
              <a:t>X = (G, k) </a:t>
            </a:r>
            <a:r>
              <a:rPr lang="en-US" dirty="0"/>
              <a:t>is the input instance,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OPT(X)</a:t>
            </a:r>
            <a:r>
              <a:rPr lang="en-US" dirty="0"/>
              <a:t> is the spread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s(A*) </a:t>
            </a:r>
            <a:r>
              <a:rPr lang="en-US" dirty="0"/>
              <a:t>of the optimal solution, </a:t>
            </a:r>
            <a:r>
              <a:rPr lang="en-US" dirty="0">
                <a:solidFill>
                  <a:srgbClr val="0070C0"/>
                </a:solidFill>
              </a:rPr>
              <a:t>GREEDY(X) </a:t>
            </a:r>
            <a:r>
              <a:rPr lang="en-US" dirty="0"/>
              <a:t>is the spread </a:t>
            </a:r>
            <a:r>
              <a:rPr lang="en-US" dirty="0">
                <a:solidFill>
                  <a:srgbClr val="0070C0"/>
                </a:solidFill>
              </a:rPr>
              <a:t>s(A) </a:t>
            </a:r>
            <a:r>
              <a:rPr lang="en-US" dirty="0"/>
              <a:t>of the solution of the Greedy algorithm</a:t>
            </a:r>
          </a:p>
          <a:p>
            <a:r>
              <a:rPr lang="en-US" dirty="0">
                <a:solidFill>
                  <a:srgbClr val="00B0F0"/>
                </a:solidFill>
              </a:rPr>
              <a:t>ALG</a:t>
            </a:r>
            <a:r>
              <a:rPr lang="en-US" dirty="0"/>
              <a:t> is a good approximation algorithm if the ratio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OPT</a:t>
            </a:r>
            <a:r>
              <a:rPr lang="en-US" dirty="0"/>
              <a:t> and </a:t>
            </a:r>
            <a:r>
              <a:rPr lang="en-US" dirty="0">
                <a:solidFill>
                  <a:srgbClr val="00B0F0"/>
                </a:solidFill>
              </a:rPr>
              <a:t>ALG</a:t>
            </a:r>
            <a:r>
              <a:rPr lang="en-US" dirty="0"/>
              <a:t> is </a:t>
            </a:r>
            <a:r>
              <a:rPr lang="en-US" dirty="0">
                <a:solidFill>
                  <a:srgbClr val="FF0000"/>
                </a:solidFill>
              </a:rPr>
              <a:t>bounded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14034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Approximation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7859216" cy="452596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For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maximization</a:t>
                </a:r>
                <a:r>
                  <a:rPr lang="en-US" dirty="0"/>
                  <a:t> problem, the algorithm </a:t>
                </a:r>
                <a:r>
                  <a:rPr lang="en-US" dirty="0">
                    <a:solidFill>
                      <a:srgbClr val="00B0F0"/>
                    </a:solidFill>
                  </a:rPr>
                  <a:t>ALG</a:t>
                </a:r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-approximation algorithm</a:t>
                </a:r>
                <a:r>
                  <a:rPr lang="en-US" dirty="0"/>
                  <a:t>, 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&lt;</m:t>
                    </m:r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, if for all input instances </a:t>
                </a:r>
                <a:r>
                  <a:rPr lang="en-US" dirty="0">
                    <a:solidFill>
                      <a:srgbClr val="00B0F0"/>
                    </a:solidFill>
                  </a:rPr>
                  <a:t>X</a:t>
                </a:r>
                <a:r>
                  <a:rPr lang="en-US" dirty="0"/>
                  <a:t>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𝐴𝐿𝐺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≥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𝑂𝑃𝑇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The solution of </a:t>
                </a:r>
                <a:r>
                  <a:rPr lang="en-US" dirty="0">
                    <a:solidFill>
                      <a:srgbClr val="0070C0"/>
                    </a:solidFill>
                  </a:rPr>
                  <a:t>ALG(X)</a:t>
                </a:r>
                <a:r>
                  <a:rPr lang="en-US" dirty="0"/>
                  <a:t> has value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at least </a:t>
                </a:r>
                <a:r>
                  <a:rPr lang="el-GR" dirty="0">
                    <a:solidFill>
                      <a:srgbClr val="0070C0"/>
                    </a:solidFill>
                  </a:rPr>
                  <a:t>α%</a:t>
                </a:r>
                <a:r>
                  <a:rPr lang="el-GR" dirty="0"/>
                  <a:t> </a:t>
                </a:r>
                <a:r>
                  <a:rPr lang="en-US" dirty="0"/>
                  <a:t>that of the optimal</a:t>
                </a:r>
              </a:p>
              <a:p>
                <a:r>
                  <a:rPr lang="el-GR" dirty="0">
                    <a:solidFill>
                      <a:srgbClr val="00B0F0"/>
                    </a:solidFill>
                  </a:rPr>
                  <a:t>α</a:t>
                </a:r>
                <a:r>
                  <a:rPr lang="el-GR" dirty="0"/>
                  <a:t> </a:t>
                </a:r>
                <a:r>
                  <a:rPr lang="en-US" dirty="0"/>
                  <a:t>is the </a:t>
                </a:r>
                <a:r>
                  <a:rPr lang="en-US" dirty="0">
                    <a:solidFill>
                      <a:srgbClr val="FF0000"/>
                    </a:solidFill>
                  </a:rPr>
                  <a:t>approximation ratio </a:t>
                </a:r>
                <a:r>
                  <a:rPr lang="en-US" dirty="0"/>
                  <a:t>of the algorithm</a:t>
                </a:r>
              </a:p>
              <a:p>
                <a:pPr lvl="1"/>
                <a:r>
                  <a:rPr lang="en-US" dirty="0"/>
                  <a:t>Ideally, we would like </a:t>
                </a:r>
                <a:r>
                  <a:rPr lang="el-GR" dirty="0">
                    <a:solidFill>
                      <a:srgbClr val="00B0F0"/>
                    </a:solidFill>
                  </a:rPr>
                  <a:t>α</a:t>
                </a:r>
                <a:r>
                  <a:rPr lang="el-GR" dirty="0"/>
                  <a:t> </a:t>
                </a:r>
                <a:r>
                  <a:rPr lang="en-US" dirty="0"/>
                  <a:t>to be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constant close to 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7859216" cy="4525963"/>
              </a:xfrm>
              <a:blipFill>
                <a:blip r:embed="rId2"/>
                <a:stretch>
                  <a:fillRect l="-1552" t="-1617" r="-1474" b="-2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59464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Approximation Ratio for Influence Maximization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204864"/>
                <a:ext cx="8229600" cy="3412976"/>
              </a:xfrm>
            </p:spPr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dirty="0"/>
                  <a:t> algorithm has approximation ratio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=1−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den>
                    </m:f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𝐺𝑅𝐸𝐸𝐷𝑌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𝑂𝑃𝑇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/>
                  <a:t>for all X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204864"/>
                <a:ext cx="8229600" cy="3412976"/>
              </a:xfrm>
              <a:blipFill rotWithShape="1">
                <a:blip r:embed="rId2"/>
                <a:stretch>
                  <a:fillRect l="-1704" t="-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88210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Proof of approximation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600200"/>
                <a:ext cx="8363272" cy="4853136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The spread function </a:t>
                </a:r>
                <a:r>
                  <a:rPr lang="en-US" dirty="0">
                    <a:solidFill>
                      <a:srgbClr val="0070C0"/>
                    </a:solidFill>
                  </a:rPr>
                  <a:t>s</a:t>
                </a:r>
                <a:r>
                  <a:rPr lang="en-US" dirty="0"/>
                  <a:t> has two properties: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s</a:t>
                </a:r>
                <a:r>
                  <a:rPr lang="en-US" dirty="0"/>
                  <a:t> is </a:t>
                </a:r>
                <a:r>
                  <a:rPr lang="en-US" dirty="0">
                    <a:solidFill>
                      <a:srgbClr val="FF0000"/>
                    </a:solidFill>
                  </a:rPr>
                  <a:t>monotone</a:t>
                </a:r>
                <a:r>
                  <a:rPr lang="en-US" dirty="0"/>
                  <a:t>:</a:t>
                </a:r>
                <a:endParaRPr lang="en-US" b="0" i="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)≤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if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s </a:t>
                </a:r>
                <a:r>
                  <a:rPr lang="en-US" dirty="0"/>
                  <a:t>is </a:t>
                </a:r>
                <a:r>
                  <a:rPr lang="en-US" dirty="0" err="1">
                    <a:solidFill>
                      <a:srgbClr val="FF0000"/>
                    </a:solidFill>
                  </a:rPr>
                  <a:t>submodular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≥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𝑖𝑓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The addition of node </a:t>
                </a:r>
                <a:r>
                  <a:rPr lang="en-US" dirty="0">
                    <a:solidFill>
                      <a:srgbClr val="0070C0"/>
                    </a:solidFill>
                  </a:rPr>
                  <a:t>x</a:t>
                </a:r>
                <a:r>
                  <a:rPr lang="en-US" dirty="0"/>
                  <a:t> to a set of nodes has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greater</a:t>
                </a:r>
                <a:r>
                  <a:rPr lang="en-US" dirty="0"/>
                  <a:t> effect (more activations) for a </a:t>
                </a:r>
                <a:r>
                  <a:rPr lang="en-US" dirty="0">
                    <a:solidFill>
                      <a:srgbClr val="0070C0"/>
                    </a:solidFill>
                  </a:rPr>
                  <a:t>smaller</a:t>
                </a:r>
                <a:r>
                  <a:rPr lang="en-US" dirty="0"/>
                  <a:t> set.</a:t>
                </a:r>
              </a:p>
              <a:p>
                <a:pPr lvl="1"/>
                <a:r>
                  <a:rPr lang="en-US" dirty="0"/>
                  <a:t>The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diminishing returns </a:t>
                </a:r>
                <a:r>
                  <a:rPr lang="en-US" dirty="0"/>
                  <a:t>property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00200"/>
                <a:ext cx="8363272" cy="4853136"/>
              </a:xfrm>
              <a:blipFill rotWithShape="1">
                <a:blip r:embed="rId3"/>
                <a:stretch>
                  <a:fillRect l="-1166" t="-1884" b="-1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96126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Optimizing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submodular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Theorem</a:t>
                </a:r>
                <a:r>
                  <a:rPr lang="en-US" dirty="0"/>
                  <a:t>: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dirty="0"/>
                  <a:t> algorithm that optimizes a </a:t>
                </a:r>
                <a:r>
                  <a:rPr lang="en-US" dirty="0">
                    <a:solidFill>
                      <a:srgbClr val="0070C0"/>
                    </a:solidFill>
                  </a:rPr>
                  <a:t>monotone </a:t>
                </a:r>
                <a:r>
                  <a:rPr lang="en-US" dirty="0"/>
                  <a:t>and </a:t>
                </a:r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submodular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function </a:t>
                </a:r>
                <a:r>
                  <a:rPr lang="en-US" dirty="0">
                    <a:solidFill>
                      <a:srgbClr val="0070C0"/>
                    </a:solidFill>
                  </a:rPr>
                  <a:t>s</a:t>
                </a:r>
                <a:r>
                  <a:rPr lang="en-US" dirty="0"/>
                  <a:t>, each time adding to the solution </a:t>
                </a:r>
                <a:r>
                  <a:rPr lang="en-US" dirty="0">
                    <a:solidFill>
                      <a:srgbClr val="0070C0"/>
                    </a:solidFill>
                  </a:rPr>
                  <a:t>A</a:t>
                </a:r>
                <a:r>
                  <a:rPr lang="en-US" dirty="0"/>
                  <a:t>, the node </a:t>
                </a:r>
                <a:r>
                  <a:rPr lang="en-US" dirty="0">
                    <a:solidFill>
                      <a:srgbClr val="0070C0"/>
                    </a:solidFill>
                  </a:rPr>
                  <a:t>x</a:t>
                </a:r>
                <a:r>
                  <a:rPr lang="en-US" dirty="0"/>
                  <a:t> that maximizes the gain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has approximation ratio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spread of the Greedy solution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at least 63% </a:t>
                </a:r>
                <a:r>
                  <a:rPr lang="en-US" dirty="0"/>
                  <a:t>that of the optimal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1481" b="-22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3730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Why do we care?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5932561" cy="4525963"/>
          </a:xfrm>
        </p:spPr>
      </p:pic>
      <p:sp>
        <p:nvSpPr>
          <p:cNvPr id="6" name="TextBox 5"/>
          <p:cNvSpPr txBox="1"/>
          <p:nvPr/>
        </p:nvSpPr>
        <p:spPr>
          <a:xfrm>
            <a:off x="6598568" y="2348880"/>
            <a:ext cx="208823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Viral marketing</a:t>
            </a:r>
          </a:p>
        </p:txBody>
      </p:sp>
    </p:spTree>
    <p:extLst>
      <p:ext uri="{BB962C8B-B14F-4D97-AF65-F5344CB8AC3E}">
        <p14:creationId xmlns:p14="http://schemas.microsoft.com/office/powerpoint/2010/main" val="29154303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Submodularity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of influence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Why is </a:t>
            </a:r>
            <a:r>
              <a:rPr lang="en-US" dirty="0">
                <a:solidFill>
                  <a:srgbClr val="0070C0"/>
                </a:solidFill>
              </a:rPr>
              <a:t>s(A)</a:t>
            </a:r>
            <a:r>
              <a:rPr lang="en-US" dirty="0"/>
              <a:t> </a:t>
            </a:r>
            <a:r>
              <a:rPr lang="en-US" dirty="0" err="1"/>
              <a:t>submodular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How do we deal with the fact that influence is defined as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expectation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We will use the fact that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probabilistic propagation </a:t>
            </a:r>
            <a:r>
              <a:rPr lang="en-US" dirty="0"/>
              <a:t>on a </a:t>
            </a:r>
            <a:r>
              <a:rPr lang="en-US" dirty="0">
                <a:solidFill>
                  <a:srgbClr val="0070C0"/>
                </a:solidFill>
              </a:rPr>
              <a:t>fixed graph </a:t>
            </a:r>
            <a:r>
              <a:rPr lang="en-US" dirty="0"/>
              <a:t>can be viewed as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deterministic propagation</a:t>
            </a:r>
            <a:r>
              <a:rPr lang="en-US" dirty="0"/>
              <a:t> over a </a:t>
            </a:r>
            <a:r>
              <a:rPr lang="en-US" dirty="0">
                <a:solidFill>
                  <a:srgbClr val="0070C0"/>
                </a:solidFill>
              </a:rPr>
              <a:t>randomized graph</a:t>
            </a:r>
          </a:p>
          <a:p>
            <a:pPr lvl="1"/>
            <a:r>
              <a:rPr lang="en-US" dirty="0"/>
              <a:t>Express </a:t>
            </a:r>
            <a:r>
              <a:rPr lang="en-US" dirty="0">
                <a:solidFill>
                  <a:srgbClr val="0070C0"/>
                </a:solidFill>
              </a:rPr>
              <a:t>s(A)</a:t>
            </a:r>
            <a:r>
              <a:rPr lang="en-US" dirty="0"/>
              <a:t> as an expectation over the </a:t>
            </a:r>
            <a:r>
              <a:rPr lang="en-US" dirty="0">
                <a:solidFill>
                  <a:srgbClr val="FF0000"/>
                </a:solidFill>
              </a:rPr>
              <a:t>input graph</a:t>
            </a:r>
            <a:r>
              <a:rPr lang="en-US" dirty="0"/>
              <a:t> rather than the choices of the algorithm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9882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Independent cascade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579296" cy="4703763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800" dirty="0"/>
                  <a:t>Each edge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 dirty="0" err="1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err="1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 considered only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once</a:t>
                </a:r>
                <a:r>
                  <a:rPr lang="en-US" sz="2800" dirty="0"/>
                  <a:t>, and it is “activated” with probability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baseline="-25000" dirty="0" err="1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800" dirty="0"/>
                  <a:t>We can assume that all random choices have been made in advance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generate a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sample </a:t>
                </a:r>
                <a:r>
                  <a:rPr lang="en-US" sz="2400" dirty="0" err="1">
                    <a:solidFill>
                      <a:schemeClr val="accent6">
                        <a:lumMod val="75000"/>
                      </a:schemeClr>
                    </a:solidFill>
                  </a:rPr>
                  <a:t>subgraph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/>
                  <a:t>of the input graph where edge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is included with probability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baseline="-25000" dirty="0" err="1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endParaRPr lang="en-US" sz="2400" dirty="0">
                  <a:solidFill>
                    <a:schemeClr val="hlink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propagate the item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deterministically</a:t>
                </a:r>
                <a:r>
                  <a:rPr lang="en-US" sz="2400" dirty="0"/>
                  <a:t> on the input graph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the active nodes at the end of the process are the nodes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reachable</a:t>
                </a:r>
                <a:r>
                  <a:rPr lang="en-US" sz="2400" dirty="0"/>
                  <a:t> from the target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400" dirty="0">
                  <a:solidFill>
                    <a:schemeClr val="hlink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800" dirty="0"/>
                  <a:t>The influence function is obviously(?) </a:t>
                </a:r>
                <a:r>
                  <a:rPr lang="en-US" sz="2800" dirty="0" err="1"/>
                  <a:t>submodular</a:t>
                </a:r>
                <a:r>
                  <a:rPr lang="en-US" sz="2800" dirty="0"/>
                  <a:t> when propagation is deterministic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800" dirty="0"/>
                  <a:t>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linear combination </a:t>
                </a:r>
                <a:r>
                  <a:rPr lang="en-US" sz="2800" dirty="0"/>
                  <a:t>of </a:t>
                </a:r>
                <a:r>
                  <a:rPr lang="en-US" sz="2800" dirty="0" err="1"/>
                  <a:t>submodular</a:t>
                </a:r>
                <a:r>
                  <a:rPr lang="en-US" sz="2800" dirty="0"/>
                  <a:t> functions is also a </a:t>
                </a:r>
                <a:r>
                  <a:rPr lang="en-US" sz="2800" dirty="0" err="1"/>
                  <a:t>submodular</a:t>
                </a:r>
                <a:r>
                  <a:rPr lang="en-US" sz="2800" dirty="0"/>
                  <a:t> function</a:t>
                </a:r>
              </a:p>
            </p:txBody>
          </p:sp>
        </mc:Choice>
        <mc:Fallback xmlns="">
          <p:sp>
            <p:nvSpPr>
              <p:cNvPr id="542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579296" cy="4703763"/>
              </a:xfrm>
              <a:blipFill>
                <a:blip r:embed="rId2"/>
                <a:stretch>
                  <a:fillRect l="-1066" t="-2724" r="-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18498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62</a:t>
            </a:fld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97" y="2478815"/>
            <a:ext cx="5048468" cy="348031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Computation of Expected Spread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1118174"/>
            <a:ext cx="8435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Computing </a:t>
            </a:r>
            <a:r>
              <a:rPr lang="en-US" sz="2800" dirty="0">
                <a:solidFill>
                  <a:srgbClr val="00B0F0"/>
                </a:solidFill>
              </a:rPr>
              <a:t>s(A)</a:t>
            </a:r>
            <a:r>
              <a:rPr lang="en-US" sz="2800" dirty="0"/>
              <a:t>: perform multiple Monte-Carlo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simulations</a:t>
            </a:r>
            <a:r>
              <a:rPr lang="en-US" sz="2800" dirty="0"/>
              <a:t> of the process and take the average.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18448" y="2513508"/>
            <a:ext cx="34460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 estimate the influence spread of </a:t>
            </a:r>
            <a:r>
              <a:rPr lang="en-US" sz="2000" i="1" dirty="0"/>
              <a:t>S </a:t>
            </a:r>
            <a:r>
              <a:rPr lang="el-GR" sz="2000" dirty="0"/>
              <a:t>∪</a:t>
            </a:r>
            <a:r>
              <a:rPr lang="en-US" sz="2000" dirty="0"/>
              <a:t> {u}, </a:t>
            </a:r>
            <a:r>
              <a:rPr lang="en-US" sz="2000" i="1" dirty="0">
                <a:solidFill>
                  <a:srgbClr val="92D050"/>
                </a:solidFill>
              </a:rPr>
              <a:t>R</a:t>
            </a:r>
            <a:r>
              <a:rPr lang="en-US" sz="2000" i="1" dirty="0"/>
              <a:t> </a:t>
            </a:r>
            <a:r>
              <a:rPr lang="en-US" sz="2000" dirty="0"/>
              <a:t>repeated simulations of </a:t>
            </a:r>
            <a:r>
              <a:rPr lang="en-US" sz="2000" i="1" dirty="0" err="1"/>
              <a:t>RanCas</a:t>
            </a:r>
            <a:r>
              <a:rPr lang="en-US" sz="2000" dirty="0"/>
              <a:t>(</a:t>
            </a:r>
            <a:r>
              <a:rPr lang="en-US" sz="2000" i="1" dirty="0"/>
              <a:t>S </a:t>
            </a:r>
            <a:r>
              <a:rPr lang="el-GR" sz="2000" dirty="0"/>
              <a:t>∪</a:t>
            </a:r>
            <a:r>
              <a:rPr lang="en-US" sz="2000" dirty="0"/>
              <a:t> {u}) are used</a:t>
            </a:r>
          </a:p>
          <a:p>
            <a:r>
              <a:rPr lang="en-US" sz="2000" dirty="0"/>
              <a:t>Each run takes O(m)</a:t>
            </a:r>
          </a:p>
          <a:p>
            <a:r>
              <a:rPr lang="en-US" sz="2000" dirty="0"/>
              <a:t>Complexity for computing the marginal gain of adding u:</a:t>
            </a:r>
          </a:p>
          <a:p>
            <a:r>
              <a:rPr lang="en-US" sz="2000" i="1" dirty="0"/>
              <a:t>O(</a:t>
            </a:r>
            <a:r>
              <a:rPr lang="en-US" sz="2000" i="1" dirty="0">
                <a:solidFill>
                  <a:srgbClr val="92D050"/>
                </a:solidFill>
              </a:rPr>
              <a:t>R</a:t>
            </a:r>
            <a:r>
              <a:rPr lang="en-US" sz="2000" i="1" dirty="0"/>
              <a:t>m)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For each k, all n nodes are tested, thus</a:t>
            </a:r>
          </a:p>
          <a:p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O(</a:t>
            </a:r>
            <a:r>
              <a:rPr lang="en-US" sz="24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knRm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695565" y="3933056"/>
            <a:ext cx="2664296" cy="1008112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ight Brace 7"/>
          <p:cNvSpPr/>
          <p:nvPr/>
        </p:nvSpPr>
        <p:spPr>
          <a:xfrm rot="10800000">
            <a:off x="5045224" y="2636912"/>
            <a:ext cx="460444" cy="2304256"/>
          </a:xfrm>
          <a:prstGeom prst="rightBrac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95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382" y="10667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Computation of Expected Spread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Performing simulations for estimating the spread on multiple instances is very slow. Several techniques have been developed for speeding up the process.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CELF</a:t>
            </a:r>
            <a:r>
              <a:rPr lang="en-US" dirty="0"/>
              <a:t>: exploiting the </a:t>
            </a:r>
            <a:r>
              <a:rPr lang="en-US" dirty="0" err="1"/>
              <a:t>submodularity</a:t>
            </a:r>
            <a:r>
              <a:rPr lang="en-US" dirty="0"/>
              <a:t> property: </a:t>
            </a:r>
          </a:p>
          <a:p>
            <a:pPr lvl="2"/>
            <a:r>
              <a:rPr lang="en-US" dirty="0"/>
              <a:t>the marginal gain of a node in the current iteration cannot be better than its marginal gain in the previous iteration</a:t>
            </a:r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Maximum Influence Paths</a:t>
            </a:r>
            <a:r>
              <a:rPr lang="en-US" dirty="0"/>
              <a:t>: store paths for computation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Sketches</a:t>
            </a:r>
            <a:r>
              <a:rPr lang="en-US" dirty="0"/>
              <a:t>: compute sketches for each node for approximate estimation of spread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5749" y="3751401"/>
            <a:ext cx="6923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J. </a:t>
            </a:r>
            <a:r>
              <a:rPr lang="en-US" sz="1200" dirty="0" err="1"/>
              <a:t>Leskovec</a:t>
            </a:r>
            <a:r>
              <a:rPr lang="en-US" sz="1200" dirty="0"/>
              <a:t>, A. Krause, C. </a:t>
            </a:r>
            <a:r>
              <a:rPr lang="en-US" sz="1200" dirty="0" err="1"/>
              <a:t>Guestrin</a:t>
            </a:r>
            <a:r>
              <a:rPr lang="en-US" sz="1200" dirty="0"/>
              <a:t>, C. </a:t>
            </a:r>
            <a:r>
              <a:rPr lang="en-US" sz="1200" dirty="0" err="1"/>
              <a:t>Faloutsos</a:t>
            </a:r>
            <a:r>
              <a:rPr lang="en-US" sz="1200" dirty="0"/>
              <a:t>, J. M. </a:t>
            </a:r>
            <a:r>
              <a:rPr lang="en-US" sz="1200" dirty="0" err="1"/>
              <a:t>VanBriesen</a:t>
            </a:r>
            <a:r>
              <a:rPr lang="en-US" sz="1200" dirty="0"/>
              <a:t>, N. S. Glance. </a:t>
            </a:r>
            <a:r>
              <a:rPr lang="en-US" sz="1200" i="1" dirty="0"/>
              <a:t>Cost-effective outbreak detection in networks</a:t>
            </a:r>
            <a:r>
              <a:rPr lang="en-US" sz="1200" dirty="0"/>
              <a:t>. KDD 2007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5749" y="4863857"/>
            <a:ext cx="6629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W. Chen, C. Wang, and Y. Wang. </a:t>
            </a:r>
            <a:r>
              <a:rPr lang="en-US" sz="1200" i="1" dirty="0"/>
              <a:t>Scalable influence maximization for prevalent viral marketing in large-scale social networks</a:t>
            </a:r>
            <a:r>
              <a:rPr lang="en-US" sz="1200" dirty="0"/>
              <a:t>. KDD 2010.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5749" y="6010424"/>
            <a:ext cx="6727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Edith Cohen, Daniel </a:t>
            </a:r>
            <a:r>
              <a:rPr lang="en-US" sz="1200" dirty="0" err="1"/>
              <a:t>Delling</a:t>
            </a:r>
            <a:r>
              <a:rPr lang="en-US" sz="1200" dirty="0"/>
              <a:t>, Thomas </a:t>
            </a:r>
            <a:r>
              <a:rPr lang="en-US" sz="1200" dirty="0" err="1"/>
              <a:t>Pajor</a:t>
            </a:r>
            <a:r>
              <a:rPr lang="en-US" sz="1200" dirty="0"/>
              <a:t>, Renato F. </a:t>
            </a:r>
            <a:r>
              <a:rPr lang="en-US" sz="1200" dirty="0" err="1"/>
              <a:t>Werneck</a:t>
            </a:r>
            <a:r>
              <a:rPr lang="en-US" sz="1200" dirty="0"/>
              <a:t>. </a:t>
            </a:r>
            <a:r>
              <a:rPr lang="en-US" sz="1200" i="1" dirty="0"/>
              <a:t>Sketch-based Influence Maximization and Computation: Scaling up with Guarantees</a:t>
            </a:r>
            <a:r>
              <a:rPr lang="en-US" sz="1200" dirty="0"/>
              <a:t>. CIKM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07835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643" y="620688"/>
            <a:ext cx="8229600" cy="778098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Degree discount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64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411643" y="1831930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General idea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Select seed nodes based on their degree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If node v is selected, decrease the degree of all its neighbors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494116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Wei Chen, </a:t>
            </a:r>
            <a:r>
              <a:rPr lang="en-US" i="1" dirty="0" err="1"/>
              <a:t>Yajun</a:t>
            </a:r>
            <a:r>
              <a:rPr lang="en-US" i="1" dirty="0"/>
              <a:t> Wang, </a:t>
            </a:r>
            <a:r>
              <a:rPr lang="en-US" i="1" dirty="0" err="1"/>
              <a:t>Siyu</a:t>
            </a:r>
            <a:r>
              <a:rPr lang="en-US" i="1" dirty="0"/>
              <a:t> Yang: Efficient influence maximization in social networks. KDD 2009: 199-208</a:t>
            </a:r>
          </a:p>
        </p:txBody>
      </p:sp>
    </p:spTree>
    <p:extLst>
      <p:ext uri="{BB962C8B-B14F-4D97-AF65-F5344CB8AC3E}">
        <p14:creationId xmlns:p14="http://schemas.microsoft.com/office/powerpoint/2010/main" val="33858360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65</a:t>
            </a:fld>
            <a:endParaRPr lang="el-GR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69941" y="404664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Maximum influence path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573" y="587727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Wei Chen, Chi Wang, </a:t>
            </a:r>
            <a:r>
              <a:rPr lang="en-US" i="1" dirty="0" err="1"/>
              <a:t>Yajun</a:t>
            </a:r>
            <a:r>
              <a:rPr lang="en-US" i="1" dirty="0"/>
              <a:t> Wang: Scalable influence maximization for prevalent viral marketing in large-scale social networks. KDD 2010: 1029-1038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4300" y="1640384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General idea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For each node, use the maximum influence paths (paths with the largest probability) to all other nodes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Shortest weighted path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Assumption: influence propagates through these paths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Given this assumption, estimate the probability that a node is activated </a:t>
            </a:r>
          </a:p>
        </p:txBody>
      </p:sp>
    </p:spTree>
    <p:extLst>
      <p:ext uri="{BB962C8B-B14F-4D97-AF65-F5344CB8AC3E}">
        <p14:creationId xmlns:p14="http://schemas.microsoft.com/office/powerpoint/2010/main" val="20890208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Reverse Reachable Sets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66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5536" y="1556792"/>
                <a:ext cx="8064896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Construct graph </a:t>
                </a:r>
                <a:r>
                  <a:rPr lang="en-US" sz="2800" b="1" dirty="0">
                    <a:solidFill>
                      <a:srgbClr val="92D050"/>
                    </a:solidFill>
                  </a:rPr>
                  <a:t>X</a:t>
                </a:r>
                <a:r>
                  <a:rPr lang="en-US" sz="2800" dirty="0"/>
                  <a:t> from G by activating edges with probability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Let </a:t>
                </a:r>
                <a:r>
                  <a:rPr lang="en-US" sz="2800" i="1" dirty="0"/>
                  <a:t>v</a:t>
                </a:r>
                <a:r>
                  <a:rPr lang="en-US" sz="2800" dirty="0"/>
                  <a:t> be a node in G, the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reverse reachable (RR) set </a:t>
                </a:r>
                <a:r>
                  <a:rPr lang="en-US" sz="2800" dirty="0"/>
                  <a:t>for v in </a:t>
                </a:r>
                <a:r>
                  <a:rPr lang="en-US" sz="2800" b="1" dirty="0">
                    <a:solidFill>
                      <a:srgbClr val="92D050"/>
                    </a:solidFill>
                  </a:rPr>
                  <a:t>X</a:t>
                </a:r>
                <a:r>
                  <a:rPr lang="en-US" sz="2800" dirty="0"/>
                  <a:t> is the set of nodes in </a:t>
                </a:r>
                <a:r>
                  <a:rPr lang="en-US" sz="2800" b="1" dirty="0">
                    <a:solidFill>
                      <a:srgbClr val="92D050"/>
                    </a:solidFill>
                  </a:rPr>
                  <a:t>X</a:t>
                </a:r>
                <a:r>
                  <a:rPr lang="en-US" sz="2800" dirty="0"/>
                  <a:t> </a:t>
                </a:r>
                <a:r>
                  <a:rPr lang="en-US" sz="2800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that can reach v</a:t>
                </a:r>
                <a:r>
                  <a:rPr lang="en-US" sz="2800" dirty="0"/>
                  <a:t>. 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That is, for each node u in the RR set, there is a directed path from u to v in </a:t>
                </a:r>
                <a:r>
                  <a:rPr lang="en-US" sz="2800" b="1" dirty="0">
                    <a:solidFill>
                      <a:srgbClr val="92D050"/>
                    </a:solidFill>
                  </a:rPr>
                  <a:t>X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556792"/>
                <a:ext cx="8064896" cy="3539430"/>
              </a:xfrm>
              <a:prstGeom prst="rect">
                <a:avLst/>
              </a:prstGeom>
              <a:blipFill>
                <a:blip r:embed="rId2"/>
                <a:stretch>
                  <a:fillRect l="-1587" t="-1549" r="-1890" b="-3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12416" y="566124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Youze</a:t>
            </a:r>
            <a:r>
              <a:rPr lang="en-US" dirty="0"/>
              <a:t> Tang, </a:t>
            </a:r>
            <a:r>
              <a:rPr lang="en-US" dirty="0" err="1"/>
              <a:t>Xiaokui</a:t>
            </a:r>
            <a:r>
              <a:rPr lang="en-US" dirty="0"/>
              <a:t> Xiao, </a:t>
            </a:r>
            <a:r>
              <a:rPr lang="en-US" dirty="0" err="1"/>
              <a:t>Yanchen</a:t>
            </a:r>
            <a:r>
              <a:rPr lang="en-US" dirty="0"/>
              <a:t> Shi: Influence maximization: near-optimal time complexity meets practical efficiency. SIGMOD Conference 2014: 75-86</a:t>
            </a:r>
          </a:p>
        </p:txBody>
      </p:sp>
    </p:spTree>
    <p:extLst>
      <p:ext uri="{BB962C8B-B14F-4D97-AF65-F5344CB8AC3E}">
        <p14:creationId xmlns:p14="http://schemas.microsoft.com/office/powerpoint/2010/main" val="17605379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Reverse Reachable Sets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67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520647" y="4397870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random RR set </a:t>
            </a:r>
            <a:r>
              <a:rPr lang="en-US" sz="2800" dirty="0"/>
              <a:t>is an RR set generated on an instance of X randomly sampled from G, for a node selected uniformly at random from X.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9567" y="1835364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Let p be the probability for an RR set generated for v to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overlap with a node set A</a:t>
            </a:r>
            <a:r>
              <a:rPr lang="en-US" sz="2800" dirty="0"/>
              <a:t>, then when we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use A as the seed set </a:t>
            </a:r>
            <a:r>
              <a:rPr lang="en-US" sz="2800" dirty="0"/>
              <a:t>to run an influence propagation process on G, we have probability p to activate v </a:t>
            </a:r>
          </a:p>
        </p:txBody>
      </p:sp>
    </p:spTree>
    <p:extLst>
      <p:ext uri="{BB962C8B-B14F-4D97-AF65-F5344CB8AC3E}">
        <p14:creationId xmlns:p14="http://schemas.microsoft.com/office/powerpoint/2010/main" val="21971795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Reverse Reachable Sets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68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575556" y="1700808"/>
            <a:ext cx="79928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Generate a certain number of random RR sets from G.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Select k nodes to cover the maximum number of RR sets generated. (maximum coverage)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Return the k nodes as seed</a:t>
            </a:r>
          </a:p>
        </p:txBody>
      </p:sp>
    </p:spTree>
    <p:extLst>
      <p:ext uri="{BB962C8B-B14F-4D97-AF65-F5344CB8AC3E}">
        <p14:creationId xmlns:p14="http://schemas.microsoft.com/office/powerpoint/2010/main" val="34165434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Linear threshold model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760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343900" cy="4651375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Again, each node may be </a:t>
                </a:r>
                <a:r>
                  <a:rPr lang="en-US" sz="2400" dirty="0">
                    <a:solidFill>
                      <a:srgbClr val="FF9900"/>
                    </a:solidFill>
                  </a:rPr>
                  <a:t>active</a:t>
                </a:r>
                <a:r>
                  <a:rPr lang="en-US" sz="2400" dirty="0"/>
                  <a:t> or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inactive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Every </a:t>
                </a:r>
                <a:r>
                  <a:rPr lang="en-US" sz="2400" dirty="0">
                    <a:solidFill>
                      <a:srgbClr val="FF0000"/>
                    </a:solidFill>
                  </a:rPr>
                  <a:t>directed</a:t>
                </a:r>
                <a:r>
                  <a:rPr lang="en-US" sz="2400" dirty="0"/>
                  <a:t> edge </a:t>
                </a:r>
                <a:r>
                  <a:rPr lang="en-US" sz="2400" dirty="0">
                    <a:solidFill>
                      <a:schemeClr val="hlink"/>
                    </a:solidFill>
                  </a:rPr>
                  <a:t>(</a:t>
                </a:r>
                <a:r>
                  <a:rPr lang="en-US" sz="2400" dirty="0" err="1">
                    <a:solidFill>
                      <a:schemeClr val="hlink"/>
                    </a:solidFill>
                  </a:rPr>
                  <a:t>v,u</a:t>
                </a:r>
                <a:r>
                  <a:rPr lang="en-US" sz="2400" dirty="0">
                    <a:solidFill>
                      <a:schemeClr val="hlink"/>
                    </a:solidFill>
                  </a:rPr>
                  <a:t>)</a:t>
                </a:r>
                <a:r>
                  <a:rPr lang="en-US" sz="2400" dirty="0"/>
                  <a:t> in the graph has a weight </a:t>
                </a:r>
                <a:r>
                  <a:rPr lang="en-US" sz="2400" dirty="0" err="1">
                    <a:solidFill>
                      <a:schemeClr val="hlink"/>
                    </a:solidFill>
                  </a:rPr>
                  <a:t>b</a:t>
                </a:r>
                <a:r>
                  <a:rPr lang="en-US" sz="2400" baseline="-25000" dirty="0" err="1">
                    <a:solidFill>
                      <a:schemeClr val="hlink"/>
                    </a:solidFill>
                  </a:rPr>
                  <a:t>vu</a:t>
                </a:r>
                <a:r>
                  <a:rPr lang="en-US" sz="2400" dirty="0"/>
                  <a:t>, such that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US" sz="2400" b="0" i="0" smtClean="0">
                              <a:latin typeface="Cambria Math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s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a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neighbor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of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𝑣𝑢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Each node </a:t>
                </a:r>
                <a:r>
                  <a:rPr lang="en-US" sz="2400" dirty="0">
                    <a:solidFill>
                      <a:schemeClr val="hlink"/>
                    </a:solidFill>
                  </a:rPr>
                  <a:t>u</a:t>
                </a:r>
                <a:r>
                  <a:rPr lang="en-US" sz="2400" dirty="0"/>
                  <a:t> has a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randomly generated</a:t>
                </a:r>
                <a:r>
                  <a:rPr lang="en-US" sz="2400" dirty="0"/>
                  <a:t> threshold value </a:t>
                </a:r>
                <a:r>
                  <a:rPr lang="en-US" sz="2400" dirty="0" err="1">
                    <a:solidFill>
                      <a:schemeClr val="hlink"/>
                    </a:solidFill>
                  </a:rPr>
                  <a:t>T</a:t>
                </a:r>
                <a:r>
                  <a:rPr lang="en-US" sz="2400" baseline="-25000" dirty="0" err="1">
                    <a:solidFill>
                      <a:schemeClr val="hlink"/>
                    </a:solidFill>
                  </a:rPr>
                  <a:t>u</a:t>
                </a:r>
                <a:r>
                  <a:rPr lang="en-US" sz="2400" baseline="-25000" dirty="0">
                    <a:solidFill>
                      <a:schemeClr val="hlink"/>
                    </a:solidFill>
                  </a:rPr>
                  <a:t>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Time proceeds in discrete time-steps. At time </a:t>
                </a:r>
                <a:r>
                  <a:rPr lang="en-US" sz="2400" dirty="0">
                    <a:solidFill>
                      <a:schemeClr val="hlink"/>
                    </a:solidFill>
                  </a:rPr>
                  <a:t>t</a:t>
                </a:r>
                <a:r>
                  <a:rPr lang="en-US" sz="2400" dirty="0"/>
                  <a:t>  an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inactive</a:t>
                </a:r>
                <a:r>
                  <a:rPr lang="en-US" sz="2400" dirty="0"/>
                  <a:t> node u becomes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active</a:t>
                </a:r>
                <a:r>
                  <a:rPr lang="en-US" sz="2400" dirty="0"/>
                  <a:t> if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US" sz="2400" b="0" i="0" smtClean="0">
                              <a:latin typeface="Cambria Math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s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an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active</m:t>
                          </m:r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neighbor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of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𝑣𝑢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≥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Related to the game-theoretic model of adoption.</a:t>
                </a:r>
              </a:p>
            </p:txBody>
          </p:sp>
        </mc:Choice>
        <mc:Fallback xmlns="">
          <p:sp>
            <p:nvSpPr>
              <p:cNvPr id="537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343900" cy="4651375"/>
              </a:xfrm>
              <a:blipFill rotWithShape="1">
                <a:blip r:embed="rId2" cstate="print"/>
                <a:stretch>
                  <a:fillRect l="-950" t="-2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0028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Why do we care?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92896"/>
            <a:ext cx="6048671" cy="3629202"/>
          </a:xfrm>
        </p:spPr>
      </p:pic>
      <p:sp>
        <p:nvSpPr>
          <p:cNvPr id="5" name="TextBox 4"/>
          <p:cNvSpPr txBox="1"/>
          <p:nvPr/>
        </p:nvSpPr>
        <p:spPr>
          <a:xfrm>
            <a:off x="5220073" y="1844824"/>
            <a:ext cx="3096344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Spread of innovation</a:t>
            </a:r>
          </a:p>
        </p:txBody>
      </p:sp>
    </p:spTree>
    <p:extLst>
      <p:ext uri="{BB962C8B-B14F-4D97-AF65-F5344CB8AC3E}">
        <p14:creationId xmlns:p14="http://schemas.microsoft.com/office/powerpoint/2010/main" val="40562290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05000"/>
            <a:ext cx="284567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1905000"/>
            <a:ext cx="28858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1905000"/>
            <a:ext cx="281744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9562" y="4572000"/>
            <a:ext cx="353692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2286" y="4572000"/>
            <a:ext cx="35740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1723510-1C3F-4014-AC82-12C345B3E8DB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Linear threshold model </a:t>
            </a:r>
          </a:p>
        </p:txBody>
      </p:sp>
    </p:spTree>
    <p:extLst>
      <p:ext uri="{BB962C8B-B14F-4D97-AF65-F5344CB8AC3E}">
        <p14:creationId xmlns:p14="http://schemas.microsoft.com/office/powerpoint/2010/main" val="220660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Influence Maximization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KKT03 showed that in this case the influence </a:t>
            </a:r>
            <a:r>
              <a:rPr lang="en-US" dirty="0">
                <a:solidFill>
                  <a:srgbClr val="0070C0"/>
                </a:solidFill>
              </a:rPr>
              <a:t>s(A)</a:t>
            </a:r>
            <a:r>
              <a:rPr lang="en-US" dirty="0"/>
              <a:t> is still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submodular </a:t>
            </a:r>
            <a:r>
              <a:rPr lang="en-US" dirty="0"/>
              <a:t>function, using a similar technique</a:t>
            </a:r>
          </a:p>
          <a:p>
            <a:pPr lvl="1"/>
            <a:r>
              <a:rPr lang="en-US" dirty="0"/>
              <a:t>Assumes </a:t>
            </a:r>
            <a:r>
              <a:rPr lang="en-US" dirty="0">
                <a:solidFill>
                  <a:srgbClr val="FF0000"/>
                </a:solidFill>
              </a:rPr>
              <a:t>uniform random thresholds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Greedy</a:t>
            </a:r>
            <a:r>
              <a:rPr lang="en-US" dirty="0"/>
              <a:t> algorithm achieves a </a:t>
            </a:r>
            <a:r>
              <a:rPr lang="en-US" dirty="0">
                <a:solidFill>
                  <a:srgbClr val="0070C0"/>
                </a:solidFill>
              </a:rPr>
              <a:t>(1-1/e) </a:t>
            </a:r>
            <a:r>
              <a:rPr lang="en-US" dirty="0"/>
              <a:t>approximation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83687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Proof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For each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, pick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one</a:t>
                </a:r>
                <a:r>
                  <a:rPr lang="en-US" dirty="0"/>
                  <a:t> of the edges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incoming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𝑣𝑢</m:t>
                        </m:r>
                      </m:sub>
                    </m:sSub>
                  </m:oMath>
                </a14:m>
                <a:r>
                  <a:rPr lang="en-US" dirty="0"/>
                  <a:t>and make it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live</a:t>
                </a:r>
                <a:r>
                  <a:rPr lang="en-US" dirty="0"/>
                  <a:t>. With probability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1−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𝑣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it picks no edge to make live</a:t>
                </a:r>
              </a:p>
              <a:p>
                <a:r>
                  <a:rPr lang="en-US" dirty="0"/>
                  <a:t>Claim: Given a set of seed nodes A, the following two </a:t>
                </a:r>
                <a:r>
                  <a:rPr lang="en-US" dirty="0">
                    <a:solidFill>
                      <a:srgbClr val="0070C0"/>
                    </a:solidFill>
                  </a:rPr>
                  <a:t>distributions</a:t>
                </a:r>
                <a:r>
                  <a:rPr lang="en-US" dirty="0"/>
                  <a:t> are the </a:t>
                </a:r>
                <a:r>
                  <a:rPr lang="en-US" dirty="0">
                    <a:solidFill>
                      <a:srgbClr val="C00000"/>
                    </a:solidFill>
                  </a:rPr>
                  <a:t>same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distribution over the set of activated nodes </a:t>
                </a:r>
                <a:r>
                  <a:rPr lang="en-US" dirty="0"/>
                  <a:t>using the Linear Threshold model and seed set A </a:t>
                </a:r>
              </a:p>
              <a:p>
                <a:pPr lvl="1"/>
                <a:r>
                  <a:rPr lang="en-US" dirty="0"/>
                  <a:t>The </a:t>
                </a:r>
                <a:r>
                  <a:rPr lang="en-US" dirty="0">
                    <a:solidFill>
                      <a:srgbClr val="0070C0"/>
                    </a:solidFill>
                  </a:rPr>
                  <a:t>distribution over the set of reachable nodes </a:t>
                </a:r>
                <a:r>
                  <a:rPr lang="en-US" dirty="0"/>
                  <a:t>from A using live edges.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617128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Proof idea (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submodularity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LT model)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Consider the special case of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DAG</a:t>
                </a:r>
                <a:r>
                  <a:rPr lang="en-US" dirty="0"/>
                  <a:t> (Directed Acyclic Graph)</a:t>
                </a:r>
              </a:p>
              <a:p>
                <a:pPr lvl="1"/>
                <a:r>
                  <a:rPr lang="en-US" dirty="0"/>
                  <a:t>There is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topological ordering </a:t>
                </a:r>
                <a:r>
                  <a:rPr lang="en-US" dirty="0"/>
                  <a:t>of the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such that edges go from left to right</a:t>
                </a:r>
              </a:p>
              <a:p>
                <a:r>
                  <a:rPr lang="en-US" dirty="0"/>
                  <a:t>Consider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in this ordering and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set of</a:t>
                </a:r>
                <a:r>
                  <a:rPr lang="el-GR" dirty="0"/>
                  <a:t> </a:t>
                </a:r>
                <a:r>
                  <a:rPr lang="en-US"/>
                  <a:t>incoming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neighbors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that are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active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What is the probability that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becomes active in either of the two models?</a:t>
                </a:r>
              </a:p>
              <a:p>
                <a:pPr lvl="1"/>
                <a:r>
                  <a:rPr lang="en-US" dirty="0"/>
                  <a:t>In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Linear Threshold </a:t>
                </a:r>
                <a:r>
                  <a:rPr lang="en-US" dirty="0"/>
                  <a:t>model the random 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must be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𝑢𝑖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≥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live-edge</a:t>
                </a:r>
                <a:r>
                  <a:rPr lang="en-US" dirty="0"/>
                  <a:t> model we should pick one of the edges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This proof idea generalizes to general graphs</a:t>
                </a:r>
              </a:p>
              <a:p>
                <a:pPr lvl="1"/>
                <a:r>
                  <a:rPr lang="en-US" dirty="0"/>
                  <a:t>Note: if we know the thresholds in advance </a:t>
                </a:r>
                <a:r>
                  <a:rPr lang="en-US" dirty="0" err="1"/>
                  <a:t>submodularity</a:t>
                </a:r>
                <a:r>
                  <a:rPr lang="en-US" dirty="0"/>
                  <a:t> does not hold!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2561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425022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sp>
        <p:nvSpPr>
          <p:cNvPr id="4" name="Oval 3"/>
          <p:cNvSpPr/>
          <p:nvPr/>
        </p:nvSpPr>
        <p:spPr>
          <a:xfrm>
            <a:off x="2411760" y="3080952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09148" y="3102315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38157" y="2038551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57257" y="4532462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21008" y="428202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0152" y="257043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4" idx="6"/>
            <a:endCxn id="5" idx="2"/>
          </p:cNvCxnSpPr>
          <p:nvPr/>
        </p:nvCxnSpPr>
        <p:spPr>
          <a:xfrm>
            <a:off x="2843808" y="3296976"/>
            <a:ext cx="1365340" cy="213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5"/>
            <a:endCxn id="7" idx="1"/>
          </p:cNvCxnSpPr>
          <p:nvPr/>
        </p:nvCxnSpPr>
        <p:spPr>
          <a:xfrm>
            <a:off x="2780536" y="3449728"/>
            <a:ext cx="739993" cy="11460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7"/>
            <a:endCxn id="5" idx="3"/>
          </p:cNvCxnSpPr>
          <p:nvPr/>
        </p:nvCxnSpPr>
        <p:spPr>
          <a:xfrm flipV="1">
            <a:off x="3826033" y="3471091"/>
            <a:ext cx="446387" cy="11246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  <a:endCxn id="5" idx="1"/>
          </p:cNvCxnSpPr>
          <p:nvPr/>
        </p:nvCxnSpPr>
        <p:spPr>
          <a:xfrm>
            <a:off x="3406933" y="2407327"/>
            <a:ext cx="865487" cy="758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9" idx="2"/>
          </p:cNvCxnSpPr>
          <p:nvPr/>
        </p:nvCxnSpPr>
        <p:spPr>
          <a:xfrm>
            <a:off x="3470205" y="2254575"/>
            <a:ext cx="2469947" cy="5318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  <a:endCxn id="8" idx="2"/>
          </p:cNvCxnSpPr>
          <p:nvPr/>
        </p:nvCxnSpPr>
        <p:spPr>
          <a:xfrm flipV="1">
            <a:off x="3889305" y="4498047"/>
            <a:ext cx="1831703" cy="2504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5"/>
            <a:endCxn id="8" idx="1"/>
          </p:cNvCxnSpPr>
          <p:nvPr/>
        </p:nvCxnSpPr>
        <p:spPr>
          <a:xfrm>
            <a:off x="4577924" y="3471091"/>
            <a:ext cx="1206356" cy="8742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7"/>
            <a:endCxn id="9" idx="3"/>
          </p:cNvCxnSpPr>
          <p:nvPr/>
        </p:nvCxnSpPr>
        <p:spPr>
          <a:xfrm flipV="1">
            <a:off x="4577924" y="2939209"/>
            <a:ext cx="1425500" cy="226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762868" y="3122991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868" y="3122991"/>
                <a:ext cx="46769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372200" y="2448369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2448369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286679" y="4277328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679" y="4277328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>
            <a:stCxn id="8" idx="0"/>
            <a:endCxn id="9" idx="4"/>
          </p:cNvCxnSpPr>
          <p:nvPr/>
        </p:nvCxnSpPr>
        <p:spPr>
          <a:xfrm flipV="1">
            <a:off x="5937032" y="3002481"/>
            <a:ext cx="219144" cy="1279542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611560" y="5877272"/>
            <a:ext cx="7733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Assume that all edge weights incoming to any node sum to 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00459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sp>
        <p:nvSpPr>
          <p:cNvPr id="4" name="Oval 3"/>
          <p:cNvSpPr/>
          <p:nvPr/>
        </p:nvSpPr>
        <p:spPr>
          <a:xfrm>
            <a:off x="2411760" y="3080952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09148" y="3102315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38157" y="2038551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57257" y="4532462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21008" y="428202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0152" y="257043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4" idx="6"/>
            <a:endCxn id="5" idx="2"/>
          </p:cNvCxnSpPr>
          <p:nvPr/>
        </p:nvCxnSpPr>
        <p:spPr>
          <a:xfrm>
            <a:off x="2843808" y="3296976"/>
            <a:ext cx="1365340" cy="213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5"/>
            <a:endCxn id="7" idx="1"/>
          </p:cNvCxnSpPr>
          <p:nvPr/>
        </p:nvCxnSpPr>
        <p:spPr>
          <a:xfrm>
            <a:off x="2780536" y="3449728"/>
            <a:ext cx="739993" cy="114600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7"/>
            <a:endCxn id="5" idx="3"/>
          </p:cNvCxnSpPr>
          <p:nvPr/>
        </p:nvCxnSpPr>
        <p:spPr>
          <a:xfrm flipV="1">
            <a:off x="3826033" y="3471091"/>
            <a:ext cx="446387" cy="112464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  <a:endCxn id="5" idx="1"/>
          </p:cNvCxnSpPr>
          <p:nvPr/>
        </p:nvCxnSpPr>
        <p:spPr>
          <a:xfrm>
            <a:off x="3406933" y="2407327"/>
            <a:ext cx="865487" cy="758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9" idx="2"/>
          </p:cNvCxnSpPr>
          <p:nvPr/>
        </p:nvCxnSpPr>
        <p:spPr>
          <a:xfrm>
            <a:off x="3470205" y="2254575"/>
            <a:ext cx="2469947" cy="53188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  <a:endCxn id="8" idx="2"/>
          </p:cNvCxnSpPr>
          <p:nvPr/>
        </p:nvCxnSpPr>
        <p:spPr>
          <a:xfrm flipV="1">
            <a:off x="3889305" y="4498047"/>
            <a:ext cx="1831703" cy="2504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5"/>
            <a:endCxn id="8" idx="1"/>
          </p:cNvCxnSpPr>
          <p:nvPr/>
        </p:nvCxnSpPr>
        <p:spPr>
          <a:xfrm>
            <a:off x="4577924" y="3471091"/>
            <a:ext cx="1206356" cy="87420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7"/>
            <a:endCxn id="9" idx="3"/>
          </p:cNvCxnSpPr>
          <p:nvPr/>
        </p:nvCxnSpPr>
        <p:spPr>
          <a:xfrm flipV="1">
            <a:off x="4577924" y="2939209"/>
            <a:ext cx="1425500" cy="226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363050" y="4282023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050" y="4282023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>
            <a:stCxn id="8" idx="0"/>
            <a:endCxn id="9" idx="4"/>
          </p:cNvCxnSpPr>
          <p:nvPr/>
        </p:nvCxnSpPr>
        <p:spPr>
          <a:xfrm flipV="1">
            <a:off x="5937032" y="3002481"/>
            <a:ext cx="219144" cy="1279542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9513" y="5544609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nodes select a single incoming edge with probability equal to the weight (uniformly at random in this case)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612703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sp>
        <p:nvSpPr>
          <p:cNvPr id="4" name="Oval 3"/>
          <p:cNvSpPr/>
          <p:nvPr/>
        </p:nvSpPr>
        <p:spPr>
          <a:xfrm>
            <a:off x="2411760" y="308095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09148" y="3102315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38157" y="2038551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57257" y="4532462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21008" y="428202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0152" y="257043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4" idx="6"/>
            <a:endCxn id="5" idx="2"/>
          </p:cNvCxnSpPr>
          <p:nvPr/>
        </p:nvCxnSpPr>
        <p:spPr>
          <a:xfrm>
            <a:off x="2843808" y="3296976"/>
            <a:ext cx="1365340" cy="213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5"/>
            <a:endCxn id="7" idx="1"/>
          </p:cNvCxnSpPr>
          <p:nvPr/>
        </p:nvCxnSpPr>
        <p:spPr>
          <a:xfrm>
            <a:off x="2780536" y="3449728"/>
            <a:ext cx="739993" cy="114600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7"/>
            <a:endCxn id="5" idx="3"/>
          </p:cNvCxnSpPr>
          <p:nvPr/>
        </p:nvCxnSpPr>
        <p:spPr>
          <a:xfrm flipV="1">
            <a:off x="3826033" y="3471091"/>
            <a:ext cx="446387" cy="112464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  <a:endCxn id="5" idx="1"/>
          </p:cNvCxnSpPr>
          <p:nvPr/>
        </p:nvCxnSpPr>
        <p:spPr>
          <a:xfrm>
            <a:off x="3406933" y="2407327"/>
            <a:ext cx="865487" cy="758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9" idx="2"/>
          </p:cNvCxnSpPr>
          <p:nvPr/>
        </p:nvCxnSpPr>
        <p:spPr>
          <a:xfrm>
            <a:off x="3470205" y="2254575"/>
            <a:ext cx="2469947" cy="53188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  <a:endCxn id="8" idx="2"/>
          </p:cNvCxnSpPr>
          <p:nvPr/>
        </p:nvCxnSpPr>
        <p:spPr>
          <a:xfrm flipV="1">
            <a:off x="3889305" y="4498047"/>
            <a:ext cx="1831703" cy="2504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5"/>
            <a:endCxn id="8" idx="1"/>
          </p:cNvCxnSpPr>
          <p:nvPr/>
        </p:nvCxnSpPr>
        <p:spPr>
          <a:xfrm>
            <a:off x="4577924" y="3471091"/>
            <a:ext cx="1206356" cy="87420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7"/>
            <a:endCxn id="9" idx="3"/>
          </p:cNvCxnSpPr>
          <p:nvPr/>
        </p:nvCxnSpPr>
        <p:spPr>
          <a:xfrm flipV="1">
            <a:off x="4577924" y="2939209"/>
            <a:ext cx="1425500" cy="226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153056" y="4281387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056" y="4281387"/>
                <a:ext cx="46769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>
            <a:stCxn id="8" idx="0"/>
            <a:endCxn id="9" idx="4"/>
          </p:cNvCxnSpPr>
          <p:nvPr/>
        </p:nvCxnSpPr>
        <p:spPr>
          <a:xfrm flipV="1">
            <a:off x="5937032" y="3002481"/>
            <a:ext cx="219144" cy="1279542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81337" y="5828924"/>
                <a:ext cx="26350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is the seed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337" y="5828924"/>
                <a:ext cx="2635080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3704" t="-10526" r="-277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02170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sp>
        <p:nvSpPr>
          <p:cNvPr id="4" name="Oval 3"/>
          <p:cNvSpPr/>
          <p:nvPr/>
        </p:nvSpPr>
        <p:spPr>
          <a:xfrm>
            <a:off x="2411760" y="308095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09148" y="3102315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38157" y="2038551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57257" y="453246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21008" y="428202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0152" y="257043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4" idx="6"/>
            <a:endCxn id="5" idx="2"/>
          </p:cNvCxnSpPr>
          <p:nvPr/>
        </p:nvCxnSpPr>
        <p:spPr>
          <a:xfrm>
            <a:off x="2843808" y="3296976"/>
            <a:ext cx="1365340" cy="213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5"/>
            <a:endCxn id="7" idx="1"/>
          </p:cNvCxnSpPr>
          <p:nvPr/>
        </p:nvCxnSpPr>
        <p:spPr>
          <a:xfrm>
            <a:off x="2780536" y="3449728"/>
            <a:ext cx="739993" cy="114600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7"/>
            <a:endCxn id="5" idx="3"/>
          </p:cNvCxnSpPr>
          <p:nvPr/>
        </p:nvCxnSpPr>
        <p:spPr>
          <a:xfrm flipV="1">
            <a:off x="3826033" y="3471091"/>
            <a:ext cx="446387" cy="112464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  <a:endCxn id="5" idx="1"/>
          </p:cNvCxnSpPr>
          <p:nvPr/>
        </p:nvCxnSpPr>
        <p:spPr>
          <a:xfrm>
            <a:off x="3406933" y="2407327"/>
            <a:ext cx="865487" cy="758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9" idx="2"/>
          </p:cNvCxnSpPr>
          <p:nvPr/>
        </p:nvCxnSpPr>
        <p:spPr>
          <a:xfrm>
            <a:off x="3470205" y="2254575"/>
            <a:ext cx="2469947" cy="53188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  <a:endCxn id="8" idx="2"/>
          </p:cNvCxnSpPr>
          <p:nvPr/>
        </p:nvCxnSpPr>
        <p:spPr>
          <a:xfrm flipV="1">
            <a:off x="3889305" y="4498047"/>
            <a:ext cx="1831703" cy="2504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5"/>
            <a:endCxn id="8" idx="1"/>
          </p:cNvCxnSpPr>
          <p:nvPr/>
        </p:nvCxnSpPr>
        <p:spPr>
          <a:xfrm>
            <a:off x="4577924" y="3471091"/>
            <a:ext cx="1206356" cy="87420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7"/>
            <a:endCxn id="9" idx="3"/>
          </p:cNvCxnSpPr>
          <p:nvPr/>
        </p:nvCxnSpPr>
        <p:spPr>
          <a:xfrm flipV="1">
            <a:off x="4577924" y="2939209"/>
            <a:ext cx="1425500" cy="226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333282" y="4288214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282" y="4288214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>
            <a:stCxn id="8" idx="0"/>
            <a:endCxn id="9" idx="4"/>
          </p:cNvCxnSpPr>
          <p:nvPr/>
        </p:nvCxnSpPr>
        <p:spPr>
          <a:xfrm flipV="1">
            <a:off x="5937032" y="3002481"/>
            <a:ext cx="219144" cy="1279542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13041" y="5496146"/>
                <a:ext cx="72242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 has a single incoming neighbor, therefore for any threshold it will be activated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41" y="5496146"/>
                <a:ext cx="7224261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1266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2437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sp>
        <p:nvSpPr>
          <p:cNvPr id="4" name="Oval 3"/>
          <p:cNvSpPr/>
          <p:nvPr/>
        </p:nvSpPr>
        <p:spPr>
          <a:xfrm>
            <a:off x="2411760" y="308095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09148" y="3102315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38157" y="2038551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57257" y="453246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21008" y="428202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0152" y="257043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4" idx="6"/>
            <a:endCxn id="5" idx="2"/>
          </p:cNvCxnSpPr>
          <p:nvPr/>
        </p:nvCxnSpPr>
        <p:spPr>
          <a:xfrm>
            <a:off x="2843808" y="3296976"/>
            <a:ext cx="1365340" cy="213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5"/>
            <a:endCxn id="7" idx="1"/>
          </p:cNvCxnSpPr>
          <p:nvPr/>
        </p:nvCxnSpPr>
        <p:spPr>
          <a:xfrm>
            <a:off x="2780536" y="3449728"/>
            <a:ext cx="739993" cy="114600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7"/>
            <a:endCxn id="5" idx="3"/>
          </p:cNvCxnSpPr>
          <p:nvPr/>
        </p:nvCxnSpPr>
        <p:spPr>
          <a:xfrm flipV="1">
            <a:off x="3826033" y="3471091"/>
            <a:ext cx="446387" cy="112464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  <a:endCxn id="5" idx="1"/>
          </p:cNvCxnSpPr>
          <p:nvPr/>
        </p:nvCxnSpPr>
        <p:spPr>
          <a:xfrm>
            <a:off x="3406933" y="2407327"/>
            <a:ext cx="865487" cy="758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9" idx="2"/>
          </p:cNvCxnSpPr>
          <p:nvPr/>
        </p:nvCxnSpPr>
        <p:spPr>
          <a:xfrm>
            <a:off x="3470205" y="2254575"/>
            <a:ext cx="2469947" cy="53188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  <a:endCxn id="8" idx="2"/>
          </p:cNvCxnSpPr>
          <p:nvPr/>
        </p:nvCxnSpPr>
        <p:spPr>
          <a:xfrm flipV="1">
            <a:off x="3889305" y="4498047"/>
            <a:ext cx="1831703" cy="2504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5"/>
            <a:endCxn id="8" idx="1"/>
          </p:cNvCxnSpPr>
          <p:nvPr/>
        </p:nvCxnSpPr>
        <p:spPr>
          <a:xfrm>
            <a:off x="4577924" y="3471091"/>
            <a:ext cx="1206356" cy="87420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7"/>
            <a:endCxn id="9" idx="3"/>
          </p:cNvCxnSpPr>
          <p:nvPr/>
        </p:nvCxnSpPr>
        <p:spPr>
          <a:xfrm flipV="1">
            <a:off x="4577924" y="2939209"/>
            <a:ext cx="1425500" cy="226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333282" y="4288214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282" y="4288214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>
            <a:stCxn id="8" idx="0"/>
            <a:endCxn id="9" idx="4"/>
          </p:cNvCxnSpPr>
          <p:nvPr/>
        </p:nvCxnSpPr>
        <p:spPr>
          <a:xfrm flipV="1">
            <a:off x="5937032" y="3002481"/>
            <a:ext cx="219144" cy="1279542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6257" y="5251659"/>
                <a:ext cx="778578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The probability that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/>
                  <a:t> gets activated is 2/3 since it has incoming edges from two active nodes.</a:t>
                </a:r>
              </a:p>
              <a:p>
                <a:r>
                  <a:rPr lang="en-US" sz="2400" dirty="0"/>
                  <a:t>The probability that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/>
                  <a:t> picks one of the two edges to these nodes is also 2/3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57" y="5251659"/>
                <a:ext cx="7785782" cy="1569660"/>
              </a:xfrm>
              <a:prstGeom prst="rect">
                <a:avLst/>
              </a:prstGeom>
              <a:blipFill rotWithShape="0">
                <a:blip r:embed="rId8"/>
                <a:stretch>
                  <a:fillRect l="-1253" t="-3101" r="-392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28077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sp>
        <p:nvSpPr>
          <p:cNvPr id="4" name="Oval 3"/>
          <p:cNvSpPr/>
          <p:nvPr/>
        </p:nvSpPr>
        <p:spPr>
          <a:xfrm>
            <a:off x="2411760" y="308095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09148" y="3102315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38157" y="2038551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57257" y="453246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21008" y="4282023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0152" y="257043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4" idx="6"/>
            <a:endCxn id="5" idx="2"/>
          </p:cNvCxnSpPr>
          <p:nvPr/>
        </p:nvCxnSpPr>
        <p:spPr>
          <a:xfrm>
            <a:off x="2843808" y="3296976"/>
            <a:ext cx="1365340" cy="213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5"/>
            <a:endCxn id="7" idx="1"/>
          </p:cNvCxnSpPr>
          <p:nvPr/>
        </p:nvCxnSpPr>
        <p:spPr>
          <a:xfrm>
            <a:off x="2780536" y="3449728"/>
            <a:ext cx="739993" cy="114600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7"/>
            <a:endCxn id="5" idx="3"/>
          </p:cNvCxnSpPr>
          <p:nvPr/>
        </p:nvCxnSpPr>
        <p:spPr>
          <a:xfrm flipV="1">
            <a:off x="3826033" y="3471091"/>
            <a:ext cx="446387" cy="112464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  <a:endCxn id="5" idx="1"/>
          </p:cNvCxnSpPr>
          <p:nvPr/>
        </p:nvCxnSpPr>
        <p:spPr>
          <a:xfrm>
            <a:off x="3406933" y="2407327"/>
            <a:ext cx="865487" cy="758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9" idx="2"/>
          </p:cNvCxnSpPr>
          <p:nvPr/>
        </p:nvCxnSpPr>
        <p:spPr>
          <a:xfrm>
            <a:off x="3470205" y="2254575"/>
            <a:ext cx="2469947" cy="53188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  <a:endCxn id="8" idx="2"/>
          </p:cNvCxnSpPr>
          <p:nvPr/>
        </p:nvCxnSpPr>
        <p:spPr>
          <a:xfrm flipV="1">
            <a:off x="3889305" y="4498047"/>
            <a:ext cx="1831703" cy="2504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5"/>
            <a:endCxn id="8" idx="1"/>
          </p:cNvCxnSpPr>
          <p:nvPr/>
        </p:nvCxnSpPr>
        <p:spPr>
          <a:xfrm>
            <a:off x="4577924" y="3471091"/>
            <a:ext cx="1206356" cy="87420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7"/>
            <a:endCxn id="9" idx="3"/>
          </p:cNvCxnSpPr>
          <p:nvPr/>
        </p:nvCxnSpPr>
        <p:spPr>
          <a:xfrm flipV="1">
            <a:off x="4577924" y="2939209"/>
            <a:ext cx="1425500" cy="226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333282" y="4288214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282" y="4288214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>
            <a:stCxn id="8" idx="0"/>
            <a:endCxn id="9" idx="4"/>
          </p:cNvCxnSpPr>
          <p:nvPr/>
        </p:nvCxnSpPr>
        <p:spPr>
          <a:xfrm flipV="1">
            <a:off x="5937032" y="3002481"/>
            <a:ext cx="219144" cy="1279542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6257" y="5251659"/>
                <a:ext cx="778578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Similarly the probability that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400" dirty="0"/>
                  <a:t> gets activated is 2/3 since it has incoming edges from two active nodes.</a:t>
                </a:r>
              </a:p>
              <a:p>
                <a:r>
                  <a:rPr lang="en-US" sz="2400" dirty="0"/>
                  <a:t>The probability that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400" dirty="0"/>
                  <a:t> picks one of the two edges to these nodes is also 2/3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57" y="5251659"/>
                <a:ext cx="7785782" cy="1569660"/>
              </a:xfrm>
              <a:prstGeom prst="rect">
                <a:avLst/>
              </a:prstGeom>
              <a:blipFill rotWithShape="0">
                <a:blip r:embed="rId8"/>
                <a:stretch>
                  <a:fillRect l="-1253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5178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276872"/>
            <a:ext cx="5842992" cy="24048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Epidemic models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Influence maximization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01924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sp>
        <p:nvSpPr>
          <p:cNvPr id="4" name="Oval 3"/>
          <p:cNvSpPr/>
          <p:nvPr/>
        </p:nvSpPr>
        <p:spPr>
          <a:xfrm>
            <a:off x="2411760" y="308095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09148" y="3102315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38157" y="2038551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57257" y="453246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21008" y="4282023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0152" y="257043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4" idx="6"/>
            <a:endCxn id="5" idx="2"/>
          </p:cNvCxnSpPr>
          <p:nvPr/>
        </p:nvCxnSpPr>
        <p:spPr>
          <a:xfrm>
            <a:off x="2843808" y="3296976"/>
            <a:ext cx="1365340" cy="213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5"/>
            <a:endCxn id="7" idx="1"/>
          </p:cNvCxnSpPr>
          <p:nvPr/>
        </p:nvCxnSpPr>
        <p:spPr>
          <a:xfrm>
            <a:off x="2780536" y="3449728"/>
            <a:ext cx="739993" cy="114600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7"/>
            <a:endCxn id="5" idx="3"/>
          </p:cNvCxnSpPr>
          <p:nvPr/>
        </p:nvCxnSpPr>
        <p:spPr>
          <a:xfrm flipV="1">
            <a:off x="3826033" y="3471091"/>
            <a:ext cx="446387" cy="112464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  <a:endCxn id="5" idx="1"/>
          </p:cNvCxnSpPr>
          <p:nvPr/>
        </p:nvCxnSpPr>
        <p:spPr>
          <a:xfrm>
            <a:off x="3406933" y="2407327"/>
            <a:ext cx="865487" cy="758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9" idx="2"/>
          </p:cNvCxnSpPr>
          <p:nvPr/>
        </p:nvCxnSpPr>
        <p:spPr>
          <a:xfrm>
            <a:off x="3470205" y="2254575"/>
            <a:ext cx="2469947" cy="53188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  <a:endCxn id="8" idx="2"/>
          </p:cNvCxnSpPr>
          <p:nvPr/>
        </p:nvCxnSpPr>
        <p:spPr>
          <a:xfrm flipV="1">
            <a:off x="3889305" y="4498047"/>
            <a:ext cx="1831703" cy="2504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5"/>
            <a:endCxn id="8" idx="1"/>
          </p:cNvCxnSpPr>
          <p:nvPr/>
        </p:nvCxnSpPr>
        <p:spPr>
          <a:xfrm>
            <a:off x="4577924" y="3471091"/>
            <a:ext cx="1206356" cy="87420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7"/>
            <a:endCxn id="9" idx="3"/>
          </p:cNvCxnSpPr>
          <p:nvPr/>
        </p:nvCxnSpPr>
        <p:spPr>
          <a:xfrm flipV="1">
            <a:off x="4577924" y="2939209"/>
            <a:ext cx="1425500" cy="226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333282" y="4288214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282" y="4288214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>
            <a:stCxn id="8" idx="0"/>
            <a:endCxn id="9" idx="4"/>
          </p:cNvCxnSpPr>
          <p:nvPr/>
        </p:nvCxnSpPr>
        <p:spPr>
          <a:xfrm flipV="1">
            <a:off x="5937032" y="3002481"/>
            <a:ext cx="219144" cy="1279542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9529" y="5590061"/>
                <a:ext cx="778578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The set of active nodes is the set of nodes 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with live edges (orange).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29" y="5590061"/>
                <a:ext cx="7785782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117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21226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One-slide </a:t>
            </a:r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6431"/>
                <a:ext cx="8229600" cy="532373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Influence maximization</a:t>
                </a:r>
                <a:r>
                  <a:rPr lang="en-US" dirty="0"/>
                  <a:t>: Given 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and a budget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for some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diffusion model</a:t>
                </a:r>
                <a:r>
                  <a:rPr lang="en-US" dirty="0"/>
                  <a:t>, find a subset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nodes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such that when activating these nodes,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spread</a:t>
                </a:r>
                <a:r>
                  <a:rPr lang="en-US" dirty="0"/>
                  <a:t> of the diffusion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in the network is maximized.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Diffusion models</a:t>
                </a:r>
                <a:r>
                  <a:rPr lang="en-US" dirty="0">
                    <a:solidFill>
                      <a:srgbClr val="0070C0"/>
                    </a:solidFill>
                  </a:rPr>
                  <a:t>: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Independent Cascade </a:t>
                </a:r>
                <a:r>
                  <a:rPr lang="en-US" dirty="0"/>
                  <a:t>model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Linear Threshold </a:t>
                </a:r>
                <a:r>
                  <a:rPr lang="en-US" dirty="0"/>
                  <a:t>model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Algorithm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rgbClr val="0070C0"/>
                    </a:solidFill>
                  </a:rPr>
                  <a:t>Greedy</a:t>
                </a:r>
                <a:r>
                  <a:rPr lang="en-US" dirty="0"/>
                  <a:t> algorithm that adds to the set each time the node with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maximum marginal gain</a:t>
                </a:r>
                <a:r>
                  <a:rPr lang="en-US" dirty="0"/>
                  <a:t>, i.e., the node that causes the maximum increase in the diffusion spread.</a:t>
                </a:r>
              </a:p>
              <a:p>
                <a:r>
                  <a:rPr lang="en-US" dirty="0"/>
                  <a:t>The Greedy algorithm gives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approximation </a:t>
                </a:r>
                <a:r>
                  <a:rPr lang="en-US" dirty="0"/>
                  <a:t>of the optimal solution </a:t>
                </a:r>
              </a:p>
              <a:p>
                <a:pPr lvl="1"/>
                <a:r>
                  <a:rPr lang="en-US" dirty="0"/>
                  <a:t>Follows from the fact that the spread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</a:p>
              <a:p>
                <a:pPr lvl="2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Monotone</a:t>
                </a:r>
              </a:p>
              <a:p>
                <a:pPr lvl="2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Submodular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6431"/>
                <a:ext cx="8229600" cy="5323730"/>
              </a:xfrm>
              <a:blipFill rotWithShape="0">
                <a:blip r:embed="rId2"/>
                <a:stretch>
                  <a:fillRect l="-1037" t="-2176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91660" y="5763339"/>
                <a:ext cx="2405980" cy="369332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660" y="5763339"/>
                <a:ext cx="240598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91660" y="6189908"/>
                <a:ext cx="5336012" cy="369332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∪{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660" y="6189908"/>
                <a:ext cx="5336012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2698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793493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Extensions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Other models for diffusion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Deadline model</a:t>
            </a:r>
            <a:r>
              <a:rPr lang="en-US" dirty="0"/>
              <a:t>: There is a deadline by which a node can be infected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Time-decay model</a:t>
            </a:r>
            <a:r>
              <a:rPr lang="en-US" dirty="0"/>
              <a:t>: The probability of an infected node to infect its neighbors decays over time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Timed influence</a:t>
            </a:r>
            <a:r>
              <a:rPr lang="en-US" dirty="0"/>
              <a:t>: Each edge has a speed of infection, and you want to maximize the speed by which nodes are infected.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Competing diffusions</a:t>
            </a:r>
          </a:p>
          <a:p>
            <a:pPr lvl="1"/>
            <a:r>
              <a:rPr lang="en-US" dirty="0"/>
              <a:t>Maximize the spread while competing with other products that are being diffused. 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8672" y="5863221"/>
            <a:ext cx="7908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A. Borodin, Y. </a:t>
            </a:r>
            <a:r>
              <a:rPr lang="en-US" sz="1200" dirty="0" err="1"/>
              <a:t>Filmus</a:t>
            </a:r>
            <a:r>
              <a:rPr lang="en-US" sz="1200" dirty="0"/>
              <a:t>, and J. Oren. </a:t>
            </a:r>
            <a:r>
              <a:rPr lang="en-US" sz="1200" i="1" dirty="0"/>
              <a:t>Threshold models for competitive influence in social networks</a:t>
            </a:r>
            <a:r>
              <a:rPr lang="en-US" sz="1200" dirty="0"/>
              <a:t>. WINE, 2010.</a:t>
            </a:r>
          </a:p>
          <a:p>
            <a:r>
              <a:rPr lang="en-US" sz="1200" dirty="0"/>
              <a:t>M. </a:t>
            </a:r>
            <a:r>
              <a:rPr lang="en-US" sz="1200" dirty="0" err="1"/>
              <a:t>Draief</a:t>
            </a:r>
            <a:r>
              <a:rPr lang="en-US" sz="1200" dirty="0"/>
              <a:t> and H. </a:t>
            </a:r>
            <a:r>
              <a:rPr lang="en-US" sz="1200" dirty="0" err="1"/>
              <a:t>Heidari</a:t>
            </a:r>
            <a:r>
              <a:rPr lang="en-US" sz="1200" dirty="0"/>
              <a:t>. M. Kearns. </a:t>
            </a:r>
            <a:r>
              <a:rPr lang="en-US" sz="1200" i="1" dirty="0"/>
              <a:t>New Models for Competitive Contagion. </a:t>
            </a:r>
            <a:r>
              <a:rPr lang="en-US" sz="1200" dirty="0"/>
              <a:t>AAAI 2014.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8672" y="4424616"/>
            <a:ext cx="7908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N. Du, L. Song, M. Gomez-Rodriguez, H. </a:t>
            </a:r>
            <a:r>
              <a:rPr lang="en-US" sz="1200" dirty="0" err="1"/>
              <a:t>Zha</a:t>
            </a:r>
            <a:r>
              <a:rPr lang="en-US" sz="1200" dirty="0"/>
              <a:t>. </a:t>
            </a:r>
            <a:r>
              <a:rPr lang="en-US" sz="1200" i="1" dirty="0"/>
              <a:t>Scalable influence estimation in continuous-time diffusion networks</a:t>
            </a:r>
            <a:r>
              <a:rPr lang="en-US" sz="1200" dirty="0"/>
              <a:t>. NIPS 2013.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3601" y="2565395"/>
            <a:ext cx="8239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W. Chen, W. Lu, N. Zhang. </a:t>
            </a:r>
            <a:r>
              <a:rPr lang="en-US" sz="1200" i="1" dirty="0"/>
              <a:t>Time-critical influence maximization in social networks with time-delayed diffusion process</a:t>
            </a:r>
            <a:r>
              <a:rPr lang="en-US" sz="1200" dirty="0"/>
              <a:t>. AAAI, 2012.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3601" y="3530590"/>
            <a:ext cx="6820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B. Liu, G. Cong, D. Xu, and Y. Zeng. </a:t>
            </a:r>
            <a:r>
              <a:rPr lang="en-US" sz="1200" i="1" dirty="0"/>
              <a:t>Time constrained influence maximization in social networks. </a:t>
            </a:r>
            <a:r>
              <a:rPr lang="en-US" sz="1200" dirty="0"/>
              <a:t>ICDM 2012.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585725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Extensions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Reverse problems: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Initiator discovery</a:t>
            </a:r>
            <a:r>
              <a:rPr lang="en-US" dirty="0"/>
              <a:t>: Given the state of the diffusion, find the nodes most likely to have initiated the diffusion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Diffusion trees</a:t>
            </a:r>
            <a:r>
              <a:rPr lang="en-US" dirty="0"/>
              <a:t>: Identify the most likely tree of diffusion tree given the output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Infection probabilities</a:t>
            </a:r>
            <a:r>
              <a:rPr lang="en-US" dirty="0"/>
              <a:t>: estimate the true infection probabilities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2951" y="5966311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M. Gomez-Rodriguez, D. </a:t>
            </a:r>
            <a:r>
              <a:rPr lang="en-US" sz="1400" dirty="0" err="1"/>
              <a:t>Balduzzi</a:t>
            </a:r>
            <a:r>
              <a:rPr lang="en-US" sz="1400" dirty="0"/>
              <a:t>, B. </a:t>
            </a:r>
            <a:r>
              <a:rPr lang="en-US" sz="1400" dirty="0" err="1"/>
              <a:t>Scholkopf</a:t>
            </a:r>
            <a:r>
              <a:rPr lang="en-US" sz="1400" dirty="0"/>
              <a:t>. </a:t>
            </a:r>
            <a:r>
              <a:rPr lang="en-US" sz="1400" i="1" dirty="0"/>
              <a:t>Uncovering the temporal dynamics of diffusion networks</a:t>
            </a:r>
            <a:r>
              <a:rPr lang="en-US" sz="1400" dirty="0"/>
              <a:t>. ICML, 2011.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2951" y="465313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M. Gomez Rodriguez, J. </a:t>
            </a:r>
            <a:r>
              <a:rPr lang="en-US" sz="1400" dirty="0" err="1"/>
              <a:t>Leskovec</a:t>
            </a:r>
            <a:r>
              <a:rPr lang="en-US" sz="1400" dirty="0"/>
              <a:t>, A. Krause. </a:t>
            </a:r>
            <a:r>
              <a:rPr lang="en-US" sz="1400" i="1" dirty="0"/>
              <a:t>Inferring networks of diffusion and influence</a:t>
            </a:r>
            <a:r>
              <a:rPr lang="en-US" sz="1400" dirty="0"/>
              <a:t>. KDD 2010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2951" y="3339961"/>
            <a:ext cx="7056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H. </a:t>
            </a:r>
            <a:r>
              <a:rPr lang="en-US" sz="1400" dirty="0" err="1"/>
              <a:t>Mannila</a:t>
            </a:r>
            <a:r>
              <a:rPr lang="en-US" sz="1400" dirty="0"/>
              <a:t>, E. Terzi. </a:t>
            </a:r>
            <a:r>
              <a:rPr lang="en-US" sz="1400" i="1" dirty="0"/>
              <a:t>Finding Links and Initiators: A Graph-Reconstruction Problem</a:t>
            </a:r>
            <a:r>
              <a:rPr lang="en-US" sz="1400" dirty="0"/>
              <a:t>. SDM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641456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7624"/>
            <a:ext cx="8229600" cy="5481736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D. </a:t>
            </a:r>
            <a:r>
              <a:rPr lang="en-US" dirty="0" err="1"/>
              <a:t>Kempe</a:t>
            </a:r>
            <a:r>
              <a:rPr lang="en-US" dirty="0"/>
              <a:t>, J. Kleinberg, E. </a:t>
            </a:r>
            <a:r>
              <a:rPr lang="en-US" dirty="0" err="1"/>
              <a:t>Tardos</a:t>
            </a:r>
            <a:r>
              <a:rPr lang="en-US" dirty="0"/>
              <a:t>. </a:t>
            </a:r>
            <a:r>
              <a:rPr lang="en-US" i="1" dirty="0"/>
              <a:t>Maximizing the Spread of Influence through a Social Network</a:t>
            </a:r>
            <a:r>
              <a:rPr lang="en-US" dirty="0"/>
              <a:t>. Proc. 9th ACM SIGKDD Intl. Conf. on Knowledge Discovery and Data Mining, 2003.</a:t>
            </a:r>
          </a:p>
          <a:p>
            <a:r>
              <a:rPr lang="en-US" dirty="0"/>
              <a:t>N. </a:t>
            </a:r>
            <a:r>
              <a:rPr lang="en-US" dirty="0" err="1"/>
              <a:t>Gayraud</a:t>
            </a:r>
            <a:r>
              <a:rPr lang="en-US" dirty="0"/>
              <a:t>, E. </a:t>
            </a:r>
            <a:r>
              <a:rPr lang="en-US" dirty="0" err="1"/>
              <a:t>Pitoura</a:t>
            </a:r>
            <a:r>
              <a:rPr lang="en-US" dirty="0"/>
              <a:t>, P. Tsaparas. </a:t>
            </a:r>
            <a:r>
              <a:rPr lang="en-US" i="1" dirty="0"/>
              <a:t>Maximizing Diffusion in Evolving Networks</a:t>
            </a:r>
            <a:r>
              <a:rPr lang="en-US" dirty="0"/>
              <a:t>. ICCSS 2015</a:t>
            </a:r>
          </a:p>
          <a:p>
            <a:r>
              <a:rPr lang="en-US" dirty="0"/>
              <a:t>J. </a:t>
            </a:r>
            <a:r>
              <a:rPr lang="en-US" dirty="0" err="1"/>
              <a:t>Leskovec</a:t>
            </a:r>
            <a:r>
              <a:rPr lang="en-US" dirty="0"/>
              <a:t>, A. Krause, C. </a:t>
            </a:r>
            <a:r>
              <a:rPr lang="en-US" dirty="0" err="1"/>
              <a:t>Guestrin</a:t>
            </a:r>
            <a:r>
              <a:rPr lang="en-US" dirty="0"/>
              <a:t>, C. </a:t>
            </a:r>
            <a:r>
              <a:rPr lang="en-US" dirty="0" err="1"/>
              <a:t>Faloutsos</a:t>
            </a:r>
            <a:r>
              <a:rPr lang="en-US" dirty="0"/>
              <a:t>, J. M. </a:t>
            </a:r>
            <a:r>
              <a:rPr lang="en-US" dirty="0" err="1"/>
              <a:t>VanBriesen</a:t>
            </a:r>
            <a:r>
              <a:rPr lang="en-US" dirty="0"/>
              <a:t>, Natalie S. Glance. </a:t>
            </a:r>
            <a:r>
              <a:rPr lang="en-US" i="1" dirty="0"/>
              <a:t>Cost-effective outbreak detection in networks</a:t>
            </a:r>
            <a:r>
              <a:rPr lang="en-US" dirty="0"/>
              <a:t>. KDD 2007</a:t>
            </a:r>
          </a:p>
          <a:p>
            <a:r>
              <a:rPr lang="en-US" dirty="0"/>
              <a:t>W. Chen, </a:t>
            </a:r>
            <a:r>
              <a:rPr lang="en-US" dirty="0" err="1"/>
              <a:t>C.Wang</a:t>
            </a:r>
            <a:r>
              <a:rPr lang="en-US" dirty="0"/>
              <a:t>, and </a:t>
            </a:r>
            <a:r>
              <a:rPr lang="en-US" dirty="0" err="1"/>
              <a:t>Y.Wang</a:t>
            </a:r>
            <a:r>
              <a:rPr lang="en-US" dirty="0"/>
              <a:t>. </a:t>
            </a:r>
            <a:r>
              <a:rPr lang="en-US" i="1" dirty="0"/>
              <a:t>Scalable influence maximization for prevalent viral marketing in large-scale social networks</a:t>
            </a:r>
            <a:r>
              <a:rPr lang="en-US" dirty="0"/>
              <a:t>. In 16th ACM SIGKDD international conference on Knowledge discovery and data mining, KDD 2010.</a:t>
            </a:r>
          </a:p>
          <a:p>
            <a:r>
              <a:rPr lang="en-US" dirty="0"/>
              <a:t>B. Liu, G. Cong, D. Xu, and Y. Zeng. </a:t>
            </a:r>
            <a:r>
              <a:rPr lang="en-US" i="1" dirty="0"/>
              <a:t>Time constrained influence maximization in social networks. </a:t>
            </a:r>
            <a:r>
              <a:rPr lang="en-US" dirty="0"/>
              <a:t>ICDM 2012.</a:t>
            </a:r>
          </a:p>
          <a:p>
            <a:r>
              <a:rPr lang="en-US" dirty="0"/>
              <a:t>Edith Cohen, Daniel </a:t>
            </a:r>
            <a:r>
              <a:rPr lang="en-US" dirty="0" err="1"/>
              <a:t>Delling</a:t>
            </a:r>
            <a:r>
              <a:rPr lang="en-US" dirty="0"/>
              <a:t>, Thomas </a:t>
            </a:r>
            <a:r>
              <a:rPr lang="en-US" dirty="0" err="1"/>
              <a:t>Pajor</a:t>
            </a:r>
            <a:r>
              <a:rPr lang="en-US" dirty="0"/>
              <a:t>, Renato F. </a:t>
            </a:r>
            <a:r>
              <a:rPr lang="en-US" dirty="0" err="1"/>
              <a:t>Werneck</a:t>
            </a:r>
            <a:r>
              <a:rPr lang="en-US" dirty="0"/>
              <a:t>. </a:t>
            </a:r>
            <a:r>
              <a:rPr lang="en-US" i="1" dirty="0"/>
              <a:t>Sketch-based Influence Maximization and Computation: Scaling up with Guarantees</a:t>
            </a:r>
            <a:r>
              <a:rPr lang="en-US" dirty="0"/>
              <a:t>. CIKM 2014</a:t>
            </a:r>
          </a:p>
          <a:p>
            <a:r>
              <a:rPr lang="en-US" dirty="0"/>
              <a:t>W. Chen, W. Lu, N. Zhang. </a:t>
            </a:r>
            <a:r>
              <a:rPr lang="en-US" i="1" dirty="0"/>
              <a:t>Time-critical influence maximization in social networks with time-delayed diffusion process</a:t>
            </a:r>
            <a:r>
              <a:rPr lang="en-US" dirty="0"/>
              <a:t>. AAAI, 2012.</a:t>
            </a:r>
          </a:p>
          <a:p>
            <a:r>
              <a:rPr lang="en-US" dirty="0"/>
              <a:t>N. Du, L. Song, M. Gomez-Rodriguez, H. </a:t>
            </a:r>
            <a:r>
              <a:rPr lang="en-US" dirty="0" err="1"/>
              <a:t>Zha</a:t>
            </a:r>
            <a:r>
              <a:rPr lang="en-US" dirty="0"/>
              <a:t>. </a:t>
            </a:r>
            <a:r>
              <a:rPr lang="en-US" i="1" dirty="0"/>
              <a:t>Scalable influence estimation in continuous-time diffusion networks</a:t>
            </a:r>
            <a:r>
              <a:rPr lang="en-US" dirty="0"/>
              <a:t>. NIPS 2013.</a:t>
            </a:r>
          </a:p>
          <a:p>
            <a:r>
              <a:rPr lang="en-US" dirty="0"/>
              <a:t>A. Borodin, Y. </a:t>
            </a:r>
            <a:r>
              <a:rPr lang="en-US" dirty="0" err="1"/>
              <a:t>Filmus</a:t>
            </a:r>
            <a:r>
              <a:rPr lang="en-US" dirty="0"/>
              <a:t>, and J. Oren. </a:t>
            </a:r>
            <a:r>
              <a:rPr lang="en-US" i="1" dirty="0"/>
              <a:t>Threshold models for competitive influence in social networks</a:t>
            </a:r>
            <a:r>
              <a:rPr lang="en-US" dirty="0"/>
              <a:t>. In Proceedings of the 6th international conference on Internet and network economics, WINE’10, 2010.</a:t>
            </a:r>
          </a:p>
          <a:p>
            <a:r>
              <a:rPr lang="en-US" dirty="0"/>
              <a:t>M. </a:t>
            </a:r>
            <a:r>
              <a:rPr lang="en-US" dirty="0" err="1"/>
              <a:t>Draief</a:t>
            </a:r>
            <a:r>
              <a:rPr lang="en-US" dirty="0"/>
              <a:t> and H. </a:t>
            </a:r>
            <a:r>
              <a:rPr lang="en-US" dirty="0" err="1"/>
              <a:t>Heidari</a:t>
            </a:r>
            <a:r>
              <a:rPr lang="en-US" dirty="0"/>
              <a:t>. M. Kearns. </a:t>
            </a:r>
            <a:r>
              <a:rPr lang="en-US" i="1" dirty="0"/>
              <a:t>New Models for Competitive Contagion. </a:t>
            </a:r>
            <a:r>
              <a:rPr lang="en-US" dirty="0"/>
              <a:t>AAAI 2014. </a:t>
            </a:r>
          </a:p>
          <a:p>
            <a:r>
              <a:rPr lang="en-US" dirty="0"/>
              <a:t>H. </a:t>
            </a:r>
            <a:r>
              <a:rPr lang="en-US" dirty="0" err="1"/>
              <a:t>Mannila</a:t>
            </a:r>
            <a:r>
              <a:rPr lang="en-US" dirty="0"/>
              <a:t>, E. Terzi. </a:t>
            </a:r>
            <a:r>
              <a:rPr lang="en-US" i="1" dirty="0"/>
              <a:t>Finding Links and Initiators: A Graph-Reconstruction Problem</a:t>
            </a:r>
            <a:r>
              <a:rPr lang="en-US" dirty="0"/>
              <a:t>. SDM 2009</a:t>
            </a:r>
          </a:p>
          <a:p>
            <a:r>
              <a:rPr lang="en-US" dirty="0"/>
              <a:t>Manuel Gomez Rodriguez, Jure </a:t>
            </a:r>
            <a:r>
              <a:rPr lang="en-US" dirty="0" err="1"/>
              <a:t>Leskovec</a:t>
            </a:r>
            <a:r>
              <a:rPr lang="en-US" dirty="0"/>
              <a:t>, Andreas Krause. </a:t>
            </a:r>
            <a:r>
              <a:rPr lang="en-US" i="1" dirty="0"/>
              <a:t>Inferring networks of diffusion and influence</a:t>
            </a:r>
            <a:r>
              <a:rPr lang="en-US" dirty="0"/>
              <a:t>. KDD 2010</a:t>
            </a:r>
          </a:p>
          <a:p>
            <a:r>
              <a:rPr lang="en-US" dirty="0"/>
              <a:t>M. Gomez-Rodriguez, D. </a:t>
            </a:r>
            <a:r>
              <a:rPr lang="en-US" dirty="0" err="1"/>
              <a:t>Balduzzi</a:t>
            </a:r>
            <a:r>
              <a:rPr lang="en-US" dirty="0"/>
              <a:t>, B. </a:t>
            </a:r>
            <a:r>
              <a:rPr lang="en-US" dirty="0" err="1"/>
              <a:t>Scholkopf</a:t>
            </a:r>
            <a:r>
              <a:rPr lang="en-US" dirty="0"/>
              <a:t>. </a:t>
            </a:r>
            <a:r>
              <a:rPr lang="en-US" i="1" dirty="0"/>
              <a:t>Uncovering the temporal dynamics of diffusion networks</a:t>
            </a:r>
            <a:r>
              <a:rPr lang="en-US" dirty="0"/>
              <a:t>. ICML, 2011.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629672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B4EBEF-BE95-42C7-8EAB-83CC4CB93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Opinion FORMATION in SOCIAL NETWORKS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E011C1-A784-4EFE-BDA7-BDFE26E8C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D50A4-0E62-4B10-B7AB-71E924C8C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437592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Diffusion of items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 far we have assumed that what is being diffused in the network is some </a:t>
            </a:r>
            <a:r>
              <a:rPr lang="en-US" dirty="0">
                <a:solidFill>
                  <a:srgbClr val="0070C0"/>
                </a:solidFill>
              </a:rPr>
              <a:t>discrete item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E.g., a virus, a product, a video, an image, a link etc.</a:t>
            </a:r>
          </a:p>
          <a:p>
            <a:r>
              <a:rPr lang="en-US" dirty="0"/>
              <a:t>For each network user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binary decision </a:t>
            </a:r>
            <a:r>
              <a:rPr lang="en-US" dirty="0"/>
              <a:t>is being made about the item being diffused</a:t>
            </a:r>
          </a:p>
          <a:p>
            <a:pPr lvl="1"/>
            <a:r>
              <a:rPr lang="en-US" dirty="0"/>
              <a:t>Being infected by the virus, adopt the product, watch the video, save the image, retweet the link, etc.</a:t>
            </a:r>
          </a:p>
          <a:p>
            <a:pPr lvl="1"/>
            <a:r>
              <a:rPr lang="en-US" dirty="0"/>
              <a:t>This decision may happen with some probability, but the probability is over the </a:t>
            </a:r>
            <a:r>
              <a:rPr lang="en-US" dirty="0">
                <a:solidFill>
                  <a:srgbClr val="0070C0"/>
                </a:solidFill>
              </a:rPr>
              <a:t>discrete values {0,1}</a:t>
            </a:r>
            <a:r>
              <a:rPr lang="en-US" dirty="0"/>
              <a:t> and the decisions usually do not change</a:t>
            </a:r>
          </a:p>
        </p:txBody>
      </p:sp>
    </p:spTree>
    <p:extLst>
      <p:ext uri="{BB962C8B-B14F-4D97-AF65-F5344CB8AC3E}">
        <p14:creationId xmlns:p14="http://schemas.microsoft.com/office/powerpoint/2010/main" val="327378411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Diffusion of opinions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network can also diffuse </a:t>
            </a:r>
            <a:r>
              <a:rPr lang="en-US" dirty="0">
                <a:solidFill>
                  <a:srgbClr val="FF0000"/>
                </a:solidFill>
              </a:rPr>
              <a:t>opinions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What people believe about an issue, a person, an item, is shaped by their social network </a:t>
            </a:r>
          </a:p>
          <a:p>
            <a:r>
              <a:rPr lang="en-US" dirty="0"/>
              <a:t>People hold opinions that may change due to social influence</a:t>
            </a:r>
          </a:p>
          <a:p>
            <a:r>
              <a:rPr lang="en-US" dirty="0"/>
              <a:t>Opinions may assume a </a:t>
            </a:r>
            <a:r>
              <a:rPr lang="en-US" dirty="0">
                <a:solidFill>
                  <a:srgbClr val="0070C0"/>
                </a:solidFill>
              </a:rPr>
              <a:t>continuous range of values</a:t>
            </a:r>
            <a:r>
              <a:rPr lang="en-US" dirty="0"/>
              <a:t>, from completely negative to completely positive.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Opinion diffusion </a:t>
            </a:r>
            <a:r>
              <a:rPr lang="en-US" dirty="0"/>
              <a:t>is different from item diffusion</a:t>
            </a:r>
          </a:p>
          <a:p>
            <a:pPr lvl="1"/>
            <a:r>
              <a:rPr lang="en-US" dirty="0"/>
              <a:t>It is often referred to as </a:t>
            </a:r>
            <a:r>
              <a:rPr lang="en-US" dirty="0">
                <a:solidFill>
                  <a:srgbClr val="FF0000"/>
                </a:solidFill>
              </a:rPr>
              <a:t>opinion formation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969281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opinion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There is a lot of work from different perspectives: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Psychologists/Sociologists</a:t>
            </a:r>
            <a:r>
              <a:rPr lang="en-US" dirty="0"/>
              <a:t>: field experiments and decades of observations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Statistical Physicists</a:t>
            </a:r>
            <a:r>
              <a:rPr lang="en-US" dirty="0"/>
              <a:t>: model humans as particles and predict their behavior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Mathematicians/Economists</a:t>
            </a:r>
            <a:r>
              <a:rPr lang="en-US" dirty="0"/>
              <a:t>: Use game theory to model human behavior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Computer Scientists</a:t>
            </a:r>
            <a:r>
              <a:rPr lang="en-US" dirty="0"/>
              <a:t>: build algorithms on top of the models</a:t>
            </a:r>
          </a:p>
          <a:p>
            <a:r>
              <a:rPr lang="en-US" dirty="0"/>
              <a:t>Questions asked:</a:t>
            </a:r>
          </a:p>
          <a:p>
            <a:pPr lvl="1"/>
            <a:r>
              <a:rPr lang="en-US" dirty="0"/>
              <a:t>How do societies reach </a:t>
            </a:r>
            <a:r>
              <a:rPr lang="en-US" dirty="0">
                <a:solidFill>
                  <a:srgbClr val="FF0000"/>
                </a:solidFill>
              </a:rPr>
              <a:t>consensus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Not always the case, but necessary for many issues in order for society to function</a:t>
            </a:r>
          </a:p>
          <a:p>
            <a:pPr lvl="1"/>
            <a:r>
              <a:rPr lang="en-US" dirty="0"/>
              <a:t>When do we get </a:t>
            </a:r>
            <a:r>
              <a:rPr lang="en-US" dirty="0">
                <a:solidFill>
                  <a:srgbClr val="FF0000"/>
                </a:solidFill>
              </a:rPr>
              <a:t>polarization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opinion clusters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More realistic in the real world where consensus tends to be local</a:t>
            </a:r>
          </a:p>
        </p:txBody>
      </p:sp>
    </p:spTree>
    <p:extLst>
      <p:ext uri="{BB962C8B-B14F-4D97-AF65-F5344CB8AC3E}">
        <p14:creationId xmlns:p14="http://schemas.microsoft.com/office/powerpoint/2010/main" val="276263299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Opinion formation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975" y="1484784"/>
            <a:ext cx="8102754" cy="4810546"/>
          </a:xfrm>
        </p:spPr>
        <p:txBody>
          <a:bodyPr>
            <a:normAutofit/>
          </a:bodyPr>
          <a:lstStyle/>
          <a:p>
            <a:r>
              <a:rPr lang="en-US" dirty="0"/>
              <a:t>An </a:t>
            </a:r>
            <a:r>
              <a:rPr lang="en-US" dirty="0">
                <a:solidFill>
                  <a:srgbClr val="0070C0"/>
                </a:solidFill>
              </a:rPr>
              <a:t>opinion</a:t>
            </a:r>
            <a:r>
              <a:rPr lang="en-US" dirty="0"/>
              <a:t> is a </a:t>
            </a:r>
            <a:r>
              <a:rPr lang="en-US" dirty="0">
                <a:solidFill>
                  <a:srgbClr val="0070C0"/>
                </a:solidFill>
              </a:rPr>
              <a:t>real value</a:t>
            </a:r>
          </a:p>
          <a:p>
            <a:pPr lvl="1"/>
            <a:r>
              <a:rPr lang="en-US" dirty="0"/>
              <a:t>E.g., a value in the interval [0,1], or [-1,1]</a:t>
            </a:r>
          </a:p>
          <a:p>
            <a:r>
              <a:rPr lang="en-US" dirty="0"/>
              <a:t>Opinions are shaped through our interactions with our </a:t>
            </a:r>
            <a:r>
              <a:rPr lang="en-US" dirty="0">
                <a:solidFill>
                  <a:srgbClr val="0070C0"/>
                </a:solidFill>
              </a:rPr>
              <a:t>social network</a:t>
            </a:r>
          </a:p>
          <a:p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149080"/>
            <a:ext cx="3207765" cy="21164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58" y="4148488"/>
            <a:ext cx="4075771" cy="229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17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Epidemic Spread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52604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Influence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064"/>
          </a:xfrm>
        </p:spPr>
        <p:txBody>
          <a:bodyPr>
            <a:normAutofit/>
          </a:bodyPr>
          <a:lstStyle/>
          <a:p>
            <a:r>
              <a:rPr lang="en-US" dirty="0"/>
              <a:t>There are two main types of social influence: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Normative Influence</a:t>
            </a:r>
            <a:r>
              <a:rPr lang="en-US" dirty="0"/>
              <a:t>: </a:t>
            </a:r>
            <a:r>
              <a:rPr lang="en-US" dirty="0">
                <a:sym typeface="Wingdings" panose="05000000000000000000" pitchFamily="2" charset="2"/>
              </a:rPr>
              <a:t>Users influenced by opinion of neighbors due to social norms, conformity, group acceptance, avoiding ridicule, </a:t>
            </a:r>
            <a:r>
              <a:rPr lang="en-US" dirty="0" err="1">
                <a:sym typeface="Wingdings" panose="05000000000000000000" pitchFamily="2" charset="2"/>
              </a:rPr>
              <a:t>etc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Informational Influence</a:t>
            </a:r>
            <a:r>
              <a:rPr lang="en-US" dirty="0">
                <a:sym typeface="Wingdings" panose="05000000000000000000" pitchFamily="2" charset="2"/>
              </a:rPr>
              <a:t>: Users lacking necessary information, or not trusting their information, use opinion of neighbors to form their opinions</a:t>
            </a:r>
          </a:p>
          <a:p>
            <a:r>
              <a:rPr lang="en-US" dirty="0">
                <a:sym typeface="Wingdings" panose="05000000000000000000" pitchFamily="2" charset="2"/>
              </a:rPr>
              <a:t>Asch’s conformity experiment:</a:t>
            </a:r>
          </a:p>
        </p:txBody>
      </p:sp>
      <p:pic>
        <p:nvPicPr>
          <p:cNvPr id="4" name="Picture 3" descr="C:\Users\abhidas\Desktop\Asch_experim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493365"/>
            <a:ext cx="1716553" cy="135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47988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Opinion formation models 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79955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Long list of models</a:t>
            </a:r>
          </a:p>
          <a:p>
            <a:pPr lvl="1"/>
            <a:r>
              <a:rPr lang="en-US" dirty="0" err="1"/>
              <a:t>Ising</a:t>
            </a:r>
            <a:r>
              <a:rPr lang="en-US" dirty="0"/>
              <a:t> model</a:t>
            </a:r>
          </a:p>
          <a:p>
            <a:pPr lvl="2"/>
            <a:r>
              <a:rPr lang="en-US" i="1" dirty="0"/>
              <a:t>Claudio Castellano, Santo Fortunato, and Vittorio Loreto. 2009. Statistical physics. of social dynamics. Rev. Mod. Phys. 81 (May 2009), 591–646.</a:t>
            </a:r>
          </a:p>
          <a:p>
            <a:pPr lvl="1"/>
            <a:r>
              <a:rPr lang="en-US" dirty="0"/>
              <a:t>Voter model</a:t>
            </a:r>
          </a:p>
          <a:p>
            <a:pPr lvl="2"/>
            <a:r>
              <a:rPr lang="en-US" i="1" dirty="0"/>
              <a:t>Holley and Liggett. 1975. Ergodic Theorems for Weakly Interacting Infinite Systems and the Voter Model. The Annals of Probability 3, 4 (1975), 643–663.</a:t>
            </a:r>
          </a:p>
          <a:p>
            <a:pPr lvl="1"/>
            <a:r>
              <a:rPr lang="en-US" dirty="0" err="1"/>
              <a:t>DeGroot</a:t>
            </a:r>
            <a:r>
              <a:rPr lang="en-US" dirty="0"/>
              <a:t> Model</a:t>
            </a:r>
          </a:p>
          <a:p>
            <a:pPr lvl="2"/>
            <a:r>
              <a:rPr lang="en-US" i="1" dirty="0" err="1"/>
              <a:t>DeGroot</a:t>
            </a:r>
            <a:r>
              <a:rPr lang="en-US" i="1" dirty="0"/>
              <a:t>. 1974. Reaching a consensus. JASA 69, 345 (1974), 118–121</a:t>
            </a:r>
          </a:p>
          <a:p>
            <a:pPr lvl="1"/>
            <a:r>
              <a:rPr lang="en-US" dirty="0" err="1"/>
              <a:t>Friedkin</a:t>
            </a:r>
            <a:r>
              <a:rPr lang="en-US" dirty="0"/>
              <a:t>-Johnson model</a:t>
            </a:r>
          </a:p>
          <a:p>
            <a:pPr lvl="2"/>
            <a:r>
              <a:rPr lang="en-US" i="1" dirty="0" err="1"/>
              <a:t>Friedkin</a:t>
            </a:r>
            <a:r>
              <a:rPr lang="en-US" i="1" dirty="0"/>
              <a:t> and Johnsen. 1990. Social influence and opinions. Journal of Mathematical Sociology 15, 3-4 (1990), 193–206.</a:t>
            </a:r>
          </a:p>
          <a:p>
            <a:pPr lvl="1"/>
            <a:r>
              <a:rPr lang="en-US" dirty="0"/>
              <a:t>Bounded Confidence models</a:t>
            </a:r>
          </a:p>
          <a:p>
            <a:pPr lvl="2"/>
            <a:r>
              <a:rPr lang="en-US" i="1" dirty="0" err="1"/>
              <a:t>Deffuant</a:t>
            </a:r>
            <a:r>
              <a:rPr lang="en-US" i="1" dirty="0"/>
              <a:t>, </a:t>
            </a:r>
            <a:r>
              <a:rPr lang="en-US" i="1" dirty="0" err="1"/>
              <a:t>Neau</a:t>
            </a:r>
            <a:r>
              <a:rPr lang="en-US" i="1" dirty="0"/>
              <a:t>, </a:t>
            </a:r>
            <a:r>
              <a:rPr lang="en-US" i="1" dirty="0" err="1"/>
              <a:t>Amblard</a:t>
            </a:r>
            <a:r>
              <a:rPr lang="en-US" i="1" dirty="0"/>
              <a:t>, and </a:t>
            </a:r>
            <a:r>
              <a:rPr lang="en-US" i="1" dirty="0" err="1"/>
              <a:t>Weisbuch</a:t>
            </a:r>
            <a:r>
              <a:rPr lang="en-US" i="1" dirty="0"/>
              <a:t>. Mixing beliefs among interacting </a:t>
            </a:r>
            <a:r>
              <a:rPr lang="en-US" i="1" dirty="0" err="1"/>
              <a:t>agents.Advances</a:t>
            </a:r>
            <a:r>
              <a:rPr lang="en-US" i="1" dirty="0"/>
              <a:t> in Complex Systems. 2000. </a:t>
            </a:r>
          </a:p>
          <a:p>
            <a:pPr lvl="2"/>
            <a:r>
              <a:rPr lang="en-US" i="1" dirty="0"/>
              <a:t>Krause. A discrete nonlinear and non–autonomous model of consensus formation. Communications in difference equations. 2000.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Axelrod cultural dynamics</a:t>
            </a:r>
          </a:p>
          <a:p>
            <a:pPr lvl="2"/>
            <a:r>
              <a:rPr lang="en-US" i="1" dirty="0"/>
              <a:t>Axelrod. The dissemination of culture: A model with local convergence and global polarization. Journal of conflict resolution. 1997.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… and multiple variants of those…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065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 Groot opinion formation model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Every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has an opinion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opinion of each user in the network is </a:t>
                </a:r>
                <a:r>
                  <a:rPr lang="en-US" dirty="0">
                    <a:solidFill>
                      <a:srgbClr val="0070C0"/>
                    </a:solidFill>
                  </a:rPr>
                  <a:t>iteratively</a:t>
                </a:r>
                <a:r>
                  <a:rPr lang="en-US" dirty="0"/>
                  <a:t> updated, each time taking the </a:t>
                </a:r>
                <a:r>
                  <a:rPr lang="en-US" dirty="0">
                    <a:solidFill>
                      <a:srgbClr val="0070C0"/>
                    </a:solidFill>
                  </a:rPr>
                  <a:t>average</a:t>
                </a:r>
                <a:r>
                  <a:rPr lang="en-US" dirty="0"/>
                  <a:t> of the opinions of its neighbors and herself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set of neighbors of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96476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89297-9433-4094-A1C1-A982276B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DeGroot opinion formation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476D3A-566A-4C86-A1FA-EE8427E7AA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This iterative process converges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can show that the process will converge to </a:t>
                </a:r>
                <a:r>
                  <a:rPr lang="en-US" dirty="0">
                    <a:solidFill>
                      <a:srgbClr val="FF0000"/>
                    </a:solidFill>
                  </a:rPr>
                  <a:t>consensus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At convergence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all nodes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476D3A-566A-4C86-A1FA-EE8427E7AA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3ABF2-6C2E-4ED9-A099-D08360FB8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734736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personal biases?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tend to cling on to their personal opinions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636912"/>
            <a:ext cx="40767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251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err="1"/>
              <a:t>Friedkin</a:t>
            </a:r>
            <a:r>
              <a:rPr lang="en-US" dirty="0"/>
              <a:t> and Johnsen opinion formation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Every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has an </a:t>
                </a:r>
                <a:r>
                  <a:rPr lang="en-US" dirty="0">
                    <a:solidFill>
                      <a:srgbClr val="FF0000"/>
                    </a:solidFill>
                  </a:rPr>
                  <a:t>intrinsic opinion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dirty="0"/>
                  <a:t> and an </a:t>
                </a:r>
                <a:r>
                  <a:rPr lang="en-US" dirty="0">
                    <a:solidFill>
                      <a:srgbClr val="FF0000"/>
                    </a:solidFill>
                  </a:rPr>
                  <a:t>expressed opinion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public opinion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of each user in the network is </a:t>
                </a:r>
                <a:r>
                  <a:rPr lang="en-US" dirty="0">
                    <a:solidFill>
                      <a:srgbClr val="0070C0"/>
                    </a:solidFill>
                  </a:rPr>
                  <a:t>iteratively</a:t>
                </a:r>
                <a:r>
                  <a:rPr lang="en-US" dirty="0"/>
                  <a:t> updated, each time taking the </a:t>
                </a:r>
                <a:r>
                  <a:rPr lang="en-US" dirty="0">
                    <a:solidFill>
                      <a:srgbClr val="0070C0"/>
                    </a:solidFill>
                  </a:rPr>
                  <a:t>average</a:t>
                </a:r>
                <a:r>
                  <a:rPr lang="en-US" dirty="0"/>
                  <a:t> of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expressed opinions </a:t>
                </a:r>
                <a:r>
                  <a:rPr lang="en-US" dirty="0"/>
                  <a:t>of its neighbors and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intrinsic opinion </a:t>
                </a:r>
                <a:r>
                  <a:rPr lang="en-US" dirty="0"/>
                  <a:t>of herself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611059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76CC5-F9A4-4F8F-B054-0AB546ACF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err="1"/>
              <a:t>Friedkin</a:t>
            </a:r>
            <a:r>
              <a:rPr lang="en-US" dirty="0"/>
              <a:t> and Johnsen opinion formation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F329D8-260A-4B3C-8E24-FDC3F5C8DB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44824"/>
                <a:ext cx="8229600" cy="4281339"/>
              </a:xfrm>
            </p:spPr>
            <p:txBody>
              <a:bodyPr/>
              <a:lstStyle/>
              <a:p>
                <a:r>
                  <a:rPr lang="en-US" dirty="0"/>
                  <a:t>The FJ model also converges but not to a consensus </a:t>
                </a:r>
              </a:p>
              <a:p>
                <a:r>
                  <a:rPr lang="en-US" dirty="0"/>
                  <a:t>At convergence: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F329D8-260A-4B3C-8E24-FDC3F5C8DB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44824"/>
                <a:ext cx="8229600" cy="4281339"/>
              </a:xfrm>
              <a:blipFill>
                <a:blip r:embed="rId2"/>
                <a:stretch>
                  <a:fillRect l="-1704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B096A-CEA2-4D44-87CA-DE4D0F90C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98642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Opinion formation as a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493096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Assume that network users are </a:t>
                </a:r>
                <a:r>
                  <a:rPr lang="en-US" dirty="0">
                    <a:solidFill>
                      <a:srgbClr val="0070C0"/>
                    </a:solidFill>
                  </a:rPr>
                  <a:t>rational </a:t>
                </a:r>
                <a:r>
                  <a:rPr lang="en-US" dirty="0"/>
                  <a:t>(selfish) agents</a:t>
                </a:r>
              </a:p>
              <a:p>
                <a:r>
                  <a:rPr lang="en-US" dirty="0"/>
                  <a:t>Each user has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personal cost </a:t>
                </a:r>
                <a:r>
                  <a:rPr lang="en-US" dirty="0"/>
                  <a:t>for expressing an opinion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Each user is selfishly trying to minimize her personal cost.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493096"/>
              </a:xfrm>
              <a:blipFill rotWithShape="0">
                <a:blip r:embed="rId2"/>
                <a:stretch>
                  <a:fillRect l="-1259" t="-2849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/>
          <p:cNvSpPr/>
          <p:nvPr/>
        </p:nvSpPr>
        <p:spPr>
          <a:xfrm>
            <a:off x="0" y="3645024"/>
            <a:ext cx="4788024" cy="936104"/>
          </a:xfrm>
          <a:prstGeom prst="wedgeRectCallout">
            <a:avLst>
              <a:gd name="adj1" fmla="val 26419"/>
              <a:gd name="adj2" fmla="val -8518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Inconsistency cost</a:t>
            </a:r>
            <a:r>
              <a:rPr lang="en-US" sz="2400" dirty="0">
                <a:solidFill>
                  <a:schemeClr val="tx1"/>
                </a:solidFill>
              </a:rPr>
              <a:t>: The cost for </a:t>
            </a:r>
            <a:r>
              <a:rPr lang="en-US" sz="2400" dirty="0">
                <a:solidFill>
                  <a:srgbClr val="FF0000"/>
                </a:solidFill>
              </a:rPr>
              <a:t>deviating</a:t>
            </a:r>
            <a:r>
              <a:rPr lang="en-US" sz="2400" dirty="0">
                <a:solidFill>
                  <a:schemeClr val="tx1"/>
                </a:solidFill>
              </a:rPr>
              <a:t> from one’s intrinsic opinion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5004048" y="3645024"/>
            <a:ext cx="4042792" cy="1112987"/>
          </a:xfrm>
          <a:prstGeom prst="wedgeRectCallout">
            <a:avLst>
              <a:gd name="adj1" fmla="val 31"/>
              <a:gd name="adj2" fmla="val -9332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Conflict cost</a:t>
            </a:r>
            <a:r>
              <a:rPr lang="en-US" sz="2400" dirty="0">
                <a:solidFill>
                  <a:schemeClr val="tx1"/>
                </a:solidFill>
              </a:rPr>
              <a:t>: The cost for </a:t>
            </a:r>
            <a:r>
              <a:rPr lang="en-US" sz="2400" dirty="0">
                <a:solidFill>
                  <a:srgbClr val="FF0000"/>
                </a:solidFill>
              </a:rPr>
              <a:t>disagreeing</a:t>
            </a:r>
            <a:r>
              <a:rPr lang="en-US" sz="2400" dirty="0">
                <a:solidFill>
                  <a:schemeClr val="tx1"/>
                </a:solidFill>
              </a:rPr>
              <a:t> with the opinions in one’s social network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0404" y="5934670"/>
            <a:ext cx="8075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D. </a:t>
            </a:r>
            <a:r>
              <a:rPr lang="en-US" dirty="0" err="1"/>
              <a:t>Bindel</a:t>
            </a:r>
            <a:r>
              <a:rPr lang="en-US" dirty="0"/>
              <a:t>, J. Kleinberg, S. Oren. </a:t>
            </a:r>
            <a:r>
              <a:rPr lang="en-US" i="1" dirty="0"/>
              <a:t>How Bad is Forming Your Own Opinion?</a:t>
            </a:r>
            <a:r>
              <a:rPr lang="en-US" dirty="0"/>
              <a:t> Proc. 52nd IEEE Symposium on Foundations of Computer Science, 2011.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310916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Opinion formation as a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opinion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that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minimizes</a:t>
                </a:r>
                <a:r>
                  <a:rPr lang="en-US" dirty="0"/>
                  <a:t> the personal cost of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 linear algebra terms (assume 0/1 weights):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𝒛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rgbClr val="0070C0"/>
                    </a:solidFill>
                  </a:rPr>
                  <a:t>Laplacian</a:t>
                </a:r>
                <a:r>
                  <a:rPr lang="en-US" dirty="0"/>
                  <a:t> of the graph.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9776" y="5802997"/>
                <a:ext cx="8604448" cy="64633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Reminder: The Laplacian is the negated adjacency matrix with the degree on the diagonal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a diagonal matrix with the degrees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76" y="5802997"/>
                <a:ext cx="8604448" cy="646331"/>
              </a:xfrm>
              <a:prstGeom prst="rect">
                <a:avLst/>
              </a:prstGeom>
              <a:blipFill>
                <a:blip r:embed="rId3"/>
                <a:stretch>
                  <a:fillRect l="-495" t="-4630" b="-1296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771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opinion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better study the opinion formation process we will show a connection between opinion formation and </a:t>
            </a:r>
            <a:r>
              <a:rPr lang="en-US" dirty="0">
                <a:solidFill>
                  <a:srgbClr val="0070C0"/>
                </a:solidFill>
              </a:rPr>
              <a:t>absorbing random walks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6601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6339</TotalTime>
  <Words>9276</Words>
  <Application>Microsoft Office PowerPoint</Application>
  <PresentationFormat>On-screen Show (4:3)</PresentationFormat>
  <Paragraphs>1223</Paragraphs>
  <Slides>146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146</vt:i4>
      </vt:variant>
    </vt:vector>
  </HeadingPairs>
  <TitlesOfParts>
    <vt:vector size="153" baseType="lpstr">
      <vt:lpstr>Arial</vt:lpstr>
      <vt:lpstr>Calibri</vt:lpstr>
      <vt:lpstr>Cambria Math</vt:lpstr>
      <vt:lpstr>Gill Sans</vt:lpstr>
      <vt:lpstr>Wingdings</vt:lpstr>
      <vt:lpstr>Office Theme</vt:lpstr>
      <vt:lpstr>Εξίσωση</vt:lpstr>
      <vt:lpstr>Online Social Networks and Media </vt:lpstr>
      <vt:lpstr>Introduction</vt:lpstr>
      <vt:lpstr>Why do we care?</vt:lpstr>
      <vt:lpstr>Why do we care?</vt:lpstr>
      <vt:lpstr>Why do we care?</vt:lpstr>
      <vt:lpstr>Why do we care?</vt:lpstr>
      <vt:lpstr>Why do we care?</vt:lpstr>
      <vt:lpstr>Outline</vt:lpstr>
      <vt:lpstr>Epidemic Spread</vt:lpstr>
      <vt:lpstr>Epidemics</vt:lpstr>
      <vt:lpstr>Epidemics</vt:lpstr>
      <vt:lpstr>Basic Reproductive Number R_0</vt:lpstr>
      <vt:lpstr>R_0 and R_t</vt:lpstr>
      <vt:lpstr>A simple model</vt:lpstr>
      <vt:lpstr>Infection Spread</vt:lpstr>
      <vt:lpstr>Infection Spread</vt:lpstr>
      <vt:lpstr>Basic Reproductive Number</vt:lpstr>
      <vt:lpstr>Analysis</vt:lpstr>
      <vt:lpstr>Proof</vt:lpstr>
      <vt:lpstr>Proof</vt:lpstr>
      <vt:lpstr>Proof</vt:lpstr>
      <vt:lpstr>Proof</vt:lpstr>
      <vt:lpstr>Proof</vt:lpstr>
      <vt:lpstr>Proof</vt:lpstr>
      <vt:lpstr>Branching process</vt:lpstr>
      <vt:lpstr>The SIR model</vt:lpstr>
      <vt:lpstr>The SIR process</vt:lpstr>
      <vt:lpstr>Example</vt:lpstr>
      <vt:lpstr>Example</vt:lpstr>
      <vt:lpstr>Example</vt:lpstr>
      <vt:lpstr>Example</vt:lpstr>
      <vt:lpstr>PowerPoint Presentation</vt:lpstr>
      <vt:lpstr>Extensions</vt:lpstr>
      <vt:lpstr>Continuous case</vt:lpstr>
      <vt:lpstr>Continuous case</vt:lpstr>
      <vt:lpstr>SIR and the Branching process</vt:lpstr>
      <vt:lpstr>SIR and the Branching process</vt:lpstr>
      <vt:lpstr>Percolation</vt:lpstr>
      <vt:lpstr>SIR and Percolation</vt:lpstr>
      <vt:lpstr>Example</vt:lpstr>
      <vt:lpstr>The SIS model</vt:lpstr>
      <vt:lpstr>Example</vt:lpstr>
      <vt:lpstr>An eigenvalue point of view</vt:lpstr>
      <vt:lpstr>SIS and SIR</vt:lpstr>
      <vt:lpstr>Including time</vt:lpstr>
      <vt:lpstr>Concurrency</vt:lpstr>
      <vt:lpstr>SIRS</vt:lpstr>
      <vt:lpstr>References</vt:lpstr>
      <vt:lpstr>Influence maximization</vt:lpstr>
      <vt:lpstr>Maximizing spread</vt:lpstr>
      <vt:lpstr>Independent cascade model</vt:lpstr>
      <vt:lpstr>Independent cascade</vt:lpstr>
      <vt:lpstr>Influence maximization</vt:lpstr>
      <vt:lpstr>A Greedy algorithm</vt:lpstr>
      <vt:lpstr>Approximation Algorithms</vt:lpstr>
      <vt:lpstr>Approximation Ratio</vt:lpstr>
      <vt:lpstr>Approximation Ratio for Influence Maximization</vt:lpstr>
      <vt:lpstr>Proof of approximation ratio</vt:lpstr>
      <vt:lpstr>Optimizing submodular functions</vt:lpstr>
      <vt:lpstr>Submodularity of influence</vt:lpstr>
      <vt:lpstr>Independent cascade model</vt:lpstr>
      <vt:lpstr>PowerPoint Presentation</vt:lpstr>
      <vt:lpstr>Computation of Expected Spread</vt:lpstr>
      <vt:lpstr>Degree discount</vt:lpstr>
      <vt:lpstr>PowerPoint Presentation</vt:lpstr>
      <vt:lpstr>Reverse Reachable Sets</vt:lpstr>
      <vt:lpstr>Reverse Reachable Sets</vt:lpstr>
      <vt:lpstr>Reverse Reachable Sets</vt:lpstr>
      <vt:lpstr>Linear threshold model </vt:lpstr>
      <vt:lpstr>Linear threshold model </vt:lpstr>
      <vt:lpstr>Influence Maximization</vt:lpstr>
      <vt:lpstr>Proof idea</vt:lpstr>
      <vt:lpstr>Proof idea (submodularity LT model)</vt:lpstr>
      <vt:lpstr>Example</vt:lpstr>
      <vt:lpstr>Example</vt:lpstr>
      <vt:lpstr>Example</vt:lpstr>
      <vt:lpstr>Example</vt:lpstr>
      <vt:lpstr>Example</vt:lpstr>
      <vt:lpstr>Example</vt:lpstr>
      <vt:lpstr>Example</vt:lpstr>
      <vt:lpstr>One-slide summary</vt:lpstr>
      <vt:lpstr>Extensions</vt:lpstr>
      <vt:lpstr>Extensions</vt:lpstr>
      <vt:lpstr>References</vt:lpstr>
      <vt:lpstr>Opinion FORMATION in SOCIAL NETWORKS</vt:lpstr>
      <vt:lpstr>Diffusion of items</vt:lpstr>
      <vt:lpstr>Diffusion of opinions</vt:lpstr>
      <vt:lpstr>Modeling opinion formation</vt:lpstr>
      <vt:lpstr>Opinion formation models</vt:lpstr>
      <vt:lpstr>Social Influence</vt:lpstr>
      <vt:lpstr>Opinion formation models literature</vt:lpstr>
      <vt:lpstr>De Groot opinion formation model </vt:lpstr>
      <vt:lpstr>DeGroot opinion formation model</vt:lpstr>
      <vt:lpstr>What about personal biases?</vt:lpstr>
      <vt:lpstr>The Friedkin and Johnsen opinion formation model</vt:lpstr>
      <vt:lpstr>The Friedkin and Johnsen opinion formation model</vt:lpstr>
      <vt:lpstr>Opinion formation as a game</vt:lpstr>
      <vt:lpstr>Opinion formation as a game</vt:lpstr>
      <vt:lpstr>Understanding opinion formation</vt:lpstr>
      <vt:lpstr>Random Walks on Graphs</vt:lpstr>
      <vt:lpstr>The Transition Probability matrix</vt:lpstr>
      <vt:lpstr>Node Probability vector</vt:lpstr>
      <vt:lpstr>Stationary distribution</vt:lpstr>
      <vt:lpstr>Random walk with absorbing nodes</vt:lpstr>
      <vt:lpstr>Absorption probability</vt:lpstr>
      <vt:lpstr>Absorption probabilities</vt:lpstr>
      <vt:lpstr>Absorption probabilities</vt:lpstr>
      <vt:lpstr>Absorption probabilities</vt:lpstr>
      <vt:lpstr>Absorption probabilities</vt:lpstr>
      <vt:lpstr>Absorption probabilities</vt:lpstr>
      <vt:lpstr>Penalizing long paths</vt:lpstr>
      <vt:lpstr>Penalizing long paths</vt:lpstr>
      <vt:lpstr>Linear Algebra</vt:lpstr>
      <vt:lpstr>Linear Algebra</vt:lpstr>
      <vt:lpstr>Linear algebra</vt:lpstr>
      <vt:lpstr>Propagating values</vt:lpstr>
      <vt:lpstr>Propagating values</vt:lpstr>
      <vt:lpstr>Linear algebra</vt:lpstr>
      <vt:lpstr>Electrical networks and random walks</vt:lpstr>
      <vt:lpstr>Springs and random walks</vt:lpstr>
      <vt:lpstr>Springs and random walks</vt:lpstr>
      <vt:lpstr>Label Propagation and  Transductive Learning</vt:lpstr>
      <vt:lpstr>Back to opinion formation</vt:lpstr>
      <vt:lpstr>Opinion formation and absorbing random walks</vt:lpstr>
      <vt:lpstr>Opinion of a user</vt:lpstr>
      <vt:lpstr>PowerPoint Presentation</vt:lpstr>
      <vt:lpstr>Opinion maximization problem</vt:lpstr>
      <vt:lpstr>Possible interventions</vt:lpstr>
      <vt:lpstr>Fixing the expressed opinion</vt:lpstr>
      <vt:lpstr>Fixing the expressed opinion</vt:lpstr>
      <vt:lpstr>Opinion maximization problem</vt:lpstr>
      <vt:lpstr>Additional models</vt:lpstr>
      <vt:lpstr>A Physics-based model</vt:lpstr>
      <vt:lpstr>The Voter model</vt:lpstr>
      <vt:lpstr>Bounded confidence model</vt:lpstr>
      <vt:lpstr>Bounded Confidence models</vt:lpstr>
      <vt:lpstr>Bounded Confidence models</vt:lpstr>
      <vt:lpstr>Axelrod model</vt:lpstr>
      <vt:lpstr>Empirical measurements</vt:lpstr>
      <vt:lpstr>Online User Studies</vt:lpstr>
      <vt:lpstr>Voter vs DeGroot</vt:lpstr>
      <vt:lpstr>Biased Conforming Behavior</vt:lpstr>
      <vt:lpstr>Biased Voter Model</vt:lpstr>
      <vt:lpstr>Other problems related to opinion formation</vt:lpstr>
      <vt:lpstr>Acknowledgements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ΠΑΝΑΓΙΩΤΗΣ ΤΣΑΠΑΡΑΣ</cp:lastModifiedBy>
  <cp:revision>364</cp:revision>
  <dcterms:created xsi:type="dcterms:W3CDTF">2012-10-10T06:53:19Z</dcterms:created>
  <dcterms:modified xsi:type="dcterms:W3CDTF">2023-11-22T11:24:41Z</dcterms:modified>
</cp:coreProperties>
</file>