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9"/>
  </p:notesMasterIdLst>
  <p:sldIdLst>
    <p:sldId id="359" r:id="rId2"/>
    <p:sldId id="1125" r:id="rId3"/>
    <p:sldId id="1414" r:id="rId4"/>
    <p:sldId id="1343" r:id="rId5"/>
    <p:sldId id="326" r:id="rId6"/>
    <p:sldId id="331" r:id="rId7"/>
    <p:sldId id="898" r:id="rId8"/>
    <p:sldId id="908" r:id="rId9"/>
    <p:sldId id="334" r:id="rId10"/>
    <p:sldId id="335" r:id="rId11"/>
    <p:sldId id="1124" r:id="rId12"/>
    <p:sldId id="1140" r:id="rId13"/>
    <p:sldId id="336" r:id="rId14"/>
    <p:sldId id="1689" r:id="rId15"/>
    <p:sldId id="345" r:id="rId16"/>
    <p:sldId id="1358" r:id="rId17"/>
    <p:sldId id="1206" r:id="rId18"/>
    <p:sldId id="268" r:id="rId19"/>
    <p:sldId id="1632" r:id="rId20"/>
    <p:sldId id="1640" r:id="rId21"/>
    <p:sldId id="1633" r:id="rId22"/>
    <p:sldId id="1634" r:id="rId23"/>
    <p:sldId id="1680" r:id="rId24"/>
    <p:sldId id="1672" r:id="rId25"/>
    <p:sldId id="1670" r:id="rId26"/>
    <p:sldId id="1654" r:id="rId27"/>
    <p:sldId id="346" r:id="rId28"/>
    <p:sldId id="347" r:id="rId29"/>
    <p:sldId id="348" r:id="rId30"/>
    <p:sldId id="349" r:id="rId31"/>
    <p:sldId id="350" r:id="rId32"/>
    <p:sldId id="351" r:id="rId33"/>
    <p:sldId id="352" r:id="rId34"/>
    <p:sldId id="353" r:id="rId35"/>
    <p:sldId id="355" r:id="rId36"/>
    <p:sldId id="1651" r:id="rId37"/>
    <p:sldId id="354" r:id="rId38"/>
    <p:sldId id="1615" r:id="rId39"/>
    <p:sldId id="356" r:id="rId40"/>
    <p:sldId id="357" r:id="rId41"/>
    <p:sldId id="358" r:id="rId42"/>
    <p:sldId id="1690" r:id="rId43"/>
    <p:sldId id="360" r:id="rId44"/>
    <p:sldId id="361" r:id="rId45"/>
    <p:sldId id="369" r:id="rId46"/>
    <p:sldId id="370" r:id="rId47"/>
    <p:sldId id="371" r:id="rId48"/>
    <p:sldId id="1853" r:id="rId49"/>
    <p:sldId id="1735" r:id="rId50"/>
    <p:sldId id="1845" r:id="rId51"/>
    <p:sldId id="1846" r:id="rId52"/>
    <p:sldId id="1790" r:id="rId53"/>
    <p:sldId id="1644" r:id="rId54"/>
    <p:sldId id="1643" r:id="rId55"/>
    <p:sldId id="1645" r:id="rId56"/>
    <p:sldId id="1791" r:id="rId57"/>
    <p:sldId id="1646" r:id="rId58"/>
    <p:sldId id="1792" r:id="rId59"/>
    <p:sldId id="1655" r:id="rId60"/>
    <p:sldId id="1656" r:id="rId61"/>
    <p:sldId id="1639" r:id="rId62"/>
    <p:sldId id="1637" r:id="rId63"/>
    <p:sldId id="1649" r:id="rId64"/>
    <p:sldId id="1707" r:id="rId65"/>
    <p:sldId id="1706" r:id="rId66"/>
    <p:sldId id="1618" r:id="rId67"/>
    <p:sldId id="1620" r:id="rId68"/>
    <p:sldId id="393" r:id="rId69"/>
    <p:sldId id="1793" r:id="rId70"/>
    <p:sldId id="387" r:id="rId71"/>
    <p:sldId id="1703" r:id="rId72"/>
    <p:sldId id="1650" r:id="rId73"/>
    <p:sldId id="1682" r:id="rId74"/>
    <p:sldId id="1683" r:id="rId75"/>
    <p:sldId id="1708" r:id="rId76"/>
    <p:sldId id="1705" r:id="rId77"/>
    <p:sldId id="1704" r:id="rId78"/>
    <p:sldId id="1854" r:id="rId79"/>
    <p:sldId id="1850" r:id="rId80"/>
    <p:sldId id="1847" r:id="rId81"/>
    <p:sldId id="1668" r:id="rId82"/>
    <p:sldId id="1669" r:id="rId83"/>
    <p:sldId id="1709" r:id="rId84"/>
    <p:sldId id="1794" r:id="rId85"/>
    <p:sldId id="1795" r:id="rId86"/>
    <p:sldId id="1712" r:id="rId87"/>
    <p:sldId id="1796" r:id="rId88"/>
    <p:sldId id="1674" r:id="rId89"/>
    <p:sldId id="1676" r:id="rId90"/>
    <p:sldId id="1673" r:id="rId91"/>
    <p:sldId id="1797" r:id="rId92"/>
    <p:sldId id="1710" r:id="rId93"/>
    <p:sldId id="1715" r:id="rId94"/>
    <p:sldId id="362" r:id="rId95"/>
    <p:sldId id="1851" r:id="rId96"/>
    <p:sldId id="1848" r:id="rId97"/>
    <p:sldId id="1686" r:id="rId98"/>
    <p:sldId id="1684" r:id="rId99"/>
    <p:sldId id="1685" r:id="rId100"/>
    <p:sldId id="1799" r:id="rId101"/>
    <p:sldId id="1800" r:id="rId102"/>
    <p:sldId id="1691" r:id="rId103"/>
    <p:sldId id="1694" r:id="rId104"/>
    <p:sldId id="1697" r:id="rId105"/>
    <p:sldId id="1698" r:id="rId106"/>
    <p:sldId id="1801" r:id="rId107"/>
    <p:sldId id="1692" r:id="rId108"/>
    <p:sldId id="1802" r:id="rId109"/>
    <p:sldId id="1699" r:id="rId110"/>
    <p:sldId id="1701" r:id="rId111"/>
    <p:sldId id="1702" r:id="rId112"/>
    <p:sldId id="1852" r:id="rId113"/>
    <p:sldId id="1849" r:id="rId114"/>
    <p:sldId id="1827" r:id="rId115"/>
    <p:sldId id="1828" r:id="rId116"/>
    <p:sldId id="1740" r:id="rId117"/>
    <p:sldId id="1734" r:id="rId118"/>
    <p:sldId id="1741" r:id="rId119"/>
    <p:sldId id="1742" r:id="rId120"/>
    <p:sldId id="1746" r:id="rId121"/>
    <p:sldId id="1744" r:id="rId122"/>
    <p:sldId id="1748" r:id="rId123"/>
    <p:sldId id="1750" r:id="rId124"/>
    <p:sldId id="1830" r:id="rId125"/>
    <p:sldId id="1753" r:id="rId126"/>
    <p:sldId id="1754" r:id="rId127"/>
    <p:sldId id="1755" r:id="rId128"/>
    <p:sldId id="1831" r:id="rId129"/>
    <p:sldId id="1773" r:id="rId130"/>
    <p:sldId id="1729" r:id="rId131"/>
    <p:sldId id="1775" r:id="rId132"/>
    <p:sldId id="1763" r:id="rId133"/>
    <p:sldId id="1738" r:id="rId134"/>
    <p:sldId id="1757" r:id="rId135"/>
    <p:sldId id="1758" r:id="rId136"/>
    <p:sldId id="1743" r:id="rId137"/>
    <p:sldId id="1747" r:id="rId138"/>
    <p:sldId id="1745" r:id="rId139"/>
    <p:sldId id="1833" r:id="rId140"/>
    <p:sldId id="1834" r:id="rId141"/>
    <p:sldId id="1780" r:id="rId142"/>
    <p:sldId id="1835" r:id="rId143"/>
    <p:sldId id="1836" r:id="rId144"/>
    <p:sldId id="1837" r:id="rId145"/>
    <p:sldId id="1762" r:id="rId146"/>
    <p:sldId id="1777" r:id="rId147"/>
    <p:sldId id="1766" r:id="rId148"/>
    <p:sldId id="1727" r:id="rId149"/>
    <p:sldId id="1768" r:id="rId150"/>
    <p:sldId id="1838" r:id="rId151"/>
    <p:sldId id="1769" r:id="rId152"/>
    <p:sldId id="1839" r:id="rId153"/>
    <p:sldId id="1840" r:id="rId154"/>
    <p:sldId id="1842" r:id="rId155"/>
    <p:sldId id="1764" r:id="rId156"/>
    <p:sldId id="1843" r:id="rId157"/>
    <p:sldId id="1760" r:id="rId15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gelis hristidis" initials="vh" lastIdx="2" clrIdx="0">
    <p:extLst>
      <p:ext uri="{19B8F6BF-5375-455C-9EA6-DF929625EA0E}">
        <p15:presenceInfo xmlns:p15="http://schemas.microsoft.com/office/powerpoint/2012/main" userId="4f311c13892de8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01B6"/>
    <a:srgbClr val="B10F9E"/>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5" autoAdjust="0"/>
    <p:restoredTop sz="93404" autoAdjust="0"/>
  </p:normalViewPr>
  <p:slideViewPr>
    <p:cSldViewPr>
      <p:cViewPr>
        <p:scale>
          <a:sx n="60" d="100"/>
          <a:sy n="60" d="100"/>
        </p:scale>
        <p:origin x="153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98" d="100"/>
          <a:sy n="98" d="100"/>
        </p:scale>
        <p:origin x="351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commentAuthors" Target="commentAuthors.xml"/><Relationship Id="rId16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ΠΑΝΑΓΙΩΤΗΣ ΤΣΑΠΑΡΑΣ" userId="14c29a0b-fba8-4de1-ba9f-ce710cf39d77" providerId="ADAL" clId="{EDAC3C32-2B41-4B54-82A0-7BA3C637884F}"/>
    <pc:docChg chg="modSld">
      <pc:chgData name="ΠΑΝΑΓΙΩΤΗΣ ΤΣΑΠΑΡΑΣ" userId="14c29a0b-fba8-4de1-ba9f-ce710cf39d77" providerId="ADAL" clId="{EDAC3C32-2B41-4B54-82A0-7BA3C637884F}" dt="2023-12-11T23:23:17.134" v="4" actId="1076"/>
      <pc:docMkLst>
        <pc:docMk/>
      </pc:docMkLst>
      <pc:sldChg chg="modSp mod">
        <pc:chgData name="ΠΑΝΑΓΙΩΤΗΣ ΤΣΑΠΑΡΑΣ" userId="14c29a0b-fba8-4de1-ba9f-ce710cf39d77" providerId="ADAL" clId="{EDAC3C32-2B41-4B54-82A0-7BA3C637884F}" dt="2023-12-11T23:23:17.134" v="4" actId="1076"/>
        <pc:sldMkLst>
          <pc:docMk/>
          <pc:sldMk cId="305528475" sldId="1683"/>
        </pc:sldMkLst>
        <pc:spChg chg="mod">
          <ac:chgData name="ΠΑΝΑΓΙΩΤΗΣ ΤΣΑΠΑΡΑΣ" userId="14c29a0b-fba8-4de1-ba9f-ce710cf39d77" providerId="ADAL" clId="{EDAC3C32-2B41-4B54-82A0-7BA3C637884F}" dt="2023-12-11T23:23:17.134" v="4" actId="1076"/>
          <ac:spMkLst>
            <pc:docMk/>
            <pc:sldMk cId="305528475" sldId="1683"/>
            <ac:spMk id="138" creationId="{C3D5DA20-2932-FE42-96F7-69A07F7B614B}"/>
          </ac:spMkLst>
        </pc:spChg>
      </pc:sldChg>
      <pc:sldChg chg="modSp mod">
        <pc:chgData name="ΠΑΝΑΓΙΩΤΗΣ ΤΣΑΠΑΡΑΣ" userId="14c29a0b-fba8-4de1-ba9f-ce710cf39d77" providerId="ADAL" clId="{EDAC3C32-2B41-4B54-82A0-7BA3C637884F}" dt="2023-12-11T23:03:27.621" v="2" actId="1076"/>
        <pc:sldMkLst>
          <pc:docMk/>
          <pc:sldMk cId="1171871894" sldId="1735"/>
        </pc:sldMkLst>
        <pc:spChg chg="mod">
          <ac:chgData name="ΠΑΝΑΓΙΩΤΗΣ ΤΣΑΠΑΡΑΣ" userId="14c29a0b-fba8-4de1-ba9f-ce710cf39d77" providerId="ADAL" clId="{EDAC3C32-2B41-4B54-82A0-7BA3C637884F}" dt="2023-12-11T23:03:27.621" v="2" actId="1076"/>
          <ac:spMkLst>
            <pc:docMk/>
            <pc:sldMk cId="1171871894" sldId="1735"/>
            <ac:spMk id="22" creationId="{E691C8B2-AAE2-234A-A081-A475EBEC756A}"/>
          </ac:spMkLst>
        </pc:spChg>
      </pc:sldChg>
      <pc:sldChg chg="modSp mod">
        <pc:chgData name="ΠΑΝΑΓΙΩΤΗΣ ΤΣΑΠΑΡΑΣ" userId="14c29a0b-fba8-4de1-ba9f-ce710cf39d77" providerId="ADAL" clId="{EDAC3C32-2B41-4B54-82A0-7BA3C637884F}" dt="2023-12-11T23:04:05.936" v="3" actId="1076"/>
        <pc:sldMkLst>
          <pc:docMk/>
          <pc:sldMk cId="25556076" sldId="1790"/>
        </pc:sldMkLst>
        <pc:spChg chg="mod">
          <ac:chgData name="ΠΑΝΑΓΙΩΤΗΣ ΤΣΑΠΑΡΑΣ" userId="14c29a0b-fba8-4de1-ba9f-ce710cf39d77" providerId="ADAL" clId="{EDAC3C32-2B41-4B54-82A0-7BA3C637884F}" dt="2023-12-11T23:04:05.936" v="3" actId="1076"/>
          <ac:spMkLst>
            <pc:docMk/>
            <pc:sldMk cId="25556076" sldId="1790"/>
            <ac:spMk id="15" creationId="{525A28CA-4541-FF43-BFD0-7D5CB8524E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7B57C5-3770-495C-8B92-F5FDF1A84E46}" type="datetimeFigureOut">
              <a:rPr lang="en-US" smtClean="0"/>
              <a:pPr/>
              <a:t>12/12/2023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304180-1105-47D3-A5E8-12D0BE6D8163}" type="slidenum">
              <a:rPr lang="en-US" smtClean="0"/>
              <a:pPr/>
              <a:t>‹#›</a:t>
            </a:fld>
            <a:endParaRPr lang="en-US"/>
          </a:p>
        </p:txBody>
      </p:sp>
    </p:spTree>
    <p:extLst>
      <p:ext uri="{BB962C8B-B14F-4D97-AF65-F5344CB8AC3E}">
        <p14:creationId xmlns:p14="http://schemas.microsoft.com/office/powerpoint/2010/main" val="256588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6CC3C5-CBBF-408B-BDA1-19EDB5143399}" type="slidenum">
              <a:rPr lang="en-US"/>
              <a:pPr/>
              <a:t>1</a:t>
            </a:fld>
            <a:endParaRPr lang="en-US" dirty="0"/>
          </a:p>
        </p:txBody>
      </p:sp>
      <p:sp>
        <p:nvSpPr>
          <p:cNvPr id="10242" name="Rectangle 2"/>
          <p:cNvSpPr>
            <a:spLocks noGrp="1" noRot="1" noChangeAspect="1" noChangeArrowheads="1" noTextEdit="1"/>
          </p:cNvSpPr>
          <p:nvPr>
            <p:ph type="sldImg"/>
          </p:nvPr>
        </p:nvSpPr>
        <p:spPr>
          <a:xfrm>
            <a:off x="1143000" y="685800"/>
            <a:ext cx="4572000" cy="3429000"/>
          </a:xfrm>
          <a:ln/>
        </p:spPr>
      </p:sp>
      <p:sp>
        <p:nvSpPr>
          <p:cNvPr id="10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68276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again that other</a:t>
            </a:r>
            <a:r>
              <a:rPr lang="en-US" baseline="0"/>
              <a:t> distance measures other than dot products could be used (e.g., Euclidean distance), but the dot product is the standard measure of similarity used. </a:t>
            </a:r>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7</a:t>
            </a:fld>
            <a:endParaRPr lang="en-US"/>
          </a:p>
        </p:txBody>
      </p:sp>
    </p:spTree>
    <p:extLst>
      <p:ext uri="{BB962C8B-B14F-4D97-AF65-F5344CB8AC3E}">
        <p14:creationId xmlns:p14="http://schemas.microsoft.com/office/powerpoint/2010/main" val="641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04180-1105-47D3-A5E8-12D0BE6D8163}" type="slidenum">
              <a:rPr lang="en-US" smtClean="0"/>
              <a:pPr/>
              <a:t>16</a:t>
            </a:fld>
            <a:endParaRPr lang="en-US"/>
          </a:p>
        </p:txBody>
      </p:sp>
    </p:spTree>
    <p:extLst>
      <p:ext uri="{BB962C8B-B14F-4D97-AF65-F5344CB8AC3E}">
        <p14:creationId xmlns:p14="http://schemas.microsoft.com/office/powerpoint/2010/main" val="391309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17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3197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707532-839C-41A2-9E71-D5288AEAE66A}" type="slidenum">
              <a:rPr lang="en-US" smtClean="0"/>
              <a:pPr/>
              <a:t>71</a:t>
            </a:fld>
            <a:endParaRPr lang="en-US"/>
          </a:p>
        </p:txBody>
      </p:sp>
    </p:spTree>
    <p:extLst>
      <p:ext uri="{BB962C8B-B14F-4D97-AF65-F5344CB8AC3E}">
        <p14:creationId xmlns:p14="http://schemas.microsoft.com/office/powerpoint/2010/main" val="2535611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6304180-1105-47D3-A5E8-12D0BE6D8163}" type="slidenum">
              <a:rPr lang="en-US" smtClean="0"/>
              <a:pPr/>
              <a:t>73</a:t>
            </a:fld>
            <a:endParaRPr lang="en-US"/>
          </a:p>
        </p:txBody>
      </p:sp>
    </p:spTree>
    <p:extLst>
      <p:ext uri="{BB962C8B-B14F-4D97-AF65-F5344CB8AC3E}">
        <p14:creationId xmlns:p14="http://schemas.microsoft.com/office/powerpoint/2010/main" val="4145096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1" kern="1200" dirty="0">
                <a:solidFill>
                  <a:schemeClr val="tx1"/>
                </a:solidFill>
                <a:effectLst/>
                <a:latin typeface="+mn-lt"/>
                <a:ea typeface="+mn-ea"/>
                <a:cs typeface="+mn-cs"/>
              </a:rPr>
              <a:t>To address overfitting. The term “dropout” refers to dropping out the nodes (input and hidden layer) in a neural. All the forward and backwards connections with a dropped node are temporarily removed, thus creating a new network architecture out of the parent network. The nodes are dropped by a dropout probability of p.</a:t>
            </a:r>
          </a:p>
          <a:p>
            <a:r>
              <a:rPr lang="en-US" sz="1200" b="0" i="0" kern="1200" dirty="0">
                <a:solidFill>
                  <a:schemeClr val="tx1"/>
                </a:solidFill>
                <a:effectLst/>
                <a:latin typeface="+mn-lt"/>
                <a:ea typeface="+mn-ea"/>
                <a:cs typeface="+mn-cs"/>
              </a:rPr>
              <a:t>According to the original implementation  during inference, we do not use a dropout layer. This means that all the units are considered during the prediction step. But, because of taking all the units/neurons from a layer, the final weights will be larger than expected and to deal with this problem, weights are first scaled by the chosen dropout rate. With this, the network would be able to make accurate predictions.</a:t>
            </a:r>
          </a:p>
          <a:p>
            <a:r>
              <a:rPr lang="en-US" sz="1200" b="0" i="0" kern="1200" dirty="0">
                <a:solidFill>
                  <a:schemeClr val="tx1"/>
                </a:solidFill>
                <a:effectLst/>
                <a:latin typeface="+mn-lt"/>
                <a:ea typeface="+mn-ea"/>
                <a:cs typeface="+mn-cs"/>
              </a:rPr>
              <a:t>To be more precise, if a unit is retained with probability p during training, the outgoing weights of that unit are multiplied by p during the prediction stage.</a:t>
            </a:r>
          </a:p>
          <a:p>
            <a:endParaRPr lang="el-GR" dirty="0"/>
          </a:p>
        </p:txBody>
      </p:sp>
      <p:sp>
        <p:nvSpPr>
          <p:cNvPr id="4" name="Θέση αριθμού διαφάνειας 3"/>
          <p:cNvSpPr>
            <a:spLocks noGrp="1"/>
          </p:cNvSpPr>
          <p:nvPr>
            <p:ph type="sldNum" sz="quarter" idx="5"/>
          </p:nvPr>
        </p:nvSpPr>
        <p:spPr/>
        <p:txBody>
          <a:bodyPr/>
          <a:lstStyle/>
          <a:p>
            <a:fld id="{26304180-1105-47D3-A5E8-12D0BE6D8163}" type="slidenum">
              <a:rPr lang="en-US" smtClean="0"/>
              <a:pPr/>
              <a:t>74</a:t>
            </a:fld>
            <a:endParaRPr lang="en-US"/>
          </a:p>
        </p:txBody>
      </p:sp>
    </p:spTree>
    <p:extLst>
      <p:ext uri="{BB962C8B-B14F-4D97-AF65-F5344CB8AC3E}">
        <p14:creationId xmlns:p14="http://schemas.microsoft.com/office/powerpoint/2010/main" val="13990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707532-839C-41A2-9E71-D5288AEAE66A}" type="slidenum">
              <a:rPr lang="en-US" smtClean="0"/>
              <a:pPr/>
              <a:t>77</a:t>
            </a:fld>
            <a:endParaRPr lang="en-US"/>
          </a:p>
        </p:txBody>
      </p:sp>
    </p:spTree>
    <p:extLst>
      <p:ext uri="{BB962C8B-B14F-4D97-AF65-F5344CB8AC3E}">
        <p14:creationId xmlns:p14="http://schemas.microsoft.com/office/powerpoint/2010/main" val="31620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E9566D59-B0C4-4FF5-9A72-FB0C08F7AF99}" type="datetime1">
              <a:rPr lang="el-GR" smtClean="0"/>
              <a:t>12/12/2023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9D532DC3-DE2A-4D53-81B6-FB201B99403A}" type="datetime1">
              <a:rPr lang="el-GR" smtClean="0"/>
              <a:t>12/12/2023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6A692A8F-4C81-474D-9CBE-27215109A681}" type="datetime1">
              <a:rPr lang="el-GR" smtClean="0"/>
              <a:t>12/12/2023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219315F0-EF7E-4B07-9AD2-B7327DF9E45E}" type="datetime1">
              <a:rPr lang="el-GR" smtClean="0"/>
              <a:t>12/12/2023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6C0CDF-29D3-4EC7-A574-B449651E8F97}" type="datetime1">
              <a:rPr lang="el-GR" smtClean="0"/>
              <a:t>12/12/2023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25445794-5623-4174-BAFA-A4B14DF6E7A5}" type="datetime1">
              <a:rPr lang="el-GR" smtClean="0"/>
              <a:t>12/12/2023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D6FB772A-A6DE-4B22-8BD6-D9CA49B887A6}" type="datetime1">
              <a:rPr lang="el-GR" smtClean="0"/>
              <a:t>12/12/2023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9A5EE610-B27E-49BA-BD0D-809DBE4AB653}" type="datetime1">
              <a:rPr lang="el-GR" smtClean="0"/>
              <a:t>12/12/2023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9E69AF-7553-4DB6-AB16-4AC4A44488B0}" type="datetime1">
              <a:rPr lang="el-GR" smtClean="0"/>
              <a:t>12/12/2023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D439E6-1265-4873-A6D6-64DCC63F61BF}" type="datetime1">
              <a:rPr lang="el-GR" smtClean="0"/>
              <a:t>12/12/2023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2D073B-6657-4DF0-A2D0-E2A377BCF519}" type="datetime1">
              <a:rPr lang="el-GR" smtClean="0"/>
              <a:t>12/12/2023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FA1911-62B3-4655-8150-7F59E1AE6B7B}" type="datetime1">
              <a:rPr lang="el-GR" smtClean="0"/>
              <a:t>12/12/2023</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E0B35-C73E-49DE-9EA0-4D9F6C87E10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04.xml.rels><?xml version="1.0" encoding="UTF-8" standalone="yes"?>
<Relationships xmlns="http://schemas.openxmlformats.org/package/2006/relationships"><Relationship Id="rId8" Type="http://schemas.openxmlformats.org/officeDocument/2006/relationships/hyperlink" Target="Identity-aware%20Graph%20Neural%20Networks" TargetMode="External"/><Relationship Id="rId3" Type="http://schemas.openxmlformats.org/officeDocument/2006/relationships/image" Target="../media/image131.png"/><Relationship Id="rId7" Type="http://schemas.openxmlformats.org/officeDocument/2006/relationships/image" Target="../media/image147.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34.png"/><Relationship Id="rId4" Type="http://schemas.openxmlformats.org/officeDocument/2006/relationships/image" Target="../media/image14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arxiv.org/pdf/1706.02216.pdf" TargetMode="External"/><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dl.acm.org/doi/abs/10.1145/3219819.3219890?casa_token=VNpSwK1pq_0AAAAA:OARlBJdJIGnQMyGUJfULBgPhtEF0yu2vgyHjHgemNaalHPVUUKCDN4Vors3g194zfxBOCG1OvnBjnA" TargetMode="External"/><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hyperlink" Target="https://arxiv.org/pdf/2011.08843.pdf"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350.png"/></Relationships>
</file>

<file path=ppt/slides/_rels/slide11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401.png"/><Relationship Id="rId4" Type="http://schemas.openxmlformats.org/officeDocument/2006/relationships/image" Target="../media/image39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440.png"/><Relationship Id="rId4" Type="http://schemas.openxmlformats.org/officeDocument/2006/relationships/image" Target="../media/image431.png"/></Relationships>
</file>

<file path=ppt/slides/_rels/slide12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89.emf"/></Relationships>
</file>

<file path=ppt/slides/_rels/slide123.xml.rels><?xml version="1.0" encoding="UTF-8" standalone="yes"?>
<Relationships xmlns="http://schemas.openxmlformats.org/package/2006/relationships"><Relationship Id="rId3" Type="http://schemas.openxmlformats.org/officeDocument/2006/relationships/hyperlink" Target="https://arxiv.org/pdf/1810.00826.pdf" TargetMode="Externa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6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7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91.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601.png"/></Relationships>
</file>

<file path=ppt/slides/_rels/slide132.xml.rels><?xml version="1.0" encoding="UTF-8" standalone="yes"?>
<Relationships xmlns="http://schemas.openxmlformats.org/package/2006/relationships"><Relationship Id="rId3" Type="http://schemas.openxmlformats.org/officeDocument/2006/relationships/image" Target="../media/image62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631.png"/></Relationships>
</file>

<file path=ppt/slides/_rels/slide13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scikit-learn.org/stable/modules/model_evaluation.html"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scikit-learn.org/stable/modules/generated/sklearn.metrics.classification_report.html" TargetMode="External"/><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37.xml.rels><?xml version="1.0" encoding="UTF-8" standalone="yes"?>
<Relationships xmlns="http://schemas.openxmlformats.org/package/2006/relationships"><Relationship Id="rId3" Type="http://schemas.openxmlformats.org/officeDocument/2006/relationships/image" Target="../media/image691.png"/><Relationship Id="rId7" Type="http://schemas.openxmlformats.org/officeDocument/2006/relationships/image" Target="../media/image721.png"/><Relationship Id="rId2" Type="http://schemas.openxmlformats.org/officeDocument/2006/relationships/image" Target="../media/image109.tiff"/><Relationship Id="rId1" Type="http://schemas.openxmlformats.org/officeDocument/2006/relationships/slideLayout" Target="../slideLayouts/slideLayout2.xml"/><Relationship Id="rId6" Type="http://schemas.openxmlformats.org/officeDocument/2006/relationships/image" Target="../media/image712.png"/><Relationship Id="rId5" Type="http://schemas.openxmlformats.org/officeDocument/2006/relationships/hyperlink" Target="https://en.wikipedia.org/wiki/Receiver_operating_characteristic" TargetMode="External"/><Relationship Id="rId4" Type="http://schemas.openxmlformats.org/officeDocument/2006/relationships/image" Target="../media/image701.png"/></Relationships>
</file>

<file path=ppt/slides/_rels/slide138.xml.rels><?xml version="1.0" encoding="UTF-8" standalone="yes"?>
<Relationships xmlns="http://schemas.openxmlformats.org/package/2006/relationships"><Relationship Id="rId3" Type="http://schemas.openxmlformats.org/officeDocument/2006/relationships/hyperlink" Target="https://en.wikipedia.org/wiki/Receiver_operating_characteristic" TargetMode="External"/><Relationship Id="rId2" Type="http://schemas.openxmlformats.org/officeDocument/2006/relationships/image" Target="../media/image109.tif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151.xml.rels><?xml version="1.0" encoding="UTF-8" standalone="yes"?>
<Relationships xmlns="http://schemas.openxmlformats.org/package/2006/relationships"><Relationship Id="rId3" Type="http://schemas.openxmlformats.org/officeDocument/2006/relationships/image" Target="../media/image7300.png"/><Relationship Id="rId2" Type="http://schemas.openxmlformats.org/officeDocument/2006/relationships/image" Target="../media/image720.png"/><Relationship Id="rId1" Type="http://schemas.openxmlformats.org/officeDocument/2006/relationships/slideLayout" Target="../slideLayouts/slideLayout2.xml"/><Relationship Id="rId4" Type="http://schemas.openxmlformats.org/officeDocument/2006/relationships/image" Target="../media/image740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hyperlink" Target="https://github.com/snap-stanford/GraphGym" TargetMode="Externa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hyperlink" Target="http://cs224w.stanford.edu/"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tiff"/><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cs224w.stanford.edu/"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1.tiff"/><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2.emf"/><Relationship Id="rId7" Type="http://schemas.openxmlformats.org/officeDocument/2006/relationships/image" Target="../media/image28.emf"/><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hyperlink" Target="https://arxiv.org/pdf/2011.08843.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hyperlink" Target="https://arxiv.org/pdf/2011.08843.pdf"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1.tiff"/><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43.png"/><Relationship Id="rId4" Type="http://schemas.openxmlformats.org/officeDocument/2006/relationships/image" Target="../media/image1310.png"/></Relationships>
</file>

<file path=ppt/slides/_rels/slide5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18.png"/><Relationship Id="rId4" Type="http://schemas.openxmlformats.org/officeDocument/2006/relationships/image" Target="../media/image170.png"/></Relationships>
</file>

<file path=ppt/slides/_rels/slide55.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31.tiff"/><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153.png"/><Relationship Id="rId4" Type="http://schemas.openxmlformats.org/officeDocument/2006/relationships/image" Target="../media/image200.png"/></Relationships>
</file>

<file path=ppt/slides/_rels/slide56.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image" Target="../media/image441.png"/><Relationship Id="rId1" Type="http://schemas.openxmlformats.org/officeDocument/2006/relationships/slideLayout" Target="../slideLayouts/slideLayout2.xml"/><Relationship Id="rId5" Type="http://schemas.openxmlformats.org/officeDocument/2006/relationships/image" Target="../media/image470.png"/><Relationship Id="rId4" Type="http://schemas.openxmlformats.org/officeDocument/2006/relationships/image" Target="../media/image461.png"/></Relationships>
</file>

<file path=ppt/slides/_rels/slide57.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image" Target="../media/image270.png"/></Relationships>
</file>

<file path=ppt/slides/_rels/slide5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0.png"/><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hyperlink" Target="https://arxiv.org/pdf/1609.02907.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hyperlink" Target="https://arxiv.org/pdf/1706.02216.pdf" TargetMode="External"/><Relationship Id="rId5" Type="http://schemas.openxmlformats.org/officeDocument/2006/relationships/image" Target="../media/image380.png"/><Relationship Id="rId4" Type="http://schemas.openxmlformats.org/officeDocument/2006/relationships/image" Target="../media/image370.pn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10.png"/></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94.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11.png"/><Relationship Id="rId5" Type="http://schemas.openxmlformats.org/officeDocument/2006/relationships/image" Target="../media/image500.png"/><Relationship Id="rId4" Type="http://schemas.openxmlformats.org/officeDocument/2006/relationships/image" Target="../media/image490.png"/></Relationships>
</file>

<file path=ppt/slides/_rels/slide67.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530.png"/><Relationship Id="rId7" Type="http://schemas.openxmlformats.org/officeDocument/2006/relationships/image" Target="../media/image570.png"/><Relationship Id="rId2" Type="http://schemas.openxmlformats.org/officeDocument/2006/relationships/image" Target="../media/image24.tiff"/><Relationship Id="rId1" Type="http://schemas.openxmlformats.org/officeDocument/2006/relationships/slideLayout" Target="../slideLayouts/slideLayout2.xml"/><Relationship Id="rId6" Type="http://schemas.openxmlformats.org/officeDocument/2006/relationships/image" Target="../media/image560.png"/><Relationship Id="rId5" Type="http://schemas.openxmlformats.org/officeDocument/2006/relationships/image" Target="../media/image550.png"/><Relationship Id="rId4" Type="http://schemas.openxmlformats.org/officeDocument/2006/relationships/image" Target="../media/image540.png"/><Relationship Id="rId9" Type="http://schemas.openxmlformats.org/officeDocument/2006/relationships/image" Target="../media/image590.png"/></Relationships>
</file>

<file path=ppt/slides/_rels/slide68.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40.png"/><Relationship Id="rId5" Type="http://schemas.openxmlformats.org/officeDocument/2006/relationships/image" Target="../media/image630.png"/><Relationship Id="rId4" Type="http://schemas.openxmlformats.org/officeDocument/2006/relationships/image" Target="../media/image620.png"/></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arxiv.org/pdf/2011.08843.pdf"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arxiv.org/pdf/2011.08843.pdf"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740.png"/><Relationship Id="rId3" Type="http://schemas.openxmlformats.org/officeDocument/2006/relationships/image" Target="../media/image690.png"/><Relationship Id="rId7" Type="http://schemas.openxmlformats.org/officeDocument/2006/relationships/image" Target="../media/image7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hyperlink" Target="https://arxiv.org/pdf/1502.03167.pdf" TargetMode="External"/><Relationship Id="rId5" Type="http://schemas.openxmlformats.org/officeDocument/2006/relationships/image" Target="../media/image710.png"/><Relationship Id="rId10" Type="http://schemas.openxmlformats.org/officeDocument/2006/relationships/image" Target="../media/image760.png"/><Relationship Id="rId4" Type="http://schemas.openxmlformats.org/officeDocument/2006/relationships/image" Target="../media/image69.png"/><Relationship Id="rId9"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jmlr.org/papers/volume15/srivastava14a/srivastava14a.pdf?utm_campaign=buffer&amp;utm_content=buffer79b43&amp;utm_medium=social&amp;utm_source=twitter.com"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780.png"/><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810.png"/><Relationship Id="rId4" Type="http://schemas.openxmlformats.org/officeDocument/2006/relationships/image" Target="../media/image800.png"/></Relationships>
</file>

<file path=ppt/slides/_rels/slide76.xml.rels><?xml version="1.0" encoding="UTF-8" standalone="yes"?>
<Relationships xmlns="http://schemas.openxmlformats.org/package/2006/relationships"><Relationship Id="rId8" Type="http://schemas.openxmlformats.org/officeDocument/2006/relationships/image" Target="../media/image890.png"/><Relationship Id="rId3" Type="http://schemas.openxmlformats.org/officeDocument/2006/relationships/image" Target="../media/image840.png"/><Relationship Id="rId7" Type="http://schemas.openxmlformats.org/officeDocument/2006/relationships/image" Target="../media/image880.png"/><Relationship Id="rId2" Type="http://schemas.openxmlformats.org/officeDocument/2006/relationships/image" Target="../media/image830.png"/><Relationship Id="rId1" Type="http://schemas.openxmlformats.org/officeDocument/2006/relationships/slideLayout" Target="../slideLayouts/slideLayout2.xml"/><Relationship Id="rId6" Type="http://schemas.openxmlformats.org/officeDocument/2006/relationships/image" Target="../media/image870.png"/><Relationship Id="rId11" Type="http://schemas.openxmlformats.org/officeDocument/2006/relationships/image" Target="../media/image920.png"/><Relationship Id="rId5" Type="http://schemas.openxmlformats.org/officeDocument/2006/relationships/image" Target="../media/image860.png"/><Relationship Id="rId10" Type="http://schemas.openxmlformats.org/officeDocument/2006/relationships/image" Target="../media/image910.png"/><Relationship Id="rId4" Type="http://schemas.openxmlformats.org/officeDocument/2006/relationships/image" Target="../media/image850.png"/><Relationship Id="rId9" Type="http://schemas.openxmlformats.org/officeDocument/2006/relationships/image" Target="../media/image900.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github.com/snap-stanford/GraphGym"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hyperlink" Target="https://arxiv.org/pdf/2011.08843.pdf"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930.png"/><Relationship Id="rId1" Type="http://schemas.openxmlformats.org/officeDocument/2006/relationships/slideLayout" Target="../slideLayouts/slideLayout2.xml"/><Relationship Id="rId6" Type="http://schemas.openxmlformats.org/officeDocument/2006/relationships/image" Target="../media/image970.png"/><Relationship Id="rId5" Type="http://schemas.openxmlformats.org/officeDocument/2006/relationships/image" Target="../media/image960.png"/><Relationship Id="rId4" Type="http://schemas.openxmlformats.org/officeDocument/2006/relationships/image" Target="../media/image95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990.png"/><Relationship Id="rId1" Type="http://schemas.openxmlformats.org/officeDocument/2006/relationships/slideLayout" Target="../slideLayouts/slideLayout2.xml"/><Relationship Id="rId5" Type="http://schemas.openxmlformats.org/officeDocument/2006/relationships/image" Target="../media/image53.tiff"/><Relationship Id="rId4" Type="http://schemas.openxmlformats.org/officeDocument/2006/relationships/image" Target="../media/image52.tiff"/></Relationships>
</file>

<file path=ppt/slides/_rels/slide8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2.xml"/><Relationship Id="rId4" Type="http://schemas.openxmlformats.org/officeDocument/2006/relationships/image" Target="../media/image56.tif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hyperlink" Target="https://openaccess.thecvf.com/content_cvpr_2016/papers/He_Deep_Residual_Learning_CVPR_2016_paper.pdf" TargetMode="External"/><Relationship Id="rId4" Type="http://schemas.openxmlformats.org/officeDocument/2006/relationships/image" Target="../media/image1110.png"/></Relationships>
</file>

<file path=ppt/slides/_rels/slide91.xml.rels><?xml version="1.0" encoding="UTF-8" standalone="yes"?>
<Relationships xmlns="http://schemas.openxmlformats.org/package/2006/relationships"><Relationship Id="rId3" Type="http://schemas.openxmlformats.org/officeDocument/2006/relationships/image" Target="../media/image1130.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1140.png"/><Relationship Id="rId4" Type="http://schemas.openxmlformats.org/officeDocument/2006/relationships/hyperlink" Target="https://arxiv.org/abs/1605.06431" TargetMode="External"/></Relationships>
</file>

<file path=ppt/slides/_rels/slide9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3.png"/><Relationship Id="rId7" Type="http://schemas.openxmlformats.org/officeDocument/2006/relationships/image" Target="../media/image1180.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1170.png"/><Relationship Id="rId5" Type="http://schemas.openxmlformats.org/officeDocument/2006/relationships/image" Target="../media/image871.png"/><Relationship Id="rId4" Type="http://schemas.openxmlformats.org/officeDocument/2006/relationships/image" Target="../media/image77.png"/></Relationships>
</file>

<file path=ppt/slides/_rels/slide9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hyperlink" Target="https://arxiv.org/abs/1806.03536" TargetMode="External"/><Relationship Id="rId7" Type="http://schemas.openxmlformats.org/officeDocument/2006/relationships/image" Target="../media/image1240.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1230.png"/><Relationship Id="rId5" Type="http://schemas.openxmlformats.org/officeDocument/2006/relationships/image" Target="../media/image1220.png"/><Relationship Id="rId4" Type="http://schemas.openxmlformats.org/officeDocument/2006/relationships/image" Target="../media/image121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hyperlink" Target="https://arxiv.org/pdf/2011.08843.pdf"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89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1</a:t>
            </a:fld>
            <a:endParaRPr lang="el-GR"/>
          </a:p>
        </p:txBody>
      </p:sp>
      <p:sp>
        <p:nvSpPr>
          <p:cNvPr id="8194" name="Rectangle 2"/>
          <p:cNvSpPr>
            <a:spLocks noGrp="1" noChangeArrowheads="1"/>
          </p:cNvSpPr>
          <p:nvPr>
            <p:ph type="ctrTitle"/>
          </p:nvPr>
        </p:nvSpPr>
        <p:spPr>
          <a:xfrm>
            <a:off x="611560" y="2083823"/>
            <a:ext cx="7772400" cy="1470025"/>
          </a:xfrm>
        </p:spPr>
        <p:txBody>
          <a:bodyPr/>
          <a:lstStyle/>
          <a:p>
            <a:r>
              <a:rPr lang="en-US" dirty="0">
                <a:solidFill>
                  <a:schemeClr val="accent6">
                    <a:lumMod val="50000"/>
                  </a:schemeClr>
                </a:solidFill>
              </a:rPr>
              <a:t>Online Social Networks and Media </a:t>
            </a:r>
          </a:p>
        </p:txBody>
      </p:sp>
      <p:sp>
        <p:nvSpPr>
          <p:cNvPr id="4" name="Subtitle 3"/>
          <p:cNvSpPr>
            <a:spLocks noGrp="1"/>
          </p:cNvSpPr>
          <p:nvPr>
            <p:ph type="subTitle" idx="1"/>
          </p:nvPr>
        </p:nvSpPr>
        <p:spPr>
          <a:xfrm>
            <a:off x="1403648" y="3861048"/>
            <a:ext cx="6400800" cy="1752600"/>
          </a:xfrm>
        </p:spPr>
        <p:txBody>
          <a:bodyPr/>
          <a:lstStyle/>
          <a:p>
            <a:r>
              <a:rPr lang="en-US" dirty="0">
                <a:solidFill>
                  <a:schemeClr val="tx1"/>
                </a:solidFill>
              </a:rPr>
              <a:t>Graph ML</a:t>
            </a:r>
          </a:p>
          <a:p>
            <a:endParaRPr lang="el-GR" dirty="0">
              <a:solidFill>
                <a:schemeClr val="tx1"/>
              </a:solidFill>
            </a:endParaRPr>
          </a:p>
        </p:txBody>
      </p:sp>
    </p:spTree>
    <p:extLst>
      <p:ext uri="{BB962C8B-B14F-4D97-AF65-F5344CB8AC3E}">
        <p14:creationId xmlns:p14="http://schemas.microsoft.com/office/powerpoint/2010/main" val="2307372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Graph Encoders</a:t>
            </a:r>
          </a:p>
        </p:txBody>
      </p:sp>
      <p:sp>
        <p:nvSpPr>
          <p:cNvPr id="3" name="Content Placeholder 2"/>
          <p:cNvSpPr>
            <a:spLocks noGrp="1"/>
          </p:cNvSpPr>
          <p:nvPr>
            <p:ph idx="1"/>
          </p:nvPr>
        </p:nvSpPr>
        <p:spPr/>
        <p:txBody>
          <a:bodyPr>
            <a:noAutofit/>
          </a:bodyPr>
          <a:lstStyle/>
          <a:p>
            <a:r>
              <a:rPr lang="en-US" dirty="0"/>
              <a:t>Deep learning methods based on </a:t>
            </a:r>
            <a:r>
              <a:rPr lang="en-US" b="1" dirty="0">
                <a:solidFill>
                  <a:srgbClr val="D60093"/>
                </a:solidFill>
              </a:rPr>
              <a:t>graph neural networks (GNNs):</a:t>
            </a:r>
          </a:p>
          <a:p>
            <a:endParaRPr lang="en-US" b="1" dirty="0">
              <a:solidFill>
                <a:schemeClr val="accent2"/>
              </a:solidFill>
            </a:endParaRPr>
          </a:p>
          <a:p>
            <a:endParaRPr lang="en-US" dirty="0">
              <a:solidFill>
                <a:schemeClr val="accent2"/>
              </a:solidFill>
            </a:endParaRPr>
          </a:p>
          <a:p>
            <a:pPr marL="0" indent="0">
              <a:buNone/>
            </a:pPr>
            <a:endParaRPr lang="en-US" dirty="0"/>
          </a:p>
          <a:p>
            <a:pPr marL="0" indent="0">
              <a:buNone/>
            </a:pPr>
            <a:r>
              <a:rPr lang="en-US" dirty="0">
                <a:solidFill>
                  <a:srgbClr val="D60093"/>
                </a:solidFill>
              </a:rPr>
              <a:t>Note: </a:t>
            </a:r>
            <a:r>
              <a:rPr lang="en-US" dirty="0"/>
              <a:t>All these deep encoders can be </a:t>
            </a:r>
            <a:r>
              <a:rPr lang="en-US" dirty="0">
                <a:solidFill>
                  <a:srgbClr val="D60093"/>
                </a:solidFill>
              </a:rPr>
              <a:t>combined with node similarity functions </a:t>
            </a:r>
            <a:r>
              <a:rPr lang="en-US" dirty="0"/>
              <a:t>defined in previous lectures</a:t>
            </a:r>
          </a:p>
          <a:p>
            <a:endParaRPr lang="en-US" dirty="0"/>
          </a:p>
        </p:txBody>
      </p:sp>
      <p:sp>
        <p:nvSpPr>
          <p:cNvPr id="6" name="Slide Number Placeholder 5"/>
          <p:cNvSpPr>
            <a:spLocks noGrp="1"/>
          </p:cNvSpPr>
          <p:nvPr>
            <p:ph type="sldNum" sz="quarter" idx="12"/>
          </p:nvPr>
        </p:nvSpPr>
        <p:spPr/>
        <p:txBody>
          <a:bodyPr/>
          <a:lstStyle/>
          <a:p>
            <a:fld id="{19B12225-5612-419B-A8D5-4B8EEE4C217E}" type="slidenum">
              <a:rPr lang="en-US" smtClean="0"/>
              <a:pPr/>
              <a:t>10</a:t>
            </a:fld>
            <a:endParaRPr lang="en-US"/>
          </a:p>
        </p:txBody>
      </p:sp>
      <p:sp>
        <p:nvSpPr>
          <p:cNvPr id="8" name="TextBox 7"/>
          <p:cNvSpPr txBox="1"/>
          <p:nvPr/>
        </p:nvSpPr>
        <p:spPr>
          <a:xfrm>
            <a:off x="3266592" y="2604516"/>
            <a:ext cx="5271008" cy="1662684"/>
          </a:xfrm>
          <a:prstGeom prst="rect">
            <a:avLst/>
          </a:prstGeom>
          <a:noFill/>
          <a:ln>
            <a:noFill/>
          </a:ln>
        </p:spPr>
        <p:txBody>
          <a:bodyPr wrap="square" lIns="91425" tIns="91425" rIns="91425" bIns="91425" rtlCol="0" anchor="t" anchorCtr="0">
            <a:noAutofit/>
          </a:bodyPr>
          <a:lstStyle/>
          <a:p>
            <a:pPr algn="ctr"/>
            <a:r>
              <a:rPr lang="en-US" sz="2667" b="1" dirty="0">
                <a:solidFill>
                  <a:srgbClr val="0000FF"/>
                </a:solidFill>
                <a:ea typeface="Helvetica Neue Light" charset="0"/>
                <a:cs typeface="Arial" panose="020B0604020202020204" pitchFamily="34" charset="0"/>
                <a:sym typeface="Open Sans"/>
              </a:rPr>
              <a:t>multiple layers </a:t>
            </a:r>
            <a:r>
              <a:rPr lang="en-US" sz="2667" dirty="0">
                <a:solidFill>
                  <a:srgbClr val="0000FF"/>
                </a:solidFill>
                <a:ea typeface="Helvetica Neue Light" charset="0"/>
                <a:cs typeface="Arial" panose="020B0604020202020204" pitchFamily="34" charset="0"/>
                <a:sym typeface="Open Sans"/>
              </a:rPr>
              <a:t>of </a:t>
            </a:r>
            <a:br>
              <a:rPr lang="en-US" sz="2667" dirty="0">
                <a:solidFill>
                  <a:srgbClr val="0000FF"/>
                </a:solidFill>
                <a:ea typeface="Helvetica Neue Light" charset="0"/>
                <a:cs typeface="Arial" panose="020B0604020202020204" pitchFamily="34" charset="0"/>
                <a:sym typeface="Open Sans"/>
              </a:rPr>
            </a:br>
            <a:r>
              <a:rPr lang="en-US" sz="2667" dirty="0">
                <a:solidFill>
                  <a:srgbClr val="0000FF"/>
                </a:solidFill>
                <a:ea typeface="Helvetica Neue Light" charset="0"/>
                <a:cs typeface="Arial" panose="020B0604020202020204" pitchFamily="34" charset="0"/>
                <a:sym typeface="Open Sans"/>
              </a:rPr>
              <a:t>non-linear transformations </a:t>
            </a:r>
            <a:br>
              <a:rPr lang="en-US" sz="2667" dirty="0">
                <a:solidFill>
                  <a:srgbClr val="0000FF"/>
                </a:solidFill>
                <a:ea typeface="Helvetica Neue Light" charset="0"/>
                <a:cs typeface="Arial" panose="020B0604020202020204" pitchFamily="34" charset="0"/>
                <a:sym typeface="Open Sans"/>
              </a:rPr>
            </a:br>
            <a:r>
              <a:rPr lang="en-US" sz="2667" dirty="0">
                <a:solidFill>
                  <a:srgbClr val="0000FF"/>
                </a:solidFill>
                <a:ea typeface="Helvetica Neue Light" charset="0"/>
                <a:cs typeface="Arial" panose="020B0604020202020204" pitchFamily="34" charset="0"/>
                <a:sym typeface="Open Sans"/>
              </a:rPr>
              <a:t>based on graph structure</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597BA79F-34F3-B847-AF66-37ED8B526CB6}"/>
                  </a:ext>
                </a:extLst>
              </p:cNvPr>
              <p:cNvSpPr/>
              <p:nvPr/>
            </p:nvSpPr>
            <p:spPr>
              <a:xfrm>
                <a:off x="1060541" y="3048000"/>
                <a:ext cx="2274149"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600" b="0" i="0" smtClean="0">
                          <a:latin typeface="Cambria Math" panose="02040503050406030204" pitchFamily="18" charset="0"/>
                          <a:cs typeface="Arial" pitchFamily="34" charset="0"/>
                        </a:rPr>
                        <m:t>ENC</m:t>
                      </m:r>
                      <m:d>
                        <m:dPr>
                          <m:ctrlPr>
                            <a:rPr lang="en-US" sz="3600" b="0" i="1" smtClean="0">
                              <a:latin typeface="Cambria Math" panose="02040503050406030204" pitchFamily="18" charset="0"/>
                              <a:cs typeface="Arial" pitchFamily="34" charset="0"/>
                            </a:rPr>
                          </m:ctrlPr>
                        </m:dPr>
                        <m:e>
                          <m:r>
                            <a:rPr lang="en-US" sz="3600" b="0" i="1" smtClean="0">
                              <a:latin typeface="Cambria Math" panose="02040503050406030204" pitchFamily="18" charset="0"/>
                              <a:cs typeface="Arial" pitchFamily="34" charset="0"/>
                            </a:rPr>
                            <m:t>𝑣</m:t>
                          </m:r>
                        </m:e>
                      </m:d>
                      <m:r>
                        <a:rPr lang="en-US" sz="3600" b="0" i="1" smtClean="0">
                          <a:latin typeface="Cambria Math" panose="02040503050406030204" pitchFamily="18" charset="0"/>
                          <a:cs typeface="Arial" pitchFamily="34" charset="0"/>
                        </a:rPr>
                        <m:t>=</m:t>
                      </m:r>
                    </m:oMath>
                  </m:oMathPara>
                </a14:m>
                <a:endParaRPr lang="en-US" sz="3600">
                  <a:latin typeface="Arial" pitchFamily="34" charset="0"/>
                  <a:cs typeface="Arial" pitchFamily="34" charset="0"/>
                </a:endParaRPr>
              </a:p>
            </p:txBody>
          </p:sp>
        </mc:Choice>
        <mc:Fallback xmlns="">
          <p:sp>
            <p:nvSpPr>
              <p:cNvPr id="9" name="Rectangle 8">
                <a:extLst>
                  <a:ext uri="{FF2B5EF4-FFF2-40B4-BE49-F238E27FC236}">
                    <a16:creationId xmlns:a16="http://schemas.microsoft.com/office/drawing/2014/main" id="{597BA79F-34F3-B847-AF66-37ED8B526CB6}"/>
                  </a:ext>
                </a:extLst>
              </p:cNvPr>
              <p:cNvSpPr>
                <a:spLocks noRot="1" noChangeAspect="1" noMove="1" noResize="1" noEditPoints="1" noAdjustHandles="1" noChangeArrowheads="1" noChangeShapeType="1" noTextEdit="1"/>
              </p:cNvSpPr>
              <p:nvPr/>
            </p:nvSpPr>
            <p:spPr>
              <a:xfrm>
                <a:off x="1060541" y="3048000"/>
                <a:ext cx="2274149" cy="646331"/>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198307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FFBC-2383-A84E-9249-71CD39FD9280}"/>
              </a:ext>
            </a:extLst>
          </p:cNvPr>
          <p:cNvSpPr>
            <a:spLocks noGrp="1"/>
          </p:cNvSpPr>
          <p:nvPr>
            <p:ph type="title"/>
          </p:nvPr>
        </p:nvSpPr>
        <p:spPr>
          <a:xfrm>
            <a:off x="457200" y="76200"/>
            <a:ext cx="8410074" cy="987552"/>
          </a:xfrm>
        </p:spPr>
        <p:txBody>
          <a:bodyPr>
            <a:normAutofit/>
          </a:bodyPr>
          <a:lstStyle/>
          <a:p>
            <a:r>
              <a:rPr lang="en-US"/>
              <a:t>Feature Augmentation on Graphs</a:t>
            </a:r>
          </a:p>
        </p:txBody>
      </p:sp>
      <p:sp>
        <p:nvSpPr>
          <p:cNvPr id="3" name="Content Placeholder 2">
            <a:extLst>
              <a:ext uri="{FF2B5EF4-FFF2-40B4-BE49-F238E27FC236}">
                <a16:creationId xmlns:a16="http://schemas.microsoft.com/office/drawing/2014/main" id="{BC64CE17-AC5F-ED40-9059-9654170EB025}"/>
              </a:ext>
            </a:extLst>
          </p:cNvPr>
          <p:cNvSpPr>
            <a:spLocks noGrp="1"/>
          </p:cNvSpPr>
          <p:nvPr>
            <p:ph idx="1"/>
          </p:nvPr>
        </p:nvSpPr>
        <p:spPr>
          <a:xfrm>
            <a:off x="457200" y="1218279"/>
            <a:ext cx="8229600" cy="4525963"/>
          </a:xfrm>
        </p:spPr>
        <p:txBody>
          <a:bodyPr/>
          <a:lstStyle/>
          <a:p>
            <a:pPr marL="118872" indent="0">
              <a:buNone/>
            </a:pPr>
            <a:r>
              <a:rPr lang="en-US" b="1" dirty="0">
                <a:solidFill>
                  <a:srgbClr val="00B050"/>
                </a:solidFill>
              </a:rPr>
              <a:t>Why do we need feature augmentation?</a:t>
            </a:r>
          </a:p>
          <a:p>
            <a:r>
              <a:rPr lang="en-US" b="1" dirty="0">
                <a:solidFill>
                  <a:srgbClr val="C00000"/>
                </a:solidFill>
              </a:rPr>
              <a:t>(1) Input graph does not have node features</a:t>
            </a:r>
          </a:p>
          <a:p>
            <a:pPr lvl="1"/>
            <a:r>
              <a:rPr lang="en-US" dirty="0"/>
              <a:t>This is common when we only have the adjacency matrix</a:t>
            </a:r>
          </a:p>
          <a:p>
            <a:pPr marL="0" indent="0">
              <a:buNone/>
            </a:pPr>
            <a:r>
              <a:rPr lang="en-US" b="1" dirty="0"/>
              <a:t>Standard approaches:</a:t>
            </a:r>
          </a:p>
          <a:p>
            <a:pPr marL="0" indent="0">
              <a:buNone/>
            </a:pPr>
            <a:r>
              <a:rPr lang="en-US" b="1" dirty="0">
                <a:solidFill>
                  <a:srgbClr val="C00000"/>
                </a:solidFill>
              </a:rPr>
              <a:t>(a) Assign constant values to nodes</a:t>
            </a:r>
          </a:p>
          <a:p>
            <a:pPr lvl="2"/>
            <a:endParaRPr lang="en-US" b="1" dirty="0"/>
          </a:p>
        </p:txBody>
      </p:sp>
      <p:sp>
        <p:nvSpPr>
          <p:cNvPr id="6" name="Slide Number Placeholder 5">
            <a:extLst>
              <a:ext uri="{FF2B5EF4-FFF2-40B4-BE49-F238E27FC236}">
                <a16:creationId xmlns:a16="http://schemas.microsoft.com/office/drawing/2014/main" id="{E4C2B3F9-5886-9B44-9E78-94FE03E97D70}"/>
              </a:ext>
            </a:extLst>
          </p:cNvPr>
          <p:cNvSpPr>
            <a:spLocks noGrp="1"/>
          </p:cNvSpPr>
          <p:nvPr>
            <p:ph type="sldNum" sz="quarter" idx="12"/>
          </p:nvPr>
        </p:nvSpPr>
        <p:spPr/>
        <p:txBody>
          <a:bodyPr/>
          <a:lstStyle/>
          <a:p>
            <a:fld id="{19B12225-5612-419B-A8D5-4B8EEE4C217E}" type="slidenum">
              <a:rPr lang="en-US" smtClean="0"/>
              <a:pPr/>
              <a:t>100</a:t>
            </a:fld>
            <a:endParaRPr lang="en-US"/>
          </a:p>
        </p:txBody>
      </p:sp>
      <p:pic>
        <p:nvPicPr>
          <p:cNvPr id="7" name="Picture 6">
            <a:extLst>
              <a:ext uri="{FF2B5EF4-FFF2-40B4-BE49-F238E27FC236}">
                <a16:creationId xmlns:a16="http://schemas.microsoft.com/office/drawing/2014/main" id="{CBC4ED63-E6CF-4247-B616-516E80FACBF1}"/>
              </a:ext>
            </a:extLst>
          </p:cNvPr>
          <p:cNvPicPr>
            <a:picLocks noChangeAspect="1"/>
          </p:cNvPicPr>
          <p:nvPr/>
        </p:nvPicPr>
        <p:blipFill>
          <a:blip r:embed="rId2"/>
          <a:stretch>
            <a:fillRect/>
          </a:stretch>
        </p:blipFill>
        <p:spPr>
          <a:xfrm>
            <a:off x="3320716" y="4649667"/>
            <a:ext cx="1881234" cy="1903534"/>
          </a:xfrm>
          <a:prstGeom prst="rect">
            <a:avLst/>
          </a:prstGeom>
        </p:spPr>
      </p:pic>
      <p:sp>
        <p:nvSpPr>
          <p:cNvPr id="8" name="TextBox 7">
            <a:extLst>
              <a:ext uri="{FF2B5EF4-FFF2-40B4-BE49-F238E27FC236}">
                <a16:creationId xmlns:a16="http://schemas.microsoft.com/office/drawing/2014/main" id="{108A1BA2-B7E8-214B-85A2-C6A148B04615}"/>
              </a:ext>
            </a:extLst>
          </p:cNvPr>
          <p:cNvSpPr txBox="1"/>
          <p:nvPr/>
        </p:nvSpPr>
        <p:spPr>
          <a:xfrm>
            <a:off x="3386889" y="4935284"/>
            <a:ext cx="312906"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87E3B813-6704-3A4B-B3DB-32F7022539DE}"/>
              </a:ext>
            </a:extLst>
          </p:cNvPr>
          <p:cNvSpPr txBox="1"/>
          <p:nvPr/>
        </p:nvSpPr>
        <p:spPr>
          <a:xfrm>
            <a:off x="3073983" y="5744242"/>
            <a:ext cx="312906"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56806E64-7F1E-794B-B437-EB80B9083F95}"/>
              </a:ext>
            </a:extLst>
          </p:cNvPr>
          <p:cNvSpPr txBox="1"/>
          <p:nvPr/>
        </p:nvSpPr>
        <p:spPr>
          <a:xfrm>
            <a:off x="4650206" y="4465001"/>
            <a:ext cx="31290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6711AB11-D502-8749-876D-52E7C05356D5}"/>
              </a:ext>
            </a:extLst>
          </p:cNvPr>
          <p:cNvSpPr txBox="1"/>
          <p:nvPr/>
        </p:nvSpPr>
        <p:spPr>
          <a:xfrm>
            <a:off x="4963112" y="5065981"/>
            <a:ext cx="31290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ACC04B22-936F-E24E-9AE0-1D9B5D41CC4F}"/>
              </a:ext>
            </a:extLst>
          </p:cNvPr>
          <p:cNvSpPr txBox="1"/>
          <p:nvPr/>
        </p:nvSpPr>
        <p:spPr>
          <a:xfrm>
            <a:off x="5201950" y="5601434"/>
            <a:ext cx="31290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1</a:t>
            </a:r>
          </a:p>
        </p:txBody>
      </p:sp>
      <p:sp>
        <p:nvSpPr>
          <p:cNvPr id="13" name="TextBox 12">
            <a:extLst>
              <a:ext uri="{FF2B5EF4-FFF2-40B4-BE49-F238E27FC236}">
                <a16:creationId xmlns:a16="http://schemas.microsoft.com/office/drawing/2014/main" id="{90160991-640F-2F4E-BB28-006641357EA0}"/>
              </a:ext>
            </a:extLst>
          </p:cNvPr>
          <p:cNvSpPr txBox="1"/>
          <p:nvPr/>
        </p:nvSpPr>
        <p:spPr>
          <a:xfrm>
            <a:off x="4650206" y="6050208"/>
            <a:ext cx="31290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9769533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FFBC-2383-A84E-9249-71CD39FD9280}"/>
              </a:ext>
            </a:extLst>
          </p:cNvPr>
          <p:cNvSpPr>
            <a:spLocks noGrp="1"/>
          </p:cNvSpPr>
          <p:nvPr>
            <p:ph type="title"/>
          </p:nvPr>
        </p:nvSpPr>
        <p:spPr>
          <a:xfrm>
            <a:off x="457200" y="76200"/>
            <a:ext cx="8410074" cy="987552"/>
          </a:xfrm>
        </p:spPr>
        <p:txBody>
          <a:bodyPr>
            <a:normAutofit/>
          </a:bodyPr>
          <a:lstStyle/>
          <a:p>
            <a:r>
              <a:rPr lang="en-US"/>
              <a:t>Feature Augmentation on Graphs</a:t>
            </a:r>
          </a:p>
        </p:txBody>
      </p:sp>
      <p:sp>
        <p:nvSpPr>
          <p:cNvPr id="3" name="Content Placeholder 2">
            <a:extLst>
              <a:ext uri="{FF2B5EF4-FFF2-40B4-BE49-F238E27FC236}">
                <a16:creationId xmlns:a16="http://schemas.microsoft.com/office/drawing/2014/main" id="{BC64CE17-AC5F-ED40-9059-9654170EB025}"/>
              </a:ext>
            </a:extLst>
          </p:cNvPr>
          <p:cNvSpPr>
            <a:spLocks noGrp="1"/>
          </p:cNvSpPr>
          <p:nvPr>
            <p:ph idx="1"/>
          </p:nvPr>
        </p:nvSpPr>
        <p:spPr>
          <a:xfrm>
            <a:off x="457200" y="1295401"/>
            <a:ext cx="8229600" cy="1269503"/>
          </a:xfrm>
        </p:spPr>
        <p:txBody>
          <a:bodyPr>
            <a:normAutofit/>
          </a:bodyPr>
          <a:lstStyle/>
          <a:p>
            <a:pPr marL="0" indent="0">
              <a:buNone/>
            </a:pPr>
            <a:r>
              <a:rPr lang="en-US" b="1" dirty="0">
                <a:solidFill>
                  <a:srgbClr val="C00000"/>
                </a:solidFill>
              </a:rPr>
              <a:t>(b) Assign unique IDs to nodes</a:t>
            </a:r>
          </a:p>
          <a:p>
            <a:pPr lvl="1"/>
            <a:r>
              <a:rPr lang="en-US" dirty="0"/>
              <a:t>These IDs are converted into </a:t>
            </a:r>
            <a:r>
              <a:rPr lang="en-US" b="1" dirty="0"/>
              <a:t>one-hot vectors</a:t>
            </a:r>
          </a:p>
          <a:p>
            <a:pPr lvl="1"/>
            <a:endParaRPr lang="en-US" b="1" dirty="0"/>
          </a:p>
        </p:txBody>
      </p:sp>
      <p:sp>
        <p:nvSpPr>
          <p:cNvPr id="6" name="Slide Number Placeholder 5">
            <a:extLst>
              <a:ext uri="{FF2B5EF4-FFF2-40B4-BE49-F238E27FC236}">
                <a16:creationId xmlns:a16="http://schemas.microsoft.com/office/drawing/2014/main" id="{E4C2B3F9-5886-9B44-9E78-94FE03E97D70}"/>
              </a:ext>
            </a:extLst>
          </p:cNvPr>
          <p:cNvSpPr>
            <a:spLocks noGrp="1"/>
          </p:cNvSpPr>
          <p:nvPr>
            <p:ph type="sldNum" sz="quarter" idx="12"/>
          </p:nvPr>
        </p:nvSpPr>
        <p:spPr>
          <a:xfrm>
            <a:off x="6588716" y="6165304"/>
            <a:ext cx="2133600" cy="365125"/>
          </a:xfrm>
        </p:spPr>
        <p:txBody>
          <a:bodyPr/>
          <a:lstStyle/>
          <a:p>
            <a:fld id="{19B12225-5612-419B-A8D5-4B8EEE4C217E}" type="slidenum">
              <a:rPr lang="en-US" smtClean="0"/>
              <a:pPr/>
              <a:t>101</a:t>
            </a:fld>
            <a:endParaRPr lang="en-US"/>
          </a:p>
        </p:txBody>
      </p:sp>
      <p:pic>
        <p:nvPicPr>
          <p:cNvPr id="14" name="Picture 13">
            <a:extLst>
              <a:ext uri="{FF2B5EF4-FFF2-40B4-BE49-F238E27FC236}">
                <a16:creationId xmlns:a16="http://schemas.microsoft.com/office/drawing/2014/main" id="{F152EB78-0D3A-6D43-AE67-328AB9682E99}"/>
              </a:ext>
            </a:extLst>
          </p:cNvPr>
          <p:cNvPicPr>
            <a:picLocks noChangeAspect="1"/>
          </p:cNvPicPr>
          <p:nvPr/>
        </p:nvPicPr>
        <p:blipFill>
          <a:blip r:embed="rId2"/>
          <a:stretch>
            <a:fillRect/>
          </a:stretch>
        </p:blipFill>
        <p:spPr>
          <a:xfrm>
            <a:off x="1353381" y="3117137"/>
            <a:ext cx="1881234" cy="1903534"/>
          </a:xfrm>
          <a:prstGeom prst="rect">
            <a:avLst/>
          </a:prstGeom>
        </p:spPr>
      </p:pic>
      <p:sp>
        <p:nvSpPr>
          <p:cNvPr id="15" name="TextBox 14">
            <a:extLst>
              <a:ext uri="{FF2B5EF4-FFF2-40B4-BE49-F238E27FC236}">
                <a16:creationId xmlns:a16="http://schemas.microsoft.com/office/drawing/2014/main" id="{19606AF4-C036-9F42-9570-B584797AE755}"/>
              </a:ext>
            </a:extLst>
          </p:cNvPr>
          <p:cNvSpPr txBox="1"/>
          <p:nvPr/>
        </p:nvSpPr>
        <p:spPr>
          <a:xfrm>
            <a:off x="1419554" y="3402754"/>
            <a:ext cx="312906"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1</a:t>
            </a:r>
          </a:p>
        </p:txBody>
      </p:sp>
      <p:sp>
        <p:nvSpPr>
          <p:cNvPr id="16" name="TextBox 15">
            <a:extLst>
              <a:ext uri="{FF2B5EF4-FFF2-40B4-BE49-F238E27FC236}">
                <a16:creationId xmlns:a16="http://schemas.microsoft.com/office/drawing/2014/main" id="{6A951685-80FD-E74C-8744-D1C1B9A2FDE1}"/>
              </a:ext>
            </a:extLst>
          </p:cNvPr>
          <p:cNvSpPr txBox="1"/>
          <p:nvPr/>
        </p:nvSpPr>
        <p:spPr>
          <a:xfrm>
            <a:off x="1106648" y="4211712"/>
            <a:ext cx="312906"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4</a:t>
            </a:r>
          </a:p>
        </p:txBody>
      </p:sp>
      <p:sp>
        <p:nvSpPr>
          <p:cNvPr id="17" name="TextBox 16">
            <a:extLst>
              <a:ext uri="{FF2B5EF4-FFF2-40B4-BE49-F238E27FC236}">
                <a16:creationId xmlns:a16="http://schemas.microsoft.com/office/drawing/2014/main" id="{F542C874-AD23-4344-A73F-9641D9FE9B15}"/>
              </a:ext>
            </a:extLst>
          </p:cNvPr>
          <p:cNvSpPr txBox="1"/>
          <p:nvPr/>
        </p:nvSpPr>
        <p:spPr>
          <a:xfrm>
            <a:off x="2682871" y="2932471"/>
            <a:ext cx="31290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2</a:t>
            </a:r>
          </a:p>
        </p:txBody>
      </p:sp>
      <p:sp>
        <p:nvSpPr>
          <p:cNvPr id="18" name="TextBox 17">
            <a:extLst>
              <a:ext uri="{FF2B5EF4-FFF2-40B4-BE49-F238E27FC236}">
                <a16:creationId xmlns:a16="http://schemas.microsoft.com/office/drawing/2014/main" id="{377A3160-9AE4-C64F-9626-213BAF7BE980}"/>
              </a:ext>
            </a:extLst>
          </p:cNvPr>
          <p:cNvSpPr txBox="1"/>
          <p:nvPr/>
        </p:nvSpPr>
        <p:spPr>
          <a:xfrm>
            <a:off x="2995777" y="3533451"/>
            <a:ext cx="31290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3</a:t>
            </a:r>
          </a:p>
        </p:txBody>
      </p:sp>
      <p:sp>
        <p:nvSpPr>
          <p:cNvPr id="19" name="TextBox 18">
            <a:extLst>
              <a:ext uri="{FF2B5EF4-FFF2-40B4-BE49-F238E27FC236}">
                <a16:creationId xmlns:a16="http://schemas.microsoft.com/office/drawing/2014/main" id="{F0A8B154-89FA-184B-A98F-B31670488EBC}"/>
              </a:ext>
            </a:extLst>
          </p:cNvPr>
          <p:cNvSpPr txBox="1"/>
          <p:nvPr/>
        </p:nvSpPr>
        <p:spPr>
          <a:xfrm>
            <a:off x="3234615" y="4068904"/>
            <a:ext cx="31290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6</a:t>
            </a:r>
          </a:p>
        </p:txBody>
      </p:sp>
      <p:sp>
        <p:nvSpPr>
          <p:cNvPr id="20" name="TextBox 19">
            <a:extLst>
              <a:ext uri="{FF2B5EF4-FFF2-40B4-BE49-F238E27FC236}">
                <a16:creationId xmlns:a16="http://schemas.microsoft.com/office/drawing/2014/main" id="{BDAB940D-A29C-6F4F-8110-6DFC445134FB}"/>
              </a:ext>
            </a:extLst>
          </p:cNvPr>
          <p:cNvSpPr txBox="1"/>
          <p:nvPr/>
        </p:nvSpPr>
        <p:spPr>
          <a:xfrm>
            <a:off x="2682871" y="4517678"/>
            <a:ext cx="312906"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5</a:t>
            </a:r>
          </a:p>
        </p:txBody>
      </p:sp>
      <p:sp>
        <p:nvSpPr>
          <p:cNvPr id="21" name="Content Placeholder 2">
            <a:extLst>
              <a:ext uri="{FF2B5EF4-FFF2-40B4-BE49-F238E27FC236}">
                <a16:creationId xmlns:a16="http://schemas.microsoft.com/office/drawing/2014/main" id="{E96C00CE-4AE8-114A-BF14-99427DB0AAE2}"/>
              </a:ext>
            </a:extLst>
          </p:cNvPr>
          <p:cNvSpPr txBox="1">
            <a:spLocks/>
          </p:cNvSpPr>
          <p:nvPr/>
        </p:nvSpPr>
        <p:spPr>
          <a:xfrm>
            <a:off x="4778893" y="3973508"/>
            <a:ext cx="3322339" cy="560124"/>
          </a:xfrm>
          <a:prstGeom prst="rect">
            <a:avLst/>
          </a:prstGeom>
        </p:spPr>
        <p:txBody>
          <a:bodyPr vert="horz" lIns="54864" tIns="91440" rtlCol="0">
            <a:normAutofit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57200" lvl="1" indent="0">
              <a:buNone/>
            </a:pPr>
            <a:r>
              <a:rPr lang="en-US" b="1"/>
              <a:t>[0, 0, 0, 0, 1, 0]</a:t>
            </a:r>
          </a:p>
        </p:txBody>
      </p:sp>
      <p:sp>
        <p:nvSpPr>
          <p:cNvPr id="22" name="TextBox 21">
            <a:extLst>
              <a:ext uri="{FF2B5EF4-FFF2-40B4-BE49-F238E27FC236}">
                <a16:creationId xmlns:a16="http://schemas.microsoft.com/office/drawing/2014/main" id="{CA18B079-66D2-0343-B14B-C1451C113DDF}"/>
              </a:ext>
            </a:extLst>
          </p:cNvPr>
          <p:cNvSpPr txBox="1"/>
          <p:nvPr/>
        </p:nvSpPr>
        <p:spPr>
          <a:xfrm>
            <a:off x="5258450" y="4702344"/>
            <a:ext cx="2397066" cy="369332"/>
          </a:xfrm>
          <a:prstGeom prst="rect">
            <a:avLst/>
          </a:prstGeom>
          <a:noFill/>
        </p:spPr>
        <p:txBody>
          <a:bodyPr wrap="none" rtlCol="0">
            <a:spAutoFit/>
          </a:bodyPr>
          <a:lstStyle/>
          <a:p>
            <a:r>
              <a:rPr lang="en-US" b="1">
                <a:latin typeface="Calibri" panose="020F0502020204030204" pitchFamily="34" charset="0"/>
                <a:cs typeface="Calibri" panose="020F0502020204030204" pitchFamily="34" charset="0"/>
              </a:rPr>
              <a:t>Total number of IDs = 6</a:t>
            </a:r>
          </a:p>
        </p:txBody>
      </p:sp>
      <p:sp>
        <p:nvSpPr>
          <p:cNvPr id="24" name="Right Brace 23">
            <a:extLst>
              <a:ext uri="{FF2B5EF4-FFF2-40B4-BE49-F238E27FC236}">
                <a16:creationId xmlns:a16="http://schemas.microsoft.com/office/drawing/2014/main" id="{6EA2B368-C2E7-E149-A098-0C7CEAC33F03}"/>
              </a:ext>
            </a:extLst>
          </p:cNvPr>
          <p:cNvSpPr/>
          <p:nvPr/>
        </p:nvSpPr>
        <p:spPr>
          <a:xfrm rot="5400000">
            <a:off x="6302844" y="3707942"/>
            <a:ext cx="154948" cy="1881233"/>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23DB00CF-8447-8D44-89FF-778578B83ACA}"/>
              </a:ext>
            </a:extLst>
          </p:cNvPr>
          <p:cNvSpPr txBox="1"/>
          <p:nvPr/>
        </p:nvSpPr>
        <p:spPr>
          <a:xfrm>
            <a:off x="6545155" y="3491537"/>
            <a:ext cx="729687" cy="369332"/>
          </a:xfrm>
          <a:prstGeom prst="rect">
            <a:avLst/>
          </a:prstGeom>
          <a:noFill/>
        </p:spPr>
        <p:txBody>
          <a:bodyPr wrap="none" rtlCol="0">
            <a:spAutoFit/>
          </a:bodyPr>
          <a:lstStyle/>
          <a:p>
            <a:r>
              <a:rPr lang="en-US" b="1">
                <a:solidFill>
                  <a:srgbClr val="C00000"/>
                </a:solidFill>
                <a:latin typeface="Calibri" panose="020F0502020204030204" pitchFamily="34" charset="0"/>
                <a:cs typeface="Calibri" panose="020F0502020204030204" pitchFamily="34" charset="0"/>
              </a:rPr>
              <a:t>ID = 5</a:t>
            </a:r>
          </a:p>
        </p:txBody>
      </p:sp>
      <p:cxnSp>
        <p:nvCxnSpPr>
          <p:cNvPr id="27" name="Straight Arrow Connector 26">
            <a:extLst>
              <a:ext uri="{FF2B5EF4-FFF2-40B4-BE49-F238E27FC236}">
                <a16:creationId xmlns:a16="http://schemas.microsoft.com/office/drawing/2014/main" id="{937F40BE-B1B6-2949-9DE1-08A4897766A4}"/>
              </a:ext>
            </a:extLst>
          </p:cNvPr>
          <p:cNvCxnSpPr>
            <a:stCxn id="25" idx="2"/>
          </p:cNvCxnSpPr>
          <p:nvPr/>
        </p:nvCxnSpPr>
        <p:spPr>
          <a:xfrm flipH="1">
            <a:off x="6909998" y="3860869"/>
            <a:ext cx="1" cy="208035"/>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EE221AA4-E5B4-1841-8AB9-F9D6C5EA4B0E}"/>
              </a:ext>
            </a:extLst>
          </p:cNvPr>
          <p:cNvSpPr txBox="1"/>
          <p:nvPr/>
        </p:nvSpPr>
        <p:spPr>
          <a:xfrm>
            <a:off x="4572000" y="3140968"/>
            <a:ext cx="3846759" cy="400110"/>
          </a:xfrm>
          <a:prstGeom prst="rect">
            <a:avLst/>
          </a:prstGeom>
          <a:noFill/>
        </p:spPr>
        <p:txBody>
          <a:bodyPr wrap="none" rtlCol="0">
            <a:spAutoFit/>
          </a:bodyPr>
          <a:lstStyle/>
          <a:p>
            <a:r>
              <a:rPr lang="en-US" sz="2000" b="1">
                <a:solidFill>
                  <a:srgbClr val="C00000"/>
                </a:solidFill>
                <a:latin typeface="Calibri" panose="020F0502020204030204" pitchFamily="34" charset="0"/>
                <a:cs typeface="Calibri" panose="020F0502020204030204" pitchFamily="34" charset="0"/>
              </a:rPr>
              <a:t>One-hot vector for node with ID=5</a:t>
            </a:r>
          </a:p>
        </p:txBody>
      </p:sp>
    </p:spTree>
    <p:extLst>
      <p:ext uri="{BB962C8B-B14F-4D97-AF65-F5344CB8AC3E}">
        <p14:creationId xmlns:p14="http://schemas.microsoft.com/office/powerpoint/2010/main" val="27941696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FFBC-2383-A84E-9249-71CD39FD9280}"/>
              </a:ext>
            </a:extLst>
          </p:cNvPr>
          <p:cNvSpPr>
            <a:spLocks noGrp="1"/>
          </p:cNvSpPr>
          <p:nvPr>
            <p:ph type="title"/>
          </p:nvPr>
        </p:nvSpPr>
        <p:spPr>
          <a:xfrm>
            <a:off x="457200" y="76200"/>
            <a:ext cx="8410074" cy="987552"/>
          </a:xfrm>
        </p:spPr>
        <p:txBody>
          <a:bodyPr>
            <a:normAutofit/>
          </a:bodyPr>
          <a:lstStyle/>
          <a:p>
            <a:r>
              <a:rPr lang="en-US"/>
              <a:t>Feature Augmentation on Graphs</a:t>
            </a:r>
          </a:p>
        </p:txBody>
      </p:sp>
      <p:sp>
        <p:nvSpPr>
          <p:cNvPr id="3" name="Content Placeholder 2">
            <a:extLst>
              <a:ext uri="{FF2B5EF4-FFF2-40B4-BE49-F238E27FC236}">
                <a16:creationId xmlns:a16="http://schemas.microsoft.com/office/drawing/2014/main" id="{BC64CE17-AC5F-ED40-9059-9654170EB025}"/>
              </a:ext>
            </a:extLst>
          </p:cNvPr>
          <p:cNvSpPr>
            <a:spLocks noGrp="1"/>
          </p:cNvSpPr>
          <p:nvPr>
            <p:ph idx="1"/>
          </p:nvPr>
        </p:nvSpPr>
        <p:spPr>
          <a:xfrm>
            <a:off x="457200" y="1216792"/>
            <a:ext cx="8229600" cy="3203754"/>
          </a:xfrm>
        </p:spPr>
        <p:txBody>
          <a:bodyPr/>
          <a:lstStyle/>
          <a:p>
            <a:pPr marL="0" indent="0">
              <a:buNone/>
            </a:pPr>
            <a:r>
              <a:rPr lang="en-US" dirty="0">
                <a:solidFill>
                  <a:srgbClr val="00B050"/>
                </a:solidFill>
              </a:rPr>
              <a:t>Feature augmentation: </a:t>
            </a:r>
            <a:r>
              <a:rPr lang="en-US" b="1" dirty="0">
                <a:solidFill>
                  <a:srgbClr val="00B050"/>
                </a:solidFill>
              </a:rPr>
              <a:t>constant</a:t>
            </a:r>
            <a:r>
              <a:rPr lang="en-US" dirty="0">
                <a:solidFill>
                  <a:srgbClr val="00B050"/>
                </a:solidFill>
              </a:rPr>
              <a:t> vs. </a:t>
            </a:r>
            <a:r>
              <a:rPr lang="en-US" b="1" dirty="0">
                <a:solidFill>
                  <a:srgbClr val="00B050"/>
                </a:solidFill>
              </a:rPr>
              <a:t>one-hot</a:t>
            </a:r>
          </a:p>
          <a:p>
            <a:pPr lvl="1"/>
            <a:endParaRPr lang="en-US" b="1" dirty="0">
              <a:solidFill>
                <a:srgbClr val="00B050"/>
              </a:solidFill>
            </a:endParaRPr>
          </a:p>
        </p:txBody>
      </p:sp>
      <p:graphicFrame>
        <p:nvGraphicFramePr>
          <p:cNvPr id="7" name="Table 7">
            <a:extLst>
              <a:ext uri="{FF2B5EF4-FFF2-40B4-BE49-F238E27FC236}">
                <a16:creationId xmlns:a16="http://schemas.microsoft.com/office/drawing/2014/main" id="{FB22D72E-BF81-554E-A835-F5B6FA7D8373}"/>
              </a:ext>
            </a:extLst>
          </p:cNvPr>
          <p:cNvGraphicFramePr>
            <a:graphicFrameLocks noGrp="1"/>
          </p:cNvGraphicFramePr>
          <p:nvPr>
            <p:extLst>
              <p:ext uri="{D42A27DB-BD31-4B8C-83A1-F6EECF244321}">
                <p14:modId xmlns:p14="http://schemas.microsoft.com/office/powerpoint/2010/main" val="1697663798"/>
              </p:ext>
            </p:extLst>
          </p:nvPr>
        </p:nvGraphicFramePr>
        <p:xfrm>
          <a:off x="252663" y="1926236"/>
          <a:ext cx="8638674" cy="4828820"/>
        </p:xfrm>
        <a:graphic>
          <a:graphicData uri="http://schemas.openxmlformats.org/drawingml/2006/table">
            <a:tbl>
              <a:tblPr firstRow="1" bandRow="1">
                <a:tableStyleId>{5940675A-B579-460E-94D1-54222C63F5DA}</a:tableStyleId>
              </a:tblPr>
              <a:tblGrid>
                <a:gridCol w="1937087">
                  <a:extLst>
                    <a:ext uri="{9D8B030D-6E8A-4147-A177-3AD203B41FA5}">
                      <a16:colId xmlns:a16="http://schemas.microsoft.com/office/drawing/2014/main" val="3814774039"/>
                    </a:ext>
                  </a:extLst>
                </a:gridCol>
                <a:gridCol w="3338116">
                  <a:extLst>
                    <a:ext uri="{9D8B030D-6E8A-4147-A177-3AD203B41FA5}">
                      <a16:colId xmlns:a16="http://schemas.microsoft.com/office/drawing/2014/main" val="2003544879"/>
                    </a:ext>
                  </a:extLst>
                </a:gridCol>
                <a:gridCol w="3363471">
                  <a:extLst>
                    <a:ext uri="{9D8B030D-6E8A-4147-A177-3AD203B41FA5}">
                      <a16:colId xmlns:a16="http://schemas.microsoft.com/office/drawing/2014/main" val="1813315509"/>
                    </a:ext>
                  </a:extLst>
                </a:gridCol>
              </a:tblGrid>
              <a:tr h="1445540">
                <a:tc>
                  <a:txBody>
                    <a:bodyPr/>
                    <a:lstStyle/>
                    <a:p>
                      <a:endParaRPr lang="en-US" b="1">
                        <a:latin typeface="Calibri" panose="020F0502020204030204" pitchFamily="34" charset="0"/>
                        <a:cs typeface="Calibri" panose="020F0502020204030204" pitchFamily="34" charset="0"/>
                      </a:endParaRPr>
                    </a:p>
                  </a:txBody>
                  <a:tcPr/>
                </a:tc>
                <a:tc>
                  <a:txBody>
                    <a:bodyPr/>
                    <a:lstStyle/>
                    <a:p>
                      <a:pPr algn="ctr"/>
                      <a:r>
                        <a:rPr lang="en-US" sz="2000" b="1">
                          <a:solidFill>
                            <a:srgbClr val="C00000"/>
                          </a:solidFill>
                          <a:latin typeface="Calibri"/>
                          <a:cs typeface="Calibri"/>
                        </a:rPr>
                        <a:t>Constant node feature</a:t>
                      </a:r>
                    </a:p>
                  </a:txBody>
                  <a:tcPr/>
                </a:tc>
                <a:tc>
                  <a:txBody>
                    <a:bodyPr/>
                    <a:lstStyle/>
                    <a:p>
                      <a:pPr algn="ctr"/>
                      <a:r>
                        <a:rPr lang="en-US" sz="2000" b="1">
                          <a:solidFill>
                            <a:srgbClr val="0070C0"/>
                          </a:solidFill>
                          <a:latin typeface="Calibri"/>
                          <a:cs typeface="Calibri"/>
                        </a:rPr>
                        <a:t>One-hot node feature</a:t>
                      </a:r>
                    </a:p>
                  </a:txBody>
                  <a:tcPr/>
                </a:tc>
                <a:extLst>
                  <a:ext uri="{0D108BD9-81ED-4DB2-BD59-A6C34878D82A}">
                    <a16:rowId xmlns:a16="http://schemas.microsoft.com/office/drawing/2014/main" val="1971139963"/>
                  </a:ext>
                </a:extLst>
              </a:tr>
              <a:tr h="877022">
                <a:tc>
                  <a:txBody>
                    <a:bodyPr/>
                    <a:lstStyle/>
                    <a:p>
                      <a:r>
                        <a:rPr lang="en-US" b="1">
                          <a:solidFill>
                            <a:srgbClr val="00B050"/>
                          </a:solidFill>
                          <a:latin typeface="Calibri"/>
                          <a:cs typeface="Calibri"/>
                        </a:rPr>
                        <a:t>Expressive power</a:t>
                      </a:r>
                    </a:p>
                  </a:txBody>
                  <a:tcPr/>
                </a:tc>
                <a:tc>
                  <a:txBody>
                    <a:bodyPr/>
                    <a:lstStyle/>
                    <a:p>
                      <a:r>
                        <a:rPr lang="en-US" b="1">
                          <a:solidFill>
                            <a:srgbClr val="C00000"/>
                          </a:solidFill>
                          <a:latin typeface="Calibri"/>
                          <a:cs typeface="Calibri"/>
                        </a:rPr>
                        <a:t>Medium</a:t>
                      </a:r>
                      <a:r>
                        <a:rPr lang="en-US" b="0">
                          <a:latin typeface="Calibri"/>
                          <a:cs typeface="Calibri"/>
                        </a:rPr>
                        <a:t>. All the nodes are identical, but </a:t>
                      </a:r>
                      <a:r>
                        <a:rPr lang="en-US" b="0">
                          <a:solidFill>
                            <a:srgbClr val="C00000"/>
                          </a:solidFill>
                          <a:latin typeface="Calibri"/>
                          <a:cs typeface="Calibri"/>
                        </a:rPr>
                        <a:t>GNN can still learn from the graph structure</a:t>
                      </a:r>
                      <a:endParaRPr lang="en-US" b="1">
                        <a:solidFill>
                          <a:srgbClr val="C00000"/>
                        </a:solidFill>
                        <a:latin typeface="Calibri"/>
                        <a:cs typeface="Calibri"/>
                      </a:endParaRPr>
                    </a:p>
                  </a:txBody>
                  <a:tcPr/>
                </a:tc>
                <a:tc>
                  <a:txBody>
                    <a:bodyPr/>
                    <a:lstStyle/>
                    <a:p>
                      <a:r>
                        <a:rPr lang="en-US" b="1">
                          <a:solidFill>
                            <a:srgbClr val="0070C0"/>
                          </a:solidFill>
                          <a:latin typeface="Calibri"/>
                          <a:cs typeface="Calibri"/>
                        </a:rPr>
                        <a:t>High</a:t>
                      </a:r>
                      <a:r>
                        <a:rPr lang="en-US" b="0">
                          <a:latin typeface="Calibri"/>
                          <a:cs typeface="Calibri"/>
                        </a:rPr>
                        <a:t>. Each node has a unique ID, so </a:t>
                      </a:r>
                      <a:r>
                        <a:rPr lang="en-US" b="0">
                          <a:solidFill>
                            <a:srgbClr val="0070C0"/>
                          </a:solidFill>
                          <a:latin typeface="Calibri"/>
                          <a:cs typeface="Calibri"/>
                        </a:rPr>
                        <a:t>node-specific information can be stored</a:t>
                      </a:r>
                      <a:endParaRPr lang="en-US" b="1">
                        <a:solidFill>
                          <a:srgbClr val="0070C0"/>
                        </a:solidFill>
                        <a:latin typeface="Calibri"/>
                        <a:cs typeface="Calibri"/>
                      </a:endParaRPr>
                    </a:p>
                  </a:txBody>
                  <a:tcPr/>
                </a:tc>
                <a:extLst>
                  <a:ext uri="{0D108BD9-81ED-4DB2-BD59-A6C34878D82A}">
                    <a16:rowId xmlns:a16="http://schemas.microsoft.com/office/drawing/2014/main" val="2988832453"/>
                  </a:ext>
                </a:extLst>
              </a:tr>
              <a:tr h="1178105">
                <a:tc>
                  <a:txBody>
                    <a:bodyPr/>
                    <a:lstStyle/>
                    <a:p>
                      <a:r>
                        <a:rPr lang="en-US" b="1">
                          <a:solidFill>
                            <a:srgbClr val="00B050"/>
                          </a:solidFill>
                          <a:latin typeface="Calibri"/>
                          <a:cs typeface="Calibri"/>
                        </a:rPr>
                        <a:t>Inductive learning</a:t>
                      </a:r>
                    </a:p>
                    <a:p>
                      <a:r>
                        <a:rPr lang="en-US" b="1">
                          <a:solidFill>
                            <a:srgbClr val="00B050"/>
                          </a:solidFill>
                          <a:latin typeface="Calibri"/>
                          <a:cs typeface="Calibri"/>
                        </a:rPr>
                        <a:t>(Generalize to unseen nodes)</a:t>
                      </a:r>
                    </a:p>
                  </a:txBody>
                  <a:tcPr/>
                </a:tc>
                <a:tc>
                  <a:txBody>
                    <a:bodyPr/>
                    <a:lstStyle/>
                    <a:p>
                      <a:r>
                        <a:rPr lang="en-US" b="1">
                          <a:solidFill>
                            <a:srgbClr val="C00000"/>
                          </a:solidFill>
                          <a:latin typeface="Calibri"/>
                          <a:cs typeface="Calibri"/>
                        </a:rPr>
                        <a:t>High</a:t>
                      </a:r>
                      <a:r>
                        <a:rPr lang="en-US" b="0">
                          <a:latin typeface="Calibri"/>
                          <a:cs typeface="Calibri"/>
                        </a:rPr>
                        <a:t>. </a:t>
                      </a:r>
                      <a:r>
                        <a:rPr lang="en-US" b="0">
                          <a:solidFill>
                            <a:srgbClr val="C00000"/>
                          </a:solidFill>
                          <a:latin typeface="Calibri"/>
                          <a:cs typeface="Calibri"/>
                        </a:rPr>
                        <a:t>Simple to generalize to new nodes: </a:t>
                      </a:r>
                      <a:r>
                        <a:rPr lang="en-US" b="0">
                          <a:latin typeface="Calibri"/>
                          <a:cs typeface="Calibri"/>
                        </a:rPr>
                        <a:t>we assign constant feature to them, then apply our GNN</a:t>
                      </a:r>
                      <a:endParaRPr lang="en-US" b="1">
                        <a:latin typeface="Calibri"/>
                        <a:cs typeface="Calibri"/>
                      </a:endParaRPr>
                    </a:p>
                  </a:txBody>
                  <a:tcPr/>
                </a:tc>
                <a:tc>
                  <a:txBody>
                    <a:bodyPr/>
                    <a:lstStyle/>
                    <a:p>
                      <a:r>
                        <a:rPr lang="en-US" b="1">
                          <a:solidFill>
                            <a:srgbClr val="0070C0"/>
                          </a:solidFill>
                          <a:latin typeface="Calibri"/>
                          <a:cs typeface="Calibri"/>
                        </a:rPr>
                        <a:t>Low</a:t>
                      </a:r>
                      <a:r>
                        <a:rPr lang="en-US" b="0">
                          <a:latin typeface="Calibri"/>
                          <a:cs typeface="Calibri"/>
                        </a:rPr>
                        <a:t>. </a:t>
                      </a:r>
                      <a:r>
                        <a:rPr lang="en-US" b="0">
                          <a:solidFill>
                            <a:srgbClr val="0070C0"/>
                          </a:solidFill>
                          <a:latin typeface="Calibri"/>
                          <a:cs typeface="Calibri"/>
                        </a:rPr>
                        <a:t>Cannot generalize to new nodes: </a:t>
                      </a:r>
                      <a:r>
                        <a:rPr lang="en-US" b="0">
                          <a:latin typeface="Calibri"/>
                          <a:cs typeface="Calibri"/>
                        </a:rPr>
                        <a:t>new nodes introduce new IDs, GNN doesn’t know how to embed unseen IDs</a:t>
                      </a:r>
                      <a:endParaRPr lang="en-US" b="1">
                        <a:latin typeface="Calibri"/>
                        <a:cs typeface="Calibri"/>
                      </a:endParaRPr>
                    </a:p>
                  </a:txBody>
                  <a:tcPr/>
                </a:tc>
                <a:extLst>
                  <a:ext uri="{0D108BD9-81ED-4DB2-BD59-A6C34878D82A}">
                    <a16:rowId xmlns:a16="http://schemas.microsoft.com/office/drawing/2014/main" val="2511269495"/>
                  </a:ext>
                </a:extLst>
              </a:tr>
              <a:tr h="0">
                <a:tc>
                  <a:txBody>
                    <a:bodyPr/>
                    <a:lstStyle/>
                    <a:p>
                      <a:r>
                        <a:rPr lang="en-US" b="1">
                          <a:solidFill>
                            <a:srgbClr val="00B050"/>
                          </a:solidFill>
                          <a:latin typeface="Calibri"/>
                          <a:cs typeface="Calibri"/>
                        </a:rPr>
                        <a:t>Computational cost</a:t>
                      </a:r>
                    </a:p>
                  </a:txBody>
                  <a:tcPr/>
                </a:tc>
                <a:tc>
                  <a:txBody>
                    <a:bodyPr/>
                    <a:lstStyle/>
                    <a:p>
                      <a:r>
                        <a:rPr lang="en-US" b="1">
                          <a:solidFill>
                            <a:srgbClr val="C00000"/>
                          </a:solidFill>
                          <a:latin typeface="Calibri"/>
                          <a:cs typeface="Calibri"/>
                        </a:rPr>
                        <a:t>Low</a:t>
                      </a:r>
                      <a:r>
                        <a:rPr lang="en-US" b="0">
                          <a:latin typeface="Calibri"/>
                          <a:cs typeface="Calibri"/>
                        </a:rPr>
                        <a:t>. Only 1 dimensional feature</a:t>
                      </a:r>
                      <a:endParaRPr lang="en-US" b="1">
                        <a:latin typeface="Calibri"/>
                        <a:cs typeface="Calibri"/>
                      </a:endParaRPr>
                    </a:p>
                  </a:txBody>
                  <a:tcPr/>
                </a:tc>
                <a:tc>
                  <a:txBody>
                    <a:bodyPr/>
                    <a:lstStyle/>
                    <a:p>
                      <a:r>
                        <a:rPr lang="en-US" b="1">
                          <a:solidFill>
                            <a:srgbClr val="0070C0"/>
                          </a:solidFill>
                          <a:latin typeface="Calibri"/>
                          <a:cs typeface="Calibri"/>
                        </a:rPr>
                        <a:t>High</a:t>
                      </a:r>
                      <a:r>
                        <a:rPr lang="en-US" b="0">
                          <a:latin typeface="Calibri"/>
                          <a:cs typeface="Calibri"/>
                        </a:rPr>
                        <a:t>. </a:t>
                      </a:r>
                      <a:r>
                        <a:rPr lang="en-US" b="1">
                          <a:latin typeface="Calibri"/>
                          <a:cs typeface="Calibri"/>
                        </a:rPr>
                        <a:t> </a:t>
                      </a:r>
                      <a:r>
                        <a:rPr lang="en-US" b="0">
                          <a:latin typeface="Calibri"/>
                          <a:cs typeface="Calibri"/>
                        </a:rPr>
                        <a:t>High dimensional</a:t>
                      </a:r>
                      <a:r>
                        <a:rPr lang="en-US" b="0" baseline="0">
                          <a:latin typeface="Calibri"/>
                          <a:cs typeface="Calibri"/>
                        </a:rPr>
                        <a:t> feature, cannot apply to large graphs</a:t>
                      </a:r>
                      <a:endParaRPr lang="en-US" b="1">
                        <a:latin typeface="Calibri"/>
                        <a:cs typeface="Calibri"/>
                      </a:endParaRPr>
                    </a:p>
                  </a:txBody>
                  <a:tcPr/>
                </a:tc>
                <a:extLst>
                  <a:ext uri="{0D108BD9-81ED-4DB2-BD59-A6C34878D82A}">
                    <a16:rowId xmlns:a16="http://schemas.microsoft.com/office/drawing/2014/main" val="3055861464"/>
                  </a:ext>
                </a:extLst>
              </a:tr>
              <a:tr h="548640">
                <a:tc>
                  <a:txBody>
                    <a:bodyPr/>
                    <a:lstStyle/>
                    <a:p>
                      <a:r>
                        <a:rPr lang="en-US" b="1">
                          <a:solidFill>
                            <a:srgbClr val="00B050"/>
                          </a:solidFill>
                          <a:latin typeface="Calibri"/>
                          <a:cs typeface="Calibri"/>
                        </a:rPr>
                        <a:t>Use cases</a:t>
                      </a:r>
                    </a:p>
                  </a:txBody>
                  <a:tcPr/>
                </a:tc>
                <a:tc>
                  <a:txBody>
                    <a:bodyPr/>
                    <a:lstStyle/>
                    <a:p>
                      <a:r>
                        <a:rPr lang="en-US" b="0" dirty="0">
                          <a:solidFill>
                            <a:srgbClr val="C00000"/>
                          </a:solidFill>
                          <a:latin typeface="Calibri"/>
                          <a:cs typeface="Calibri"/>
                        </a:rPr>
                        <a:t>Any graph, inductive settings (generalize to new nodes)</a:t>
                      </a:r>
                    </a:p>
                  </a:txBody>
                  <a:tcPr/>
                </a:tc>
                <a:tc>
                  <a:txBody>
                    <a:bodyPr/>
                    <a:lstStyle/>
                    <a:p>
                      <a:r>
                        <a:rPr lang="en-US" b="0" dirty="0">
                          <a:solidFill>
                            <a:srgbClr val="0070C0"/>
                          </a:solidFill>
                          <a:latin typeface="Calibri"/>
                          <a:cs typeface="Calibri"/>
                        </a:rPr>
                        <a:t>Small graph, </a:t>
                      </a:r>
                      <a:r>
                        <a:rPr lang="en-US" b="0" dirty="0" err="1">
                          <a:solidFill>
                            <a:srgbClr val="0070C0"/>
                          </a:solidFill>
                          <a:latin typeface="Calibri"/>
                          <a:cs typeface="Calibri"/>
                        </a:rPr>
                        <a:t>transductive</a:t>
                      </a:r>
                      <a:r>
                        <a:rPr lang="en-US" b="0" dirty="0">
                          <a:solidFill>
                            <a:srgbClr val="0070C0"/>
                          </a:solidFill>
                          <a:latin typeface="Calibri"/>
                          <a:cs typeface="Calibri"/>
                        </a:rPr>
                        <a:t> settings (no new nodes)</a:t>
                      </a:r>
                    </a:p>
                  </a:txBody>
                  <a:tcPr/>
                </a:tc>
                <a:extLst>
                  <a:ext uri="{0D108BD9-81ED-4DB2-BD59-A6C34878D82A}">
                    <a16:rowId xmlns:a16="http://schemas.microsoft.com/office/drawing/2014/main" val="1603247655"/>
                  </a:ext>
                </a:extLst>
              </a:tr>
            </a:tbl>
          </a:graphicData>
        </a:graphic>
      </p:graphicFrame>
      <p:pic>
        <p:nvPicPr>
          <p:cNvPr id="9" name="Picture 8">
            <a:extLst>
              <a:ext uri="{FF2B5EF4-FFF2-40B4-BE49-F238E27FC236}">
                <a16:creationId xmlns:a16="http://schemas.microsoft.com/office/drawing/2014/main" id="{F0089573-DCD5-2443-AF20-A2FC6A31B783}"/>
              </a:ext>
            </a:extLst>
          </p:cNvPr>
          <p:cNvPicPr>
            <a:picLocks noChangeAspect="1"/>
          </p:cNvPicPr>
          <p:nvPr/>
        </p:nvPicPr>
        <p:blipFill>
          <a:blip r:embed="rId2"/>
          <a:stretch>
            <a:fillRect/>
          </a:stretch>
        </p:blipFill>
        <p:spPr>
          <a:xfrm>
            <a:off x="6581270" y="2148610"/>
            <a:ext cx="1371600" cy="1145286"/>
          </a:xfrm>
          <a:prstGeom prst="rect">
            <a:avLst/>
          </a:prstGeom>
        </p:spPr>
      </p:pic>
      <p:pic>
        <p:nvPicPr>
          <p:cNvPr id="10" name="Picture 9">
            <a:extLst>
              <a:ext uri="{FF2B5EF4-FFF2-40B4-BE49-F238E27FC236}">
                <a16:creationId xmlns:a16="http://schemas.microsoft.com/office/drawing/2014/main" id="{0BD61A2D-CA6F-5846-8B62-8BD28E40A6B5}"/>
              </a:ext>
            </a:extLst>
          </p:cNvPr>
          <p:cNvPicPr>
            <a:picLocks noChangeAspect="1"/>
          </p:cNvPicPr>
          <p:nvPr/>
        </p:nvPicPr>
        <p:blipFill>
          <a:blip r:embed="rId3"/>
          <a:stretch>
            <a:fillRect/>
          </a:stretch>
        </p:blipFill>
        <p:spPr>
          <a:xfrm>
            <a:off x="3092114" y="2148610"/>
            <a:ext cx="1371600" cy="1145287"/>
          </a:xfrm>
          <a:prstGeom prst="rect">
            <a:avLst/>
          </a:prstGeom>
        </p:spPr>
      </p:pic>
    </p:spTree>
    <p:extLst>
      <p:ext uri="{BB962C8B-B14F-4D97-AF65-F5344CB8AC3E}">
        <p14:creationId xmlns:p14="http://schemas.microsoft.com/office/powerpoint/2010/main" val="32504574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FFBC-2383-A84E-9249-71CD39FD9280}"/>
              </a:ext>
            </a:extLst>
          </p:cNvPr>
          <p:cNvSpPr>
            <a:spLocks noGrp="1"/>
          </p:cNvSpPr>
          <p:nvPr>
            <p:ph type="title"/>
          </p:nvPr>
        </p:nvSpPr>
        <p:spPr>
          <a:xfrm>
            <a:off x="457200" y="76200"/>
            <a:ext cx="8410074" cy="987552"/>
          </a:xfrm>
        </p:spPr>
        <p:txBody>
          <a:bodyPr>
            <a:normAutofit/>
          </a:bodyPr>
          <a:lstStyle/>
          <a:p>
            <a:r>
              <a:rPr lang="en-US"/>
              <a:t>Feature Augmentation on 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C64CE17-AC5F-ED40-9059-9654170EB025}"/>
                  </a:ext>
                </a:extLst>
              </p:cNvPr>
              <p:cNvSpPr>
                <a:spLocks noGrp="1"/>
              </p:cNvSpPr>
              <p:nvPr>
                <p:ph idx="1"/>
              </p:nvPr>
            </p:nvSpPr>
            <p:spPr>
              <a:xfrm>
                <a:off x="366962" y="1266444"/>
                <a:ext cx="8777037" cy="3515632"/>
              </a:xfrm>
            </p:spPr>
            <p:txBody>
              <a:bodyPr>
                <a:normAutofit/>
              </a:bodyPr>
              <a:lstStyle/>
              <a:p>
                <a:pPr marL="118872" indent="0">
                  <a:buNone/>
                </a:pPr>
                <a:r>
                  <a:rPr lang="en-US" b="1" dirty="0">
                    <a:solidFill>
                      <a:srgbClr val="00B050"/>
                    </a:solidFill>
                  </a:rPr>
                  <a:t>Why do we need feature augmentation?</a:t>
                </a:r>
              </a:p>
              <a:p>
                <a:pPr marL="0" indent="0">
                  <a:buNone/>
                </a:pPr>
                <a:r>
                  <a:rPr lang="en-US" b="1" dirty="0"/>
                  <a:t>(2) Certain structures are hard to learn by GNN</a:t>
                </a:r>
              </a:p>
              <a:p>
                <a:r>
                  <a:rPr lang="en-US" b="1" dirty="0"/>
                  <a:t>Example: </a:t>
                </a:r>
                <a:r>
                  <a:rPr lang="en-US" dirty="0"/>
                  <a:t>Cycle count feature</a:t>
                </a:r>
                <a:endParaRPr lang="en-US" b="1" dirty="0"/>
              </a:p>
              <a:p>
                <a:pPr lvl="1"/>
                <a:r>
                  <a:rPr lang="en-US" dirty="0"/>
                  <a:t>Can GNN learn </a:t>
                </a:r>
                <a:r>
                  <a:rPr lang="en-US" dirty="0">
                    <a:solidFill>
                      <a:srgbClr val="C00000"/>
                    </a:solidFill>
                  </a:rPr>
                  <a:t>the length of a cycle that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𝑣</m:t>
                        </m:r>
                      </m:e>
                      <m:sub>
                        <m:r>
                          <a:rPr lang="en-US" b="0" i="1" smtClean="0">
                            <a:solidFill>
                              <a:srgbClr val="C00000"/>
                            </a:solidFill>
                            <a:latin typeface="Cambria Math" panose="02040503050406030204" pitchFamily="18" charset="0"/>
                          </a:rPr>
                          <m:t>1</m:t>
                        </m:r>
                      </m:sub>
                    </m:sSub>
                  </m:oMath>
                </a14:m>
                <a:r>
                  <a:rPr lang="en-US" dirty="0">
                    <a:solidFill>
                      <a:srgbClr val="C00000"/>
                    </a:solidFill>
                  </a:rPr>
                  <a:t> resides in</a:t>
                </a:r>
                <a:r>
                  <a:rPr lang="en-US" dirty="0"/>
                  <a:t>?</a:t>
                </a:r>
              </a:p>
              <a:p>
                <a:pPr lvl="1"/>
                <a:r>
                  <a:rPr lang="en-US" b="1" dirty="0">
                    <a:solidFill>
                      <a:srgbClr val="C00000"/>
                    </a:solidFill>
                  </a:rPr>
                  <a:t>Unfortunately, no</a:t>
                </a:r>
              </a:p>
            </p:txBody>
          </p:sp>
        </mc:Choice>
        <mc:Fallback xmlns="">
          <p:sp>
            <p:nvSpPr>
              <p:cNvPr id="3" name="Content Placeholder 2">
                <a:extLst>
                  <a:ext uri="{FF2B5EF4-FFF2-40B4-BE49-F238E27FC236}">
                    <a16:creationId xmlns:a16="http://schemas.microsoft.com/office/drawing/2014/main" id="{BC64CE17-AC5F-ED40-9059-9654170EB025}"/>
                  </a:ext>
                </a:extLst>
              </p:cNvPr>
              <p:cNvSpPr>
                <a:spLocks noGrp="1" noRot="1" noChangeAspect="1" noMove="1" noResize="1" noEditPoints="1" noAdjustHandles="1" noChangeArrowheads="1" noChangeShapeType="1" noTextEdit="1"/>
              </p:cNvSpPr>
              <p:nvPr>
                <p:ph idx="1"/>
              </p:nvPr>
            </p:nvSpPr>
            <p:spPr>
              <a:xfrm>
                <a:off x="366962" y="1266444"/>
                <a:ext cx="8777037" cy="3515632"/>
              </a:xfrm>
              <a:blipFill>
                <a:blip r:embed="rId2"/>
                <a:stretch>
                  <a:fillRect l="-1736" t="-2257" r="-1111"/>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E4C2B3F9-5886-9B44-9E78-94FE03E97D70}"/>
              </a:ext>
            </a:extLst>
          </p:cNvPr>
          <p:cNvSpPr>
            <a:spLocks noGrp="1"/>
          </p:cNvSpPr>
          <p:nvPr>
            <p:ph type="sldNum" sz="quarter" idx="12"/>
          </p:nvPr>
        </p:nvSpPr>
        <p:spPr/>
        <p:txBody>
          <a:bodyPr/>
          <a:lstStyle/>
          <a:p>
            <a:fld id="{19B12225-5612-419B-A8D5-4B8EEE4C217E}" type="slidenum">
              <a:rPr lang="en-US" smtClean="0"/>
              <a:pPr/>
              <a:t>103</a:t>
            </a:fld>
            <a:endParaRPr lang="en-US"/>
          </a:p>
        </p:txBody>
      </p:sp>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7E77AD9C-51C5-904B-B748-24695F607BCF}"/>
                  </a:ext>
                </a:extLst>
              </p:cNvPr>
              <p:cNvSpPr/>
              <p:nvPr/>
            </p:nvSpPr>
            <p:spPr>
              <a:xfrm>
                <a:off x="2087047" y="5049238"/>
                <a:ext cx="268177" cy="268177"/>
              </a:xfrm>
              <a:prstGeom prst="ellipse">
                <a:avLst/>
              </a:prstGeom>
              <a:noFill/>
              <a:ln w="25400" cap="flat" cmpd="sng" algn="ctr">
                <a:solidFill>
                  <a:sysClr val="windowText" lastClr="000000"/>
                </a:solidFill>
                <a:prstDash val="solid"/>
              </a:ln>
              <a:effectLst/>
            </p:spPr>
            <p:txBody>
              <a:bodyPr lIns="182880" t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𝑣</m:t>
                          </m:r>
                        </m:e>
                        <m:sub>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2000" i="0" u="none" strike="noStrike" kern="0" cap="none" spc="0" normalizeH="0" baseline="0" noProof="0">
                  <a:ln>
                    <a:noFill/>
                  </a:ln>
                  <a:solidFill>
                    <a:prstClr val="black"/>
                  </a:solidFill>
                  <a:effectLst/>
                  <a:uLnTx/>
                  <a:uFillTx/>
                  <a:latin typeface="Calibri"/>
                  <a:ea typeface="+mn-ea"/>
                  <a:cs typeface="+mn-cs"/>
                </a:endParaRPr>
              </a:p>
            </p:txBody>
          </p:sp>
        </mc:Choice>
        <mc:Fallback xmlns="">
          <p:sp>
            <p:nvSpPr>
              <p:cNvPr id="42" name="Oval 41">
                <a:extLst>
                  <a:ext uri="{FF2B5EF4-FFF2-40B4-BE49-F238E27FC236}">
                    <a16:creationId xmlns:a16="http://schemas.microsoft.com/office/drawing/2014/main" id="{7E77AD9C-51C5-904B-B748-24695F607BCF}"/>
                  </a:ext>
                </a:extLst>
              </p:cNvPr>
              <p:cNvSpPr>
                <a:spLocks noRot="1" noChangeAspect="1" noMove="1" noResize="1" noEditPoints="1" noAdjustHandles="1" noChangeArrowheads="1" noChangeShapeType="1" noTextEdit="1"/>
              </p:cNvSpPr>
              <p:nvPr/>
            </p:nvSpPr>
            <p:spPr>
              <a:xfrm>
                <a:off x="2087047" y="5049238"/>
                <a:ext cx="268177" cy="268177"/>
              </a:xfrm>
              <a:prstGeom prst="ellipse">
                <a:avLst/>
              </a:prstGeom>
              <a:blipFill>
                <a:blip r:embed="rId3"/>
                <a:stretch>
                  <a:fillRect r="-6250"/>
                </a:stretch>
              </a:blipFill>
              <a:ln w="25400" cap="flat" cmpd="sng" algn="ctr">
                <a:solidFill>
                  <a:sysClr val="windowText" lastClr="000000"/>
                </a:solidFill>
                <a:prstDash val="solid"/>
              </a:ln>
              <a:effectLst/>
            </p:spPr>
            <p:txBody>
              <a:bodyPr/>
              <a:lstStyle/>
              <a:p>
                <a:r>
                  <a:rPr lang="en-US">
                    <a:noFill/>
                  </a:rPr>
                  <a:t> </a:t>
                </a:r>
              </a:p>
            </p:txBody>
          </p:sp>
        </mc:Fallback>
      </mc:AlternateContent>
      <p:sp>
        <p:nvSpPr>
          <p:cNvPr id="43" name="Oval 42">
            <a:extLst>
              <a:ext uri="{FF2B5EF4-FFF2-40B4-BE49-F238E27FC236}">
                <a16:creationId xmlns:a16="http://schemas.microsoft.com/office/drawing/2014/main" id="{9AD547E7-7E0F-9748-B169-1D4AD90F70ED}"/>
              </a:ext>
            </a:extLst>
          </p:cNvPr>
          <p:cNvSpPr/>
          <p:nvPr/>
        </p:nvSpPr>
        <p:spPr>
          <a:xfrm>
            <a:off x="2087047" y="6138510"/>
            <a:ext cx="268177" cy="268177"/>
          </a:xfrm>
          <a:prstGeom prst="ellipse">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44" name="Oval 43">
            <a:extLst>
              <a:ext uri="{FF2B5EF4-FFF2-40B4-BE49-F238E27FC236}">
                <a16:creationId xmlns:a16="http://schemas.microsoft.com/office/drawing/2014/main" id="{F23E456D-9C89-844D-A4A7-E069C2E74014}"/>
              </a:ext>
            </a:extLst>
          </p:cNvPr>
          <p:cNvSpPr/>
          <p:nvPr/>
        </p:nvSpPr>
        <p:spPr>
          <a:xfrm>
            <a:off x="3160942" y="5587586"/>
            <a:ext cx="268177" cy="268177"/>
          </a:xfrm>
          <a:prstGeom prst="ellipse">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cxnSp>
        <p:nvCxnSpPr>
          <p:cNvPr id="45" name="Straight Connector 44">
            <a:extLst>
              <a:ext uri="{FF2B5EF4-FFF2-40B4-BE49-F238E27FC236}">
                <a16:creationId xmlns:a16="http://schemas.microsoft.com/office/drawing/2014/main" id="{0A22BE6D-3B2B-B147-ACC0-AEF4AF79B63E}"/>
              </a:ext>
            </a:extLst>
          </p:cNvPr>
          <p:cNvCxnSpPr>
            <a:cxnSpLocks/>
            <a:stCxn id="42" idx="4"/>
            <a:endCxn id="43" idx="0"/>
          </p:cNvCxnSpPr>
          <p:nvPr/>
        </p:nvCxnSpPr>
        <p:spPr>
          <a:xfrm>
            <a:off x="2221135" y="5317416"/>
            <a:ext cx="0" cy="821096"/>
          </a:xfrm>
          <a:prstGeom prst="line">
            <a:avLst/>
          </a:prstGeom>
          <a:noFill/>
          <a:ln w="25400" cap="flat" cmpd="sng" algn="ctr">
            <a:solidFill>
              <a:sysClr val="windowText" lastClr="000000"/>
            </a:solidFill>
            <a:prstDash val="solid"/>
          </a:ln>
          <a:effectLst/>
        </p:spPr>
      </p:cxnSp>
      <p:cxnSp>
        <p:nvCxnSpPr>
          <p:cNvPr id="46" name="Straight Connector 45">
            <a:extLst>
              <a:ext uri="{FF2B5EF4-FFF2-40B4-BE49-F238E27FC236}">
                <a16:creationId xmlns:a16="http://schemas.microsoft.com/office/drawing/2014/main" id="{77A186C2-1B8F-3948-A043-6AB59628EEEA}"/>
              </a:ext>
            </a:extLst>
          </p:cNvPr>
          <p:cNvCxnSpPr>
            <a:cxnSpLocks/>
            <a:stCxn id="42" idx="6"/>
            <a:endCxn id="44" idx="1"/>
          </p:cNvCxnSpPr>
          <p:nvPr/>
        </p:nvCxnSpPr>
        <p:spPr>
          <a:xfrm>
            <a:off x="2355224" y="5183327"/>
            <a:ext cx="844992" cy="443532"/>
          </a:xfrm>
          <a:prstGeom prst="line">
            <a:avLst/>
          </a:prstGeom>
          <a:noFill/>
          <a:ln w="25400" cap="flat" cmpd="sng" algn="ctr">
            <a:solidFill>
              <a:sysClr val="windowText" lastClr="000000"/>
            </a:solidFill>
            <a:prstDash val="solid"/>
          </a:ln>
          <a:effectLst/>
        </p:spPr>
      </p:cxnSp>
      <p:cxnSp>
        <p:nvCxnSpPr>
          <p:cNvPr id="47" name="Straight Connector 46">
            <a:extLst>
              <a:ext uri="{FF2B5EF4-FFF2-40B4-BE49-F238E27FC236}">
                <a16:creationId xmlns:a16="http://schemas.microsoft.com/office/drawing/2014/main" id="{FEC9DF78-7044-DD4A-82BD-02DB8727B077}"/>
              </a:ext>
            </a:extLst>
          </p:cNvPr>
          <p:cNvCxnSpPr>
            <a:cxnSpLocks/>
            <a:stCxn id="43" idx="6"/>
            <a:endCxn id="44" idx="3"/>
          </p:cNvCxnSpPr>
          <p:nvPr/>
        </p:nvCxnSpPr>
        <p:spPr>
          <a:xfrm flipV="1">
            <a:off x="2355224" y="5816489"/>
            <a:ext cx="844992" cy="456110"/>
          </a:xfrm>
          <a:prstGeom prst="line">
            <a:avLst/>
          </a:prstGeom>
          <a:noFill/>
          <a:ln w="25400" cap="flat" cmpd="sng" algn="ctr">
            <a:solidFill>
              <a:sysClr val="windowText" lastClr="000000"/>
            </a:solidFill>
            <a:prstDash val="solid"/>
          </a:ln>
          <a:effectLst/>
        </p:spPr>
      </p:cxnSp>
      <p:sp>
        <p:nvSpPr>
          <p:cNvPr id="48" name="Oval 47">
            <a:extLst>
              <a:ext uri="{FF2B5EF4-FFF2-40B4-BE49-F238E27FC236}">
                <a16:creationId xmlns:a16="http://schemas.microsoft.com/office/drawing/2014/main" id="{00F2C177-0A8B-2C4C-80A7-BF2750086217}"/>
              </a:ext>
            </a:extLst>
          </p:cNvPr>
          <p:cNvSpPr/>
          <p:nvPr/>
        </p:nvSpPr>
        <p:spPr>
          <a:xfrm>
            <a:off x="6563248" y="5055101"/>
            <a:ext cx="268177" cy="268177"/>
          </a:xfrm>
          <a:prstGeom prst="ellipse">
            <a:avLst/>
          </a:prstGeom>
          <a:noFill/>
          <a:ln w="25400" cap="flat" cmpd="sng" algn="ctr">
            <a:solidFill>
              <a:sysClr val="windowText" lastClr="000000"/>
            </a:solidFill>
            <a:prstDash val="solid"/>
          </a:ln>
          <a:effectLst/>
        </p:spPr>
        <p:txBody>
          <a:bodyPr lIns="182880" t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1" u="none" strike="noStrike" kern="0" cap="none" spc="0" normalizeH="0" baseline="0" noProof="0">
              <a:ln>
                <a:noFill/>
              </a:ln>
              <a:solidFill>
                <a:prstClr val="black"/>
              </a:solidFill>
              <a:effectLst/>
              <a:uLnTx/>
              <a:uFillTx/>
              <a:latin typeface="Cambria Math" panose="02040503050406030204" pitchFamily="18" charset="0"/>
              <a:ea typeface="+mn-ea"/>
              <a:cs typeface="+mn-cs"/>
            </a:endParaRPr>
          </a:p>
        </p:txBody>
      </p:sp>
      <p:sp>
        <p:nvSpPr>
          <p:cNvPr id="49" name="Oval 48">
            <a:extLst>
              <a:ext uri="{FF2B5EF4-FFF2-40B4-BE49-F238E27FC236}">
                <a16:creationId xmlns:a16="http://schemas.microsoft.com/office/drawing/2014/main" id="{E8E129A2-7257-EB4D-8E33-FE5D940A03D9}"/>
              </a:ext>
            </a:extLst>
          </p:cNvPr>
          <p:cNvSpPr/>
          <p:nvPr/>
        </p:nvSpPr>
        <p:spPr>
          <a:xfrm>
            <a:off x="6563248" y="6138511"/>
            <a:ext cx="268177" cy="268177"/>
          </a:xfrm>
          <a:prstGeom prst="ellipse">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9852BF97-9A0C-8A4C-9FA2-8DCD04882A8B}"/>
                  </a:ext>
                </a:extLst>
              </p:cNvPr>
              <p:cNvSpPr/>
              <p:nvPr/>
            </p:nvSpPr>
            <p:spPr>
              <a:xfrm>
                <a:off x="5393498" y="5058072"/>
                <a:ext cx="268177" cy="268177"/>
              </a:xfrm>
              <a:prstGeom prst="ellipse">
                <a:avLst/>
              </a:prstGeom>
              <a:noFill/>
              <a:ln w="25400" cap="flat" cmpd="sng" algn="ctr">
                <a:solidFill>
                  <a:sysClr val="windowText" lastClr="000000"/>
                </a:solidFill>
                <a:prstDash val="solid"/>
              </a:ln>
              <a:effectLst/>
            </p:spPr>
            <p:txBody>
              <a:bodyPr lIns="182880" t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𝑣</m:t>
                          </m:r>
                        </m:e>
                        <m:sub>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2000" i="1" u="none" strike="noStrike" kern="0" cap="none" spc="0" normalizeH="0" baseline="0" noProof="0">
                  <a:ln>
                    <a:noFill/>
                  </a:ln>
                  <a:solidFill>
                    <a:prstClr val="black"/>
                  </a:solidFill>
                  <a:effectLst/>
                  <a:uLnTx/>
                  <a:uFillTx/>
                  <a:latin typeface="Cambria Math" panose="02040503050406030204" pitchFamily="18" charset="0"/>
                  <a:ea typeface="+mn-ea"/>
                  <a:cs typeface="+mn-cs"/>
                </a:endParaRPr>
              </a:p>
            </p:txBody>
          </p:sp>
        </mc:Choice>
        <mc:Fallback xmlns="">
          <p:sp>
            <p:nvSpPr>
              <p:cNvPr id="50" name="Oval 49">
                <a:extLst>
                  <a:ext uri="{FF2B5EF4-FFF2-40B4-BE49-F238E27FC236}">
                    <a16:creationId xmlns:a16="http://schemas.microsoft.com/office/drawing/2014/main" id="{9852BF97-9A0C-8A4C-9FA2-8DCD04882A8B}"/>
                  </a:ext>
                </a:extLst>
              </p:cNvPr>
              <p:cNvSpPr>
                <a:spLocks noRot="1" noChangeAspect="1" noMove="1" noResize="1" noEditPoints="1" noAdjustHandles="1" noChangeArrowheads="1" noChangeShapeType="1" noTextEdit="1"/>
              </p:cNvSpPr>
              <p:nvPr/>
            </p:nvSpPr>
            <p:spPr>
              <a:xfrm>
                <a:off x="5393498" y="5058072"/>
                <a:ext cx="268177" cy="268177"/>
              </a:xfrm>
              <a:prstGeom prst="ellipse">
                <a:avLst/>
              </a:prstGeom>
              <a:blipFill>
                <a:blip r:embed="rId4"/>
                <a:stretch>
                  <a:fillRect r="-4167"/>
                </a:stretch>
              </a:blipFill>
              <a:ln w="25400" cap="flat" cmpd="sng" algn="ctr">
                <a:solidFill>
                  <a:sysClr val="windowText" lastClr="000000"/>
                </a:solidFill>
                <a:prstDash val="solid"/>
              </a:ln>
              <a:effectLst/>
            </p:spPr>
            <p:txBody>
              <a:bodyPr/>
              <a:lstStyle/>
              <a:p>
                <a:r>
                  <a:rPr lang="en-US">
                    <a:noFill/>
                  </a:rPr>
                  <a:t> </a:t>
                </a:r>
              </a:p>
            </p:txBody>
          </p:sp>
        </mc:Fallback>
      </mc:AlternateContent>
      <p:cxnSp>
        <p:nvCxnSpPr>
          <p:cNvPr id="51" name="Straight Connector 50">
            <a:extLst>
              <a:ext uri="{FF2B5EF4-FFF2-40B4-BE49-F238E27FC236}">
                <a16:creationId xmlns:a16="http://schemas.microsoft.com/office/drawing/2014/main" id="{8D73754A-354B-AE4A-B2F3-033C9F63D26A}"/>
              </a:ext>
            </a:extLst>
          </p:cNvPr>
          <p:cNvCxnSpPr>
            <a:cxnSpLocks/>
            <a:stCxn id="48" idx="4"/>
            <a:endCxn id="49" idx="0"/>
          </p:cNvCxnSpPr>
          <p:nvPr/>
        </p:nvCxnSpPr>
        <p:spPr>
          <a:xfrm>
            <a:off x="6697337" y="5323277"/>
            <a:ext cx="0" cy="815233"/>
          </a:xfrm>
          <a:prstGeom prst="line">
            <a:avLst/>
          </a:prstGeom>
          <a:noFill/>
          <a:ln w="25400" cap="flat" cmpd="sng" algn="ctr">
            <a:solidFill>
              <a:sysClr val="windowText" lastClr="000000"/>
            </a:solidFill>
            <a:prstDash val="solid"/>
          </a:ln>
          <a:effectLst/>
        </p:spPr>
      </p:cxnSp>
      <p:cxnSp>
        <p:nvCxnSpPr>
          <p:cNvPr id="52" name="Straight Connector 51">
            <a:extLst>
              <a:ext uri="{FF2B5EF4-FFF2-40B4-BE49-F238E27FC236}">
                <a16:creationId xmlns:a16="http://schemas.microsoft.com/office/drawing/2014/main" id="{2DC2CEC6-361B-DF4A-BAFC-BA243877F0FE}"/>
              </a:ext>
            </a:extLst>
          </p:cNvPr>
          <p:cNvCxnSpPr>
            <a:cxnSpLocks/>
            <a:stCxn id="54" idx="0"/>
            <a:endCxn id="50" idx="4"/>
          </p:cNvCxnSpPr>
          <p:nvPr/>
        </p:nvCxnSpPr>
        <p:spPr>
          <a:xfrm flipV="1">
            <a:off x="5527587" y="5326249"/>
            <a:ext cx="0" cy="812262"/>
          </a:xfrm>
          <a:prstGeom prst="line">
            <a:avLst/>
          </a:prstGeom>
          <a:noFill/>
          <a:ln w="25400" cap="flat" cmpd="sng" algn="ctr">
            <a:solidFill>
              <a:sysClr val="windowText" lastClr="000000"/>
            </a:solidFill>
            <a:prstDash val="solid"/>
          </a:ln>
          <a:effectLst/>
        </p:spPr>
      </p:cxnSp>
      <p:sp>
        <p:nvSpPr>
          <p:cNvPr id="54" name="Oval 53">
            <a:extLst>
              <a:ext uri="{FF2B5EF4-FFF2-40B4-BE49-F238E27FC236}">
                <a16:creationId xmlns:a16="http://schemas.microsoft.com/office/drawing/2014/main" id="{6AFB1FFA-2A6F-D845-A013-C20AFDD2B30A}"/>
              </a:ext>
            </a:extLst>
          </p:cNvPr>
          <p:cNvSpPr/>
          <p:nvPr/>
        </p:nvSpPr>
        <p:spPr>
          <a:xfrm>
            <a:off x="5393498" y="6138511"/>
            <a:ext cx="268177" cy="268177"/>
          </a:xfrm>
          <a:prstGeom prst="ellipse">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cxnSp>
        <p:nvCxnSpPr>
          <p:cNvPr id="55" name="Straight Connector 54">
            <a:extLst>
              <a:ext uri="{FF2B5EF4-FFF2-40B4-BE49-F238E27FC236}">
                <a16:creationId xmlns:a16="http://schemas.microsoft.com/office/drawing/2014/main" id="{FB068BA7-3A2C-8542-BC9C-6C7A5B5F0C38}"/>
              </a:ext>
            </a:extLst>
          </p:cNvPr>
          <p:cNvCxnSpPr>
            <a:cxnSpLocks/>
            <a:stCxn id="48" idx="2"/>
            <a:endCxn id="50" idx="6"/>
          </p:cNvCxnSpPr>
          <p:nvPr/>
        </p:nvCxnSpPr>
        <p:spPr>
          <a:xfrm flipH="1">
            <a:off x="5661674" y="5189189"/>
            <a:ext cx="901574" cy="2971"/>
          </a:xfrm>
          <a:prstGeom prst="line">
            <a:avLst/>
          </a:prstGeom>
          <a:noFill/>
          <a:ln w="25400" cap="flat" cmpd="sng" algn="ctr">
            <a:solidFill>
              <a:sysClr val="windowText" lastClr="000000"/>
            </a:solidFill>
            <a:prstDash val="solid"/>
          </a:ln>
          <a:effectLst/>
        </p:spPr>
      </p:cxnSp>
      <p:cxnSp>
        <p:nvCxnSpPr>
          <p:cNvPr id="56" name="Straight Connector 55">
            <a:extLst>
              <a:ext uri="{FF2B5EF4-FFF2-40B4-BE49-F238E27FC236}">
                <a16:creationId xmlns:a16="http://schemas.microsoft.com/office/drawing/2014/main" id="{7CF42C6C-4EE0-5F42-8BA2-B7E26348CF57}"/>
              </a:ext>
            </a:extLst>
          </p:cNvPr>
          <p:cNvCxnSpPr>
            <a:cxnSpLocks/>
            <a:stCxn id="49" idx="2"/>
            <a:endCxn id="54" idx="6"/>
          </p:cNvCxnSpPr>
          <p:nvPr/>
        </p:nvCxnSpPr>
        <p:spPr>
          <a:xfrm flipH="1">
            <a:off x="5661674" y="6272599"/>
            <a:ext cx="901574" cy="0"/>
          </a:xfrm>
          <a:prstGeom prst="line">
            <a:avLst/>
          </a:prstGeom>
          <a:noFill/>
          <a:ln w="25400" cap="flat" cmpd="sng" algn="ctr">
            <a:solidFill>
              <a:sysClr val="windowText" lastClr="000000"/>
            </a:solidFill>
            <a:prstDash val="solid"/>
          </a:ln>
          <a:effectLst/>
        </p:spPr>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9A7B650-B175-6A43-BEBC-C9F6B24C256E}"/>
                  </a:ext>
                </a:extLst>
              </p:cNvPr>
              <p:cNvSpPr txBox="1"/>
              <p:nvPr/>
            </p:nvSpPr>
            <p:spPr>
              <a:xfrm>
                <a:off x="969362" y="4608632"/>
                <a:ext cx="3315716" cy="36933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a14:m>
                <a:r>
                  <a:rPr lang="en-US"/>
                  <a:t> </a:t>
                </a:r>
                <a:r>
                  <a:rPr lang="en-US">
                    <a:latin typeface="Calibri" panose="020F0502020204030204" pitchFamily="34" charset="0"/>
                    <a:cs typeface="Calibri" panose="020F0502020204030204" pitchFamily="34" charset="0"/>
                  </a:rPr>
                  <a:t>resides in </a:t>
                </a:r>
                <a:r>
                  <a:rPr lang="en-US">
                    <a:solidFill>
                      <a:srgbClr val="C00000"/>
                    </a:solidFill>
                    <a:latin typeface="Calibri" panose="020F0502020204030204" pitchFamily="34" charset="0"/>
                    <a:cs typeface="Calibri" panose="020F0502020204030204" pitchFamily="34" charset="0"/>
                  </a:rPr>
                  <a:t>a cycle with length 3</a:t>
                </a:r>
              </a:p>
            </p:txBody>
          </p:sp>
        </mc:Choice>
        <mc:Fallback xmlns="">
          <p:sp>
            <p:nvSpPr>
              <p:cNvPr id="8" name="TextBox 7">
                <a:extLst>
                  <a:ext uri="{FF2B5EF4-FFF2-40B4-BE49-F238E27FC236}">
                    <a16:creationId xmlns:a16="http://schemas.microsoft.com/office/drawing/2014/main" id="{E9A7B650-B175-6A43-BEBC-C9F6B24C256E}"/>
                  </a:ext>
                </a:extLst>
              </p:cNvPr>
              <p:cNvSpPr txBox="1">
                <a:spLocks noRot="1" noChangeAspect="1" noMove="1" noResize="1" noEditPoints="1" noAdjustHandles="1" noChangeArrowheads="1" noChangeShapeType="1" noTextEdit="1"/>
              </p:cNvSpPr>
              <p:nvPr/>
            </p:nvSpPr>
            <p:spPr>
              <a:xfrm>
                <a:off x="969362" y="4608632"/>
                <a:ext cx="3315716" cy="369332"/>
              </a:xfrm>
              <a:prstGeom prst="rect">
                <a:avLst/>
              </a:prstGeom>
              <a:blipFill>
                <a:blip r:embed="rId5"/>
                <a:stretch>
                  <a:fillRect t="-8197" r="-735"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C58EA0B-EBEE-084B-B301-CCCCCD33AA72}"/>
                  </a:ext>
                </a:extLst>
              </p:cNvPr>
              <p:cNvSpPr txBox="1"/>
              <p:nvPr/>
            </p:nvSpPr>
            <p:spPr>
              <a:xfrm>
                <a:off x="4526280" y="4608632"/>
                <a:ext cx="3315716" cy="36933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a14:m>
                <a:r>
                  <a:rPr lang="en-US"/>
                  <a:t> </a:t>
                </a:r>
                <a:r>
                  <a:rPr lang="en-US">
                    <a:latin typeface="Calibri" panose="020F0502020204030204" pitchFamily="34" charset="0"/>
                    <a:cs typeface="Calibri" panose="020F0502020204030204" pitchFamily="34" charset="0"/>
                  </a:rPr>
                  <a:t>resides in </a:t>
                </a:r>
                <a:r>
                  <a:rPr lang="en-US">
                    <a:solidFill>
                      <a:srgbClr val="C00000"/>
                    </a:solidFill>
                    <a:latin typeface="Calibri" panose="020F0502020204030204" pitchFamily="34" charset="0"/>
                    <a:cs typeface="Calibri" panose="020F0502020204030204" pitchFamily="34" charset="0"/>
                  </a:rPr>
                  <a:t>a cycle with length 4</a:t>
                </a:r>
              </a:p>
            </p:txBody>
          </p:sp>
        </mc:Choice>
        <mc:Fallback xmlns="">
          <p:sp>
            <p:nvSpPr>
              <p:cNvPr id="23" name="TextBox 22">
                <a:extLst>
                  <a:ext uri="{FF2B5EF4-FFF2-40B4-BE49-F238E27FC236}">
                    <a16:creationId xmlns:a16="http://schemas.microsoft.com/office/drawing/2014/main" id="{6C58EA0B-EBEE-084B-B301-CCCCCD33AA72}"/>
                  </a:ext>
                </a:extLst>
              </p:cNvPr>
              <p:cNvSpPr txBox="1">
                <a:spLocks noRot="1" noChangeAspect="1" noMove="1" noResize="1" noEditPoints="1" noAdjustHandles="1" noChangeArrowheads="1" noChangeShapeType="1" noTextEdit="1"/>
              </p:cNvSpPr>
              <p:nvPr/>
            </p:nvSpPr>
            <p:spPr>
              <a:xfrm>
                <a:off x="4526280" y="4608632"/>
                <a:ext cx="3315716" cy="369332"/>
              </a:xfrm>
              <a:prstGeom prst="rect">
                <a:avLst/>
              </a:prstGeom>
              <a:blipFill>
                <a:blip r:embed="rId6"/>
                <a:stretch>
                  <a:fillRect t="-8197" r="-737" b="-24590"/>
                </a:stretch>
              </a:blipFill>
            </p:spPr>
            <p:txBody>
              <a:bodyPr/>
              <a:lstStyle/>
              <a:p>
                <a:r>
                  <a:rPr lang="en-US">
                    <a:noFill/>
                  </a:rPr>
                  <a:t> </a:t>
                </a:r>
              </a:p>
            </p:txBody>
          </p:sp>
        </mc:Fallback>
      </mc:AlternateContent>
    </p:spTree>
    <p:extLst>
      <p:ext uri="{BB962C8B-B14F-4D97-AF65-F5344CB8AC3E}">
        <p14:creationId xmlns:p14="http://schemas.microsoft.com/office/powerpoint/2010/main" val="11507642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FFBC-2383-A84E-9249-71CD39FD9280}"/>
              </a:ext>
            </a:extLst>
          </p:cNvPr>
          <p:cNvSpPr>
            <a:spLocks noGrp="1"/>
          </p:cNvSpPr>
          <p:nvPr>
            <p:ph type="title"/>
          </p:nvPr>
        </p:nvSpPr>
        <p:spPr>
          <a:xfrm>
            <a:off x="457200" y="76200"/>
            <a:ext cx="8410074" cy="987552"/>
          </a:xfrm>
        </p:spPr>
        <p:txBody>
          <a:bodyPr>
            <a:normAutofit/>
          </a:bodyPr>
          <a:lstStyle/>
          <a:p>
            <a:r>
              <a:rPr lang="en-US"/>
              <a:t>Feature Augmentation on Graphs</a:t>
            </a:r>
          </a:p>
        </p:txBody>
      </p:sp>
      <p:sp>
        <p:nvSpPr>
          <p:cNvPr id="3" name="Content Placeholder 2">
            <a:extLst>
              <a:ext uri="{FF2B5EF4-FFF2-40B4-BE49-F238E27FC236}">
                <a16:creationId xmlns:a16="http://schemas.microsoft.com/office/drawing/2014/main" id="{BC64CE17-AC5F-ED40-9059-9654170EB025}"/>
              </a:ext>
            </a:extLst>
          </p:cNvPr>
          <p:cNvSpPr>
            <a:spLocks noGrp="1"/>
          </p:cNvSpPr>
          <p:nvPr>
            <p:ph idx="1"/>
          </p:nvPr>
        </p:nvSpPr>
        <p:spPr>
          <a:xfrm>
            <a:off x="366962" y="1266444"/>
            <a:ext cx="8777037" cy="2745636"/>
          </a:xfrm>
        </p:spPr>
        <p:txBody>
          <a:bodyPr>
            <a:normAutofit/>
          </a:bodyPr>
          <a:lstStyle/>
          <a:p>
            <a:pPr marL="118872" indent="0">
              <a:buNone/>
            </a:pPr>
            <a:r>
              <a:rPr lang="en-US" b="1">
                <a:solidFill>
                  <a:schemeClr val="accent4"/>
                </a:solidFill>
              </a:rPr>
              <a:t>Why do we need feature augmentation?</a:t>
            </a:r>
          </a:p>
          <a:p>
            <a:r>
              <a:rPr lang="en-US" b="1"/>
              <a:t>(2) Certain structures are hard to learn by GNN</a:t>
            </a:r>
          </a:p>
          <a:p>
            <a:r>
              <a:rPr lang="en-US" b="1">
                <a:solidFill>
                  <a:srgbClr val="C00000"/>
                </a:solidFill>
              </a:rPr>
              <a:t>Solution: </a:t>
            </a:r>
          </a:p>
          <a:p>
            <a:pPr lvl="1"/>
            <a:r>
              <a:rPr lang="en-US"/>
              <a:t>We can use </a:t>
            </a:r>
            <a:r>
              <a:rPr lang="en-US">
                <a:solidFill>
                  <a:srgbClr val="C00000"/>
                </a:solidFill>
              </a:rPr>
              <a:t>cycle count as augmented node features</a:t>
            </a:r>
          </a:p>
        </p:txBody>
      </p:sp>
      <p:sp>
        <p:nvSpPr>
          <p:cNvPr id="6" name="Slide Number Placeholder 5">
            <a:extLst>
              <a:ext uri="{FF2B5EF4-FFF2-40B4-BE49-F238E27FC236}">
                <a16:creationId xmlns:a16="http://schemas.microsoft.com/office/drawing/2014/main" id="{E4C2B3F9-5886-9B44-9E78-94FE03E97D70}"/>
              </a:ext>
            </a:extLst>
          </p:cNvPr>
          <p:cNvSpPr>
            <a:spLocks noGrp="1"/>
          </p:cNvSpPr>
          <p:nvPr>
            <p:ph type="sldNum" sz="quarter" idx="12"/>
          </p:nvPr>
        </p:nvSpPr>
        <p:spPr/>
        <p:txBody>
          <a:bodyPr/>
          <a:lstStyle/>
          <a:p>
            <a:fld id="{19B12225-5612-419B-A8D5-4B8EEE4C217E}" type="slidenum">
              <a:rPr lang="en-US" smtClean="0"/>
              <a:pPr/>
              <a:t>104</a:t>
            </a:fld>
            <a:endParaRPr lang="en-US"/>
          </a:p>
        </p:txBody>
      </p:sp>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7E77AD9C-51C5-904B-B748-24695F607BCF}"/>
                  </a:ext>
                </a:extLst>
              </p:cNvPr>
              <p:cNvSpPr/>
              <p:nvPr/>
            </p:nvSpPr>
            <p:spPr>
              <a:xfrm>
                <a:off x="2132767" y="5221695"/>
                <a:ext cx="268177" cy="268177"/>
              </a:xfrm>
              <a:prstGeom prst="ellipse">
                <a:avLst/>
              </a:prstGeom>
              <a:noFill/>
              <a:ln w="25400" cap="flat" cmpd="sng" algn="ctr">
                <a:solidFill>
                  <a:sysClr val="windowText" lastClr="000000"/>
                </a:solidFill>
                <a:prstDash val="solid"/>
              </a:ln>
              <a:effectLst/>
            </p:spPr>
            <p:txBody>
              <a:bodyPr lIns="182880" t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𝑣</m:t>
                          </m:r>
                        </m:e>
                        <m:sub>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2000" i="0" u="none" strike="noStrike" kern="0" cap="none" spc="0" normalizeH="0" baseline="0" noProof="0">
                  <a:ln>
                    <a:noFill/>
                  </a:ln>
                  <a:solidFill>
                    <a:prstClr val="black"/>
                  </a:solidFill>
                  <a:effectLst/>
                  <a:uLnTx/>
                  <a:uFillTx/>
                  <a:latin typeface="Calibri"/>
                  <a:ea typeface="+mn-ea"/>
                  <a:cs typeface="+mn-cs"/>
                </a:endParaRPr>
              </a:p>
            </p:txBody>
          </p:sp>
        </mc:Choice>
        <mc:Fallback xmlns="">
          <p:sp>
            <p:nvSpPr>
              <p:cNvPr id="42" name="Oval 41">
                <a:extLst>
                  <a:ext uri="{FF2B5EF4-FFF2-40B4-BE49-F238E27FC236}">
                    <a16:creationId xmlns:a16="http://schemas.microsoft.com/office/drawing/2014/main" id="{7E77AD9C-51C5-904B-B748-24695F607BCF}"/>
                  </a:ext>
                </a:extLst>
              </p:cNvPr>
              <p:cNvSpPr>
                <a:spLocks noRot="1" noChangeAspect="1" noMove="1" noResize="1" noEditPoints="1" noAdjustHandles="1" noChangeArrowheads="1" noChangeShapeType="1" noTextEdit="1"/>
              </p:cNvSpPr>
              <p:nvPr/>
            </p:nvSpPr>
            <p:spPr>
              <a:xfrm>
                <a:off x="2132767" y="5221695"/>
                <a:ext cx="268177" cy="268177"/>
              </a:xfrm>
              <a:prstGeom prst="ellipse">
                <a:avLst/>
              </a:prstGeom>
              <a:blipFill>
                <a:blip r:embed="rId2"/>
                <a:stretch>
                  <a:fillRect r="-4167"/>
                </a:stretch>
              </a:blipFill>
              <a:ln w="25400" cap="flat" cmpd="sng" algn="ctr">
                <a:solidFill>
                  <a:sysClr val="windowText" lastClr="000000"/>
                </a:solidFill>
                <a:prstDash val="solid"/>
              </a:ln>
              <a:effectLst/>
            </p:spPr>
            <p:txBody>
              <a:bodyPr/>
              <a:lstStyle/>
              <a:p>
                <a:r>
                  <a:rPr lang="en-US">
                    <a:noFill/>
                  </a:rPr>
                  <a:t> </a:t>
                </a:r>
              </a:p>
            </p:txBody>
          </p:sp>
        </mc:Fallback>
      </mc:AlternateContent>
      <p:sp>
        <p:nvSpPr>
          <p:cNvPr id="43" name="Oval 42">
            <a:extLst>
              <a:ext uri="{FF2B5EF4-FFF2-40B4-BE49-F238E27FC236}">
                <a16:creationId xmlns:a16="http://schemas.microsoft.com/office/drawing/2014/main" id="{9AD547E7-7E0F-9748-B169-1D4AD90F70ED}"/>
              </a:ext>
            </a:extLst>
          </p:cNvPr>
          <p:cNvSpPr/>
          <p:nvPr/>
        </p:nvSpPr>
        <p:spPr>
          <a:xfrm>
            <a:off x="2132767" y="6310967"/>
            <a:ext cx="268177" cy="268177"/>
          </a:xfrm>
          <a:prstGeom prst="ellipse">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44" name="Oval 43">
            <a:extLst>
              <a:ext uri="{FF2B5EF4-FFF2-40B4-BE49-F238E27FC236}">
                <a16:creationId xmlns:a16="http://schemas.microsoft.com/office/drawing/2014/main" id="{F23E456D-9C89-844D-A4A7-E069C2E74014}"/>
              </a:ext>
            </a:extLst>
          </p:cNvPr>
          <p:cNvSpPr/>
          <p:nvPr/>
        </p:nvSpPr>
        <p:spPr>
          <a:xfrm>
            <a:off x="3206662" y="5760043"/>
            <a:ext cx="268177" cy="268177"/>
          </a:xfrm>
          <a:prstGeom prst="ellipse">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cxnSp>
        <p:nvCxnSpPr>
          <p:cNvPr id="45" name="Straight Connector 44">
            <a:extLst>
              <a:ext uri="{FF2B5EF4-FFF2-40B4-BE49-F238E27FC236}">
                <a16:creationId xmlns:a16="http://schemas.microsoft.com/office/drawing/2014/main" id="{0A22BE6D-3B2B-B147-ACC0-AEF4AF79B63E}"/>
              </a:ext>
            </a:extLst>
          </p:cNvPr>
          <p:cNvCxnSpPr>
            <a:cxnSpLocks/>
            <a:stCxn id="42" idx="4"/>
            <a:endCxn id="43" idx="0"/>
          </p:cNvCxnSpPr>
          <p:nvPr/>
        </p:nvCxnSpPr>
        <p:spPr>
          <a:xfrm>
            <a:off x="2266855" y="5489873"/>
            <a:ext cx="0" cy="821096"/>
          </a:xfrm>
          <a:prstGeom prst="line">
            <a:avLst/>
          </a:prstGeom>
          <a:noFill/>
          <a:ln w="25400" cap="flat" cmpd="sng" algn="ctr">
            <a:solidFill>
              <a:sysClr val="windowText" lastClr="000000"/>
            </a:solidFill>
            <a:prstDash val="solid"/>
          </a:ln>
          <a:effectLst/>
        </p:spPr>
      </p:cxnSp>
      <p:cxnSp>
        <p:nvCxnSpPr>
          <p:cNvPr id="46" name="Straight Connector 45">
            <a:extLst>
              <a:ext uri="{FF2B5EF4-FFF2-40B4-BE49-F238E27FC236}">
                <a16:creationId xmlns:a16="http://schemas.microsoft.com/office/drawing/2014/main" id="{77A186C2-1B8F-3948-A043-6AB59628EEEA}"/>
              </a:ext>
            </a:extLst>
          </p:cNvPr>
          <p:cNvCxnSpPr>
            <a:cxnSpLocks/>
            <a:stCxn id="42" idx="6"/>
            <a:endCxn id="44" idx="1"/>
          </p:cNvCxnSpPr>
          <p:nvPr/>
        </p:nvCxnSpPr>
        <p:spPr>
          <a:xfrm>
            <a:off x="2400944" y="5355784"/>
            <a:ext cx="844992" cy="443532"/>
          </a:xfrm>
          <a:prstGeom prst="line">
            <a:avLst/>
          </a:prstGeom>
          <a:noFill/>
          <a:ln w="25400" cap="flat" cmpd="sng" algn="ctr">
            <a:solidFill>
              <a:sysClr val="windowText" lastClr="000000"/>
            </a:solidFill>
            <a:prstDash val="solid"/>
          </a:ln>
          <a:effectLst/>
        </p:spPr>
      </p:cxnSp>
      <p:cxnSp>
        <p:nvCxnSpPr>
          <p:cNvPr id="47" name="Straight Connector 46">
            <a:extLst>
              <a:ext uri="{FF2B5EF4-FFF2-40B4-BE49-F238E27FC236}">
                <a16:creationId xmlns:a16="http://schemas.microsoft.com/office/drawing/2014/main" id="{FEC9DF78-7044-DD4A-82BD-02DB8727B077}"/>
              </a:ext>
            </a:extLst>
          </p:cNvPr>
          <p:cNvCxnSpPr>
            <a:cxnSpLocks/>
            <a:stCxn id="43" idx="6"/>
            <a:endCxn id="44" idx="3"/>
          </p:cNvCxnSpPr>
          <p:nvPr/>
        </p:nvCxnSpPr>
        <p:spPr>
          <a:xfrm flipV="1">
            <a:off x="2400944" y="5988946"/>
            <a:ext cx="844992" cy="456110"/>
          </a:xfrm>
          <a:prstGeom prst="line">
            <a:avLst/>
          </a:prstGeom>
          <a:noFill/>
          <a:ln w="25400" cap="flat" cmpd="sng" algn="ctr">
            <a:solidFill>
              <a:sysClr val="windowText" lastClr="000000"/>
            </a:solidFill>
            <a:prstDash val="solid"/>
          </a:ln>
          <a:effectLst/>
        </p:spPr>
      </p:cxnSp>
      <p:sp>
        <p:nvSpPr>
          <p:cNvPr id="48" name="Oval 47">
            <a:extLst>
              <a:ext uri="{FF2B5EF4-FFF2-40B4-BE49-F238E27FC236}">
                <a16:creationId xmlns:a16="http://schemas.microsoft.com/office/drawing/2014/main" id="{00F2C177-0A8B-2C4C-80A7-BF2750086217}"/>
              </a:ext>
            </a:extLst>
          </p:cNvPr>
          <p:cNvSpPr/>
          <p:nvPr/>
        </p:nvSpPr>
        <p:spPr>
          <a:xfrm>
            <a:off x="6913765" y="5227558"/>
            <a:ext cx="268177" cy="268177"/>
          </a:xfrm>
          <a:prstGeom prst="ellipse">
            <a:avLst/>
          </a:prstGeom>
          <a:noFill/>
          <a:ln w="25400" cap="flat" cmpd="sng" algn="ctr">
            <a:solidFill>
              <a:sysClr val="windowText" lastClr="000000"/>
            </a:solidFill>
            <a:prstDash val="solid"/>
          </a:ln>
          <a:effectLst/>
        </p:spPr>
        <p:txBody>
          <a:bodyPr lIns="182880" t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1" u="none" strike="noStrike" kern="0" cap="none" spc="0" normalizeH="0" baseline="0" noProof="0">
              <a:ln>
                <a:noFill/>
              </a:ln>
              <a:solidFill>
                <a:prstClr val="black"/>
              </a:solidFill>
              <a:effectLst/>
              <a:uLnTx/>
              <a:uFillTx/>
              <a:latin typeface="Cambria Math" panose="02040503050406030204" pitchFamily="18" charset="0"/>
              <a:ea typeface="+mn-ea"/>
              <a:cs typeface="+mn-cs"/>
            </a:endParaRPr>
          </a:p>
        </p:txBody>
      </p:sp>
      <p:sp>
        <p:nvSpPr>
          <p:cNvPr id="49" name="Oval 48">
            <a:extLst>
              <a:ext uri="{FF2B5EF4-FFF2-40B4-BE49-F238E27FC236}">
                <a16:creationId xmlns:a16="http://schemas.microsoft.com/office/drawing/2014/main" id="{E8E129A2-7257-EB4D-8E33-FE5D940A03D9}"/>
              </a:ext>
            </a:extLst>
          </p:cNvPr>
          <p:cNvSpPr/>
          <p:nvPr/>
        </p:nvSpPr>
        <p:spPr>
          <a:xfrm>
            <a:off x="6913765" y="6310968"/>
            <a:ext cx="268177" cy="268177"/>
          </a:xfrm>
          <a:prstGeom prst="ellipse">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9852BF97-9A0C-8A4C-9FA2-8DCD04882A8B}"/>
                  </a:ext>
                </a:extLst>
              </p:cNvPr>
              <p:cNvSpPr/>
              <p:nvPr/>
            </p:nvSpPr>
            <p:spPr>
              <a:xfrm>
                <a:off x="5744015" y="5230529"/>
                <a:ext cx="268177" cy="268177"/>
              </a:xfrm>
              <a:prstGeom prst="ellipse">
                <a:avLst/>
              </a:prstGeom>
              <a:noFill/>
              <a:ln w="25400" cap="flat" cmpd="sng" algn="ctr">
                <a:solidFill>
                  <a:sysClr val="windowText" lastClr="000000"/>
                </a:solidFill>
                <a:prstDash val="solid"/>
              </a:ln>
              <a:effectLst/>
            </p:spPr>
            <p:txBody>
              <a:bodyPr lIns="182880" t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𝑣</m:t>
                          </m:r>
                        </m:e>
                        <m:sub>
                          <m:r>
                            <a:rPr kumimoji="0" lang="en-US" sz="1600" b="0" i="1" u="none" strike="noStrike" kern="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m:oMathPara>
                </a14:m>
                <a:endParaRPr kumimoji="0" lang="en-US" sz="2000" i="1" u="none" strike="noStrike" kern="0" cap="none" spc="0" normalizeH="0" baseline="0" noProof="0">
                  <a:ln>
                    <a:noFill/>
                  </a:ln>
                  <a:solidFill>
                    <a:prstClr val="black"/>
                  </a:solidFill>
                  <a:effectLst/>
                  <a:uLnTx/>
                  <a:uFillTx/>
                  <a:latin typeface="Cambria Math" panose="02040503050406030204" pitchFamily="18" charset="0"/>
                  <a:ea typeface="+mn-ea"/>
                  <a:cs typeface="+mn-cs"/>
                </a:endParaRPr>
              </a:p>
            </p:txBody>
          </p:sp>
        </mc:Choice>
        <mc:Fallback xmlns="">
          <p:sp>
            <p:nvSpPr>
              <p:cNvPr id="50" name="Oval 49">
                <a:extLst>
                  <a:ext uri="{FF2B5EF4-FFF2-40B4-BE49-F238E27FC236}">
                    <a16:creationId xmlns:a16="http://schemas.microsoft.com/office/drawing/2014/main" id="{9852BF97-9A0C-8A4C-9FA2-8DCD04882A8B}"/>
                  </a:ext>
                </a:extLst>
              </p:cNvPr>
              <p:cNvSpPr>
                <a:spLocks noRot="1" noChangeAspect="1" noMove="1" noResize="1" noEditPoints="1" noAdjustHandles="1" noChangeArrowheads="1" noChangeShapeType="1" noTextEdit="1"/>
              </p:cNvSpPr>
              <p:nvPr/>
            </p:nvSpPr>
            <p:spPr>
              <a:xfrm>
                <a:off x="5744015" y="5230529"/>
                <a:ext cx="268177" cy="268177"/>
              </a:xfrm>
              <a:prstGeom prst="ellipse">
                <a:avLst/>
              </a:prstGeom>
              <a:blipFill>
                <a:blip r:embed="rId3"/>
                <a:stretch>
                  <a:fillRect r="-6250"/>
                </a:stretch>
              </a:blipFill>
              <a:ln w="25400" cap="flat" cmpd="sng" algn="ctr">
                <a:solidFill>
                  <a:sysClr val="windowText" lastClr="000000"/>
                </a:solidFill>
                <a:prstDash val="solid"/>
              </a:ln>
              <a:effectLst/>
            </p:spPr>
            <p:txBody>
              <a:bodyPr/>
              <a:lstStyle/>
              <a:p>
                <a:r>
                  <a:rPr lang="en-US">
                    <a:noFill/>
                  </a:rPr>
                  <a:t> </a:t>
                </a:r>
              </a:p>
            </p:txBody>
          </p:sp>
        </mc:Fallback>
      </mc:AlternateContent>
      <p:cxnSp>
        <p:nvCxnSpPr>
          <p:cNvPr id="51" name="Straight Connector 50">
            <a:extLst>
              <a:ext uri="{FF2B5EF4-FFF2-40B4-BE49-F238E27FC236}">
                <a16:creationId xmlns:a16="http://schemas.microsoft.com/office/drawing/2014/main" id="{8D73754A-354B-AE4A-B2F3-033C9F63D26A}"/>
              </a:ext>
            </a:extLst>
          </p:cNvPr>
          <p:cNvCxnSpPr>
            <a:cxnSpLocks/>
            <a:stCxn id="48" idx="4"/>
            <a:endCxn id="49" idx="0"/>
          </p:cNvCxnSpPr>
          <p:nvPr/>
        </p:nvCxnSpPr>
        <p:spPr>
          <a:xfrm>
            <a:off x="7047854" y="5495734"/>
            <a:ext cx="0" cy="815233"/>
          </a:xfrm>
          <a:prstGeom prst="line">
            <a:avLst/>
          </a:prstGeom>
          <a:noFill/>
          <a:ln w="25400" cap="flat" cmpd="sng" algn="ctr">
            <a:solidFill>
              <a:sysClr val="windowText" lastClr="000000"/>
            </a:solidFill>
            <a:prstDash val="solid"/>
          </a:ln>
          <a:effectLst/>
        </p:spPr>
      </p:cxnSp>
      <p:cxnSp>
        <p:nvCxnSpPr>
          <p:cNvPr id="52" name="Straight Connector 51">
            <a:extLst>
              <a:ext uri="{FF2B5EF4-FFF2-40B4-BE49-F238E27FC236}">
                <a16:creationId xmlns:a16="http://schemas.microsoft.com/office/drawing/2014/main" id="{2DC2CEC6-361B-DF4A-BAFC-BA243877F0FE}"/>
              </a:ext>
            </a:extLst>
          </p:cNvPr>
          <p:cNvCxnSpPr>
            <a:cxnSpLocks/>
            <a:stCxn id="54" idx="0"/>
            <a:endCxn id="50" idx="4"/>
          </p:cNvCxnSpPr>
          <p:nvPr/>
        </p:nvCxnSpPr>
        <p:spPr>
          <a:xfrm flipV="1">
            <a:off x="5878102" y="5498705"/>
            <a:ext cx="0" cy="812263"/>
          </a:xfrm>
          <a:prstGeom prst="line">
            <a:avLst/>
          </a:prstGeom>
          <a:noFill/>
          <a:ln w="25400" cap="flat" cmpd="sng" algn="ctr">
            <a:solidFill>
              <a:sysClr val="windowText" lastClr="000000"/>
            </a:solidFill>
            <a:prstDash val="solid"/>
          </a:ln>
          <a:effectLst/>
        </p:spPr>
      </p:cxnSp>
      <p:sp>
        <p:nvSpPr>
          <p:cNvPr id="54" name="Oval 53">
            <a:extLst>
              <a:ext uri="{FF2B5EF4-FFF2-40B4-BE49-F238E27FC236}">
                <a16:creationId xmlns:a16="http://schemas.microsoft.com/office/drawing/2014/main" id="{6AFB1FFA-2A6F-D845-A013-C20AFDD2B30A}"/>
              </a:ext>
            </a:extLst>
          </p:cNvPr>
          <p:cNvSpPr/>
          <p:nvPr/>
        </p:nvSpPr>
        <p:spPr>
          <a:xfrm>
            <a:off x="5744015" y="6310968"/>
            <a:ext cx="268177" cy="268177"/>
          </a:xfrm>
          <a:prstGeom prst="ellipse">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cxnSp>
        <p:nvCxnSpPr>
          <p:cNvPr id="55" name="Straight Connector 54">
            <a:extLst>
              <a:ext uri="{FF2B5EF4-FFF2-40B4-BE49-F238E27FC236}">
                <a16:creationId xmlns:a16="http://schemas.microsoft.com/office/drawing/2014/main" id="{FB068BA7-3A2C-8542-BC9C-6C7A5B5F0C38}"/>
              </a:ext>
            </a:extLst>
          </p:cNvPr>
          <p:cNvCxnSpPr>
            <a:cxnSpLocks/>
            <a:stCxn id="48" idx="2"/>
            <a:endCxn id="50" idx="6"/>
          </p:cNvCxnSpPr>
          <p:nvPr/>
        </p:nvCxnSpPr>
        <p:spPr>
          <a:xfrm flipH="1">
            <a:off x="6012191" y="5361646"/>
            <a:ext cx="901574" cy="2971"/>
          </a:xfrm>
          <a:prstGeom prst="line">
            <a:avLst/>
          </a:prstGeom>
          <a:noFill/>
          <a:ln w="25400" cap="flat" cmpd="sng" algn="ctr">
            <a:solidFill>
              <a:sysClr val="windowText" lastClr="000000"/>
            </a:solidFill>
            <a:prstDash val="solid"/>
          </a:ln>
          <a:effectLst/>
        </p:spPr>
      </p:cxnSp>
      <p:cxnSp>
        <p:nvCxnSpPr>
          <p:cNvPr id="56" name="Straight Connector 55">
            <a:extLst>
              <a:ext uri="{FF2B5EF4-FFF2-40B4-BE49-F238E27FC236}">
                <a16:creationId xmlns:a16="http://schemas.microsoft.com/office/drawing/2014/main" id="{7CF42C6C-4EE0-5F42-8BA2-B7E26348CF57}"/>
              </a:ext>
            </a:extLst>
          </p:cNvPr>
          <p:cNvCxnSpPr>
            <a:cxnSpLocks/>
            <a:stCxn id="49" idx="2"/>
            <a:endCxn id="54" idx="6"/>
          </p:cNvCxnSpPr>
          <p:nvPr/>
        </p:nvCxnSpPr>
        <p:spPr>
          <a:xfrm flipH="1">
            <a:off x="6012191" y="6445056"/>
            <a:ext cx="901574" cy="0"/>
          </a:xfrm>
          <a:prstGeom prst="line">
            <a:avLst/>
          </a:prstGeom>
          <a:noFill/>
          <a:ln w="25400" cap="flat" cmpd="sng" algn="ctr">
            <a:solidFill>
              <a:sysClr val="windowText" lastClr="000000"/>
            </a:solidFill>
            <a:prstDash val="solid"/>
          </a:ln>
          <a:effectLst/>
        </p:spPr>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9A7B650-B175-6A43-BEBC-C9F6B24C256E}"/>
                  </a:ext>
                </a:extLst>
              </p:cNvPr>
              <p:cNvSpPr txBox="1"/>
              <p:nvPr/>
            </p:nvSpPr>
            <p:spPr>
              <a:xfrm>
                <a:off x="1015082" y="4781089"/>
                <a:ext cx="3315716" cy="36933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a14:m>
                <a:r>
                  <a:rPr lang="en-US"/>
                  <a:t> </a:t>
                </a:r>
                <a:r>
                  <a:rPr lang="en-US">
                    <a:latin typeface="Calibri" panose="020F0502020204030204" pitchFamily="34" charset="0"/>
                    <a:cs typeface="Calibri" panose="020F0502020204030204" pitchFamily="34" charset="0"/>
                  </a:rPr>
                  <a:t>resides in </a:t>
                </a:r>
                <a:r>
                  <a:rPr lang="en-US">
                    <a:solidFill>
                      <a:srgbClr val="C00000"/>
                    </a:solidFill>
                    <a:latin typeface="Calibri" panose="020F0502020204030204" pitchFamily="34" charset="0"/>
                    <a:cs typeface="Calibri" panose="020F0502020204030204" pitchFamily="34" charset="0"/>
                  </a:rPr>
                  <a:t>a cycle with length 3</a:t>
                </a:r>
              </a:p>
            </p:txBody>
          </p:sp>
        </mc:Choice>
        <mc:Fallback xmlns="">
          <p:sp>
            <p:nvSpPr>
              <p:cNvPr id="8" name="TextBox 7">
                <a:extLst>
                  <a:ext uri="{FF2B5EF4-FFF2-40B4-BE49-F238E27FC236}">
                    <a16:creationId xmlns:a16="http://schemas.microsoft.com/office/drawing/2014/main" id="{E9A7B650-B175-6A43-BEBC-C9F6B24C256E}"/>
                  </a:ext>
                </a:extLst>
              </p:cNvPr>
              <p:cNvSpPr txBox="1">
                <a:spLocks noRot="1" noChangeAspect="1" noMove="1" noResize="1" noEditPoints="1" noAdjustHandles="1" noChangeArrowheads="1" noChangeShapeType="1" noTextEdit="1"/>
              </p:cNvSpPr>
              <p:nvPr/>
            </p:nvSpPr>
            <p:spPr>
              <a:xfrm>
                <a:off x="1015082" y="4781089"/>
                <a:ext cx="3315716" cy="369332"/>
              </a:xfrm>
              <a:prstGeom prst="rect">
                <a:avLst/>
              </a:prstGeom>
              <a:blipFill>
                <a:blip r:embed="rId4"/>
                <a:stretch>
                  <a:fillRect t="-8197" r="-73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C58EA0B-EBEE-084B-B301-CCCCCD33AA72}"/>
                  </a:ext>
                </a:extLst>
              </p:cNvPr>
              <p:cNvSpPr txBox="1"/>
              <p:nvPr/>
            </p:nvSpPr>
            <p:spPr>
              <a:xfrm>
                <a:off x="4876797" y="4781089"/>
                <a:ext cx="3315716" cy="36933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oMath>
                </a14:m>
                <a:r>
                  <a:rPr lang="en-US"/>
                  <a:t> </a:t>
                </a:r>
                <a:r>
                  <a:rPr lang="en-US">
                    <a:latin typeface="Calibri" panose="020F0502020204030204" pitchFamily="34" charset="0"/>
                    <a:cs typeface="Calibri" panose="020F0502020204030204" pitchFamily="34" charset="0"/>
                  </a:rPr>
                  <a:t>resides in </a:t>
                </a:r>
                <a:r>
                  <a:rPr lang="en-US">
                    <a:solidFill>
                      <a:srgbClr val="C00000"/>
                    </a:solidFill>
                    <a:latin typeface="Calibri" panose="020F0502020204030204" pitchFamily="34" charset="0"/>
                    <a:cs typeface="Calibri" panose="020F0502020204030204" pitchFamily="34" charset="0"/>
                  </a:rPr>
                  <a:t>a cycle with length 4</a:t>
                </a:r>
              </a:p>
            </p:txBody>
          </p:sp>
        </mc:Choice>
        <mc:Fallback xmlns="">
          <p:sp>
            <p:nvSpPr>
              <p:cNvPr id="23" name="TextBox 22">
                <a:extLst>
                  <a:ext uri="{FF2B5EF4-FFF2-40B4-BE49-F238E27FC236}">
                    <a16:creationId xmlns:a16="http://schemas.microsoft.com/office/drawing/2014/main" id="{6C58EA0B-EBEE-084B-B301-CCCCCD33AA72}"/>
                  </a:ext>
                </a:extLst>
              </p:cNvPr>
              <p:cNvSpPr txBox="1">
                <a:spLocks noRot="1" noChangeAspect="1" noMove="1" noResize="1" noEditPoints="1" noAdjustHandles="1" noChangeArrowheads="1" noChangeShapeType="1" noTextEdit="1"/>
              </p:cNvSpPr>
              <p:nvPr/>
            </p:nvSpPr>
            <p:spPr>
              <a:xfrm>
                <a:off x="4876797" y="4781089"/>
                <a:ext cx="3315716" cy="369332"/>
              </a:xfrm>
              <a:prstGeom prst="rect">
                <a:avLst/>
              </a:prstGeom>
              <a:blipFill>
                <a:blip r:embed="rId5"/>
                <a:stretch>
                  <a:fillRect t="-8197" r="-551" b="-24590"/>
                </a:stretch>
              </a:blipFill>
            </p:spPr>
            <p:txBody>
              <a:bodyPr/>
              <a:lstStyle/>
              <a:p>
                <a:r>
                  <a:rPr lang="en-US">
                    <a:noFill/>
                  </a:rPr>
                  <a:t> </a:t>
                </a:r>
              </a:p>
            </p:txBody>
          </p:sp>
        </mc:Fallback>
      </mc:AlternateContent>
      <p:sp>
        <p:nvSpPr>
          <p:cNvPr id="24" name="Content Placeholder 2">
            <a:extLst>
              <a:ext uri="{FF2B5EF4-FFF2-40B4-BE49-F238E27FC236}">
                <a16:creationId xmlns:a16="http://schemas.microsoft.com/office/drawing/2014/main" id="{194A1C19-CC6F-6544-9387-BFA717A094F1}"/>
              </a:ext>
            </a:extLst>
          </p:cNvPr>
          <p:cNvSpPr txBox="1">
            <a:spLocks/>
          </p:cNvSpPr>
          <p:nvPr/>
        </p:nvSpPr>
        <p:spPr>
          <a:xfrm>
            <a:off x="1008459" y="4016616"/>
            <a:ext cx="3322339" cy="560124"/>
          </a:xfrm>
          <a:prstGeom prst="rect">
            <a:avLst/>
          </a:prstGeom>
        </p:spPr>
        <p:txBody>
          <a:bodyPr vert="horz" lIns="54864" tIns="91440" rtlCol="0">
            <a:normAutofit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57200" lvl="1" indent="0">
              <a:buNone/>
            </a:pPr>
            <a:r>
              <a:rPr lang="en-US" b="1"/>
              <a:t>[0, 0, 0, 1, 0, 0]</a:t>
            </a:r>
          </a:p>
        </p:txBody>
      </p:sp>
      <p:cxnSp>
        <p:nvCxnSpPr>
          <p:cNvPr id="26" name="Straight Arrow Connector 25">
            <a:extLst>
              <a:ext uri="{FF2B5EF4-FFF2-40B4-BE49-F238E27FC236}">
                <a16:creationId xmlns:a16="http://schemas.microsoft.com/office/drawing/2014/main" id="{E65FFD54-48F0-FA4C-AD1D-2BEFE8F783E4}"/>
              </a:ext>
            </a:extLst>
          </p:cNvPr>
          <p:cNvCxnSpPr>
            <a:cxnSpLocks/>
          </p:cNvCxnSpPr>
          <p:nvPr/>
        </p:nvCxnSpPr>
        <p:spPr>
          <a:xfrm flipV="1">
            <a:off x="2786281" y="4539836"/>
            <a:ext cx="0" cy="215012"/>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7" name="Content Placeholder 2">
            <a:extLst>
              <a:ext uri="{FF2B5EF4-FFF2-40B4-BE49-F238E27FC236}">
                <a16:creationId xmlns:a16="http://schemas.microsoft.com/office/drawing/2014/main" id="{1D12873A-A676-8140-BE63-35641800FFC9}"/>
              </a:ext>
            </a:extLst>
          </p:cNvPr>
          <p:cNvSpPr txBox="1">
            <a:spLocks/>
          </p:cNvSpPr>
          <p:nvPr/>
        </p:nvSpPr>
        <p:spPr>
          <a:xfrm>
            <a:off x="5130773" y="4024122"/>
            <a:ext cx="3322339" cy="560124"/>
          </a:xfrm>
          <a:prstGeom prst="rect">
            <a:avLst/>
          </a:prstGeom>
        </p:spPr>
        <p:txBody>
          <a:bodyPr vert="horz" lIns="54864" tIns="91440" rtlCol="0">
            <a:normAutofit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57200" lvl="1" indent="0">
              <a:buNone/>
            </a:pPr>
            <a:r>
              <a:rPr lang="en-US" b="1"/>
              <a:t>[0, 0, 0, 0, 1, 0]</a:t>
            </a:r>
          </a:p>
        </p:txBody>
      </p:sp>
      <p:sp>
        <p:nvSpPr>
          <p:cNvPr id="9" name="TextBox 8">
            <a:extLst>
              <a:ext uri="{FF2B5EF4-FFF2-40B4-BE49-F238E27FC236}">
                <a16:creationId xmlns:a16="http://schemas.microsoft.com/office/drawing/2014/main" id="{267FD2B6-955A-BC40-AEFC-735CB66C25EC}"/>
              </a:ext>
            </a:extLst>
          </p:cNvPr>
          <p:cNvSpPr txBox="1"/>
          <p:nvPr/>
        </p:nvSpPr>
        <p:spPr>
          <a:xfrm>
            <a:off x="58261" y="3899353"/>
            <a:ext cx="1179683" cy="738664"/>
          </a:xfrm>
          <a:prstGeom prst="rect">
            <a:avLst/>
          </a:prstGeom>
          <a:noFill/>
        </p:spPr>
        <p:txBody>
          <a:bodyPr wrap="square" rtlCol="0">
            <a:spAutoFit/>
          </a:bodyPr>
          <a:lstStyle/>
          <a:p>
            <a:r>
              <a:rPr lang="en-US" sz="1400">
                <a:latin typeface="Calibri" panose="020F0502020204030204" pitchFamily="34" charset="0"/>
                <a:cs typeface="Calibri" panose="020F0502020204030204" pitchFamily="34" charset="0"/>
              </a:rPr>
              <a:t>We start from cycle with length 0</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8492C2C-156F-264E-9711-53975B4B9E73}"/>
                  </a:ext>
                </a:extLst>
              </p:cNvPr>
              <p:cNvSpPr txBox="1"/>
              <p:nvPr/>
            </p:nvSpPr>
            <p:spPr>
              <a:xfrm>
                <a:off x="1179688" y="3707821"/>
                <a:ext cx="3213187" cy="369332"/>
              </a:xfrm>
              <a:prstGeom prst="rect">
                <a:avLst/>
              </a:prstGeom>
              <a:noFill/>
            </p:spPr>
            <p:txBody>
              <a:bodyPr wrap="none" rtlCol="0">
                <a:spAutoFit/>
              </a:bodyPr>
              <a:lstStyle/>
              <a:p>
                <a:r>
                  <a:rPr lang="en-US" b="1">
                    <a:latin typeface="Calibri" panose="020F0502020204030204" pitchFamily="34" charset="0"/>
                    <a:cs typeface="Calibri" panose="020F0502020204030204" pitchFamily="34" charset="0"/>
                  </a:rPr>
                  <a:t>Augmented node feature for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𝒗</m:t>
                        </m:r>
                      </m:e>
                      <m:sub>
                        <m:r>
                          <a:rPr lang="en-US" b="1" i="1" smtClean="0">
                            <a:latin typeface="Cambria Math" panose="02040503050406030204" pitchFamily="18" charset="0"/>
                          </a:rPr>
                          <m:t>𝟏</m:t>
                        </m:r>
                      </m:sub>
                    </m:sSub>
                  </m:oMath>
                </a14:m>
                <a:endParaRPr lang="en-US" b="1">
                  <a:latin typeface="Calibri" panose="020F0502020204030204" pitchFamily="34" charset="0"/>
                  <a:cs typeface="Calibri" panose="020F0502020204030204" pitchFamily="34" charset="0"/>
                </a:endParaRPr>
              </a:p>
            </p:txBody>
          </p:sp>
        </mc:Choice>
        <mc:Fallback xmlns="">
          <p:sp>
            <p:nvSpPr>
              <p:cNvPr id="11" name="TextBox 10">
                <a:extLst>
                  <a:ext uri="{FF2B5EF4-FFF2-40B4-BE49-F238E27FC236}">
                    <a16:creationId xmlns:a16="http://schemas.microsoft.com/office/drawing/2014/main" id="{98492C2C-156F-264E-9711-53975B4B9E73}"/>
                  </a:ext>
                </a:extLst>
              </p:cNvPr>
              <p:cNvSpPr txBox="1">
                <a:spLocks noRot="1" noChangeAspect="1" noMove="1" noResize="1" noEditPoints="1" noAdjustHandles="1" noChangeArrowheads="1" noChangeShapeType="1" noTextEdit="1"/>
              </p:cNvSpPr>
              <p:nvPr/>
            </p:nvSpPr>
            <p:spPr>
              <a:xfrm>
                <a:off x="1179688" y="3707821"/>
                <a:ext cx="3213187" cy="369332"/>
              </a:xfrm>
              <a:prstGeom prst="rect">
                <a:avLst/>
              </a:prstGeom>
              <a:blipFill>
                <a:blip r:embed="rId6"/>
                <a:stretch>
                  <a:fillRect l="-1708" t="-8197" b="-24590"/>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6D132EF0-AB7E-5C4E-A519-02BC5208D4E2}"/>
              </a:ext>
            </a:extLst>
          </p:cNvPr>
          <p:cNvCxnSpPr>
            <a:cxnSpLocks/>
          </p:cNvCxnSpPr>
          <p:nvPr/>
        </p:nvCxnSpPr>
        <p:spPr>
          <a:xfrm flipV="1">
            <a:off x="7267967" y="4530511"/>
            <a:ext cx="0" cy="215012"/>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0F4E20F-E74D-E94D-896B-7EDD38DDDBC6}"/>
                  </a:ext>
                </a:extLst>
              </p:cNvPr>
              <p:cNvSpPr txBox="1"/>
              <p:nvPr/>
            </p:nvSpPr>
            <p:spPr>
              <a:xfrm>
                <a:off x="5053783" y="3707821"/>
                <a:ext cx="3213187" cy="369332"/>
              </a:xfrm>
              <a:prstGeom prst="rect">
                <a:avLst/>
              </a:prstGeom>
              <a:noFill/>
            </p:spPr>
            <p:txBody>
              <a:bodyPr wrap="none" rtlCol="0">
                <a:spAutoFit/>
              </a:bodyPr>
              <a:lstStyle/>
              <a:p>
                <a:r>
                  <a:rPr lang="en-US" b="1">
                    <a:latin typeface="Calibri" panose="020F0502020204030204" pitchFamily="34" charset="0"/>
                    <a:cs typeface="Calibri" panose="020F0502020204030204" pitchFamily="34" charset="0"/>
                  </a:rPr>
                  <a:t>Augmented node feature for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𝒗</m:t>
                        </m:r>
                      </m:e>
                      <m:sub>
                        <m:r>
                          <a:rPr lang="en-US" b="1" i="1" smtClean="0">
                            <a:latin typeface="Cambria Math" panose="02040503050406030204" pitchFamily="18" charset="0"/>
                          </a:rPr>
                          <m:t>𝟏</m:t>
                        </m:r>
                      </m:sub>
                    </m:sSub>
                  </m:oMath>
                </a14:m>
                <a:endParaRPr lang="en-US" b="1">
                  <a:latin typeface="Calibri" panose="020F0502020204030204" pitchFamily="34" charset="0"/>
                  <a:cs typeface="Calibri" panose="020F0502020204030204" pitchFamily="34" charset="0"/>
                </a:endParaRPr>
              </a:p>
            </p:txBody>
          </p:sp>
        </mc:Choice>
        <mc:Fallback xmlns="">
          <p:sp>
            <p:nvSpPr>
              <p:cNvPr id="32" name="TextBox 31">
                <a:extLst>
                  <a:ext uri="{FF2B5EF4-FFF2-40B4-BE49-F238E27FC236}">
                    <a16:creationId xmlns:a16="http://schemas.microsoft.com/office/drawing/2014/main" id="{10F4E20F-E74D-E94D-896B-7EDD38DDDBC6}"/>
                  </a:ext>
                </a:extLst>
              </p:cNvPr>
              <p:cNvSpPr txBox="1">
                <a:spLocks noRot="1" noChangeAspect="1" noMove="1" noResize="1" noEditPoints="1" noAdjustHandles="1" noChangeArrowheads="1" noChangeShapeType="1" noTextEdit="1"/>
              </p:cNvSpPr>
              <p:nvPr/>
            </p:nvSpPr>
            <p:spPr>
              <a:xfrm>
                <a:off x="5053783" y="3707821"/>
                <a:ext cx="3213187" cy="369332"/>
              </a:xfrm>
              <a:prstGeom prst="rect">
                <a:avLst/>
              </a:prstGeom>
              <a:blipFill>
                <a:blip r:embed="rId7"/>
                <a:stretch>
                  <a:fillRect l="-1518" t="-8197" b="-24590"/>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39261DB3-C539-0746-A388-5E0E34E5565B}"/>
              </a:ext>
            </a:extLst>
          </p:cNvPr>
          <p:cNvSpPr/>
          <p:nvPr/>
        </p:nvSpPr>
        <p:spPr>
          <a:xfrm>
            <a:off x="2923674" y="0"/>
            <a:ext cx="6220326" cy="276999"/>
          </a:xfrm>
          <a:prstGeom prst="rect">
            <a:avLst/>
          </a:prstGeom>
        </p:spPr>
        <p:txBody>
          <a:bodyPr wrap="square">
            <a:spAutoFit/>
          </a:bodyPr>
          <a:lstStyle/>
          <a:p>
            <a:r>
              <a:rPr lang="en-US" altLang="zh-CN" sz="1200" dirty="0">
                <a:solidFill>
                  <a:schemeClr val="accent3">
                    <a:lumMod val="75000"/>
                  </a:schemeClr>
                </a:solidFill>
              </a:rPr>
              <a:t>J. You, J. Gomes-Selman, R. Ying, J. </a:t>
            </a:r>
            <a:r>
              <a:rPr lang="en-US" altLang="zh-CN" sz="1200" dirty="0" err="1">
                <a:solidFill>
                  <a:schemeClr val="accent3">
                    <a:lumMod val="75000"/>
                  </a:schemeClr>
                </a:solidFill>
              </a:rPr>
              <a:t>Leskovec</a:t>
            </a:r>
            <a:r>
              <a:rPr lang="en-US" altLang="zh-CN" sz="1200" dirty="0">
                <a:solidFill>
                  <a:schemeClr val="accent3">
                    <a:lumMod val="75000"/>
                  </a:schemeClr>
                </a:solidFill>
              </a:rPr>
              <a:t>. </a:t>
            </a:r>
            <a:r>
              <a:rPr lang="en-US" sz="1200" dirty="0">
                <a:solidFill>
                  <a:schemeClr val="accent3">
                    <a:lumMod val="75000"/>
                  </a:schemeClr>
                </a:solidFill>
                <a:hlinkClick r:id="rId8">
                  <a:extLst>
                    <a:ext uri="{A12FA001-AC4F-418D-AE19-62706E023703}">
                      <ahyp:hlinkClr xmlns:ahyp="http://schemas.microsoft.com/office/drawing/2018/hyperlinkcolor" val="tx"/>
                    </a:ext>
                  </a:extLst>
                </a:hlinkClick>
              </a:rPr>
              <a:t>Identity-aware Graph Neural Networks</a:t>
            </a:r>
            <a:r>
              <a:rPr lang="en-US" sz="1200" dirty="0">
                <a:solidFill>
                  <a:schemeClr val="accent3">
                    <a:lumMod val="75000"/>
                  </a:schemeClr>
                </a:solidFill>
              </a:rPr>
              <a:t>, AAAI 2021</a:t>
            </a:r>
          </a:p>
        </p:txBody>
      </p:sp>
    </p:spTree>
    <p:extLst>
      <p:ext uri="{BB962C8B-B14F-4D97-AF65-F5344CB8AC3E}">
        <p14:creationId xmlns:p14="http://schemas.microsoft.com/office/powerpoint/2010/main" val="29299992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FFBC-2383-A84E-9249-71CD39FD9280}"/>
              </a:ext>
            </a:extLst>
          </p:cNvPr>
          <p:cNvSpPr>
            <a:spLocks noGrp="1"/>
          </p:cNvSpPr>
          <p:nvPr>
            <p:ph type="title"/>
          </p:nvPr>
        </p:nvSpPr>
        <p:spPr>
          <a:xfrm>
            <a:off x="457200" y="76200"/>
            <a:ext cx="8410074" cy="987552"/>
          </a:xfrm>
        </p:spPr>
        <p:txBody>
          <a:bodyPr>
            <a:normAutofit/>
          </a:bodyPr>
          <a:lstStyle/>
          <a:p>
            <a:r>
              <a:rPr lang="en-US"/>
              <a:t>Feature Augmentation on Graphs</a:t>
            </a:r>
          </a:p>
        </p:txBody>
      </p:sp>
      <p:sp>
        <p:nvSpPr>
          <p:cNvPr id="3" name="Content Placeholder 2">
            <a:extLst>
              <a:ext uri="{FF2B5EF4-FFF2-40B4-BE49-F238E27FC236}">
                <a16:creationId xmlns:a16="http://schemas.microsoft.com/office/drawing/2014/main" id="{BC64CE17-AC5F-ED40-9059-9654170EB025}"/>
              </a:ext>
            </a:extLst>
          </p:cNvPr>
          <p:cNvSpPr>
            <a:spLocks noGrp="1"/>
          </p:cNvSpPr>
          <p:nvPr>
            <p:ph idx="1"/>
          </p:nvPr>
        </p:nvSpPr>
        <p:spPr>
          <a:xfrm>
            <a:off x="366962" y="1266444"/>
            <a:ext cx="8777037" cy="4931156"/>
          </a:xfrm>
        </p:spPr>
        <p:txBody>
          <a:bodyPr>
            <a:normAutofit lnSpcReduction="10000"/>
          </a:bodyPr>
          <a:lstStyle/>
          <a:p>
            <a:pPr marL="118872" indent="0">
              <a:buNone/>
            </a:pPr>
            <a:r>
              <a:rPr lang="en-US" b="1" dirty="0">
                <a:solidFill>
                  <a:schemeClr val="accent4"/>
                </a:solidFill>
              </a:rPr>
              <a:t>Why do we need feature augmentation?</a:t>
            </a:r>
          </a:p>
          <a:p>
            <a:r>
              <a:rPr lang="en-US" b="1" dirty="0"/>
              <a:t>(2) Certain structures are hard to learn by GNN</a:t>
            </a:r>
          </a:p>
          <a:p>
            <a:r>
              <a:rPr lang="en-US" dirty="0"/>
              <a:t>Other commonly used augmented features:</a:t>
            </a:r>
          </a:p>
          <a:p>
            <a:pPr lvl="1"/>
            <a:r>
              <a:rPr lang="en-US" b="1" dirty="0"/>
              <a:t>Clustering coefficient</a:t>
            </a:r>
          </a:p>
          <a:p>
            <a:pPr lvl="1"/>
            <a:r>
              <a:rPr lang="en-US" b="1" dirty="0"/>
              <a:t>PageRank</a:t>
            </a:r>
          </a:p>
          <a:p>
            <a:pPr lvl="1"/>
            <a:r>
              <a:rPr lang="en-US" b="1" dirty="0"/>
              <a:t>Centrality</a:t>
            </a:r>
          </a:p>
          <a:p>
            <a:pPr lvl="1"/>
            <a:r>
              <a:rPr lang="en-US" b="1" dirty="0"/>
              <a:t>…</a:t>
            </a:r>
          </a:p>
          <a:p>
            <a:r>
              <a:rPr lang="en-US" dirty="0">
                <a:solidFill>
                  <a:schemeClr val="accent3"/>
                </a:solidFill>
              </a:rPr>
              <a:t>Any </a:t>
            </a:r>
            <a:r>
              <a:rPr lang="en-US" b="1" dirty="0">
                <a:solidFill>
                  <a:schemeClr val="accent3"/>
                </a:solidFill>
              </a:rPr>
              <a:t>feature </a:t>
            </a:r>
            <a:r>
              <a:rPr lang="en-US" dirty="0">
                <a:solidFill>
                  <a:schemeClr val="accent3"/>
                </a:solidFill>
              </a:rPr>
              <a:t>we have introduced when we talked about traditional ML approaches  </a:t>
            </a:r>
            <a:br>
              <a:rPr lang="en-US" b="1" dirty="0">
                <a:solidFill>
                  <a:schemeClr val="accent3"/>
                </a:solidFill>
              </a:rPr>
            </a:br>
            <a:endParaRPr lang="en-US" b="1" dirty="0">
              <a:solidFill>
                <a:schemeClr val="accent3"/>
              </a:solidFill>
            </a:endParaRPr>
          </a:p>
        </p:txBody>
      </p:sp>
      <p:sp>
        <p:nvSpPr>
          <p:cNvPr id="6" name="Slide Number Placeholder 5">
            <a:extLst>
              <a:ext uri="{FF2B5EF4-FFF2-40B4-BE49-F238E27FC236}">
                <a16:creationId xmlns:a16="http://schemas.microsoft.com/office/drawing/2014/main" id="{E4C2B3F9-5886-9B44-9E78-94FE03E97D70}"/>
              </a:ext>
            </a:extLst>
          </p:cNvPr>
          <p:cNvSpPr>
            <a:spLocks noGrp="1"/>
          </p:cNvSpPr>
          <p:nvPr>
            <p:ph type="sldNum" sz="quarter" idx="12"/>
          </p:nvPr>
        </p:nvSpPr>
        <p:spPr/>
        <p:txBody>
          <a:bodyPr/>
          <a:lstStyle/>
          <a:p>
            <a:fld id="{19B12225-5612-419B-A8D5-4B8EEE4C217E}" type="slidenum">
              <a:rPr lang="en-US" smtClean="0"/>
              <a:pPr/>
              <a:t>105</a:t>
            </a:fld>
            <a:endParaRPr lang="en-US"/>
          </a:p>
        </p:txBody>
      </p:sp>
    </p:spTree>
    <p:extLst>
      <p:ext uri="{BB962C8B-B14F-4D97-AF65-F5344CB8AC3E}">
        <p14:creationId xmlns:p14="http://schemas.microsoft.com/office/powerpoint/2010/main" val="32560226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F5B18-7B99-9048-8D9C-1596BB41B53B}"/>
              </a:ext>
            </a:extLst>
          </p:cNvPr>
          <p:cNvSpPr>
            <a:spLocks noGrp="1"/>
          </p:cNvSpPr>
          <p:nvPr>
            <p:ph type="title"/>
          </p:nvPr>
        </p:nvSpPr>
        <p:spPr/>
        <p:txBody>
          <a:bodyPr/>
          <a:lstStyle/>
          <a:p>
            <a:r>
              <a:rPr lang="en-US" dirty="0"/>
              <a:t>Add Virtual Nodes / Edges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E9DB58-069C-874F-BCAE-8C82FFDB340E}"/>
                  </a:ext>
                </a:extLst>
              </p:cNvPr>
              <p:cNvSpPr>
                <a:spLocks noGrp="1"/>
              </p:cNvSpPr>
              <p:nvPr>
                <p:ph idx="1"/>
              </p:nvPr>
            </p:nvSpPr>
            <p:spPr>
              <a:xfrm>
                <a:off x="371795" y="1340768"/>
                <a:ext cx="8229600" cy="4525963"/>
              </a:xfrm>
            </p:spPr>
            <p:txBody>
              <a:bodyPr/>
              <a:lstStyle/>
              <a:p>
                <a:pPr marL="0" indent="0">
                  <a:buNone/>
                </a:pPr>
                <a:r>
                  <a:rPr lang="en-US" b="1" dirty="0">
                    <a:solidFill>
                      <a:schemeClr val="accent3"/>
                    </a:solidFill>
                  </a:rPr>
                  <a:t>Motivation: </a:t>
                </a:r>
                <a:r>
                  <a:rPr lang="en-US" dirty="0">
                    <a:solidFill>
                      <a:schemeClr val="accent3"/>
                    </a:solidFill>
                  </a:rPr>
                  <a:t>Augment sparse graphs</a:t>
                </a:r>
              </a:p>
              <a:p>
                <a:r>
                  <a:rPr lang="en-US" b="1" dirty="0">
                    <a:solidFill>
                      <a:schemeClr val="accent2"/>
                    </a:solidFill>
                  </a:rPr>
                  <a:t>(1) Add virtual edges</a:t>
                </a:r>
              </a:p>
              <a:p>
                <a:pPr lvl="1"/>
                <a:r>
                  <a:rPr lang="en-US" b="1" dirty="0"/>
                  <a:t>Common approach:</a:t>
                </a:r>
                <a:r>
                  <a:rPr lang="en-US" dirty="0"/>
                  <a:t> Connect 2-hop neighbors via virtual edges</a:t>
                </a:r>
              </a:p>
              <a:p>
                <a:pPr lvl="1"/>
                <a:r>
                  <a:rPr lang="en-US" b="1" dirty="0"/>
                  <a:t>Intuition: </a:t>
                </a:r>
                <a:r>
                  <a:rPr lang="en-US" dirty="0"/>
                  <a:t>Instead of using adjacency matrix </a:t>
                </a:r>
                <a14:m>
                  <m:oMath xmlns:m="http://schemas.openxmlformats.org/officeDocument/2006/math">
                    <m:r>
                      <a:rPr lang="en-US" b="0" i="1" smtClean="0">
                        <a:latin typeface="Cambria Math" panose="02040503050406030204" pitchFamily="18" charset="0"/>
                      </a:rPr>
                      <m:t>𝐴</m:t>
                    </m:r>
                  </m:oMath>
                </a14:m>
                <a:r>
                  <a:rPr lang="en-US" b="1" dirty="0"/>
                  <a:t> </a:t>
                </a:r>
                <a:r>
                  <a:rPr lang="en-US" dirty="0"/>
                  <a:t>for GNN computation, use </a:t>
                </a:r>
                <a14:m>
                  <m:oMath xmlns:m="http://schemas.openxmlformats.org/officeDocument/2006/math">
                    <m:r>
                      <a:rPr lang="en-US" b="0" i="1" smtClean="0">
                        <a:solidFill>
                          <a:schemeClr val="accent2"/>
                        </a:solidFill>
                        <a:latin typeface="Cambria Math" panose="02040503050406030204" pitchFamily="18" charset="0"/>
                      </a:rPr>
                      <m:t>𝐴</m:t>
                    </m:r>
                    <m:r>
                      <a:rPr lang="en-US" b="0" i="1" smtClean="0">
                        <a:solidFill>
                          <a:schemeClr val="accent2"/>
                        </a:solidFill>
                        <a:latin typeface="Cambria Math" panose="02040503050406030204" pitchFamily="18" charset="0"/>
                      </a:rPr>
                      <m:t>+</m:t>
                    </m:r>
                    <m:sSup>
                      <m:sSupPr>
                        <m:ctrlPr>
                          <a:rPr lang="en-US" b="0" i="1" smtClean="0">
                            <a:solidFill>
                              <a:schemeClr val="accent2"/>
                            </a:solidFill>
                            <a:latin typeface="Cambria Math" panose="02040503050406030204" pitchFamily="18" charset="0"/>
                          </a:rPr>
                        </m:ctrlPr>
                      </m:sSupPr>
                      <m:e>
                        <m:r>
                          <a:rPr lang="en-US" b="0" i="1" smtClean="0">
                            <a:solidFill>
                              <a:schemeClr val="accent2"/>
                            </a:solidFill>
                            <a:latin typeface="Cambria Math" panose="02040503050406030204" pitchFamily="18" charset="0"/>
                          </a:rPr>
                          <m:t>𝐴</m:t>
                        </m:r>
                      </m:e>
                      <m:sup>
                        <m:r>
                          <a:rPr lang="en-US" b="0" i="1" smtClean="0">
                            <a:solidFill>
                              <a:schemeClr val="accent2"/>
                            </a:solidFill>
                            <a:latin typeface="Cambria Math" panose="02040503050406030204" pitchFamily="18" charset="0"/>
                          </a:rPr>
                          <m:t>2</m:t>
                        </m:r>
                      </m:sup>
                    </m:sSup>
                  </m:oMath>
                </a14:m>
                <a:endParaRPr lang="en-US" b="1" dirty="0"/>
              </a:p>
            </p:txBody>
          </p:sp>
        </mc:Choice>
        <mc:Fallback xmlns="">
          <p:sp>
            <p:nvSpPr>
              <p:cNvPr id="3" name="Content Placeholder 2">
                <a:extLst>
                  <a:ext uri="{FF2B5EF4-FFF2-40B4-BE49-F238E27FC236}">
                    <a16:creationId xmlns:a16="http://schemas.microsoft.com/office/drawing/2014/main" id="{6DE9DB58-069C-874F-BCAE-8C82FFDB340E}"/>
                  </a:ext>
                </a:extLst>
              </p:cNvPr>
              <p:cNvSpPr>
                <a:spLocks noGrp="1" noRot="1" noChangeAspect="1" noMove="1" noResize="1" noEditPoints="1" noAdjustHandles="1" noChangeArrowheads="1" noChangeShapeType="1" noTextEdit="1"/>
              </p:cNvSpPr>
              <p:nvPr>
                <p:ph idx="1"/>
              </p:nvPr>
            </p:nvSpPr>
            <p:spPr>
              <a:xfrm>
                <a:off x="371795" y="1340768"/>
                <a:ext cx="8229600" cy="4525963"/>
              </a:xfrm>
              <a:blipFill>
                <a:blip r:embed="rId2"/>
                <a:stretch>
                  <a:fillRect l="-1926" t="-1752" r="-222"/>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D598C058-BC45-D24E-AA08-B5F8171A2447}"/>
              </a:ext>
            </a:extLst>
          </p:cNvPr>
          <p:cNvSpPr>
            <a:spLocks noGrp="1"/>
          </p:cNvSpPr>
          <p:nvPr>
            <p:ph type="sldNum" sz="quarter" idx="12"/>
          </p:nvPr>
        </p:nvSpPr>
        <p:spPr/>
        <p:txBody>
          <a:bodyPr/>
          <a:lstStyle/>
          <a:p>
            <a:fld id="{19B12225-5612-419B-A8D5-4B8EEE4C217E}" type="slidenum">
              <a:rPr lang="en-US" smtClean="0"/>
              <a:pPr/>
              <a:t>106</a:t>
            </a:fld>
            <a:endParaRPr lang="en-US"/>
          </a:p>
        </p:txBody>
      </p:sp>
      <p:pic>
        <p:nvPicPr>
          <p:cNvPr id="26" name="Picture 25">
            <a:extLst>
              <a:ext uri="{FF2B5EF4-FFF2-40B4-BE49-F238E27FC236}">
                <a16:creationId xmlns:a16="http://schemas.microsoft.com/office/drawing/2014/main" id="{E952347B-BD21-8349-81CA-9736F9CFF3CA}"/>
              </a:ext>
            </a:extLst>
          </p:cNvPr>
          <p:cNvPicPr>
            <a:picLocks noChangeAspect="1"/>
          </p:cNvPicPr>
          <p:nvPr/>
        </p:nvPicPr>
        <p:blipFill>
          <a:blip r:embed="rId3"/>
          <a:stretch>
            <a:fillRect/>
          </a:stretch>
        </p:blipFill>
        <p:spPr>
          <a:xfrm>
            <a:off x="6945476" y="4682936"/>
            <a:ext cx="1560701" cy="1942394"/>
          </a:xfrm>
          <a:prstGeom prst="rect">
            <a:avLst/>
          </a:prstGeom>
        </p:spPr>
      </p:pic>
      <p:sp>
        <p:nvSpPr>
          <p:cNvPr id="27" name="TextBox 26">
            <a:extLst>
              <a:ext uri="{FF2B5EF4-FFF2-40B4-BE49-F238E27FC236}">
                <a16:creationId xmlns:a16="http://schemas.microsoft.com/office/drawing/2014/main" id="{37E32EEE-97AB-2643-9588-16565EE35985}"/>
              </a:ext>
            </a:extLst>
          </p:cNvPr>
          <p:cNvSpPr txBox="1"/>
          <p:nvPr/>
        </p:nvSpPr>
        <p:spPr>
          <a:xfrm>
            <a:off x="6637866" y="4241475"/>
            <a:ext cx="986167" cy="369332"/>
          </a:xfrm>
          <a:prstGeom prst="rect">
            <a:avLst/>
          </a:prstGeom>
          <a:noFill/>
        </p:spPr>
        <p:txBody>
          <a:bodyPr wrap="none" rtlCol="0">
            <a:spAutoFit/>
          </a:bodyPr>
          <a:lstStyle/>
          <a:p>
            <a:r>
              <a:rPr lang="en-US" b="1"/>
              <a:t>Authors</a:t>
            </a:r>
          </a:p>
        </p:txBody>
      </p:sp>
      <p:sp>
        <p:nvSpPr>
          <p:cNvPr id="28" name="TextBox 27">
            <a:extLst>
              <a:ext uri="{FF2B5EF4-FFF2-40B4-BE49-F238E27FC236}">
                <a16:creationId xmlns:a16="http://schemas.microsoft.com/office/drawing/2014/main" id="{8A0F0D9F-345C-8C49-8A9B-5E361710C01F}"/>
              </a:ext>
            </a:extLst>
          </p:cNvPr>
          <p:cNvSpPr txBox="1"/>
          <p:nvPr/>
        </p:nvSpPr>
        <p:spPr>
          <a:xfrm>
            <a:off x="7907866" y="4241475"/>
            <a:ext cx="864339" cy="369332"/>
          </a:xfrm>
          <a:prstGeom prst="rect">
            <a:avLst/>
          </a:prstGeom>
          <a:noFill/>
        </p:spPr>
        <p:txBody>
          <a:bodyPr wrap="none" rtlCol="0">
            <a:spAutoFit/>
          </a:bodyPr>
          <a:lstStyle/>
          <a:p>
            <a:r>
              <a:rPr lang="en-US" b="1"/>
              <a:t>Papers</a:t>
            </a:r>
          </a:p>
        </p:txBody>
      </p:sp>
      <p:sp>
        <p:nvSpPr>
          <p:cNvPr id="29" name="Content Placeholder 2">
            <a:extLst>
              <a:ext uri="{FF2B5EF4-FFF2-40B4-BE49-F238E27FC236}">
                <a16:creationId xmlns:a16="http://schemas.microsoft.com/office/drawing/2014/main" id="{E3A631B7-1C39-574D-B794-60C89AB8A011}"/>
              </a:ext>
            </a:extLst>
          </p:cNvPr>
          <p:cNvSpPr txBox="1">
            <a:spLocks/>
          </p:cNvSpPr>
          <p:nvPr/>
        </p:nvSpPr>
        <p:spPr>
          <a:xfrm>
            <a:off x="-81285" y="4693355"/>
            <a:ext cx="6941356" cy="1987144"/>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lvl="1"/>
            <a:r>
              <a:rPr lang="en-US" b="1"/>
              <a:t>Use cases: </a:t>
            </a:r>
            <a:r>
              <a:rPr lang="en-US"/>
              <a:t>Bipartite graphs</a:t>
            </a:r>
          </a:p>
          <a:p>
            <a:pPr lvl="2"/>
            <a:r>
              <a:rPr lang="en-US"/>
              <a:t>Author-to-papers (they authored)</a:t>
            </a:r>
          </a:p>
          <a:p>
            <a:pPr lvl="2"/>
            <a:r>
              <a:rPr lang="en-US"/>
              <a:t>2-hop virtual edges make an author-author collaboration graph</a:t>
            </a:r>
          </a:p>
        </p:txBody>
      </p:sp>
    </p:spTree>
    <p:extLst>
      <p:ext uri="{BB962C8B-B14F-4D97-AF65-F5344CB8AC3E}">
        <p14:creationId xmlns:p14="http://schemas.microsoft.com/office/powerpoint/2010/main" val="25464276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F5B18-7B99-9048-8D9C-1596BB41B53B}"/>
              </a:ext>
            </a:extLst>
          </p:cNvPr>
          <p:cNvSpPr>
            <a:spLocks noGrp="1"/>
          </p:cNvSpPr>
          <p:nvPr>
            <p:ph type="title"/>
          </p:nvPr>
        </p:nvSpPr>
        <p:spPr/>
        <p:txBody>
          <a:bodyPr/>
          <a:lstStyle/>
          <a:p>
            <a:r>
              <a:rPr lang="en-US" dirty="0"/>
              <a:t>Add Virtual Nodes / Edges</a:t>
            </a:r>
          </a:p>
        </p:txBody>
      </p:sp>
      <p:sp>
        <p:nvSpPr>
          <p:cNvPr id="3" name="Content Placeholder 2">
            <a:extLst>
              <a:ext uri="{FF2B5EF4-FFF2-40B4-BE49-F238E27FC236}">
                <a16:creationId xmlns:a16="http://schemas.microsoft.com/office/drawing/2014/main" id="{6DE9DB58-069C-874F-BCAE-8C82FFDB340E}"/>
              </a:ext>
            </a:extLst>
          </p:cNvPr>
          <p:cNvSpPr>
            <a:spLocks noGrp="1"/>
          </p:cNvSpPr>
          <p:nvPr>
            <p:ph idx="1"/>
          </p:nvPr>
        </p:nvSpPr>
        <p:spPr>
          <a:xfrm>
            <a:off x="344792" y="1300597"/>
            <a:ext cx="6732280" cy="5055753"/>
          </a:xfrm>
        </p:spPr>
        <p:txBody>
          <a:bodyPr/>
          <a:lstStyle/>
          <a:p>
            <a:pPr marL="0" indent="0">
              <a:buNone/>
            </a:pPr>
            <a:r>
              <a:rPr lang="en-US" b="1" dirty="0">
                <a:solidFill>
                  <a:schemeClr val="accent3"/>
                </a:solidFill>
              </a:rPr>
              <a:t>Motivation: </a:t>
            </a:r>
            <a:r>
              <a:rPr lang="en-US" dirty="0">
                <a:solidFill>
                  <a:schemeClr val="accent3"/>
                </a:solidFill>
              </a:rPr>
              <a:t>Augment sparse graphs</a:t>
            </a:r>
          </a:p>
          <a:p>
            <a:pPr marL="0" indent="0">
              <a:buNone/>
            </a:pPr>
            <a:r>
              <a:rPr lang="en-US" b="1" dirty="0">
                <a:solidFill>
                  <a:schemeClr val="accent4"/>
                </a:solidFill>
              </a:rPr>
              <a:t>(2) Add virtual nodes</a:t>
            </a:r>
          </a:p>
          <a:p>
            <a:pPr lvl="1"/>
            <a:r>
              <a:rPr lang="en-US" dirty="0"/>
              <a:t>The virtual node will connect to all the nodes in the graph</a:t>
            </a:r>
          </a:p>
          <a:p>
            <a:pPr lvl="2"/>
            <a:r>
              <a:rPr lang="en-US" dirty="0"/>
              <a:t>Suppose in a sparse graph, two nodes have shortest path distance of 10</a:t>
            </a:r>
          </a:p>
          <a:p>
            <a:pPr lvl="2"/>
            <a:r>
              <a:rPr lang="en-US" dirty="0"/>
              <a:t>After adding the virtual node, </a:t>
            </a:r>
            <a:r>
              <a:rPr lang="en-US" b="1" dirty="0">
                <a:solidFill>
                  <a:srgbClr val="C00000"/>
                </a:solidFill>
              </a:rPr>
              <a:t>all the nodes will have a distance of 2 </a:t>
            </a:r>
          </a:p>
          <a:p>
            <a:pPr lvl="3"/>
            <a:r>
              <a:rPr lang="en-US" b="1" dirty="0"/>
              <a:t>Node A – Virtual node – Node B</a:t>
            </a:r>
          </a:p>
          <a:p>
            <a:pPr lvl="1"/>
            <a:r>
              <a:rPr lang="en-US" b="1" dirty="0"/>
              <a:t>Benefits: </a:t>
            </a:r>
            <a:r>
              <a:rPr lang="en-US" dirty="0"/>
              <a:t>Greatly </a:t>
            </a:r>
            <a:r>
              <a:rPr lang="en-US" b="1" dirty="0">
                <a:solidFill>
                  <a:srgbClr val="C00000"/>
                </a:solidFill>
              </a:rPr>
              <a:t>improves message passing in sparse graphs</a:t>
            </a:r>
          </a:p>
        </p:txBody>
      </p:sp>
      <p:sp>
        <p:nvSpPr>
          <p:cNvPr id="6" name="Slide Number Placeholder 5">
            <a:extLst>
              <a:ext uri="{FF2B5EF4-FFF2-40B4-BE49-F238E27FC236}">
                <a16:creationId xmlns:a16="http://schemas.microsoft.com/office/drawing/2014/main" id="{D598C058-BC45-D24E-AA08-B5F8171A2447}"/>
              </a:ext>
            </a:extLst>
          </p:cNvPr>
          <p:cNvSpPr>
            <a:spLocks noGrp="1"/>
          </p:cNvSpPr>
          <p:nvPr>
            <p:ph type="sldNum" sz="quarter" idx="12"/>
          </p:nvPr>
        </p:nvSpPr>
        <p:spPr/>
        <p:txBody>
          <a:bodyPr/>
          <a:lstStyle/>
          <a:p>
            <a:fld id="{19B12225-5612-419B-A8D5-4B8EEE4C217E}" type="slidenum">
              <a:rPr lang="en-US" smtClean="0"/>
              <a:pPr/>
              <a:t>107</a:t>
            </a:fld>
            <a:endParaRPr lang="en-US"/>
          </a:p>
        </p:txBody>
      </p:sp>
      <p:pic>
        <p:nvPicPr>
          <p:cNvPr id="11" name="Picture 10">
            <a:extLst>
              <a:ext uri="{FF2B5EF4-FFF2-40B4-BE49-F238E27FC236}">
                <a16:creationId xmlns:a16="http://schemas.microsoft.com/office/drawing/2014/main" id="{8A62B17B-A402-F34C-B10C-1DB25EAC03BE}"/>
              </a:ext>
            </a:extLst>
          </p:cNvPr>
          <p:cNvPicPr>
            <a:picLocks noChangeAspect="1"/>
          </p:cNvPicPr>
          <p:nvPr/>
        </p:nvPicPr>
        <p:blipFill>
          <a:blip r:embed="rId2"/>
          <a:stretch>
            <a:fillRect/>
          </a:stretch>
        </p:blipFill>
        <p:spPr>
          <a:xfrm>
            <a:off x="7150761" y="3967295"/>
            <a:ext cx="1881234" cy="1903534"/>
          </a:xfrm>
          <a:prstGeom prst="rect">
            <a:avLst/>
          </a:prstGeom>
        </p:spPr>
      </p:pic>
      <p:cxnSp>
        <p:nvCxnSpPr>
          <p:cNvPr id="8" name="Straight Connector 7">
            <a:extLst>
              <a:ext uri="{FF2B5EF4-FFF2-40B4-BE49-F238E27FC236}">
                <a16:creationId xmlns:a16="http://schemas.microsoft.com/office/drawing/2014/main" id="{6ECD60CE-88F9-0647-982C-4A167B91EDB8}"/>
              </a:ext>
            </a:extLst>
          </p:cNvPr>
          <p:cNvCxnSpPr>
            <a:cxnSpLocks/>
          </p:cNvCxnSpPr>
          <p:nvPr/>
        </p:nvCxnSpPr>
        <p:spPr>
          <a:xfrm flipH="1">
            <a:off x="7599741" y="3280345"/>
            <a:ext cx="686425" cy="1323588"/>
          </a:xfrm>
          <a:prstGeom prst="line">
            <a:avLst/>
          </a:prstGeom>
          <a:ln w="25400">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C2DEFBDE-16BC-3F4E-A495-E303B81962D5}"/>
              </a:ext>
            </a:extLst>
          </p:cNvPr>
          <p:cNvCxnSpPr>
            <a:cxnSpLocks/>
          </p:cNvCxnSpPr>
          <p:nvPr/>
        </p:nvCxnSpPr>
        <p:spPr>
          <a:xfrm>
            <a:off x="8410576" y="3309464"/>
            <a:ext cx="1" cy="780291"/>
          </a:xfrm>
          <a:prstGeom prst="line">
            <a:avLst/>
          </a:prstGeom>
          <a:ln w="25400">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683F1EBB-8B3D-E645-8977-A502A6911E1E}"/>
              </a:ext>
            </a:extLst>
          </p:cNvPr>
          <p:cNvSpPr/>
          <p:nvPr/>
        </p:nvSpPr>
        <p:spPr>
          <a:xfrm>
            <a:off x="8259859" y="3035396"/>
            <a:ext cx="274320" cy="2743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AFA8ADCC-CB7B-4C44-913A-AED84EED661A}"/>
              </a:ext>
            </a:extLst>
          </p:cNvPr>
          <p:cNvCxnSpPr>
            <a:cxnSpLocks/>
            <a:stCxn id="20" idx="5"/>
          </p:cNvCxnSpPr>
          <p:nvPr/>
        </p:nvCxnSpPr>
        <p:spPr>
          <a:xfrm>
            <a:off x="8494006" y="3269543"/>
            <a:ext cx="192794" cy="1323588"/>
          </a:xfrm>
          <a:prstGeom prst="line">
            <a:avLst/>
          </a:prstGeom>
          <a:ln w="25400">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37780B7-FB30-8C4C-8B00-58831E5D2090}"/>
              </a:ext>
            </a:extLst>
          </p:cNvPr>
          <p:cNvCxnSpPr>
            <a:cxnSpLocks/>
            <a:stCxn id="20" idx="5"/>
          </p:cNvCxnSpPr>
          <p:nvPr/>
        </p:nvCxnSpPr>
        <p:spPr>
          <a:xfrm>
            <a:off x="8494006" y="3269543"/>
            <a:ext cx="413885" cy="1804962"/>
          </a:xfrm>
          <a:prstGeom prst="line">
            <a:avLst/>
          </a:prstGeom>
          <a:ln w="25400">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07DEFC3A-96E7-0446-BC90-CFFFE70BCA52}"/>
              </a:ext>
            </a:extLst>
          </p:cNvPr>
          <p:cNvCxnSpPr>
            <a:cxnSpLocks/>
            <a:stCxn id="20" idx="4"/>
          </p:cNvCxnSpPr>
          <p:nvPr/>
        </p:nvCxnSpPr>
        <p:spPr>
          <a:xfrm flipH="1">
            <a:off x="8223832" y="3309716"/>
            <a:ext cx="173187" cy="2110007"/>
          </a:xfrm>
          <a:prstGeom prst="line">
            <a:avLst/>
          </a:prstGeom>
          <a:ln w="25400">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A76FF559-B238-E248-93CF-A1580E739C36}"/>
              </a:ext>
            </a:extLst>
          </p:cNvPr>
          <p:cNvCxnSpPr>
            <a:cxnSpLocks/>
            <a:stCxn id="20" idx="3"/>
          </p:cNvCxnSpPr>
          <p:nvPr/>
        </p:nvCxnSpPr>
        <p:spPr>
          <a:xfrm flipH="1">
            <a:off x="7434412" y="3269543"/>
            <a:ext cx="865620" cy="1925083"/>
          </a:xfrm>
          <a:prstGeom prst="line">
            <a:avLst/>
          </a:prstGeom>
          <a:ln w="25400">
            <a:solidFill>
              <a:schemeClr val="bg1">
                <a:lumMod val="50000"/>
              </a:schemeClr>
            </a:solidFill>
            <a:prstDash val="sysDot"/>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E264B1F8-298A-5541-8599-00A0A4F96D47}"/>
              </a:ext>
            </a:extLst>
          </p:cNvPr>
          <p:cNvSpPr txBox="1"/>
          <p:nvPr/>
        </p:nvSpPr>
        <p:spPr>
          <a:xfrm>
            <a:off x="6977201" y="2809218"/>
            <a:ext cx="1322830" cy="707886"/>
          </a:xfrm>
          <a:prstGeom prst="rect">
            <a:avLst/>
          </a:prstGeom>
          <a:noFill/>
        </p:spPr>
        <p:txBody>
          <a:bodyPr wrap="square" rtlCol="0">
            <a:spAutoFit/>
          </a:bodyPr>
          <a:lstStyle/>
          <a:p>
            <a:r>
              <a:rPr lang="en-US" sz="2000" b="1">
                <a:solidFill>
                  <a:srgbClr val="C00000"/>
                </a:solidFill>
                <a:latin typeface="Calibri" panose="020F0502020204030204" pitchFamily="34" charset="0"/>
                <a:cs typeface="Calibri" panose="020F0502020204030204" pitchFamily="34" charset="0"/>
              </a:rPr>
              <a:t>The virtual node</a:t>
            </a:r>
          </a:p>
        </p:txBody>
      </p:sp>
    </p:spTree>
    <p:extLst>
      <p:ext uri="{BB962C8B-B14F-4D97-AF65-F5344CB8AC3E}">
        <p14:creationId xmlns:p14="http://schemas.microsoft.com/office/powerpoint/2010/main" val="16848155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68BD-E8C1-3E40-A3E9-CE9AE0EA0F56}"/>
              </a:ext>
            </a:extLst>
          </p:cNvPr>
          <p:cNvSpPr>
            <a:spLocks noGrp="1"/>
          </p:cNvSpPr>
          <p:nvPr>
            <p:ph type="title"/>
          </p:nvPr>
        </p:nvSpPr>
        <p:spPr/>
        <p:txBody>
          <a:bodyPr>
            <a:normAutofit/>
          </a:bodyPr>
          <a:lstStyle/>
          <a:p>
            <a:r>
              <a:rPr lang="en-US"/>
              <a:t>Node Neighborhood Sampling</a:t>
            </a:r>
          </a:p>
        </p:txBody>
      </p:sp>
      <p:sp>
        <p:nvSpPr>
          <p:cNvPr id="3" name="Content Placeholder 2">
            <a:extLst>
              <a:ext uri="{FF2B5EF4-FFF2-40B4-BE49-F238E27FC236}">
                <a16:creationId xmlns:a16="http://schemas.microsoft.com/office/drawing/2014/main" id="{F494CEB5-E6F2-C44C-98B5-0CDE21C6B652}"/>
              </a:ext>
            </a:extLst>
          </p:cNvPr>
          <p:cNvSpPr>
            <a:spLocks noGrp="1"/>
          </p:cNvSpPr>
          <p:nvPr>
            <p:ph idx="1"/>
          </p:nvPr>
        </p:nvSpPr>
        <p:spPr>
          <a:xfrm>
            <a:off x="457200" y="1295400"/>
            <a:ext cx="8686800" cy="5562600"/>
          </a:xfrm>
        </p:spPr>
        <p:txBody>
          <a:bodyPr>
            <a:normAutofit fontScale="92500" lnSpcReduction="20000"/>
          </a:bodyPr>
          <a:lstStyle/>
          <a:p>
            <a:pPr marL="0" indent="0">
              <a:buNone/>
            </a:pPr>
            <a:r>
              <a:rPr lang="en-US" b="1" dirty="0">
                <a:solidFill>
                  <a:schemeClr val="accent4"/>
                </a:solidFill>
              </a:rPr>
              <a:t>Our approach so far:</a:t>
            </a:r>
          </a:p>
          <a:p>
            <a:pPr lvl="1"/>
            <a:r>
              <a:rPr lang="en-US" dirty="0"/>
              <a:t>All the neighbors are used for message passing</a:t>
            </a:r>
          </a:p>
          <a:p>
            <a:r>
              <a:rPr lang="en-US" b="1" dirty="0">
                <a:solidFill>
                  <a:srgbClr val="FF0066"/>
                </a:solidFill>
              </a:rPr>
              <a:t>Problem: Dense/large graphs, high-degree nodes</a:t>
            </a:r>
          </a:p>
          <a:p>
            <a:endParaRPr lang="en-US" b="1" dirty="0"/>
          </a:p>
          <a:p>
            <a:endParaRPr lang="en-US" b="1" dirty="0"/>
          </a:p>
          <a:p>
            <a:endParaRPr lang="en-US" b="1" dirty="0"/>
          </a:p>
          <a:p>
            <a:endParaRPr lang="en-US" b="1" dirty="0"/>
          </a:p>
          <a:p>
            <a:endParaRPr lang="en-US" b="1" dirty="0"/>
          </a:p>
          <a:p>
            <a:endParaRPr lang="en-US" b="1" dirty="0"/>
          </a:p>
          <a:p>
            <a:endParaRPr lang="en-US" b="1" dirty="0"/>
          </a:p>
          <a:p>
            <a:pPr marL="0" indent="0">
              <a:buNone/>
            </a:pPr>
            <a:r>
              <a:rPr lang="en-US" b="1" dirty="0">
                <a:solidFill>
                  <a:schemeClr val="accent2"/>
                </a:solidFill>
              </a:rPr>
              <a:t>New idea: </a:t>
            </a:r>
            <a:r>
              <a:rPr lang="en-US" dirty="0"/>
              <a:t>(Randomly) determine a node’s neighborhood for message passing</a:t>
            </a:r>
            <a:endParaRPr lang="en-US" b="1" dirty="0"/>
          </a:p>
        </p:txBody>
      </p:sp>
      <p:sp>
        <p:nvSpPr>
          <p:cNvPr id="6" name="Slide Number Placeholder 5">
            <a:extLst>
              <a:ext uri="{FF2B5EF4-FFF2-40B4-BE49-F238E27FC236}">
                <a16:creationId xmlns:a16="http://schemas.microsoft.com/office/drawing/2014/main" id="{DF44B90C-D955-B64C-AC3F-77FDD29144A4}"/>
              </a:ext>
            </a:extLst>
          </p:cNvPr>
          <p:cNvSpPr>
            <a:spLocks noGrp="1"/>
          </p:cNvSpPr>
          <p:nvPr>
            <p:ph type="sldNum" sz="quarter" idx="12"/>
          </p:nvPr>
        </p:nvSpPr>
        <p:spPr/>
        <p:txBody>
          <a:bodyPr/>
          <a:lstStyle/>
          <a:p>
            <a:fld id="{19B12225-5612-419B-A8D5-4B8EEE4C217E}" type="slidenum">
              <a:rPr lang="en-US" smtClean="0"/>
              <a:pPr/>
              <a:t>108</a:t>
            </a:fld>
            <a:endParaRPr lang="en-US"/>
          </a:p>
        </p:txBody>
      </p:sp>
      <p:pic>
        <p:nvPicPr>
          <p:cNvPr id="7" name="Picture 6">
            <a:extLst>
              <a:ext uri="{FF2B5EF4-FFF2-40B4-BE49-F238E27FC236}">
                <a16:creationId xmlns:a16="http://schemas.microsoft.com/office/drawing/2014/main" id="{0E01E2A5-2562-C24A-8547-BFDCD24A8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023" y="2826061"/>
            <a:ext cx="6534003" cy="2602889"/>
          </a:xfrm>
          <a:prstGeom prst="rect">
            <a:avLst/>
          </a:prstGeom>
        </p:spPr>
      </p:pic>
      <p:sp>
        <p:nvSpPr>
          <p:cNvPr id="8" name="Rectangle 7">
            <a:extLst>
              <a:ext uri="{FF2B5EF4-FFF2-40B4-BE49-F238E27FC236}">
                <a16:creationId xmlns:a16="http://schemas.microsoft.com/office/drawing/2014/main" id="{7B7242C5-C7EA-024A-BB54-4C0955339242}"/>
              </a:ext>
            </a:extLst>
          </p:cNvPr>
          <p:cNvSpPr/>
          <p:nvPr/>
        </p:nvSpPr>
        <p:spPr>
          <a:xfrm>
            <a:off x="3873910" y="0"/>
            <a:ext cx="5270090" cy="276999"/>
          </a:xfrm>
          <a:prstGeom prst="rect">
            <a:avLst/>
          </a:prstGeom>
        </p:spPr>
        <p:txBody>
          <a:bodyPr wrap="square">
            <a:spAutoFit/>
          </a:bodyPr>
          <a:lstStyle/>
          <a:p>
            <a:r>
              <a:rPr lang="en-US" altLang="zh-CN" sz="1200" dirty="0">
                <a:solidFill>
                  <a:schemeClr val="accent3">
                    <a:lumMod val="75000"/>
                  </a:schemeClr>
                </a:solidFill>
              </a:rPr>
              <a:t>Hamilton et al. </a:t>
            </a:r>
            <a:r>
              <a:rPr lang="en-US" sz="1200" dirty="0">
                <a:solidFill>
                  <a:schemeClr val="accent3">
                    <a:lumMod val="75000"/>
                  </a:schemeClr>
                </a:solidFill>
                <a:hlinkClick r:id="rId3">
                  <a:extLst>
                    <a:ext uri="{A12FA001-AC4F-418D-AE19-62706E023703}">
                      <ahyp:hlinkClr xmlns:ahyp="http://schemas.microsoft.com/office/drawing/2018/hyperlinkcolor" val="tx"/>
                    </a:ext>
                  </a:extLst>
                </a:hlinkClick>
              </a:rPr>
              <a:t>Inductive Representation Learning on Large Graphs</a:t>
            </a:r>
            <a:r>
              <a:rPr lang="en-US" sz="1200" dirty="0">
                <a:solidFill>
                  <a:schemeClr val="accent3">
                    <a:lumMod val="75000"/>
                  </a:schemeClr>
                </a:solidFill>
              </a:rPr>
              <a:t>, </a:t>
            </a:r>
            <a:r>
              <a:rPr lang="en-US" sz="1200" dirty="0" err="1">
                <a:solidFill>
                  <a:schemeClr val="accent3">
                    <a:lumMod val="75000"/>
                  </a:schemeClr>
                </a:solidFill>
              </a:rPr>
              <a:t>NeurIPS</a:t>
            </a:r>
            <a:r>
              <a:rPr lang="en-US" sz="1200" dirty="0">
                <a:solidFill>
                  <a:schemeClr val="accent3">
                    <a:lumMod val="75000"/>
                  </a:schemeClr>
                </a:solidFill>
              </a:rPr>
              <a:t> 2017</a:t>
            </a:r>
          </a:p>
        </p:txBody>
      </p:sp>
    </p:spTree>
    <p:extLst>
      <p:ext uri="{BB962C8B-B14F-4D97-AF65-F5344CB8AC3E}">
        <p14:creationId xmlns:p14="http://schemas.microsoft.com/office/powerpoint/2010/main" val="4888414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02DB-1013-EB4A-8593-0AD183FCAA2E}"/>
              </a:ext>
            </a:extLst>
          </p:cNvPr>
          <p:cNvSpPr>
            <a:spLocks noGrp="1"/>
          </p:cNvSpPr>
          <p:nvPr>
            <p:ph type="title"/>
          </p:nvPr>
        </p:nvSpPr>
        <p:spPr>
          <a:xfrm>
            <a:off x="457200" y="76200"/>
            <a:ext cx="8686800" cy="987552"/>
          </a:xfrm>
        </p:spPr>
        <p:txBody>
          <a:bodyPr>
            <a:normAutofit/>
          </a:bodyPr>
          <a:lstStyle/>
          <a:p>
            <a:r>
              <a:rPr lang="en-US"/>
              <a:t>Neighborhood Sampling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DF40B-FD31-144B-8015-1D741C706E89}"/>
                  </a:ext>
                </a:extLst>
              </p:cNvPr>
              <p:cNvSpPr>
                <a:spLocks noGrp="1"/>
              </p:cNvSpPr>
              <p:nvPr>
                <p:ph idx="1"/>
              </p:nvPr>
            </p:nvSpPr>
            <p:spPr/>
            <p:txBody>
              <a:bodyPr/>
              <a:lstStyle/>
              <a:p>
                <a:pPr marL="0" indent="0">
                  <a:buNone/>
                </a:pPr>
                <a:r>
                  <a:rPr lang="en-US" b="1" dirty="0"/>
                  <a:t>For example, we can randomly choose 2 neighbors to pass messages</a:t>
                </a:r>
                <a:endParaRPr lang="en-US" b="1" dirty="0">
                  <a:solidFill>
                    <a:srgbClr val="C00000"/>
                  </a:solidFill>
                </a:endParaRPr>
              </a:p>
              <a:p>
                <a:pPr lvl="1"/>
                <a:r>
                  <a:rPr lang="en-US" dirty="0">
                    <a:solidFill>
                      <a:srgbClr val="C00000"/>
                    </a:solidFill>
                  </a:rPr>
                  <a:t>Only nodes </a:t>
                </a:r>
                <a14:m>
                  <m:oMath xmlns:m="http://schemas.openxmlformats.org/officeDocument/2006/math">
                    <m:r>
                      <a:rPr lang="en-US" i="1" dirty="0" smtClean="0">
                        <a:solidFill>
                          <a:srgbClr val="C00000"/>
                        </a:solidFill>
                        <a:latin typeface="Cambria Math" panose="02040503050406030204" pitchFamily="18" charset="0"/>
                      </a:rPr>
                      <m:t>𝐵</m:t>
                    </m:r>
                  </m:oMath>
                </a14:m>
                <a:r>
                  <a:rPr lang="en-US" dirty="0">
                    <a:solidFill>
                      <a:srgbClr val="C00000"/>
                    </a:solidFill>
                  </a:rPr>
                  <a:t> and </a:t>
                </a:r>
                <a14:m>
                  <m:oMath xmlns:m="http://schemas.openxmlformats.org/officeDocument/2006/math">
                    <m:r>
                      <a:rPr lang="en-US" i="1" dirty="0" smtClean="0">
                        <a:solidFill>
                          <a:srgbClr val="C00000"/>
                        </a:solidFill>
                        <a:latin typeface="Cambria Math" panose="02040503050406030204" pitchFamily="18" charset="0"/>
                      </a:rPr>
                      <m:t>𝐷</m:t>
                    </m:r>
                  </m:oMath>
                </a14:m>
                <a:r>
                  <a:rPr lang="en-US" dirty="0">
                    <a:solidFill>
                      <a:srgbClr val="C00000"/>
                    </a:solidFill>
                  </a:rPr>
                  <a:t> will pass message to </a:t>
                </a:r>
                <a14:m>
                  <m:oMath xmlns:m="http://schemas.openxmlformats.org/officeDocument/2006/math">
                    <m:r>
                      <a:rPr lang="en-US" i="1" dirty="0" smtClean="0">
                        <a:solidFill>
                          <a:srgbClr val="C00000"/>
                        </a:solidFill>
                        <a:latin typeface="Cambria Math" panose="02040503050406030204" pitchFamily="18" charset="0"/>
                      </a:rPr>
                      <m:t>𝐴</m:t>
                    </m:r>
                  </m:oMath>
                </a14:m>
                <a:endParaRPr lang="en-US" dirty="0">
                  <a:solidFill>
                    <a:srgbClr val="C00000"/>
                  </a:solidFill>
                </a:endParaRPr>
              </a:p>
            </p:txBody>
          </p:sp>
        </mc:Choice>
        <mc:Fallback xmlns="">
          <p:sp>
            <p:nvSpPr>
              <p:cNvPr id="3" name="Content Placeholder 2">
                <a:extLst>
                  <a:ext uri="{FF2B5EF4-FFF2-40B4-BE49-F238E27FC236}">
                    <a16:creationId xmlns:a16="http://schemas.microsoft.com/office/drawing/2014/main" id="{704DF40B-FD31-144B-8015-1D741C706E89}"/>
                  </a:ext>
                </a:extLst>
              </p:cNvPr>
              <p:cNvSpPr>
                <a:spLocks noGrp="1" noRot="1" noChangeAspect="1" noMove="1" noResize="1" noEditPoints="1" noAdjustHandles="1" noChangeArrowheads="1" noChangeShapeType="1" noTextEdit="1"/>
              </p:cNvSpPr>
              <p:nvPr>
                <p:ph idx="1"/>
              </p:nvPr>
            </p:nvSpPr>
            <p:spPr>
              <a:blipFill>
                <a:blip r:embed="rId2"/>
                <a:stretch>
                  <a:fillRect l="-1852" t="-1752"/>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707C697F-4321-504F-8E1C-8E319B3A56B0}"/>
              </a:ext>
            </a:extLst>
          </p:cNvPr>
          <p:cNvSpPr>
            <a:spLocks noGrp="1"/>
          </p:cNvSpPr>
          <p:nvPr>
            <p:ph type="sldNum" sz="quarter" idx="12"/>
          </p:nvPr>
        </p:nvSpPr>
        <p:spPr/>
        <p:txBody>
          <a:bodyPr/>
          <a:lstStyle/>
          <a:p>
            <a:fld id="{19B12225-5612-419B-A8D5-4B8EEE4C217E}" type="slidenum">
              <a:rPr lang="en-US" smtClean="0"/>
              <a:pPr/>
              <a:t>109</a:t>
            </a:fld>
            <a:endParaRPr lang="en-US"/>
          </a:p>
        </p:txBody>
      </p:sp>
      <p:pic>
        <p:nvPicPr>
          <p:cNvPr id="16" name="Picture 15">
            <a:extLst>
              <a:ext uri="{FF2B5EF4-FFF2-40B4-BE49-F238E27FC236}">
                <a16:creationId xmlns:a16="http://schemas.microsoft.com/office/drawing/2014/main" id="{FB0DA1FA-64E5-BA4C-B0B4-C68E5CFEC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423" y="3808607"/>
            <a:ext cx="6534003" cy="2602889"/>
          </a:xfrm>
          <a:prstGeom prst="rect">
            <a:avLst/>
          </a:prstGeom>
        </p:spPr>
      </p:pic>
      <p:sp>
        <p:nvSpPr>
          <p:cNvPr id="17" name="Multiply 16">
            <a:extLst>
              <a:ext uri="{FF2B5EF4-FFF2-40B4-BE49-F238E27FC236}">
                <a16:creationId xmlns:a16="http://schemas.microsoft.com/office/drawing/2014/main" id="{BFA18D52-B8CB-5649-9481-E2F34DE93A33}"/>
              </a:ext>
            </a:extLst>
          </p:cNvPr>
          <p:cNvSpPr/>
          <p:nvPr/>
        </p:nvSpPr>
        <p:spPr>
          <a:xfrm>
            <a:off x="2071511" y="4784159"/>
            <a:ext cx="361244" cy="38100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y 17">
            <a:extLst>
              <a:ext uri="{FF2B5EF4-FFF2-40B4-BE49-F238E27FC236}">
                <a16:creationId xmlns:a16="http://schemas.microsoft.com/office/drawing/2014/main" id="{E0206986-2A6C-D64C-8661-29D7C8434B12}"/>
              </a:ext>
            </a:extLst>
          </p:cNvPr>
          <p:cNvSpPr/>
          <p:nvPr/>
        </p:nvSpPr>
        <p:spPr>
          <a:xfrm>
            <a:off x="5825067" y="5060737"/>
            <a:ext cx="361244" cy="38100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miley Face 18">
            <a:extLst>
              <a:ext uri="{FF2B5EF4-FFF2-40B4-BE49-F238E27FC236}">
                <a16:creationId xmlns:a16="http://schemas.microsoft.com/office/drawing/2014/main" id="{4294F196-2A51-4242-B894-50B027F0A6E3}"/>
              </a:ext>
            </a:extLst>
          </p:cNvPr>
          <p:cNvSpPr/>
          <p:nvPr/>
        </p:nvSpPr>
        <p:spPr>
          <a:xfrm>
            <a:off x="1452886" y="5118593"/>
            <a:ext cx="265288" cy="265288"/>
          </a:xfrm>
          <a:prstGeom prst="smileyFace">
            <a:avLst/>
          </a:prstGeom>
          <a:ln w="349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miley Face 19">
            <a:extLst>
              <a:ext uri="{FF2B5EF4-FFF2-40B4-BE49-F238E27FC236}">
                <a16:creationId xmlns:a16="http://schemas.microsoft.com/office/drawing/2014/main" id="{32942F1F-E1C0-0941-9606-861527B20F27}"/>
              </a:ext>
            </a:extLst>
          </p:cNvPr>
          <p:cNvSpPr/>
          <p:nvPr/>
        </p:nvSpPr>
        <p:spPr>
          <a:xfrm>
            <a:off x="1986845" y="4485004"/>
            <a:ext cx="265288" cy="265288"/>
          </a:xfrm>
          <a:prstGeom prst="smileyFace">
            <a:avLst/>
          </a:prstGeom>
          <a:ln w="349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B8D4244B-C172-FA44-B888-132EC2C31BF3}"/>
              </a:ext>
            </a:extLst>
          </p:cNvPr>
          <p:cNvSpPr/>
          <p:nvPr/>
        </p:nvSpPr>
        <p:spPr>
          <a:xfrm>
            <a:off x="5351929" y="4539727"/>
            <a:ext cx="2517290" cy="1403873"/>
          </a:xfrm>
          <a:custGeom>
            <a:avLst/>
            <a:gdLst>
              <a:gd name="connsiteX0" fmla="*/ 48410 w 2517290"/>
              <a:gd name="connsiteY0" fmla="*/ 634701 h 1403873"/>
              <a:gd name="connsiteX1" fmla="*/ 0 w 2517290"/>
              <a:gd name="connsiteY1" fmla="*/ 731520 h 1403873"/>
              <a:gd name="connsiteX2" fmla="*/ 1629784 w 2517290"/>
              <a:gd name="connsiteY2" fmla="*/ 1118795 h 1403873"/>
              <a:gd name="connsiteX3" fmla="*/ 2415092 w 2517290"/>
              <a:gd name="connsiteY3" fmla="*/ 1403873 h 1403873"/>
              <a:gd name="connsiteX4" fmla="*/ 2517290 w 2517290"/>
              <a:gd name="connsiteY4" fmla="*/ 0 h 1403873"/>
              <a:gd name="connsiteX5" fmla="*/ 1930998 w 2517290"/>
              <a:gd name="connsiteY5" fmla="*/ 26894 h 1403873"/>
              <a:gd name="connsiteX6" fmla="*/ 285078 w 2517290"/>
              <a:gd name="connsiteY6" fmla="*/ 602428 h 1403873"/>
              <a:gd name="connsiteX7" fmla="*/ 48410 w 2517290"/>
              <a:gd name="connsiteY7" fmla="*/ 634701 h 140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7290" h="1403873">
                <a:moveTo>
                  <a:pt x="48410" y="634701"/>
                </a:moveTo>
                <a:lnTo>
                  <a:pt x="0" y="731520"/>
                </a:lnTo>
                <a:lnTo>
                  <a:pt x="1629784" y="1118795"/>
                </a:lnTo>
                <a:lnTo>
                  <a:pt x="2415092" y="1403873"/>
                </a:lnTo>
                <a:lnTo>
                  <a:pt x="2517290" y="0"/>
                </a:lnTo>
                <a:lnTo>
                  <a:pt x="1930998" y="26894"/>
                </a:lnTo>
                <a:lnTo>
                  <a:pt x="285078" y="602428"/>
                </a:lnTo>
                <a:lnTo>
                  <a:pt x="48410" y="6347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83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9F59F3-47F3-FC0A-74F0-86493E790A37}"/>
              </a:ext>
            </a:extLst>
          </p:cNvPr>
          <p:cNvSpPr>
            <a:spLocks noGrp="1"/>
          </p:cNvSpPr>
          <p:nvPr>
            <p:ph type="sldNum" sz="quarter" idx="12"/>
          </p:nvPr>
        </p:nvSpPr>
        <p:spPr/>
        <p:txBody>
          <a:bodyPr/>
          <a:lstStyle/>
          <a:p>
            <a:fld id="{878E0B35-C73E-49DE-9EA0-4D9F6C87E107}" type="slidenum">
              <a:rPr lang="el-GR" smtClean="0"/>
              <a:pPr/>
              <a:t>11</a:t>
            </a:fld>
            <a:endParaRPr lang="el-GR"/>
          </a:p>
        </p:txBody>
      </p:sp>
      <p:sp>
        <p:nvSpPr>
          <p:cNvPr id="5" name="Title 4">
            <a:extLst>
              <a:ext uri="{FF2B5EF4-FFF2-40B4-BE49-F238E27FC236}">
                <a16:creationId xmlns:a16="http://schemas.microsoft.com/office/drawing/2014/main" id="{D1EA30EE-D22B-31FC-4932-2BB85FAD618F}"/>
              </a:ext>
            </a:extLst>
          </p:cNvPr>
          <p:cNvSpPr>
            <a:spLocks noGrp="1"/>
          </p:cNvSpPr>
          <p:nvPr>
            <p:ph type="title"/>
          </p:nvPr>
        </p:nvSpPr>
        <p:spPr>
          <a:xfrm>
            <a:off x="323528" y="3212976"/>
            <a:ext cx="8229600" cy="1143000"/>
          </a:xfrm>
        </p:spPr>
        <p:txBody>
          <a:bodyPr>
            <a:noAutofit/>
          </a:bodyPr>
          <a:lstStyle/>
          <a:p>
            <a:r>
              <a:rPr lang="en-US" dirty="0"/>
              <a:t>Part III:</a:t>
            </a:r>
            <a:br>
              <a:rPr lang="en-US" dirty="0"/>
            </a:br>
            <a:r>
              <a:rPr lang="en-US" sz="2800" dirty="0"/>
              <a:t>General Framework</a:t>
            </a:r>
            <a:br>
              <a:rPr lang="en-US" sz="2800" dirty="0"/>
            </a:br>
            <a:r>
              <a:rPr lang="en-US" sz="2800" dirty="0"/>
              <a:t>A single GNN layer: Aggregation and Message</a:t>
            </a:r>
            <a:br>
              <a:rPr lang="en-US" sz="2800" dirty="0"/>
            </a:br>
            <a:r>
              <a:rPr lang="en-US" sz="2800" dirty="0"/>
              <a:t>Layer connectivity: Stacking</a:t>
            </a:r>
            <a:br>
              <a:rPr lang="en-US" sz="2800" dirty="0"/>
            </a:br>
            <a:r>
              <a:rPr lang="en-US" sz="2800" dirty="0"/>
              <a:t>Graph manipulations</a:t>
            </a:r>
            <a:br>
              <a:rPr lang="en-US" sz="2800" dirty="0"/>
            </a:br>
            <a:r>
              <a:rPr lang="en-US" sz="2800" dirty="0"/>
              <a:t>Learning objectives</a:t>
            </a:r>
            <a:br>
              <a:rPr lang="en-US" sz="2800" dirty="0"/>
            </a:br>
            <a:r>
              <a:rPr lang="en-US" sz="2800" dirty="0"/>
              <a:t> </a:t>
            </a:r>
            <a:br>
              <a:rPr lang="en-US" dirty="0"/>
            </a:br>
            <a:endParaRPr lang="en-US" sz="2800" dirty="0"/>
          </a:p>
        </p:txBody>
      </p:sp>
    </p:spTree>
    <p:extLst>
      <p:ext uri="{BB962C8B-B14F-4D97-AF65-F5344CB8AC3E}">
        <p14:creationId xmlns:p14="http://schemas.microsoft.com/office/powerpoint/2010/main" val="18431141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02DB-1013-EB4A-8593-0AD183FCAA2E}"/>
              </a:ext>
            </a:extLst>
          </p:cNvPr>
          <p:cNvSpPr>
            <a:spLocks noGrp="1"/>
          </p:cNvSpPr>
          <p:nvPr>
            <p:ph type="title"/>
          </p:nvPr>
        </p:nvSpPr>
        <p:spPr>
          <a:xfrm>
            <a:off x="457200" y="76200"/>
            <a:ext cx="8686800" cy="987552"/>
          </a:xfrm>
        </p:spPr>
        <p:txBody>
          <a:bodyPr>
            <a:normAutofit/>
          </a:bodyPr>
          <a:lstStyle/>
          <a:p>
            <a:r>
              <a:rPr lang="en-US"/>
              <a:t>Neighborhood Sampling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DF40B-FD31-144B-8015-1D741C706E89}"/>
                  </a:ext>
                </a:extLst>
              </p:cNvPr>
              <p:cNvSpPr>
                <a:spLocks noGrp="1"/>
              </p:cNvSpPr>
              <p:nvPr>
                <p:ph idx="1"/>
              </p:nvPr>
            </p:nvSpPr>
            <p:spPr>
              <a:xfrm>
                <a:off x="457200" y="1295400"/>
                <a:ext cx="8481060" cy="5257801"/>
              </a:xfrm>
            </p:spPr>
            <p:txBody>
              <a:bodyPr/>
              <a:lstStyle/>
              <a:p>
                <a:pPr marL="0" indent="0">
                  <a:buNone/>
                </a:pPr>
                <a:r>
                  <a:rPr lang="en-US" b="1" dirty="0"/>
                  <a:t>Next time when we compute the embeddings, we can sample different neighbors</a:t>
                </a:r>
              </a:p>
              <a:p>
                <a:pPr lvl="1"/>
                <a:r>
                  <a:rPr lang="en-US" dirty="0">
                    <a:solidFill>
                      <a:srgbClr val="C00000"/>
                    </a:solidFill>
                  </a:rPr>
                  <a:t>Only nodes </a:t>
                </a:r>
                <a14:m>
                  <m:oMath xmlns:m="http://schemas.openxmlformats.org/officeDocument/2006/math">
                    <m:r>
                      <a:rPr lang="en-US" i="1" dirty="0" smtClean="0">
                        <a:solidFill>
                          <a:srgbClr val="C00000"/>
                        </a:solidFill>
                        <a:latin typeface="Cambria Math" panose="02040503050406030204" pitchFamily="18" charset="0"/>
                      </a:rPr>
                      <m:t>𝐶</m:t>
                    </m:r>
                  </m:oMath>
                </a14:m>
                <a:r>
                  <a:rPr lang="en-US" dirty="0">
                    <a:solidFill>
                      <a:srgbClr val="C00000"/>
                    </a:solidFill>
                  </a:rPr>
                  <a:t> and </a:t>
                </a:r>
                <a14:m>
                  <m:oMath xmlns:m="http://schemas.openxmlformats.org/officeDocument/2006/math">
                    <m:r>
                      <a:rPr lang="en-US" i="1" dirty="0" smtClean="0">
                        <a:solidFill>
                          <a:srgbClr val="C00000"/>
                        </a:solidFill>
                        <a:latin typeface="Cambria Math" panose="02040503050406030204" pitchFamily="18" charset="0"/>
                      </a:rPr>
                      <m:t>𝐷</m:t>
                    </m:r>
                  </m:oMath>
                </a14:m>
                <a:r>
                  <a:rPr lang="en-US" dirty="0">
                    <a:solidFill>
                      <a:srgbClr val="C00000"/>
                    </a:solidFill>
                  </a:rPr>
                  <a:t> will pass message to </a:t>
                </a:r>
                <a14:m>
                  <m:oMath xmlns:m="http://schemas.openxmlformats.org/officeDocument/2006/math">
                    <m:r>
                      <a:rPr lang="en-US" i="1" dirty="0" smtClean="0">
                        <a:solidFill>
                          <a:srgbClr val="C00000"/>
                        </a:solidFill>
                        <a:latin typeface="Cambria Math" panose="02040503050406030204" pitchFamily="18" charset="0"/>
                      </a:rPr>
                      <m:t>𝐴</m:t>
                    </m:r>
                  </m:oMath>
                </a14:m>
                <a:endParaRPr lang="en-US" dirty="0">
                  <a:solidFill>
                    <a:srgbClr val="C00000"/>
                  </a:solidFill>
                </a:endParaRPr>
              </a:p>
            </p:txBody>
          </p:sp>
        </mc:Choice>
        <mc:Fallback xmlns="">
          <p:sp>
            <p:nvSpPr>
              <p:cNvPr id="3" name="Content Placeholder 2">
                <a:extLst>
                  <a:ext uri="{FF2B5EF4-FFF2-40B4-BE49-F238E27FC236}">
                    <a16:creationId xmlns:a16="http://schemas.microsoft.com/office/drawing/2014/main" id="{704DF40B-FD31-144B-8015-1D741C706E89}"/>
                  </a:ext>
                </a:extLst>
              </p:cNvPr>
              <p:cNvSpPr>
                <a:spLocks noGrp="1" noRot="1" noChangeAspect="1" noMove="1" noResize="1" noEditPoints="1" noAdjustHandles="1" noChangeArrowheads="1" noChangeShapeType="1" noTextEdit="1"/>
              </p:cNvSpPr>
              <p:nvPr>
                <p:ph idx="1"/>
              </p:nvPr>
            </p:nvSpPr>
            <p:spPr>
              <a:xfrm>
                <a:off x="457200" y="1295400"/>
                <a:ext cx="8481060" cy="5257801"/>
              </a:xfrm>
              <a:blipFill>
                <a:blip r:embed="rId2"/>
                <a:stretch>
                  <a:fillRect l="-1797" t="-1508"/>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707C697F-4321-504F-8E1C-8E319B3A56B0}"/>
              </a:ext>
            </a:extLst>
          </p:cNvPr>
          <p:cNvSpPr>
            <a:spLocks noGrp="1"/>
          </p:cNvSpPr>
          <p:nvPr>
            <p:ph type="sldNum" sz="quarter" idx="12"/>
          </p:nvPr>
        </p:nvSpPr>
        <p:spPr/>
        <p:txBody>
          <a:bodyPr/>
          <a:lstStyle/>
          <a:p>
            <a:fld id="{19B12225-5612-419B-A8D5-4B8EEE4C217E}" type="slidenum">
              <a:rPr lang="en-US" smtClean="0"/>
              <a:pPr/>
              <a:t>110</a:t>
            </a:fld>
            <a:endParaRPr lang="en-US"/>
          </a:p>
        </p:txBody>
      </p:sp>
      <p:pic>
        <p:nvPicPr>
          <p:cNvPr id="7" name="Picture 6">
            <a:extLst>
              <a:ext uri="{FF2B5EF4-FFF2-40B4-BE49-F238E27FC236}">
                <a16:creationId xmlns:a16="http://schemas.microsoft.com/office/drawing/2014/main" id="{BD2035D9-4BEC-7043-8B64-CA7DF1622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423" y="3808607"/>
            <a:ext cx="6534003" cy="2602889"/>
          </a:xfrm>
          <a:prstGeom prst="rect">
            <a:avLst/>
          </a:prstGeom>
        </p:spPr>
      </p:pic>
      <p:sp>
        <p:nvSpPr>
          <p:cNvPr id="8" name="Multiply 7">
            <a:extLst>
              <a:ext uri="{FF2B5EF4-FFF2-40B4-BE49-F238E27FC236}">
                <a16:creationId xmlns:a16="http://schemas.microsoft.com/office/drawing/2014/main" id="{0FB996D4-E119-A74E-A093-D803B49C22E2}"/>
              </a:ext>
            </a:extLst>
          </p:cNvPr>
          <p:cNvSpPr/>
          <p:nvPr/>
        </p:nvSpPr>
        <p:spPr>
          <a:xfrm>
            <a:off x="1986845" y="4418160"/>
            <a:ext cx="361244" cy="38100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a:extLst>
              <a:ext uri="{FF2B5EF4-FFF2-40B4-BE49-F238E27FC236}">
                <a16:creationId xmlns:a16="http://schemas.microsoft.com/office/drawing/2014/main" id="{69625D02-A791-9C46-8CA3-DA9CB1A4B9CC}"/>
              </a:ext>
            </a:extLst>
          </p:cNvPr>
          <p:cNvSpPr/>
          <p:nvPr/>
        </p:nvSpPr>
        <p:spPr>
          <a:xfrm>
            <a:off x="5709185" y="4539366"/>
            <a:ext cx="361244" cy="38100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7BFFB771-9FBA-0840-BBCF-D7C0981B674A}"/>
              </a:ext>
            </a:extLst>
          </p:cNvPr>
          <p:cNvSpPr/>
          <p:nvPr/>
        </p:nvSpPr>
        <p:spPr>
          <a:xfrm>
            <a:off x="1452886" y="5118593"/>
            <a:ext cx="265288" cy="265288"/>
          </a:xfrm>
          <a:prstGeom prst="smileyFace">
            <a:avLst/>
          </a:prstGeom>
          <a:ln w="349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83AAF043-8C6D-E245-865D-6A83624508F9}"/>
              </a:ext>
            </a:extLst>
          </p:cNvPr>
          <p:cNvSpPr/>
          <p:nvPr/>
        </p:nvSpPr>
        <p:spPr>
          <a:xfrm>
            <a:off x="1986845" y="4829639"/>
            <a:ext cx="265288" cy="265288"/>
          </a:xfrm>
          <a:prstGeom prst="smileyFace">
            <a:avLst/>
          </a:prstGeom>
          <a:ln w="349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DF91D3CC-1DAE-E942-B07C-7E712DD0BD76}"/>
              </a:ext>
            </a:extLst>
          </p:cNvPr>
          <p:cNvSpPr/>
          <p:nvPr/>
        </p:nvSpPr>
        <p:spPr>
          <a:xfrm>
            <a:off x="5373445" y="3711388"/>
            <a:ext cx="2463501" cy="1414631"/>
          </a:xfrm>
          <a:custGeom>
            <a:avLst/>
            <a:gdLst>
              <a:gd name="connsiteX0" fmla="*/ 102197 w 2463501"/>
              <a:gd name="connsiteY0" fmla="*/ 1194099 h 1414631"/>
              <a:gd name="connsiteX1" fmla="*/ 0 w 2463501"/>
              <a:gd name="connsiteY1" fmla="*/ 1414631 h 1414631"/>
              <a:gd name="connsiteX2" fmla="*/ 274320 w 2463501"/>
              <a:gd name="connsiteY2" fmla="*/ 1376979 h 1414631"/>
              <a:gd name="connsiteX3" fmla="*/ 1409251 w 2463501"/>
              <a:gd name="connsiteY3" fmla="*/ 871370 h 1414631"/>
              <a:gd name="connsiteX4" fmla="*/ 2463501 w 2463501"/>
              <a:gd name="connsiteY4" fmla="*/ 731520 h 1414631"/>
              <a:gd name="connsiteX5" fmla="*/ 2393576 w 2463501"/>
              <a:gd name="connsiteY5" fmla="*/ 0 h 1414631"/>
              <a:gd name="connsiteX6" fmla="*/ 865990 w 2463501"/>
              <a:gd name="connsiteY6" fmla="*/ 392654 h 1414631"/>
              <a:gd name="connsiteX7" fmla="*/ 102197 w 2463501"/>
              <a:gd name="connsiteY7" fmla="*/ 1194099 h 1414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3501" h="1414631">
                <a:moveTo>
                  <a:pt x="102197" y="1194099"/>
                </a:moveTo>
                <a:lnTo>
                  <a:pt x="0" y="1414631"/>
                </a:lnTo>
                <a:lnTo>
                  <a:pt x="274320" y="1376979"/>
                </a:lnTo>
                <a:lnTo>
                  <a:pt x="1409251" y="871370"/>
                </a:lnTo>
                <a:lnTo>
                  <a:pt x="2463501" y="731520"/>
                </a:lnTo>
                <a:lnTo>
                  <a:pt x="2393576" y="0"/>
                </a:lnTo>
                <a:lnTo>
                  <a:pt x="865990" y="392654"/>
                </a:lnTo>
                <a:lnTo>
                  <a:pt x="102197" y="11940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66868321-ABF2-F64D-BA19-E0085A95AC9E}"/>
              </a:ext>
            </a:extLst>
          </p:cNvPr>
          <p:cNvSpPr/>
          <p:nvPr/>
        </p:nvSpPr>
        <p:spPr>
          <a:xfrm>
            <a:off x="6211003" y="3320387"/>
            <a:ext cx="952052" cy="731520"/>
          </a:xfrm>
          <a:custGeom>
            <a:avLst/>
            <a:gdLst>
              <a:gd name="connsiteX0" fmla="*/ 952052 w 952052"/>
              <a:gd name="connsiteY0" fmla="*/ 0 h 731520"/>
              <a:gd name="connsiteX1" fmla="*/ 952052 w 952052"/>
              <a:gd name="connsiteY1" fmla="*/ 0 h 731520"/>
              <a:gd name="connsiteX2" fmla="*/ 726142 w 952052"/>
              <a:gd name="connsiteY2" fmla="*/ 731520 h 731520"/>
              <a:gd name="connsiteX3" fmla="*/ 0 w 952052"/>
              <a:gd name="connsiteY3" fmla="*/ 726141 h 731520"/>
              <a:gd name="connsiteX4" fmla="*/ 10758 w 952052"/>
              <a:gd name="connsiteY4" fmla="*/ 306592 h 731520"/>
              <a:gd name="connsiteX5" fmla="*/ 952052 w 952052"/>
              <a:gd name="connsiteY5" fmla="*/ 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52" h="731520">
                <a:moveTo>
                  <a:pt x="952052" y="0"/>
                </a:moveTo>
                <a:lnTo>
                  <a:pt x="952052" y="0"/>
                </a:lnTo>
                <a:lnTo>
                  <a:pt x="726142" y="731520"/>
                </a:lnTo>
                <a:lnTo>
                  <a:pt x="0" y="726141"/>
                </a:lnTo>
                <a:lnTo>
                  <a:pt x="10758" y="306592"/>
                </a:lnTo>
                <a:lnTo>
                  <a:pt x="952052" y="0"/>
                </a:ln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A0E59BCC-04B2-004A-8AB1-0D988D2354A7}"/>
              </a:ext>
            </a:extLst>
          </p:cNvPr>
          <p:cNvSpPr/>
          <p:nvPr/>
        </p:nvSpPr>
        <p:spPr>
          <a:xfrm>
            <a:off x="4011064" y="3562434"/>
            <a:ext cx="952052" cy="731520"/>
          </a:xfrm>
          <a:custGeom>
            <a:avLst/>
            <a:gdLst>
              <a:gd name="connsiteX0" fmla="*/ 952052 w 952052"/>
              <a:gd name="connsiteY0" fmla="*/ 0 h 731520"/>
              <a:gd name="connsiteX1" fmla="*/ 952052 w 952052"/>
              <a:gd name="connsiteY1" fmla="*/ 0 h 731520"/>
              <a:gd name="connsiteX2" fmla="*/ 726142 w 952052"/>
              <a:gd name="connsiteY2" fmla="*/ 731520 h 731520"/>
              <a:gd name="connsiteX3" fmla="*/ 0 w 952052"/>
              <a:gd name="connsiteY3" fmla="*/ 726141 h 731520"/>
              <a:gd name="connsiteX4" fmla="*/ 10758 w 952052"/>
              <a:gd name="connsiteY4" fmla="*/ 306592 h 731520"/>
              <a:gd name="connsiteX5" fmla="*/ 952052 w 952052"/>
              <a:gd name="connsiteY5" fmla="*/ 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52" h="731520">
                <a:moveTo>
                  <a:pt x="952052" y="0"/>
                </a:moveTo>
                <a:lnTo>
                  <a:pt x="952052" y="0"/>
                </a:lnTo>
                <a:lnTo>
                  <a:pt x="726142" y="731520"/>
                </a:lnTo>
                <a:lnTo>
                  <a:pt x="0" y="726141"/>
                </a:lnTo>
                <a:lnTo>
                  <a:pt x="10758" y="306592"/>
                </a:lnTo>
                <a:lnTo>
                  <a:pt x="952052" y="0"/>
                </a:ln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0983EF4C-7B5C-4A43-9D75-83D135845D3F}"/>
              </a:ext>
            </a:extLst>
          </p:cNvPr>
          <p:cNvSpPr/>
          <p:nvPr/>
        </p:nvSpPr>
        <p:spPr>
          <a:xfrm>
            <a:off x="8040954" y="3711388"/>
            <a:ext cx="952052" cy="731520"/>
          </a:xfrm>
          <a:custGeom>
            <a:avLst/>
            <a:gdLst>
              <a:gd name="connsiteX0" fmla="*/ 952052 w 952052"/>
              <a:gd name="connsiteY0" fmla="*/ 0 h 731520"/>
              <a:gd name="connsiteX1" fmla="*/ 952052 w 952052"/>
              <a:gd name="connsiteY1" fmla="*/ 0 h 731520"/>
              <a:gd name="connsiteX2" fmla="*/ 726142 w 952052"/>
              <a:gd name="connsiteY2" fmla="*/ 731520 h 731520"/>
              <a:gd name="connsiteX3" fmla="*/ 0 w 952052"/>
              <a:gd name="connsiteY3" fmla="*/ 726141 h 731520"/>
              <a:gd name="connsiteX4" fmla="*/ 10758 w 952052"/>
              <a:gd name="connsiteY4" fmla="*/ 306592 h 731520"/>
              <a:gd name="connsiteX5" fmla="*/ 952052 w 952052"/>
              <a:gd name="connsiteY5" fmla="*/ 0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52" h="731520">
                <a:moveTo>
                  <a:pt x="952052" y="0"/>
                </a:moveTo>
                <a:lnTo>
                  <a:pt x="952052" y="0"/>
                </a:lnTo>
                <a:lnTo>
                  <a:pt x="726142" y="731520"/>
                </a:lnTo>
                <a:lnTo>
                  <a:pt x="0" y="726141"/>
                </a:lnTo>
                <a:lnTo>
                  <a:pt x="10758" y="306592"/>
                </a:lnTo>
                <a:lnTo>
                  <a:pt x="952052" y="0"/>
                </a:ln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5817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02DB-1013-EB4A-8593-0AD183FCAA2E}"/>
              </a:ext>
            </a:extLst>
          </p:cNvPr>
          <p:cNvSpPr>
            <a:spLocks noGrp="1"/>
          </p:cNvSpPr>
          <p:nvPr>
            <p:ph type="title"/>
          </p:nvPr>
        </p:nvSpPr>
        <p:spPr/>
        <p:txBody>
          <a:bodyPr>
            <a:normAutofit/>
          </a:bodyPr>
          <a:lstStyle/>
          <a:p>
            <a:r>
              <a:rPr lang="en-US"/>
              <a:t>Neighborhood Sampling Example</a:t>
            </a:r>
          </a:p>
        </p:txBody>
      </p:sp>
      <p:sp>
        <p:nvSpPr>
          <p:cNvPr id="3" name="Content Placeholder 2">
            <a:extLst>
              <a:ext uri="{FF2B5EF4-FFF2-40B4-BE49-F238E27FC236}">
                <a16:creationId xmlns:a16="http://schemas.microsoft.com/office/drawing/2014/main" id="{704DF40B-FD31-144B-8015-1D741C706E89}"/>
              </a:ext>
            </a:extLst>
          </p:cNvPr>
          <p:cNvSpPr>
            <a:spLocks noGrp="1"/>
          </p:cNvSpPr>
          <p:nvPr>
            <p:ph idx="1"/>
          </p:nvPr>
        </p:nvSpPr>
        <p:spPr>
          <a:xfrm>
            <a:off x="457200" y="1295400"/>
            <a:ext cx="8481060" cy="5257801"/>
          </a:xfrm>
        </p:spPr>
        <p:txBody>
          <a:bodyPr vert="horz" lIns="54864" tIns="91440" rIns="91440" bIns="45720" rtlCol="0" anchor="t">
            <a:normAutofit/>
          </a:bodyPr>
          <a:lstStyle/>
          <a:p>
            <a:pPr marL="95885" indent="0">
              <a:buNone/>
            </a:pPr>
            <a:r>
              <a:rPr lang="en-US" dirty="0">
                <a:latin typeface="Calibri"/>
                <a:cs typeface="Calibri"/>
              </a:rPr>
              <a:t>In expectation, we can get embeddings similar to the case where all the neighbors are used</a:t>
            </a:r>
          </a:p>
          <a:p>
            <a:pPr lvl="1"/>
            <a:r>
              <a:rPr lang="en-US" b="1" dirty="0">
                <a:latin typeface="Calibri"/>
                <a:cs typeface="Calibri"/>
              </a:rPr>
              <a:t>Benefits: </a:t>
            </a:r>
            <a:r>
              <a:rPr lang="en-US" dirty="0">
                <a:solidFill>
                  <a:srgbClr val="C00000"/>
                </a:solidFill>
                <a:latin typeface="Calibri"/>
                <a:cs typeface="Calibri"/>
              </a:rPr>
              <a:t>Greatly reduce computational cost</a:t>
            </a:r>
            <a:endParaRPr lang="en-US" b="1" dirty="0">
              <a:solidFill>
                <a:srgbClr val="C00000"/>
              </a:solidFill>
              <a:latin typeface="Calibri"/>
              <a:cs typeface="Calibri"/>
            </a:endParaRPr>
          </a:p>
          <a:p>
            <a:pPr lvl="1"/>
            <a:r>
              <a:rPr lang="en-US" dirty="0">
                <a:latin typeface="Calibri"/>
                <a:cs typeface="Calibri"/>
              </a:rPr>
              <a:t>And in practice it works great!</a:t>
            </a:r>
          </a:p>
        </p:txBody>
      </p:sp>
      <p:sp>
        <p:nvSpPr>
          <p:cNvPr id="6" name="Slide Number Placeholder 5">
            <a:extLst>
              <a:ext uri="{FF2B5EF4-FFF2-40B4-BE49-F238E27FC236}">
                <a16:creationId xmlns:a16="http://schemas.microsoft.com/office/drawing/2014/main" id="{707C697F-4321-504F-8E1C-8E319B3A56B0}"/>
              </a:ext>
            </a:extLst>
          </p:cNvPr>
          <p:cNvSpPr>
            <a:spLocks noGrp="1"/>
          </p:cNvSpPr>
          <p:nvPr>
            <p:ph type="sldNum" sz="quarter" idx="12"/>
          </p:nvPr>
        </p:nvSpPr>
        <p:spPr/>
        <p:txBody>
          <a:bodyPr/>
          <a:lstStyle/>
          <a:p>
            <a:fld id="{19B12225-5612-419B-A8D5-4B8EEE4C217E}" type="slidenum">
              <a:rPr lang="en-US" smtClean="0"/>
              <a:pPr/>
              <a:t>111</a:t>
            </a:fld>
            <a:endParaRPr lang="en-US"/>
          </a:p>
        </p:txBody>
      </p:sp>
      <p:pic>
        <p:nvPicPr>
          <p:cNvPr id="7" name="Picture 6">
            <a:extLst>
              <a:ext uri="{FF2B5EF4-FFF2-40B4-BE49-F238E27FC236}">
                <a16:creationId xmlns:a16="http://schemas.microsoft.com/office/drawing/2014/main" id="{BD2035D9-4BEC-7043-8B64-CA7DF1622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423" y="4020554"/>
            <a:ext cx="6534003" cy="2602889"/>
          </a:xfrm>
          <a:prstGeom prst="rect">
            <a:avLst/>
          </a:prstGeom>
        </p:spPr>
      </p:pic>
      <p:sp>
        <p:nvSpPr>
          <p:cNvPr id="8" name="Multiply 7">
            <a:extLst>
              <a:ext uri="{FF2B5EF4-FFF2-40B4-BE49-F238E27FC236}">
                <a16:creationId xmlns:a16="http://schemas.microsoft.com/office/drawing/2014/main" id="{0FB996D4-E119-A74E-A093-D803B49C22E2}"/>
              </a:ext>
            </a:extLst>
          </p:cNvPr>
          <p:cNvSpPr/>
          <p:nvPr/>
        </p:nvSpPr>
        <p:spPr>
          <a:xfrm>
            <a:off x="1368181" y="5293587"/>
            <a:ext cx="361244" cy="38100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a:extLst>
              <a:ext uri="{FF2B5EF4-FFF2-40B4-BE49-F238E27FC236}">
                <a16:creationId xmlns:a16="http://schemas.microsoft.com/office/drawing/2014/main" id="{69625D02-A791-9C46-8CA3-DA9CB1A4B9CC}"/>
              </a:ext>
            </a:extLst>
          </p:cNvPr>
          <p:cNvSpPr/>
          <p:nvPr/>
        </p:nvSpPr>
        <p:spPr>
          <a:xfrm>
            <a:off x="5757163" y="5790523"/>
            <a:ext cx="361244" cy="381000"/>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7BFFB771-9FBA-0840-BBCF-D7C0981B674A}"/>
              </a:ext>
            </a:extLst>
          </p:cNvPr>
          <p:cNvSpPr/>
          <p:nvPr/>
        </p:nvSpPr>
        <p:spPr>
          <a:xfrm>
            <a:off x="2034823" y="4669657"/>
            <a:ext cx="265288" cy="265288"/>
          </a:xfrm>
          <a:prstGeom prst="smileyFace">
            <a:avLst/>
          </a:prstGeom>
          <a:ln w="349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83AAF043-8C6D-E245-865D-6A83624508F9}"/>
              </a:ext>
            </a:extLst>
          </p:cNvPr>
          <p:cNvSpPr/>
          <p:nvPr/>
        </p:nvSpPr>
        <p:spPr>
          <a:xfrm>
            <a:off x="1986845" y="5041586"/>
            <a:ext cx="265288" cy="265288"/>
          </a:xfrm>
          <a:prstGeom prst="smileyFace">
            <a:avLst/>
          </a:prstGeom>
          <a:ln w="349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5DD8ACAC-4927-A347-BAAF-1E308ACEEA59}"/>
              </a:ext>
            </a:extLst>
          </p:cNvPr>
          <p:cNvSpPr/>
          <p:nvPr/>
        </p:nvSpPr>
        <p:spPr>
          <a:xfrm>
            <a:off x="5805141" y="5293587"/>
            <a:ext cx="265288" cy="265288"/>
          </a:xfrm>
          <a:prstGeom prst="smileyFace">
            <a:avLst/>
          </a:prstGeom>
          <a:ln w="349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ECAE0E61-7D55-B546-9C60-1FA58F8A5E7A}"/>
              </a:ext>
            </a:extLst>
          </p:cNvPr>
          <p:cNvSpPr/>
          <p:nvPr/>
        </p:nvSpPr>
        <p:spPr>
          <a:xfrm>
            <a:off x="5805141" y="4730669"/>
            <a:ext cx="265288" cy="265288"/>
          </a:xfrm>
          <a:prstGeom prst="smileyFace">
            <a:avLst/>
          </a:prstGeom>
          <a:ln w="3492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145EA70-5083-6E45-ADB6-148241E5BF48}"/>
              </a:ext>
            </a:extLst>
          </p:cNvPr>
          <p:cNvSpPr/>
          <p:nvPr/>
        </p:nvSpPr>
        <p:spPr>
          <a:xfrm>
            <a:off x="2801418" y="14581"/>
            <a:ext cx="6342582" cy="276999"/>
          </a:xfrm>
          <a:prstGeom prst="rect">
            <a:avLst/>
          </a:prstGeom>
        </p:spPr>
        <p:txBody>
          <a:bodyPr wrap="square">
            <a:spAutoFit/>
          </a:bodyPr>
          <a:lstStyle/>
          <a:p>
            <a:r>
              <a:rPr lang="en-US" altLang="zh-CN" sz="1200" dirty="0">
                <a:solidFill>
                  <a:schemeClr val="accent3">
                    <a:lumMod val="75000"/>
                  </a:schemeClr>
                </a:solidFill>
              </a:rPr>
              <a:t>Ying et al.</a:t>
            </a:r>
            <a:r>
              <a:rPr lang="en-US" sz="1200" dirty="0">
                <a:solidFill>
                  <a:schemeClr val="accent3">
                    <a:lumMod val="75000"/>
                  </a:schemeClr>
                </a:solidFill>
              </a:rPr>
              <a:t> </a:t>
            </a:r>
            <a:r>
              <a:rPr lang="en-US" sz="1200" dirty="0">
                <a:solidFill>
                  <a:schemeClr val="accent3">
                    <a:lumMod val="75000"/>
                  </a:schemeClr>
                </a:solidFill>
                <a:hlinkClick r:id="rId3">
                  <a:extLst>
                    <a:ext uri="{A12FA001-AC4F-418D-AE19-62706E023703}">
                      <ahyp:hlinkClr xmlns:ahyp="http://schemas.microsoft.com/office/drawing/2018/hyperlinkcolor" val="tx"/>
                    </a:ext>
                  </a:extLst>
                </a:hlinkClick>
              </a:rPr>
              <a:t>Graph Convolutional Neural Networks for Web-Scale Recommender Systems</a:t>
            </a:r>
            <a:r>
              <a:rPr lang="en-US" sz="1200" dirty="0">
                <a:solidFill>
                  <a:schemeClr val="accent3">
                    <a:lumMod val="75000"/>
                  </a:schemeClr>
                </a:solidFill>
              </a:rPr>
              <a:t>, KDD 2018</a:t>
            </a:r>
          </a:p>
        </p:txBody>
      </p:sp>
    </p:spTree>
    <p:extLst>
      <p:ext uri="{BB962C8B-B14F-4D97-AF65-F5344CB8AC3E}">
        <p14:creationId xmlns:p14="http://schemas.microsoft.com/office/powerpoint/2010/main" val="28687608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86F4DC5-3B67-4A87-86BB-9456438ABFBE}"/>
              </a:ext>
            </a:extLst>
          </p:cNvPr>
          <p:cNvSpPr>
            <a:spLocks noGrp="1"/>
          </p:cNvSpPr>
          <p:nvPr>
            <p:ph type="sldNum" sz="quarter" idx="12"/>
          </p:nvPr>
        </p:nvSpPr>
        <p:spPr/>
        <p:txBody>
          <a:bodyPr/>
          <a:lstStyle/>
          <a:p>
            <a:fld id="{878E0B35-C73E-49DE-9EA0-4D9F6C87E107}" type="slidenum">
              <a:rPr lang="el-GR" smtClean="0"/>
              <a:pPr/>
              <a:t>112</a:t>
            </a:fld>
            <a:endParaRPr lang="el-GR"/>
          </a:p>
        </p:txBody>
      </p:sp>
      <p:sp>
        <p:nvSpPr>
          <p:cNvPr id="3" name="TextBox 2">
            <a:extLst>
              <a:ext uri="{FF2B5EF4-FFF2-40B4-BE49-F238E27FC236}">
                <a16:creationId xmlns:a16="http://schemas.microsoft.com/office/drawing/2014/main" id="{E5D16322-9F1E-4CE5-A216-E0E3ECC8CD0D}"/>
              </a:ext>
            </a:extLst>
          </p:cNvPr>
          <p:cNvSpPr txBox="1"/>
          <p:nvPr/>
        </p:nvSpPr>
        <p:spPr>
          <a:xfrm>
            <a:off x="611560" y="1844824"/>
            <a:ext cx="8075240" cy="3046988"/>
          </a:xfrm>
          <a:prstGeom prst="rect">
            <a:avLst/>
          </a:prstGeom>
          <a:noFill/>
        </p:spPr>
        <p:txBody>
          <a:bodyPr wrap="square" rtlCol="0">
            <a:spAutoFit/>
          </a:bodyPr>
          <a:lstStyle/>
          <a:p>
            <a:pPr marL="457200" indent="-457200">
              <a:buFont typeface="Wingdings" panose="05000000000000000000" pitchFamily="2" charset="2"/>
              <a:buChar char="§"/>
            </a:pPr>
            <a:r>
              <a:rPr lang="en-US" sz="3200" dirty="0">
                <a:solidFill>
                  <a:schemeClr val="bg1">
                    <a:lumMod val="65000"/>
                  </a:schemeClr>
                </a:solidFill>
              </a:rPr>
              <a:t>General Framework</a:t>
            </a:r>
          </a:p>
          <a:p>
            <a:pPr marL="457200" indent="-457200">
              <a:buFont typeface="Wingdings" panose="05000000000000000000" pitchFamily="2" charset="2"/>
              <a:buChar char="§"/>
            </a:pPr>
            <a:r>
              <a:rPr lang="en-US" sz="3200" dirty="0">
                <a:solidFill>
                  <a:schemeClr val="bg1">
                    <a:lumMod val="75000"/>
                  </a:schemeClr>
                </a:solidFill>
              </a:rPr>
              <a:t>A single GNN layer: Aggregation and Message</a:t>
            </a:r>
          </a:p>
          <a:p>
            <a:pPr marL="457200" indent="-457200">
              <a:buFont typeface="Wingdings" panose="05000000000000000000" pitchFamily="2" charset="2"/>
              <a:buChar char="§"/>
            </a:pPr>
            <a:r>
              <a:rPr lang="en-US" sz="3200" dirty="0">
                <a:solidFill>
                  <a:schemeClr val="bg1">
                    <a:lumMod val="75000"/>
                  </a:schemeClr>
                </a:solidFill>
              </a:rPr>
              <a:t>Layer Connectivity: Stacking</a:t>
            </a:r>
          </a:p>
          <a:p>
            <a:pPr marL="457200" indent="-457200">
              <a:buFont typeface="Wingdings" panose="05000000000000000000" pitchFamily="2" charset="2"/>
              <a:buChar char="§"/>
            </a:pPr>
            <a:r>
              <a:rPr lang="en-US" sz="3200" dirty="0">
                <a:solidFill>
                  <a:schemeClr val="bg1">
                    <a:lumMod val="75000"/>
                  </a:schemeClr>
                </a:solidFill>
              </a:rPr>
              <a:t>Graph augmentation</a:t>
            </a:r>
          </a:p>
          <a:p>
            <a:pPr marL="457200" indent="-457200">
              <a:buFont typeface="Wingdings" panose="05000000000000000000" pitchFamily="2" charset="2"/>
              <a:buChar char="§"/>
            </a:pPr>
            <a:r>
              <a:rPr lang="en-US" sz="3200" dirty="0">
                <a:solidFill>
                  <a:srgbClr val="FF0000"/>
                </a:solidFill>
              </a:rPr>
              <a:t>Learning objectives</a:t>
            </a:r>
          </a:p>
        </p:txBody>
      </p:sp>
      <p:sp>
        <p:nvSpPr>
          <p:cNvPr id="4" name="TextBox 3">
            <a:extLst>
              <a:ext uri="{FF2B5EF4-FFF2-40B4-BE49-F238E27FC236}">
                <a16:creationId xmlns:a16="http://schemas.microsoft.com/office/drawing/2014/main" id="{CDEA712B-4984-4455-921A-92EFD5F153D9}"/>
              </a:ext>
            </a:extLst>
          </p:cNvPr>
          <p:cNvSpPr txBox="1"/>
          <p:nvPr/>
        </p:nvSpPr>
        <p:spPr>
          <a:xfrm>
            <a:off x="755576" y="548680"/>
            <a:ext cx="6696744" cy="769441"/>
          </a:xfrm>
          <a:prstGeom prst="rect">
            <a:avLst/>
          </a:prstGeom>
          <a:noFill/>
        </p:spPr>
        <p:txBody>
          <a:bodyPr wrap="square" rtlCol="0">
            <a:spAutoFit/>
          </a:bodyPr>
          <a:lstStyle/>
          <a:p>
            <a:pPr algn="ctr"/>
            <a:r>
              <a:rPr lang="en-US" sz="4400" dirty="0"/>
              <a:t>Outline</a:t>
            </a:r>
            <a:endParaRPr lang="el-GR" sz="4400" dirty="0"/>
          </a:p>
        </p:txBody>
      </p:sp>
    </p:spTree>
    <p:extLst>
      <p:ext uri="{BB962C8B-B14F-4D97-AF65-F5344CB8AC3E}">
        <p14:creationId xmlns:p14="http://schemas.microsoft.com/office/powerpoint/2010/main" val="18340478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CCCA-8B50-E284-72BF-40BE2ED87634}"/>
              </a:ext>
            </a:extLst>
          </p:cNvPr>
          <p:cNvSpPr>
            <a:spLocks noGrp="1"/>
          </p:cNvSpPr>
          <p:nvPr>
            <p:ph type="title"/>
          </p:nvPr>
        </p:nvSpPr>
        <p:spPr>
          <a:xfrm>
            <a:off x="251520" y="2857500"/>
            <a:ext cx="8229600" cy="1143000"/>
          </a:xfrm>
        </p:spPr>
        <p:txBody>
          <a:bodyPr>
            <a:normAutofit/>
          </a:bodyPr>
          <a:lstStyle/>
          <a:p>
            <a:r>
              <a:rPr lang="en-US" sz="4000" b="1" cap="all" dirty="0">
                <a:solidFill>
                  <a:schemeClr val="accent1">
                    <a:lumMod val="75000"/>
                  </a:schemeClr>
                </a:solidFill>
                <a:latin typeface="+mn-lt"/>
              </a:rPr>
              <a:t>Learning with </a:t>
            </a:r>
            <a:r>
              <a:rPr lang="en-US" sz="4000" b="1" cap="all" dirty="0" err="1">
                <a:solidFill>
                  <a:schemeClr val="accent1">
                    <a:lumMod val="75000"/>
                  </a:schemeClr>
                </a:solidFill>
                <a:latin typeface="+mn-lt"/>
              </a:rPr>
              <a:t>gnns</a:t>
            </a:r>
            <a:endParaRPr lang="en-US" sz="4000" b="1" cap="all" dirty="0">
              <a:solidFill>
                <a:schemeClr val="accent1">
                  <a:lumMod val="75000"/>
                </a:schemeClr>
              </a:solidFill>
              <a:latin typeface="+mn-lt"/>
            </a:endParaRPr>
          </a:p>
        </p:txBody>
      </p:sp>
      <p:sp>
        <p:nvSpPr>
          <p:cNvPr id="3" name="Slide Number Placeholder 2">
            <a:extLst>
              <a:ext uri="{FF2B5EF4-FFF2-40B4-BE49-F238E27FC236}">
                <a16:creationId xmlns:a16="http://schemas.microsoft.com/office/drawing/2014/main" id="{D925BCD7-E41C-1E3E-1D7C-F907807E91FA}"/>
              </a:ext>
            </a:extLst>
          </p:cNvPr>
          <p:cNvSpPr>
            <a:spLocks noGrp="1"/>
          </p:cNvSpPr>
          <p:nvPr>
            <p:ph type="sldNum" sz="quarter" idx="12"/>
          </p:nvPr>
        </p:nvSpPr>
        <p:spPr/>
        <p:txBody>
          <a:bodyPr/>
          <a:lstStyle/>
          <a:p>
            <a:fld id="{878E0B35-C73E-49DE-9EA0-4D9F6C87E107}" type="slidenum">
              <a:rPr lang="el-GR" smtClean="0"/>
              <a:pPr/>
              <a:t>113</a:t>
            </a:fld>
            <a:endParaRPr lang="el-GR"/>
          </a:p>
        </p:txBody>
      </p:sp>
    </p:spTree>
    <p:extLst>
      <p:ext uri="{BB962C8B-B14F-4D97-AF65-F5344CB8AC3E}">
        <p14:creationId xmlns:p14="http://schemas.microsoft.com/office/powerpoint/2010/main" val="33478530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AF86-A497-D34A-A358-3D50D61228DB}"/>
              </a:ext>
            </a:extLst>
          </p:cNvPr>
          <p:cNvSpPr>
            <a:spLocks noGrp="1"/>
          </p:cNvSpPr>
          <p:nvPr>
            <p:ph type="title"/>
          </p:nvPr>
        </p:nvSpPr>
        <p:spPr/>
        <p:txBody>
          <a:bodyPr/>
          <a:lstStyle/>
          <a:p>
            <a:r>
              <a:rPr lang="en-US" dirty="0"/>
              <a:t>A General GNN Framework</a:t>
            </a:r>
          </a:p>
        </p:txBody>
      </p:sp>
      <p:sp>
        <p:nvSpPr>
          <p:cNvPr id="6" name="Slide Number Placeholder 5">
            <a:extLst>
              <a:ext uri="{FF2B5EF4-FFF2-40B4-BE49-F238E27FC236}">
                <a16:creationId xmlns:a16="http://schemas.microsoft.com/office/drawing/2014/main" id="{44C4BA7E-5446-264D-898D-344D2831203B}"/>
              </a:ext>
            </a:extLst>
          </p:cNvPr>
          <p:cNvSpPr>
            <a:spLocks noGrp="1"/>
          </p:cNvSpPr>
          <p:nvPr>
            <p:ph type="sldNum" sz="quarter" idx="12"/>
          </p:nvPr>
        </p:nvSpPr>
        <p:spPr/>
        <p:txBody>
          <a:bodyPr/>
          <a:lstStyle/>
          <a:p>
            <a:fld id="{19B12225-5612-419B-A8D5-4B8EEE4C217E}" type="slidenum">
              <a:rPr lang="en-US" smtClean="0"/>
              <a:pPr/>
              <a:t>114</a:t>
            </a:fld>
            <a:endParaRPr lang="en-US"/>
          </a:p>
        </p:txBody>
      </p:sp>
      <p:pic>
        <p:nvPicPr>
          <p:cNvPr id="8" name="Picture 7">
            <a:extLst>
              <a:ext uri="{FF2B5EF4-FFF2-40B4-BE49-F238E27FC236}">
                <a16:creationId xmlns:a16="http://schemas.microsoft.com/office/drawing/2014/main" id="{5C8A0D8C-52FA-6A4E-9B31-DF1BF3692E3C}"/>
              </a:ext>
            </a:extLst>
          </p:cNvPr>
          <p:cNvPicPr>
            <a:picLocks noChangeAspect="1"/>
          </p:cNvPicPr>
          <p:nvPr/>
        </p:nvPicPr>
        <p:blipFill rotWithShape="1">
          <a:blip r:embed="rId2">
            <a:extLst>
              <a:ext uri="{28A0092B-C50C-407E-A947-70E740481C1C}">
                <a14:useLocalDpi xmlns:a14="http://schemas.microsoft.com/office/drawing/2010/main" val="0"/>
              </a:ext>
            </a:extLst>
          </a:blip>
          <a:srcRect r="63931"/>
          <a:stretch/>
        </p:blipFill>
        <p:spPr>
          <a:xfrm>
            <a:off x="102489" y="1139415"/>
            <a:ext cx="1951640" cy="2155450"/>
          </a:xfrm>
          <a:prstGeom prst="rect">
            <a:avLst/>
          </a:prstGeom>
        </p:spPr>
      </p:pic>
      <p:pic>
        <p:nvPicPr>
          <p:cNvPr id="9" name="Picture 8">
            <a:extLst>
              <a:ext uri="{FF2B5EF4-FFF2-40B4-BE49-F238E27FC236}">
                <a16:creationId xmlns:a16="http://schemas.microsoft.com/office/drawing/2014/main" id="{9163D583-A7F5-1345-BCEF-A98B96BD92D9}"/>
              </a:ext>
            </a:extLst>
          </p:cNvPr>
          <p:cNvPicPr>
            <a:picLocks noChangeAspect="1"/>
          </p:cNvPicPr>
          <p:nvPr/>
        </p:nvPicPr>
        <p:blipFill rotWithShape="1">
          <a:blip r:embed="rId3"/>
          <a:srcRect l="4033" b="2082"/>
          <a:stretch/>
        </p:blipFill>
        <p:spPr>
          <a:xfrm>
            <a:off x="3217636" y="2155510"/>
            <a:ext cx="3449644" cy="3973945"/>
          </a:xfrm>
          <a:prstGeom prst="rect">
            <a:avLst/>
          </a:prstGeom>
        </p:spPr>
      </p:pic>
      <p:sp>
        <p:nvSpPr>
          <p:cNvPr id="20" name="TextBox 19">
            <a:extLst>
              <a:ext uri="{FF2B5EF4-FFF2-40B4-BE49-F238E27FC236}">
                <a16:creationId xmlns:a16="http://schemas.microsoft.com/office/drawing/2014/main" id="{436A9E83-7E28-DD42-B6EC-0E2D0FB230B2}"/>
              </a:ext>
            </a:extLst>
          </p:cNvPr>
          <p:cNvSpPr txBox="1"/>
          <p:nvPr/>
        </p:nvSpPr>
        <p:spPr>
          <a:xfrm>
            <a:off x="3540042" y="1713194"/>
            <a:ext cx="2942152" cy="461665"/>
          </a:xfrm>
          <a:prstGeom prst="rect">
            <a:avLst/>
          </a:prstGeom>
          <a:noFill/>
        </p:spPr>
        <p:txBody>
          <a:bodyPr wrap="none" rtlCol="0">
            <a:spAutoFit/>
          </a:bodyPr>
          <a:lstStyle/>
          <a:p>
            <a:r>
              <a:rPr lang="en-US" sz="2400" b="1">
                <a:solidFill>
                  <a:schemeClr val="accent2"/>
                </a:solidFill>
                <a:latin typeface="Calibri" panose="020F0502020204030204" pitchFamily="34" charset="0"/>
                <a:cs typeface="Calibri" panose="020F0502020204030204" pitchFamily="34" charset="0"/>
              </a:rPr>
              <a:t>(5) Learning objective</a:t>
            </a:r>
          </a:p>
        </p:txBody>
      </p:sp>
      <p:sp>
        <p:nvSpPr>
          <p:cNvPr id="17" name="Rectangle 16">
            <a:extLst>
              <a:ext uri="{FF2B5EF4-FFF2-40B4-BE49-F238E27FC236}">
                <a16:creationId xmlns:a16="http://schemas.microsoft.com/office/drawing/2014/main" id="{877706EC-7B09-DE43-9F40-10F320733828}"/>
              </a:ext>
            </a:extLst>
          </p:cNvPr>
          <p:cNvSpPr/>
          <p:nvPr/>
        </p:nvSpPr>
        <p:spPr>
          <a:xfrm>
            <a:off x="3751650" y="0"/>
            <a:ext cx="5392350" cy="276999"/>
          </a:xfrm>
          <a:prstGeom prst="rect">
            <a:avLst/>
          </a:prstGeom>
        </p:spPr>
        <p:txBody>
          <a:bodyPr wrap="square">
            <a:spAutoFit/>
          </a:bodyPr>
          <a:lstStyle/>
          <a:p>
            <a:r>
              <a:rPr lang="en-US" altLang="zh-CN" sz="1200" dirty="0">
                <a:solidFill>
                  <a:schemeClr val="accent3">
                    <a:lumMod val="75000"/>
                  </a:schemeClr>
                </a:solidFill>
              </a:rPr>
              <a:t>J. You, R. Ying, J. </a:t>
            </a:r>
            <a:r>
              <a:rPr lang="en-US" altLang="zh-CN" sz="1200" dirty="0" err="1">
                <a:solidFill>
                  <a:schemeClr val="accent3">
                    <a:lumMod val="75000"/>
                  </a:schemeClr>
                </a:solidFill>
              </a:rPr>
              <a:t>Leskovec</a:t>
            </a:r>
            <a:r>
              <a:rPr lang="en-US" altLang="zh-CN" sz="1200" dirty="0">
                <a:solidFill>
                  <a:schemeClr val="accent3">
                    <a:lumMod val="75000"/>
                  </a:schemeClr>
                </a:solidFill>
              </a:rPr>
              <a:t>. </a:t>
            </a:r>
            <a:r>
              <a:rPr lang="en-US" sz="1200" dirty="0">
                <a:solidFill>
                  <a:schemeClr val="accent3">
                    <a:lumMod val="75000"/>
                  </a:schemeClr>
                </a:solidFill>
                <a:hlinkClick r:id="rId4">
                  <a:extLst>
                    <a:ext uri="{A12FA001-AC4F-418D-AE19-62706E023703}">
                      <ahyp:hlinkClr xmlns:ahyp="http://schemas.microsoft.com/office/drawing/2018/hyperlinkcolor" val="tx"/>
                    </a:ext>
                  </a:extLst>
                </a:hlinkClick>
              </a:rPr>
              <a:t>Design Space of Graph Neural Networks</a:t>
            </a:r>
            <a:r>
              <a:rPr lang="en-US" sz="1200" dirty="0">
                <a:solidFill>
                  <a:schemeClr val="accent3">
                    <a:lumMod val="75000"/>
                  </a:schemeClr>
                </a:solidFill>
              </a:rPr>
              <a:t>, </a:t>
            </a:r>
            <a:r>
              <a:rPr lang="en-US" sz="1200" dirty="0" err="1">
                <a:solidFill>
                  <a:schemeClr val="accent3">
                    <a:lumMod val="75000"/>
                  </a:schemeClr>
                </a:solidFill>
              </a:rPr>
              <a:t>NeurIPS</a:t>
            </a:r>
            <a:r>
              <a:rPr lang="en-US" sz="1200" dirty="0">
                <a:solidFill>
                  <a:schemeClr val="accent3">
                    <a:lumMod val="75000"/>
                  </a:schemeClr>
                </a:solidFill>
              </a:rPr>
              <a:t> 2020</a:t>
            </a:r>
          </a:p>
        </p:txBody>
      </p:sp>
      <p:sp>
        <p:nvSpPr>
          <p:cNvPr id="21" name="TextBox 20">
            <a:extLst>
              <a:ext uri="{FF2B5EF4-FFF2-40B4-BE49-F238E27FC236}">
                <a16:creationId xmlns:a16="http://schemas.microsoft.com/office/drawing/2014/main" id="{EE7F8C70-EF21-1445-B436-A3842DA3A4C1}"/>
              </a:ext>
            </a:extLst>
          </p:cNvPr>
          <p:cNvSpPr txBox="1"/>
          <p:nvPr/>
        </p:nvSpPr>
        <p:spPr>
          <a:xfrm>
            <a:off x="49955" y="3924958"/>
            <a:ext cx="4162323" cy="461665"/>
          </a:xfrm>
          <a:prstGeom prst="rect">
            <a:avLst/>
          </a:prstGeom>
          <a:noFill/>
        </p:spPr>
        <p:txBody>
          <a:bodyPr wrap="square" rtlCol="0">
            <a:spAutoFit/>
          </a:bodyPr>
          <a:lstStyle/>
          <a:p>
            <a:r>
              <a:rPr lang="en-US" sz="2400" b="1" dirty="0">
                <a:solidFill>
                  <a:srgbClr val="C00000"/>
                </a:solidFill>
                <a:latin typeface="Calibri" panose="020F0502020204030204" pitchFamily="34" charset="0"/>
                <a:cs typeface="Calibri" panose="020F0502020204030204" pitchFamily="34" charset="0"/>
              </a:rPr>
              <a:t>How do we train a GNN?</a:t>
            </a:r>
          </a:p>
        </p:txBody>
      </p:sp>
    </p:spTree>
    <p:extLst>
      <p:ext uri="{BB962C8B-B14F-4D97-AF65-F5344CB8AC3E}">
        <p14:creationId xmlns:p14="http://schemas.microsoft.com/office/powerpoint/2010/main" val="39090851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AF86-A497-D34A-A358-3D50D61228DB}"/>
              </a:ext>
            </a:extLst>
          </p:cNvPr>
          <p:cNvSpPr>
            <a:spLocks noGrp="1"/>
          </p:cNvSpPr>
          <p:nvPr>
            <p:ph type="title"/>
          </p:nvPr>
        </p:nvSpPr>
        <p:spPr/>
        <p:txBody>
          <a:bodyPr/>
          <a:lstStyle/>
          <a:p>
            <a:r>
              <a:rPr lang="en-US"/>
              <a:t>GNN Training Pipeline</a:t>
            </a:r>
          </a:p>
        </p:txBody>
      </p:sp>
      <p:sp>
        <p:nvSpPr>
          <p:cNvPr id="6" name="Slide Number Placeholder 5">
            <a:extLst>
              <a:ext uri="{FF2B5EF4-FFF2-40B4-BE49-F238E27FC236}">
                <a16:creationId xmlns:a16="http://schemas.microsoft.com/office/drawing/2014/main" id="{44C4BA7E-5446-264D-898D-344D2831203B}"/>
              </a:ext>
            </a:extLst>
          </p:cNvPr>
          <p:cNvSpPr>
            <a:spLocks noGrp="1"/>
          </p:cNvSpPr>
          <p:nvPr>
            <p:ph type="sldNum" sz="quarter" idx="12"/>
          </p:nvPr>
        </p:nvSpPr>
        <p:spPr/>
        <p:txBody>
          <a:bodyPr/>
          <a:lstStyle/>
          <a:p>
            <a:fld id="{19B12225-5612-419B-A8D5-4B8EEE4C217E}" type="slidenum">
              <a:rPr lang="en-US" smtClean="0"/>
              <a:pPr/>
              <a:t>115</a:t>
            </a:fld>
            <a:endParaRPr lang="en-US"/>
          </a:p>
        </p:txBody>
      </p:sp>
      <p:pic>
        <p:nvPicPr>
          <p:cNvPr id="14" name="Picture 13">
            <a:extLst>
              <a:ext uri="{FF2B5EF4-FFF2-40B4-BE49-F238E27FC236}">
                <a16:creationId xmlns:a16="http://schemas.microsoft.com/office/drawing/2014/main" id="{D9DA67EA-6E12-2D44-870B-8D3D594A7140}"/>
              </a:ext>
            </a:extLst>
          </p:cNvPr>
          <p:cNvPicPr>
            <a:picLocks noChangeAspect="1"/>
          </p:cNvPicPr>
          <p:nvPr/>
        </p:nvPicPr>
        <p:blipFill rotWithShape="1">
          <a:blip r:embed="rId2"/>
          <a:srcRect b="8324"/>
          <a:stretch/>
        </p:blipFill>
        <p:spPr>
          <a:xfrm>
            <a:off x="3272186" y="3566053"/>
            <a:ext cx="1145986" cy="1063050"/>
          </a:xfrm>
          <a:prstGeom prst="rect">
            <a:avLst/>
          </a:prstGeom>
        </p:spPr>
      </p:pic>
      <p:sp>
        <p:nvSpPr>
          <p:cNvPr id="18" name="Rectangle 17">
            <a:extLst>
              <a:ext uri="{FF2B5EF4-FFF2-40B4-BE49-F238E27FC236}">
                <a16:creationId xmlns:a16="http://schemas.microsoft.com/office/drawing/2014/main" id="{551678B1-57E7-084E-9FEA-672EACBE936E}"/>
              </a:ext>
            </a:extLst>
          </p:cNvPr>
          <p:cNvSpPr/>
          <p:nvPr/>
        </p:nvSpPr>
        <p:spPr>
          <a:xfrm flipH="1">
            <a:off x="4333761" y="3740354"/>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6B3A78-9CB6-834A-A32C-5FA9DCD51360}"/>
              </a:ext>
            </a:extLst>
          </p:cNvPr>
          <p:cNvSpPr/>
          <p:nvPr/>
        </p:nvSpPr>
        <p:spPr>
          <a:xfrm>
            <a:off x="4844493" y="3408504"/>
            <a:ext cx="1304629"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Prediction head</a:t>
            </a:r>
          </a:p>
        </p:txBody>
      </p:sp>
      <p:sp>
        <p:nvSpPr>
          <p:cNvPr id="21" name="Rectangle 20">
            <a:extLst>
              <a:ext uri="{FF2B5EF4-FFF2-40B4-BE49-F238E27FC236}">
                <a16:creationId xmlns:a16="http://schemas.microsoft.com/office/drawing/2014/main" id="{C73AC6EA-4299-0A49-8C60-DD57DC15A264}"/>
              </a:ext>
            </a:extLst>
          </p:cNvPr>
          <p:cNvSpPr/>
          <p:nvPr/>
        </p:nvSpPr>
        <p:spPr>
          <a:xfrm>
            <a:off x="6445046" y="3403790"/>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Calibri" panose="020F0502020204030204" pitchFamily="34" charset="0"/>
                <a:cs typeface="Calibri" panose="020F0502020204030204" pitchFamily="34" charset="0"/>
              </a:rPr>
              <a:t>Predictions</a:t>
            </a:r>
          </a:p>
        </p:txBody>
      </p:sp>
      <p:sp>
        <p:nvSpPr>
          <p:cNvPr id="25" name="Rectangle 24">
            <a:extLst>
              <a:ext uri="{FF2B5EF4-FFF2-40B4-BE49-F238E27FC236}">
                <a16:creationId xmlns:a16="http://schemas.microsoft.com/office/drawing/2014/main" id="{EEA62A6B-BF63-214E-9EA1-B85BE6B0312A}"/>
              </a:ext>
            </a:extLst>
          </p:cNvPr>
          <p:cNvSpPr/>
          <p:nvPr/>
        </p:nvSpPr>
        <p:spPr>
          <a:xfrm>
            <a:off x="8129740" y="3408504"/>
            <a:ext cx="846022"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Labels</a:t>
            </a:r>
          </a:p>
        </p:txBody>
      </p:sp>
      <p:sp>
        <p:nvSpPr>
          <p:cNvPr id="26" name="Rectangle 25">
            <a:extLst>
              <a:ext uri="{FF2B5EF4-FFF2-40B4-BE49-F238E27FC236}">
                <a16:creationId xmlns:a16="http://schemas.microsoft.com/office/drawing/2014/main" id="{AC34E548-5FE3-FE4F-B69B-400A3F12E44D}"/>
              </a:ext>
            </a:extLst>
          </p:cNvPr>
          <p:cNvSpPr/>
          <p:nvPr/>
        </p:nvSpPr>
        <p:spPr>
          <a:xfrm>
            <a:off x="7024603" y="4592340"/>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Loss function</a:t>
            </a:r>
          </a:p>
        </p:txBody>
      </p:sp>
      <p:sp>
        <p:nvSpPr>
          <p:cNvPr id="28" name="Rectangle 27">
            <a:extLst>
              <a:ext uri="{FF2B5EF4-FFF2-40B4-BE49-F238E27FC236}">
                <a16:creationId xmlns:a16="http://schemas.microsoft.com/office/drawing/2014/main" id="{FCD8C504-1BE1-B242-AC5C-1FA8B012149D}"/>
              </a:ext>
            </a:extLst>
          </p:cNvPr>
          <p:cNvSpPr/>
          <p:nvPr/>
        </p:nvSpPr>
        <p:spPr>
          <a:xfrm>
            <a:off x="7024603" y="2129478"/>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Evaluation metrics</a:t>
            </a:r>
          </a:p>
        </p:txBody>
      </p:sp>
      <p:pic>
        <p:nvPicPr>
          <p:cNvPr id="29" name="Picture 28">
            <a:extLst>
              <a:ext uri="{FF2B5EF4-FFF2-40B4-BE49-F238E27FC236}">
                <a16:creationId xmlns:a16="http://schemas.microsoft.com/office/drawing/2014/main" id="{5FDBD9DA-0FC1-024B-88AF-13D63C2B537B}"/>
              </a:ext>
            </a:extLst>
          </p:cNvPr>
          <p:cNvPicPr>
            <a:picLocks noChangeAspect="1"/>
          </p:cNvPicPr>
          <p:nvPr/>
        </p:nvPicPr>
        <p:blipFill rotWithShape="1">
          <a:blip r:embed="rId3"/>
          <a:srcRect l="4033" b="2082"/>
          <a:stretch/>
        </p:blipFill>
        <p:spPr>
          <a:xfrm>
            <a:off x="1760268" y="3638903"/>
            <a:ext cx="956357" cy="1101711"/>
          </a:xfrm>
          <a:prstGeom prst="rect">
            <a:avLst/>
          </a:prstGeom>
        </p:spPr>
      </p:pic>
      <p:sp>
        <p:nvSpPr>
          <p:cNvPr id="30" name="Rectangle 29">
            <a:extLst>
              <a:ext uri="{FF2B5EF4-FFF2-40B4-BE49-F238E27FC236}">
                <a16:creationId xmlns:a16="http://schemas.microsoft.com/office/drawing/2014/main" id="{36F14DEF-4855-8441-9ED8-65EA14AF89B8}"/>
              </a:ext>
            </a:extLst>
          </p:cNvPr>
          <p:cNvSpPr/>
          <p:nvPr/>
        </p:nvSpPr>
        <p:spPr>
          <a:xfrm>
            <a:off x="1627797" y="2566291"/>
            <a:ext cx="122130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BB9FC8F-66DF-944E-A186-3C520E025BF5}"/>
              </a:ext>
            </a:extLst>
          </p:cNvPr>
          <p:cNvSpPr txBox="1"/>
          <p:nvPr/>
        </p:nvSpPr>
        <p:spPr>
          <a:xfrm>
            <a:off x="1690406" y="2623240"/>
            <a:ext cx="1145986" cy="1015663"/>
          </a:xfrm>
          <a:prstGeom prst="rect">
            <a:avLst/>
          </a:prstGeom>
          <a:noFill/>
        </p:spPr>
        <p:txBody>
          <a:bodyPr wrap="square" rtlCol="0">
            <a:spAutoFit/>
          </a:bodyPr>
          <a:lstStyle/>
          <a:p>
            <a:r>
              <a:rPr lang="en-US" sz="2000" b="1">
                <a:latin typeface="Calibri" panose="020F0502020204030204" pitchFamily="34" charset="0"/>
                <a:cs typeface="Calibri" panose="020F0502020204030204" pitchFamily="34" charset="0"/>
              </a:rPr>
              <a:t>Graph Neural Network</a:t>
            </a:r>
          </a:p>
        </p:txBody>
      </p:sp>
      <p:sp>
        <p:nvSpPr>
          <p:cNvPr id="31" name="Rectangle 30">
            <a:extLst>
              <a:ext uri="{FF2B5EF4-FFF2-40B4-BE49-F238E27FC236}">
                <a16:creationId xmlns:a16="http://schemas.microsoft.com/office/drawing/2014/main" id="{A5DCBA5C-6220-0F48-B6AC-10A79FE1C3BF}"/>
              </a:ext>
            </a:extLst>
          </p:cNvPr>
          <p:cNvSpPr/>
          <p:nvPr/>
        </p:nvSpPr>
        <p:spPr>
          <a:xfrm>
            <a:off x="3118217" y="2566291"/>
            <a:ext cx="140569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26BF35E7-62DD-714E-91AD-A1556F8901F8}"/>
              </a:ext>
            </a:extLst>
          </p:cNvPr>
          <p:cNvSpPr/>
          <p:nvPr/>
        </p:nvSpPr>
        <p:spPr>
          <a:xfrm flipH="1">
            <a:off x="3351718" y="374136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531605F-1703-734F-853A-8C29ACD0A899}"/>
              </a:ext>
            </a:extLst>
          </p:cNvPr>
          <p:cNvSpPr txBox="1"/>
          <p:nvPr/>
        </p:nvSpPr>
        <p:spPr>
          <a:xfrm>
            <a:off x="3068299" y="2644704"/>
            <a:ext cx="1529695" cy="707886"/>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Node embeddings</a:t>
            </a:r>
          </a:p>
        </p:txBody>
      </p:sp>
      <p:sp>
        <p:nvSpPr>
          <p:cNvPr id="34" name="Rectangle 33">
            <a:extLst>
              <a:ext uri="{FF2B5EF4-FFF2-40B4-BE49-F238E27FC236}">
                <a16:creationId xmlns:a16="http://schemas.microsoft.com/office/drawing/2014/main" id="{1E19E197-BBE8-AF49-A644-243EC5D2E2F5}"/>
              </a:ext>
            </a:extLst>
          </p:cNvPr>
          <p:cNvSpPr/>
          <p:nvPr/>
        </p:nvSpPr>
        <p:spPr>
          <a:xfrm flipH="1">
            <a:off x="4203065" y="4341582"/>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859F00C-2CCB-3443-AB9C-DDBD870E979E}"/>
              </a:ext>
            </a:extLst>
          </p:cNvPr>
          <p:cNvSpPr/>
          <p:nvPr/>
        </p:nvSpPr>
        <p:spPr>
          <a:xfrm flipH="1">
            <a:off x="3731728" y="437467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48ABAEF-CB0E-4F4B-94CB-5DF431C6765B}"/>
              </a:ext>
            </a:extLst>
          </p:cNvPr>
          <p:cNvSpPr/>
          <p:nvPr/>
        </p:nvSpPr>
        <p:spPr>
          <a:xfrm flipH="1">
            <a:off x="3241554" y="4395883"/>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6249A0-27C4-144D-BEA0-5244206F01CE}"/>
              </a:ext>
            </a:extLst>
          </p:cNvPr>
          <p:cNvSpPr/>
          <p:nvPr/>
        </p:nvSpPr>
        <p:spPr>
          <a:xfrm flipH="1">
            <a:off x="3773933" y="342399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5B9D590-69AD-274B-A626-84F684CA5496}"/>
              </a:ext>
            </a:extLst>
          </p:cNvPr>
          <p:cNvCxnSpPr>
            <a:cxnSpLocks/>
            <a:stCxn id="30" idx="3"/>
            <a:endCxn id="31" idx="1"/>
          </p:cNvCxnSpPr>
          <p:nvPr/>
        </p:nvCxnSpPr>
        <p:spPr>
          <a:xfrm>
            <a:off x="2849097" y="3749942"/>
            <a:ext cx="26912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F42D22B-A092-6947-A005-BD86C6AC2448}"/>
              </a:ext>
            </a:extLst>
          </p:cNvPr>
          <p:cNvCxnSpPr>
            <a:cxnSpLocks/>
            <a:stCxn id="31" idx="3"/>
            <a:endCxn id="8" idx="1"/>
          </p:cNvCxnSpPr>
          <p:nvPr/>
        </p:nvCxnSpPr>
        <p:spPr>
          <a:xfrm flipV="1">
            <a:off x="4523907" y="3749757"/>
            <a:ext cx="320586" cy="1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37500329-32B1-FC41-B9D9-644ED6413C33}"/>
              </a:ext>
            </a:extLst>
          </p:cNvPr>
          <p:cNvCxnSpPr>
            <a:cxnSpLocks/>
            <a:stCxn id="8" idx="3"/>
            <a:endCxn id="21" idx="1"/>
          </p:cNvCxnSpPr>
          <p:nvPr/>
        </p:nvCxnSpPr>
        <p:spPr>
          <a:xfrm flipV="1">
            <a:off x="6149122" y="3745043"/>
            <a:ext cx="295924" cy="47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E01F2C31-510D-B847-B0BB-DA7AFA60978A}"/>
              </a:ext>
            </a:extLst>
          </p:cNvPr>
          <p:cNvCxnSpPr>
            <a:cxnSpLocks/>
            <a:stCxn id="21" idx="0"/>
            <a:endCxn id="28" idx="2"/>
          </p:cNvCxnSpPr>
          <p:nvPr/>
        </p:nvCxnSpPr>
        <p:spPr>
          <a:xfrm flipV="1">
            <a:off x="7147891" y="2811983"/>
            <a:ext cx="579557" cy="5918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763D0F14-2A90-DA48-AD75-AB097EFEA70C}"/>
              </a:ext>
            </a:extLst>
          </p:cNvPr>
          <p:cNvCxnSpPr>
            <a:cxnSpLocks/>
            <a:stCxn id="25" idx="0"/>
            <a:endCxn id="28" idx="2"/>
          </p:cNvCxnSpPr>
          <p:nvPr/>
        </p:nvCxnSpPr>
        <p:spPr>
          <a:xfrm flipH="1" flipV="1">
            <a:off x="7727448" y="2811983"/>
            <a:ext cx="825303" cy="5965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D66A72DA-0D32-5848-96A0-3FDC9D0C534B}"/>
              </a:ext>
            </a:extLst>
          </p:cNvPr>
          <p:cNvCxnSpPr>
            <a:cxnSpLocks/>
            <a:stCxn id="25" idx="2"/>
            <a:endCxn id="26" idx="0"/>
          </p:cNvCxnSpPr>
          <p:nvPr/>
        </p:nvCxnSpPr>
        <p:spPr>
          <a:xfrm flipH="1">
            <a:off x="7727448" y="4091009"/>
            <a:ext cx="825303" cy="50133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AB9889D4-3DA4-AA44-9F49-8520ECFEB130}"/>
              </a:ext>
            </a:extLst>
          </p:cNvPr>
          <p:cNvCxnSpPr>
            <a:cxnSpLocks/>
            <a:stCxn id="21" idx="2"/>
            <a:endCxn id="26" idx="0"/>
          </p:cNvCxnSpPr>
          <p:nvPr/>
        </p:nvCxnSpPr>
        <p:spPr>
          <a:xfrm>
            <a:off x="7147891" y="4086295"/>
            <a:ext cx="579557" cy="5060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63" name="Picture 62">
            <a:extLst>
              <a:ext uri="{FF2B5EF4-FFF2-40B4-BE49-F238E27FC236}">
                <a16:creationId xmlns:a16="http://schemas.microsoft.com/office/drawing/2014/main" id="{A71C0705-DDF0-E940-B04C-FA87B72DDF1B}"/>
              </a:ext>
            </a:extLst>
          </p:cNvPr>
          <p:cNvPicPr>
            <a:picLocks noChangeAspect="1"/>
          </p:cNvPicPr>
          <p:nvPr/>
        </p:nvPicPr>
        <p:blipFill>
          <a:blip r:embed="rId2"/>
          <a:stretch>
            <a:fillRect/>
          </a:stretch>
        </p:blipFill>
        <p:spPr>
          <a:xfrm>
            <a:off x="248603" y="3721533"/>
            <a:ext cx="1035142" cy="1047412"/>
          </a:xfrm>
          <a:prstGeom prst="rect">
            <a:avLst/>
          </a:prstGeom>
        </p:spPr>
      </p:pic>
      <p:sp>
        <p:nvSpPr>
          <p:cNvPr id="68" name="Rectangle 67">
            <a:extLst>
              <a:ext uri="{FF2B5EF4-FFF2-40B4-BE49-F238E27FC236}">
                <a16:creationId xmlns:a16="http://schemas.microsoft.com/office/drawing/2014/main" id="{DAB3A328-2F55-3C46-A1B4-1F03CB7BA8E3}"/>
              </a:ext>
            </a:extLst>
          </p:cNvPr>
          <p:cNvSpPr/>
          <p:nvPr/>
        </p:nvSpPr>
        <p:spPr>
          <a:xfrm>
            <a:off x="155488" y="2566291"/>
            <a:ext cx="122130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D40F4BF0-62EB-C848-8CAD-F5355CE5FA49}"/>
              </a:ext>
            </a:extLst>
          </p:cNvPr>
          <p:cNvSpPr txBox="1"/>
          <p:nvPr/>
        </p:nvSpPr>
        <p:spPr>
          <a:xfrm>
            <a:off x="131200" y="2632829"/>
            <a:ext cx="1221300" cy="707886"/>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Input Graph</a:t>
            </a:r>
          </a:p>
        </p:txBody>
      </p:sp>
      <p:cxnSp>
        <p:nvCxnSpPr>
          <p:cNvPr id="74" name="Straight Arrow Connector 73">
            <a:extLst>
              <a:ext uri="{FF2B5EF4-FFF2-40B4-BE49-F238E27FC236}">
                <a16:creationId xmlns:a16="http://schemas.microsoft.com/office/drawing/2014/main" id="{55A89EA0-3C65-A348-9D69-208AFC6241D7}"/>
              </a:ext>
            </a:extLst>
          </p:cNvPr>
          <p:cNvCxnSpPr>
            <a:cxnSpLocks/>
            <a:endCxn id="30" idx="1"/>
          </p:cNvCxnSpPr>
          <p:nvPr/>
        </p:nvCxnSpPr>
        <p:spPr>
          <a:xfrm>
            <a:off x="1424916" y="3749942"/>
            <a:ext cx="20288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a16="http://schemas.microsoft.com/office/drawing/2014/main" id="{97D2F253-E182-6F44-80D7-F4D89C911F03}"/>
              </a:ext>
            </a:extLst>
          </p:cNvPr>
          <p:cNvSpPr/>
          <p:nvPr/>
        </p:nvSpPr>
        <p:spPr>
          <a:xfrm>
            <a:off x="66173" y="2372586"/>
            <a:ext cx="4590047" cy="2734819"/>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79" name="TextBox 78">
            <a:extLst>
              <a:ext uri="{FF2B5EF4-FFF2-40B4-BE49-F238E27FC236}">
                <a16:creationId xmlns:a16="http://schemas.microsoft.com/office/drawing/2014/main" id="{77240375-349F-3F44-A9AE-1C4522487109}"/>
              </a:ext>
            </a:extLst>
          </p:cNvPr>
          <p:cNvSpPr txBox="1"/>
          <p:nvPr/>
        </p:nvSpPr>
        <p:spPr>
          <a:xfrm>
            <a:off x="183353" y="1633082"/>
            <a:ext cx="4474302" cy="523220"/>
          </a:xfrm>
          <a:prstGeom prst="rect">
            <a:avLst/>
          </a:prstGeom>
          <a:noFill/>
        </p:spPr>
        <p:txBody>
          <a:bodyPr wrap="none" rtlCol="0">
            <a:spAutoFit/>
          </a:bodyPr>
          <a:lstStyle/>
          <a:p>
            <a:r>
              <a:rPr lang="en-US" sz="2800" b="1">
                <a:solidFill>
                  <a:srgbClr val="C00000"/>
                </a:solidFill>
                <a:latin typeface="Calibri" panose="020F0502020204030204" pitchFamily="34" charset="0"/>
                <a:cs typeface="Calibri" panose="020F0502020204030204" pitchFamily="34" charset="0"/>
              </a:rPr>
              <a:t>So far what we have covered</a:t>
            </a:r>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9158BF76-E74B-C44A-B584-3DDF42D674A5}"/>
                  </a:ext>
                </a:extLst>
              </p:cNvPr>
              <p:cNvSpPr txBox="1"/>
              <p:nvPr/>
            </p:nvSpPr>
            <p:spPr>
              <a:xfrm>
                <a:off x="120092" y="5379523"/>
                <a:ext cx="5571846" cy="905312"/>
              </a:xfrm>
              <a:prstGeom prst="rect">
                <a:avLst/>
              </a:prstGeom>
              <a:noFill/>
            </p:spPr>
            <p:txBody>
              <a:bodyPr wrap="none" rtlCol="0">
                <a:spAutoFit/>
              </a:bodyPr>
              <a:lstStyle/>
              <a:p>
                <a:r>
                  <a:rPr lang="en-US" sz="2400" b="1" dirty="0">
                    <a:solidFill>
                      <a:srgbClr val="C00000"/>
                    </a:solidFill>
                    <a:latin typeface="Calibri" panose="020F0502020204030204" pitchFamily="34" charset="0"/>
                    <a:cs typeface="Calibri" panose="020F0502020204030204" pitchFamily="34" charset="0"/>
                  </a:rPr>
                  <a:t>Output of a GNN: set of node embeddings</a:t>
                </a:r>
              </a:p>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m:t>
                      </m:r>
                      <m:sSubSup>
                        <m:sSubSupPr>
                          <m:ctrlPr>
                            <a:rPr lang="en-US" sz="2400" i="1">
                              <a:latin typeface="Cambria Math" panose="02040503050406030204" pitchFamily="18" charset="0"/>
                            </a:rPr>
                          </m:ctrlPr>
                        </m:sSubSupPr>
                        <m:e>
                          <m:r>
                            <a:rPr lang="en-US" sz="2400" b="1" i="1" smtClean="0">
                              <a:latin typeface="Cambria Math" panose="02040503050406030204" pitchFamily="18" charset="0"/>
                            </a:rPr>
                            <m:t>𝐡</m:t>
                          </m:r>
                        </m:e>
                        <m:sub>
                          <m:r>
                            <a:rPr lang="en-US" sz="2400" i="1" smtClean="0">
                              <a:latin typeface="Cambria Math" panose="02040503050406030204" pitchFamily="18" charset="0"/>
                            </a:rPr>
                            <m:t>𝑣</m:t>
                          </m:r>
                        </m:sub>
                        <m:sup>
                          <m:d>
                            <m:dPr>
                              <m:ctrlPr>
                                <a:rPr lang="en-US" sz="2400" i="1">
                                  <a:latin typeface="Cambria Math" panose="02040503050406030204" pitchFamily="18" charset="0"/>
                                </a:rPr>
                              </m:ctrlPr>
                            </m:dPr>
                            <m:e>
                              <m:r>
                                <a:rPr lang="en-US" sz="2400" i="1" smtClean="0">
                                  <a:latin typeface="Cambria Math" panose="02040503050406030204" pitchFamily="18" charset="0"/>
                                </a:rPr>
                                <m:t>𝐿</m:t>
                              </m:r>
                            </m:e>
                          </m:d>
                        </m:sup>
                      </m:sSubSup>
                      <m:r>
                        <a:rPr lang="en-US" sz="2400" i="1" smtClean="0">
                          <a:latin typeface="Cambria Math" panose="02040503050406030204" pitchFamily="18" charset="0"/>
                        </a:rPr>
                        <m:t>, ∀</m:t>
                      </m:r>
                      <m:r>
                        <a:rPr lang="en-US" sz="2400" i="1" smtClean="0">
                          <a:latin typeface="Cambria Math" panose="02040503050406030204" pitchFamily="18" charset="0"/>
                        </a:rPr>
                        <m:t>𝑣</m:t>
                      </m:r>
                      <m:r>
                        <a:rPr lang="en-US" sz="2400" i="1" smtClean="0">
                          <a:latin typeface="Cambria Math" panose="02040503050406030204" pitchFamily="18" charset="0"/>
                        </a:rPr>
                        <m:t>∈</m:t>
                      </m:r>
                      <m:r>
                        <a:rPr lang="en-US" sz="2400" i="1" smtClean="0">
                          <a:latin typeface="Cambria Math" panose="02040503050406030204" pitchFamily="18" charset="0"/>
                        </a:rPr>
                        <m:t>𝐺</m:t>
                      </m:r>
                      <m:r>
                        <a:rPr lang="en-US" sz="2400" i="1" smtClean="0">
                          <a:latin typeface="Cambria Math" panose="02040503050406030204" pitchFamily="18" charset="0"/>
                        </a:rPr>
                        <m:t>}</m:t>
                      </m:r>
                    </m:oMath>
                  </m:oMathPara>
                </a14:m>
                <a:endParaRPr lang="en-US" sz="2400" dirty="0">
                  <a:latin typeface="Calibri" panose="020F0502020204030204" pitchFamily="34" charset="0"/>
                  <a:cs typeface="Calibri" panose="020F0502020204030204" pitchFamily="34" charset="0"/>
                </a:endParaRPr>
              </a:p>
            </p:txBody>
          </p:sp>
        </mc:Choice>
        <mc:Fallback xmlns="">
          <p:sp>
            <p:nvSpPr>
              <p:cNvPr id="81" name="TextBox 80">
                <a:extLst>
                  <a:ext uri="{FF2B5EF4-FFF2-40B4-BE49-F238E27FC236}">
                    <a16:creationId xmlns:a16="http://schemas.microsoft.com/office/drawing/2014/main" id="{9158BF76-E74B-C44A-B584-3DDF42D674A5}"/>
                  </a:ext>
                </a:extLst>
              </p:cNvPr>
              <p:cNvSpPr txBox="1">
                <a:spLocks noRot="1" noChangeAspect="1" noMove="1" noResize="1" noEditPoints="1" noAdjustHandles="1" noChangeArrowheads="1" noChangeShapeType="1" noTextEdit="1"/>
              </p:cNvSpPr>
              <p:nvPr/>
            </p:nvSpPr>
            <p:spPr>
              <a:xfrm>
                <a:off x="120092" y="5379523"/>
                <a:ext cx="5571846" cy="905312"/>
              </a:xfrm>
              <a:prstGeom prst="rect">
                <a:avLst/>
              </a:prstGeom>
              <a:blipFill>
                <a:blip r:embed="rId4"/>
                <a:stretch>
                  <a:fillRect l="-1818" t="-5556" r="-227" b="-8333"/>
                </a:stretch>
              </a:blipFill>
            </p:spPr>
            <p:txBody>
              <a:bodyPr/>
              <a:lstStyle/>
              <a:p>
                <a:r>
                  <a:rPr lang="en-US">
                    <a:noFill/>
                  </a:rPr>
                  <a:t> </a:t>
                </a:r>
              </a:p>
            </p:txBody>
          </p:sp>
        </mc:Fallback>
      </mc:AlternateContent>
    </p:spTree>
    <p:extLst>
      <p:ext uri="{BB962C8B-B14F-4D97-AF65-F5344CB8AC3E}">
        <p14:creationId xmlns:p14="http://schemas.microsoft.com/office/powerpoint/2010/main" val="17702832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DC8B-A691-1A4D-9905-76C4CC521A25}"/>
              </a:ext>
            </a:extLst>
          </p:cNvPr>
          <p:cNvSpPr>
            <a:spLocks noGrp="1"/>
          </p:cNvSpPr>
          <p:nvPr>
            <p:ph type="title"/>
          </p:nvPr>
        </p:nvSpPr>
        <p:spPr/>
        <p:txBody>
          <a:bodyPr/>
          <a:lstStyle/>
          <a:p>
            <a:r>
              <a:rPr lang="en-US"/>
              <a:t>GNN Prediction Heads</a:t>
            </a:r>
          </a:p>
        </p:txBody>
      </p:sp>
      <p:sp>
        <p:nvSpPr>
          <p:cNvPr id="3" name="Content Placeholder 2">
            <a:extLst>
              <a:ext uri="{FF2B5EF4-FFF2-40B4-BE49-F238E27FC236}">
                <a16:creationId xmlns:a16="http://schemas.microsoft.com/office/drawing/2014/main" id="{C0BB3AF9-919A-9840-B292-18E3B28451E5}"/>
              </a:ext>
            </a:extLst>
          </p:cNvPr>
          <p:cNvSpPr>
            <a:spLocks noGrp="1"/>
          </p:cNvSpPr>
          <p:nvPr>
            <p:ph idx="1"/>
          </p:nvPr>
        </p:nvSpPr>
        <p:spPr/>
        <p:txBody>
          <a:bodyPr/>
          <a:lstStyle/>
          <a:p>
            <a:pPr marL="0" indent="0">
              <a:buNone/>
            </a:pPr>
            <a:r>
              <a:rPr lang="en-US" b="1" dirty="0"/>
              <a:t>Idea: </a:t>
            </a:r>
            <a:r>
              <a:rPr lang="en-US" dirty="0"/>
              <a:t>Different task levels require different prediction heads</a:t>
            </a:r>
            <a:endParaRPr lang="en-US" b="1" dirty="0"/>
          </a:p>
        </p:txBody>
      </p:sp>
      <p:sp>
        <p:nvSpPr>
          <p:cNvPr id="6" name="Slide Number Placeholder 5">
            <a:extLst>
              <a:ext uri="{FF2B5EF4-FFF2-40B4-BE49-F238E27FC236}">
                <a16:creationId xmlns:a16="http://schemas.microsoft.com/office/drawing/2014/main" id="{CB69E338-AB33-E146-A359-8774AC130DB1}"/>
              </a:ext>
            </a:extLst>
          </p:cNvPr>
          <p:cNvSpPr>
            <a:spLocks noGrp="1"/>
          </p:cNvSpPr>
          <p:nvPr>
            <p:ph type="sldNum" sz="quarter" idx="12"/>
          </p:nvPr>
        </p:nvSpPr>
        <p:spPr/>
        <p:txBody>
          <a:bodyPr/>
          <a:lstStyle/>
          <a:p>
            <a:fld id="{19B12225-5612-419B-A8D5-4B8EEE4C217E}" type="slidenum">
              <a:rPr lang="en-US" smtClean="0"/>
              <a:pPr/>
              <a:t>116</a:t>
            </a:fld>
            <a:endParaRPr lang="en-US"/>
          </a:p>
        </p:txBody>
      </p:sp>
      <p:grpSp>
        <p:nvGrpSpPr>
          <p:cNvPr id="15" name="Group 14">
            <a:extLst>
              <a:ext uri="{FF2B5EF4-FFF2-40B4-BE49-F238E27FC236}">
                <a16:creationId xmlns:a16="http://schemas.microsoft.com/office/drawing/2014/main" id="{7C38B4E1-660A-3E4A-A9E6-29A9764CE12F}"/>
              </a:ext>
            </a:extLst>
          </p:cNvPr>
          <p:cNvGrpSpPr/>
          <p:nvPr/>
        </p:nvGrpSpPr>
        <p:grpSpPr>
          <a:xfrm>
            <a:off x="1096153" y="2701090"/>
            <a:ext cx="6679858" cy="3750243"/>
            <a:chOff x="147386" y="1953391"/>
            <a:chExt cx="8247378" cy="4630289"/>
          </a:xfrm>
        </p:grpSpPr>
        <p:pic>
          <p:nvPicPr>
            <p:cNvPr id="7" name="Picture 6">
              <a:extLst>
                <a:ext uri="{FF2B5EF4-FFF2-40B4-BE49-F238E27FC236}">
                  <a16:creationId xmlns:a16="http://schemas.microsoft.com/office/drawing/2014/main" id="{269CAA59-C567-9248-9C18-F2B032945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292836" y="3033927"/>
              <a:ext cx="4351381" cy="2492866"/>
            </a:xfrm>
            <a:prstGeom prst="rect">
              <a:avLst/>
            </a:prstGeom>
          </p:spPr>
        </p:pic>
        <p:sp>
          <p:nvSpPr>
            <p:cNvPr id="8" name="Rectangle 7">
              <a:extLst>
                <a:ext uri="{FF2B5EF4-FFF2-40B4-BE49-F238E27FC236}">
                  <a16:creationId xmlns:a16="http://schemas.microsoft.com/office/drawing/2014/main" id="{637E9D20-3761-584B-B83B-B83EE3C5E09C}"/>
                </a:ext>
              </a:extLst>
            </p:cNvPr>
            <p:cNvSpPr/>
            <p:nvPr/>
          </p:nvSpPr>
          <p:spPr>
            <a:xfrm>
              <a:off x="6316874" y="2358020"/>
              <a:ext cx="2077888" cy="874001"/>
            </a:xfrm>
            <a:prstGeom prst="rect">
              <a:avLst/>
            </a:prstGeom>
          </p:spPr>
          <p:txBody>
            <a:bodyPr wrap="square" lIns="91440" tIns="45720" rIns="91440" bIns="45720" anchor="t">
              <a:spAutoFit/>
            </a:bodyPr>
            <a:lstStyle/>
            <a:p>
              <a:pPr marL="151765" algn="just" defTabSz="1219170">
                <a:spcBef>
                  <a:spcPct val="20000"/>
                </a:spcBef>
                <a:buClr>
                  <a:srgbClr val="C00000"/>
                </a:buClr>
              </a:pPr>
              <a:r>
                <a:rPr lang="en-US" sz="2000" b="1">
                  <a:latin typeface="Arial"/>
                  <a:ea typeface="Helvetica Neue Light" charset="0"/>
                  <a:cs typeface="Arial"/>
                </a:rPr>
                <a:t>Node-level prediction</a:t>
              </a:r>
              <a:endParaRPr lang="en-US" sz="2000">
                <a:latin typeface="Arial"/>
                <a:ea typeface="Helvetica Neue Light" charset="0"/>
                <a:cs typeface="Arial"/>
              </a:endParaRPr>
            </a:p>
          </p:txBody>
        </p:sp>
        <p:sp>
          <p:nvSpPr>
            <p:cNvPr id="9" name="Rectangle 8">
              <a:extLst>
                <a:ext uri="{FF2B5EF4-FFF2-40B4-BE49-F238E27FC236}">
                  <a16:creationId xmlns:a16="http://schemas.microsoft.com/office/drawing/2014/main" id="{97B9C475-A936-C747-AA86-5B41398DA669}"/>
                </a:ext>
              </a:extLst>
            </p:cNvPr>
            <p:cNvSpPr/>
            <p:nvPr/>
          </p:nvSpPr>
          <p:spPr>
            <a:xfrm>
              <a:off x="6316875" y="5579044"/>
              <a:ext cx="2077889" cy="874001"/>
            </a:xfrm>
            <a:prstGeom prst="rect">
              <a:avLst/>
            </a:prstGeom>
          </p:spPr>
          <p:txBody>
            <a:bodyPr wrap="square" lIns="91440" tIns="45720" rIns="91440" bIns="45720" anchor="t">
              <a:spAutoFit/>
            </a:bodyPr>
            <a:lstStyle/>
            <a:p>
              <a:pPr marL="151765" defTabSz="1219170">
                <a:spcBef>
                  <a:spcPct val="20000"/>
                </a:spcBef>
                <a:buClr>
                  <a:srgbClr val="C00000"/>
                </a:buClr>
              </a:pPr>
              <a:r>
                <a:rPr lang="en-US" sz="2000" b="1">
                  <a:latin typeface="Arial"/>
                  <a:ea typeface="Helvetica Neue Light" charset="0"/>
                  <a:cs typeface="Arial"/>
                </a:rPr>
                <a:t>Edge-level prediction</a:t>
              </a:r>
              <a:endParaRPr lang="en-US" sz="1600">
                <a:latin typeface="Arial"/>
                <a:cs typeface="Arial"/>
              </a:endParaRPr>
            </a:p>
          </p:txBody>
        </p:sp>
        <p:cxnSp>
          <p:nvCxnSpPr>
            <p:cNvPr id="10" name="Straight Arrow Connector 9">
              <a:extLst>
                <a:ext uri="{FF2B5EF4-FFF2-40B4-BE49-F238E27FC236}">
                  <a16:creationId xmlns:a16="http://schemas.microsoft.com/office/drawing/2014/main" id="{99A4301A-3378-374D-88E5-AF73CC4B388C}"/>
                </a:ext>
              </a:extLst>
            </p:cNvPr>
            <p:cNvCxnSpPr>
              <a:cxnSpLocks/>
            </p:cNvCxnSpPr>
            <p:nvPr/>
          </p:nvCxnSpPr>
          <p:spPr>
            <a:xfrm>
              <a:off x="5601899" y="2795021"/>
              <a:ext cx="802996" cy="0"/>
            </a:xfrm>
            <a:prstGeom prst="straightConnector1">
              <a:avLst/>
            </a:prstGeom>
            <a:ln w="25400">
              <a:solidFill>
                <a:srgbClr val="C0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34C085F-1E60-174B-BF0B-F9C85BCF1D8F}"/>
                </a:ext>
              </a:extLst>
            </p:cNvPr>
            <p:cNvCxnSpPr>
              <a:cxnSpLocks/>
            </p:cNvCxnSpPr>
            <p:nvPr/>
          </p:nvCxnSpPr>
          <p:spPr>
            <a:xfrm>
              <a:off x="5343323" y="5963765"/>
              <a:ext cx="991629" cy="0"/>
            </a:xfrm>
            <a:prstGeom prst="straightConnector1">
              <a:avLst/>
            </a:prstGeom>
            <a:ln w="25400">
              <a:solidFill>
                <a:srgbClr val="C0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440662-610F-A542-8583-CB048FAF6862}"/>
                </a:ext>
              </a:extLst>
            </p:cNvPr>
            <p:cNvSpPr/>
            <p:nvPr/>
          </p:nvSpPr>
          <p:spPr>
            <a:xfrm>
              <a:off x="2916611" y="1953391"/>
              <a:ext cx="3081528" cy="4630289"/>
            </a:xfrm>
            <a:prstGeom prst="rect">
              <a:avLst/>
            </a:prstGeom>
            <a:noFill/>
            <a:ln cmpd="sng">
              <a:solidFill>
                <a:srgbClr val="C00000"/>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200" b="1"/>
            </a:p>
          </p:txBody>
        </p:sp>
        <p:cxnSp>
          <p:nvCxnSpPr>
            <p:cNvPr id="13" name="Straight Arrow Connector 12">
              <a:extLst>
                <a:ext uri="{FF2B5EF4-FFF2-40B4-BE49-F238E27FC236}">
                  <a16:creationId xmlns:a16="http://schemas.microsoft.com/office/drawing/2014/main" id="{8C3AEC0C-13BD-D245-8394-0348AF2D0B4B}"/>
                </a:ext>
              </a:extLst>
            </p:cNvPr>
            <p:cNvCxnSpPr>
              <a:cxnSpLocks/>
            </p:cNvCxnSpPr>
            <p:nvPr/>
          </p:nvCxnSpPr>
          <p:spPr>
            <a:xfrm flipH="1">
              <a:off x="2355779" y="4202911"/>
              <a:ext cx="560832" cy="0"/>
            </a:xfrm>
            <a:prstGeom prst="straightConnector1">
              <a:avLst/>
            </a:prstGeom>
            <a:ln w="25400">
              <a:solidFill>
                <a:srgbClr val="C0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83B9366-9BF0-6B4E-BAF2-70F570A0AEF0}"/>
                </a:ext>
              </a:extLst>
            </p:cNvPr>
            <p:cNvSpPr/>
            <p:nvPr/>
          </p:nvSpPr>
          <p:spPr>
            <a:xfrm>
              <a:off x="147386" y="3765911"/>
              <a:ext cx="2450488" cy="874001"/>
            </a:xfrm>
            <a:prstGeom prst="rect">
              <a:avLst/>
            </a:prstGeom>
          </p:spPr>
          <p:txBody>
            <a:bodyPr wrap="square" lIns="91440" tIns="45720" rIns="91440" bIns="45720" anchor="t">
              <a:spAutoFit/>
            </a:bodyPr>
            <a:lstStyle/>
            <a:p>
              <a:pPr marL="151765" defTabSz="1219170">
                <a:spcBef>
                  <a:spcPct val="20000"/>
                </a:spcBef>
                <a:buClr>
                  <a:srgbClr val="C00000"/>
                </a:buClr>
              </a:pPr>
              <a:r>
                <a:rPr lang="en-US" sz="2000" b="1">
                  <a:latin typeface="Arial"/>
                  <a:ea typeface="Helvetica Neue Light" charset="0"/>
                  <a:cs typeface="Arial"/>
                </a:rPr>
                <a:t>Graph-level prediction</a:t>
              </a:r>
              <a:endParaRPr lang="en-US" sz="1600">
                <a:latin typeface="Arial"/>
                <a:cs typeface="Arial"/>
              </a:endParaRPr>
            </a:p>
          </p:txBody>
        </p:sp>
      </p:grpSp>
    </p:spTree>
    <p:extLst>
      <p:ext uri="{BB962C8B-B14F-4D97-AF65-F5344CB8AC3E}">
        <p14:creationId xmlns:p14="http://schemas.microsoft.com/office/powerpoint/2010/main" val="28251672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AF86-A497-D34A-A358-3D50D61228DB}"/>
              </a:ext>
            </a:extLst>
          </p:cNvPr>
          <p:cNvSpPr>
            <a:spLocks noGrp="1"/>
          </p:cNvSpPr>
          <p:nvPr>
            <p:ph type="title"/>
          </p:nvPr>
        </p:nvSpPr>
        <p:spPr/>
        <p:txBody>
          <a:bodyPr/>
          <a:lstStyle/>
          <a:p>
            <a:r>
              <a:rPr lang="en-US"/>
              <a:t>GNN Training Pipeline (1)</a:t>
            </a:r>
          </a:p>
        </p:txBody>
      </p:sp>
      <p:sp>
        <p:nvSpPr>
          <p:cNvPr id="6" name="Slide Number Placeholder 5">
            <a:extLst>
              <a:ext uri="{FF2B5EF4-FFF2-40B4-BE49-F238E27FC236}">
                <a16:creationId xmlns:a16="http://schemas.microsoft.com/office/drawing/2014/main" id="{44C4BA7E-5446-264D-898D-344D2831203B}"/>
              </a:ext>
            </a:extLst>
          </p:cNvPr>
          <p:cNvSpPr>
            <a:spLocks noGrp="1"/>
          </p:cNvSpPr>
          <p:nvPr>
            <p:ph type="sldNum" sz="quarter" idx="12"/>
          </p:nvPr>
        </p:nvSpPr>
        <p:spPr/>
        <p:txBody>
          <a:bodyPr/>
          <a:lstStyle/>
          <a:p>
            <a:fld id="{19B12225-5612-419B-A8D5-4B8EEE4C217E}" type="slidenum">
              <a:rPr lang="en-US" smtClean="0"/>
              <a:pPr/>
              <a:t>117</a:t>
            </a:fld>
            <a:endParaRPr lang="en-US"/>
          </a:p>
        </p:txBody>
      </p:sp>
      <p:pic>
        <p:nvPicPr>
          <p:cNvPr id="14" name="Picture 13">
            <a:extLst>
              <a:ext uri="{FF2B5EF4-FFF2-40B4-BE49-F238E27FC236}">
                <a16:creationId xmlns:a16="http://schemas.microsoft.com/office/drawing/2014/main" id="{D9DA67EA-6E12-2D44-870B-8D3D594A7140}"/>
              </a:ext>
            </a:extLst>
          </p:cNvPr>
          <p:cNvPicPr>
            <a:picLocks noChangeAspect="1"/>
          </p:cNvPicPr>
          <p:nvPr/>
        </p:nvPicPr>
        <p:blipFill rotWithShape="1">
          <a:blip r:embed="rId2"/>
          <a:srcRect b="8324"/>
          <a:stretch/>
        </p:blipFill>
        <p:spPr>
          <a:xfrm>
            <a:off x="3272186" y="3566053"/>
            <a:ext cx="1145986" cy="1063050"/>
          </a:xfrm>
          <a:prstGeom prst="rect">
            <a:avLst/>
          </a:prstGeom>
        </p:spPr>
      </p:pic>
      <p:sp>
        <p:nvSpPr>
          <p:cNvPr id="18" name="Rectangle 17">
            <a:extLst>
              <a:ext uri="{FF2B5EF4-FFF2-40B4-BE49-F238E27FC236}">
                <a16:creationId xmlns:a16="http://schemas.microsoft.com/office/drawing/2014/main" id="{551678B1-57E7-084E-9FEA-672EACBE936E}"/>
              </a:ext>
            </a:extLst>
          </p:cNvPr>
          <p:cNvSpPr/>
          <p:nvPr/>
        </p:nvSpPr>
        <p:spPr>
          <a:xfrm flipH="1">
            <a:off x="4333761" y="3740354"/>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6B3A78-9CB6-834A-A32C-5FA9DCD51360}"/>
              </a:ext>
            </a:extLst>
          </p:cNvPr>
          <p:cNvSpPr/>
          <p:nvPr/>
        </p:nvSpPr>
        <p:spPr>
          <a:xfrm>
            <a:off x="4844493" y="3408504"/>
            <a:ext cx="1304629"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Prediction head</a:t>
            </a:r>
          </a:p>
        </p:txBody>
      </p:sp>
      <p:sp>
        <p:nvSpPr>
          <p:cNvPr id="21" name="Rectangle 20">
            <a:extLst>
              <a:ext uri="{FF2B5EF4-FFF2-40B4-BE49-F238E27FC236}">
                <a16:creationId xmlns:a16="http://schemas.microsoft.com/office/drawing/2014/main" id="{C73AC6EA-4299-0A49-8C60-DD57DC15A264}"/>
              </a:ext>
            </a:extLst>
          </p:cNvPr>
          <p:cNvSpPr/>
          <p:nvPr/>
        </p:nvSpPr>
        <p:spPr>
          <a:xfrm>
            <a:off x="6445046" y="3403790"/>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Calibri" panose="020F0502020204030204" pitchFamily="34" charset="0"/>
                <a:cs typeface="Calibri" panose="020F0502020204030204" pitchFamily="34" charset="0"/>
              </a:rPr>
              <a:t>Predictions</a:t>
            </a:r>
          </a:p>
        </p:txBody>
      </p:sp>
      <p:sp>
        <p:nvSpPr>
          <p:cNvPr id="25" name="Rectangle 24">
            <a:extLst>
              <a:ext uri="{FF2B5EF4-FFF2-40B4-BE49-F238E27FC236}">
                <a16:creationId xmlns:a16="http://schemas.microsoft.com/office/drawing/2014/main" id="{EEA62A6B-BF63-214E-9EA1-B85BE6B0312A}"/>
              </a:ext>
            </a:extLst>
          </p:cNvPr>
          <p:cNvSpPr/>
          <p:nvPr/>
        </p:nvSpPr>
        <p:spPr>
          <a:xfrm>
            <a:off x="8129740" y="3408504"/>
            <a:ext cx="846022"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Labels</a:t>
            </a:r>
          </a:p>
        </p:txBody>
      </p:sp>
      <p:sp>
        <p:nvSpPr>
          <p:cNvPr id="26" name="Rectangle 25">
            <a:extLst>
              <a:ext uri="{FF2B5EF4-FFF2-40B4-BE49-F238E27FC236}">
                <a16:creationId xmlns:a16="http://schemas.microsoft.com/office/drawing/2014/main" id="{AC34E548-5FE3-FE4F-B69B-400A3F12E44D}"/>
              </a:ext>
            </a:extLst>
          </p:cNvPr>
          <p:cNvSpPr/>
          <p:nvPr/>
        </p:nvSpPr>
        <p:spPr>
          <a:xfrm>
            <a:off x="7024603" y="4592340"/>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Loss function</a:t>
            </a:r>
          </a:p>
        </p:txBody>
      </p:sp>
      <p:sp>
        <p:nvSpPr>
          <p:cNvPr id="28" name="Rectangle 27">
            <a:extLst>
              <a:ext uri="{FF2B5EF4-FFF2-40B4-BE49-F238E27FC236}">
                <a16:creationId xmlns:a16="http://schemas.microsoft.com/office/drawing/2014/main" id="{FCD8C504-1BE1-B242-AC5C-1FA8B012149D}"/>
              </a:ext>
            </a:extLst>
          </p:cNvPr>
          <p:cNvSpPr/>
          <p:nvPr/>
        </p:nvSpPr>
        <p:spPr>
          <a:xfrm>
            <a:off x="7024603" y="2129478"/>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Evaluation metrics</a:t>
            </a:r>
          </a:p>
        </p:txBody>
      </p:sp>
      <p:pic>
        <p:nvPicPr>
          <p:cNvPr id="29" name="Picture 28">
            <a:extLst>
              <a:ext uri="{FF2B5EF4-FFF2-40B4-BE49-F238E27FC236}">
                <a16:creationId xmlns:a16="http://schemas.microsoft.com/office/drawing/2014/main" id="{5FDBD9DA-0FC1-024B-88AF-13D63C2B537B}"/>
              </a:ext>
            </a:extLst>
          </p:cNvPr>
          <p:cNvPicPr>
            <a:picLocks noChangeAspect="1"/>
          </p:cNvPicPr>
          <p:nvPr/>
        </p:nvPicPr>
        <p:blipFill rotWithShape="1">
          <a:blip r:embed="rId3"/>
          <a:srcRect l="4033" b="2082"/>
          <a:stretch/>
        </p:blipFill>
        <p:spPr>
          <a:xfrm>
            <a:off x="1760268" y="3638903"/>
            <a:ext cx="956357" cy="1101711"/>
          </a:xfrm>
          <a:prstGeom prst="rect">
            <a:avLst/>
          </a:prstGeom>
        </p:spPr>
      </p:pic>
      <p:sp>
        <p:nvSpPr>
          <p:cNvPr id="30" name="Rectangle 29">
            <a:extLst>
              <a:ext uri="{FF2B5EF4-FFF2-40B4-BE49-F238E27FC236}">
                <a16:creationId xmlns:a16="http://schemas.microsoft.com/office/drawing/2014/main" id="{36F14DEF-4855-8441-9ED8-65EA14AF89B8}"/>
              </a:ext>
            </a:extLst>
          </p:cNvPr>
          <p:cNvSpPr/>
          <p:nvPr/>
        </p:nvSpPr>
        <p:spPr>
          <a:xfrm>
            <a:off x="1627797" y="2566291"/>
            <a:ext cx="122130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BB9FC8F-66DF-944E-A186-3C520E025BF5}"/>
              </a:ext>
            </a:extLst>
          </p:cNvPr>
          <p:cNvSpPr txBox="1"/>
          <p:nvPr/>
        </p:nvSpPr>
        <p:spPr>
          <a:xfrm>
            <a:off x="1690406" y="2623240"/>
            <a:ext cx="1145986" cy="1015663"/>
          </a:xfrm>
          <a:prstGeom prst="rect">
            <a:avLst/>
          </a:prstGeom>
          <a:noFill/>
        </p:spPr>
        <p:txBody>
          <a:bodyPr wrap="square" rtlCol="0">
            <a:spAutoFit/>
          </a:bodyPr>
          <a:lstStyle/>
          <a:p>
            <a:r>
              <a:rPr lang="en-US" sz="2000" b="1">
                <a:latin typeface="Calibri" panose="020F0502020204030204" pitchFamily="34" charset="0"/>
                <a:cs typeface="Calibri" panose="020F0502020204030204" pitchFamily="34" charset="0"/>
              </a:rPr>
              <a:t>Graph Neural Network</a:t>
            </a:r>
          </a:p>
        </p:txBody>
      </p:sp>
      <p:sp>
        <p:nvSpPr>
          <p:cNvPr id="31" name="Rectangle 30">
            <a:extLst>
              <a:ext uri="{FF2B5EF4-FFF2-40B4-BE49-F238E27FC236}">
                <a16:creationId xmlns:a16="http://schemas.microsoft.com/office/drawing/2014/main" id="{A5DCBA5C-6220-0F48-B6AC-10A79FE1C3BF}"/>
              </a:ext>
            </a:extLst>
          </p:cNvPr>
          <p:cNvSpPr/>
          <p:nvPr/>
        </p:nvSpPr>
        <p:spPr>
          <a:xfrm>
            <a:off x="3118217" y="2566291"/>
            <a:ext cx="140569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26BF35E7-62DD-714E-91AD-A1556F8901F8}"/>
              </a:ext>
            </a:extLst>
          </p:cNvPr>
          <p:cNvSpPr/>
          <p:nvPr/>
        </p:nvSpPr>
        <p:spPr>
          <a:xfrm flipH="1">
            <a:off x="3351718" y="374136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531605F-1703-734F-853A-8C29ACD0A899}"/>
              </a:ext>
            </a:extLst>
          </p:cNvPr>
          <p:cNvSpPr txBox="1"/>
          <p:nvPr/>
        </p:nvSpPr>
        <p:spPr>
          <a:xfrm>
            <a:off x="3068299" y="2644704"/>
            <a:ext cx="1529695" cy="707886"/>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Node embeddings</a:t>
            </a:r>
          </a:p>
        </p:txBody>
      </p:sp>
      <p:sp>
        <p:nvSpPr>
          <p:cNvPr id="34" name="Rectangle 33">
            <a:extLst>
              <a:ext uri="{FF2B5EF4-FFF2-40B4-BE49-F238E27FC236}">
                <a16:creationId xmlns:a16="http://schemas.microsoft.com/office/drawing/2014/main" id="{1E19E197-BBE8-AF49-A644-243EC5D2E2F5}"/>
              </a:ext>
            </a:extLst>
          </p:cNvPr>
          <p:cNvSpPr/>
          <p:nvPr/>
        </p:nvSpPr>
        <p:spPr>
          <a:xfrm flipH="1">
            <a:off x="4203065" y="4341582"/>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859F00C-2CCB-3443-AB9C-DDBD870E979E}"/>
              </a:ext>
            </a:extLst>
          </p:cNvPr>
          <p:cNvSpPr/>
          <p:nvPr/>
        </p:nvSpPr>
        <p:spPr>
          <a:xfrm flipH="1">
            <a:off x="3731728" y="437467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48ABAEF-CB0E-4F4B-94CB-5DF431C6765B}"/>
              </a:ext>
            </a:extLst>
          </p:cNvPr>
          <p:cNvSpPr/>
          <p:nvPr/>
        </p:nvSpPr>
        <p:spPr>
          <a:xfrm flipH="1">
            <a:off x="3241554" y="4395883"/>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6249A0-27C4-144D-BEA0-5244206F01CE}"/>
              </a:ext>
            </a:extLst>
          </p:cNvPr>
          <p:cNvSpPr/>
          <p:nvPr/>
        </p:nvSpPr>
        <p:spPr>
          <a:xfrm flipH="1">
            <a:off x="3773933" y="342399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5B9D590-69AD-274B-A626-84F684CA5496}"/>
              </a:ext>
            </a:extLst>
          </p:cNvPr>
          <p:cNvCxnSpPr>
            <a:cxnSpLocks/>
            <a:stCxn id="30" idx="3"/>
            <a:endCxn id="31" idx="1"/>
          </p:cNvCxnSpPr>
          <p:nvPr/>
        </p:nvCxnSpPr>
        <p:spPr>
          <a:xfrm>
            <a:off x="2849097" y="3749942"/>
            <a:ext cx="26912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F42D22B-A092-6947-A005-BD86C6AC2448}"/>
              </a:ext>
            </a:extLst>
          </p:cNvPr>
          <p:cNvCxnSpPr>
            <a:cxnSpLocks/>
            <a:stCxn id="31" idx="3"/>
            <a:endCxn id="8" idx="1"/>
          </p:cNvCxnSpPr>
          <p:nvPr/>
        </p:nvCxnSpPr>
        <p:spPr>
          <a:xfrm flipV="1">
            <a:off x="4523907" y="3749757"/>
            <a:ext cx="320586" cy="1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37500329-32B1-FC41-B9D9-644ED6413C33}"/>
              </a:ext>
            </a:extLst>
          </p:cNvPr>
          <p:cNvCxnSpPr>
            <a:cxnSpLocks/>
            <a:stCxn id="8" idx="3"/>
            <a:endCxn id="21" idx="1"/>
          </p:cNvCxnSpPr>
          <p:nvPr/>
        </p:nvCxnSpPr>
        <p:spPr>
          <a:xfrm flipV="1">
            <a:off x="6149122" y="3745043"/>
            <a:ext cx="295924" cy="47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E01F2C31-510D-B847-B0BB-DA7AFA60978A}"/>
              </a:ext>
            </a:extLst>
          </p:cNvPr>
          <p:cNvCxnSpPr>
            <a:cxnSpLocks/>
            <a:stCxn id="21" idx="0"/>
            <a:endCxn id="28" idx="2"/>
          </p:cNvCxnSpPr>
          <p:nvPr/>
        </p:nvCxnSpPr>
        <p:spPr>
          <a:xfrm flipV="1">
            <a:off x="7147891" y="2811983"/>
            <a:ext cx="579557" cy="5918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763D0F14-2A90-DA48-AD75-AB097EFEA70C}"/>
              </a:ext>
            </a:extLst>
          </p:cNvPr>
          <p:cNvCxnSpPr>
            <a:cxnSpLocks/>
            <a:stCxn id="25" idx="0"/>
            <a:endCxn id="28" idx="2"/>
          </p:cNvCxnSpPr>
          <p:nvPr/>
        </p:nvCxnSpPr>
        <p:spPr>
          <a:xfrm flipH="1" flipV="1">
            <a:off x="7727448" y="2811983"/>
            <a:ext cx="825303" cy="5965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D66A72DA-0D32-5848-96A0-3FDC9D0C534B}"/>
              </a:ext>
            </a:extLst>
          </p:cNvPr>
          <p:cNvCxnSpPr>
            <a:cxnSpLocks/>
            <a:stCxn id="25" idx="2"/>
            <a:endCxn id="26" idx="0"/>
          </p:cNvCxnSpPr>
          <p:nvPr/>
        </p:nvCxnSpPr>
        <p:spPr>
          <a:xfrm flipH="1">
            <a:off x="7727448" y="4091009"/>
            <a:ext cx="825303" cy="50133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AB9889D4-3DA4-AA44-9F49-8520ECFEB130}"/>
              </a:ext>
            </a:extLst>
          </p:cNvPr>
          <p:cNvCxnSpPr>
            <a:cxnSpLocks/>
            <a:stCxn id="21" idx="2"/>
            <a:endCxn id="26" idx="0"/>
          </p:cNvCxnSpPr>
          <p:nvPr/>
        </p:nvCxnSpPr>
        <p:spPr>
          <a:xfrm>
            <a:off x="7147891" y="4086295"/>
            <a:ext cx="579557" cy="5060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63" name="Picture 62">
            <a:extLst>
              <a:ext uri="{FF2B5EF4-FFF2-40B4-BE49-F238E27FC236}">
                <a16:creationId xmlns:a16="http://schemas.microsoft.com/office/drawing/2014/main" id="{A71C0705-DDF0-E940-B04C-FA87B72DDF1B}"/>
              </a:ext>
            </a:extLst>
          </p:cNvPr>
          <p:cNvPicPr>
            <a:picLocks noChangeAspect="1"/>
          </p:cNvPicPr>
          <p:nvPr/>
        </p:nvPicPr>
        <p:blipFill>
          <a:blip r:embed="rId2"/>
          <a:stretch>
            <a:fillRect/>
          </a:stretch>
        </p:blipFill>
        <p:spPr>
          <a:xfrm>
            <a:off x="248603" y="3721533"/>
            <a:ext cx="1035142" cy="1047412"/>
          </a:xfrm>
          <a:prstGeom prst="rect">
            <a:avLst/>
          </a:prstGeom>
        </p:spPr>
      </p:pic>
      <p:sp>
        <p:nvSpPr>
          <p:cNvPr id="68" name="Rectangle 67">
            <a:extLst>
              <a:ext uri="{FF2B5EF4-FFF2-40B4-BE49-F238E27FC236}">
                <a16:creationId xmlns:a16="http://schemas.microsoft.com/office/drawing/2014/main" id="{DAB3A328-2F55-3C46-A1B4-1F03CB7BA8E3}"/>
              </a:ext>
            </a:extLst>
          </p:cNvPr>
          <p:cNvSpPr/>
          <p:nvPr/>
        </p:nvSpPr>
        <p:spPr>
          <a:xfrm>
            <a:off x="155488" y="2566291"/>
            <a:ext cx="122130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D40F4BF0-62EB-C848-8CAD-F5355CE5FA49}"/>
              </a:ext>
            </a:extLst>
          </p:cNvPr>
          <p:cNvSpPr txBox="1"/>
          <p:nvPr/>
        </p:nvSpPr>
        <p:spPr>
          <a:xfrm>
            <a:off x="131200" y="2632829"/>
            <a:ext cx="1221300" cy="707886"/>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Input Graph</a:t>
            </a:r>
          </a:p>
        </p:txBody>
      </p:sp>
      <p:cxnSp>
        <p:nvCxnSpPr>
          <p:cNvPr id="74" name="Straight Arrow Connector 73">
            <a:extLst>
              <a:ext uri="{FF2B5EF4-FFF2-40B4-BE49-F238E27FC236}">
                <a16:creationId xmlns:a16="http://schemas.microsoft.com/office/drawing/2014/main" id="{55A89EA0-3C65-A348-9D69-208AFC6241D7}"/>
              </a:ext>
            </a:extLst>
          </p:cNvPr>
          <p:cNvCxnSpPr>
            <a:cxnSpLocks/>
            <a:endCxn id="30" idx="1"/>
          </p:cNvCxnSpPr>
          <p:nvPr/>
        </p:nvCxnSpPr>
        <p:spPr>
          <a:xfrm>
            <a:off x="1424916" y="3749942"/>
            <a:ext cx="20288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a16="http://schemas.microsoft.com/office/drawing/2014/main" id="{97D2F253-E182-6F44-80D7-F4D89C911F03}"/>
              </a:ext>
            </a:extLst>
          </p:cNvPr>
          <p:cNvSpPr/>
          <p:nvPr/>
        </p:nvSpPr>
        <p:spPr>
          <a:xfrm>
            <a:off x="4674402" y="3108244"/>
            <a:ext cx="1642433" cy="1232786"/>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79" name="TextBox 78">
            <a:extLst>
              <a:ext uri="{FF2B5EF4-FFF2-40B4-BE49-F238E27FC236}">
                <a16:creationId xmlns:a16="http://schemas.microsoft.com/office/drawing/2014/main" id="{77240375-349F-3F44-A9AE-1C4522487109}"/>
              </a:ext>
            </a:extLst>
          </p:cNvPr>
          <p:cNvSpPr txBox="1"/>
          <p:nvPr/>
        </p:nvSpPr>
        <p:spPr>
          <a:xfrm>
            <a:off x="2908065" y="5058592"/>
            <a:ext cx="4057571" cy="1569660"/>
          </a:xfrm>
          <a:prstGeom prst="rect">
            <a:avLst/>
          </a:prstGeom>
          <a:noFill/>
        </p:spPr>
        <p:txBody>
          <a:bodyPr wrap="square" rtlCol="0">
            <a:spAutoFit/>
          </a:bodyPr>
          <a:lstStyle/>
          <a:p>
            <a:r>
              <a:rPr lang="en-US" sz="2400" b="1" dirty="0">
                <a:solidFill>
                  <a:srgbClr val="C00000"/>
                </a:solidFill>
                <a:latin typeface="Calibri" panose="020F0502020204030204" pitchFamily="34" charset="0"/>
                <a:cs typeface="Calibri" panose="020F0502020204030204" pitchFamily="34" charset="0"/>
              </a:rPr>
              <a:t>(1) Different prediction heads:</a:t>
            </a:r>
          </a:p>
          <a:p>
            <a:pPr marL="342900" indent="-342900">
              <a:buFontTx/>
              <a:buChar char="-"/>
            </a:pPr>
            <a:r>
              <a:rPr lang="en-US" sz="2400" dirty="0">
                <a:latin typeface="Calibri" panose="020F0502020204030204" pitchFamily="34" charset="0"/>
                <a:cs typeface="Calibri" panose="020F0502020204030204" pitchFamily="34" charset="0"/>
              </a:rPr>
              <a:t>Node-level tasks</a:t>
            </a:r>
          </a:p>
          <a:p>
            <a:pPr marL="342900" indent="-342900">
              <a:buFontTx/>
              <a:buChar char="-"/>
            </a:pPr>
            <a:r>
              <a:rPr lang="en-US" sz="2400" dirty="0">
                <a:latin typeface="Calibri" panose="020F0502020204030204" pitchFamily="34" charset="0"/>
                <a:cs typeface="Calibri" panose="020F0502020204030204" pitchFamily="34" charset="0"/>
              </a:rPr>
              <a:t>Edge-level tasks</a:t>
            </a:r>
          </a:p>
          <a:p>
            <a:pPr marL="342900" indent="-342900">
              <a:buFontTx/>
              <a:buChar char="-"/>
            </a:pPr>
            <a:r>
              <a:rPr lang="en-US" sz="2400" dirty="0">
                <a:latin typeface="Calibri" panose="020F0502020204030204" pitchFamily="34" charset="0"/>
                <a:cs typeface="Calibri" panose="020F0502020204030204" pitchFamily="34" charset="0"/>
              </a:rPr>
              <a:t>Graph-level tasks</a:t>
            </a:r>
          </a:p>
        </p:txBody>
      </p:sp>
    </p:spTree>
    <p:extLst>
      <p:ext uri="{BB962C8B-B14F-4D97-AF65-F5344CB8AC3E}">
        <p14:creationId xmlns:p14="http://schemas.microsoft.com/office/powerpoint/2010/main" val="34003988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ACB1E-936D-EA42-9A3F-6FD91119979B}"/>
              </a:ext>
            </a:extLst>
          </p:cNvPr>
          <p:cNvSpPr>
            <a:spLocks noGrp="1"/>
          </p:cNvSpPr>
          <p:nvPr>
            <p:ph type="title"/>
          </p:nvPr>
        </p:nvSpPr>
        <p:spPr>
          <a:xfrm>
            <a:off x="483339" y="0"/>
            <a:ext cx="8229600" cy="1143000"/>
          </a:xfrm>
        </p:spPr>
        <p:txBody>
          <a:bodyPr/>
          <a:lstStyle/>
          <a:p>
            <a:r>
              <a:rPr lang="en-US" dirty="0"/>
              <a:t>Prediction Heads: Node-level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648EBC-C60C-FC40-A37D-4E8AF83B59B2}"/>
                  </a:ext>
                </a:extLst>
              </p:cNvPr>
              <p:cNvSpPr>
                <a:spLocks noGrp="1"/>
              </p:cNvSpPr>
              <p:nvPr>
                <p:ph idx="1"/>
              </p:nvPr>
            </p:nvSpPr>
            <p:spPr>
              <a:xfrm>
                <a:off x="611560" y="990433"/>
                <a:ext cx="8470776" cy="5365917"/>
              </a:xfrm>
            </p:spPr>
            <p:txBody>
              <a:bodyPr>
                <a:normAutofit fontScale="92500"/>
              </a:bodyPr>
              <a:lstStyle/>
              <a:p>
                <a:pPr marL="0" indent="0">
                  <a:buNone/>
                </a:pPr>
                <a:r>
                  <a:rPr lang="en-US" b="1" dirty="0">
                    <a:solidFill>
                      <a:srgbClr val="C00000"/>
                    </a:solidFill>
                    <a:latin typeface="Calibri"/>
                    <a:cs typeface="Calibri"/>
                  </a:rPr>
                  <a:t>Node-level prediction</a:t>
                </a:r>
                <a:r>
                  <a:rPr lang="en-US" dirty="0">
                    <a:latin typeface="Calibri"/>
                    <a:cs typeface="Calibri"/>
                  </a:rPr>
                  <a:t>: We can directly make prediction using node embeddings</a:t>
                </a:r>
              </a:p>
              <a:p>
                <a:r>
                  <a:rPr lang="en-US" dirty="0">
                    <a:latin typeface="Calibri"/>
                    <a:cs typeface="Calibri"/>
                  </a:rPr>
                  <a:t>After GNN computation, we have </a:t>
                </a:r>
                <a14:m>
                  <m:oMath xmlns:m="http://schemas.openxmlformats.org/officeDocument/2006/math">
                    <m:r>
                      <a:rPr lang="en-US" b="0" i="1" smtClean="0">
                        <a:solidFill>
                          <a:srgbClr val="C00000"/>
                        </a:solidFill>
                        <a:latin typeface="Cambria Math" panose="02040503050406030204" pitchFamily="18" charset="0"/>
                        <a:cs typeface="Calibri"/>
                      </a:rPr>
                      <m:t>𝑑</m:t>
                    </m:r>
                  </m:oMath>
                </a14:m>
                <a:r>
                  <a:rPr lang="en-US" dirty="0">
                    <a:solidFill>
                      <a:srgbClr val="C00000"/>
                    </a:solidFill>
                    <a:latin typeface="Calibri"/>
                    <a:cs typeface="Calibri"/>
                  </a:rPr>
                  <a:t>-dim node embeddings</a:t>
                </a:r>
                <a:r>
                  <a:rPr lang="en-US" dirty="0">
                    <a:latin typeface="Calibri"/>
                    <a:cs typeface="Calibri"/>
                  </a:rPr>
                  <a:t>: </a:t>
                </a:r>
                <a14:m>
                  <m:oMath xmlns:m="http://schemas.openxmlformats.org/officeDocument/2006/math">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𝑑</m:t>
                        </m:r>
                      </m:sup>
                    </m:sSup>
                    <m:r>
                      <a:rPr lang="en-US" i="1">
                        <a:latin typeface="Cambria Math" panose="02040503050406030204" pitchFamily="18" charset="0"/>
                      </a:rPr>
                      <m:t>, ∀</m:t>
                    </m:r>
                    <m:r>
                      <a:rPr lang="en-US" i="1">
                        <a:latin typeface="Cambria Math" panose="02040503050406030204" pitchFamily="18" charset="0"/>
                      </a:rPr>
                      <m:t>𝑣</m:t>
                    </m:r>
                    <m:r>
                      <a:rPr lang="en-US" i="1">
                        <a:latin typeface="Cambria Math" panose="02040503050406030204" pitchFamily="18" charset="0"/>
                      </a:rPr>
                      <m:t>∈</m:t>
                    </m:r>
                    <m:r>
                      <a:rPr lang="en-US" i="1">
                        <a:latin typeface="Cambria Math" panose="02040503050406030204" pitchFamily="18" charset="0"/>
                      </a:rPr>
                      <m:t>𝐺</m:t>
                    </m:r>
                    <m:r>
                      <a:rPr lang="en-US" i="1">
                        <a:latin typeface="Cambria Math" panose="02040503050406030204" pitchFamily="18" charset="0"/>
                      </a:rPr>
                      <m:t>}</m:t>
                    </m:r>
                  </m:oMath>
                </a14:m>
                <a:endParaRPr lang="en-US" dirty="0"/>
              </a:p>
              <a:p>
                <a:r>
                  <a:rPr lang="en-US" dirty="0">
                    <a:latin typeface="Calibri"/>
                    <a:cs typeface="Calibri"/>
                  </a:rPr>
                  <a:t>Suppose we want to make </a:t>
                </a:r>
                <a14:m>
                  <m:oMath xmlns:m="http://schemas.openxmlformats.org/officeDocument/2006/math">
                    <m:r>
                      <a:rPr lang="en-US" b="0" i="1" smtClean="0">
                        <a:solidFill>
                          <a:schemeClr val="accent2">
                            <a:lumMod val="75000"/>
                          </a:schemeClr>
                        </a:solidFill>
                        <a:latin typeface="Cambria Math" panose="02040503050406030204" pitchFamily="18" charset="0"/>
                        <a:cs typeface="Calibri"/>
                      </a:rPr>
                      <m:t>𝑘</m:t>
                    </m:r>
                  </m:oMath>
                </a14:m>
                <a:r>
                  <a:rPr lang="en-US" dirty="0">
                    <a:solidFill>
                      <a:schemeClr val="accent2">
                        <a:lumMod val="75000"/>
                      </a:schemeClr>
                    </a:solidFill>
                    <a:latin typeface="Calibri"/>
                    <a:cs typeface="Calibri"/>
                  </a:rPr>
                  <a:t>-way prediction</a:t>
                </a:r>
                <a:endParaRPr lang="en-US" dirty="0">
                  <a:latin typeface="Calibri"/>
                  <a:cs typeface="Calibri"/>
                </a:endParaRPr>
              </a:p>
              <a:p>
                <a:pPr lvl="1"/>
                <a:r>
                  <a:rPr lang="en-US" dirty="0">
                    <a:latin typeface="Calibri"/>
                    <a:cs typeface="Calibri"/>
                  </a:rPr>
                  <a:t>Classification: classify among </a:t>
                </a:r>
                <a14:m>
                  <m:oMath xmlns:m="http://schemas.openxmlformats.org/officeDocument/2006/math">
                    <m:r>
                      <a:rPr lang="en-US" b="0" i="1" smtClean="0">
                        <a:latin typeface="Cambria Math" panose="02040503050406030204" pitchFamily="18" charset="0"/>
                        <a:cs typeface="Calibri"/>
                      </a:rPr>
                      <m:t>𝑘</m:t>
                    </m:r>
                  </m:oMath>
                </a14:m>
                <a:r>
                  <a:rPr lang="en-US" dirty="0">
                    <a:latin typeface="Calibri"/>
                    <a:cs typeface="Calibri"/>
                  </a:rPr>
                  <a:t> categories</a:t>
                </a:r>
              </a:p>
              <a:p>
                <a:pPr lvl="1"/>
                <a:r>
                  <a:rPr lang="en-US" dirty="0">
                    <a:latin typeface="Calibri"/>
                    <a:cs typeface="Calibri"/>
                  </a:rPr>
                  <a:t>Regression: regress on </a:t>
                </a:r>
                <a14:m>
                  <m:oMath xmlns:m="http://schemas.openxmlformats.org/officeDocument/2006/math">
                    <m:r>
                      <a:rPr lang="en-US" b="0" i="1" smtClean="0">
                        <a:latin typeface="Cambria Math" panose="02040503050406030204" pitchFamily="18" charset="0"/>
                        <a:cs typeface="Calibri"/>
                      </a:rPr>
                      <m:t>𝑘</m:t>
                    </m:r>
                  </m:oMath>
                </a14:m>
                <a:r>
                  <a:rPr lang="en-US" dirty="0">
                    <a:latin typeface="Calibri"/>
                    <a:cs typeface="Calibri"/>
                  </a:rPr>
                  <a:t> targets</a:t>
                </a:r>
              </a:p>
              <a:p>
                <a14:m>
                  <m:oMath xmlns:m="http://schemas.openxmlformats.org/officeDocument/2006/math">
                    <m:sSub>
                      <m:sSubPr>
                        <m:ctrlPr>
                          <a:rPr lang="en-US" b="1" i="1" smtClean="0">
                            <a:solidFill>
                              <a:schemeClr val="tx2">
                                <a:lumMod val="60000"/>
                                <a:lumOff val="40000"/>
                              </a:schemeClr>
                            </a:solidFill>
                            <a:latin typeface="Cambria Math" panose="02040503050406030204" pitchFamily="18" charset="0"/>
                            <a:cs typeface="Calibri"/>
                          </a:rPr>
                        </m:ctrlPr>
                      </m:sSubPr>
                      <m:e>
                        <m:acc>
                          <m:accPr>
                            <m:chr m:val="̂"/>
                            <m:ctrlPr>
                              <a:rPr lang="en-US" b="1" i="1" smtClean="0">
                                <a:solidFill>
                                  <a:schemeClr val="tx2">
                                    <a:lumMod val="60000"/>
                                    <a:lumOff val="40000"/>
                                  </a:schemeClr>
                                </a:solidFill>
                                <a:latin typeface="Cambria Math" panose="02040503050406030204" pitchFamily="18" charset="0"/>
                                <a:cs typeface="Calibri"/>
                              </a:rPr>
                            </m:ctrlPr>
                          </m:accPr>
                          <m:e>
                            <m:r>
                              <a:rPr lang="en-US" b="1" i="1" smtClean="0">
                                <a:solidFill>
                                  <a:schemeClr val="tx2">
                                    <a:lumMod val="60000"/>
                                    <a:lumOff val="40000"/>
                                  </a:schemeClr>
                                </a:solidFill>
                                <a:latin typeface="Cambria Math" panose="02040503050406030204" pitchFamily="18" charset="0"/>
                                <a:cs typeface="Calibri"/>
                              </a:rPr>
                              <m:t>𝒚</m:t>
                            </m:r>
                          </m:e>
                        </m:acc>
                      </m:e>
                      <m:sub>
                        <m:r>
                          <a:rPr lang="en-US" b="1" i="1" smtClean="0">
                            <a:solidFill>
                              <a:schemeClr val="tx2">
                                <a:lumMod val="60000"/>
                                <a:lumOff val="40000"/>
                              </a:schemeClr>
                            </a:solidFill>
                            <a:latin typeface="Cambria Math" panose="02040503050406030204" pitchFamily="18" charset="0"/>
                            <a:cs typeface="Calibri"/>
                          </a:rPr>
                          <m:t>𝒗</m:t>
                        </m:r>
                      </m:sub>
                    </m:sSub>
                    <m:r>
                      <a:rPr lang="en-US" b="1" i="0" smtClean="0">
                        <a:latin typeface="Cambria Math" panose="02040503050406030204" pitchFamily="18" charset="0"/>
                        <a:cs typeface="Calibri"/>
                      </a:rPr>
                      <m:t>=</m:t>
                    </m:r>
                    <m:sSub>
                      <m:sSubPr>
                        <m:ctrlPr>
                          <a:rPr lang="en-US" b="0" i="1" smtClean="0">
                            <a:latin typeface="Cambria Math" panose="02040503050406030204" pitchFamily="18" charset="0"/>
                            <a:cs typeface="Calibri"/>
                          </a:rPr>
                        </m:ctrlPr>
                      </m:sSubPr>
                      <m:e>
                        <m:r>
                          <m:rPr>
                            <m:sty m:val="p"/>
                          </m:rPr>
                          <a:rPr lang="en-US">
                            <a:latin typeface="Cambria Math" panose="02040503050406030204" pitchFamily="18" charset="0"/>
                            <a:cs typeface="Calibri"/>
                          </a:rPr>
                          <m:t>H</m:t>
                        </m:r>
                        <m:r>
                          <m:rPr>
                            <m:sty m:val="p"/>
                          </m:rPr>
                          <a:rPr lang="en-US" b="0" i="0" smtClean="0">
                            <a:latin typeface="Cambria Math" panose="02040503050406030204" pitchFamily="18" charset="0"/>
                            <a:cs typeface="Calibri"/>
                          </a:rPr>
                          <m:t>ead</m:t>
                        </m:r>
                      </m:e>
                      <m:sub>
                        <m:r>
                          <m:rPr>
                            <m:sty m:val="p"/>
                          </m:rPr>
                          <a:rPr lang="en-US" b="0" i="0" smtClean="0">
                            <a:latin typeface="Cambria Math" panose="02040503050406030204" pitchFamily="18" charset="0"/>
                            <a:cs typeface="Calibri"/>
                          </a:rPr>
                          <m:t>node</m:t>
                        </m:r>
                      </m:sub>
                    </m:sSub>
                    <m:r>
                      <a:rPr lang="en-US" b="0" i="0" smtClean="0">
                        <a:latin typeface="Cambria Math" panose="02040503050406030204" pitchFamily="18" charset="0"/>
                        <a:cs typeface="Calibri"/>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d>
                          <m:dPr>
                            <m:ctrlPr>
                              <a:rPr lang="en-US" i="1" smtClean="0">
                                <a:latin typeface="Cambria Math" panose="02040503050406030204" pitchFamily="18" charset="0"/>
                              </a:rPr>
                            </m:ctrlPr>
                          </m:dPr>
                          <m:e>
                            <m:r>
                              <a:rPr lang="en-US" b="0" i="1" smtClean="0">
                                <a:latin typeface="Cambria Math" panose="02040503050406030204" pitchFamily="18" charset="0"/>
                              </a:rPr>
                              <m:t>𝐿</m:t>
                            </m:r>
                          </m:e>
                        </m:d>
                      </m:sup>
                    </m:sSubSup>
                    <m:r>
                      <a:rPr lang="en-US" b="0" i="0" smtClean="0">
                        <a:latin typeface="Cambria Math" panose="02040503050406030204" pitchFamily="18" charset="0"/>
                        <a:cs typeface="Calibri"/>
                      </a:rPr>
                      <m:t>)</m:t>
                    </m:r>
                    <m:r>
                      <a:rPr lang="en-US">
                        <a:latin typeface="Cambria Math" panose="02040503050406030204" pitchFamily="18" charset="0"/>
                        <a:cs typeface="Calibri"/>
                      </a:rPr>
                      <m:t>=</m:t>
                    </m:r>
                    <m:sSup>
                      <m:sSupPr>
                        <m:ctrlPr>
                          <a:rPr lang="en-US" b="0" i="1" smtClean="0">
                            <a:solidFill>
                              <a:schemeClr val="accent3">
                                <a:lumMod val="75000"/>
                              </a:schemeClr>
                            </a:solidFill>
                            <a:latin typeface="Cambria Math" panose="02040503050406030204" pitchFamily="18" charset="0"/>
                          </a:rPr>
                        </m:ctrlPr>
                      </m:sSupPr>
                      <m:e>
                        <m:r>
                          <a:rPr lang="en-US" b="1" i="0" smtClean="0">
                            <a:solidFill>
                              <a:schemeClr val="accent3">
                                <a:lumMod val="75000"/>
                              </a:schemeClr>
                            </a:solidFill>
                            <a:latin typeface="Cambria Math" panose="02040503050406030204" pitchFamily="18" charset="0"/>
                          </a:rPr>
                          <m:t>𝐖</m:t>
                        </m:r>
                      </m:e>
                      <m:sup>
                        <m:r>
                          <a:rPr lang="en-US" b="0" i="1" smtClean="0">
                            <a:solidFill>
                              <a:schemeClr val="accent3">
                                <a:lumMod val="75000"/>
                              </a:schemeClr>
                            </a:solidFill>
                            <a:latin typeface="Cambria Math" panose="02040503050406030204" pitchFamily="18" charset="0"/>
                          </a:rPr>
                          <m:t>(</m:t>
                        </m:r>
                        <m:r>
                          <a:rPr lang="en-US" b="0" i="1" smtClean="0">
                            <a:solidFill>
                              <a:schemeClr val="accent3">
                                <a:lumMod val="75000"/>
                              </a:schemeClr>
                            </a:solidFill>
                            <a:latin typeface="Cambria Math" panose="02040503050406030204" pitchFamily="18" charset="0"/>
                          </a:rPr>
                          <m:t>𝐻</m:t>
                        </m:r>
                        <m:r>
                          <a:rPr lang="en-US" b="0" i="1" smtClean="0">
                            <a:solidFill>
                              <a:schemeClr val="accent3">
                                <a:lumMod val="75000"/>
                              </a:schemeClr>
                            </a:solidFill>
                            <a:latin typeface="Cambria Math" panose="02040503050406030204" pitchFamily="18" charset="0"/>
                          </a:rPr>
                          <m:t>)</m:t>
                        </m:r>
                      </m:sup>
                    </m:sSup>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r>
                          <a:rPr lang="en-US" i="1">
                            <a:latin typeface="Cambria Math" panose="02040503050406030204" pitchFamily="18" charset="0"/>
                          </a:rPr>
                          <m:t>(</m:t>
                        </m:r>
                        <m:r>
                          <a:rPr lang="en-US" b="0" i="1" smtClean="0">
                            <a:latin typeface="Cambria Math" panose="02040503050406030204" pitchFamily="18" charset="0"/>
                          </a:rPr>
                          <m:t>𝐿</m:t>
                        </m:r>
                        <m:r>
                          <a:rPr lang="en-US" i="1">
                            <a:latin typeface="Cambria Math" panose="02040503050406030204" pitchFamily="18" charset="0"/>
                          </a:rPr>
                          <m:t>)</m:t>
                        </m:r>
                      </m:sup>
                    </m:sSubSup>
                  </m:oMath>
                </a14:m>
                <a:endParaRPr lang="en-US" dirty="0">
                  <a:latin typeface="Calibri"/>
                  <a:cs typeface="Calibri"/>
                </a:endParaRPr>
              </a:p>
              <a:p>
                <a:pPr lvl="1"/>
                <a14:m>
                  <m:oMath xmlns:m="http://schemas.openxmlformats.org/officeDocument/2006/math">
                    <m:sSup>
                      <m:sSupPr>
                        <m:ctrlPr>
                          <a:rPr lang="en-US" i="1" smtClean="0">
                            <a:solidFill>
                              <a:srgbClr val="C00000"/>
                            </a:solidFill>
                            <a:latin typeface="Cambria Math" panose="02040503050406030204" pitchFamily="18" charset="0"/>
                          </a:rPr>
                        </m:ctrlPr>
                      </m:sSupPr>
                      <m:e>
                        <m:r>
                          <a:rPr lang="en-US" b="1">
                            <a:solidFill>
                              <a:srgbClr val="C00000"/>
                            </a:solidFill>
                            <a:latin typeface="Cambria Math" panose="02040503050406030204" pitchFamily="18" charset="0"/>
                          </a:rPr>
                          <m:t>𝐖</m:t>
                        </m:r>
                      </m:e>
                      <m:sup>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𝐻</m:t>
                        </m:r>
                        <m:r>
                          <a:rPr lang="en-US" i="1">
                            <a:solidFill>
                              <a:srgbClr val="C00000"/>
                            </a:solidFill>
                            <a:latin typeface="Cambria Math" panose="02040503050406030204" pitchFamily="18" charset="0"/>
                          </a:rPr>
                          <m:t>)</m:t>
                        </m:r>
                      </m:sup>
                    </m:sSup>
                    <m:r>
                      <a:rPr lang="en-US" i="1">
                        <a:solidFill>
                          <a:srgbClr val="C00000"/>
                        </a:solidFill>
                        <a:latin typeface="Cambria Math" panose="02040503050406030204" pitchFamily="18" charset="0"/>
                      </a:rPr>
                      <m:t>∈</m:t>
                    </m:r>
                  </m:oMath>
                </a14:m>
                <a:r>
                  <a:rPr lang="en-US" dirty="0">
                    <a:solidFill>
                      <a:srgbClr val="C00000"/>
                    </a:solidFill>
                    <a:ea typeface="Cambria Math" panose="02040503050406030204" pitchFamily="18" charset="0"/>
                  </a:rPr>
                  <a:t> </a:t>
                </a:r>
                <a14:m>
                  <m:oMath xmlns:m="http://schemas.openxmlformats.org/officeDocument/2006/math">
                    <m:sSup>
                      <m:sSupPr>
                        <m:ctrlPr>
                          <a:rPr lang="en-US" i="1">
                            <a:solidFill>
                              <a:srgbClr val="C00000"/>
                            </a:solidFill>
                            <a:latin typeface="Cambria Math" panose="02040503050406030204" pitchFamily="18" charset="0"/>
                            <a:ea typeface="Cambria Math" panose="02040503050406030204" pitchFamily="18" charset="0"/>
                          </a:rPr>
                        </m:ctrlPr>
                      </m:sSupPr>
                      <m:e>
                        <m:r>
                          <a:rPr lang="en-US" i="1">
                            <a:solidFill>
                              <a:srgbClr val="C00000"/>
                            </a:solidFill>
                            <a:latin typeface="Cambria Math" panose="02040503050406030204" pitchFamily="18" charset="0"/>
                            <a:ea typeface="Cambria Math" panose="02040503050406030204" pitchFamily="18" charset="0"/>
                          </a:rPr>
                          <m:t>ℝ</m:t>
                        </m:r>
                      </m:e>
                      <m:sup>
                        <m:r>
                          <a:rPr lang="en-US" i="1">
                            <a:solidFill>
                              <a:srgbClr val="C00000"/>
                            </a:solidFill>
                            <a:latin typeface="Cambria Math" panose="02040503050406030204" pitchFamily="18" charset="0"/>
                            <a:ea typeface="Cambria Math" panose="02040503050406030204" pitchFamily="18" charset="0"/>
                          </a:rPr>
                          <m:t>𝑘</m:t>
                        </m:r>
                        <m:r>
                          <a:rPr lang="en-US" b="0" i="1" smtClean="0">
                            <a:solidFill>
                              <a:srgbClr val="C00000"/>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𝑑</m:t>
                        </m:r>
                      </m:sup>
                    </m:sSup>
                    <m:r>
                      <a:rPr lang="en-US" i="1">
                        <a:solidFill>
                          <a:srgbClr val="C00000"/>
                        </a:solidFill>
                        <a:latin typeface="Cambria Math" panose="02040503050406030204" pitchFamily="18" charset="0"/>
                        <a:ea typeface="Cambria Math" panose="02040503050406030204" pitchFamily="18" charset="0"/>
                      </a:rPr>
                      <m:t> </m:t>
                    </m:r>
                  </m:oMath>
                </a14:m>
                <a:r>
                  <a:rPr lang="en-US" dirty="0">
                    <a:latin typeface="Calibri"/>
                    <a:cs typeface="Calibri"/>
                  </a:rPr>
                  <a:t>: We </a:t>
                </a:r>
                <a:r>
                  <a:rPr lang="en-US" dirty="0">
                    <a:solidFill>
                      <a:srgbClr val="C00000"/>
                    </a:solidFill>
                    <a:latin typeface="Calibri"/>
                    <a:cs typeface="Calibri"/>
                  </a:rPr>
                  <a:t>map node embeddings from </a:t>
                </a:r>
                <a14:m>
                  <m:oMath xmlns:m="http://schemas.openxmlformats.org/officeDocument/2006/math">
                    <m:sSubSup>
                      <m:sSubSupPr>
                        <m:ctrlPr>
                          <a:rPr lang="en-US" i="1" smtClean="0">
                            <a:solidFill>
                              <a:srgbClr val="C00000"/>
                            </a:solidFill>
                            <a:latin typeface="Cambria Math" panose="02040503050406030204" pitchFamily="18" charset="0"/>
                          </a:rPr>
                        </m:ctrlPr>
                      </m:sSubSupPr>
                      <m:e>
                        <m:r>
                          <a:rPr lang="en-US" b="1" i="1">
                            <a:solidFill>
                              <a:srgbClr val="C00000"/>
                            </a:solidFill>
                            <a:latin typeface="Cambria Math" panose="02040503050406030204" pitchFamily="18" charset="0"/>
                          </a:rPr>
                          <m:t>𝐡</m:t>
                        </m:r>
                      </m:e>
                      <m:sub>
                        <m:r>
                          <a:rPr lang="en-US" i="1">
                            <a:solidFill>
                              <a:srgbClr val="C00000"/>
                            </a:solidFill>
                            <a:latin typeface="Cambria Math" panose="02040503050406030204" pitchFamily="18" charset="0"/>
                          </a:rPr>
                          <m:t>𝑣</m:t>
                        </m:r>
                      </m:sub>
                      <m:sup>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𝐿</m:t>
                        </m:r>
                        <m:r>
                          <a:rPr lang="en-US" i="1">
                            <a:solidFill>
                              <a:srgbClr val="C00000"/>
                            </a:solidFill>
                            <a:latin typeface="Cambria Math" panose="02040503050406030204" pitchFamily="18" charset="0"/>
                          </a:rPr>
                          <m:t>)</m:t>
                        </m:r>
                      </m:sup>
                    </m:sSubSup>
                    <m:r>
                      <a:rPr lang="en-US" i="1">
                        <a:solidFill>
                          <a:srgbClr val="C00000"/>
                        </a:solidFill>
                        <a:latin typeface="Cambria Math" panose="02040503050406030204" pitchFamily="18" charset="0"/>
                      </a:rPr>
                      <m:t>∈</m:t>
                    </m:r>
                    <m:sSup>
                      <m:sSupPr>
                        <m:ctrlPr>
                          <a:rPr lang="en-US" i="1">
                            <a:solidFill>
                              <a:srgbClr val="C00000"/>
                            </a:solidFill>
                            <a:latin typeface="Cambria Math" panose="02040503050406030204" pitchFamily="18" charset="0"/>
                            <a:ea typeface="Cambria Math" panose="02040503050406030204" pitchFamily="18" charset="0"/>
                          </a:rPr>
                        </m:ctrlPr>
                      </m:sSupPr>
                      <m:e>
                        <m:r>
                          <a:rPr lang="en-US" i="1">
                            <a:solidFill>
                              <a:srgbClr val="C00000"/>
                            </a:solidFill>
                            <a:latin typeface="Cambria Math" panose="02040503050406030204" pitchFamily="18" charset="0"/>
                            <a:ea typeface="Cambria Math" panose="02040503050406030204" pitchFamily="18" charset="0"/>
                          </a:rPr>
                          <m:t>ℝ</m:t>
                        </m:r>
                      </m:e>
                      <m:sup>
                        <m:r>
                          <a:rPr lang="en-US" i="1">
                            <a:solidFill>
                              <a:srgbClr val="C00000"/>
                            </a:solidFill>
                            <a:latin typeface="Cambria Math" panose="02040503050406030204" pitchFamily="18" charset="0"/>
                            <a:ea typeface="Cambria Math" panose="02040503050406030204" pitchFamily="18" charset="0"/>
                          </a:rPr>
                          <m:t>𝑑</m:t>
                        </m:r>
                      </m:sup>
                    </m:sSup>
                  </m:oMath>
                </a14:m>
                <a:r>
                  <a:rPr lang="en-US" b="1" dirty="0">
                    <a:solidFill>
                      <a:srgbClr val="C00000"/>
                    </a:solidFill>
                    <a:latin typeface="Calibri"/>
                    <a:cs typeface="Calibri"/>
                  </a:rPr>
                  <a:t> </a:t>
                </a:r>
                <a:r>
                  <a:rPr lang="en-US" dirty="0">
                    <a:latin typeface="Calibri"/>
                    <a:cs typeface="Calibri"/>
                  </a:rPr>
                  <a:t>to</a:t>
                </a:r>
                <a:r>
                  <a:rPr lang="en-US" b="1" dirty="0">
                    <a:solidFill>
                      <a:srgbClr val="C00000"/>
                    </a:solidFill>
                    <a:latin typeface="Calibri"/>
                    <a:cs typeface="Calibri"/>
                  </a:rPr>
                  <a:t> </a:t>
                </a:r>
                <a14:m>
                  <m:oMath xmlns:m="http://schemas.openxmlformats.org/officeDocument/2006/math">
                    <m:sSub>
                      <m:sSubPr>
                        <m:ctrlPr>
                          <a:rPr lang="en-US" i="1" smtClean="0">
                            <a:solidFill>
                              <a:schemeClr val="accent2">
                                <a:lumMod val="75000"/>
                              </a:schemeClr>
                            </a:solidFill>
                            <a:latin typeface="Cambria Math" panose="02040503050406030204" pitchFamily="18" charset="0"/>
                          </a:rPr>
                        </m:ctrlPr>
                      </m:sSubPr>
                      <m:e>
                        <m:acc>
                          <m:accPr>
                            <m:chr m:val="̂"/>
                            <m:ctrlPr>
                              <a:rPr lang="en-US" i="1" smtClean="0">
                                <a:solidFill>
                                  <a:schemeClr val="accent2">
                                    <a:lumMod val="75000"/>
                                  </a:schemeClr>
                                </a:solidFill>
                                <a:latin typeface="Cambria Math" panose="02040503050406030204" pitchFamily="18" charset="0"/>
                              </a:rPr>
                            </m:ctrlPr>
                          </m:accPr>
                          <m:e>
                            <m:r>
                              <a:rPr lang="en-US" b="1" i="1" smtClean="0">
                                <a:solidFill>
                                  <a:schemeClr val="accent2">
                                    <a:lumMod val="75000"/>
                                  </a:schemeClr>
                                </a:solidFill>
                                <a:latin typeface="Cambria Math" panose="02040503050406030204" pitchFamily="18" charset="0"/>
                              </a:rPr>
                              <m:t>𝒚</m:t>
                            </m:r>
                          </m:e>
                        </m:acc>
                      </m:e>
                      <m:sub>
                        <m:r>
                          <a:rPr lang="en-US" b="0" i="1" smtClean="0">
                            <a:solidFill>
                              <a:schemeClr val="accent2">
                                <a:lumMod val="75000"/>
                              </a:schemeClr>
                            </a:solidFill>
                            <a:latin typeface="Cambria Math" panose="02040503050406030204" pitchFamily="18" charset="0"/>
                          </a:rPr>
                          <m:t>𝑣</m:t>
                        </m:r>
                      </m:sub>
                    </m:sSub>
                    <m:r>
                      <a:rPr lang="en-US" i="1">
                        <a:solidFill>
                          <a:schemeClr val="accent2">
                            <a:lumMod val="75000"/>
                          </a:schemeClr>
                        </a:solidFill>
                        <a:latin typeface="Cambria Math" panose="02040503050406030204" pitchFamily="18" charset="0"/>
                      </a:rPr>
                      <m:t>∈</m:t>
                    </m:r>
                    <m:sSup>
                      <m:sSupPr>
                        <m:ctrlPr>
                          <a:rPr lang="en-US" i="1">
                            <a:solidFill>
                              <a:schemeClr val="accent2">
                                <a:lumMod val="75000"/>
                              </a:schemeClr>
                            </a:solidFill>
                            <a:latin typeface="Cambria Math" panose="02040503050406030204" pitchFamily="18" charset="0"/>
                            <a:ea typeface="Cambria Math" panose="02040503050406030204" pitchFamily="18" charset="0"/>
                          </a:rPr>
                        </m:ctrlPr>
                      </m:sSupPr>
                      <m:e>
                        <m:r>
                          <a:rPr lang="en-US" i="1">
                            <a:solidFill>
                              <a:schemeClr val="accent2">
                                <a:lumMod val="75000"/>
                              </a:schemeClr>
                            </a:solidFill>
                            <a:latin typeface="Cambria Math" panose="02040503050406030204" pitchFamily="18" charset="0"/>
                            <a:ea typeface="Cambria Math" panose="02040503050406030204" pitchFamily="18" charset="0"/>
                          </a:rPr>
                          <m:t>ℝ</m:t>
                        </m:r>
                      </m:e>
                      <m:sup>
                        <m:r>
                          <a:rPr lang="en-US" b="0" i="1" smtClean="0">
                            <a:solidFill>
                              <a:schemeClr val="accent2">
                                <a:lumMod val="75000"/>
                              </a:schemeClr>
                            </a:solidFill>
                            <a:latin typeface="Cambria Math" panose="02040503050406030204" pitchFamily="18" charset="0"/>
                            <a:ea typeface="Cambria Math" panose="02040503050406030204" pitchFamily="18" charset="0"/>
                          </a:rPr>
                          <m:t>𝑘</m:t>
                        </m:r>
                      </m:sup>
                    </m:sSup>
                    <m:r>
                      <a:rPr lang="en-US" i="1">
                        <a:latin typeface="Cambria Math" panose="02040503050406030204" pitchFamily="18" charset="0"/>
                        <a:ea typeface="Cambria Math" panose="02040503050406030204" pitchFamily="18" charset="0"/>
                      </a:rPr>
                      <m:t> </m:t>
                    </m:r>
                  </m:oMath>
                </a14:m>
                <a:r>
                  <a:rPr lang="en-US" dirty="0">
                    <a:latin typeface="Calibri"/>
                    <a:cs typeface="Calibri"/>
                  </a:rPr>
                  <a:t>so that we can compute the loss</a:t>
                </a:r>
              </a:p>
              <a:p>
                <a:endParaRPr lang="en-US" dirty="0">
                  <a:latin typeface="Calibri"/>
                  <a:cs typeface="Calibri"/>
                </a:endParaRPr>
              </a:p>
              <a:p>
                <a:endParaRPr lang="en-US" dirty="0"/>
              </a:p>
              <a:p>
                <a:endParaRPr lang="en-US" dirty="0"/>
              </a:p>
            </p:txBody>
          </p:sp>
        </mc:Choice>
        <mc:Fallback xmlns="">
          <p:sp>
            <p:nvSpPr>
              <p:cNvPr id="3" name="Content Placeholder 2">
                <a:extLst>
                  <a:ext uri="{FF2B5EF4-FFF2-40B4-BE49-F238E27FC236}">
                    <a16:creationId xmlns:a16="http://schemas.microsoft.com/office/drawing/2014/main" id="{65648EBC-C60C-FC40-A37D-4E8AF83B59B2}"/>
                  </a:ext>
                </a:extLst>
              </p:cNvPr>
              <p:cNvSpPr>
                <a:spLocks noGrp="1" noRot="1" noChangeAspect="1" noMove="1" noResize="1" noEditPoints="1" noAdjustHandles="1" noChangeArrowheads="1" noChangeShapeType="1" noTextEdit="1"/>
              </p:cNvSpPr>
              <p:nvPr>
                <p:ph idx="1"/>
              </p:nvPr>
            </p:nvSpPr>
            <p:spPr>
              <a:xfrm>
                <a:off x="611560" y="990433"/>
                <a:ext cx="8470776" cy="5365917"/>
              </a:xfrm>
              <a:blipFill>
                <a:blip r:embed="rId2"/>
                <a:stretch>
                  <a:fillRect l="-1655" t="-1362" b="-795"/>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993E8884-2BAB-2246-8C66-7D82B6D61081}"/>
              </a:ext>
            </a:extLst>
          </p:cNvPr>
          <p:cNvSpPr>
            <a:spLocks noGrp="1"/>
          </p:cNvSpPr>
          <p:nvPr>
            <p:ph type="sldNum" sz="quarter" idx="12"/>
          </p:nvPr>
        </p:nvSpPr>
        <p:spPr/>
        <p:txBody>
          <a:bodyPr/>
          <a:lstStyle/>
          <a:p>
            <a:fld id="{19B12225-5612-419B-A8D5-4B8EEE4C217E}" type="slidenum">
              <a:rPr lang="en-US" smtClean="0"/>
              <a:pPr/>
              <a:t>118</a:t>
            </a:fld>
            <a:endParaRPr lang="en-US"/>
          </a:p>
        </p:txBody>
      </p:sp>
      <p:sp>
        <p:nvSpPr>
          <p:cNvPr id="4" name="Ορθογώνιο 3">
            <a:extLst>
              <a:ext uri="{FF2B5EF4-FFF2-40B4-BE49-F238E27FC236}">
                <a16:creationId xmlns:a16="http://schemas.microsoft.com/office/drawing/2014/main" id="{87CF69DB-0C5C-42D9-8D20-1F76E351CFCC}"/>
              </a:ext>
            </a:extLst>
          </p:cNvPr>
          <p:cNvSpPr/>
          <p:nvPr/>
        </p:nvSpPr>
        <p:spPr>
          <a:xfrm>
            <a:off x="863080" y="4725144"/>
            <a:ext cx="720080"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5EF94EA9-1E9B-420E-83CA-AAC421625F57}"/>
              </a:ext>
            </a:extLst>
          </p:cNvPr>
          <p:cNvSpPr txBox="1"/>
          <p:nvPr/>
        </p:nvSpPr>
        <p:spPr>
          <a:xfrm>
            <a:off x="0" y="5582423"/>
            <a:ext cx="1475656" cy="646331"/>
          </a:xfrm>
          <a:prstGeom prst="rect">
            <a:avLst/>
          </a:prstGeom>
          <a:noFill/>
        </p:spPr>
        <p:txBody>
          <a:bodyPr wrap="square" rtlCol="0">
            <a:spAutoFit/>
          </a:bodyPr>
          <a:lstStyle/>
          <a:p>
            <a:r>
              <a:rPr lang="en-US" dirty="0">
                <a:solidFill>
                  <a:schemeClr val="tx2">
                    <a:lumMod val="60000"/>
                    <a:lumOff val="40000"/>
                  </a:schemeClr>
                </a:solidFill>
              </a:rPr>
              <a:t>Output of the classifier</a:t>
            </a:r>
            <a:endParaRPr lang="el-GR" dirty="0">
              <a:solidFill>
                <a:schemeClr val="tx2">
                  <a:lumMod val="60000"/>
                  <a:lumOff val="40000"/>
                </a:schemeClr>
              </a:solidFill>
            </a:endParaRPr>
          </a:p>
        </p:txBody>
      </p:sp>
      <p:sp>
        <p:nvSpPr>
          <p:cNvPr id="8" name="Ελεύθερη σχεδίαση: Σχήμα 7">
            <a:extLst>
              <a:ext uri="{FF2B5EF4-FFF2-40B4-BE49-F238E27FC236}">
                <a16:creationId xmlns:a16="http://schemas.microsoft.com/office/drawing/2014/main" id="{D9989412-9B1D-4C77-8C0F-CADA44B2E2B4}"/>
              </a:ext>
            </a:extLst>
          </p:cNvPr>
          <p:cNvSpPr/>
          <p:nvPr/>
        </p:nvSpPr>
        <p:spPr>
          <a:xfrm>
            <a:off x="372235" y="5085185"/>
            <a:ext cx="383342" cy="506412"/>
          </a:xfrm>
          <a:custGeom>
            <a:avLst/>
            <a:gdLst>
              <a:gd name="connsiteX0" fmla="*/ 24276 w 434011"/>
              <a:gd name="connsiteY0" fmla="*/ 356049 h 356049"/>
              <a:gd name="connsiteX1" fmla="*/ 16184 w 434011"/>
              <a:gd name="connsiteY1" fmla="*/ 283221 h 356049"/>
              <a:gd name="connsiteX2" fmla="*/ 0 w 434011"/>
              <a:gd name="connsiteY2" fmla="*/ 210393 h 356049"/>
              <a:gd name="connsiteX3" fmla="*/ 24276 w 434011"/>
              <a:gd name="connsiteY3" fmla="*/ 113288 h 356049"/>
              <a:gd name="connsiteX4" fmla="*/ 32368 w 434011"/>
              <a:gd name="connsiteY4" fmla="*/ 89012 h 356049"/>
              <a:gd name="connsiteX5" fmla="*/ 56644 w 434011"/>
              <a:gd name="connsiteY5" fmla="*/ 80920 h 356049"/>
              <a:gd name="connsiteX6" fmla="*/ 80920 w 434011"/>
              <a:gd name="connsiteY6" fmla="*/ 64736 h 356049"/>
              <a:gd name="connsiteX7" fmla="*/ 380325 w 434011"/>
              <a:gd name="connsiteY7" fmla="*/ 72828 h 356049"/>
              <a:gd name="connsiteX8" fmla="*/ 404601 w 434011"/>
              <a:gd name="connsiteY8" fmla="*/ 56644 h 356049"/>
              <a:gd name="connsiteX9" fmla="*/ 380325 w 434011"/>
              <a:gd name="connsiteY9" fmla="*/ 40460 h 356049"/>
              <a:gd name="connsiteX10" fmla="*/ 347957 w 434011"/>
              <a:gd name="connsiteY10" fmla="*/ 16184 h 356049"/>
              <a:gd name="connsiteX11" fmla="*/ 315589 w 434011"/>
              <a:gd name="connsiteY11" fmla="*/ 8092 h 356049"/>
              <a:gd name="connsiteX12" fmla="*/ 291313 w 434011"/>
              <a:gd name="connsiteY12" fmla="*/ 0 h 356049"/>
              <a:gd name="connsiteX13" fmla="*/ 380325 w 434011"/>
              <a:gd name="connsiteY13" fmla="*/ 64736 h 356049"/>
              <a:gd name="connsiteX14" fmla="*/ 428878 w 434011"/>
              <a:gd name="connsiteY14" fmla="*/ 97104 h 356049"/>
              <a:gd name="connsiteX15" fmla="*/ 420785 w 434011"/>
              <a:gd name="connsiteY15" fmla="*/ 137565 h 356049"/>
              <a:gd name="connsiteX16" fmla="*/ 396509 w 434011"/>
              <a:gd name="connsiteY16" fmla="*/ 186117 h 356049"/>
              <a:gd name="connsiteX17" fmla="*/ 404601 w 434011"/>
              <a:gd name="connsiteY17" fmla="*/ 186117 h 35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011" h="356049">
                <a:moveTo>
                  <a:pt x="24276" y="356049"/>
                </a:moveTo>
                <a:cubicBezTo>
                  <a:pt x="21579" y="331773"/>
                  <a:pt x="19638" y="307401"/>
                  <a:pt x="16184" y="283221"/>
                </a:cubicBezTo>
                <a:cubicBezTo>
                  <a:pt x="12760" y="259250"/>
                  <a:pt x="5890" y="233952"/>
                  <a:pt x="0" y="210393"/>
                </a:cubicBezTo>
                <a:cubicBezTo>
                  <a:pt x="12336" y="111708"/>
                  <a:pt x="-3157" y="177300"/>
                  <a:pt x="24276" y="113288"/>
                </a:cubicBezTo>
                <a:cubicBezTo>
                  <a:pt x="27636" y="105448"/>
                  <a:pt x="26337" y="95043"/>
                  <a:pt x="32368" y="89012"/>
                </a:cubicBezTo>
                <a:cubicBezTo>
                  <a:pt x="38399" y="82981"/>
                  <a:pt x="49015" y="84735"/>
                  <a:pt x="56644" y="80920"/>
                </a:cubicBezTo>
                <a:cubicBezTo>
                  <a:pt x="65343" y="76571"/>
                  <a:pt x="72828" y="70131"/>
                  <a:pt x="80920" y="64736"/>
                </a:cubicBezTo>
                <a:cubicBezTo>
                  <a:pt x="180722" y="67433"/>
                  <a:pt x="280487" y="72828"/>
                  <a:pt x="380325" y="72828"/>
                </a:cubicBezTo>
                <a:cubicBezTo>
                  <a:pt x="465776" y="72828"/>
                  <a:pt x="429635" y="64988"/>
                  <a:pt x="404601" y="56644"/>
                </a:cubicBezTo>
                <a:cubicBezTo>
                  <a:pt x="396509" y="51249"/>
                  <a:pt x="388239" y="46113"/>
                  <a:pt x="380325" y="40460"/>
                </a:cubicBezTo>
                <a:cubicBezTo>
                  <a:pt x="369350" y="32621"/>
                  <a:pt x="360020" y="22215"/>
                  <a:pt x="347957" y="16184"/>
                </a:cubicBezTo>
                <a:cubicBezTo>
                  <a:pt x="338010" y="11210"/>
                  <a:pt x="326282" y="11147"/>
                  <a:pt x="315589" y="8092"/>
                </a:cubicBezTo>
                <a:cubicBezTo>
                  <a:pt x="307387" y="5749"/>
                  <a:pt x="299405" y="2697"/>
                  <a:pt x="291313" y="0"/>
                </a:cubicBezTo>
                <a:cubicBezTo>
                  <a:pt x="325213" y="33900"/>
                  <a:pt x="324495" y="36821"/>
                  <a:pt x="380325" y="64736"/>
                </a:cubicBezTo>
                <a:cubicBezTo>
                  <a:pt x="419517" y="84332"/>
                  <a:pt x="404163" y="72391"/>
                  <a:pt x="428878" y="97104"/>
                </a:cubicBezTo>
                <a:cubicBezTo>
                  <a:pt x="426180" y="110591"/>
                  <a:pt x="425615" y="124687"/>
                  <a:pt x="420785" y="137565"/>
                </a:cubicBezTo>
                <a:cubicBezTo>
                  <a:pt x="412602" y="159385"/>
                  <a:pt x="396509" y="160994"/>
                  <a:pt x="396509" y="186117"/>
                </a:cubicBezTo>
                <a:cubicBezTo>
                  <a:pt x="396509" y="188814"/>
                  <a:pt x="401904" y="186117"/>
                  <a:pt x="404601" y="186117"/>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26508282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ACB1E-936D-EA42-9A3F-6FD91119979B}"/>
              </a:ext>
            </a:extLst>
          </p:cNvPr>
          <p:cNvSpPr>
            <a:spLocks noGrp="1"/>
          </p:cNvSpPr>
          <p:nvPr>
            <p:ph type="title"/>
          </p:nvPr>
        </p:nvSpPr>
        <p:spPr>
          <a:xfrm>
            <a:off x="473606" y="70800"/>
            <a:ext cx="8229600" cy="1143000"/>
          </a:xfrm>
        </p:spPr>
        <p:txBody>
          <a:bodyPr/>
          <a:lstStyle/>
          <a:p>
            <a:r>
              <a:rPr lang="en-US" dirty="0"/>
              <a:t>Prediction Heads: Edge-level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648EBC-C60C-FC40-A37D-4E8AF83B59B2}"/>
                  </a:ext>
                </a:extLst>
              </p:cNvPr>
              <p:cNvSpPr>
                <a:spLocks noGrp="1"/>
              </p:cNvSpPr>
              <p:nvPr>
                <p:ph idx="1"/>
              </p:nvPr>
            </p:nvSpPr>
            <p:spPr>
              <a:xfrm>
                <a:off x="457199" y="1295400"/>
                <a:ext cx="8481061" cy="5257801"/>
              </a:xfrm>
            </p:spPr>
            <p:txBody>
              <a:bodyPr>
                <a:normAutofit lnSpcReduction="10000"/>
              </a:bodyPr>
              <a:lstStyle/>
              <a:p>
                <a:pPr marL="0" indent="0">
                  <a:buNone/>
                </a:pPr>
                <a:r>
                  <a:rPr lang="en-US" b="1" dirty="0">
                    <a:solidFill>
                      <a:srgbClr val="C00000"/>
                    </a:solidFill>
                    <a:latin typeface="Calibri"/>
                    <a:cs typeface="Calibri"/>
                  </a:rPr>
                  <a:t>Edge-level prediction</a:t>
                </a:r>
                <a:r>
                  <a:rPr lang="en-US" dirty="0">
                    <a:latin typeface="Calibri"/>
                    <a:cs typeface="Calibri"/>
                  </a:rPr>
                  <a:t>: Make prediction using pairs of node embeddings</a:t>
                </a:r>
              </a:p>
              <a:p>
                <a:r>
                  <a:rPr lang="en-US" dirty="0">
                    <a:latin typeface="Calibri"/>
                    <a:cs typeface="Calibri"/>
                  </a:rPr>
                  <a:t>Suppose we want to make </a:t>
                </a:r>
                <a14:m>
                  <m:oMath xmlns:m="http://schemas.openxmlformats.org/officeDocument/2006/math">
                    <m:r>
                      <a:rPr lang="en-US" i="1">
                        <a:solidFill>
                          <a:schemeClr val="accent2">
                            <a:lumMod val="75000"/>
                          </a:schemeClr>
                        </a:solidFill>
                        <a:latin typeface="Cambria Math" panose="02040503050406030204" pitchFamily="18" charset="0"/>
                        <a:cs typeface="Calibri"/>
                      </a:rPr>
                      <m:t>𝑘</m:t>
                    </m:r>
                  </m:oMath>
                </a14:m>
                <a:r>
                  <a:rPr lang="en-US" dirty="0">
                    <a:solidFill>
                      <a:schemeClr val="accent2">
                        <a:lumMod val="75000"/>
                      </a:schemeClr>
                    </a:solidFill>
                    <a:latin typeface="Calibri"/>
                    <a:cs typeface="Calibri"/>
                  </a:rPr>
                  <a:t>-way prediction</a:t>
                </a:r>
                <a:endParaRPr lang="en-US" dirty="0">
                  <a:latin typeface="Calibri"/>
                  <a:cs typeface="Calibri"/>
                </a:endParaRPr>
              </a:p>
              <a:p>
                <a:pPr marL="0" indent="0">
                  <a:buNone/>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cs typeface="Calibri"/>
                            </a:rPr>
                          </m:ctrlPr>
                        </m:sSubPr>
                        <m:e>
                          <m:acc>
                            <m:accPr>
                              <m:chr m:val="̂"/>
                              <m:ctrlPr>
                                <a:rPr lang="en-US" b="1" i="1" smtClean="0">
                                  <a:latin typeface="Cambria Math" panose="02040503050406030204" pitchFamily="18" charset="0"/>
                                  <a:cs typeface="Calibri"/>
                                </a:rPr>
                              </m:ctrlPr>
                            </m:accPr>
                            <m:e>
                              <m:r>
                                <a:rPr lang="en-US" b="1" i="1" smtClean="0">
                                  <a:latin typeface="Cambria Math" panose="02040503050406030204" pitchFamily="18" charset="0"/>
                                  <a:cs typeface="Calibri"/>
                                </a:rPr>
                                <m:t>𝒚</m:t>
                              </m:r>
                            </m:e>
                          </m:acc>
                        </m:e>
                        <m:sub>
                          <m:r>
                            <a:rPr lang="en-US" b="1" i="1" smtClean="0">
                              <a:latin typeface="Cambria Math" panose="02040503050406030204" pitchFamily="18" charset="0"/>
                              <a:cs typeface="Calibri"/>
                            </a:rPr>
                            <m:t>𝒖𝒗</m:t>
                          </m:r>
                        </m:sub>
                      </m:sSub>
                      <m:r>
                        <a:rPr lang="en-US" b="1">
                          <a:latin typeface="Cambria Math" panose="02040503050406030204" pitchFamily="18" charset="0"/>
                          <a:cs typeface="Calibri"/>
                        </a:rPr>
                        <m:t>=</m:t>
                      </m:r>
                      <m:r>
                        <a:rPr lang="en-US" b="1" i="1">
                          <a:latin typeface="Cambria Math" panose="02040503050406030204" pitchFamily="18" charset="0"/>
                          <a:cs typeface="Calibri"/>
                        </a:rPr>
                        <m:t> </m:t>
                      </m:r>
                      <m:sSub>
                        <m:sSubPr>
                          <m:ctrlPr>
                            <a:rPr lang="en-US" i="1">
                              <a:latin typeface="Cambria Math" panose="02040503050406030204" pitchFamily="18" charset="0"/>
                              <a:cs typeface="Calibri"/>
                            </a:rPr>
                          </m:ctrlPr>
                        </m:sSubPr>
                        <m:e>
                          <m:r>
                            <m:rPr>
                              <m:sty m:val="p"/>
                            </m:rPr>
                            <a:rPr lang="en-US">
                              <a:latin typeface="Cambria Math" panose="02040503050406030204" pitchFamily="18" charset="0"/>
                              <a:cs typeface="Calibri"/>
                            </a:rPr>
                            <m:t>Head</m:t>
                          </m:r>
                        </m:e>
                        <m:sub>
                          <m:r>
                            <m:rPr>
                              <m:sty m:val="p"/>
                            </m:rPr>
                            <a:rPr lang="en-US" b="0" i="0" smtClean="0">
                              <a:latin typeface="Cambria Math" panose="02040503050406030204" pitchFamily="18" charset="0"/>
                              <a:cs typeface="Calibri"/>
                            </a:rPr>
                            <m:t>edg</m:t>
                          </m:r>
                          <m:r>
                            <a:rPr lang="en-US" b="0" i="1" smtClean="0">
                              <a:latin typeface="Cambria Math" panose="02040503050406030204" pitchFamily="18" charset="0"/>
                              <a:cs typeface="Calibri"/>
                            </a:rPr>
                            <m:t>𝑒</m:t>
                          </m:r>
                        </m:sub>
                      </m:sSub>
                      <m:r>
                        <a:rPr lang="en-US">
                          <a:latin typeface="Cambria Math" panose="02040503050406030204" pitchFamily="18" charset="0"/>
                          <a:cs typeface="Calibri"/>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b="0" i="1" smtClean="0">
                              <a:latin typeface="Cambria Math" panose="02040503050406030204" pitchFamily="18" charset="0"/>
                            </a:rPr>
                            <m:t>𝑢</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a:latin typeface="Cambria Math" panose="02040503050406030204" pitchFamily="18" charset="0"/>
                          <a:cs typeface="Calibri"/>
                        </a:rPr>
                        <m:t>)</m:t>
                      </m:r>
                    </m:oMath>
                  </m:oMathPara>
                </a14:m>
                <a:endParaRPr lang="en-US" dirty="0">
                  <a:latin typeface="Calibri"/>
                  <a:cs typeface="Calibri"/>
                </a:endParaRPr>
              </a:p>
              <a:p>
                <a:endParaRPr lang="en-US" dirty="0">
                  <a:latin typeface="Calibri"/>
                  <a:cs typeface="Calibri"/>
                </a:endParaRPr>
              </a:p>
              <a:p>
                <a:endParaRPr lang="en-US" dirty="0"/>
              </a:p>
              <a:p>
                <a:endParaRPr lang="en-US" dirty="0"/>
              </a:p>
              <a:p>
                <a:pPr marL="118872" indent="0">
                  <a:buNone/>
                </a:pPr>
                <a:endParaRPr lang="en-US" dirty="0"/>
              </a:p>
              <a:p>
                <a:r>
                  <a:rPr lang="en-US" dirty="0"/>
                  <a:t>What are the options for </a:t>
                </a:r>
                <a14:m>
                  <m:oMath xmlns:m="http://schemas.openxmlformats.org/officeDocument/2006/math">
                    <m:sSub>
                      <m:sSubPr>
                        <m:ctrlPr>
                          <a:rPr lang="en-US" i="1">
                            <a:latin typeface="Cambria Math" panose="02040503050406030204" pitchFamily="18" charset="0"/>
                            <a:cs typeface="Calibri"/>
                          </a:rPr>
                        </m:ctrlPr>
                      </m:sSubPr>
                      <m:e>
                        <m:r>
                          <m:rPr>
                            <m:sty m:val="p"/>
                          </m:rPr>
                          <a:rPr lang="en-US">
                            <a:latin typeface="Cambria Math" panose="02040503050406030204" pitchFamily="18" charset="0"/>
                            <a:cs typeface="Calibri"/>
                          </a:rPr>
                          <m:t>Head</m:t>
                        </m:r>
                      </m:e>
                      <m:sub>
                        <m:r>
                          <m:rPr>
                            <m:sty m:val="p"/>
                          </m:rPr>
                          <a:rPr lang="en-US">
                            <a:latin typeface="Cambria Math" panose="02040503050406030204" pitchFamily="18" charset="0"/>
                            <a:cs typeface="Calibri"/>
                          </a:rPr>
                          <m:t>edg</m:t>
                        </m:r>
                        <m:r>
                          <a:rPr lang="en-US" i="1">
                            <a:latin typeface="Cambria Math" panose="02040503050406030204" pitchFamily="18" charset="0"/>
                            <a:cs typeface="Calibri"/>
                          </a:rPr>
                          <m:t>𝑒</m:t>
                        </m:r>
                      </m:sub>
                    </m:sSub>
                    <m:r>
                      <a:rPr lang="en-US">
                        <a:latin typeface="Cambria Math" panose="02040503050406030204" pitchFamily="18" charset="0"/>
                        <a:cs typeface="Calibri"/>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𝑢</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a:latin typeface="Cambria Math" panose="02040503050406030204" pitchFamily="18" charset="0"/>
                        <a:cs typeface="Calibri"/>
                      </a:rPr>
                      <m:t>)</m:t>
                    </m:r>
                  </m:oMath>
                </a14:m>
                <a:r>
                  <a:rPr lang="en-US" dirty="0">
                    <a:latin typeface="Calibri"/>
                    <a:cs typeface="Calibri"/>
                  </a:rPr>
                  <a:t>?</a:t>
                </a:r>
              </a:p>
            </p:txBody>
          </p:sp>
        </mc:Choice>
        <mc:Fallback xmlns="">
          <p:sp>
            <p:nvSpPr>
              <p:cNvPr id="3" name="Content Placeholder 2">
                <a:extLst>
                  <a:ext uri="{FF2B5EF4-FFF2-40B4-BE49-F238E27FC236}">
                    <a16:creationId xmlns:a16="http://schemas.microsoft.com/office/drawing/2014/main" id="{65648EBC-C60C-FC40-A37D-4E8AF83B59B2}"/>
                  </a:ext>
                </a:extLst>
              </p:cNvPr>
              <p:cNvSpPr>
                <a:spLocks noGrp="1" noRot="1" noChangeAspect="1" noMove="1" noResize="1" noEditPoints="1" noAdjustHandles="1" noChangeArrowheads="1" noChangeShapeType="1" noTextEdit="1"/>
              </p:cNvSpPr>
              <p:nvPr>
                <p:ph idx="1"/>
              </p:nvPr>
            </p:nvSpPr>
            <p:spPr>
              <a:xfrm>
                <a:off x="457199" y="1295400"/>
                <a:ext cx="8481061" cy="5257801"/>
              </a:xfrm>
              <a:blipFill>
                <a:blip r:embed="rId2"/>
                <a:stretch>
                  <a:fillRect l="-1797" t="-2436" r="-2876"/>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993E8884-2BAB-2246-8C66-7D82B6D61081}"/>
              </a:ext>
            </a:extLst>
          </p:cNvPr>
          <p:cNvSpPr>
            <a:spLocks noGrp="1"/>
          </p:cNvSpPr>
          <p:nvPr>
            <p:ph type="sldNum" sz="quarter" idx="12"/>
          </p:nvPr>
        </p:nvSpPr>
        <p:spPr/>
        <p:txBody>
          <a:bodyPr/>
          <a:lstStyle/>
          <a:p>
            <a:fld id="{19B12225-5612-419B-A8D5-4B8EEE4C217E}" type="slidenum">
              <a:rPr lang="en-US" smtClean="0"/>
              <a:pPr/>
              <a:t>119</a:t>
            </a:fld>
            <a:endParaRPr lang="en-US"/>
          </a:p>
        </p:txBody>
      </p:sp>
      <p:pic>
        <p:nvPicPr>
          <p:cNvPr id="8" name="Picture 7">
            <a:extLst>
              <a:ext uri="{FF2B5EF4-FFF2-40B4-BE49-F238E27FC236}">
                <a16:creationId xmlns:a16="http://schemas.microsoft.com/office/drawing/2014/main" id="{0B95D251-E8E4-DB42-A766-AFE74CE410CD}"/>
              </a:ext>
            </a:extLst>
          </p:cNvPr>
          <p:cNvPicPr>
            <a:picLocks noChangeAspect="1"/>
          </p:cNvPicPr>
          <p:nvPr/>
        </p:nvPicPr>
        <p:blipFill rotWithShape="1">
          <a:blip r:embed="rId3"/>
          <a:srcRect b="12127"/>
          <a:stretch/>
        </p:blipFill>
        <p:spPr>
          <a:xfrm>
            <a:off x="3671588" y="3691449"/>
            <a:ext cx="1714278" cy="1524237"/>
          </a:xfrm>
          <a:prstGeom prst="rect">
            <a:avLst/>
          </a:prstGeom>
        </p:spPr>
      </p:pic>
      <p:sp>
        <p:nvSpPr>
          <p:cNvPr id="9" name="Rectangle 8">
            <a:extLst>
              <a:ext uri="{FF2B5EF4-FFF2-40B4-BE49-F238E27FC236}">
                <a16:creationId xmlns:a16="http://schemas.microsoft.com/office/drawing/2014/main" id="{52C5CBF1-57F0-F342-A573-07D503460F16}"/>
              </a:ext>
            </a:extLst>
          </p:cNvPr>
          <p:cNvSpPr/>
          <p:nvPr/>
        </p:nvSpPr>
        <p:spPr>
          <a:xfrm flipH="1">
            <a:off x="4840644" y="5054649"/>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ED339A-214D-3649-AEC3-AC7946D43F7D}"/>
              </a:ext>
            </a:extLst>
          </p:cNvPr>
          <p:cNvSpPr/>
          <p:nvPr/>
        </p:nvSpPr>
        <p:spPr>
          <a:xfrm flipH="1">
            <a:off x="3629382" y="4816825"/>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ABDF9D2-634A-7E41-BF7B-B34860631699}"/>
              </a:ext>
            </a:extLst>
          </p:cNvPr>
          <p:cNvCxnSpPr>
            <a:cxnSpLocks/>
          </p:cNvCxnSpPr>
          <p:nvPr/>
        </p:nvCxnSpPr>
        <p:spPr>
          <a:xfrm>
            <a:off x="3964406" y="4890833"/>
            <a:ext cx="615180" cy="118498"/>
          </a:xfrm>
          <a:prstGeom prst="line">
            <a:avLst/>
          </a:prstGeom>
          <a:ln w="38100">
            <a:solidFill>
              <a:srgbClr val="C00000"/>
            </a:solidFill>
            <a:prstDash val="sysDot"/>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A48AE6AC-D9D3-3F4A-8C67-5F5810D8FF04}"/>
              </a:ext>
            </a:extLst>
          </p:cNvPr>
          <p:cNvSpPr txBox="1"/>
          <p:nvPr/>
        </p:nvSpPr>
        <p:spPr>
          <a:xfrm>
            <a:off x="4104638" y="4949532"/>
            <a:ext cx="288862" cy="369332"/>
          </a:xfrm>
          <a:prstGeom prst="rect">
            <a:avLst/>
          </a:prstGeom>
          <a:noFill/>
        </p:spPr>
        <p:txBody>
          <a:bodyPr wrap="none" rtlCol="0">
            <a:spAutoFit/>
          </a:bodyPr>
          <a:lstStyle/>
          <a:p>
            <a:r>
              <a:rPr lang="en-US" b="1">
                <a:solidFill>
                  <a:srgbClr val="C00000"/>
                </a:solidFill>
              </a:rPr>
              <a:t>?</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72126022-A397-D749-A125-3663C8B0F843}"/>
                  </a:ext>
                </a:extLst>
              </p:cNvPr>
              <p:cNvSpPr/>
              <p:nvPr/>
            </p:nvSpPr>
            <p:spPr>
              <a:xfrm>
                <a:off x="2846467" y="4622778"/>
                <a:ext cx="761812" cy="5361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solidFill>
                                <a:srgbClr val="C00000"/>
                              </a:solidFill>
                              <a:latin typeface="Cambria Math" panose="02040503050406030204" pitchFamily="18" charset="0"/>
                            </a:rPr>
                          </m:ctrlPr>
                        </m:sSubSupPr>
                        <m:e>
                          <m:r>
                            <a:rPr lang="en-US" sz="2400" b="1" i="1">
                              <a:solidFill>
                                <a:srgbClr val="C00000"/>
                              </a:solidFill>
                              <a:latin typeface="Cambria Math" panose="02040503050406030204" pitchFamily="18" charset="0"/>
                            </a:rPr>
                            <m:t>𝐡</m:t>
                          </m:r>
                        </m:e>
                        <m:sub>
                          <m:r>
                            <a:rPr lang="en-US" sz="2400" i="1">
                              <a:solidFill>
                                <a:srgbClr val="C00000"/>
                              </a:solidFill>
                              <a:latin typeface="Cambria Math" panose="02040503050406030204" pitchFamily="18" charset="0"/>
                            </a:rPr>
                            <m:t>𝑢</m:t>
                          </m:r>
                        </m:sub>
                        <m:sup>
                          <m:d>
                            <m:dPr>
                              <m:ctrlPr>
                                <a:rPr lang="en-US" sz="2400" i="1">
                                  <a:solidFill>
                                    <a:srgbClr val="C00000"/>
                                  </a:solidFill>
                                  <a:latin typeface="Cambria Math" panose="02040503050406030204" pitchFamily="18" charset="0"/>
                                </a:rPr>
                              </m:ctrlPr>
                            </m:dPr>
                            <m:e>
                              <m:r>
                                <a:rPr lang="en-US" sz="2400" i="1">
                                  <a:solidFill>
                                    <a:srgbClr val="C00000"/>
                                  </a:solidFill>
                                  <a:latin typeface="Cambria Math" panose="02040503050406030204" pitchFamily="18" charset="0"/>
                                </a:rPr>
                                <m:t>𝐿</m:t>
                              </m:r>
                            </m:e>
                          </m:d>
                        </m:sup>
                      </m:sSubSup>
                    </m:oMath>
                  </m:oMathPara>
                </a14:m>
                <a:endParaRPr lang="en-US" sz="2400">
                  <a:solidFill>
                    <a:srgbClr val="C00000"/>
                  </a:solidFill>
                </a:endParaRPr>
              </a:p>
            </p:txBody>
          </p:sp>
        </mc:Choice>
        <mc:Fallback xmlns="">
          <p:sp>
            <p:nvSpPr>
              <p:cNvPr id="15" name="Rectangle 14">
                <a:extLst>
                  <a:ext uri="{FF2B5EF4-FFF2-40B4-BE49-F238E27FC236}">
                    <a16:creationId xmlns:a16="http://schemas.microsoft.com/office/drawing/2014/main" id="{72126022-A397-D749-A125-3663C8B0F843}"/>
                  </a:ext>
                </a:extLst>
              </p:cNvPr>
              <p:cNvSpPr>
                <a:spLocks noRot="1" noChangeAspect="1" noMove="1" noResize="1" noEditPoints="1" noAdjustHandles="1" noChangeArrowheads="1" noChangeShapeType="1" noTextEdit="1"/>
              </p:cNvSpPr>
              <p:nvPr/>
            </p:nvSpPr>
            <p:spPr>
              <a:xfrm>
                <a:off x="2846467" y="4622778"/>
                <a:ext cx="761812" cy="53610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D83F570A-BCF6-D443-9FC0-52AB3CD91A6E}"/>
                  </a:ext>
                </a:extLst>
              </p:cNvPr>
              <p:cNvSpPr/>
              <p:nvPr/>
            </p:nvSpPr>
            <p:spPr>
              <a:xfrm>
                <a:off x="5084783" y="4890833"/>
                <a:ext cx="761812" cy="5361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solidFill>
                                <a:srgbClr val="C00000"/>
                              </a:solidFill>
                              <a:latin typeface="Cambria Math" panose="02040503050406030204" pitchFamily="18" charset="0"/>
                            </a:rPr>
                          </m:ctrlPr>
                        </m:sSubSupPr>
                        <m:e>
                          <m:r>
                            <a:rPr lang="en-US" sz="2400" b="1" i="1">
                              <a:solidFill>
                                <a:srgbClr val="C00000"/>
                              </a:solidFill>
                              <a:latin typeface="Cambria Math" panose="02040503050406030204" pitchFamily="18" charset="0"/>
                            </a:rPr>
                            <m:t>𝐡</m:t>
                          </m:r>
                        </m:e>
                        <m:sub>
                          <m:r>
                            <a:rPr lang="en-US" sz="2400" b="0" i="1" smtClean="0">
                              <a:solidFill>
                                <a:srgbClr val="C00000"/>
                              </a:solidFill>
                              <a:latin typeface="Cambria Math" panose="02040503050406030204" pitchFamily="18" charset="0"/>
                            </a:rPr>
                            <m:t>𝑣</m:t>
                          </m:r>
                        </m:sub>
                        <m:sup>
                          <m:d>
                            <m:dPr>
                              <m:ctrlPr>
                                <a:rPr lang="en-US" sz="2400" i="1">
                                  <a:solidFill>
                                    <a:srgbClr val="C00000"/>
                                  </a:solidFill>
                                  <a:latin typeface="Cambria Math" panose="02040503050406030204" pitchFamily="18" charset="0"/>
                                </a:rPr>
                              </m:ctrlPr>
                            </m:dPr>
                            <m:e>
                              <m:r>
                                <a:rPr lang="en-US" sz="2400" i="1">
                                  <a:solidFill>
                                    <a:srgbClr val="C00000"/>
                                  </a:solidFill>
                                  <a:latin typeface="Cambria Math" panose="02040503050406030204" pitchFamily="18" charset="0"/>
                                </a:rPr>
                                <m:t>𝐿</m:t>
                              </m:r>
                            </m:e>
                          </m:d>
                        </m:sup>
                      </m:sSubSup>
                    </m:oMath>
                  </m:oMathPara>
                </a14:m>
                <a:endParaRPr lang="en-US" sz="2400">
                  <a:solidFill>
                    <a:srgbClr val="C00000"/>
                  </a:solidFill>
                </a:endParaRPr>
              </a:p>
            </p:txBody>
          </p:sp>
        </mc:Choice>
        <mc:Fallback xmlns="">
          <p:sp>
            <p:nvSpPr>
              <p:cNvPr id="16" name="Rectangle 15">
                <a:extLst>
                  <a:ext uri="{FF2B5EF4-FFF2-40B4-BE49-F238E27FC236}">
                    <a16:creationId xmlns:a16="http://schemas.microsoft.com/office/drawing/2014/main" id="{D83F570A-BCF6-D443-9FC0-52AB3CD91A6E}"/>
                  </a:ext>
                </a:extLst>
              </p:cNvPr>
              <p:cNvSpPr>
                <a:spLocks noRot="1" noChangeAspect="1" noMove="1" noResize="1" noEditPoints="1" noAdjustHandles="1" noChangeArrowheads="1" noChangeShapeType="1" noTextEdit="1"/>
              </p:cNvSpPr>
              <p:nvPr/>
            </p:nvSpPr>
            <p:spPr>
              <a:xfrm>
                <a:off x="5084783" y="4890833"/>
                <a:ext cx="761812" cy="536109"/>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60297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CCCA-8B50-E284-72BF-40BE2ED87634}"/>
              </a:ext>
            </a:extLst>
          </p:cNvPr>
          <p:cNvSpPr>
            <a:spLocks noGrp="1"/>
          </p:cNvSpPr>
          <p:nvPr>
            <p:ph type="title"/>
          </p:nvPr>
        </p:nvSpPr>
        <p:spPr>
          <a:xfrm>
            <a:off x="251520" y="2857500"/>
            <a:ext cx="8229600" cy="1143000"/>
          </a:xfrm>
        </p:spPr>
        <p:txBody>
          <a:bodyPr>
            <a:normAutofit fontScale="90000"/>
          </a:bodyPr>
          <a:lstStyle/>
          <a:p>
            <a:r>
              <a:rPr lang="en-US" sz="4000" b="1" cap="all" dirty="0">
                <a:solidFill>
                  <a:schemeClr val="accent1">
                    <a:lumMod val="75000"/>
                  </a:schemeClr>
                </a:solidFill>
                <a:latin typeface="+mn-lt"/>
              </a:rPr>
              <a:t>Overview and general framework  </a:t>
            </a:r>
          </a:p>
        </p:txBody>
      </p:sp>
      <p:sp>
        <p:nvSpPr>
          <p:cNvPr id="3" name="Slide Number Placeholder 2">
            <a:extLst>
              <a:ext uri="{FF2B5EF4-FFF2-40B4-BE49-F238E27FC236}">
                <a16:creationId xmlns:a16="http://schemas.microsoft.com/office/drawing/2014/main" id="{D925BCD7-E41C-1E3E-1D7C-F907807E91FA}"/>
              </a:ext>
            </a:extLst>
          </p:cNvPr>
          <p:cNvSpPr>
            <a:spLocks noGrp="1"/>
          </p:cNvSpPr>
          <p:nvPr>
            <p:ph type="sldNum" sz="quarter" idx="12"/>
          </p:nvPr>
        </p:nvSpPr>
        <p:spPr/>
        <p:txBody>
          <a:bodyPr/>
          <a:lstStyle/>
          <a:p>
            <a:fld id="{878E0B35-C73E-49DE-9EA0-4D9F6C87E107}" type="slidenum">
              <a:rPr lang="el-GR" smtClean="0"/>
              <a:pPr/>
              <a:t>12</a:t>
            </a:fld>
            <a:endParaRPr lang="el-GR"/>
          </a:p>
        </p:txBody>
      </p:sp>
    </p:spTree>
    <p:extLst>
      <p:ext uri="{BB962C8B-B14F-4D97-AF65-F5344CB8AC3E}">
        <p14:creationId xmlns:p14="http://schemas.microsoft.com/office/powerpoint/2010/main" val="42522180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2B8E4-559A-6744-A20F-AD5C4D6D056E}"/>
              </a:ext>
            </a:extLst>
          </p:cNvPr>
          <p:cNvSpPr>
            <a:spLocks noGrp="1"/>
          </p:cNvSpPr>
          <p:nvPr>
            <p:ph type="title"/>
          </p:nvPr>
        </p:nvSpPr>
        <p:spPr/>
        <p:txBody>
          <a:bodyPr/>
          <a:lstStyle/>
          <a:p>
            <a:r>
              <a:rPr lang="en-US"/>
              <a:t>Prediction Heads: Edge-level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FE14579-AA9E-9D41-B782-7159E55B071E}"/>
                  </a:ext>
                </a:extLst>
              </p:cNvPr>
              <p:cNvSpPr>
                <a:spLocks noGrp="1"/>
              </p:cNvSpPr>
              <p:nvPr>
                <p:ph idx="1"/>
              </p:nvPr>
            </p:nvSpPr>
            <p:spPr>
              <a:xfrm>
                <a:off x="457200" y="1295400"/>
                <a:ext cx="8229600" cy="5486400"/>
              </a:xfrm>
            </p:spPr>
            <p:txBody>
              <a:bodyPr>
                <a:normAutofit/>
              </a:bodyPr>
              <a:lstStyle/>
              <a:p>
                <a:r>
                  <a:rPr lang="en-US" b="1" dirty="0">
                    <a:solidFill>
                      <a:schemeClr val="tx1"/>
                    </a:solidFill>
                  </a:rPr>
                  <a:t>Options for </a:t>
                </a:r>
                <a14:m>
                  <m:oMath xmlns:m="http://schemas.openxmlformats.org/officeDocument/2006/math">
                    <m:sSub>
                      <m:sSubPr>
                        <m:ctrlPr>
                          <a:rPr lang="en-US" i="1">
                            <a:solidFill>
                              <a:schemeClr val="tx1"/>
                            </a:solidFill>
                            <a:latin typeface="Cambria Math" panose="02040503050406030204" pitchFamily="18" charset="0"/>
                            <a:cs typeface="Calibri"/>
                          </a:rPr>
                        </m:ctrlPr>
                      </m:sSubPr>
                      <m:e>
                        <m:r>
                          <m:rPr>
                            <m:sty m:val="p"/>
                          </m:rPr>
                          <a:rPr lang="en-US">
                            <a:solidFill>
                              <a:schemeClr val="tx1"/>
                            </a:solidFill>
                            <a:latin typeface="Cambria Math" panose="02040503050406030204" pitchFamily="18" charset="0"/>
                            <a:cs typeface="Calibri"/>
                          </a:rPr>
                          <m:t>Head</m:t>
                        </m:r>
                      </m:e>
                      <m:sub>
                        <m:r>
                          <m:rPr>
                            <m:sty m:val="p"/>
                          </m:rPr>
                          <a:rPr lang="en-US">
                            <a:solidFill>
                              <a:schemeClr val="tx1"/>
                            </a:solidFill>
                            <a:latin typeface="Cambria Math" panose="02040503050406030204" pitchFamily="18" charset="0"/>
                            <a:cs typeface="Calibri"/>
                          </a:rPr>
                          <m:t>edg</m:t>
                        </m:r>
                        <m:r>
                          <a:rPr lang="en-US" i="1">
                            <a:solidFill>
                              <a:schemeClr val="tx1"/>
                            </a:solidFill>
                            <a:latin typeface="Cambria Math" panose="02040503050406030204" pitchFamily="18" charset="0"/>
                            <a:cs typeface="Calibri"/>
                          </a:rPr>
                          <m:t>𝑒</m:t>
                        </m:r>
                      </m:sub>
                    </m:sSub>
                    <m:r>
                      <a:rPr lang="en-US">
                        <a:solidFill>
                          <a:schemeClr val="tx1"/>
                        </a:solidFill>
                        <a:latin typeface="Cambria Math" panose="02040503050406030204" pitchFamily="18" charset="0"/>
                        <a:cs typeface="Calibri"/>
                      </a:rPr>
                      <m:t>(</m:t>
                    </m:r>
                    <m:sSubSup>
                      <m:sSubSupPr>
                        <m:ctrlPr>
                          <a:rPr lang="en-US"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rPr>
                          <m:t>𝐡</m:t>
                        </m:r>
                      </m:e>
                      <m:sub>
                        <m:r>
                          <a:rPr lang="en-US" i="1">
                            <a:solidFill>
                              <a:schemeClr val="tx1"/>
                            </a:solidFill>
                            <a:latin typeface="Cambria Math" panose="02040503050406030204" pitchFamily="18" charset="0"/>
                          </a:rPr>
                          <m:t>𝑢</m:t>
                        </m:r>
                      </m:sub>
                      <m:sup>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𝐿</m:t>
                            </m:r>
                          </m:e>
                        </m:d>
                      </m:sup>
                    </m:sSubSup>
                    <m:r>
                      <a:rPr lang="en-US" i="1">
                        <a:solidFill>
                          <a:schemeClr val="tx1"/>
                        </a:solidFill>
                        <a:latin typeface="Cambria Math" panose="02040503050406030204" pitchFamily="18" charset="0"/>
                      </a:rPr>
                      <m:t>,</m:t>
                    </m:r>
                    <m:sSubSup>
                      <m:sSubSupPr>
                        <m:ctrlPr>
                          <a:rPr lang="en-US" i="1">
                            <a:solidFill>
                              <a:schemeClr val="tx1"/>
                            </a:solidFill>
                            <a:latin typeface="Cambria Math" panose="02040503050406030204" pitchFamily="18" charset="0"/>
                          </a:rPr>
                        </m:ctrlPr>
                      </m:sSubSupPr>
                      <m:e>
                        <m:r>
                          <a:rPr lang="en-US" b="1" i="1">
                            <a:solidFill>
                              <a:schemeClr val="tx1"/>
                            </a:solidFill>
                            <a:latin typeface="Cambria Math" panose="02040503050406030204" pitchFamily="18" charset="0"/>
                          </a:rPr>
                          <m:t>𝐡</m:t>
                        </m:r>
                      </m:e>
                      <m:sub>
                        <m:r>
                          <a:rPr lang="en-US" i="1">
                            <a:solidFill>
                              <a:schemeClr val="tx1"/>
                            </a:solidFill>
                            <a:latin typeface="Cambria Math" panose="02040503050406030204" pitchFamily="18" charset="0"/>
                          </a:rPr>
                          <m:t>𝑣</m:t>
                        </m:r>
                      </m:sub>
                      <m:sup>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𝐿</m:t>
                            </m:r>
                          </m:e>
                        </m:d>
                      </m:sup>
                    </m:sSubSup>
                    <m:r>
                      <a:rPr lang="en-US">
                        <a:solidFill>
                          <a:schemeClr val="tx1"/>
                        </a:solidFill>
                        <a:latin typeface="Cambria Math" panose="02040503050406030204" pitchFamily="18" charset="0"/>
                        <a:cs typeface="Calibri"/>
                      </a:rPr>
                      <m:t>)</m:t>
                    </m:r>
                  </m:oMath>
                </a14:m>
                <a:r>
                  <a:rPr lang="en-US" dirty="0">
                    <a:solidFill>
                      <a:schemeClr val="tx1"/>
                    </a:solidFill>
                  </a:rPr>
                  <a:t>:</a:t>
                </a:r>
              </a:p>
              <a:p>
                <a:pPr marL="0" indent="0">
                  <a:buNone/>
                </a:pPr>
                <a:r>
                  <a:rPr lang="en-US" b="1" dirty="0">
                    <a:solidFill>
                      <a:srgbClr val="C00000"/>
                    </a:solidFill>
                  </a:rPr>
                  <a:t>(1) Concatenation + Linear</a:t>
                </a:r>
              </a:p>
              <a:p>
                <a:pPr lvl="1"/>
                <a:r>
                  <a:rPr lang="en-US" dirty="0"/>
                  <a:t>We have seen this in graph attention</a:t>
                </a:r>
              </a:p>
              <a:p>
                <a:pPr lvl="1"/>
                <a:endParaRPr lang="en-US" dirty="0"/>
              </a:p>
              <a:p>
                <a:pPr lvl="1"/>
                <a:endParaRPr lang="en-US" dirty="0"/>
              </a:p>
              <a:p>
                <a:pPr lvl="1"/>
                <a:endParaRPr lang="en-US" dirty="0"/>
              </a:p>
              <a:p>
                <a:pPr lvl="1"/>
                <a14:m>
                  <m:oMath xmlns:m="http://schemas.openxmlformats.org/officeDocument/2006/math">
                    <m:sSub>
                      <m:sSubPr>
                        <m:ctrlPr>
                          <a:rPr lang="en-US"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𝒚</m:t>
                            </m:r>
                          </m:e>
                        </m:acc>
                      </m:e>
                      <m:sub>
                        <m:r>
                          <a:rPr lang="en-US" b="1" i="1" smtClean="0">
                            <a:latin typeface="Cambria Math" panose="02040503050406030204" pitchFamily="18" charset="0"/>
                          </a:rPr>
                          <m:t>𝒖𝒗</m:t>
                        </m:r>
                      </m:sub>
                    </m:sSub>
                    <m:r>
                      <a:rPr lang="en-US" b="1" i="1">
                        <a:latin typeface="Cambria Math" panose="02040503050406030204" pitchFamily="18" charset="0"/>
                      </a:rPr>
                      <m:t>=</m:t>
                    </m:r>
                    <m:r>
                      <m:rPr>
                        <m:sty m:val="p"/>
                      </m:rPr>
                      <a:rPr lang="en-US" i="0">
                        <a:latin typeface="Cambria Math" panose="02040503050406030204" pitchFamily="18" charset="0"/>
                      </a:rPr>
                      <m:t>Linear</m:t>
                    </m:r>
                    <m:r>
                      <a:rPr lang="en-US" i="1">
                        <a:latin typeface="Cambria Math" panose="02040503050406030204" pitchFamily="18" charset="0"/>
                      </a:rPr>
                      <m:t>(</m:t>
                    </m:r>
                    <m:r>
                      <m:rPr>
                        <m:sty m:val="p"/>
                      </m:rPr>
                      <a:rPr lang="en-US" i="0">
                        <a:latin typeface="Cambria Math" panose="02040503050406030204" pitchFamily="18" charset="0"/>
                      </a:rPr>
                      <m:t>Concat</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𝑢</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i="1">
                        <a:latin typeface="Cambria Math" panose="02040503050406030204" pitchFamily="18" charset="0"/>
                      </a:rPr>
                      <m:t>))</m:t>
                    </m:r>
                  </m:oMath>
                </a14:m>
                <a:endParaRPr lang="en-US" b="1" dirty="0"/>
              </a:p>
              <a:p>
                <a:pPr lvl="1"/>
                <a:r>
                  <a:rPr lang="en-US" dirty="0"/>
                  <a:t>Here </a:t>
                </a:r>
                <a14:m>
                  <m:oMath xmlns:m="http://schemas.openxmlformats.org/officeDocument/2006/math">
                    <m:r>
                      <m:rPr>
                        <m:sty m:val="p"/>
                      </m:rPr>
                      <a:rPr lang="en-US" b="0" i="0" smtClean="0">
                        <a:latin typeface="Cambria Math" panose="02040503050406030204" pitchFamily="18" charset="0"/>
                      </a:rPr>
                      <m:t>Linear</m:t>
                    </m:r>
                    <m:r>
                      <a:rPr lang="en-US" b="0" i="0" smtClean="0">
                        <a:latin typeface="Cambria Math" panose="02040503050406030204" pitchFamily="18" charset="0"/>
                      </a:rPr>
                      <m:t>(</m:t>
                    </m:r>
                    <m:r>
                      <a:rPr lang="en-US" b="0" i="1" smtClean="0">
                        <a:latin typeface="Cambria Math" panose="02040503050406030204" pitchFamily="18" charset="0"/>
                      </a:rPr>
                      <m:t>⋅</m:t>
                    </m:r>
                    <m:r>
                      <a:rPr lang="en-US" b="0" i="0" smtClean="0">
                        <a:latin typeface="Cambria Math" panose="02040503050406030204" pitchFamily="18" charset="0"/>
                      </a:rPr>
                      <m:t>)</m:t>
                    </m:r>
                  </m:oMath>
                </a14:m>
                <a:r>
                  <a:rPr lang="en-US" dirty="0"/>
                  <a:t> will map </a:t>
                </a:r>
                <a14:m>
                  <m:oMath xmlns:m="http://schemas.openxmlformats.org/officeDocument/2006/math">
                    <m:r>
                      <a:rPr lang="en-US" b="0" i="1" smtClean="0">
                        <a:solidFill>
                          <a:srgbClr val="C00000"/>
                        </a:solidFill>
                        <a:latin typeface="Cambria Math" panose="02040503050406030204" pitchFamily="18" charset="0"/>
                      </a:rPr>
                      <m:t>2</m:t>
                    </m:r>
                    <m:r>
                      <a:rPr lang="en-US" b="0" i="1" smtClean="0">
                        <a:solidFill>
                          <a:srgbClr val="C00000"/>
                        </a:solidFill>
                        <a:latin typeface="Cambria Math" panose="02040503050406030204" pitchFamily="18" charset="0"/>
                      </a:rPr>
                      <m:t>𝑑</m:t>
                    </m:r>
                  </m:oMath>
                </a14:m>
                <a:r>
                  <a:rPr lang="en-US" dirty="0">
                    <a:solidFill>
                      <a:srgbClr val="C00000"/>
                    </a:solidFill>
                  </a:rPr>
                  <a:t>-dimensional </a:t>
                </a:r>
                <a:r>
                  <a:rPr lang="en-US" dirty="0"/>
                  <a:t>embeddings (since we concatenated embeddings) to </a:t>
                </a:r>
                <a14:m>
                  <m:oMath xmlns:m="http://schemas.openxmlformats.org/officeDocument/2006/math">
                    <m:r>
                      <a:rPr lang="en-US" b="0" i="1" smtClean="0">
                        <a:solidFill>
                          <a:srgbClr val="0070C0"/>
                        </a:solidFill>
                        <a:latin typeface="Cambria Math" panose="02040503050406030204" pitchFamily="18" charset="0"/>
                      </a:rPr>
                      <m:t>𝑘</m:t>
                    </m:r>
                  </m:oMath>
                </a14:m>
                <a:r>
                  <a:rPr lang="en-US" dirty="0">
                    <a:solidFill>
                      <a:srgbClr val="0070C0"/>
                    </a:solidFill>
                  </a:rPr>
                  <a:t>-dim </a:t>
                </a:r>
                <a:r>
                  <a:rPr lang="en-US" dirty="0"/>
                  <a:t>embeddings (</a:t>
                </a:r>
                <a14:m>
                  <m:oMath xmlns:m="http://schemas.openxmlformats.org/officeDocument/2006/math">
                    <m:r>
                      <a:rPr lang="en-US" b="0" i="1" smtClean="0">
                        <a:latin typeface="Cambria Math" panose="02040503050406030204" pitchFamily="18" charset="0"/>
                      </a:rPr>
                      <m:t>𝑘</m:t>
                    </m:r>
                  </m:oMath>
                </a14:m>
                <a:r>
                  <a:rPr lang="en-US" dirty="0"/>
                  <a:t>-way prediction)</a:t>
                </a:r>
              </a:p>
              <a:p>
                <a:pPr lvl="1"/>
                <a:endParaRPr lang="en-US" dirty="0"/>
              </a:p>
            </p:txBody>
          </p:sp>
        </mc:Choice>
        <mc:Fallback xmlns="">
          <p:sp>
            <p:nvSpPr>
              <p:cNvPr id="3" name="Content Placeholder 2">
                <a:extLst>
                  <a:ext uri="{FF2B5EF4-FFF2-40B4-BE49-F238E27FC236}">
                    <a16:creationId xmlns:a16="http://schemas.microsoft.com/office/drawing/2014/main" id="{BFE14579-AA9E-9D41-B782-7159E55B071E}"/>
                  </a:ext>
                </a:extLst>
              </p:cNvPr>
              <p:cNvSpPr>
                <a:spLocks noGrp="1" noRot="1" noChangeAspect="1" noMove="1" noResize="1" noEditPoints="1" noAdjustHandles="1" noChangeArrowheads="1" noChangeShapeType="1" noTextEdit="1"/>
              </p:cNvSpPr>
              <p:nvPr>
                <p:ph idx="1"/>
              </p:nvPr>
            </p:nvSpPr>
            <p:spPr>
              <a:xfrm>
                <a:off x="457200" y="1295400"/>
                <a:ext cx="8229600" cy="5486400"/>
              </a:xfrm>
              <a:blipFill>
                <a:blip r:embed="rId2"/>
                <a:stretch>
                  <a:fillRect l="-1852" r="-1333" b="-444"/>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4872C16B-9C3C-EA42-B1D3-FD699AEF5EEE}"/>
              </a:ext>
            </a:extLst>
          </p:cNvPr>
          <p:cNvSpPr>
            <a:spLocks noGrp="1"/>
          </p:cNvSpPr>
          <p:nvPr>
            <p:ph type="sldNum" sz="quarter" idx="12"/>
          </p:nvPr>
        </p:nvSpPr>
        <p:spPr/>
        <p:txBody>
          <a:bodyPr/>
          <a:lstStyle/>
          <a:p>
            <a:fld id="{19B12225-5612-419B-A8D5-4B8EEE4C217E}" type="slidenum">
              <a:rPr lang="en-US" smtClean="0"/>
              <a:pPr/>
              <a:t>120</a:t>
            </a:fld>
            <a:endParaRPr lang="en-US"/>
          </a:p>
        </p:txBody>
      </p:sp>
      <p:sp>
        <p:nvSpPr>
          <p:cNvPr id="7" name="矩形 21">
            <a:extLst>
              <a:ext uri="{FF2B5EF4-FFF2-40B4-BE49-F238E27FC236}">
                <a16:creationId xmlns:a16="http://schemas.microsoft.com/office/drawing/2014/main" id="{DF9FA439-5BE8-1D43-8D4C-8C5093A996AA}"/>
              </a:ext>
            </a:extLst>
          </p:cNvPr>
          <p:cNvSpPr/>
          <p:nvPr/>
        </p:nvSpPr>
        <p:spPr>
          <a:xfrm>
            <a:off x="4372654" y="3287286"/>
            <a:ext cx="105702" cy="396383"/>
          </a:xfrm>
          <a:prstGeom prst="rect">
            <a:avLst/>
          </a:prstGeom>
          <a:solidFill>
            <a:srgbClr val="C000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21">
            <a:extLst>
              <a:ext uri="{FF2B5EF4-FFF2-40B4-BE49-F238E27FC236}">
                <a16:creationId xmlns:a16="http://schemas.microsoft.com/office/drawing/2014/main" id="{015EA746-E810-C94D-A3D4-4BF613EE52B8}"/>
              </a:ext>
            </a:extLst>
          </p:cNvPr>
          <p:cNvSpPr/>
          <p:nvPr/>
        </p:nvSpPr>
        <p:spPr>
          <a:xfrm>
            <a:off x="4372654" y="3683669"/>
            <a:ext cx="105702" cy="396383"/>
          </a:xfrm>
          <a:prstGeom prst="rect">
            <a:avLst/>
          </a:prstGeom>
          <a:solidFill>
            <a:schemeClr val="accent1"/>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9" name="Straight Arrow Connector 8">
            <a:extLst>
              <a:ext uri="{FF2B5EF4-FFF2-40B4-BE49-F238E27FC236}">
                <a16:creationId xmlns:a16="http://schemas.microsoft.com/office/drawing/2014/main" id="{C2F59C1B-F2A0-2E4D-9F37-63D3139AF6FE}"/>
              </a:ext>
            </a:extLst>
          </p:cNvPr>
          <p:cNvCxnSpPr>
            <a:cxnSpLocks/>
          </p:cNvCxnSpPr>
          <p:nvPr/>
        </p:nvCxnSpPr>
        <p:spPr>
          <a:xfrm>
            <a:off x="3181850" y="3733267"/>
            <a:ext cx="1048372" cy="0"/>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p:sp>
        <p:nvSpPr>
          <p:cNvPr id="10" name="矩形 21">
            <a:extLst>
              <a:ext uri="{FF2B5EF4-FFF2-40B4-BE49-F238E27FC236}">
                <a16:creationId xmlns:a16="http://schemas.microsoft.com/office/drawing/2014/main" id="{0635105A-15C8-0E4B-AACE-07B2D8C68648}"/>
              </a:ext>
            </a:extLst>
          </p:cNvPr>
          <p:cNvSpPr/>
          <p:nvPr/>
        </p:nvSpPr>
        <p:spPr>
          <a:xfrm>
            <a:off x="2437517" y="3514392"/>
            <a:ext cx="105702" cy="396383"/>
          </a:xfrm>
          <a:prstGeom prst="rect">
            <a:avLst/>
          </a:prstGeom>
          <a:solidFill>
            <a:srgbClr val="C000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21">
            <a:extLst>
              <a:ext uri="{FF2B5EF4-FFF2-40B4-BE49-F238E27FC236}">
                <a16:creationId xmlns:a16="http://schemas.microsoft.com/office/drawing/2014/main" id="{25B5FD81-D9C8-A441-AB86-752295FD01AB}"/>
              </a:ext>
            </a:extLst>
          </p:cNvPr>
          <p:cNvSpPr/>
          <p:nvPr/>
        </p:nvSpPr>
        <p:spPr>
          <a:xfrm>
            <a:off x="2937569" y="3523043"/>
            <a:ext cx="105702" cy="396383"/>
          </a:xfrm>
          <a:prstGeom prst="rect">
            <a:avLst/>
          </a:prstGeom>
          <a:solidFill>
            <a:schemeClr val="accent1"/>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9B47785F-D6D8-0346-8398-EEB045E25DB2}"/>
                  </a:ext>
                </a:extLst>
              </p:cNvPr>
              <p:cNvSpPr/>
              <p:nvPr/>
            </p:nvSpPr>
            <p:spPr>
              <a:xfrm>
                <a:off x="2096839" y="3989414"/>
                <a:ext cx="874983" cy="4660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b="1" i="1" smtClean="0">
                              <a:latin typeface="Cambria Math" panose="02040503050406030204" pitchFamily="18" charset="0"/>
                            </a:rPr>
                          </m:ctrlPr>
                        </m:sSubSupPr>
                        <m:e>
                          <m:r>
                            <a:rPr lang="en-US" sz="2000" b="1" i="0">
                              <a:latin typeface="Cambria Math" charset="0"/>
                            </a:rPr>
                            <m:t>𝐡</m:t>
                          </m:r>
                        </m:e>
                        <m:sub>
                          <m:r>
                            <a:rPr lang="en-US" sz="2000" b="0" i="1" smtClean="0">
                              <a:latin typeface="Cambria Math" panose="02040503050406030204" pitchFamily="18" charset="0"/>
                            </a:rPr>
                            <m:t>𝑢</m:t>
                          </m:r>
                        </m:sub>
                        <m:sup>
                          <m:r>
                            <a:rPr lang="en-US" sz="2000" b="0" i="1" smtClean="0">
                              <a:latin typeface="Cambria Math" panose="02040503050406030204" pitchFamily="18" charset="0"/>
                            </a:rPr>
                            <m:t>(</m:t>
                          </m:r>
                          <m:r>
                            <a:rPr lang="en-US" sz="2000" b="0" i="1" smtClean="0">
                              <a:latin typeface="Cambria Math" panose="02040503050406030204" pitchFamily="18" charset="0"/>
                            </a:rPr>
                            <m:t>𝑙</m:t>
                          </m:r>
                          <m:r>
                            <a:rPr lang="en-US" sz="2000" i="1">
                              <a:latin typeface="Cambria Math" charset="0"/>
                            </a:rPr>
                            <m:t>−1</m:t>
                          </m:r>
                          <m:r>
                            <a:rPr lang="en-US" sz="2000" b="0" i="1" smtClean="0">
                              <a:latin typeface="Cambria Math" panose="02040503050406030204" pitchFamily="18" charset="0"/>
                            </a:rPr>
                            <m:t>)</m:t>
                          </m:r>
                        </m:sup>
                      </m:sSubSup>
                    </m:oMath>
                  </m:oMathPara>
                </a14:m>
                <a:endParaRPr lang="en-US" sz="2000"/>
              </a:p>
            </p:txBody>
          </p:sp>
        </mc:Choice>
        <mc:Fallback xmlns="">
          <p:sp>
            <p:nvSpPr>
              <p:cNvPr id="12" name="Rectangle 11">
                <a:extLst>
                  <a:ext uri="{FF2B5EF4-FFF2-40B4-BE49-F238E27FC236}">
                    <a16:creationId xmlns:a16="http://schemas.microsoft.com/office/drawing/2014/main" id="{9B47785F-D6D8-0346-8398-EEB045E25DB2}"/>
                  </a:ext>
                </a:extLst>
              </p:cNvPr>
              <p:cNvSpPr>
                <a:spLocks noRot="1" noChangeAspect="1" noMove="1" noResize="1" noEditPoints="1" noAdjustHandles="1" noChangeArrowheads="1" noChangeShapeType="1" noTextEdit="1"/>
              </p:cNvSpPr>
              <p:nvPr/>
            </p:nvSpPr>
            <p:spPr>
              <a:xfrm>
                <a:off x="2096839" y="3989414"/>
                <a:ext cx="874983" cy="46609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2658622B-95DE-CC47-921F-AC246F1F9948}"/>
                  </a:ext>
                </a:extLst>
              </p:cNvPr>
              <p:cNvSpPr/>
              <p:nvPr/>
            </p:nvSpPr>
            <p:spPr>
              <a:xfrm>
                <a:off x="2759539" y="3990119"/>
                <a:ext cx="874983" cy="466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b="1" i="1" smtClean="0">
                              <a:latin typeface="Cambria Math" panose="02040503050406030204" pitchFamily="18" charset="0"/>
                            </a:rPr>
                          </m:ctrlPr>
                        </m:sSubSupPr>
                        <m:e>
                          <m:r>
                            <a:rPr lang="en-US" sz="2000" b="1" i="0">
                              <a:latin typeface="Cambria Math" charset="0"/>
                            </a:rPr>
                            <m:t>𝐡</m:t>
                          </m:r>
                        </m:e>
                        <m:sub>
                          <m:r>
                            <a:rPr lang="en-US" sz="2000" b="0" i="1" smtClean="0">
                              <a:latin typeface="Cambria Math" panose="02040503050406030204" pitchFamily="18" charset="0"/>
                            </a:rPr>
                            <m:t>𝑣</m:t>
                          </m:r>
                        </m:sub>
                        <m:sup>
                          <m:r>
                            <a:rPr lang="en-US" sz="2000" b="0" i="1" smtClean="0">
                              <a:latin typeface="Cambria Math" panose="02040503050406030204" pitchFamily="18" charset="0"/>
                            </a:rPr>
                            <m:t>(</m:t>
                          </m:r>
                          <m:r>
                            <a:rPr lang="en-US" sz="2000" b="0" i="1" smtClean="0">
                              <a:latin typeface="Cambria Math" panose="02040503050406030204" pitchFamily="18" charset="0"/>
                            </a:rPr>
                            <m:t>𝑙</m:t>
                          </m:r>
                          <m:r>
                            <a:rPr lang="en-US" sz="2000" i="1">
                              <a:latin typeface="Cambria Math" charset="0"/>
                            </a:rPr>
                            <m:t>−1</m:t>
                          </m:r>
                          <m:r>
                            <a:rPr lang="en-US" sz="2000" b="0" i="1" smtClean="0">
                              <a:latin typeface="Cambria Math" panose="02040503050406030204" pitchFamily="18" charset="0"/>
                            </a:rPr>
                            <m:t>)</m:t>
                          </m:r>
                        </m:sup>
                      </m:sSubSup>
                    </m:oMath>
                  </m:oMathPara>
                </a14:m>
                <a:endParaRPr lang="en-US" sz="2000"/>
              </a:p>
            </p:txBody>
          </p:sp>
        </mc:Choice>
        <mc:Fallback xmlns="">
          <p:sp>
            <p:nvSpPr>
              <p:cNvPr id="13" name="Rectangle 12">
                <a:extLst>
                  <a:ext uri="{FF2B5EF4-FFF2-40B4-BE49-F238E27FC236}">
                    <a16:creationId xmlns:a16="http://schemas.microsoft.com/office/drawing/2014/main" id="{2658622B-95DE-CC47-921F-AC246F1F9948}"/>
                  </a:ext>
                </a:extLst>
              </p:cNvPr>
              <p:cNvSpPr>
                <a:spLocks noRot="1" noChangeAspect="1" noMove="1" noResize="1" noEditPoints="1" noAdjustHandles="1" noChangeArrowheads="1" noChangeShapeType="1" noTextEdit="1"/>
              </p:cNvSpPr>
              <p:nvPr/>
            </p:nvSpPr>
            <p:spPr>
              <a:xfrm>
                <a:off x="2759539" y="3990119"/>
                <a:ext cx="874983" cy="466025"/>
              </a:xfrm>
              <a:prstGeom prst="rect">
                <a:avLst/>
              </a:prstGeom>
              <a:blipFill>
                <a:blip r:embed="rId4"/>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BA9528D-48DD-7A40-90FC-46219734CA3E}"/>
              </a:ext>
            </a:extLst>
          </p:cNvPr>
          <p:cNvSpPr txBox="1"/>
          <p:nvPr/>
        </p:nvSpPr>
        <p:spPr>
          <a:xfrm>
            <a:off x="3081925" y="3345115"/>
            <a:ext cx="1316386" cy="338554"/>
          </a:xfrm>
          <a:prstGeom prst="rect">
            <a:avLst/>
          </a:prstGeom>
          <a:noFill/>
        </p:spPr>
        <p:txBody>
          <a:bodyPr wrap="none" rtlCol="0">
            <a:spAutoFit/>
          </a:bodyPr>
          <a:lstStyle/>
          <a:p>
            <a:r>
              <a:rPr lang="en-US" sz="1600" b="1"/>
              <a:t>Concatenate</a:t>
            </a:r>
          </a:p>
        </p:txBody>
      </p:sp>
      <p:cxnSp>
        <p:nvCxnSpPr>
          <p:cNvPr id="15" name="Straight Arrow Connector 14">
            <a:extLst>
              <a:ext uri="{FF2B5EF4-FFF2-40B4-BE49-F238E27FC236}">
                <a16:creationId xmlns:a16="http://schemas.microsoft.com/office/drawing/2014/main" id="{1425FBF3-87F0-894F-9CFA-962D43DEC535}"/>
              </a:ext>
            </a:extLst>
          </p:cNvPr>
          <p:cNvCxnSpPr>
            <a:cxnSpLocks/>
          </p:cNvCxnSpPr>
          <p:nvPr/>
        </p:nvCxnSpPr>
        <p:spPr>
          <a:xfrm>
            <a:off x="4620913" y="3725423"/>
            <a:ext cx="638009" cy="0"/>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637BF5C-59E0-2842-86C8-FC1DE033D09C}"/>
              </a:ext>
            </a:extLst>
          </p:cNvPr>
          <p:cNvSpPr txBox="1"/>
          <p:nvPr/>
        </p:nvSpPr>
        <p:spPr>
          <a:xfrm>
            <a:off x="4597551" y="3348463"/>
            <a:ext cx="744114" cy="338554"/>
          </a:xfrm>
          <a:prstGeom prst="rect">
            <a:avLst/>
          </a:prstGeom>
          <a:noFill/>
        </p:spPr>
        <p:txBody>
          <a:bodyPr wrap="none" rtlCol="0">
            <a:spAutoFit/>
          </a:bodyPr>
          <a:lstStyle/>
          <a:p>
            <a:r>
              <a:rPr lang="en-US" sz="1600" b="1"/>
              <a:t>Linear</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FB4B1D37-1F77-664A-874F-0FF959035E78}"/>
                  </a:ext>
                </a:extLst>
              </p:cNvPr>
              <p:cNvSpPr/>
              <p:nvPr/>
            </p:nvSpPr>
            <p:spPr>
              <a:xfrm>
                <a:off x="5450006" y="3448725"/>
                <a:ext cx="72410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400" b="1" i="1" smtClean="0">
                              <a:latin typeface="Cambria Math" panose="02040503050406030204" pitchFamily="18" charset="0"/>
                            </a:rPr>
                          </m:ctrlPr>
                        </m:accPr>
                        <m:e>
                          <m:sSub>
                            <m:sSubPr>
                              <m:ctrlPr>
                                <a:rPr lang="en-US" sz="2400" b="1" i="1">
                                  <a:latin typeface="Cambria Math" panose="02040503050406030204" pitchFamily="18" charset="0"/>
                                </a:rPr>
                              </m:ctrlPr>
                            </m:sSubPr>
                            <m:e>
                              <m:r>
                                <a:rPr lang="en-US" sz="2400" b="1" i="1">
                                  <a:latin typeface="Cambria Math" panose="02040503050406030204" pitchFamily="18" charset="0"/>
                                </a:rPr>
                                <m:t>𝒚</m:t>
                              </m:r>
                            </m:e>
                            <m:sub>
                              <m:r>
                                <a:rPr lang="en-US" sz="2400" i="1">
                                  <a:latin typeface="Cambria Math" panose="02040503050406030204" pitchFamily="18" charset="0"/>
                                </a:rPr>
                                <m:t>𝑢𝑣</m:t>
                              </m:r>
                            </m:sub>
                          </m:sSub>
                        </m:e>
                      </m:acc>
                    </m:oMath>
                  </m:oMathPara>
                </a14:m>
                <a:endParaRPr lang="en-US" sz="2400" b="1"/>
              </a:p>
            </p:txBody>
          </p:sp>
        </mc:Choice>
        <mc:Fallback xmlns="">
          <p:sp>
            <p:nvSpPr>
              <p:cNvPr id="17" name="Rectangle 16">
                <a:extLst>
                  <a:ext uri="{FF2B5EF4-FFF2-40B4-BE49-F238E27FC236}">
                    <a16:creationId xmlns:a16="http://schemas.microsoft.com/office/drawing/2014/main" id="{FB4B1D37-1F77-664A-874F-0FF959035E78}"/>
                  </a:ext>
                </a:extLst>
              </p:cNvPr>
              <p:cNvSpPr>
                <a:spLocks noRot="1" noChangeAspect="1" noMove="1" noResize="1" noEditPoints="1" noAdjustHandles="1" noChangeArrowheads="1" noChangeShapeType="1" noTextEdit="1"/>
              </p:cNvSpPr>
              <p:nvPr/>
            </p:nvSpPr>
            <p:spPr>
              <a:xfrm>
                <a:off x="5450006" y="3448725"/>
                <a:ext cx="724109" cy="461665"/>
              </a:xfrm>
              <a:prstGeom prst="rect">
                <a:avLst/>
              </a:prstGeom>
              <a:blipFill>
                <a:blip r:embed="rId5"/>
                <a:stretch>
                  <a:fillRect t="-2703" b="-10811"/>
                </a:stretch>
              </a:blipFill>
            </p:spPr>
            <p:txBody>
              <a:bodyPr/>
              <a:lstStyle/>
              <a:p>
                <a:r>
                  <a:rPr lang="en-US">
                    <a:noFill/>
                  </a:rPr>
                  <a:t> </a:t>
                </a:r>
              </a:p>
            </p:txBody>
          </p:sp>
        </mc:Fallback>
      </mc:AlternateContent>
    </p:spTree>
    <p:extLst>
      <p:ext uri="{BB962C8B-B14F-4D97-AF65-F5344CB8AC3E}">
        <p14:creationId xmlns:p14="http://schemas.microsoft.com/office/powerpoint/2010/main" val="20716479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2B8E4-559A-6744-A20F-AD5C4D6D056E}"/>
              </a:ext>
            </a:extLst>
          </p:cNvPr>
          <p:cNvSpPr>
            <a:spLocks noGrp="1"/>
          </p:cNvSpPr>
          <p:nvPr>
            <p:ph type="title"/>
          </p:nvPr>
        </p:nvSpPr>
        <p:spPr/>
        <p:txBody>
          <a:bodyPr/>
          <a:lstStyle/>
          <a:p>
            <a:r>
              <a:rPr lang="en-US"/>
              <a:t>Prediction Heads: Edge-level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FE14579-AA9E-9D41-B782-7159E55B071E}"/>
                  </a:ext>
                </a:extLst>
              </p:cNvPr>
              <p:cNvSpPr>
                <a:spLocks noGrp="1"/>
              </p:cNvSpPr>
              <p:nvPr>
                <p:ph idx="1"/>
              </p:nvPr>
            </p:nvSpPr>
            <p:spPr>
              <a:xfrm>
                <a:off x="323528" y="1417638"/>
                <a:ext cx="8291264" cy="4756150"/>
              </a:xfrm>
            </p:spPr>
            <p:txBody>
              <a:bodyPr>
                <a:normAutofit fontScale="92500" lnSpcReduction="20000"/>
              </a:bodyPr>
              <a:lstStyle/>
              <a:p>
                <a:pPr marL="0" indent="0">
                  <a:buNone/>
                </a:pPr>
                <a:r>
                  <a:rPr lang="en-US" b="1" dirty="0"/>
                  <a:t>Options for </a:t>
                </a:r>
                <a14:m>
                  <m:oMath xmlns:m="http://schemas.openxmlformats.org/officeDocument/2006/math">
                    <m:sSub>
                      <m:sSubPr>
                        <m:ctrlPr>
                          <a:rPr lang="en-US" i="1">
                            <a:latin typeface="Cambria Math" panose="02040503050406030204" pitchFamily="18" charset="0"/>
                            <a:cs typeface="Calibri"/>
                          </a:rPr>
                        </m:ctrlPr>
                      </m:sSubPr>
                      <m:e>
                        <m:r>
                          <m:rPr>
                            <m:sty m:val="p"/>
                          </m:rPr>
                          <a:rPr lang="en-US">
                            <a:latin typeface="Cambria Math" panose="02040503050406030204" pitchFamily="18" charset="0"/>
                            <a:cs typeface="Calibri"/>
                          </a:rPr>
                          <m:t>Head</m:t>
                        </m:r>
                      </m:e>
                      <m:sub>
                        <m:r>
                          <m:rPr>
                            <m:sty m:val="p"/>
                          </m:rPr>
                          <a:rPr lang="en-US">
                            <a:latin typeface="Cambria Math" panose="02040503050406030204" pitchFamily="18" charset="0"/>
                            <a:cs typeface="Calibri"/>
                          </a:rPr>
                          <m:t>edg</m:t>
                        </m:r>
                        <m:r>
                          <a:rPr lang="en-US" i="1">
                            <a:latin typeface="Cambria Math" panose="02040503050406030204" pitchFamily="18" charset="0"/>
                            <a:cs typeface="Calibri"/>
                          </a:rPr>
                          <m:t>𝑒</m:t>
                        </m:r>
                      </m:sub>
                    </m:sSub>
                    <m:r>
                      <a:rPr lang="en-US">
                        <a:latin typeface="Cambria Math" panose="02040503050406030204" pitchFamily="18" charset="0"/>
                        <a:cs typeface="Calibri"/>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𝑢</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a:latin typeface="Cambria Math" panose="02040503050406030204" pitchFamily="18" charset="0"/>
                        <a:cs typeface="Calibri"/>
                      </a:rPr>
                      <m:t>)</m:t>
                    </m:r>
                  </m:oMath>
                </a14:m>
                <a:r>
                  <a:rPr lang="en-US" dirty="0"/>
                  <a:t>:</a:t>
                </a:r>
              </a:p>
              <a:p>
                <a:pPr marL="0" indent="0">
                  <a:buNone/>
                </a:pPr>
                <a:r>
                  <a:rPr lang="en-US" b="1" dirty="0">
                    <a:solidFill>
                      <a:srgbClr val="C00000"/>
                    </a:solidFill>
                  </a:rPr>
                  <a:t>(2) Dot product</a:t>
                </a:r>
              </a:p>
              <a:p>
                <a:pPr lvl="1"/>
                <a14:m>
                  <m:oMath xmlns:m="http://schemas.openxmlformats.org/officeDocument/2006/math">
                    <m:sSub>
                      <m:sSubPr>
                        <m:ctrlPr>
                          <a:rPr lang="en-US" b="1"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𝒚</m:t>
                            </m:r>
                          </m:e>
                        </m:acc>
                      </m:e>
                      <m:sub>
                        <m:r>
                          <a:rPr lang="en-US" b="1" i="1" smtClean="0">
                            <a:latin typeface="Cambria Math" panose="02040503050406030204" pitchFamily="18" charset="0"/>
                          </a:rPr>
                          <m:t>𝒖𝒗</m:t>
                        </m:r>
                      </m:sub>
                    </m:sSub>
                    <m:r>
                      <a:rPr lang="en-US" b="1" i="1">
                        <a:latin typeface="Cambria Math" panose="02040503050406030204" pitchFamily="18" charset="0"/>
                      </a:rPr>
                      <m:t>=</m:t>
                    </m:r>
                    <m:sSup>
                      <m:sSupPr>
                        <m:ctrlPr>
                          <a:rPr lang="en-US" b="0" i="1" smtClean="0">
                            <a:latin typeface="Cambria Math" panose="02040503050406030204" pitchFamily="18" charset="0"/>
                          </a:rPr>
                        </m:ctrlPr>
                      </m:sSupPr>
                      <m:e>
                        <m:sSubSup>
                          <m:sSubSupPr>
                            <m:ctrlPr>
                              <a:rPr lang="en-US" i="1">
                                <a:latin typeface="Cambria Math" panose="02040503050406030204" pitchFamily="18" charset="0"/>
                              </a:rPr>
                            </m:ctrlPr>
                          </m:sSubSupPr>
                          <m:e>
                            <m:r>
                              <a:rPr lang="en-US" b="1" i="1" smtClean="0">
                                <a:latin typeface="Cambria Math" panose="02040503050406030204" pitchFamily="18" charset="0"/>
                              </a:rPr>
                              <m:t>(</m:t>
                            </m:r>
                            <m:r>
                              <a:rPr lang="en-US" b="1" i="1">
                                <a:latin typeface="Cambria Math" panose="02040503050406030204" pitchFamily="18" charset="0"/>
                              </a:rPr>
                              <m:t>𝐡</m:t>
                            </m:r>
                          </m:e>
                          <m:sub>
                            <m:r>
                              <a:rPr lang="en-US" i="1">
                                <a:latin typeface="Cambria Math" panose="02040503050406030204" pitchFamily="18" charset="0"/>
                              </a:rPr>
                              <m:t>𝑢</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b="0" i="1" smtClean="0">
                            <a:latin typeface="Cambria Math" panose="02040503050406030204" pitchFamily="18" charset="0"/>
                          </a:rPr>
                          <m:t>)</m:t>
                        </m:r>
                      </m:e>
                      <m:sup>
                        <m:r>
                          <a:rPr lang="en-US" b="0" i="1" smtClean="0">
                            <a:latin typeface="Cambria Math" panose="02040503050406030204" pitchFamily="18" charset="0"/>
                          </a:rPr>
                          <m:t>𝑇</m:t>
                        </m:r>
                      </m:sup>
                    </m:sSup>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oMath>
                </a14:m>
                <a:endParaRPr lang="en-US" dirty="0"/>
              </a:p>
              <a:p>
                <a:pPr lvl="1"/>
                <a:r>
                  <a:rPr lang="en-US" b="1" dirty="0">
                    <a:solidFill>
                      <a:schemeClr val="accent2">
                        <a:lumMod val="75000"/>
                      </a:schemeClr>
                    </a:solidFill>
                  </a:rPr>
                  <a:t>This approach only applies to </a:t>
                </a:r>
                <a14:m>
                  <m:oMath xmlns:m="http://schemas.openxmlformats.org/officeDocument/2006/math">
                    <m:r>
                      <a:rPr lang="en-US" b="1" i="1" smtClean="0">
                        <a:solidFill>
                          <a:schemeClr val="accent2">
                            <a:lumMod val="75000"/>
                          </a:schemeClr>
                        </a:solidFill>
                        <a:latin typeface="Cambria Math" panose="02040503050406030204" pitchFamily="18" charset="0"/>
                      </a:rPr>
                      <m:t>𝟏</m:t>
                    </m:r>
                  </m:oMath>
                </a14:m>
                <a:r>
                  <a:rPr lang="en-US" b="1" dirty="0">
                    <a:solidFill>
                      <a:schemeClr val="accent2">
                        <a:lumMod val="75000"/>
                      </a:schemeClr>
                    </a:solidFill>
                  </a:rPr>
                  <a:t>-way prediction </a:t>
                </a:r>
                <a:r>
                  <a:rPr lang="en-US" dirty="0"/>
                  <a:t>(e.g., link prediction: predict the existence of an edge)</a:t>
                </a:r>
              </a:p>
              <a:p>
                <a:pPr lvl="1"/>
                <a:r>
                  <a:rPr lang="en-US" b="1" dirty="0"/>
                  <a:t>Applying to </a:t>
                </a:r>
                <a14:m>
                  <m:oMath xmlns:m="http://schemas.openxmlformats.org/officeDocument/2006/math">
                    <m:r>
                      <a:rPr lang="en-US" b="1" i="1" smtClean="0">
                        <a:latin typeface="Cambria Math" panose="02040503050406030204" pitchFamily="18" charset="0"/>
                      </a:rPr>
                      <m:t>𝒌</m:t>
                    </m:r>
                  </m:oMath>
                </a14:m>
                <a:r>
                  <a:rPr lang="en-US" b="1" dirty="0"/>
                  <a:t>-way prediction: </a:t>
                </a:r>
              </a:p>
              <a:p>
                <a:pPr lvl="2"/>
                <a:r>
                  <a:rPr lang="en-US" dirty="0"/>
                  <a:t>Similar to </a:t>
                </a:r>
                <a:r>
                  <a:rPr lang="en-US" b="1" dirty="0">
                    <a:solidFill>
                      <a:schemeClr val="accent2">
                        <a:lumMod val="75000"/>
                      </a:schemeClr>
                    </a:solidFill>
                  </a:rPr>
                  <a:t>multi-head attention</a:t>
                </a:r>
                <a:r>
                  <a:rPr lang="en-US" dirty="0"/>
                  <a:t>: </a:t>
                </a:r>
                <a14:m>
                  <m:oMath xmlns:m="http://schemas.openxmlformats.org/officeDocument/2006/math">
                    <m:sSup>
                      <m:sSupPr>
                        <m:ctrlPr>
                          <a:rPr lang="en-US" b="1" i="1">
                            <a:latin typeface="Cambria Math" panose="02040503050406030204" pitchFamily="18" charset="0"/>
                          </a:rPr>
                        </m:ctrlPr>
                      </m:sSupPr>
                      <m:e>
                        <m:r>
                          <a:rPr lang="en-US" b="1">
                            <a:latin typeface="Cambria Math" panose="02040503050406030204" pitchFamily="18" charset="0"/>
                          </a:rPr>
                          <m:t>𝐖</m:t>
                        </m:r>
                      </m:e>
                      <m:sup>
                        <m:r>
                          <a:rPr lang="en-US">
                            <a:latin typeface="Cambria Math" panose="02040503050406030204" pitchFamily="18" charset="0"/>
                          </a:rPr>
                          <m:t>(1)</m:t>
                        </m:r>
                      </m:sup>
                    </m:sSup>
                    <m:r>
                      <a:rPr lang="en-US" b="1" i="1" smtClean="0">
                        <a:latin typeface="Cambria Math" panose="02040503050406030204" pitchFamily="18" charset="0"/>
                      </a:rPr>
                      <m:t>,…,</m:t>
                    </m:r>
                    <m:sSup>
                      <m:sSupPr>
                        <m:ctrlPr>
                          <a:rPr lang="en-US" b="1" i="1">
                            <a:latin typeface="Cambria Math" panose="02040503050406030204" pitchFamily="18" charset="0"/>
                          </a:rPr>
                        </m:ctrlPr>
                      </m:sSupPr>
                      <m:e>
                        <m:r>
                          <a:rPr lang="en-US" b="1">
                            <a:latin typeface="Cambria Math" panose="02040503050406030204" pitchFamily="18" charset="0"/>
                          </a:rPr>
                          <m:t>𝐖</m:t>
                        </m:r>
                      </m:e>
                      <m:sup>
                        <m:r>
                          <a:rPr lang="en-US">
                            <a:latin typeface="Cambria Math" panose="02040503050406030204" pitchFamily="18" charset="0"/>
                          </a:rPr>
                          <m:t>(</m:t>
                        </m:r>
                        <m:r>
                          <a:rPr lang="en-US" b="0" i="1" smtClean="0">
                            <a:latin typeface="Cambria Math" panose="02040503050406030204" pitchFamily="18" charset="0"/>
                          </a:rPr>
                          <m:t>𝑘</m:t>
                        </m:r>
                        <m:r>
                          <a:rPr lang="en-US">
                            <a:latin typeface="Cambria Math" panose="02040503050406030204" pitchFamily="18" charset="0"/>
                          </a:rPr>
                          <m:t>)</m:t>
                        </m:r>
                      </m:sup>
                    </m:sSup>
                  </m:oMath>
                </a14:m>
                <a:r>
                  <a:rPr lang="en-US" dirty="0"/>
                  <a:t> trainable</a:t>
                </a:r>
              </a:p>
              <a:p>
                <a:pPr marL="768096" lvl="2" indent="0">
                  <a:buNone/>
                </a:pPr>
                <a14:m>
                  <m:oMathPara xmlns:m="http://schemas.openxmlformats.org/officeDocument/2006/math">
                    <m:oMathParaPr>
                      <m:jc m:val="center"/>
                    </m:oMathParaPr>
                    <m:oMath xmlns:m="http://schemas.openxmlformats.org/officeDocument/2006/math">
                      <m:sSubSup>
                        <m:sSubSupPr>
                          <m:ctrlPr>
                            <a:rPr lang="en-US" b="1" i="1" smtClean="0">
                              <a:solidFill>
                                <a:schemeClr val="accent6"/>
                              </a:solidFill>
                              <a:latin typeface="Cambria Math" panose="02040503050406030204" pitchFamily="18" charset="0"/>
                            </a:rPr>
                          </m:ctrlPr>
                        </m:sSubSupPr>
                        <m:e>
                          <m:acc>
                            <m:accPr>
                              <m:chr m:val="̂"/>
                              <m:ctrlPr>
                                <a:rPr lang="en-US" b="1" i="1" smtClean="0">
                                  <a:solidFill>
                                    <a:schemeClr val="accent6"/>
                                  </a:solidFill>
                                  <a:latin typeface="Cambria Math" panose="02040503050406030204" pitchFamily="18" charset="0"/>
                                </a:rPr>
                              </m:ctrlPr>
                            </m:accPr>
                            <m:e>
                              <m:r>
                                <a:rPr lang="en-US" b="1" i="1" smtClean="0">
                                  <a:solidFill>
                                    <a:schemeClr val="accent6"/>
                                  </a:solidFill>
                                  <a:latin typeface="Cambria Math" panose="02040503050406030204" pitchFamily="18" charset="0"/>
                                </a:rPr>
                                <m:t>𝒚</m:t>
                              </m:r>
                            </m:e>
                          </m:acc>
                        </m:e>
                        <m:sub>
                          <m:r>
                            <a:rPr lang="en-US" b="1" i="1" smtClean="0">
                              <a:solidFill>
                                <a:schemeClr val="accent6"/>
                              </a:solidFill>
                              <a:latin typeface="Cambria Math" panose="02040503050406030204" pitchFamily="18" charset="0"/>
                            </a:rPr>
                            <m:t>𝒖𝒗</m:t>
                          </m:r>
                        </m:sub>
                        <m:sup>
                          <m:r>
                            <a:rPr lang="en-US" b="1" i="1" smtClean="0">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𝟏</m:t>
                          </m:r>
                          <m:r>
                            <a:rPr lang="en-US" b="1" i="1" smtClean="0">
                              <a:solidFill>
                                <a:schemeClr val="accent6"/>
                              </a:solidFill>
                              <a:latin typeface="Cambria Math" panose="02040503050406030204" pitchFamily="18" charset="0"/>
                            </a:rPr>
                            <m:t>)</m:t>
                          </m:r>
                        </m:sup>
                      </m:sSubSup>
                      <m:r>
                        <a:rPr lang="en-US" b="1" i="1">
                          <a:latin typeface="Cambria Math" panose="02040503050406030204" pitchFamily="18" charset="0"/>
                        </a:rPr>
                        <m:t>=</m:t>
                      </m:r>
                      <m:sSup>
                        <m:sSupPr>
                          <m:ctrlPr>
                            <a:rPr lang="en-US" i="1">
                              <a:latin typeface="Cambria Math" panose="02040503050406030204" pitchFamily="18" charset="0"/>
                            </a:rPr>
                          </m:ctrlPr>
                        </m:sSupPr>
                        <m:e>
                          <m:sSubSup>
                            <m:sSubSupPr>
                              <m:ctrlPr>
                                <a:rPr lang="en-US" i="1">
                                  <a:latin typeface="Cambria Math" panose="02040503050406030204" pitchFamily="18" charset="0"/>
                                </a:rPr>
                              </m:ctrlPr>
                            </m:sSubSupPr>
                            <m:e>
                              <m:r>
                                <a:rPr lang="en-US" b="1" i="1">
                                  <a:latin typeface="Cambria Math" panose="02040503050406030204" pitchFamily="18" charset="0"/>
                                </a:rPr>
                                <m:t>(</m:t>
                              </m:r>
                              <m:r>
                                <a:rPr lang="en-US" b="1" i="1">
                                  <a:latin typeface="Cambria Math" panose="02040503050406030204" pitchFamily="18" charset="0"/>
                                </a:rPr>
                                <m:t>𝐡</m:t>
                              </m:r>
                            </m:e>
                            <m:sub>
                              <m:r>
                                <a:rPr lang="en-US" i="1">
                                  <a:latin typeface="Cambria Math" panose="02040503050406030204" pitchFamily="18" charset="0"/>
                                </a:rPr>
                                <m:t>𝑢</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i="1">
                              <a:latin typeface="Cambria Math" panose="02040503050406030204" pitchFamily="18" charset="0"/>
                            </a:rPr>
                            <m:t>)</m:t>
                          </m:r>
                        </m:e>
                        <m:sup>
                          <m:r>
                            <a:rPr lang="en-US" i="1">
                              <a:latin typeface="Cambria Math" panose="02040503050406030204" pitchFamily="18" charset="0"/>
                            </a:rPr>
                            <m:t>𝑇</m:t>
                          </m:r>
                        </m:sup>
                      </m:sSup>
                      <m:sSup>
                        <m:sSupPr>
                          <m:ctrlPr>
                            <a:rPr lang="en-US" b="1" i="1" smtClean="0">
                              <a:solidFill>
                                <a:srgbClr val="C00000"/>
                              </a:solidFill>
                              <a:latin typeface="Cambria Math" panose="02040503050406030204" pitchFamily="18" charset="0"/>
                            </a:rPr>
                          </m:ctrlPr>
                        </m:sSupPr>
                        <m:e>
                          <m:r>
                            <a:rPr lang="en-US" b="1" i="0" smtClean="0">
                              <a:solidFill>
                                <a:srgbClr val="C00000"/>
                              </a:solidFill>
                              <a:latin typeface="Cambria Math" panose="02040503050406030204" pitchFamily="18" charset="0"/>
                            </a:rPr>
                            <m:t>𝐖</m:t>
                          </m:r>
                        </m:e>
                        <m:sup>
                          <m:r>
                            <a:rPr lang="en-US" b="0" i="0" smtClean="0">
                              <a:solidFill>
                                <a:srgbClr val="C00000"/>
                              </a:solidFill>
                              <a:latin typeface="Cambria Math" panose="02040503050406030204" pitchFamily="18" charset="0"/>
                            </a:rPr>
                            <m:t>(1)</m:t>
                          </m:r>
                        </m:sup>
                      </m:sSup>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oMath>
                  </m:oMathPara>
                </a14:m>
                <a:endParaRPr lang="en-US" dirty="0"/>
              </a:p>
              <a:p>
                <a:pPr marL="768096" lvl="2"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i="1" dirty="0">
                  <a:latin typeface="Cambria Math" panose="02040503050406030204" pitchFamily="18" charset="0"/>
                </a:endParaRPr>
              </a:p>
              <a:p>
                <a:pPr marL="768096" lvl="2" indent="0">
                  <a:buNone/>
                </a:pPr>
                <a14:m>
                  <m:oMathPara xmlns:m="http://schemas.openxmlformats.org/officeDocument/2006/math">
                    <m:oMathParaPr>
                      <m:jc m:val="center"/>
                    </m:oMathParaPr>
                    <m:oMath xmlns:m="http://schemas.openxmlformats.org/officeDocument/2006/math">
                      <m:sSubSup>
                        <m:sSubSupPr>
                          <m:ctrlPr>
                            <a:rPr lang="en-US" b="1" i="1">
                              <a:solidFill>
                                <a:schemeClr val="accent6"/>
                              </a:solidFill>
                              <a:latin typeface="Cambria Math" panose="02040503050406030204" pitchFamily="18" charset="0"/>
                            </a:rPr>
                          </m:ctrlPr>
                        </m:sSubSupPr>
                        <m:e>
                          <m:acc>
                            <m:accPr>
                              <m:chr m:val="̂"/>
                              <m:ctrlPr>
                                <a:rPr lang="en-US" b="1" i="1">
                                  <a:solidFill>
                                    <a:schemeClr val="accent6"/>
                                  </a:solidFill>
                                  <a:latin typeface="Cambria Math" panose="02040503050406030204" pitchFamily="18" charset="0"/>
                                </a:rPr>
                              </m:ctrlPr>
                            </m:accPr>
                            <m:e>
                              <m:r>
                                <a:rPr lang="en-US" b="1" i="1">
                                  <a:solidFill>
                                    <a:schemeClr val="accent6"/>
                                  </a:solidFill>
                                  <a:latin typeface="Cambria Math" panose="02040503050406030204" pitchFamily="18" charset="0"/>
                                </a:rPr>
                                <m:t>𝒚</m:t>
                              </m:r>
                            </m:e>
                          </m:acc>
                        </m:e>
                        <m:sub>
                          <m:r>
                            <a:rPr lang="en-US" b="1" i="1">
                              <a:solidFill>
                                <a:schemeClr val="accent6"/>
                              </a:solidFill>
                              <a:latin typeface="Cambria Math" panose="02040503050406030204" pitchFamily="18" charset="0"/>
                            </a:rPr>
                            <m:t>𝒖𝒗</m:t>
                          </m:r>
                        </m:sub>
                        <m:sup>
                          <m:r>
                            <a:rPr lang="en-US" b="1" i="1">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𝒌</m:t>
                          </m:r>
                          <m:r>
                            <a:rPr lang="en-US" b="1" i="1">
                              <a:solidFill>
                                <a:schemeClr val="accent6"/>
                              </a:solidFill>
                              <a:latin typeface="Cambria Math" panose="02040503050406030204" pitchFamily="18" charset="0"/>
                            </a:rPr>
                            <m:t>)</m:t>
                          </m:r>
                        </m:sup>
                      </m:sSubSup>
                      <m:r>
                        <a:rPr lang="en-US" b="1" i="1">
                          <a:latin typeface="Cambria Math" panose="02040503050406030204" pitchFamily="18" charset="0"/>
                        </a:rPr>
                        <m:t>=</m:t>
                      </m:r>
                      <m:sSup>
                        <m:sSupPr>
                          <m:ctrlPr>
                            <a:rPr lang="en-US" i="1">
                              <a:latin typeface="Cambria Math" panose="02040503050406030204" pitchFamily="18" charset="0"/>
                            </a:rPr>
                          </m:ctrlPr>
                        </m:sSupPr>
                        <m:e>
                          <m:sSubSup>
                            <m:sSubSupPr>
                              <m:ctrlPr>
                                <a:rPr lang="en-US" i="1">
                                  <a:latin typeface="Cambria Math" panose="02040503050406030204" pitchFamily="18" charset="0"/>
                                </a:rPr>
                              </m:ctrlPr>
                            </m:sSubSupPr>
                            <m:e>
                              <m:r>
                                <a:rPr lang="en-US" b="1" i="1">
                                  <a:latin typeface="Cambria Math" panose="02040503050406030204" pitchFamily="18" charset="0"/>
                                </a:rPr>
                                <m:t>(</m:t>
                              </m:r>
                              <m:r>
                                <a:rPr lang="en-US" b="1" i="1">
                                  <a:latin typeface="Cambria Math" panose="02040503050406030204" pitchFamily="18" charset="0"/>
                                </a:rPr>
                                <m:t>𝐡</m:t>
                              </m:r>
                            </m:e>
                            <m:sub>
                              <m:r>
                                <a:rPr lang="en-US" i="1">
                                  <a:latin typeface="Cambria Math" panose="02040503050406030204" pitchFamily="18" charset="0"/>
                                </a:rPr>
                                <m:t>𝑢</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i="1">
                              <a:latin typeface="Cambria Math" panose="02040503050406030204" pitchFamily="18" charset="0"/>
                            </a:rPr>
                            <m:t>)</m:t>
                          </m:r>
                        </m:e>
                        <m:sup>
                          <m:r>
                            <a:rPr lang="en-US" i="1">
                              <a:latin typeface="Cambria Math" panose="02040503050406030204" pitchFamily="18" charset="0"/>
                            </a:rPr>
                            <m:t>𝑇</m:t>
                          </m:r>
                        </m:sup>
                      </m:sSup>
                      <m:sSup>
                        <m:sSupPr>
                          <m:ctrlPr>
                            <a:rPr lang="en-US" b="1" i="1" smtClean="0">
                              <a:solidFill>
                                <a:srgbClr val="C00000"/>
                              </a:solidFill>
                              <a:latin typeface="Cambria Math" panose="02040503050406030204" pitchFamily="18" charset="0"/>
                            </a:rPr>
                          </m:ctrlPr>
                        </m:sSupPr>
                        <m:e>
                          <m:r>
                            <a:rPr lang="en-US" b="1">
                              <a:solidFill>
                                <a:srgbClr val="C00000"/>
                              </a:solidFill>
                              <a:latin typeface="Cambria Math" panose="02040503050406030204" pitchFamily="18" charset="0"/>
                            </a:rPr>
                            <m:t>𝐖</m:t>
                          </m:r>
                        </m:e>
                        <m:sup>
                          <m:r>
                            <a:rPr lang="en-US">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𝑘</m:t>
                          </m:r>
                          <m:r>
                            <a:rPr lang="en-US">
                              <a:solidFill>
                                <a:srgbClr val="C00000"/>
                              </a:solidFill>
                              <a:latin typeface="Cambria Math" panose="02040503050406030204" pitchFamily="18" charset="0"/>
                            </a:rPr>
                            <m:t>)</m:t>
                          </m:r>
                        </m:sup>
                      </m:sSup>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oMath>
                  </m:oMathPara>
                </a14:m>
                <a:endParaRPr lang="en-US" dirty="0"/>
              </a:p>
              <a:p>
                <a:pPr marL="768096" lvl="2" indent="0">
                  <a:buNone/>
                </a:pPr>
                <a:r>
                  <a:rPr lang="en-US" b="0" dirty="0"/>
                  <a:t>		</a:t>
                </a:r>
                <a14:m>
                  <m:oMath xmlns:m="http://schemas.openxmlformats.org/officeDocument/2006/math">
                    <m:sSub>
                      <m:sSubPr>
                        <m:ctrlPr>
                          <a:rPr lang="en-US" b="0" i="1" smtClean="0">
                            <a:latin typeface="Cambria Math" panose="02040503050406030204" pitchFamily="18" charset="0"/>
                          </a:rPr>
                        </m:ctrlPr>
                      </m:sSub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𝒚</m:t>
                            </m:r>
                          </m:e>
                        </m:acc>
                      </m:e>
                      <m:sub>
                        <m:r>
                          <a:rPr lang="en-US" b="0" i="1" smtClean="0">
                            <a:latin typeface="Cambria Math" panose="02040503050406030204" pitchFamily="18" charset="0"/>
                          </a:rPr>
                          <m:t>𝑢𝑣</m:t>
                        </m:r>
                      </m:sub>
                    </m:sSub>
                    <m:r>
                      <a:rPr lang="en-US" b="1" i="1">
                        <a:latin typeface="Cambria Math" panose="02040503050406030204" pitchFamily="18" charset="0"/>
                      </a:rPr>
                      <m:t>=</m:t>
                    </m:r>
                    <m:r>
                      <m:rPr>
                        <m:sty m:val="p"/>
                      </m:rPr>
                      <a:rPr lang="en-US">
                        <a:latin typeface="Cambria Math" panose="02040503050406030204" pitchFamily="18" charset="0"/>
                      </a:rPr>
                      <m:t>Concat</m:t>
                    </m:r>
                    <m:r>
                      <a:rPr lang="en-US" i="1">
                        <a:latin typeface="Cambria Math" panose="02040503050406030204" pitchFamily="18" charset="0"/>
                      </a:rPr>
                      <m:t>(</m:t>
                    </m:r>
                    <m:sSubSup>
                      <m:sSubSupPr>
                        <m:ctrlPr>
                          <a:rPr lang="en-US" b="1" i="1">
                            <a:solidFill>
                              <a:schemeClr val="accent6"/>
                            </a:solidFill>
                            <a:latin typeface="Cambria Math" panose="02040503050406030204" pitchFamily="18" charset="0"/>
                          </a:rPr>
                        </m:ctrlPr>
                      </m:sSubSupPr>
                      <m:e>
                        <m:acc>
                          <m:accPr>
                            <m:chr m:val="̂"/>
                            <m:ctrlPr>
                              <a:rPr lang="en-US" b="1" i="1">
                                <a:solidFill>
                                  <a:schemeClr val="accent6"/>
                                </a:solidFill>
                                <a:latin typeface="Cambria Math" panose="02040503050406030204" pitchFamily="18" charset="0"/>
                              </a:rPr>
                            </m:ctrlPr>
                          </m:accPr>
                          <m:e>
                            <m:r>
                              <a:rPr lang="en-US" b="1" i="1">
                                <a:solidFill>
                                  <a:schemeClr val="accent6"/>
                                </a:solidFill>
                                <a:latin typeface="Cambria Math" panose="02040503050406030204" pitchFamily="18" charset="0"/>
                              </a:rPr>
                              <m:t>𝒚</m:t>
                            </m:r>
                          </m:e>
                        </m:acc>
                      </m:e>
                      <m:sub>
                        <m:r>
                          <a:rPr lang="en-US" b="1" i="1">
                            <a:solidFill>
                              <a:schemeClr val="accent6"/>
                            </a:solidFill>
                            <a:latin typeface="Cambria Math" panose="02040503050406030204" pitchFamily="18" charset="0"/>
                          </a:rPr>
                          <m:t>𝒖𝒗</m:t>
                        </m:r>
                      </m:sub>
                      <m:sup>
                        <m:r>
                          <a:rPr lang="en-US" b="1" i="1">
                            <a:solidFill>
                              <a:schemeClr val="accent6"/>
                            </a:solidFill>
                            <a:latin typeface="Cambria Math" panose="02040503050406030204" pitchFamily="18" charset="0"/>
                          </a:rPr>
                          <m:t>(</m:t>
                        </m:r>
                        <m:r>
                          <a:rPr lang="en-US" b="1" i="1">
                            <a:solidFill>
                              <a:schemeClr val="accent6"/>
                            </a:solidFill>
                            <a:latin typeface="Cambria Math" panose="02040503050406030204" pitchFamily="18" charset="0"/>
                          </a:rPr>
                          <m:t>𝟏</m:t>
                        </m:r>
                        <m:r>
                          <a:rPr lang="en-US" b="1" i="1">
                            <a:solidFill>
                              <a:schemeClr val="accent6"/>
                            </a:solidFill>
                            <a:latin typeface="Cambria Math" panose="02040503050406030204" pitchFamily="18" charset="0"/>
                          </a:rPr>
                          <m:t>)</m:t>
                        </m:r>
                      </m:sup>
                    </m:sSubSup>
                    <m:r>
                      <a:rPr lang="en-US" i="1">
                        <a:latin typeface="Cambria Math" panose="02040503050406030204" pitchFamily="18" charset="0"/>
                      </a:rPr>
                      <m:t>,</m:t>
                    </m:r>
                    <m:r>
                      <a:rPr lang="en-US" b="0" i="1" smtClean="0">
                        <a:latin typeface="Cambria Math" panose="02040503050406030204" pitchFamily="18" charset="0"/>
                      </a:rPr>
                      <m:t>…,</m:t>
                    </m:r>
                    <m:sSubSup>
                      <m:sSubSupPr>
                        <m:ctrlPr>
                          <a:rPr lang="en-US" b="1" i="1">
                            <a:solidFill>
                              <a:schemeClr val="accent6"/>
                            </a:solidFill>
                            <a:latin typeface="Cambria Math" panose="02040503050406030204" pitchFamily="18" charset="0"/>
                          </a:rPr>
                        </m:ctrlPr>
                      </m:sSubSupPr>
                      <m:e>
                        <m:acc>
                          <m:accPr>
                            <m:chr m:val="̂"/>
                            <m:ctrlPr>
                              <a:rPr lang="en-US" b="1" i="1">
                                <a:solidFill>
                                  <a:schemeClr val="accent6"/>
                                </a:solidFill>
                                <a:latin typeface="Cambria Math" panose="02040503050406030204" pitchFamily="18" charset="0"/>
                              </a:rPr>
                            </m:ctrlPr>
                          </m:accPr>
                          <m:e>
                            <m:r>
                              <a:rPr lang="en-US" b="1" i="1">
                                <a:solidFill>
                                  <a:schemeClr val="accent6"/>
                                </a:solidFill>
                                <a:latin typeface="Cambria Math" panose="02040503050406030204" pitchFamily="18" charset="0"/>
                              </a:rPr>
                              <m:t>𝒚</m:t>
                            </m:r>
                          </m:e>
                        </m:acc>
                      </m:e>
                      <m:sub>
                        <m:r>
                          <a:rPr lang="en-US" b="1" i="1">
                            <a:solidFill>
                              <a:schemeClr val="accent6"/>
                            </a:solidFill>
                            <a:latin typeface="Cambria Math" panose="02040503050406030204" pitchFamily="18" charset="0"/>
                          </a:rPr>
                          <m:t>𝒖𝒗</m:t>
                        </m:r>
                      </m:sub>
                      <m:sup>
                        <m:r>
                          <a:rPr lang="en-US" b="1" i="1">
                            <a:solidFill>
                              <a:schemeClr val="accent6"/>
                            </a:solidFill>
                            <a:latin typeface="Cambria Math" panose="02040503050406030204" pitchFamily="18" charset="0"/>
                          </a:rPr>
                          <m:t>(</m:t>
                        </m:r>
                        <m:r>
                          <a:rPr lang="en-US" b="1" i="1" smtClean="0">
                            <a:solidFill>
                              <a:schemeClr val="accent6"/>
                            </a:solidFill>
                            <a:latin typeface="Cambria Math" panose="02040503050406030204" pitchFamily="18" charset="0"/>
                          </a:rPr>
                          <m:t>𝒌</m:t>
                        </m:r>
                        <m:r>
                          <a:rPr lang="en-US" b="1" i="1">
                            <a:solidFill>
                              <a:schemeClr val="accent6"/>
                            </a:solidFill>
                            <a:latin typeface="Cambria Math" panose="02040503050406030204" pitchFamily="18" charset="0"/>
                          </a:rPr>
                          <m:t>)</m:t>
                        </m:r>
                      </m:sup>
                    </m:sSubSup>
                    <m:r>
                      <a:rPr lang="en-US" i="1">
                        <a:latin typeface="Cambria Math" panose="02040503050406030204" pitchFamily="18" charset="0"/>
                      </a:rPr>
                      <m:t>)</m:t>
                    </m:r>
                  </m:oMath>
                </a14:m>
                <a:r>
                  <a:rPr lang="en-US" dirty="0">
                    <a:solidFill>
                      <a:schemeClr val="accent2">
                        <a:lumMod val="75000"/>
                      </a:schemeClr>
                    </a:solidFill>
                  </a:rPr>
                  <a:t> </a:t>
                </a:r>
                <a14:m>
                  <m:oMath xmlns:m="http://schemas.openxmlformats.org/officeDocument/2006/math">
                    <m:r>
                      <a:rPr lang="en-US" i="1">
                        <a:solidFill>
                          <a:schemeClr val="accent2">
                            <a:lumMod val="75000"/>
                          </a:schemeClr>
                        </a:solidFill>
                        <a:latin typeface="Cambria Math" panose="02040503050406030204" pitchFamily="18" charset="0"/>
                      </a:rPr>
                      <m:t>∈</m:t>
                    </m:r>
                    <m:sSup>
                      <m:sSupPr>
                        <m:ctrlPr>
                          <a:rPr lang="en-US" i="1">
                            <a:solidFill>
                              <a:schemeClr val="accent2">
                                <a:lumMod val="75000"/>
                              </a:schemeClr>
                            </a:solidFill>
                            <a:latin typeface="Cambria Math" panose="02040503050406030204" pitchFamily="18" charset="0"/>
                            <a:ea typeface="Cambria Math" panose="02040503050406030204" pitchFamily="18" charset="0"/>
                          </a:rPr>
                        </m:ctrlPr>
                      </m:sSupPr>
                      <m:e>
                        <m:r>
                          <a:rPr lang="en-US" i="1">
                            <a:solidFill>
                              <a:schemeClr val="accent2">
                                <a:lumMod val="75000"/>
                              </a:schemeClr>
                            </a:solidFill>
                            <a:latin typeface="Cambria Math" panose="02040503050406030204" pitchFamily="18" charset="0"/>
                            <a:ea typeface="Cambria Math" panose="02040503050406030204" pitchFamily="18" charset="0"/>
                          </a:rPr>
                          <m:t>ℝ</m:t>
                        </m:r>
                      </m:e>
                      <m:sup>
                        <m:r>
                          <a:rPr lang="en-US" i="1">
                            <a:solidFill>
                              <a:schemeClr val="accent2">
                                <a:lumMod val="75000"/>
                              </a:schemeClr>
                            </a:solidFill>
                            <a:latin typeface="Cambria Math" panose="02040503050406030204" pitchFamily="18" charset="0"/>
                            <a:ea typeface="Cambria Math" panose="02040503050406030204" pitchFamily="18" charset="0"/>
                          </a:rPr>
                          <m:t>𝑘</m:t>
                        </m:r>
                      </m:sup>
                    </m:sSup>
                  </m:oMath>
                </a14:m>
                <a:endParaRPr lang="en-US" dirty="0"/>
              </a:p>
              <a:p>
                <a:pPr marL="768096" lvl="2" indent="0">
                  <a:buNone/>
                </a:pPr>
                <a:endParaRPr lang="en-US" dirty="0"/>
              </a:p>
              <a:p>
                <a:pPr marL="768096" lvl="2" indent="0">
                  <a:buNone/>
                </a:pPr>
                <a:endParaRPr lang="en-US" dirty="0"/>
              </a:p>
              <a:p>
                <a:pPr marL="768096" lvl="2" indent="0">
                  <a:buNone/>
                </a:pPr>
                <a:endParaRPr lang="en-US" dirty="0"/>
              </a:p>
              <a:p>
                <a:pPr marL="768096" lvl="2" indent="0">
                  <a:buNone/>
                </a:pPr>
                <a:endParaRPr lang="en-US" b="1" dirty="0"/>
              </a:p>
            </p:txBody>
          </p:sp>
        </mc:Choice>
        <mc:Fallback xmlns="">
          <p:sp>
            <p:nvSpPr>
              <p:cNvPr id="3" name="Content Placeholder 2">
                <a:extLst>
                  <a:ext uri="{FF2B5EF4-FFF2-40B4-BE49-F238E27FC236}">
                    <a16:creationId xmlns:a16="http://schemas.microsoft.com/office/drawing/2014/main" id="{BFE14579-AA9E-9D41-B782-7159E55B071E}"/>
                  </a:ext>
                </a:extLst>
              </p:cNvPr>
              <p:cNvSpPr>
                <a:spLocks noGrp="1" noRot="1" noChangeAspect="1" noMove="1" noResize="1" noEditPoints="1" noAdjustHandles="1" noChangeArrowheads="1" noChangeShapeType="1" noTextEdit="1"/>
              </p:cNvSpPr>
              <p:nvPr>
                <p:ph idx="1"/>
              </p:nvPr>
            </p:nvSpPr>
            <p:spPr>
              <a:xfrm>
                <a:off x="323528" y="1417638"/>
                <a:ext cx="8291264" cy="4756150"/>
              </a:xfrm>
              <a:blipFill>
                <a:blip r:embed="rId2"/>
                <a:stretch>
                  <a:fillRect l="-1691" t="-1667"/>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4872C16B-9C3C-EA42-B1D3-FD699AEF5EEE}"/>
              </a:ext>
            </a:extLst>
          </p:cNvPr>
          <p:cNvSpPr>
            <a:spLocks noGrp="1"/>
          </p:cNvSpPr>
          <p:nvPr>
            <p:ph type="sldNum" sz="quarter" idx="12"/>
          </p:nvPr>
        </p:nvSpPr>
        <p:spPr/>
        <p:txBody>
          <a:bodyPr/>
          <a:lstStyle/>
          <a:p>
            <a:fld id="{19B12225-5612-419B-A8D5-4B8EEE4C217E}" type="slidenum">
              <a:rPr lang="en-US" smtClean="0"/>
              <a:pPr/>
              <a:t>121</a:t>
            </a:fld>
            <a:endParaRPr lang="en-US"/>
          </a:p>
        </p:txBody>
      </p:sp>
    </p:spTree>
    <p:extLst>
      <p:ext uri="{BB962C8B-B14F-4D97-AF65-F5344CB8AC3E}">
        <p14:creationId xmlns:p14="http://schemas.microsoft.com/office/powerpoint/2010/main" val="13651640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ACB1E-936D-EA42-9A3F-6FD91119979B}"/>
              </a:ext>
            </a:extLst>
          </p:cNvPr>
          <p:cNvSpPr>
            <a:spLocks noGrp="1"/>
          </p:cNvSpPr>
          <p:nvPr>
            <p:ph type="title"/>
          </p:nvPr>
        </p:nvSpPr>
        <p:spPr>
          <a:xfrm>
            <a:off x="457200" y="144266"/>
            <a:ext cx="8229600" cy="1143000"/>
          </a:xfrm>
        </p:spPr>
        <p:txBody>
          <a:bodyPr/>
          <a:lstStyle/>
          <a:p>
            <a:r>
              <a:rPr lang="en-US" dirty="0"/>
              <a:t>Prediction Heads: Graph-level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648EBC-C60C-FC40-A37D-4E8AF83B59B2}"/>
                  </a:ext>
                </a:extLst>
              </p:cNvPr>
              <p:cNvSpPr>
                <a:spLocks noGrp="1"/>
              </p:cNvSpPr>
              <p:nvPr>
                <p:ph idx="1"/>
              </p:nvPr>
            </p:nvSpPr>
            <p:spPr>
              <a:xfrm>
                <a:off x="457199" y="1295400"/>
                <a:ext cx="8481061" cy="5257801"/>
              </a:xfrm>
            </p:spPr>
            <p:txBody>
              <a:bodyPr>
                <a:normAutofit/>
              </a:bodyPr>
              <a:lstStyle/>
              <a:p>
                <a:pPr marL="0" indent="0">
                  <a:buNone/>
                </a:pPr>
                <a:r>
                  <a:rPr lang="en-US" b="1" dirty="0">
                    <a:solidFill>
                      <a:srgbClr val="C00000"/>
                    </a:solidFill>
                    <a:latin typeface="Calibri"/>
                    <a:cs typeface="Calibri"/>
                  </a:rPr>
                  <a:t>Graph-level prediction</a:t>
                </a:r>
                <a:r>
                  <a:rPr lang="en-US" dirty="0">
                    <a:latin typeface="Calibri"/>
                    <a:cs typeface="Calibri"/>
                  </a:rPr>
                  <a:t>: Make prediction using all the node embeddings in our graph</a:t>
                </a:r>
              </a:p>
              <a:p>
                <a:r>
                  <a:rPr lang="en-US" dirty="0">
                    <a:latin typeface="Calibri"/>
                    <a:cs typeface="Calibri"/>
                  </a:rPr>
                  <a:t>Suppose we want to make </a:t>
                </a:r>
                <a14:m>
                  <m:oMath xmlns:m="http://schemas.openxmlformats.org/officeDocument/2006/math">
                    <m:r>
                      <a:rPr lang="en-US" i="1">
                        <a:solidFill>
                          <a:schemeClr val="accent2">
                            <a:lumMod val="75000"/>
                          </a:schemeClr>
                        </a:solidFill>
                        <a:latin typeface="Cambria Math" panose="02040503050406030204" pitchFamily="18" charset="0"/>
                        <a:cs typeface="Calibri"/>
                      </a:rPr>
                      <m:t>𝑘</m:t>
                    </m:r>
                  </m:oMath>
                </a14:m>
                <a:r>
                  <a:rPr lang="en-US" dirty="0">
                    <a:solidFill>
                      <a:schemeClr val="accent2">
                        <a:lumMod val="75000"/>
                      </a:schemeClr>
                    </a:solidFill>
                    <a:latin typeface="Calibri"/>
                    <a:cs typeface="Calibri"/>
                  </a:rPr>
                  <a:t>-way prediction</a:t>
                </a:r>
                <a:endParaRPr lang="en-US" dirty="0">
                  <a:latin typeface="Calibri"/>
                  <a:cs typeface="Calibri"/>
                </a:endParaRPr>
              </a:p>
              <a:p>
                <a14:m>
                  <m:oMath xmlns:m="http://schemas.openxmlformats.org/officeDocument/2006/math">
                    <m:sSub>
                      <m:sSubPr>
                        <m:ctrlPr>
                          <a:rPr lang="en-US" b="1" i="1" smtClean="0">
                            <a:latin typeface="Cambria Math" panose="02040503050406030204" pitchFamily="18" charset="0"/>
                            <a:cs typeface="Calibri"/>
                          </a:rPr>
                        </m:ctrlPr>
                      </m:sSubPr>
                      <m:e>
                        <m:acc>
                          <m:accPr>
                            <m:chr m:val="̂"/>
                            <m:ctrlPr>
                              <a:rPr lang="en-US" b="1" i="1" smtClean="0">
                                <a:latin typeface="Cambria Math" panose="02040503050406030204" pitchFamily="18" charset="0"/>
                                <a:cs typeface="Calibri"/>
                              </a:rPr>
                            </m:ctrlPr>
                          </m:accPr>
                          <m:e>
                            <m:r>
                              <a:rPr lang="en-US" b="1" i="1" smtClean="0">
                                <a:latin typeface="Cambria Math" panose="02040503050406030204" pitchFamily="18" charset="0"/>
                                <a:cs typeface="Calibri"/>
                              </a:rPr>
                              <m:t>𝒚</m:t>
                            </m:r>
                          </m:e>
                        </m:acc>
                      </m:e>
                      <m:sub>
                        <m:r>
                          <a:rPr lang="en-US" b="0" i="1" smtClean="0">
                            <a:latin typeface="Cambria Math" panose="02040503050406030204" pitchFamily="18" charset="0"/>
                            <a:cs typeface="Calibri"/>
                          </a:rPr>
                          <m:t>𝐺</m:t>
                        </m:r>
                      </m:sub>
                    </m:sSub>
                    <m:r>
                      <a:rPr lang="en-US" b="1">
                        <a:latin typeface="Cambria Math" panose="02040503050406030204" pitchFamily="18" charset="0"/>
                        <a:cs typeface="Calibri"/>
                      </a:rPr>
                      <m:t>=</m:t>
                    </m:r>
                    <m:r>
                      <a:rPr lang="en-US" b="1" i="1">
                        <a:latin typeface="Cambria Math" panose="02040503050406030204" pitchFamily="18" charset="0"/>
                        <a:cs typeface="Calibri"/>
                      </a:rPr>
                      <m:t> </m:t>
                    </m:r>
                    <m:sSub>
                      <m:sSubPr>
                        <m:ctrlPr>
                          <a:rPr lang="en-US" i="1">
                            <a:latin typeface="Cambria Math" panose="02040503050406030204" pitchFamily="18" charset="0"/>
                            <a:cs typeface="Calibri"/>
                          </a:rPr>
                        </m:ctrlPr>
                      </m:sSubPr>
                      <m:e>
                        <m:r>
                          <m:rPr>
                            <m:sty m:val="p"/>
                          </m:rPr>
                          <a:rPr lang="en-US">
                            <a:latin typeface="Cambria Math" panose="02040503050406030204" pitchFamily="18" charset="0"/>
                            <a:cs typeface="Calibri"/>
                          </a:rPr>
                          <m:t>Head</m:t>
                        </m:r>
                      </m:e>
                      <m:sub>
                        <m:r>
                          <m:rPr>
                            <m:sty m:val="p"/>
                          </m:rPr>
                          <a:rPr lang="en-US" b="0" i="0" smtClean="0">
                            <a:latin typeface="Cambria Math" panose="02040503050406030204" pitchFamily="18" charset="0"/>
                            <a:cs typeface="Calibri"/>
                          </a:rPr>
                          <m:t>graph</m:t>
                        </m:r>
                      </m:sub>
                    </m:sSub>
                    <m:r>
                      <a:rPr lang="en-US">
                        <a:latin typeface="Cambria Math" panose="02040503050406030204" pitchFamily="18" charset="0"/>
                        <a:cs typeface="Calibri"/>
                      </a:rPr>
                      <m:t>(</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𝑑</m:t>
                        </m:r>
                      </m:sup>
                    </m:sSup>
                    <m:r>
                      <a:rPr lang="en-US" i="1">
                        <a:latin typeface="Cambria Math" panose="02040503050406030204" pitchFamily="18" charset="0"/>
                      </a:rPr>
                      <m:t>, ∀</m:t>
                    </m:r>
                    <m:r>
                      <a:rPr lang="en-US" i="1">
                        <a:latin typeface="Cambria Math" panose="02040503050406030204" pitchFamily="18" charset="0"/>
                      </a:rPr>
                      <m:t>𝑣</m:t>
                    </m:r>
                    <m:r>
                      <a:rPr lang="en-US" i="1">
                        <a:latin typeface="Cambria Math" panose="02040503050406030204" pitchFamily="18" charset="0"/>
                      </a:rPr>
                      <m:t>∈</m:t>
                    </m:r>
                    <m:r>
                      <a:rPr lang="en-US" i="1">
                        <a:latin typeface="Cambria Math" panose="02040503050406030204" pitchFamily="18" charset="0"/>
                      </a:rPr>
                      <m:t>𝐺</m:t>
                    </m:r>
                    <m:r>
                      <a:rPr lang="en-US" i="1">
                        <a:latin typeface="Cambria Math" panose="02040503050406030204" pitchFamily="18" charset="0"/>
                      </a:rPr>
                      <m:t>}</m:t>
                    </m:r>
                    <m:r>
                      <a:rPr lang="en-US">
                        <a:latin typeface="Cambria Math" panose="02040503050406030204" pitchFamily="18" charset="0"/>
                        <a:cs typeface="Calibri"/>
                      </a:rPr>
                      <m:t>)</m:t>
                    </m:r>
                  </m:oMath>
                </a14:m>
                <a:endParaRPr lang="en-US" dirty="0">
                  <a:latin typeface="Calibri"/>
                  <a:cs typeface="Calibri"/>
                </a:endParaRPr>
              </a:p>
              <a:p>
                <a:endParaRPr lang="en-US" dirty="0">
                  <a:latin typeface="Calibri"/>
                  <a:cs typeface="Calibri"/>
                </a:endParaRPr>
              </a:p>
              <a:p>
                <a:endParaRPr lang="en-US" dirty="0"/>
              </a:p>
              <a:p>
                <a:pPr marL="118872" indent="0">
                  <a:buNone/>
                </a:pPr>
                <a:endParaRPr lang="en-US" dirty="0"/>
              </a:p>
            </p:txBody>
          </p:sp>
        </mc:Choice>
        <mc:Fallback xmlns="">
          <p:sp>
            <p:nvSpPr>
              <p:cNvPr id="3" name="Content Placeholder 2">
                <a:extLst>
                  <a:ext uri="{FF2B5EF4-FFF2-40B4-BE49-F238E27FC236}">
                    <a16:creationId xmlns:a16="http://schemas.microsoft.com/office/drawing/2014/main" id="{65648EBC-C60C-FC40-A37D-4E8AF83B59B2}"/>
                  </a:ext>
                </a:extLst>
              </p:cNvPr>
              <p:cNvSpPr>
                <a:spLocks noGrp="1" noRot="1" noChangeAspect="1" noMove="1" noResize="1" noEditPoints="1" noAdjustHandles="1" noChangeArrowheads="1" noChangeShapeType="1" noTextEdit="1"/>
              </p:cNvSpPr>
              <p:nvPr>
                <p:ph idx="1"/>
              </p:nvPr>
            </p:nvSpPr>
            <p:spPr>
              <a:xfrm>
                <a:off x="457199" y="1295400"/>
                <a:ext cx="8481061" cy="5257801"/>
              </a:xfrm>
              <a:blipFill>
                <a:blip r:embed="rId2"/>
                <a:stretch>
                  <a:fillRect l="-1797" t="-1508" r="-647"/>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993E8884-2BAB-2246-8C66-7D82B6D61081}"/>
              </a:ext>
            </a:extLst>
          </p:cNvPr>
          <p:cNvSpPr>
            <a:spLocks noGrp="1"/>
          </p:cNvSpPr>
          <p:nvPr>
            <p:ph type="sldNum" sz="quarter" idx="12"/>
          </p:nvPr>
        </p:nvSpPr>
        <p:spPr/>
        <p:txBody>
          <a:bodyPr/>
          <a:lstStyle/>
          <a:p>
            <a:fld id="{19B12225-5612-419B-A8D5-4B8EEE4C217E}" type="slidenum">
              <a:rPr lang="en-US" smtClean="0"/>
              <a:pPr/>
              <a:t>122</a:t>
            </a:fld>
            <a:endParaRPr lang="en-US"/>
          </a:p>
        </p:txBody>
      </p:sp>
      <p:pic>
        <p:nvPicPr>
          <p:cNvPr id="8" name="Picture 7">
            <a:extLst>
              <a:ext uri="{FF2B5EF4-FFF2-40B4-BE49-F238E27FC236}">
                <a16:creationId xmlns:a16="http://schemas.microsoft.com/office/drawing/2014/main" id="{0B95D251-E8E4-DB42-A766-AFE74CE410CD}"/>
              </a:ext>
            </a:extLst>
          </p:cNvPr>
          <p:cNvPicPr>
            <a:picLocks noChangeAspect="1"/>
          </p:cNvPicPr>
          <p:nvPr/>
        </p:nvPicPr>
        <p:blipFill rotWithShape="1">
          <a:blip r:embed="rId3"/>
          <a:srcRect b="12127"/>
          <a:stretch/>
        </p:blipFill>
        <p:spPr>
          <a:xfrm>
            <a:off x="2795292" y="3721528"/>
            <a:ext cx="1714278" cy="1524237"/>
          </a:xfrm>
          <a:prstGeom prst="rect">
            <a:avLst/>
          </a:prstGeom>
        </p:spPr>
      </p:pic>
      <p:sp>
        <p:nvSpPr>
          <p:cNvPr id="9" name="Rectangle 8">
            <a:extLst>
              <a:ext uri="{FF2B5EF4-FFF2-40B4-BE49-F238E27FC236}">
                <a16:creationId xmlns:a16="http://schemas.microsoft.com/office/drawing/2014/main" id="{52C5CBF1-57F0-F342-A573-07D503460F16}"/>
              </a:ext>
            </a:extLst>
          </p:cNvPr>
          <p:cNvSpPr/>
          <p:nvPr/>
        </p:nvSpPr>
        <p:spPr>
          <a:xfrm flipH="1">
            <a:off x="3964348" y="5084728"/>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ED339A-214D-3649-AEC3-AC7946D43F7D}"/>
              </a:ext>
            </a:extLst>
          </p:cNvPr>
          <p:cNvSpPr/>
          <p:nvPr/>
        </p:nvSpPr>
        <p:spPr>
          <a:xfrm flipH="1">
            <a:off x="2753086" y="4846904"/>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4F43C0-5916-BC41-96ED-0DDD1E272C5C}"/>
              </a:ext>
            </a:extLst>
          </p:cNvPr>
          <p:cNvSpPr/>
          <p:nvPr/>
        </p:nvSpPr>
        <p:spPr>
          <a:xfrm flipH="1">
            <a:off x="2941581" y="4084904"/>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721E1FE-90D7-1A4A-A03A-FAF46FF17A8F}"/>
              </a:ext>
            </a:extLst>
          </p:cNvPr>
          <p:cNvSpPr/>
          <p:nvPr/>
        </p:nvSpPr>
        <p:spPr>
          <a:xfrm flipH="1">
            <a:off x="4166281" y="3645881"/>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904CA5F-4CBF-AF4C-808E-93A103CB12B9}"/>
              </a:ext>
            </a:extLst>
          </p:cNvPr>
          <p:cNvSpPr/>
          <p:nvPr/>
        </p:nvSpPr>
        <p:spPr>
          <a:xfrm flipH="1">
            <a:off x="4467364" y="4134625"/>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95CC55F-73F0-1D46-A916-6984EE19FA78}"/>
              </a:ext>
            </a:extLst>
          </p:cNvPr>
          <p:cNvSpPr/>
          <p:nvPr/>
        </p:nvSpPr>
        <p:spPr>
          <a:xfrm flipH="1">
            <a:off x="4613318" y="4609115"/>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063750F5-3AD2-9743-9AB2-D1EF689A9BF8}"/>
              </a:ext>
            </a:extLst>
          </p:cNvPr>
          <p:cNvCxnSpPr>
            <a:cxnSpLocks/>
          </p:cNvCxnSpPr>
          <p:nvPr/>
        </p:nvCxnSpPr>
        <p:spPr>
          <a:xfrm>
            <a:off x="4944476" y="4429630"/>
            <a:ext cx="1048372" cy="0"/>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80D53F72-FA7E-B74F-A4E4-44482C3EEC67}"/>
              </a:ext>
            </a:extLst>
          </p:cNvPr>
          <p:cNvSpPr/>
          <p:nvPr/>
        </p:nvSpPr>
        <p:spPr>
          <a:xfrm flipH="1">
            <a:off x="6328377" y="4199588"/>
            <a:ext cx="141582" cy="499068"/>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BC67694-6C6A-1443-B0D1-12FB90DDB5C0}"/>
              </a:ext>
            </a:extLst>
          </p:cNvPr>
          <p:cNvSpPr txBox="1"/>
          <p:nvPr/>
        </p:nvSpPr>
        <p:spPr>
          <a:xfrm>
            <a:off x="5358665" y="3749079"/>
            <a:ext cx="2400465" cy="369332"/>
          </a:xfrm>
          <a:prstGeom prst="rect">
            <a:avLst/>
          </a:prstGeom>
          <a:noFill/>
        </p:spPr>
        <p:txBody>
          <a:bodyPr wrap="none" rtlCol="0">
            <a:spAutoFit/>
          </a:bodyPr>
          <a:lstStyle/>
          <a:p>
            <a:r>
              <a:rPr lang="en-US" b="1">
                <a:solidFill>
                  <a:srgbClr val="C00000"/>
                </a:solidFill>
                <a:latin typeface="Calibri" panose="020F0502020204030204" pitchFamily="34" charset="0"/>
                <a:cs typeface="Calibri" panose="020F0502020204030204" pitchFamily="34" charset="0"/>
              </a:rPr>
              <a:t>Graph-level prediction</a:t>
            </a:r>
          </a:p>
        </p:txBody>
      </p:sp>
      <p:pic>
        <p:nvPicPr>
          <p:cNvPr id="11" name="Picture 10">
            <a:extLst>
              <a:ext uri="{FF2B5EF4-FFF2-40B4-BE49-F238E27FC236}">
                <a16:creationId xmlns:a16="http://schemas.microsoft.com/office/drawing/2014/main" id="{37DD4A24-CBD0-3D48-B5CD-A4FCCB2A5981}"/>
              </a:ext>
            </a:extLst>
          </p:cNvPr>
          <p:cNvPicPr>
            <a:picLocks noChangeAspect="1"/>
          </p:cNvPicPr>
          <p:nvPr/>
        </p:nvPicPr>
        <p:blipFill>
          <a:blip r:embed="rId4"/>
          <a:stretch>
            <a:fillRect/>
          </a:stretch>
        </p:blipFill>
        <p:spPr>
          <a:xfrm>
            <a:off x="5822490" y="5128817"/>
            <a:ext cx="2264377" cy="1579994"/>
          </a:xfrm>
          <a:prstGeom prst="rect">
            <a:avLst/>
          </a:prstGeom>
        </p:spPr>
      </p:pic>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3BECDE49-D417-9445-AB56-69381A3D00C2}"/>
                  </a:ext>
                </a:extLst>
              </p:cNvPr>
              <p:cNvSpPr txBox="1">
                <a:spLocks/>
              </p:cNvSpPr>
              <p:nvPr/>
            </p:nvSpPr>
            <p:spPr>
              <a:xfrm>
                <a:off x="360508" y="5311593"/>
                <a:ext cx="5190792" cy="2276517"/>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14:m>
                  <m:oMath xmlns:m="http://schemas.openxmlformats.org/officeDocument/2006/math">
                    <m:sSub>
                      <m:sSubPr>
                        <m:ctrlPr>
                          <a:rPr lang="en-US" i="1" smtClean="0">
                            <a:solidFill>
                              <a:srgbClr val="C00000"/>
                            </a:solidFill>
                            <a:latin typeface="Cambria Math" panose="02040503050406030204" pitchFamily="18" charset="0"/>
                            <a:cs typeface="Calibri"/>
                          </a:rPr>
                        </m:ctrlPr>
                      </m:sSubPr>
                      <m:e>
                        <m:r>
                          <m:rPr>
                            <m:sty m:val="p"/>
                          </m:rPr>
                          <a:rPr lang="en-US">
                            <a:solidFill>
                              <a:srgbClr val="C00000"/>
                            </a:solidFill>
                            <a:latin typeface="Cambria Math" panose="02040503050406030204" pitchFamily="18" charset="0"/>
                            <a:cs typeface="Calibri"/>
                          </a:rPr>
                          <m:t>Head</m:t>
                        </m:r>
                      </m:e>
                      <m:sub>
                        <m:r>
                          <m:rPr>
                            <m:sty m:val="p"/>
                          </m:rPr>
                          <a:rPr lang="en-US">
                            <a:solidFill>
                              <a:srgbClr val="C00000"/>
                            </a:solidFill>
                            <a:latin typeface="Cambria Math" panose="02040503050406030204" pitchFamily="18" charset="0"/>
                            <a:cs typeface="Calibri"/>
                          </a:rPr>
                          <m:t>graph</m:t>
                        </m:r>
                      </m:sub>
                    </m:sSub>
                    <m:r>
                      <a:rPr lang="en-US" b="0" i="1" smtClean="0">
                        <a:solidFill>
                          <a:srgbClr val="C00000"/>
                        </a:solidFill>
                        <a:latin typeface="Cambria Math" panose="02040503050406030204" pitchFamily="18" charset="0"/>
                        <a:cs typeface="Calibri"/>
                      </a:rPr>
                      <m:t>(⋅)</m:t>
                    </m:r>
                  </m:oMath>
                </a14:m>
                <a:r>
                  <a:rPr lang="en-US" dirty="0">
                    <a:solidFill>
                      <a:srgbClr val="C00000"/>
                    </a:solidFill>
                    <a:cs typeface="Calibri"/>
                  </a:rPr>
                  <a:t> is similar to </a:t>
                </a:r>
                <a14:m>
                  <m:oMath xmlns:m="http://schemas.openxmlformats.org/officeDocument/2006/math">
                    <m:r>
                      <m:rPr>
                        <m:sty m:val="p"/>
                      </m:rPr>
                      <a:rPr lang="en-US" smtClean="0">
                        <a:solidFill>
                          <a:srgbClr val="C00000"/>
                        </a:solidFill>
                        <a:latin typeface="Cambria Math" panose="02040503050406030204" pitchFamily="18" charset="0"/>
                        <a:cs typeface="Calibri"/>
                      </a:rPr>
                      <m:t>AGG</m:t>
                    </m:r>
                    <m:r>
                      <a:rPr lang="en-US" smtClean="0">
                        <a:solidFill>
                          <a:srgbClr val="C00000"/>
                        </a:solidFill>
                        <a:latin typeface="Cambria Math" panose="02040503050406030204" pitchFamily="18" charset="0"/>
                        <a:cs typeface="Calibri"/>
                      </a:rPr>
                      <m:t>(</m:t>
                    </m:r>
                    <m:r>
                      <a:rPr lang="en-US" i="1" smtClean="0">
                        <a:solidFill>
                          <a:srgbClr val="C00000"/>
                        </a:solidFill>
                        <a:latin typeface="Cambria Math" panose="02040503050406030204" pitchFamily="18" charset="0"/>
                        <a:cs typeface="Calibri"/>
                      </a:rPr>
                      <m:t>⋅</m:t>
                    </m:r>
                    <m:r>
                      <a:rPr lang="en-US" smtClean="0">
                        <a:solidFill>
                          <a:srgbClr val="C00000"/>
                        </a:solidFill>
                        <a:latin typeface="Cambria Math" panose="02040503050406030204" pitchFamily="18" charset="0"/>
                        <a:cs typeface="Calibri"/>
                      </a:rPr>
                      <m:t>)</m:t>
                    </m:r>
                  </m:oMath>
                </a14:m>
                <a:r>
                  <a:rPr lang="en-US" dirty="0">
                    <a:solidFill>
                      <a:srgbClr val="C00000"/>
                    </a:solidFill>
                    <a:latin typeface="Calibri"/>
                    <a:cs typeface="Calibri"/>
                  </a:rPr>
                  <a:t> in a GNN layer!</a:t>
                </a:r>
                <a:endParaRPr lang="en-US" dirty="0">
                  <a:latin typeface="Calibri"/>
                  <a:cs typeface="Calibri"/>
                </a:endParaRPr>
              </a:p>
            </p:txBody>
          </p:sp>
        </mc:Choice>
        <mc:Fallback xmlns="">
          <p:sp>
            <p:nvSpPr>
              <p:cNvPr id="23" name="Content Placeholder 2">
                <a:extLst>
                  <a:ext uri="{FF2B5EF4-FFF2-40B4-BE49-F238E27FC236}">
                    <a16:creationId xmlns:a16="http://schemas.microsoft.com/office/drawing/2014/main" id="{3BECDE49-D417-9445-AB56-69381A3D00C2}"/>
                  </a:ext>
                </a:extLst>
              </p:cNvPr>
              <p:cNvSpPr txBox="1">
                <a:spLocks noRot="1" noChangeAspect="1" noMove="1" noResize="1" noEditPoints="1" noAdjustHandles="1" noChangeArrowheads="1" noChangeShapeType="1" noTextEdit="1"/>
              </p:cNvSpPr>
              <p:nvPr/>
            </p:nvSpPr>
            <p:spPr>
              <a:xfrm>
                <a:off x="360508" y="5311593"/>
                <a:ext cx="5190792" cy="2276517"/>
              </a:xfrm>
              <a:prstGeom prst="rect">
                <a:avLst/>
              </a:prstGeom>
              <a:blipFill>
                <a:blip r:embed="rId5"/>
                <a:stretch>
                  <a:fillRect t="-1070"/>
                </a:stretch>
              </a:blipFill>
            </p:spPr>
            <p:txBody>
              <a:bodyPr/>
              <a:lstStyle/>
              <a:p>
                <a:r>
                  <a:rPr lang="el-GR">
                    <a:noFill/>
                  </a:rPr>
                  <a:t> </a:t>
                </a:r>
              </a:p>
            </p:txBody>
          </p:sp>
        </mc:Fallback>
      </mc:AlternateContent>
    </p:spTree>
    <p:extLst>
      <p:ext uri="{BB962C8B-B14F-4D97-AF65-F5344CB8AC3E}">
        <p14:creationId xmlns:p14="http://schemas.microsoft.com/office/powerpoint/2010/main" val="24328653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06357-7F72-C447-A443-0EFD94D29C6A}"/>
              </a:ext>
            </a:extLst>
          </p:cNvPr>
          <p:cNvSpPr>
            <a:spLocks noGrp="1"/>
          </p:cNvSpPr>
          <p:nvPr>
            <p:ph type="title"/>
          </p:nvPr>
        </p:nvSpPr>
        <p:spPr>
          <a:xfrm>
            <a:off x="410095" y="274638"/>
            <a:ext cx="8229600" cy="1143000"/>
          </a:xfrm>
        </p:spPr>
        <p:txBody>
          <a:bodyPr/>
          <a:lstStyle/>
          <a:p>
            <a:r>
              <a:rPr lang="en-US" dirty="0"/>
              <a:t>Prediction Heads: Graph-level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B077D4-2B54-A146-96BD-F251919C47B0}"/>
                  </a:ext>
                </a:extLst>
              </p:cNvPr>
              <p:cNvSpPr>
                <a:spLocks noGrp="1"/>
              </p:cNvSpPr>
              <p:nvPr>
                <p:ph idx="1"/>
              </p:nvPr>
            </p:nvSpPr>
            <p:spPr>
              <a:xfrm>
                <a:off x="457200" y="1020762"/>
                <a:ext cx="8229600" cy="5562600"/>
              </a:xfrm>
            </p:spPr>
            <p:txBody>
              <a:bodyPr>
                <a:normAutofit/>
              </a:bodyPr>
              <a:lstStyle/>
              <a:p>
                <a:pPr marL="0" indent="0">
                  <a:buNone/>
                </a:pPr>
                <a:r>
                  <a:rPr lang="en-US" dirty="0"/>
                  <a:t>Options for </a:t>
                </a:r>
                <a14:m>
                  <m:oMath xmlns:m="http://schemas.openxmlformats.org/officeDocument/2006/math">
                    <m:sSub>
                      <m:sSubPr>
                        <m:ctrlPr>
                          <a:rPr lang="en-US" i="1">
                            <a:latin typeface="Cambria Math" panose="02040503050406030204" pitchFamily="18" charset="0"/>
                            <a:cs typeface="Calibri"/>
                          </a:rPr>
                        </m:ctrlPr>
                      </m:sSubPr>
                      <m:e>
                        <m:r>
                          <m:rPr>
                            <m:sty m:val="p"/>
                          </m:rPr>
                          <a:rPr lang="en-US">
                            <a:latin typeface="Cambria Math" panose="02040503050406030204" pitchFamily="18" charset="0"/>
                            <a:cs typeface="Calibri"/>
                          </a:rPr>
                          <m:t>Head</m:t>
                        </m:r>
                      </m:e>
                      <m:sub>
                        <m:r>
                          <m:rPr>
                            <m:sty m:val="p"/>
                          </m:rPr>
                          <a:rPr lang="en-US">
                            <a:latin typeface="Cambria Math" panose="02040503050406030204" pitchFamily="18" charset="0"/>
                            <a:cs typeface="Calibri"/>
                          </a:rPr>
                          <m:t>graph</m:t>
                        </m:r>
                      </m:sub>
                    </m:sSub>
                    <m:r>
                      <a:rPr lang="en-US">
                        <a:latin typeface="Cambria Math" panose="02040503050406030204" pitchFamily="18" charset="0"/>
                        <a:cs typeface="Calibri"/>
                      </a:rPr>
                      <m:t>(</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𝑑</m:t>
                        </m:r>
                      </m:sup>
                    </m:sSup>
                    <m:r>
                      <a:rPr lang="en-US" i="1">
                        <a:latin typeface="Cambria Math" panose="02040503050406030204" pitchFamily="18" charset="0"/>
                      </a:rPr>
                      <m:t>, ∀</m:t>
                    </m:r>
                    <m:r>
                      <a:rPr lang="en-US" i="1">
                        <a:latin typeface="Cambria Math" panose="02040503050406030204" pitchFamily="18" charset="0"/>
                      </a:rPr>
                      <m:t>𝑣</m:t>
                    </m:r>
                    <m:r>
                      <a:rPr lang="en-US" i="1">
                        <a:latin typeface="Cambria Math" panose="02040503050406030204" pitchFamily="18" charset="0"/>
                      </a:rPr>
                      <m:t>∈</m:t>
                    </m:r>
                    <m:r>
                      <a:rPr lang="en-US" i="1">
                        <a:latin typeface="Cambria Math" panose="02040503050406030204" pitchFamily="18" charset="0"/>
                      </a:rPr>
                      <m:t>𝐺</m:t>
                    </m:r>
                    <m:r>
                      <a:rPr lang="en-US" i="1">
                        <a:latin typeface="Cambria Math" panose="02040503050406030204" pitchFamily="18" charset="0"/>
                      </a:rPr>
                      <m:t>}</m:t>
                    </m:r>
                    <m:r>
                      <a:rPr lang="en-US">
                        <a:latin typeface="Cambria Math" panose="02040503050406030204" pitchFamily="18" charset="0"/>
                        <a:cs typeface="Calibri"/>
                      </a:rPr>
                      <m:t>)</m:t>
                    </m:r>
                  </m:oMath>
                </a14:m>
                <a:endParaRPr lang="en-US" dirty="0"/>
              </a:p>
              <a:p>
                <a:r>
                  <a:rPr lang="en-US" b="1" dirty="0">
                    <a:solidFill>
                      <a:srgbClr val="C00000"/>
                    </a:solidFill>
                  </a:rPr>
                  <a:t>(1) Global mean pooling</a:t>
                </a:r>
              </a:p>
              <a:p>
                <a:pPr marL="118872" indent="0">
                  <a:buNone/>
                </a:pPr>
                <a14:m>
                  <m:oMathPara xmlns:m="http://schemas.openxmlformats.org/officeDocument/2006/math">
                    <m:oMathParaPr>
                      <m:jc m:val="center"/>
                    </m:oMathParaPr>
                    <m:oMath xmlns:m="http://schemas.openxmlformats.org/officeDocument/2006/math">
                      <m:sSub>
                        <m:sSubPr>
                          <m:ctrlPr>
                            <a:rPr lang="en-US" b="1" i="1" smtClean="0">
                              <a:latin typeface="Cambria Math" panose="02040503050406030204" pitchFamily="18" charset="0"/>
                              <a:cs typeface="Calibri"/>
                            </a:rPr>
                          </m:ctrlPr>
                        </m:sSubPr>
                        <m:e>
                          <m:acc>
                            <m:accPr>
                              <m:chr m:val="̂"/>
                              <m:ctrlPr>
                                <a:rPr lang="en-US" b="1" i="1" smtClean="0">
                                  <a:latin typeface="Cambria Math" panose="02040503050406030204" pitchFamily="18" charset="0"/>
                                  <a:cs typeface="Calibri"/>
                                </a:rPr>
                              </m:ctrlPr>
                            </m:accPr>
                            <m:e>
                              <m:r>
                                <a:rPr lang="en-US" b="1" i="1" smtClean="0">
                                  <a:latin typeface="Cambria Math" panose="02040503050406030204" pitchFamily="18" charset="0"/>
                                  <a:cs typeface="Calibri"/>
                                </a:rPr>
                                <m:t>𝒚</m:t>
                              </m:r>
                            </m:e>
                          </m:acc>
                        </m:e>
                        <m:sub>
                          <m:r>
                            <a:rPr lang="en-US" b="0" i="1" smtClean="0">
                              <a:latin typeface="Cambria Math" panose="02040503050406030204" pitchFamily="18" charset="0"/>
                              <a:cs typeface="Calibri"/>
                            </a:rPr>
                            <m:t>𝐺</m:t>
                          </m:r>
                        </m:sub>
                      </m:sSub>
                      <m:r>
                        <a:rPr lang="en-US" b="1">
                          <a:latin typeface="Cambria Math" panose="02040503050406030204" pitchFamily="18" charset="0"/>
                          <a:cs typeface="Calibri"/>
                        </a:rPr>
                        <m:t>=</m:t>
                      </m:r>
                      <m:r>
                        <m:rPr>
                          <m:sty m:val="p"/>
                        </m:rPr>
                        <a:rPr lang="en-US" b="0" i="0" smtClean="0">
                          <a:solidFill>
                            <a:srgbClr val="C00000"/>
                          </a:solidFill>
                          <a:latin typeface="Cambria Math" panose="02040503050406030204" pitchFamily="18" charset="0"/>
                          <a:cs typeface="Calibri"/>
                        </a:rPr>
                        <m:t>Mean</m:t>
                      </m:r>
                      <m:r>
                        <a:rPr lang="en-US">
                          <a:latin typeface="Cambria Math" panose="02040503050406030204" pitchFamily="18" charset="0"/>
                          <a:cs typeface="Calibri"/>
                        </a:rPr>
                        <m:t>(</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𝑑</m:t>
                          </m:r>
                        </m:sup>
                      </m:sSup>
                      <m:r>
                        <a:rPr lang="en-US" i="1">
                          <a:latin typeface="Cambria Math" panose="02040503050406030204" pitchFamily="18" charset="0"/>
                        </a:rPr>
                        <m:t>, ∀</m:t>
                      </m:r>
                      <m:r>
                        <a:rPr lang="en-US" i="1">
                          <a:latin typeface="Cambria Math" panose="02040503050406030204" pitchFamily="18" charset="0"/>
                        </a:rPr>
                        <m:t>𝑣</m:t>
                      </m:r>
                      <m:r>
                        <a:rPr lang="en-US" i="1">
                          <a:latin typeface="Cambria Math" panose="02040503050406030204" pitchFamily="18" charset="0"/>
                        </a:rPr>
                        <m:t>∈</m:t>
                      </m:r>
                      <m:r>
                        <a:rPr lang="en-US" i="1">
                          <a:latin typeface="Cambria Math" panose="02040503050406030204" pitchFamily="18" charset="0"/>
                        </a:rPr>
                        <m:t>𝐺</m:t>
                      </m:r>
                      <m:r>
                        <a:rPr lang="en-US" i="1">
                          <a:latin typeface="Cambria Math" panose="02040503050406030204" pitchFamily="18" charset="0"/>
                        </a:rPr>
                        <m:t>}</m:t>
                      </m:r>
                      <m:r>
                        <a:rPr lang="en-US">
                          <a:latin typeface="Cambria Math" panose="02040503050406030204" pitchFamily="18" charset="0"/>
                          <a:cs typeface="Calibri"/>
                        </a:rPr>
                        <m:t>)</m:t>
                      </m:r>
                    </m:oMath>
                  </m:oMathPara>
                </a14:m>
                <a:endParaRPr lang="en-US" dirty="0">
                  <a:latin typeface="Calibri"/>
                  <a:cs typeface="Calibri"/>
                </a:endParaRPr>
              </a:p>
              <a:p>
                <a:r>
                  <a:rPr lang="en-US" b="1" dirty="0">
                    <a:solidFill>
                      <a:srgbClr val="C00000"/>
                    </a:solidFill>
                  </a:rPr>
                  <a:t>(2) Global max pooling</a:t>
                </a:r>
              </a:p>
              <a:p>
                <a:pPr marL="118872" indent="0">
                  <a:buNone/>
                </a:pPr>
                <a14:m>
                  <m:oMathPara xmlns:m="http://schemas.openxmlformats.org/officeDocument/2006/math">
                    <m:oMathParaPr>
                      <m:jc m:val="center"/>
                    </m:oMathParaPr>
                    <m:oMath xmlns:m="http://schemas.openxmlformats.org/officeDocument/2006/math">
                      <m:sSub>
                        <m:sSubPr>
                          <m:ctrlPr>
                            <a:rPr lang="en-US" b="1" i="1" smtClean="0">
                              <a:latin typeface="Cambria Math" panose="02040503050406030204" pitchFamily="18" charset="0"/>
                              <a:cs typeface="Calibri"/>
                            </a:rPr>
                          </m:ctrlPr>
                        </m:sSubPr>
                        <m:e>
                          <m:acc>
                            <m:accPr>
                              <m:chr m:val="̂"/>
                              <m:ctrlPr>
                                <a:rPr lang="en-US" b="1" i="1" smtClean="0">
                                  <a:latin typeface="Cambria Math" panose="02040503050406030204" pitchFamily="18" charset="0"/>
                                  <a:cs typeface="Calibri"/>
                                </a:rPr>
                              </m:ctrlPr>
                            </m:accPr>
                            <m:e>
                              <m:r>
                                <a:rPr lang="en-US" b="1" i="1" smtClean="0">
                                  <a:latin typeface="Cambria Math" panose="02040503050406030204" pitchFamily="18" charset="0"/>
                                  <a:cs typeface="Calibri"/>
                                </a:rPr>
                                <m:t>𝒚</m:t>
                              </m:r>
                            </m:e>
                          </m:acc>
                        </m:e>
                        <m:sub>
                          <m:r>
                            <a:rPr lang="en-US" b="0" i="1" smtClean="0">
                              <a:latin typeface="Cambria Math" panose="02040503050406030204" pitchFamily="18" charset="0"/>
                              <a:cs typeface="Calibri"/>
                            </a:rPr>
                            <m:t>𝐺</m:t>
                          </m:r>
                        </m:sub>
                      </m:sSub>
                      <m:r>
                        <a:rPr lang="en-US" b="1">
                          <a:latin typeface="Cambria Math" panose="02040503050406030204" pitchFamily="18" charset="0"/>
                          <a:cs typeface="Calibri"/>
                        </a:rPr>
                        <m:t>=</m:t>
                      </m:r>
                      <m:r>
                        <m:rPr>
                          <m:sty m:val="p"/>
                        </m:rPr>
                        <a:rPr lang="en-US" b="0" i="0" smtClean="0">
                          <a:solidFill>
                            <a:srgbClr val="C00000"/>
                          </a:solidFill>
                          <a:latin typeface="Cambria Math" panose="02040503050406030204" pitchFamily="18" charset="0"/>
                          <a:cs typeface="Calibri"/>
                        </a:rPr>
                        <m:t>Max</m:t>
                      </m:r>
                      <m:r>
                        <a:rPr lang="en-US">
                          <a:latin typeface="Cambria Math" panose="02040503050406030204" pitchFamily="18" charset="0"/>
                          <a:cs typeface="Calibri"/>
                        </a:rPr>
                        <m:t>(</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𝑑</m:t>
                          </m:r>
                        </m:sup>
                      </m:sSup>
                      <m:r>
                        <a:rPr lang="en-US" i="1">
                          <a:latin typeface="Cambria Math" panose="02040503050406030204" pitchFamily="18" charset="0"/>
                        </a:rPr>
                        <m:t>, ∀</m:t>
                      </m:r>
                      <m:r>
                        <a:rPr lang="en-US" i="1">
                          <a:latin typeface="Cambria Math" panose="02040503050406030204" pitchFamily="18" charset="0"/>
                        </a:rPr>
                        <m:t>𝑣</m:t>
                      </m:r>
                      <m:r>
                        <a:rPr lang="en-US" i="1">
                          <a:latin typeface="Cambria Math" panose="02040503050406030204" pitchFamily="18" charset="0"/>
                        </a:rPr>
                        <m:t>∈</m:t>
                      </m:r>
                      <m:r>
                        <a:rPr lang="en-US" i="1">
                          <a:latin typeface="Cambria Math" panose="02040503050406030204" pitchFamily="18" charset="0"/>
                        </a:rPr>
                        <m:t>𝐺</m:t>
                      </m:r>
                      <m:r>
                        <a:rPr lang="en-US" i="1">
                          <a:latin typeface="Cambria Math" panose="02040503050406030204" pitchFamily="18" charset="0"/>
                        </a:rPr>
                        <m:t>}</m:t>
                      </m:r>
                      <m:r>
                        <a:rPr lang="en-US">
                          <a:latin typeface="Cambria Math" panose="02040503050406030204" pitchFamily="18" charset="0"/>
                          <a:cs typeface="Calibri"/>
                        </a:rPr>
                        <m:t>)</m:t>
                      </m:r>
                    </m:oMath>
                  </m:oMathPara>
                </a14:m>
                <a:endParaRPr lang="en-US" dirty="0">
                  <a:latin typeface="Calibri"/>
                  <a:cs typeface="Calibri"/>
                </a:endParaRPr>
              </a:p>
              <a:p>
                <a:r>
                  <a:rPr lang="en-US" b="1" dirty="0">
                    <a:solidFill>
                      <a:srgbClr val="C00000"/>
                    </a:solidFill>
                  </a:rPr>
                  <a:t>(3) Global sum pooling</a:t>
                </a:r>
              </a:p>
              <a:p>
                <a:pPr marL="118872" indent="0">
                  <a:buNone/>
                </a:pPr>
                <a14:m>
                  <m:oMathPara xmlns:m="http://schemas.openxmlformats.org/officeDocument/2006/math">
                    <m:oMathParaPr>
                      <m:jc m:val="center"/>
                    </m:oMathParaPr>
                    <m:oMath xmlns:m="http://schemas.openxmlformats.org/officeDocument/2006/math">
                      <m:sSub>
                        <m:sSubPr>
                          <m:ctrlPr>
                            <a:rPr lang="en-US" b="1" i="1" smtClean="0">
                              <a:latin typeface="Cambria Math" panose="02040503050406030204" pitchFamily="18" charset="0"/>
                              <a:cs typeface="Calibri"/>
                            </a:rPr>
                          </m:ctrlPr>
                        </m:sSubPr>
                        <m:e>
                          <m:acc>
                            <m:accPr>
                              <m:chr m:val="̂"/>
                              <m:ctrlPr>
                                <a:rPr lang="en-US" b="1" i="1" smtClean="0">
                                  <a:latin typeface="Cambria Math" panose="02040503050406030204" pitchFamily="18" charset="0"/>
                                  <a:cs typeface="Calibri"/>
                                </a:rPr>
                              </m:ctrlPr>
                            </m:accPr>
                            <m:e>
                              <m:r>
                                <a:rPr lang="en-US" b="1" i="1" smtClean="0">
                                  <a:latin typeface="Cambria Math" panose="02040503050406030204" pitchFamily="18" charset="0"/>
                                  <a:cs typeface="Calibri"/>
                                </a:rPr>
                                <m:t>𝒚</m:t>
                              </m:r>
                            </m:e>
                          </m:acc>
                        </m:e>
                        <m:sub>
                          <m:r>
                            <a:rPr lang="en-US" b="0" i="1" smtClean="0">
                              <a:latin typeface="Cambria Math" panose="02040503050406030204" pitchFamily="18" charset="0"/>
                              <a:cs typeface="Calibri"/>
                            </a:rPr>
                            <m:t>𝐺</m:t>
                          </m:r>
                        </m:sub>
                      </m:sSub>
                      <m:r>
                        <a:rPr lang="en-US" b="1">
                          <a:latin typeface="Cambria Math" panose="02040503050406030204" pitchFamily="18" charset="0"/>
                          <a:cs typeface="Calibri"/>
                        </a:rPr>
                        <m:t>=</m:t>
                      </m:r>
                      <m:r>
                        <m:rPr>
                          <m:sty m:val="p"/>
                        </m:rPr>
                        <a:rPr lang="en-US">
                          <a:solidFill>
                            <a:srgbClr val="C00000"/>
                          </a:solidFill>
                          <a:latin typeface="Cambria Math" panose="02040503050406030204" pitchFamily="18" charset="0"/>
                          <a:cs typeface="Calibri"/>
                        </a:rPr>
                        <m:t>Sum</m:t>
                      </m:r>
                      <m:r>
                        <a:rPr lang="en-US">
                          <a:latin typeface="Cambria Math" panose="02040503050406030204" pitchFamily="18" charset="0"/>
                          <a:cs typeface="Calibri"/>
                        </a:rPr>
                        <m:t>(</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b="1" i="1">
                              <a:latin typeface="Cambria Math" panose="02040503050406030204" pitchFamily="18" charset="0"/>
                            </a:rPr>
                            <m:t>𝐡</m:t>
                          </m:r>
                        </m:e>
                        <m:sub>
                          <m:r>
                            <a:rPr lang="en-US" i="1">
                              <a:latin typeface="Cambria Math" panose="02040503050406030204" pitchFamily="18" charset="0"/>
                            </a:rPr>
                            <m:t>𝑣</m:t>
                          </m:r>
                        </m:sub>
                        <m:sup>
                          <m:d>
                            <m:dPr>
                              <m:ctrlPr>
                                <a:rPr lang="en-US" i="1">
                                  <a:latin typeface="Cambria Math" panose="02040503050406030204" pitchFamily="18" charset="0"/>
                                </a:rPr>
                              </m:ctrlPr>
                            </m:dPr>
                            <m:e>
                              <m:r>
                                <a:rPr lang="en-US" i="1">
                                  <a:latin typeface="Cambria Math" panose="02040503050406030204" pitchFamily="18" charset="0"/>
                                </a:rPr>
                                <m:t>𝐿</m:t>
                              </m:r>
                            </m:e>
                          </m:d>
                        </m:sup>
                      </m:sSubSup>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𝑑</m:t>
                          </m:r>
                        </m:sup>
                      </m:sSup>
                      <m:r>
                        <a:rPr lang="en-US" i="1">
                          <a:latin typeface="Cambria Math" panose="02040503050406030204" pitchFamily="18" charset="0"/>
                        </a:rPr>
                        <m:t>, ∀</m:t>
                      </m:r>
                      <m:r>
                        <a:rPr lang="en-US" i="1">
                          <a:latin typeface="Cambria Math" panose="02040503050406030204" pitchFamily="18" charset="0"/>
                        </a:rPr>
                        <m:t>𝑣</m:t>
                      </m:r>
                      <m:r>
                        <a:rPr lang="en-US" i="1">
                          <a:latin typeface="Cambria Math" panose="02040503050406030204" pitchFamily="18" charset="0"/>
                        </a:rPr>
                        <m:t>∈</m:t>
                      </m:r>
                      <m:r>
                        <a:rPr lang="en-US" i="1">
                          <a:latin typeface="Cambria Math" panose="02040503050406030204" pitchFamily="18" charset="0"/>
                        </a:rPr>
                        <m:t>𝐺</m:t>
                      </m:r>
                      <m:r>
                        <a:rPr lang="en-US" i="1">
                          <a:latin typeface="Cambria Math" panose="02040503050406030204" pitchFamily="18" charset="0"/>
                        </a:rPr>
                        <m:t>}</m:t>
                      </m:r>
                      <m:r>
                        <a:rPr lang="en-US">
                          <a:latin typeface="Cambria Math" panose="02040503050406030204" pitchFamily="18" charset="0"/>
                          <a:cs typeface="Calibri"/>
                        </a:rPr>
                        <m:t>)</m:t>
                      </m:r>
                    </m:oMath>
                  </m:oMathPara>
                </a14:m>
                <a:endParaRPr lang="en-US" dirty="0">
                  <a:latin typeface="Calibri"/>
                  <a:cs typeface="Calibri"/>
                </a:endParaRPr>
              </a:p>
              <a:p>
                <a:r>
                  <a:rPr lang="en-US" dirty="0">
                    <a:latin typeface="Calibri"/>
                    <a:cs typeface="Calibri"/>
                  </a:rPr>
                  <a:t>These options work great for small graphs</a:t>
                </a:r>
              </a:p>
              <a:p>
                <a:pPr marL="0" indent="0">
                  <a:buNone/>
                </a:pPr>
                <a:r>
                  <a:rPr lang="en-US" b="1" dirty="0">
                    <a:latin typeface="Calibri"/>
                    <a:cs typeface="Calibri"/>
                  </a:rPr>
                  <a:t>For large graphs, hierarchical aggregation</a:t>
                </a:r>
                <a:endParaRPr lang="en-US" dirty="0"/>
              </a:p>
              <a:p>
                <a:endParaRPr lang="en-US" dirty="0"/>
              </a:p>
            </p:txBody>
          </p:sp>
        </mc:Choice>
        <mc:Fallback xmlns="">
          <p:sp>
            <p:nvSpPr>
              <p:cNvPr id="3" name="Content Placeholder 2">
                <a:extLst>
                  <a:ext uri="{FF2B5EF4-FFF2-40B4-BE49-F238E27FC236}">
                    <a16:creationId xmlns:a16="http://schemas.microsoft.com/office/drawing/2014/main" id="{90B077D4-2B54-A146-96BD-F251919C47B0}"/>
                  </a:ext>
                </a:extLst>
              </p:cNvPr>
              <p:cNvSpPr>
                <a:spLocks noGrp="1" noRot="1" noChangeAspect="1" noMove="1" noResize="1" noEditPoints="1" noAdjustHandles="1" noChangeArrowheads="1" noChangeShapeType="1" noTextEdit="1"/>
              </p:cNvSpPr>
              <p:nvPr>
                <p:ph idx="1"/>
              </p:nvPr>
            </p:nvSpPr>
            <p:spPr>
              <a:xfrm>
                <a:off x="457200" y="1020762"/>
                <a:ext cx="8229600" cy="5562600"/>
              </a:xfrm>
              <a:blipFill>
                <a:blip r:embed="rId2"/>
                <a:stretch>
                  <a:fillRect l="-1852" b="-876"/>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88FB9ADB-B17A-4249-8271-138CE0CC5870}"/>
              </a:ext>
            </a:extLst>
          </p:cNvPr>
          <p:cNvSpPr>
            <a:spLocks noGrp="1"/>
          </p:cNvSpPr>
          <p:nvPr>
            <p:ph type="sldNum" sz="quarter" idx="12"/>
          </p:nvPr>
        </p:nvSpPr>
        <p:spPr/>
        <p:txBody>
          <a:bodyPr/>
          <a:lstStyle/>
          <a:p>
            <a:fld id="{19B12225-5612-419B-A8D5-4B8EEE4C217E}" type="slidenum">
              <a:rPr lang="en-US" smtClean="0"/>
              <a:pPr/>
              <a:t>123</a:t>
            </a:fld>
            <a:endParaRPr lang="en-US"/>
          </a:p>
        </p:txBody>
      </p:sp>
      <p:sp>
        <p:nvSpPr>
          <p:cNvPr id="8" name="Rectangle 7">
            <a:extLst>
              <a:ext uri="{FF2B5EF4-FFF2-40B4-BE49-F238E27FC236}">
                <a16:creationId xmlns:a16="http://schemas.microsoft.com/office/drawing/2014/main" id="{0EC67E41-4211-1043-88DE-37636F2B584A}"/>
              </a:ext>
            </a:extLst>
          </p:cNvPr>
          <p:cNvSpPr/>
          <p:nvPr/>
        </p:nvSpPr>
        <p:spPr>
          <a:xfrm>
            <a:off x="3003592" y="0"/>
            <a:ext cx="6140408" cy="276999"/>
          </a:xfrm>
          <a:prstGeom prst="rect">
            <a:avLst/>
          </a:prstGeom>
        </p:spPr>
        <p:txBody>
          <a:bodyPr wrap="square">
            <a:spAutoFit/>
          </a:bodyPr>
          <a:lstStyle/>
          <a:p>
            <a:r>
              <a:rPr lang="en-US" altLang="zh-CN" sz="1200" dirty="0">
                <a:solidFill>
                  <a:schemeClr val="accent3">
                    <a:lumMod val="75000"/>
                  </a:schemeClr>
                </a:solidFill>
              </a:rPr>
              <a:t>K. Xu, W. Hu, J. </a:t>
            </a:r>
            <a:r>
              <a:rPr lang="en-US" altLang="zh-CN" sz="1200" dirty="0" err="1">
                <a:solidFill>
                  <a:schemeClr val="accent3">
                    <a:lumMod val="75000"/>
                  </a:schemeClr>
                </a:solidFill>
              </a:rPr>
              <a:t>Leskovec</a:t>
            </a:r>
            <a:r>
              <a:rPr lang="en-US" altLang="zh-CN" sz="1200" dirty="0">
                <a:solidFill>
                  <a:schemeClr val="accent3">
                    <a:lumMod val="75000"/>
                  </a:schemeClr>
                </a:solidFill>
              </a:rPr>
              <a:t>, S. </a:t>
            </a:r>
            <a:r>
              <a:rPr lang="en-US" altLang="zh-CN" sz="1200" dirty="0" err="1">
                <a:solidFill>
                  <a:schemeClr val="accent3">
                    <a:lumMod val="75000"/>
                  </a:schemeClr>
                </a:solidFill>
              </a:rPr>
              <a:t>Jegelka</a:t>
            </a:r>
            <a:r>
              <a:rPr lang="en-US" altLang="zh-CN" sz="1200" dirty="0">
                <a:solidFill>
                  <a:schemeClr val="accent3">
                    <a:lumMod val="75000"/>
                  </a:schemeClr>
                </a:solidFill>
              </a:rPr>
              <a:t>. </a:t>
            </a:r>
            <a:r>
              <a:rPr lang="en-US" sz="1200" dirty="0">
                <a:solidFill>
                  <a:schemeClr val="accent3">
                    <a:lumMod val="75000"/>
                  </a:schemeClr>
                </a:solidFill>
                <a:hlinkClick r:id="rId3">
                  <a:extLst>
                    <a:ext uri="{A12FA001-AC4F-418D-AE19-62706E023703}">
                      <ahyp:hlinkClr xmlns:ahyp="http://schemas.microsoft.com/office/drawing/2018/hyperlinkcolor" val="tx"/>
                    </a:ext>
                  </a:extLst>
                </a:hlinkClick>
              </a:rPr>
              <a:t>How Powerful Are Graph Neural Networks</a:t>
            </a:r>
            <a:r>
              <a:rPr lang="en-US" sz="1200" dirty="0">
                <a:solidFill>
                  <a:schemeClr val="accent3">
                    <a:lumMod val="75000"/>
                  </a:schemeClr>
                </a:solidFill>
              </a:rPr>
              <a:t>, ICLR 2019</a:t>
            </a:r>
          </a:p>
        </p:txBody>
      </p:sp>
    </p:spTree>
    <p:extLst>
      <p:ext uri="{BB962C8B-B14F-4D97-AF65-F5344CB8AC3E}">
        <p14:creationId xmlns:p14="http://schemas.microsoft.com/office/powerpoint/2010/main" val="24329455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AF86-A497-D34A-A358-3D50D61228DB}"/>
              </a:ext>
            </a:extLst>
          </p:cNvPr>
          <p:cNvSpPr>
            <a:spLocks noGrp="1"/>
          </p:cNvSpPr>
          <p:nvPr>
            <p:ph type="title"/>
          </p:nvPr>
        </p:nvSpPr>
        <p:spPr/>
        <p:txBody>
          <a:bodyPr/>
          <a:lstStyle/>
          <a:p>
            <a:r>
              <a:rPr lang="en-US"/>
              <a:t>GNN Training Pipeline (2)</a:t>
            </a:r>
          </a:p>
        </p:txBody>
      </p:sp>
      <p:sp>
        <p:nvSpPr>
          <p:cNvPr id="6" name="Slide Number Placeholder 5">
            <a:extLst>
              <a:ext uri="{FF2B5EF4-FFF2-40B4-BE49-F238E27FC236}">
                <a16:creationId xmlns:a16="http://schemas.microsoft.com/office/drawing/2014/main" id="{44C4BA7E-5446-264D-898D-344D2831203B}"/>
              </a:ext>
            </a:extLst>
          </p:cNvPr>
          <p:cNvSpPr>
            <a:spLocks noGrp="1"/>
          </p:cNvSpPr>
          <p:nvPr>
            <p:ph type="sldNum" sz="quarter" idx="12"/>
          </p:nvPr>
        </p:nvSpPr>
        <p:spPr/>
        <p:txBody>
          <a:bodyPr/>
          <a:lstStyle/>
          <a:p>
            <a:fld id="{19B12225-5612-419B-A8D5-4B8EEE4C217E}" type="slidenum">
              <a:rPr lang="en-US" smtClean="0"/>
              <a:pPr/>
              <a:t>124</a:t>
            </a:fld>
            <a:endParaRPr lang="en-US"/>
          </a:p>
        </p:txBody>
      </p:sp>
      <p:pic>
        <p:nvPicPr>
          <p:cNvPr id="14" name="Picture 13">
            <a:extLst>
              <a:ext uri="{FF2B5EF4-FFF2-40B4-BE49-F238E27FC236}">
                <a16:creationId xmlns:a16="http://schemas.microsoft.com/office/drawing/2014/main" id="{D9DA67EA-6E12-2D44-870B-8D3D594A7140}"/>
              </a:ext>
            </a:extLst>
          </p:cNvPr>
          <p:cNvPicPr>
            <a:picLocks noChangeAspect="1"/>
          </p:cNvPicPr>
          <p:nvPr/>
        </p:nvPicPr>
        <p:blipFill rotWithShape="1">
          <a:blip r:embed="rId2"/>
          <a:srcRect b="8324"/>
          <a:stretch/>
        </p:blipFill>
        <p:spPr>
          <a:xfrm>
            <a:off x="3272186" y="3566053"/>
            <a:ext cx="1145986" cy="1063050"/>
          </a:xfrm>
          <a:prstGeom prst="rect">
            <a:avLst/>
          </a:prstGeom>
        </p:spPr>
      </p:pic>
      <p:sp>
        <p:nvSpPr>
          <p:cNvPr id="18" name="Rectangle 17">
            <a:extLst>
              <a:ext uri="{FF2B5EF4-FFF2-40B4-BE49-F238E27FC236}">
                <a16:creationId xmlns:a16="http://schemas.microsoft.com/office/drawing/2014/main" id="{551678B1-57E7-084E-9FEA-672EACBE936E}"/>
              </a:ext>
            </a:extLst>
          </p:cNvPr>
          <p:cNvSpPr/>
          <p:nvPr/>
        </p:nvSpPr>
        <p:spPr>
          <a:xfrm flipH="1">
            <a:off x="4333761" y="3740354"/>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6B3A78-9CB6-834A-A32C-5FA9DCD51360}"/>
              </a:ext>
            </a:extLst>
          </p:cNvPr>
          <p:cNvSpPr/>
          <p:nvPr/>
        </p:nvSpPr>
        <p:spPr>
          <a:xfrm>
            <a:off x="4844493" y="3408504"/>
            <a:ext cx="1304629"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Prediction head</a:t>
            </a:r>
          </a:p>
        </p:txBody>
      </p:sp>
      <p:sp>
        <p:nvSpPr>
          <p:cNvPr id="21" name="Rectangle 20">
            <a:extLst>
              <a:ext uri="{FF2B5EF4-FFF2-40B4-BE49-F238E27FC236}">
                <a16:creationId xmlns:a16="http://schemas.microsoft.com/office/drawing/2014/main" id="{C73AC6EA-4299-0A49-8C60-DD57DC15A264}"/>
              </a:ext>
            </a:extLst>
          </p:cNvPr>
          <p:cNvSpPr/>
          <p:nvPr/>
        </p:nvSpPr>
        <p:spPr>
          <a:xfrm>
            <a:off x="6445046" y="3403790"/>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Calibri" panose="020F0502020204030204" pitchFamily="34" charset="0"/>
                <a:cs typeface="Calibri" panose="020F0502020204030204" pitchFamily="34" charset="0"/>
              </a:rPr>
              <a:t>Predictions</a:t>
            </a:r>
          </a:p>
        </p:txBody>
      </p:sp>
      <p:sp>
        <p:nvSpPr>
          <p:cNvPr id="25" name="Rectangle 24">
            <a:extLst>
              <a:ext uri="{FF2B5EF4-FFF2-40B4-BE49-F238E27FC236}">
                <a16:creationId xmlns:a16="http://schemas.microsoft.com/office/drawing/2014/main" id="{EEA62A6B-BF63-214E-9EA1-B85BE6B0312A}"/>
              </a:ext>
            </a:extLst>
          </p:cNvPr>
          <p:cNvSpPr/>
          <p:nvPr/>
        </p:nvSpPr>
        <p:spPr>
          <a:xfrm>
            <a:off x="8129740" y="3408504"/>
            <a:ext cx="846022"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Labels</a:t>
            </a:r>
          </a:p>
        </p:txBody>
      </p:sp>
      <p:sp>
        <p:nvSpPr>
          <p:cNvPr id="26" name="Rectangle 25">
            <a:extLst>
              <a:ext uri="{FF2B5EF4-FFF2-40B4-BE49-F238E27FC236}">
                <a16:creationId xmlns:a16="http://schemas.microsoft.com/office/drawing/2014/main" id="{AC34E548-5FE3-FE4F-B69B-400A3F12E44D}"/>
              </a:ext>
            </a:extLst>
          </p:cNvPr>
          <p:cNvSpPr/>
          <p:nvPr/>
        </p:nvSpPr>
        <p:spPr>
          <a:xfrm>
            <a:off x="7024603" y="4592340"/>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Loss function</a:t>
            </a:r>
          </a:p>
        </p:txBody>
      </p:sp>
      <p:sp>
        <p:nvSpPr>
          <p:cNvPr id="28" name="Rectangle 27">
            <a:extLst>
              <a:ext uri="{FF2B5EF4-FFF2-40B4-BE49-F238E27FC236}">
                <a16:creationId xmlns:a16="http://schemas.microsoft.com/office/drawing/2014/main" id="{FCD8C504-1BE1-B242-AC5C-1FA8B012149D}"/>
              </a:ext>
            </a:extLst>
          </p:cNvPr>
          <p:cNvSpPr/>
          <p:nvPr/>
        </p:nvSpPr>
        <p:spPr>
          <a:xfrm>
            <a:off x="7024603" y="2129478"/>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Evaluation metrics</a:t>
            </a:r>
          </a:p>
        </p:txBody>
      </p:sp>
      <p:pic>
        <p:nvPicPr>
          <p:cNvPr id="29" name="Picture 28">
            <a:extLst>
              <a:ext uri="{FF2B5EF4-FFF2-40B4-BE49-F238E27FC236}">
                <a16:creationId xmlns:a16="http://schemas.microsoft.com/office/drawing/2014/main" id="{5FDBD9DA-0FC1-024B-88AF-13D63C2B537B}"/>
              </a:ext>
            </a:extLst>
          </p:cNvPr>
          <p:cNvPicPr>
            <a:picLocks noChangeAspect="1"/>
          </p:cNvPicPr>
          <p:nvPr/>
        </p:nvPicPr>
        <p:blipFill rotWithShape="1">
          <a:blip r:embed="rId3"/>
          <a:srcRect l="4033" b="2082"/>
          <a:stretch/>
        </p:blipFill>
        <p:spPr>
          <a:xfrm>
            <a:off x="1760268" y="3638903"/>
            <a:ext cx="956357" cy="1101711"/>
          </a:xfrm>
          <a:prstGeom prst="rect">
            <a:avLst/>
          </a:prstGeom>
        </p:spPr>
      </p:pic>
      <p:sp>
        <p:nvSpPr>
          <p:cNvPr id="30" name="Rectangle 29">
            <a:extLst>
              <a:ext uri="{FF2B5EF4-FFF2-40B4-BE49-F238E27FC236}">
                <a16:creationId xmlns:a16="http://schemas.microsoft.com/office/drawing/2014/main" id="{36F14DEF-4855-8441-9ED8-65EA14AF89B8}"/>
              </a:ext>
            </a:extLst>
          </p:cNvPr>
          <p:cNvSpPr/>
          <p:nvPr/>
        </p:nvSpPr>
        <p:spPr>
          <a:xfrm>
            <a:off x="1627797" y="2566291"/>
            <a:ext cx="122130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BB9FC8F-66DF-944E-A186-3C520E025BF5}"/>
              </a:ext>
            </a:extLst>
          </p:cNvPr>
          <p:cNvSpPr txBox="1"/>
          <p:nvPr/>
        </p:nvSpPr>
        <p:spPr>
          <a:xfrm>
            <a:off x="1690406" y="2623240"/>
            <a:ext cx="1145986" cy="1015663"/>
          </a:xfrm>
          <a:prstGeom prst="rect">
            <a:avLst/>
          </a:prstGeom>
          <a:noFill/>
        </p:spPr>
        <p:txBody>
          <a:bodyPr wrap="square" rtlCol="0">
            <a:spAutoFit/>
          </a:bodyPr>
          <a:lstStyle/>
          <a:p>
            <a:r>
              <a:rPr lang="en-US" sz="2000" b="1">
                <a:latin typeface="Calibri" panose="020F0502020204030204" pitchFamily="34" charset="0"/>
                <a:cs typeface="Calibri" panose="020F0502020204030204" pitchFamily="34" charset="0"/>
              </a:rPr>
              <a:t>Graph Neural Network</a:t>
            </a:r>
          </a:p>
        </p:txBody>
      </p:sp>
      <p:sp>
        <p:nvSpPr>
          <p:cNvPr id="31" name="Rectangle 30">
            <a:extLst>
              <a:ext uri="{FF2B5EF4-FFF2-40B4-BE49-F238E27FC236}">
                <a16:creationId xmlns:a16="http://schemas.microsoft.com/office/drawing/2014/main" id="{A5DCBA5C-6220-0F48-B6AC-10A79FE1C3BF}"/>
              </a:ext>
            </a:extLst>
          </p:cNvPr>
          <p:cNvSpPr/>
          <p:nvPr/>
        </p:nvSpPr>
        <p:spPr>
          <a:xfrm>
            <a:off x="3118217" y="2566291"/>
            <a:ext cx="140569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26BF35E7-62DD-714E-91AD-A1556F8901F8}"/>
              </a:ext>
            </a:extLst>
          </p:cNvPr>
          <p:cNvSpPr/>
          <p:nvPr/>
        </p:nvSpPr>
        <p:spPr>
          <a:xfrm flipH="1">
            <a:off x="3351718" y="374136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531605F-1703-734F-853A-8C29ACD0A899}"/>
              </a:ext>
            </a:extLst>
          </p:cNvPr>
          <p:cNvSpPr txBox="1"/>
          <p:nvPr/>
        </p:nvSpPr>
        <p:spPr>
          <a:xfrm>
            <a:off x="3068299" y="2644704"/>
            <a:ext cx="1529695" cy="707886"/>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Node embeddings</a:t>
            </a:r>
          </a:p>
        </p:txBody>
      </p:sp>
      <p:sp>
        <p:nvSpPr>
          <p:cNvPr id="34" name="Rectangle 33">
            <a:extLst>
              <a:ext uri="{FF2B5EF4-FFF2-40B4-BE49-F238E27FC236}">
                <a16:creationId xmlns:a16="http://schemas.microsoft.com/office/drawing/2014/main" id="{1E19E197-BBE8-AF49-A644-243EC5D2E2F5}"/>
              </a:ext>
            </a:extLst>
          </p:cNvPr>
          <p:cNvSpPr/>
          <p:nvPr/>
        </p:nvSpPr>
        <p:spPr>
          <a:xfrm flipH="1">
            <a:off x="4203065" y="4341582"/>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859F00C-2CCB-3443-AB9C-DDBD870E979E}"/>
              </a:ext>
            </a:extLst>
          </p:cNvPr>
          <p:cNvSpPr/>
          <p:nvPr/>
        </p:nvSpPr>
        <p:spPr>
          <a:xfrm flipH="1">
            <a:off x="3731728" y="437467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48ABAEF-CB0E-4F4B-94CB-5DF431C6765B}"/>
              </a:ext>
            </a:extLst>
          </p:cNvPr>
          <p:cNvSpPr/>
          <p:nvPr/>
        </p:nvSpPr>
        <p:spPr>
          <a:xfrm flipH="1">
            <a:off x="3241554" y="4395883"/>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6249A0-27C4-144D-BEA0-5244206F01CE}"/>
              </a:ext>
            </a:extLst>
          </p:cNvPr>
          <p:cNvSpPr/>
          <p:nvPr/>
        </p:nvSpPr>
        <p:spPr>
          <a:xfrm flipH="1">
            <a:off x="3773933" y="342399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5B9D590-69AD-274B-A626-84F684CA5496}"/>
              </a:ext>
            </a:extLst>
          </p:cNvPr>
          <p:cNvCxnSpPr>
            <a:cxnSpLocks/>
            <a:stCxn id="30" idx="3"/>
            <a:endCxn id="31" idx="1"/>
          </p:cNvCxnSpPr>
          <p:nvPr/>
        </p:nvCxnSpPr>
        <p:spPr>
          <a:xfrm>
            <a:off x="2849097" y="3749942"/>
            <a:ext cx="26912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F42D22B-A092-6947-A005-BD86C6AC2448}"/>
              </a:ext>
            </a:extLst>
          </p:cNvPr>
          <p:cNvCxnSpPr>
            <a:cxnSpLocks/>
            <a:stCxn id="31" idx="3"/>
            <a:endCxn id="8" idx="1"/>
          </p:cNvCxnSpPr>
          <p:nvPr/>
        </p:nvCxnSpPr>
        <p:spPr>
          <a:xfrm flipV="1">
            <a:off x="4523907" y="3749757"/>
            <a:ext cx="320586" cy="1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37500329-32B1-FC41-B9D9-644ED6413C33}"/>
              </a:ext>
            </a:extLst>
          </p:cNvPr>
          <p:cNvCxnSpPr>
            <a:cxnSpLocks/>
            <a:stCxn id="8" idx="3"/>
            <a:endCxn id="21" idx="1"/>
          </p:cNvCxnSpPr>
          <p:nvPr/>
        </p:nvCxnSpPr>
        <p:spPr>
          <a:xfrm flipV="1">
            <a:off x="6149122" y="3745043"/>
            <a:ext cx="295924" cy="47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E01F2C31-510D-B847-B0BB-DA7AFA60978A}"/>
              </a:ext>
            </a:extLst>
          </p:cNvPr>
          <p:cNvCxnSpPr>
            <a:cxnSpLocks/>
            <a:stCxn id="21" idx="0"/>
            <a:endCxn id="28" idx="2"/>
          </p:cNvCxnSpPr>
          <p:nvPr/>
        </p:nvCxnSpPr>
        <p:spPr>
          <a:xfrm flipV="1">
            <a:off x="7147891" y="2811983"/>
            <a:ext cx="579557" cy="5918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763D0F14-2A90-DA48-AD75-AB097EFEA70C}"/>
              </a:ext>
            </a:extLst>
          </p:cNvPr>
          <p:cNvCxnSpPr>
            <a:cxnSpLocks/>
            <a:stCxn id="25" idx="0"/>
            <a:endCxn id="28" idx="2"/>
          </p:cNvCxnSpPr>
          <p:nvPr/>
        </p:nvCxnSpPr>
        <p:spPr>
          <a:xfrm flipH="1" flipV="1">
            <a:off x="7727448" y="2811983"/>
            <a:ext cx="825303" cy="5965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D66A72DA-0D32-5848-96A0-3FDC9D0C534B}"/>
              </a:ext>
            </a:extLst>
          </p:cNvPr>
          <p:cNvCxnSpPr>
            <a:cxnSpLocks/>
            <a:stCxn id="25" idx="2"/>
            <a:endCxn id="26" idx="0"/>
          </p:cNvCxnSpPr>
          <p:nvPr/>
        </p:nvCxnSpPr>
        <p:spPr>
          <a:xfrm flipH="1">
            <a:off x="7727448" y="4091009"/>
            <a:ext cx="825303" cy="50133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AB9889D4-3DA4-AA44-9F49-8520ECFEB130}"/>
              </a:ext>
            </a:extLst>
          </p:cNvPr>
          <p:cNvCxnSpPr>
            <a:cxnSpLocks/>
            <a:stCxn id="21" idx="2"/>
            <a:endCxn id="26" idx="0"/>
          </p:cNvCxnSpPr>
          <p:nvPr/>
        </p:nvCxnSpPr>
        <p:spPr>
          <a:xfrm>
            <a:off x="7147891" y="4086295"/>
            <a:ext cx="579557" cy="5060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63" name="Picture 62">
            <a:extLst>
              <a:ext uri="{FF2B5EF4-FFF2-40B4-BE49-F238E27FC236}">
                <a16:creationId xmlns:a16="http://schemas.microsoft.com/office/drawing/2014/main" id="{A71C0705-DDF0-E940-B04C-FA87B72DDF1B}"/>
              </a:ext>
            </a:extLst>
          </p:cNvPr>
          <p:cNvPicPr>
            <a:picLocks noChangeAspect="1"/>
          </p:cNvPicPr>
          <p:nvPr/>
        </p:nvPicPr>
        <p:blipFill>
          <a:blip r:embed="rId2"/>
          <a:stretch>
            <a:fillRect/>
          </a:stretch>
        </p:blipFill>
        <p:spPr>
          <a:xfrm>
            <a:off x="248603" y="3721533"/>
            <a:ext cx="1035142" cy="1047412"/>
          </a:xfrm>
          <a:prstGeom prst="rect">
            <a:avLst/>
          </a:prstGeom>
        </p:spPr>
      </p:pic>
      <p:sp>
        <p:nvSpPr>
          <p:cNvPr id="68" name="Rectangle 67">
            <a:extLst>
              <a:ext uri="{FF2B5EF4-FFF2-40B4-BE49-F238E27FC236}">
                <a16:creationId xmlns:a16="http://schemas.microsoft.com/office/drawing/2014/main" id="{DAB3A328-2F55-3C46-A1B4-1F03CB7BA8E3}"/>
              </a:ext>
            </a:extLst>
          </p:cNvPr>
          <p:cNvSpPr/>
          <p:nvPr/>
        </p:nvSpPr>
        <p:spPr>
          <a:xfrm>
            <a:off x="155488" y="2566291"/>
            <a:ext cx="122130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D40F4BF0-62EB-C848-8CAD-F5355CE5FA49}"/>
              </a:ext>
            </a:extLst>
          </p:cNvPr>
          <p:cNvSpPr txBox="1"/>
          <p:nvPr/>
        </p:nvSpPr>
        <p:spPr>
          <a:xfrm>
            <a:off x="131200" y="2632829"/>
            <a:ext cx="1221300" cy="707886"/>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Input Graph</a:t>
            </a:r>
          </a:p>
        </p:txBody>
      </p:sp>
      <p:cxnSp>
        <p:nvCxnSpPr>
          <p:cNvPr id="74" name="Straight Arrow Connector 73">
            <a:extLst>
              <a:ext uri="{FF2B5EF4-FFF2-40B4-BE49-F238E27FC236}">
                <a16:creationId xmlns:a16="http://schemas.microsoft.com/office/drawing/2014/main" id="{55A89EA0-3C65-A348-9D69-208AFC6241D7}"/>
              </a:ext>
            </a:extLst>
          </p:cNvPr>
          <p:cNvCxnSpPr>
            <a:cxnSpLocks/>
            <a:endCxn id="30" idx="1"/>
          </p:cNvCxnSpPr>
          <p:nvPr/>
        </p:nvCxnSpPr>
        <p:spPr>
          <a:xfrm>
            <a:off x="1424916" y="3749942"/>
            <a:ext cx="20288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a16="http://schemas.microsoft.com/office/drawing/2014/main" id="{97D2F253-E182-6F44-80D7-F4D89C911F03}"/>
              </a:ext>
            </a:extLst>
          </p:cNvPr>
          <p:cNvSpPr/>
          <p:nvPr/>
        </p:nvSpPr>
        <p:spPr>
          <a:xfrm>
            <a:off x="6265031" y="3105140"/>
            <a:ext cx="2806780" cy="1232786"/>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79" name="TextBox 78">
            <a:extLst>
              <a:ext uri="{FF2B5EF4-FFF2-40B4-BE49-F238E27FC236}">
                <a16:creationId xmlns:a16="http://schemas.microsoft.com/office/drawing/2014/main" id="{77240375-349F-3F44-A9AE-1C4522487109}"/>
              </a:ext>
            </a:extLst>
          </p:cNvPr>
          <p:cNvSpPr txBox="1"/>
          <p:nvPr/>
        </p:nvSpPr>
        <p:spPr>
          <a:xfrm>
            <a:off x="3068300" y="1246412"/>
            <a:ext cx="5682832" cy="1200329"/>
          </a:xfrm>
          <a:prstGeom prst="rect">
            <a:avLst/>
          </a:prstGeom>
          <a:noFill/>
        </p:spPr>
        <p:txBody>
          <a:bodyPr wrap="square" rtlCol="0">
            <a:spAutoFit/>
          </a:bodyPr>
          <a:lstStyle/>
          <a:p>
            <a:r>
              <a:rPr lang="en-US" sz="2400" b="1" dirty="0">
                <a:solidFill>
                  <a:srgbClr val="C00000"/>
                </a:solidFill>
                <a:latin typeface="Calibri" panose="020F0502020204030204" pitchFamily="34" charset="0"/>
                <a:cs typeface="Calibri" panose="020F0502020204030204" pitchFamily="34" charset="0"/>
              </a:rPr>
              <a:t>(2) Where does ground-truth come from? </a:t>
            </a:r>
          </a:p>
          <a:p>
            <a:pPr marL="342900" indent="-342900">
              <a:buFontTx/>
              <a:buChar char="-"/>
            </a:pPr>
            <a:r>
              <a:rPr lang="en-US" sz="2400" b="1" dirty="0">
                <a:solidFill>
                  <a:srgbClr val="C00000"/>
                </a:solidFill>
                <a:latin typeface="Calibri" panose="020F0502020204030204" pitchFamily="34" charset="0"/>
                <a:cs typeface="Calibri" panose="020F0502020204030204" pitchFamily="34" charset="0"/>
              </a:rPr>
              <a:t>Supervised labels</a:t>
            </a:r>
          </a:p>
          <a:p>
            <a:pPr marL="342900" indent="-342900">
              <a:buFontTx/>
              <a:buChar char="-"/>
            </a:pPr>
            <a:r>
              <a:rPr lang="en-US" sz="2400" b="1" dirty="0">
                <a:solidFill>
                  <a:srgbClr val="C00000"/>
                </a:solidFill>
                <a:latin typeface="Calibri" panose="020F0502020204030204" pitchFamily="34" charset="0"/>
                <a:cs typeface="Calibri" panose="020F0502020204030204" pitchFamily="34" charset="0"/>
              </a:rPr>
              <a:t>Unsupervised signals</a:t>
            </a:r>
          </a:p>
        </p:txBody>
      </p:sp>
    </p:spTree>
    <p:extLst>
      <p:ext uri="{BB962C8B-B14F-4D97-AF65-F5344CB8AC3E}">
        <p14:creationId xmlns:p14="http://schemas.microsoft.com/office/powerpoint/2010/main" val="31726066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977CA-9CA0-E043-A703-AC559EECCEBD}"/>
              </a:ext>
            </a:extLst>
          </p:cNvPr>
          <p:cNvSpPr>
            <a:spLocks noGrp="1"/>
          </p:cNvSpPr>
          <p:nvPr>
            <p:ph type="title"/>
          </p:nvPr>
        </p:nvSpPr>
        <p:spPr/>
        <p:txBody>
          <a:bodyPr>
            <a:normAutofit/>
          </a:bodyPr>
          <a:lstStyle/>
          <a:p>
            <a:r>
              <a:rPr lang="en-US"/>
              <a:t>Supervised vs Unsupervised</a:t>
            </a:r>
          </a:p>
        </p:txBody>
      </p:sp>
      <p:sp>
        <p:nvSpPr>
          <p:cNvPr id="3" name="Content Placeholder 2">
            <a:extLst>
              <a:ext uri="{FF2B5EF4-FFF2-40B4-BE49-F238E27FC236}">
                <a16:creationId xmlns:a16="http://schemas.microsoft.com/office/drawing/2014/main" id="{19A1C9CF-3961-E041-B3B2-2AB346F34517}"/>
              </a:ext>
            </a:extLst>
          </p:cNvPr>
          <p:cNvSpPr>
            <a:spLocks noGrp="1"/>
          </p:cNvSpPr>
          <p:nvPr>
            <p:ph idx="1"/>
          </p:nvPr>
        </p:nvSpPr>
        <p:spPr>
          <a:xfrm>
            <a:off x="457199" y="1295400"/>
            <a:ext cx="8421511" cy="5257801"/>
          </a:xfrm>
        </p:spPr>
        <p:txBody>
          <a:bodyPr>
            <a:normAutofit lnSpcReduction="10000"/>
          </a:bodyPr>
          <a:lstStyle/>
          <a:p>
            <a:r>
              <a:rPr lang="en-US" b="1">
                <a:solidFill>
                  <a:schemeClr val="accent5"/>
                </a:solidFill>
              </a:rPr>
              <a:t>Supervised learning on graphs</a:t>
            </a:r>
          </a:p>
          <a:p>
            <a:pPr lvl="1"/>
            <a:r>
              <a:rPr lang="en-US" b="1">
                <a:solidFill>
                  <a:srgbClr val="C00000"/>
                </a:solidFill>
              </a:rPr>
              <a:t>Labels come from external sources</a:t>
            </a:r>
          </a:p>
          <a:p>
            <a:pPr lvl="2"/>
            <a:r>
              <a:rPr lang="en-US"/>
              <a:t>E.g., predict drug likeness of a molecular graph</a:t>
            </a:r>
          </a:p>
          <a:p>
            <a:r>
              <a:rPr lang="en-US" b="1">
                <a:solidFill>
                  <a:schemeClr val="accent2"/>
                </a:solidFill>
              </a:rPr>
              <a:t>Unsupervised learning on graphs</a:t>
            </a:r>
          </a:p>
          <a:p>
            <a:pPr lvl="1"/>
            <a:r>
              <a:rPr lang="en-US" b="1">
                <a:solidFill>
                  <a:srgbClr val="C00000"/>
                </a:solidFill>
              </a:rPr>
              <a:t>Signals come from graphs themselves </a:t>
            </a:r>
          </a:p>
          <a:p>
            <a:pPr lvl="2"/>
            <a:r>
              <a:rPr lang="en-US"/>
              <a:t>E.g., link prediction: predict if two nodes are connected</a:t>
            </a:r>
          </a:p>
          <a:p>
            <a:r>
              <a:rPr lang="en-US" b="1"/>
              <a:t>Sometimes the differences are blurry</a:t>
            </a:r>
          </a:p>
          <a:p>
            <a:pPr lvl="1"/>
            <a:r>
              <a:rPr lang="en-US"/>
              <a:t>We still have “supervision” in unsupervised learning</a:t>
            </a:r>
          </a:p>
          <a:p>
            <a:pPr lvl="2"/>
            <a:r>
              <a:rPr lang="en-US"/>
              <a:t>E.g., </a:t>
            </a:r>
            <a:r>
              <a:rPr lang="en-US">
                <a:solidFill>
                  <a:schemeClr val="accent5"/>
                </a:solidFill>
              </a:rPr>
              <a:t>train a GNN to predict</a:t>
            </a:r>
            <a:r>
              <a:rPr lang="en-US"/>
              <a:t> </a:t>
            </a:r>
            <a:r>
              <a:rPr lang="en-US">
                <a:solidFill>
                  <a:schemeClr val="accent2"/>
                </a:solidFill>
              </a:rPr>
              <a:t>node clustering coefficient</a:t>
            </a:r>
          </a:p>
          <a:p>
            <a:pPr lvl="1"/>
            <a:r>
              <a:rPr lang="en-US"/>
              <a:t>An alternative name for “</a:t>
            </a:r>
            <a:r>
              <a:rPr lang="en-US" b="1">
                <a:solidFill>
                  <a:schemeClr val="accent2"/>
                </a:solidFill>
              </a:rPr>
              <a:t>unsupervised</a:t>
            </a:r>
            <a:r>
              <a:rPr lang="en-US"/>
              <a:t>” is “</a:t>
            </a:r>
            <a:r>
              <a:rPr lang="en-US" b="1">
                <a:solidFill>
                  <a:schemeClr val="accent6"/>
                </a:solidFill>
              </a:rPr>
              <a:t>self-supervised</a:t>
            </a:r>
            <a:r>
              <a:rPr lang="en-US"/>
              <a:t>”</a:t>
            </a:r>
          </a:p>
        </p:txBody>
      </p:sp>
      <p:sp>
        <p:nvSpPr>
          <p:cNvPr id="6" name="Slide Number Placeholder 5">
            <a:extLst>
              <a:ext uri="{FF2B5EF4-FFF2-40B4-BE49-F238E27FC236}">
                <a16:creationId xmlns:a16="http://schemas.microsoft.com/office/drawing/2014/main" id="{2F48AB43-DBE3-F446-B6A6-D8D6BDABA2A0}"/>
              </a:ext>
            </a:extLst>
          </p:cNvPr>
          <p:cNvSpPr>
            <a:spLocks noGrp="1"/>
          </p:cNvSpPr>
          <p:nvPr>
            <p:ph type="sldNum" sz="quarter" idx="12"/>
          </p:nvPr>
        </p:nvSpPr>
        <p:spPr/>
        <p:txBody>
          <a:bodyPr/>
          <a:lstStyle/>
          <a:p>
            <a:fld id="{19B12225-5612-419B-A8D5-4B8EEE4C217E}" type="slidenum">
              <a:rPr lang="en-US" smtClean="0"/>
              <a:pPr/>
              <a:t>125</a:t>
            </a:fld>
            <a:endParaRPr lang="en-US"/>
          </a:p>
        </p:txBody>
      </p:sp>
    </p:spTree>
    <p:extLst>
      <p:ext uri="{BB962C8B-B14F-4D97-AF65-F5344CB8AC3E}">
        <p14:creationId xmlns:p14="http://schemas.microsoft.com/office/powerpoint/2010/main" val="11759963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D841-5585-3C41-B366-90D5F61B29AE}"/>
              </a:ext>
            </a:extLst>
          </p:cNvPr>
          <p:cNvSpPr>
            <a:spLocks noGrp="1"/>
          </p:cNvSpPr>
          <p:nvPr>
            <p:ph type="title"/>
          </p:nvPr>
        </p:nvSpPr>
        <p:spPr/>
        <p:txBody>
          <a:bodyPr/>
          <a:lstStyle/>
          <a:p>
            <a:r>
              <a:rPr lang="en-US"/>
              <a:t>Supervised Labels on 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A13CCE0-A285-6443-9BA7-44D13496D96D}"/>
                  </a:ext>
                </a:extLst>
              </p:cNvPr>
              <p:cNvSpPr>
                <a:spLocks noGrp="1"/>
              </p:cNvSpPr>
              <p:nvPr>
                <p:ph idx="1"/>
              </p:nvPr>
            </p:nvSpPr>
            <p:spPr>
              <a:xfrm>
                <a:off x="457200" y="1295400"/>
                <a:ext cx="8481060" cy="5486400"/>
              </a:xfrm>
            </p:spPr>
            <p:txBody>
              <a:bodyPr>
                <a:normAutofit fontScale="92500" lnSpcReduction="10000"/>
              </a:bodyPr>
              <a:lstStyle/>
              <a:p>
                <a:r>
                  <a:rPr lang="en-US" b="1" dirty="0"/>
                  <a:t>Supervised labels come from the specific use cases</a:t>
                </a:r>
                <a:r>
                  <a:rPr lang="en-US" dirty="0"/>
                  <a:t>. For example:</a:t>
                </a:r>
              </a:p>
              <a:p>
                <a:pPr lvl="1"/>
                <a:r>
                  <a:rPr lang="en-US" b="1" dirty="0"/>
                  <a:t>Node labels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𝒚</m:t>
                        </m:r>
                      </m:e>
                      <m:sub>
                        <m:r>
                          <a:rPr lang="en-US" b="1" i="1" smtClean="0">
                            <a:latin typeface="Cambria Math" panose="02040503050406030204" pitchFamily="18" charset="0"/>
                          </a:rPr>
                          <m:t>𝒗</m:t>
                        </m:r>
                      </m:sub>
                    </m:sSub>
                  </m:oMath>
                </a14:m>
                <a:r>
                  <a:rPr lang="en-US" b="1" dirty="0"/>
                  <a:t>: </a:t>
                </a:r>
                <a:r>
                  <a:rPr lang="en-US" dirty="0">
                    <a:solidFill>
                      <a:schemeClr val="accent2"/>
                    </a:solidFill>
                  </a:rPr>
                  <a:t>in a citation network, which subject area does a node belong to</a:t>
                </a:r>
              </a:p>
              <a:p>
                <a:pPr lvl="1"/>
                <a:r>
                  <a:rPr lang="en-US" b="1" dirty="0"/>
                  <a:t>Edge labels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𝒚</m:t>
                        </m:r>
                      </m:e>
                      <m:sub>
                        <m:r>
                          <a:rPr lang="en-US" b="1" i="1" smtClean="0">
                            <a:latin typeface="Cambria Math" panose="02040503050406030204" pitchFamily="18" charset="0"/>
                          </a:rPr>
                          <m:t>𝒖𝒗</m:t>
                        </m:r>
                      </m:sub>
                    </m:sSub>
                  </m:oMath>
                </a14:m>
                <a:r>
                  <a:rPr lang="en-US" b="1" dirty="0"/>
                  <a:t>: </a:t>
                </a:r>
                <a:r>
                  <a:rPr lang="en-US" dirty="0">
                    <a:solidFill>
                      <a:schemeClr val="accent5"/>
                    </a:solidFill>
                  </a:rPr>
                  <a:t>in a transaction network, whether an edge is dishonest</a:t>
                </a:r>
              </a:p>
              <a:p>
                <a:pPr lvl="1"/>
                <a:r>
                  <a:rPr lang="en-US" b="1" dirty="0"/>
                  <a:t>Graph labels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𝒚</m:t>
                        </m:r>
                      </m:e>
                      <m:sub>
                        <m:r>
                          <a:rPr lang="en-US" b="0" i="1" smtClean="0">
                            <a:latin typeface="Cambria Math" panose="02040503050406030204" pitchFamily="18" charset="0"/>
                          </a:rPr>
                          <m:t>𝐺</m:t>
                        </m:r>
                      </m:sub>
                    </m:sSub>
                  </m:oMath>
                </a14:m>
                <a:r>
                  <a:rPr lang="en-US" b="1" dirty="0"/>
                  <a:t>: </a:t>
                </a:r>
                <a:r>
                  <a:rPr lang="en-US" dirty="0">
                    <a:solidFill>
                      <a:schemeClr val="accent4"/>
                    </a:solidFill>
                  </a:rPr>
                  <a:t>among molecular graphs</a:t>
                </a:r>
                <a:r>
                  <a:rPr lang="en-US" b="1" dirty="0">
                    <a:solidFill>
                      <a:schemeClr val="accent4"/>
                    </a:solidFill>
                  </a:rPr>
                  <a:t>, </a:t>
                </a:r>
                <a:r>
                  <a:rPr lang="en-US" dirty="0">
                    <a:solidFill>
                      <a:schemeClr val="accent4"/>
                    </a:solidFill>
                  </a:rPr>
                  <a:t>the drug likeness of graphs</a:t>
                </a:r>
              </a:p>
              <a:p>
                <a:r>
                  <a:rPr lang="en-US" b="1" dirty="0">
                    <a:solidFill>
                      <a:srgbClr val="C00000"/>
                    </a:solidFill>
                  </a:rPr>
                  <a:t>Advice: </a:t>
                </a:r>
                <a:r>
                  <a:rPr lang="en-US" dirty="0">
                    <a:solidFill>
                      <a:srgbClr val="C00000"/>
                    </a:solidFill>
                  </a:rPr>
                  <a:t>Reduce your task to node / edge / graph labels, since they are easy to work with</a:t>
                </a:r>
              </a:p>
              <a:p>
                <a:pPr lvl="1"/>
                <a:r>
                  <a:rPr lang="en-US" b="1" dirty="0"/>
                  <a:t>E.g., </a:t>
                </a:r>
                <a:r>
                  <a:rPr lang="en-US" dirty="0"/>
                  <a:t>we knew some nodes form a cluster. We can treat the cluster that a node belongs to as a </a:t>
                </a:r>
                <a:r>
                  <a:rPr lang="en-US" b="1" dirty="0">
                    <a:solidFill>
                      <a:schemeClr val="accent2"/>
                    </a:solidFill>
                  </a:rPr>
                  <a:t>node label</a:t>
                </a:r>
              </a:p>
            </p:txBody>
          </p:sp>
        </mc:Choice>
        <mc:Fallback xmlns="">
          <p:sp>
            <p:nvSpPr>
              <p:cNvPr id="3" name="Content Placeholder 2">
                <a:extLst>
                  <a:ext uri="{FF2B5EF4-FFF2-40B4-BE49-F238E27FC236}">
                    <a16:creationId xmlns:a16="http://schemas.microsoft.com/office/drawing/2014/main" id="{3A13CCE0-A285-6443-9BA7-44D13496D96D}"/>
                  </a:ext>
                </a:extLst>
              </p:cNvPr>
              <p:cNvSpPr>
                <a:spLocks noGrp="1" noRot="1" noChangeAspect="1" noMove="1" noResize="1" noEditPoints="1" noAdjustHandles="1" noChangeArrowheads="1" noChangeShapeType="1" noTextEdit="1"/>
              </p:cNvSpPr>
              <p:nvPr>
                <p:ph idx="1"/>
              </p:nvPr>
            </p:nvSpPr>
            <p:spPr>
              <a:xfrm>
                <a:off x="457200" y="1295400"/>
                <a:ext cx="8481060" cy="5486400"/>
              </a:xfrm>
              <a:blipFill>
                <a:blip r:embed="rId2"/>
                <a:stretch>
                  <a:fillRect l="-1438" t="-2222"/>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231A27E8-3A66-8349-B211-98D1960B2D03}"/>
              </a:ext>
            </a:extLst>
          </p:cNvPr>
          <p:cNvSpPr>
            <a:spLocks noGrp="1"/>
          </p:cNvSpPr>
          <p:nvPr>
            <p:ph type="sldNum" sz="quarter" idx="12"/>
          </p:nvPr>
        </p:nvSpPr>
        <p:spPr/>
        <p:txBody>
          <a:bodyPr/>
          <a:lstStyle/>
          <a:p>
            <a:fld id="{19B12225-5612-419B-A8D5-4B8EEE4C217E}" type="slidenum">
              <a:rPr lang="en-US" smtClean="0"/>
              <a:pPr/>
              <a:t>126</a:t>
            </a:fld>
            <a:endParaRPr lang="en-US"/>
          </a:p>
        </p:txBody>
      </p:sp>
    </p:spTree>
    <p:extLst>
      <p:ext uri="{BB962C8B-B14F-4D97-AF65-F5344CB8AC3E}">
        <p14:creationId xmlns:p14="http://schemas.microsoft.com/office/powerpoint/2010/main" val="23184686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9FD0-9F6D-1940-BF93-B55D74755D02}"/>
              </a:ext>
            </a:extLst>
          </p:cNvPr>
          <p:cNvSpPr>
            <a:spLocks noGrp="1"/>
          </p:cNvSpPr>
          <p:nvPr>
            <p:ph type="title"/>
          </p:nvPr>
        </p:nvSpPr>
        <p:spPr>
          <a:xfrm>
            <a:off x="363056" y="136525"/>
            <a:ext cx="8229600" cy="1143000"/>
          </a:xfrm>
        </p:spPr>
        <p:txBody>
          <a:bodyPr/>
          <a:lstStyle/>
          <a:p>
            <a:r>
              <a:rPr lang="en-US" dirty="0"/>
              <a:t>Unsupervised Signals on 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A5EF248-29A4-1D47-A975-8EAB9E454141}"/>
                  </a:ext>
                </a:extLst>
              </p:cNvPr>
              <p:cNvSpPr>
                <a:spLocks noGrp="1"/>
              </p:cNvSpPr>
              <p:nvPr>
                <p:ph idx="1"/>
              </p:nvPr>
            </p:nvSpPr>
            <p:spPr>
              <a:xfrm>
                <a:off x="107504" y="1310470"/>
                <a:ext cx="8740704" cy="5077379"/>
              </a:xfrm>
            </p:spPr>
            <p:txBody>
              <a:bodyPr>
                <a:normAutofit fontScale="92500" lnSpcReduction="20000"/>
              </a:bodyPr>
              <a:lstStyle/>
              <a:p>
                <a:r>
                  <a:rPr lang="en-US" b="1" dirty="0"/>
                  <a:t>The problem: </a:t>
                </a:r>
                <a:r>
                  <a:rPr lang="en-US" dirty="0"/>
                  <a:t>sometimes </a:t>
                </a:r>
                <a:r>
                  <a:rPr lang="en-US" b="1" dirty="0">
                    <a:solidFill>
                      <a:schemeClr val="accent2"/>
                    </a:solidFill>
                  </a:rPr>
                  <a:t>we only have a graph, without any external labels</a:t>
                </a:r>
              </a:p>
              <a:p>
                <a:r>
                  <a:rPr lang="en-US" b="1" dirty="0"/>
                  <a:t>The solution: </a:t>
                </a:r>
                <a:r>
                  <a:rPr lang="en-US" dirty="0">
                    <a:solidFill>
                      <a:srgbClr val="C00000"/>
                    </a:solidFill>
                  </a:rPr>
                  <a:t>“self-supervised learning”, we can find supervision signals within the graph.</a:t>
                </a:r>
              </a:p>
              <a:p>
                <a:pPr marL="457200" lvl="1" indent="0">
                  <a:buNone/>
                </a:pPr>
                <a:r>
                  <a:rPr lang="en-US" dirty="0"/>
                  <a:t>For example, we can </a:t>
                </a:r>
                <a:r>
                  <a:rPr lang="en-US" b="1" dirty="0"/>
                  <a:t>let GNN predict the following:</a:t>
                </a:r>
              </a:p>
              <a:p>
                <a:pPr lvl="1"/>
                <a:r>
                  <a:rPr lang="en-US" b="1" dirty="0"/>
                  <a:t>Node-level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𝒚</m:t>
                        </m:r>
                      </m:e>
                      <m:sub>
                        <m:r>
                          <a:rPr lang="en-US" i="1" smtClean="0">
                            <a:latin typeface="Cambria Math" panose="02040503050406030204" pitchFamily="18" charset="0"/>
                          </a:rPr>
                          <m:t>𝑣</m:t>
                        </m:r>
                      </m:sub>
                    </m:sSub>
                  </m:oMath>
                </a14:m>
                <a:r>
                  <a:rPr lang="en-US" b="1" dirty="0"/>
                  <a:t>. </a:t>
                </a:r>
                <a:r>
                  <a:rPr lang="en-US" dirty="0">
                    <a:solidFill>
                      <a:srgbClr val="C00000"/>
                    </a:solidFill>
                  </a:rPr>
                  <a:t>Node statistics: such as clustering coefficient, PageRank, …</a:t>
                </a:r>
              </a:p>
              <a:p>
                <a:pPr lvl="1"/>
                <a:r>
                  <a:rPr lang="en-US" b="1" dirty="0"/>
                  <a:t>Edge-level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𝒚</m:t>
                        </m:r>
                      </m:e>
                      <m:sub>
                        <m:r>
                          <a:rPr lang="en-US" i="1" smtClean="0">
                            <a:latin typeface="Cambria Math" panose="02040503050406030204" pitchFamily="18" charset="0"/>
                          </a:rPr>
                          <m:t>𝑢𝑣</m:t>
                        </m:r>
                      </m:sub>
                    </m:sSub>
                  </m:oMath>
                </a14:m>
                <a:r>
                  <a:rPr lang="en-US" b="1" dirty="0"/>
                  <a:t>.</a:t>
                </a:r>
                <a:r>
                  <a:rPr lang="en-US" dirty="0"/>
                  <a:t> </a:t>
                </a:r>
                <a:r>
                  <a:rPr lang="en-US" dirty="0">
                    <a:solidFill>
                      <a:schemeClr val="accent5"/>
                    </a:solidFill>
                  </a:rPr>
                  <a:t>Link prediction: hide the edge between two nodes, predict if there should be a link</a:t>
                </a:r>
              </a:p>
              <a:p>
                <a:pPr lvl="1"/>
                <a:r>
                  <a:rPr lang="en-US" b="1" dirty="0"/>
                  <a:t>Graph-level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𝒚</m:t>
                        </m:r>
                      </m:e>
                      <m:sub>
                        <m:r>
                          <a:rPr lang="en-US" i="1" smtClean="0">
                            <a:latin typeface="Cambria Math" panose="02040503050406030204" pitchFamily="18" charset="0"/>
                          </a:rPr>
                          <m:t>𝐺</m:t>
                        </m:r>
                      </m:sub>
                    </m:sSub>
                  </m:oMath>
                </a14:m>
                <a:r>
                  <a:rPr lang="en-US" b="1" dirty="0"/>
                  <a:t>. </a:t>
                </a:r>
                <a:r>
                  <a:rPr lang="en-US" dirty="0">
                    <a:solidFill>
                      <a:schemeClr val="accent2"/>
                    </a:solidFill>
                  </a:rPr>
                  <a:t>Graph statistics: for example, predict if two graphs are isomorphic</a:t>
                </a:r>
              </a:p>
              <a:p>
                <a:pPr lvl="1"/>
                <a:r>
                  <a:rPr lang="en-US" b="1" dirty="0">
                    <a:solidFill>
                      <a:srgbClr val="C00000"/>
                    </a:solidFill>
                  </a:rPr>
                  <a:t>These tasks do not require any external labels!</a:t>
                </a:r>
              </a:p>
            </p:txBody>
          </p:sp>
        </mc:Choice>
        <mc:Fallback xmlns="">
          <p:sp>
            <p:nvSpPr>
              <p:cNvPr id="3" name="Content Placeholder 2">
                <a:extLst>
                  <a:ext uri="{FF2B5EF4-FFF2-40B4-BE49-F238E27FC236}">
                    <a16:creationId xmlns:a16="http://schemas.microsoft.com/office/drawing/2014/main" id="{3A5EF248-29A4-1D47-A975-8EAB9E454141}"/>
                  </a:ext>
                </a:extLst>
              </p:cNvPr>
              <p:cNvSpPr>
                <a:spLocks noGrp="1" noRot="1" noChangeAspect="1" noMove="1" noResize="1" noEditPoints="1" noAdjustHandles="1" noChangeArrowheads="1" noChangeShapeType="1" noTextEdit="1"/>
              </p:cNvSpPr>
              <p:nvPr>
                <p:ph idx="1"/>
              </p:nvPr>
            </p:nvSpPr>
            <p:spPr>
              <a:xfrm>
                <a:off x="107504" y="1310470"/>
                <a:ext cx="8740704" cy="5077379"/>
              </a:xfrm>
              <a:blipFill>
                <a:blip r:embed="rId2"/>
                <a:stretch>
                  <a:fillRect l="-1465" t="-3121" r="-977"/>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E11BBD75-3DA8-0041-A8FB-F2F9D29CAEED}"/>
              </a:ext>
            </a:extLst>
          </p:cNvPr>
          <p:cNvSpPr>
            <a:spLocks noGrp="1"/>
          </p:cNvSpPr>
          <p:nvPr>
            <p:ph type="sldNum" sz="quarter" idx="12"/>
          </p:nvPr>
        </p:nvSpPr>
        <p:spPr/>
        <p:txBody>
          <a:bodyPr/>
          <a:lstStyle/>
          <a:p>
            <a:fld id="{19B12225-5612-419B-A8D5-4B8EEE4C217E}" type="slidenum">
              <a:rPr lang="en-US" smtClean="0"/>
              <a:pPr/>
              <a:t>127</a:t>
            </a:fld>
            <a:endParaRPr lang="en-US"/>
          </a:p>
        </p:txBody>
      </p:sp>
    </p:spTree>
    <p:extLst>
      <p:ext uri="{BB962C8B-B14F-4D97-AF65-F5344CB8AC3E}">
        <p14:creationId xmlns:p14="http://schemas.microsoft.com/office/powerpoint/2010/main" val="2187203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AF86-A497-D34A-A358-3D50D61228DB}"/>
              </a:ext>
            </a:extLst>
          </p:cNvPr>
          <p:cNvSpPr>
            <a:spLocks noGrp="1"/>
          </p:cNvSpPr>
          <p:nvPr>
            <p:ph type="title"/>
          </p:nvPr>
        </p:nvSpPr>
        <p:spPr/>
        <p:txBody>
          <a:bodyPr/>
          <a:lstStyle/>
          <a:p>
            <a:r>
              <a:rPr lang="en-US"/>
              <a:t>GNN Training Pipeline (3)</a:t>
            </a:r>
          </a:p>
        </p:txBody>
      </p:sp>
      <p:sp>
        <p:nvSpPr>
          <p:cNvPr id="6" name="Slide Number Placeholder 5">
            <a:extLst>
              <a:ext uri="{FF2B5EF4-FFF2-40B4-BE49-F238E27FC236}">
                <a16:creationId xmlns:a16="http://schemas.microsoft.com/office/drawing/2014/main" id="{44C4BA7E-5446-264D-898D-344D2831203B}"/>
              </a:ext>
            </a:extLst>
          </p:cNvPr>
          <p:cNvSpPr>
            <a:spLocks noGrp="1"/>
          </p:cNvSpPr>
          <p:nvPr>
            <p:ph type="sldNum" sz="quarter" idx="12"/>
          </p:nvPr>
        </p:nvSpPr>
        <p:spPr/>
        <p:txBody>
          <a:bodyPr/>
          <a:lstStyle/>
          <a:p>
            <a:fld id="{19B12225-5612-419B-A8D5-4B8EEE4C217E}" type="slidenum">
              <a:rPr lang="en-US" smtClean="0"/>
              <a:pPr/>
              <a:t>128</a:t>
            </a:fld>
            <a:endParaRPr lang="en-US"/>
          </a:p>
        </p:txBody>
      </p:sp>
      <p:pic>
        <p:nvPicPr>
          <p:cNvPr id="14" name="Picture 13">
            <a:extLst>
              <a:ext uri="{FF2B5EF4-FFF2-40B4-BE49-F238E27FC236}">
                <a16:creationId xmlns:a16="http://schemas.microsoft.com/office/drawing/2014/main" id="{D9DA67EA-6E12-2D44-870B-8D3D594A7140}"/>
              </a:ext>
            </a:extLst>
          </p:cNvPr>
          <p:cNvPicPr>
            <a:picLocks noChangeAspect="1"/>
          </p:cNvPicPr>
          <p:nvPr/>
        </p:nvPicPr>
        <p:blipFill rotWithShape="1">
          <a:blip r:embed="rId2"/>
          <a:srcRect b="8324"/>
          <a:stretch/>
        </p:blipFill>
        <p:spPr>
          <a:xfrm>
            <a:off x="3272186" y="3566053"/>
            <a:ext cx="1145986" cy="1063050"/>
          </a:xfrm>
          <a:prstGeom prst="rect">
            <a:avLst/>
          </a:prstGeom>
        </p:spPr>
      </p:pic>
      <p:sp>
        <p:nvSpPr>
          <p:cNvPr id="18" name="Rectangle 17">
            <a:extLst>
              <a:ext uri="{FF2B5EF4-FFF2-40B4-BE49-F238E27FC236}">
                <a16:creationId xmlns:a16="http://schemas.microsoft.com/office/drawing/2014/main" id="{551678B1-57E7-084E-9FEA-672EACBE936E}"/>
              </a:ext>
            </a:extLst>
          </p:cNvPr>
          <p:cNvSpPr/>
          <p:nvPr/>
        </p:nvSpPr>
        <p:spPr>
          <a:xfrm flipH="1">
            <a:off x="4333761" y="3740354"/>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6B3A78-9CB6-834A-A32C-5FA9DCD51360}"/>
              </a:ext>
            </a:extLst>
          </p:cNvPr>
          <p:cNvSpPr/>
          <p:nvPr/>
        </p:nvSpPr>
        <p:spPr>
          <a:xfrm>
            <a:off x="4844493" y="3408504"/>
            <a:ext cx="1304629"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Prediction head</a:t>
            </a:r>
          </a:p>
        </p:txBody>
      </p:sp>
      <p:sp>
        <p:nvSpPr>
          <p:cNvPr id="21" name="Rectangle 20">
            <a:extLst>
              <a:ext uri="{FF2B5EF4-FFF2-40B4-BE49-F238E27FC236}">
                <a16:creationId xmlns:a16="http://schemas.microsoft.com/office/drawing/2014/main" id="{C73AC6EA-4299-0A49-8C60-DD57DC15A264}"/>
              </a:ext>
            </a:extLst>
          </p:cNvPr>
          <p:cNvSpPr/>
          <p:nvPr/>
        </p:nvSpPr>
        <p:spPr>
          <a:xfrm>
            <a:off x="6445046" y="3403790"/>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Calibri" panose="020F0502020204030204" pitchFamily="34" charset="0"/>
                <a:cs typeface="Calibri" panose="020F0502020204030204" pitchFamily="34" charset="0"/>
              </a:rPr>
              <a:t>Predictions</a:t>
            </a:r>
          </a:p>
        </p:txBody>
      </p:sp>
      <p:sp>
        <p:nvSpPr>
          <p:cNvPr id="25" name="Rectangle 24">
            <a:extLst>
              <a:ext uri="{FF2B5EF4-FFF2-40B4-BE49-F238E27FC236}">
                <a16:creationId xmlns:a16="http://schemas.microsoft.com/office/drawing/2014/main" id="{EEA62A6B-BF63-214E-9EA1-B85BE6B0312A}"/>
              </a:ext>
            </a:extLst>
          </p:cNvPr>
          <p:cNvSpPr/>
          <p:nvPr/>
        </p:nvSpPr>
        <p:spPr>
          <a:xfrm>
            <a:off x="8129740" y="3408504"/>
            <a:ext cx="846022"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Labels</a:t>
            </a:r>
          </a:p>
        </p:txBody>
      </p:sp>
      <p:sp>
        <p:nvSpPr>
          <p:cNvPr id="26" name="Rectangle 25">
            <a:extLst>
              <a:ext uri="{FF2B5EF4-FFF2-40B4-BE49-F238E27FC236}">
                <a16:creationId xmlns:a16="http://schemas.microsoft.com/office/drawing/2014/main" id="{AC34E548-5FE3-FE4F-B69B-400A3F12E44D}"/>
              </a:ext>
            </a:extLst>
          </p:cNvPr>
          <p:cNvSpPr/>
          <p:nvPr/>
        </p:nvSpPr>
        <p:spPr>
          <a:xfrm>
            <a:off x="7024603" y="4592340"/>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Loss function</a:t>
            </a:r>
          </a:p>
        </p:txBody>
      </p:sp>
      <p:sp>
        <p:nvSpPr>
          <p:cNvPr id="28" name="Rectangle 27">
            <a:extLst>
              <a:ext uri="{FF2B5EF4-FFF2-40B4-BE49-F238E27FC236}">
                <a16:creationId xmlns:a16="http://schemas.microsoft.com/office/drawing/2014/main" id="{FCD8C504-1BE1-B242-AC5C-1FA8B012149D}"/>
              </a:ext>
            </a:extLst>
          </p:cNvPr>
          <p:cNvSpPr/>
          <p:nvPr/>
        </p:nvSpPr>
        <p:spPr>
          <a:xfrm>
            <a:off x="7024603" y="2129478"/>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Evaluation metrics</a:t>
            </a:r>
          </a:p>
        </p:txBody>
      </p:sp>
      <p:pic>
        <p:nvPicPr>
          <p:cNvPr id="29" name="Picture 28">
            <a:extLst>
              <a:ext uri="{FF2B5EF4-FFF2-40B4-BE49-F238E27FC236}">
                <a16:creationId xmlns:a16="http://schemas.microsoft.com/office/drawing/2014/main" id="{5FDBD9DA-0FC1-024B-88AF-13D63C2B537B}"/>
              </a:ext>
            </a:extLst>
          </p:cNvPr>
          <p:cNvPicPr>
            <a:picLocks noChangeAspect="1"/>
          </p:cNvPicPr>
          <p:nvPr/>
        </p:nvPicPr>
        <p:blipFill rotWithShape="1">
          <a:blip r:embed="rId3"/>
          <a:srcRect l="4033" b="2082"/>
          <a:stretch/>
        </p:blipFill>
        <p:spPr>
          <a:xfrm>
            <a:off x="1760268" y="3638903"/>
            <a:ext cx="956357" cy="1101711"/>
          </a:xfrm>
          <a:prstGeom prst="rect">
            <a:avLst/>
          </a:prstGeom>
        </p:spPr>
      </p:pic>
      <p:sp>
        <p:nvSpPr>
          <p:cNvPr id="30" name="Rectangle 29">
            <a:extLst>
              <a:ext uri="{FF2B5EF4-FFF2-40B4-BE49-F238E27FC236}">
                <a16:creationId xmlns:a16="http://schemas.microsoft.com/office/drawing/2014/main" id="{36F14DEF-4855-8441-9ED8-65EA14AF89B8}"/>
              </a:ext>
            </a:extLst>
          </p:cNvPr>
          <p:cNvSpPr/>
          <p:nvPr/>
        </p:nvSpPr>
        <p:spPr>
          <a:xfrm>
            <a:off x="1627797" y="2566291"/>
            <a:ext cx="122130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BB9FC8F-66DF-944E-A186-3C520E025BF5}"/>
              </a:ext>
            </a:extLst>
          </p:cNvPr>
          <p:cNvSpPr txBox="1"/>
          <p:nvPr/>
        </p:nvSpPr>
        <p:spPr>
          <a:xfrm>
            <a:off x="1690406" y="2623240"/>
            <a:ext cx="1145986" cy="1015663"/>
          </a:xfrm>
          <a:prstGeom prst="rect">
            <a:avLst/>
          </a:prstGeom>
          <a:noFill/>
        </p:spPr>
        <p:txBody>
          <a:bodyPr wrap="square" rtlCol="0">
            <a:spAutoFit/>
          </a:bodyPr>
          <a:lstStyle/>
          <a:p>
            <a:r>
              <a:rPr lang="en-US" sz="2000" b="1">
                <a:latin typeface="Calibri" panose="020F0502020204030204" pitchFamily="34" charset="0"/>
                <a:cs typeface="Calibri" panose="020F0502020204030204" pitchFamily="34" charset="0"/>
              </a:rPr>
              <a:t>Graph Neural Network</a:t>
            </a:r>
          </a:p>
        </p:txBody>
      </p:sp>
      <p:sp>
        <p:nvSpPr>
          <p:cNvPr id="31" name="Rectangle 30">
            <a:extLst>
              <a:ext uri="{FF2B5EF4-FFF2-40B4-BE49-F238E27FC236}">
                <a16:creationId xmlns:a16="http://schemas.microsoft.com/office/drawing/2014/main" id="{A5DCBA5C-6220-0F48-B6AC-10A79FE1C3BF}"/>
              </a:ext>
            </a:extLst>
          </p:cNvPr>
          <p:cNvSpPr/>
          <p:nvPr/>
        </p:nvSpPr>
        <p:spPr>
          <a:xfrm>
            <a:off x="3118217" y="2566291"/>
            <a:ext cx="140569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26BF35E7-62DD-714E-91AD-A1556F8901F8}"/>
              </a:ext>
            </a:extLst>
          </p:cNvPr>
          <p:cNvSpPr/>
          <p:nvPr/>
        </p:nvSpPr>
        <p:spPr>
          <a:xfrm flipH="1">
            <a:off x="3351718" y="374136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531605F-1703-734F-853A-8C29ACD0A899}"/>
              </a:ext>
            </a:extLst>
          </p:cNvPr>
          <p:cNvSpPr txBox="1"/>
          <p:nvPr/>
        </p:nvSpPr>
        <p:spPr>
          <a:xfrm>
            <a:off x="3068299" y="2644704"/>
            <a:ext cx="1529695" cy="707886"/>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Node embeddings</a:t>
            </a:r>
          </a:p>
        </p:txBody>
      </p:sp>
      <p:sp>
        <p:nvSpPr>
          <p:cNvPr id="34" name="Rectangle 33">
            <a:extLst>
              <a:ext uri="{FF2B5EF4-FFF2-40B4-BE49-F238E27FC236}">
                <a16:creationId xmlns:a16="http://schemas.microsoft.com/office/drawing/2014/main" id="{1E19E197-BBE8-AF49-A644-243EC5D2E2F5}"/>
              </a:ext>
            </a:extLst>
          </p:cNvPr>
          <p:cNvSpPr/>
          <p:nvPr/>
        </p:nvSpPr>
        <p:spPr>
          <a:xfrm flipH="1">
            <a:off x="4203065" y="4341582"/>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859F00C-2CCB-3443-AB9C-DDBD870E979E}"/>
              </a:ext>
            </a:extLst>
          </p:cNvPr>
          <p:cNvSpPr/>
          <p:nvPr/>
        </p:nvSpPr>
        <p:spPr>
          <a:xfrm flipH="1">
            <a:off x="3731728" y="437467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48ABAEF-CB0E-4F4B-94CB-5DF431C6765B}"/>
              </a:ext>
            </a:extLst>
          </p:cNvPr>
          <p:cNvSpPr/>
          <p:nvPr/>
        </p:nvSpPr>
        <p:spPr>
          <a:xfrm flipH="1">
            <a:off x="3241554" y="4395883"/>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6249A0-27C4-144D-BEA0-5244206F01CE}"/>
              </a:ext>
            </a:extLst>
          </p:cNvPr>
          <p:cNvSpPr/>
          <p:nvPr/>
        </p:nvSpPr>
        <p:spPr>
          <a:xfrm flipH="1">
            <a:off x="3773933" y="342399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5B9D590-69AD-274B-A626-84F684CA5496}"/>
              </a:ext>
            </a:extLst>
          </p:cNvPr>
          <p:cNvCxnSpPr>
            <a:cxnSpLocks/>
            <a:stCxn id="30" idx="3"/>
            <a:endCxn id="31" idx="1"/>
          </p:cNvCxnSpPr>
          <p:nvPr/>
        </p:nvCxnSpPr>
        <p:spPr>
          <a:xfrm>
            <a:off x="2849097" y="3749942"/>
            <a:ext cx="26912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F42D22B-A092-6947-A005-BD86C6AC2448}"/>
              </a:ext>
            </a:extLst>
          </p:cNvPr>
          <p:cNvCxnSpPr>
            <a:cxnSpLocks/>
            <a:stCxn id="31" idx="3"/>
            <a:endCxn id="8" idx="1"/>
          </p:cNvCxnSpPr>
          <p:nvPr/>
        </p:nvCxnSpPr>
        <p:spPr>
          <a:xfrm flipV="1">
            <a:off x="4523907" y="3749757"/>
            <a:ext cx="320586" cy="1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37500329-32B1-FC41-B9D9-644ED6413C33}"/>
              </a:ext>
            </a:extLst>
          </p:cNvPr>
          <p:cNvCxnSpPr>
            <a:cxnSpLocks/>
            <a:stCxn id="8" idx="3"/>
            <a:endCxn id="21" idx="1"/>
          </p:cNvCxnSpPr>
          <p:nvPr/>
        </p:nvCxnSpPr>
        <p:spPr>
          <a:xfrm flipV="1">
            <a:off x="6149122" y="3745043"/>
            <a:ext cx="295924" cy="47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E01F2C31-510D-B847-B0BB-DA7AFA60978A}"/>
              </a:ext>
            </a:extLst>
          </p:cNvPr>
          <p:cNvCxnSpPr>
            <a:cxnSpLocks/>
            <a:stCxn id="21" idx="0"/>
            <a:endCxn id="28" idx="2"/>
          </p:cNvCxnSpPr>
          <p:nvPr/>
        </p:nvCxnSpPr>
        <p:spPr>
          <a:xfrm flipV="1">
            <a:off x="7147891" y="2811983"/>
            <a:ext cx="579557" cy="5918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763D0F14-2A90-DA48-AD75-AB097EFEA70C}"/>
              </a:ext>
            </a:extLst>
          </p:cNvPr>
          <p:cNvCxnSpPr>
            <a:cxnSpLocks/>
            <a:stCxn id="25" idx="0"/>
            <a:endCxn id="28" idx="2"/>
          </p:cNvCxnSpPr>
          <p:nvPr/>
        </p:nvCxnSpPr>
        <p:spPr>
          <a:xfrm flipH="1" flipV="1">
            <a:off x="7727448" y="2811983"/>
            <a:ext cx="825303" cy="5965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D66A72DA-0D32-5848-96A0-3FDC9D0C534B}"/>
              </a:ext>
            </a:extLst>
          </p:cNvPr>
          <p:cNvCxnSpPr>
            <a:cxnSpLocks/>
            <a:stCxn id="25" idx="2"/>
            <a:endCxn id="26" idx="0"/>
          </p:cNvCxnSpPr>
          <p:nvPr/>
        </p:nvCxnSpPr>
        <p:spPr>
          <a:xfrm flipH="1">
            <a:off x="7727448" y="4091009"/>
            <a:ext cx="825303" cy="50133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AB9889D4-3DA4-AA44-9F49-8520ECFEB130}"/>
              </a:ext>
            </a:extLst>
          </p:cNvPr>
          <p:cNvCxnSpPr>
            <a:cxnSpLocks/>
            <a:stCxn id="21" idx="2"/>
            <a:endCxn id="26" idx="0"/>
          </p:cNvCxnSpPr>
          <p:nvPr/>
        </p:nvCxnSpPr>
        <p:spPr>
          <a:xfrm>
            <a:off x="7147891" y="4086295"/>
            <a:ext cx="579557" cy="5060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63" name="Picture 62">
            <a:extLst>
              <a:ext uri="{FF2B5EF4-FFF2-40B4-BE49-F238E27FC236}">
                <a16:creationId xmlns:a16="http://schemas.microsoft.com/office/drawing/2014/main" id="{A71C0705-DDF0-E940-B04C-FA87B72DDF1B}"/>
              </a:ext>
            </a:extLst>
          </p:cNvPr>
          <p:cNvPicPr>
            <a:picLocks noChangeAspect="1"/>
          </p:cNvPicPr>
          <p:nvPr/>
        </p:nvPicPr>
        <p:blipFill>
          <a:blip r:embed="rId2"/>
          <a:stretch>
            <a:fillRect/>
          </a:stretch>
        </p:blipFill>
        <p:spPr>
          <a:xfrm>
            <a:off x="248603" y="3721533"/>
            <a:ext cx="1035142" cy="1047412"/>
          </a:xfrm>
          <a:prstGeom prst="rect">
            <a:avLst/>
          </a:prstGeom>
        </p:spPr>
      </p:pic>
      <p:sp>
        <p:nvSpPr>
          <p:cNvPr id="68" name="Rectangle 67">
            <a:extLst>
              <a:ext uri="{FF2B5EF4-FFF2-40B4-BE49-F238E27FC236}">
                <a16:creationId xmlns:a16="http://schemas.microsoft.com/office/drawing/2014/main" id="{DAB3A328-2F55-3C46-A1B4-1F03CB7BA8E3}"/>
              </a:ext>
            </a:extLst>
          </p:cNvPr>
          <p:cNvSpPr/>
          <p:nvPr/>
        </p:nvSpPr>
        <p:spPr>
          <a:xfrm>
            <a:off x="155488" y="2566291"/>
            <a:ext cx="122130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D40F4BF0-62EB-C848-8CAD-F5355CE5FA49}"/>
              </a:ext>
            </a:extLst>
          </p:cNvPr>
          <p:cNvSpPr txBox="1"/>
          <p:nvPr/>
        </p:nvSpPr>
        <p:spPr>
          <a:xfrm>
            <a:off x="131200" y="2632829"/>
            <a:ext cx="1221300" cy="707886"/>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Input Graph</a:t>
            </a:r>
          </a:p>
        </p:txBody>
      </p:sp>
      <p:cxnSp>
        <p:nvCxnSpPr>
          <p:cNvPr id="74" name="Straight Arrow Connector 73">
            <a:extLst>
              <a:ext uri="{FF2B5EF4-FFF2-40B4-BE49-F238E27FC236}">
                <a16:creationId xmlns:a16="http://schemas.microsoft.com/office/drawing/2014/main" id="{55A89EA0-3C65-A348-9D69-208AFC6241D7}"/>
              </a:ext>
            </a:extLst>
          </p:cNvPr>
          <p:cNvCxnSpPr>
            <a:cxnSpLocks/>
            <a:endCxn id="30" idx="1"/>
          </p:cNvCxnSpPr>
          <p:nvPr/>
        </p:nvCxnSpPr>
        <p:spPr>
          <a:xfrm>
            <a:off x="1424916" y="3749942"/>
            <a:ext cx="20288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a16="http://schemas.microsoft.com/office/drawing/2014/main" id="{97D2F253-E182-6F44-80D7-F4D89C911F03}"/>
              </a:ext>
            </a:extLst>
          </p:cNvPr>
          <p:cNvSpPr/>
          <p:nvPr/>
        </p:nvSpPr>
        <p:spPr>
          <a:xfrm>
            <a:off x="6791826" y="4305033"/>
            <a:ext cx="1846848" cy="1090097"/>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79" name="TextBox 78">
            <a:extLst>
              <a:ext uri="{FF2B5EF4-FFF2-40B4-BE49-F238E27FC236}">
                <a16:creationId xmlns:a16="http://schemas.microsoft.com/office/drawing/2014/main" id="{77240375-349F-3F44-A9AE-1C4522487109}"/>
              </a:ext>
            </a:extLst>
          </p:cNvPr>
          <p:cNvSpPr txBox="1"/>
          <p:nvPr/>
        </p:nvSpPr>
        <p:spPr>
          <a:xfrm>
            <a:off x="2761247" y="5414654"/>
            <a:ext cx="5184684" cy="1200329"/>
          </a:xfrm>
          <a:prstGeom prst="rect">
            <a:avLst/>
          </a:prstGeom>
          <a:noFill/>
        </p:spPr>
        <p:txBody>
          <a:bodyPr wrap="square" rtlCol="0">
            <a:spAutoFit/>
          </a:bodyPr>
          <a:lstStyle/>
          <a:p>
            <a:r>
              <a:rPr lang="en-US" sz="2400" b="1" dirty="0">
                <a:solidFill>
                  <a:srgbClr val="C00000"/>
                </a:solidFill>
                <a:latin typeface="Calibri" panose="020F0502020204030204" pitchFamily="34" charset="0"/>
                <a:cs typeface="Calibri" panose="020F0502020204030204" pitchFamily="34" charset="0"/>
              </a:rPr>
              <a:t>(3) How do we compute the final loss?</a:t>
            </a:r>
          </a:p>
          <a:p>
            <a:pPr marL="342900" indent="-342900">
              <a:buFontTx/>
              <a:buChar char="-"/>
            </a:pPr>
            <a:r>
              <a:rPr lang="en-US" sz="2400" b="1" dirty="0">
                <a:solidFill>
                  <a:srgbClr val="C00000"/>
                </a:solidFill>
                <a:latin typeface="Calibri" panose="020F0502020204030204" pitchFamily="34" charset="0"/>
                <a:cs typeface="Calibri" panose="020F0502020204030204" pitchFamily="34" charset="0"/>
              </a:rPr>
              <a:t>Classification loss</a:t>
            </a:r>
          </a:p>
          <a:p>
            <a:pPr marL="342900" indent="-342900">
              <a:buFontTx/>
              <a:buChar char="-"/>
            </a:pPr>
            <a:r>
              <a:rPr lang="en-US" sz="2400" b="1" dirty="0">
                <a:solidFill>
                  <a:srgbClr val="C00000"/>
                </a:solidFill>
                <a:latin typeface="Calibri" panose="020F0502020204030204" pitchFamily="34" charset="0"/>
                <a:cs typeface="Calibri" panose="020F0502020204030204" pitchFamily="34" charset="0"/>
              </a:rPr>
              <a:t>Regression loss</a:t>
            </a:r>
          </a:p>
        </p:txBody>
      </p:sp>
    </p:spTree>
    <p:extLst>
      <p:ext uri="{BB962C8B-B14F-4D97-AF65-F5344CB8AC3E}">
        <p14:creationId xmlns:p14="http://schemas.microsoft.com/office/powerpoint/2010/main" val="13023586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8E70B-24D7-6340-959D-440A2DFB145B}"/>
              </a:ext>
            </a:extLst>
          </p:cNvPr>
          <p:cNvSpPr>
            <a:spLocks noGrp="1"/>
          </p:cNvSpPr>
          <p:nvPr>
            <p:ph type="title"/>
          </p:nvPr>
        </p:nvSpPr>
        <p:spPr/>
        <p:txBody>
          <a:bodyPr/>
          <a:lstStyle/>
          <a:p>
            <a:r>
              <a:rPr lang="en-US"/>
              <a:t>Settings for GNN Training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9DC884-57D0-D94F-8BB6-BD7616A9CA43}"/>
                  </a:ext>
                </a:extLst>
              </p:cNvPr>
              <p:cNvSpPr>
                <a:spLocks noGrp="1"/>
              </p:cNvSpPr>
              <p:nvPr>
                <p:ph idx="1"/>
              </p:nvPr>
            </p:nvSpPr>
            <p:spPr/>
            <p:txBody>
              <a:bodyPr/>
              <a:lstStyle/>
              <a:p>
                <a:r>
                  <a:rPr lang="en-US" b="1">
                    <a:solidFill>
                      <a:schemeClr val="accent2"/>
                    </a:solidFill>
                  </a:rPr>
                  <a:t>The setting: </a:t>
                </a:r>
                <a:r>
                  <a:rPr lang="en-US"/>
                  <a:t>We have </a:t>
                </a:r>
                <a14:m>
                  <m:oMath xmlns:m="http://schemas.openxmlformats.org/officeDocument/2006/math">
                    <m:r>
                      <a:rPr lang="en-US" i="1">
                        <a:latin typeface="Cambria Math" panose="02040503050406030204" pitchFamily="18" charset="0"/>
                      </a:rPr>
                      <m:t>𝑁</m:t>
                    </m:r>
                  </m:oMath>
                </a14:m>
                <a:r>
                  <a:rPr lang="en-US" b="1"/>
                  <a:t> </a:t>
                </a:r>
                <a:r>
                  <a:rPr lang="en-US"/>
                  <a:t>data points</a:t>
                </a:r>
              </a:p>
              <a:p>
                <a:pPr lvl="1"/>
                <a:r>
                  <a:rPr lang="en-US"/>
                  <a:t>Each data point can be a node/edge/graph</a:t>
                </a:r>
              </a:p>
              <a:p>
                <a:pPr lvl="1"/>
                <a:r>
                  <a:rPr lang="en-US" b="1">
                    <a:solidFill>
                      <a:srgbClr val="C00000"/>
                    </a:solidFill>
                  </a:rPr>
                  <a:t>Node-level</a:t>
                </a:r>
                <a:r>
                  <a:rPr lang="en-US">
                    <a:solidFill>
                      <a:srgbClr val="C00000"/>
                    </a:solidFill>
                  </a:rPr>
                  <a:t>: prediction </a:t>
                </a:r>
                <a14:m>
                  <m:oMath xmlns:m="http://schemas.openxmlformats.org/officeDocument/2006/math">
                    <m:sSubSup>
                      <m:sSubSupPr>
                        <m:ctrlPr>
                          <a:rPr lang="en-US" b="1" i="1" smtClean="0">
                            <a:solidFill>
                              <a:srgbClr val="C00000"/>
                            </a:solidFill>
                            <a:latin typeface="Cambria Math" panose="02040503050406030204" pitchFamily="18" charset="0"/>
                          </a:rPr>
                        </m:ctrlPr>
                      </m:sSubSupPr>
                      <m:e>
                        <m:acc>
                          <m:accPr>
                            <m:chr m:val="̂"/>
                            <m:ctrlPr>
                              <a:rPr lang="en-US" b="1" i="1" smtClean="0">
                                <a:solidFill>
                                  <a:srgbClr val="C00000"/>
                                </a:solidFill>
                                <a:latin typeface="Cambria Math" panose="02040503050406030204" pitchFamily="18" charset="0"/>
                              </a:rPr>
                            </m:ctrlPr>
                          </m:accPr>
                          <m:e>
                            <m:r>
                              <a:rPr lang="en-US" b="1" i="1">
                                <a:solidFill>
                                  <a:srgbClr val="C00000"/>
                                </a:solidFill>
                                <a:latin typeface="Cambria Math" panose="02040503050406030204" pitchFamily="18" charset="0"/>
                              </a:rPr>
                              <m:t>𝒚</m:t>
                            </m:r>
                          </m:e>
                        </m:acc>
                      </m:e>
                      <m:sub>
                        <m:r>
                          <a:rPr lang="en-US" b="0" i="1" smtClean="0">
                            <a:solidFill>
                              <a:srgbClr val="C00000"/>
                            </a:solidFill>
                            <a:latin typeface="Cambria Math" panose="02040503050406030204" pitchFamily="18" charset="0"/>
                          </a:rPr>
                          <m:t>𝑣</m:t>
                        </m:r>
                      </m:sub>
                      <m:sup>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m:t>
                        </m:r>
                        <m:r>
                          <a:rPr lang="en-US" b="0" i="1" smtClean="0">
                            <a:solidFill>
                              <a:srgbClr val="C00000"/>
                            </a:solidFill>
                            <a:latin typeface="Cambria Math" panose="02040503050406030204" pitchFamily="18" charset="0"/>
                          </a:rPr>
                          <m:t>)</m:t>
                        </m:r>
                      </m:sup>
                    </m:sSubSup>
                  </m:oMath>
                </a14:m>
                <a:r>
                  <a:rPr lang="en-US">
                    <a:solidFill>
                      <a:srgbClr val="C00000"/>
                    </a:solidFill>
                  </a:rPr>
                  <a:t>, label </a:t>
                </a:r>
                <a14:m>
                  <m:oMath xmlns:m="http://schemas.openxmlformats.org/officeDocument/2006/math">
                    <m:sSubSup>
                      <m:sSubSupPr>
                        <m:ctrlPr>
                          <a:rPr lang="en-US" b="1" i="1" smtClean="0">
                            <a:solidFill>
                              <a:srgbClr val="C00000"/>
                            </a:solidFill>
                            <a:latin typeface="Cambria Math" panose="02040503050406030204" pitchFamily="18" charset="0"/>
                          </a:rPr>
                        </m:ctrlPr>
                      </m:sSubSupPr>
                      <m:e>
                        <m:r>
                          <a:rPr lang="en-US" b="1" i="1">
                            <a:solidFill>
                              <a:srgbClr val="C00000"/>
                            </a:solidFill>
                            <a:latin typeface="Cambria Math" panose="02040503050406030204" pitchFamily="18" charset="0"/>
                          </a:rPr>
                          <m:t>𝒚</m:t>
                        </m:r>
                      </m:e>
                      <m:sub>
                        <m:r>
                          <a:rPr lang="en-US" b="0" i="1" smtClean="0">
                            <a:solidFill>
                              <a:srgbClr val="C00000"/>
                            </a:solidFill>
                            <a:latin typeface="Cambria Math" panose="02040503050406030204" pitchFamily="18" charset="0"/>
                          </a:rPr>
                          <m:t>𝑣</m:t>
                        </m:r>
                      </m:sub>
                      <m:sup>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m:t>
                        </m:r>
                        <m:r>
                          <a:rPr lang="en-US" b="0" i="1" smtClean="0">
                            <a:solidFill>
                              <a:srgbClr val="C00000"/>
                            </a:solidFill>
                            <a:latin typeface="Cambria Math" panose="02040503050406030204" pitchFamily="18" charset="0"/>
                          </a:rPr>
                          <m:t>)</m:t>
                        </m:r>
                      </m:sup>
                    </m:sSubSup>
                  </m:oMath>
                </a14:m>
                <a:endParaRPr lang="en-US">
                  <a:solidFill>
                    <a:srgbClr val="C00000"/>
                  </a:solidFill>
                </a:endParaRPr>
              </a:p>
              <a:p>
                <a:pPr lvl="1"/>
                <a:r>
                  <a:rPr lang="en-US" b="1">
                    <a:solidFill>
                      <a:schemeClr val="accent2"/>
                    </a:solidFill>
                  </a:rPr>
                  <a:t>Edge-level</a:t>
                </a:r>
                <a:r>
                  <a:rPr lang="en-US">
                    <a:solidFill>
                      <a:schemeClr val="accent2"/>
                    </a:solidFill>
                  </a:rPr>
                  <a:t>: prediction </a:t>
                </a:r>
                <a14:m>
                  <m:oMath xmlns:m="http://schemas.openxmlformats.org/officeDocument/2006/math">
                    <m:sSubSup>
                      <m:sSubSupPr>
                        <m:ctrlPr>
                          <a:rPr lang="en-US" b="1" i="1">
                            <a:solidFill>
                              <a:schemeClr val="accent2"/>
                            </a:solidFill>
                            <a:latin typeface="Cambria Math" panose="02040503050406030204" pitchFamily="18" charset="0"/>
                          </a:rPr>
                        </m:ctrlPr>
                      </m:sSubSupPr>
                      <m:e>
                        <m:acc>
                          <m:accPr>
                            <m:chr m:val="̂"/>
                            <m:ctrlPr>
                              <a:rPr lang="en-US" b="1" i="1">
                                <a:solidFill>
                                  <a:schemeClr val="accent2"/>
                                </a:solidFill>
                                <a:latin typeface="Cambria Math" panose="02040503050406030204" pitchFamily="18" charset="0"/>
                              </a:rPr>
                            </m:ctrlPr>
                          </m:accPr>
                          <m:e>
                            <m:r>
                              <a:rPr lang="en-US" b="1" i="1">
                                <a:solidFill>
                                  <a:schemeClr val="accent2"/>
                                </a:solidFill>
                                <a:latin typeface="Cambria Math" panose="02040503050406030204" pitchFamily="18" charset="0"/>
                              </a:rPr>
                              <m:t>𝒚</m:t>
                            </m:r>
                          </m:e>
                        </m:acc>
                      </m:e>
                      <m:sub>
                        <m:r>
                          <a:rPr lang="en-US" b="0" i="1" smtClean="0">
                            <a:solidFill>
                              <a:schemeClr val="accent2"/>
                            </a:solidFill>
                            <a:latin typeface="Cambria Math" panose="02040503050406030204" pitchFamily="18" charset="0"/>
                          </a:rPr>
                          <m:t>𝑢</m:t>
                        </m:r>
                        <m:r>
                          <a:rPr lang="en-US" i="1">
                            <a:solidFill>
                              <a:schemeClr val="accent2"/>
                            </a:solidFill>
                            <a:latin typeface="Cambria Math" panose="02040503050406030204" pitchFamily="18" charset="0"/>
                          </a:rPr>
                          <m:t>𝑣</m:t>
                        </m:r>
                      </m:sub>
                      <m:sup>
                        <m:r>
                          <a:rPr lang="en-US" i="1">
                            <a:solidFill>
                              <a:schemeClr val="accent2"/>
                            </a:solidFill>
                            <a:latin typeface="Cambria Math" panose="02040503050406030204" pitchFamily="18" charset="0"/>
                          </a:rPr>
                          <m:t>(</m:t>
                        </m:r>
                        <m:r>
                          <a:rPr lang="en-US" i="1">
                            <a:solidFill>
                              <a:schemeClr val="accent2"/>
                            </a:solidFill>
                            <a:latin typeface="Cambria Math" panose="02040503050406030204" pitchFamily="18" charset="0"/>
                          </a:rPr>
                          <m:t>𝑖</m:t>
                        </m:r>
                        <m:r>
                          <a:rPr lang="en-US" i="1">
                            <a:solidFill>
                              <a:schemeClr val="accent2"/>
                            </a:solidFill>
                            <a:latin typeface="Cambria Math" panose="02040503050406030204" pitchFamily="18" charset="0"/>
                          </a:rPr>
                          <m:t>)</m:t>
                        </m:r>
                      </m:sup>
                    </m:sSubSup>
                  </m:oMath>
                </a14:m>
                <a:r>
                  <a:rPr lang="en-US">
                    <a:solidFill>
                      <a:schemeClr val="accent2"/>
                    </a:solidFill>
                  </a:rPr>
                  <a:t>, label </a:t>
                </a:r>
                <a14:m>
                  <m:oMath xmlns:m="http://schemas.openxmlformats.org/officeDocument/2006/math">
                    <m:sSubSup>
                      <m:sSubSupPr>
                        <m:ctrlPr>
                          <a:rPr lang="en-US" b="1" i="1">
                            <a:solidFill>
                              <a:schemeClr val="accent2"/>
                            </a:solidFill>
                            <a:latin typeface="Cambria Math" panose="02040503050406030204" pitchFamily="18" charset="0"/>
                          </a:rPr>
                        </m:ctrlPr>
                      </m:sSubSupPr>
                      <m:e>
                        <m:r>
                          <a:rPr lang="en-US" b="1" i="1">
                            <a:solidFill>
                              <a:schemeClr val="accent2"/>
                            </a:solidFill>
                            <a:latin typeface="Cambria Math" panose="02040503050406030204" pitchFamily="18" charset="0"/>
                          </a:rPr>
                          <m:t>𝒚</m:t>
                        </m:r>
                      </m:e>
                      <m:sub>
                        <m:r>
                          <a:rPr lang="en-US" b="0" i="1" smtClean="0">
                            <a:solidFill>
                              <a:schemeClr val="accent2"/>
                            </a:solidFill>
                            <a:latin typeface="Cambria Math" panose="02040503050406030204" pitchFamily="18" charset="0"/>
                          </a:rPr>
                          <m:t>𝑢</m:t>
                        </m:r>
                        <m:r>
                          <a:rPr lang="en-US" i="1">
                            <a:solidFill>
                              <a:schemeClr val="accent2"/>
                            </a:solidFill>
                            <a:latin typeface="Cambria Math" panose="02040503050406030204" pitchFamily="18" charset="0"/>
                          </a:rPr>
                          <m:t>𝑣</m:t>
                        </m:r>
                      </m:sub>
                      <m:sup>
                        <m:r>
                          <a:rPr lang="en-US" i="1">
                            <a:solidFill>
                              <a:schemeClr val="accent2"/>
                            </a:solidFill>
                            <a:latin typeface="Cambria Math" panose="02040503050406030204" pitchFamily="18" charset="0"/>
                          </a:rPr>
                          <m:t>(</m:t>
                        </m:r>
                        <m:r>
                          <a:rPr lang="en-US" i="1">
                            <a:solidFill>
                              <a:schemeClr val="accent2"/>
                            </a:solidFill>
                            <a:latin typeface="Cambria Math" panose="02040503050406030204" pitchFamily="18" charset="0"/>
                          </a:rPr>
                          <m:t>𝑖</m:t>
                        </m:r>
                        <m:r>
                          <a:rPr lang="en-US" i="1">
                            <a:solidFill>
                              <a:schemeClr val="accent2"/>
                            </a:solidFill>
                            <a:latin typeface="Cambria Math" panose="02040503050406030204" pitchFamily="18" charset="0"/>
                          </a:rPr>
                          <m:t>)</m:t>
                        </m:r>
                      </m:sup>
                    </m:sSubSup>
                  </m:oMath>
                </a14:m>
                <a:endParaRPr lang="en-US">
                  <a:solidFill>
                    <a:schemeClr val="accent2"/>
                  </a:solidFill>
                </a:endParaRPr>
              </a:p>
              <a:p>
                <a:pPr lvl="1"/>
                <a:r>
                  <a:rPr lang="en-US" b="1">
                    <a:solidFill>
                      <a:schemeClr val="accent4"/>
                    </a:solidFill>
                  </a:rPr>
                  <a:t>Graph-level</a:t>
                </a:r>
                <a:r>
                  <a:rPr lang="en-US">
                    <a:solidFill>
                      <a:schemeClr val="accent4"/>
                    </a:solidFill>
                  </a:rPr>
                  <a:t>: prediction </a:t>
                </a:r>
                <a14:m>
                  <m:oMath xmlns:m="http://schemas.openxmlformats.org/officeDocument/2006/math">
                    <m:sSubSup>
                      <m:sSubSupPr>
                        <m:ctrlPr>
                          <a:rPr lang="en-US" b="1" i="1">
                            <a:solidFill>
                              <a:schemeClr val="accent4"/>
                            </a:solidFill>
                            <a:latin typeface="Cambria Math" panose="02040503050406030204" pitchFamily="18" charset="0"/>
                          </a:rPr>
                        </m:ctrlPr>
                      </m:sSubSupPr>
                      <m:e>
                        <m:acc>
                          <m:accPr>
                            <m:chr m:val="̂"/>
                            <m:ctrlPr>
                              <a:rPr lang="en-US" b="1" i="1">
                                <a:solidFill>
                                  <a:schemeClr val="accent4"/>
                                </a:solidFill>
                                <a:latin typeface="Cambria Math" panose="02040503050406030204" pitchFamily="18" charset="0"/>
                              </a:rPr>
                            </m:ctrlPr>
                          </m:accPr>
                          <m:e>
                            <m:r>
                              <a:rPr lang="en-US" b="1" i="1">
                                <a:solidFill>
                                  <a:schemeClr val="accent4"/>
                                </a:solidFill>
                                <a:latin typeface="Cambria Math" panose="02040503050406030204" pitchFamily="18" charset="0"/>
                              </a:rPr>
                              <m:t>𝒚</m:t>
                            </m:r>
                          </m:e>
                        </m:acc>
                      </m:e>
                      <m:sub>
                        <m:r>
                          <a:rPr lang="en-US" b="0" i="1" smtClean="0">
                            <a:solidFill>
                              <a:schemeClr val="accent4"/>
                            </a:solidFill>
                            <a:latin typeface="Cambria Math" panose="02040503050406030204" pitchFamily="18" charset="0"/>
                          </a:rPr>
                          <m:t>𝐺</m:t>
                        </m:r>
                      </m:sub>
                      <m:sup>
                        <m:r>
                          <a:rPr lang="en-US" i="1">
                            <a:solidFill>
                              <a:schemeClr val="accent4"/>
                            </a:solidFill>
                            <a:latin typeface="Cambria Math" panose="02040503050406030204" pitchFamily="18" charset="0"/>
                          </a:rPr>
                          <m:t>(</m:t>
                        </m:r>
                        <m:r>
                          <a:rPr lang="en-US" i="1">
                            <a:solidFill>
                              <a:schemeClr val="accent4"/>
                            </a:solidFill>
                            <a:latin typeface="Cambria Math" panose="02040503050406030204" pitchFamily="18" charset="0"/>
                          </a:rPr>
                          <m:t>𝑖</m:t>
                        </m:r>
                        <m:r>
                          <a:rPr lang="en-US" i="1">
                            <a:solidFill>
                              <a:schemeClr val="accent4"/>
                            </a:solidFill>
                            <a:latin typeface="Cambria Math" panose="02040503050406030204" pitchFamily="18" charset="0"/>
                          </a:rPr>
                          <m:t>)</m:t>
                        </m:r>
                      </m:sup>
                    </m:sSubSup>
                  </m:oMath>
                </a14:m>
                <a:r>
                  <a:rPr lang="en-US">
                    <a:solidFill>
                      <a:schemeClr val="accent4"/>
                    </a:solidFill>
                  </a:rPr>
                  <a:t>, label </a:t>
                </a:r>
                <a14:m>
                  <m:oMath xmlns:m="http://schemas.openxmlformats.org/officeDocument/2006/math">
                    <m:sSubSup>
                      <m:sSubSupPr>
                        <m:ctrlPr>
                          <a:rPr lang="en-US" b="1" i="1">
                            <a:solidFill>
                              <a:schemeClr val="accent4"/>
                            </a:solidFill>
                            <a:latin typeface="Cambria Math" panose="02040503050406030204" pitchFamily="18" charset="0"/>
                          </a:rPr>
                        </m:ctrlPr>
                      </m:sSubSupPr>
                      <m:e>
                        <m:r>
                          <a:rPr lang="en-US" b="1" i="1">
                            <a:solidFill>
                              <a:schemeClr val="accent4"/>
                            </a:solidFill>
                            <a:latin typeface="Cambria Math" panose="02040503050406030204" pitchFamily="18" charset="0"/>
                          </a:rPr>
                          <m:t>𝒚</m:t>
                        </m:r>
                      </m:e>
                      <m:sub>
                        <m:r>
                          <a:rPr lang="en-US" b="0" i="1" smtClean="0">
                            <a:solidFill>
                              <a:schemeClr val="accent4"/>
                            </a:solidFill>
                            <a:latin typeface="Cambria Math" panose="02040503050406030204" pitchFamily="18" charset="0"/>
                          </a:rPr>
                          <m:t>𝐺</m:t>
                        </m:r>
                      </m:sub>
                      <m:sup>
                        <m:r>
                          <a:rPr lang="en-US" i="1">
                            <a:solidFill>
                              <a:schemeClr val="accent4"/>
                            </a:solidFill>
                            <a:latin typeface="Cambria Math" panose="02040503050406030204" pitchFamily="18" charset="0"/>
                          </a:rPr>
                          <m:t>(</m:t>
                        </m:r>
                        <m:r>
                          <a:rPr lang="en-US" i="1">
                            <a:solidFill>
                              <a:schemeClr val="accent4"/>
                            </a:solidFill>
                            <a:latin typeface="Cambria Math" panose="02040503050406030204" pitchFamily="18" charset="0"/>
                          </a:rPr>
                          <m:t>𝑖</m:t>
                        </m:r>
                        <m:r>
                          <a:rPr lang="en-US" i="1">
                            <a:solidFill>
                              <a:schemeClr val="accent4"/>
                            </a:solidFill>
                            <a:latin typeface="Cambria Math" panose="02040503050406030204" pitchFamily="18" charset="0"/>
                          </a:rPr>
                          <m:t>)</m:t>
                        </m:r>
                      </m:sup>
                    </m:sSubSup>
                  </m:oMath>
                </a14:m>
                <a:endParaRPr lang="en-US" b="1">
                  <a:solidFill>
                    <a:schemeClr val="accent4"/>
                  </a:solidFill>
                </a:endParaRPr>
              </a:p>
              <a:p>
                <a:pPr lvl="1"/>
                <a:r>
                  <a:rPr lang="en-US"/>
                  <a:t>We will use prediction </a:t>
                </a:r>
                <a14:m>
                  <m:oMath xmlns:m="http://schemas.openxmlformats.org/officeDocument/2006/math">
                    <m:sSup>
                      <m:sSupPr>
                        <m:ctrlPr>
                          <a:rPr lang="en-US" b="0" i="1" dirty="0"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1" i="1" smtClean="0">
                                <a:latin typeface="Cambria Math" panose="02040503050406030204" pitchFamily="18" charset="0"/>
                              </a:rPr>
                              <m:t>𝒚</m:t>
                            </m:r>
                          </m:e>
                        </m:acc>
                      </m:e>
                      <m:sup>
                        <m:r>
                          <a:rPr lang="en-US" b="0" i="1" dirty="0" smtClean="0">
                            <a:latin typeface="Cambria Math" panose="02040503050406030204" pitchFamily="18" charset="0"/>
                          </a:rPr>
                          <m:t>(</m:t>
                        </m:r>
                        <m:r>
                          <a:rPr lang="en-US" b="0" i="1" dirty="0" smtClean="0">
                            <a:latin typeface="Cambria Math" panose="02040503050406030204" pitchFamily="18" charset="0"/>
                          </a:rPr>
                          <m:t>𝑖</m:t>
                        </m:r>
                        <m:r>
                          <a:rPr lang="en-US" b="0" i="1" dirty="0" smtClean="0">
                            <a:latin typeface="Cambria Math" panose="02040503050406030204" pitchFamily="18" charset="0"/>
                          </a:rPr>
                          <m:t>)</m:t>
                        </m:r>
                      </m:sup>
                    </m:sSup>
                  </m:oMath>
                </a14:m>
                <a:r>
                  <a:rPr lang="en-US"/>
                  <a:t>, label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𝒚</m:t>
                        </m:r>
                      </m:e>
                      <m:sup>
                        <m:d>
                          <m:dPr>
                            <m:ctrlPr>
                              <a:rPr lang="en-US" b="1" i="1" smtClean="0">
                                <a:latin typeface="Cambria Math" panose="02040503050406030204" pitchFamily="18" charset="0"/>
                              </a:rPr>
                            </m:ctrlPr>
                          </m:dPr>
                          <m:e>
                            <m:r>
                              <a:rPr lang="en-US" b="0" i="1" smtClean="0">
                                <a:latin typeface="Cambria Math" panose="02040503050406030204" pitchFamily="18" charset="0"/>
                              </a:rPr>
                              <m:t>𝑖</m:t>
                            </m:r>
                          </m:e>
                        </m:d>
                      </m:sup>
                    </m:sSup>
                  </m:oMath>
                </a14:m>
                <a:r>
                  <a:rPr lang="en-US"/>
                  <a:t> to refer </a:t>
                </a:r>
                <a:r>
                  <a:rPr lang="en-US" b="1"/>
                  <a:t>predictions at all levels</a:t>
                </a:r>
              </a:p>
              <a:p>
                <a:endParaRPr lang="en-US"/>
              </a:p>
            </p:txBody>
          </p:sp>
        </mc:Choice>
        <mc:Fallback xmlns="">
          <p:sp>
            <p:nvSpPr>
              <p:cNvPr id="3" name="Content Placeholder 2">
                <a:extLst>
                  <a:ext uri="{FF2B5EF4-FFF2-40B4-BE49-F238E27FC236}">
                    <a16:creationId xmlns:a16="http://schemas.microsoft.com/office/drawing/2014/main" id="{A89DC884-57D0-D94F-8BB6-BD7616A9CA43}"/>
                  </a:ext>
                </a:extLst>
              </p:cNvPr>
              <p:cNvSpPr>
                <a:spLocks noGrp="1" noRot="1" noChangeAspect="1" noMove="1" noResize="1" noEditPoints="1" noAdjustHandles="1" noChangeArrowheads="1" noChangeShapeType="1" noTextEdit="1"/>
              </p:cNvSpPr>
              <p:nvPr>
                <p:ph idx="1"/>
              </p:nvPr>
            </p:nvSpPr>
            <p:spPr>
              <a:blipFill>
                <a:blip r:embed="rId2"/>
                <a:stretch>
                  <a:fillRect t="-725"/>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A2BA3478-2796-534E-B944-C4E9848D7742}"/>
              </a:ext>
            </a:extLst>
          </p:cNvPr>
          <p:cNvSpPr>
            <a:spLocks noGrp="1"/>
          </p:cNvSpPr>
          <p:nvPr>
            <p:ph type="sldNum" sz="quarter" idx="12"/>
          </p:nvPr>
        </p:nvSpPr>
        <p:spPr/>
        <p:txBody>
          <a:bodyPr/>
          <a:lstStyle/>
          <a:p>
            <a:fld id="{19B12225-5612-419B-A8D5-4B8EEE4C217E}" type="slidenum">
              <a:rPr lang="en-US" smtClean="0"/>
              <a:pPr/>
              <a:t>129</a:t>
            </a:fld>
            <a:endParaRPr lang="en-US"/>
          </a:p>
        </p:txBody>
      </p:sp>
    </p:spTree>
    <p:extLst>
      <p:ext uri="{BB962C8B-B14F-4D97-AF65-F5344CB8AC3E}">
        <p14:creationId xmlns:p14="http://schemas.microsoft.com/office/powerpoint/2010/main" val="3301473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8098"/>
            <a:ext cx="8229600" cy="1143000"/>
          </a:xfrm>
        </p:spPr>
        <p:txBody>
          <a:bodyPr/>
          <a:lstStyle/>
          <a:p>
            <a:r>
              <a:rPr lang="en-US" dirty="0"/>
              <a:t>Deep Graph Encoders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13</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3" y="1600200"/>
            <a:ext cx="8229600" cy="4746008"/>
          </a:xfrm>
          <a:prstGeom prst="rect">
            <a:avLst/>
          </a:prstGeom>
        </p:spPr>
      </p:pic>
      <p:sp>
        <p:nvSpPr>
          <p:cNvPr id="8" name="TextBox 7"/>
          <p:cNvSpPr txBox="1"/>
          <p:nvPr/>
        </p:nvSpPr>
        <p:spPr>
          <a:xfrm>
            <a:off x="8432800" y="3657600"/>
            <a:ext cx="508000" cy="609600"/>
          </a:xfrm>
          <a:prstGeom prst="rect">
            <a:avLst/>
          </a:prstGeom>
          <a:noFill/>
          <a:ln>
            <a:noFill/>
          </a:ln>
        </p:spPr>
        <p:txBody>
          <a:bodyPr wrap="none" lIns="91425" tIns="91425" rIns="91425" bIns="91425" rtlCol="0" anchor="t" anchorCtr="0">
            <a:noAutofit/>
          </a:bodyPr>
          <a:lstStyle/>
          <a:p>
            <a:r>
              <a:rPr lang="mr-IN" sz="3200" b="1">
                <a:latin typeface="Helvetica Neue Light" charset="0"/>
                <a:ea typeface="Helvetica Neue Light" charset="0"/>
                <a:cs typeface="Helvetica Neue Light" charset="0"/>
                <a:sym typeface="Open Sans"/>
              </a:rPr>
              <a:t>…</a:t>
            </a:r>
            <a:endParaRPr lang="en-US" sz="3200" b="1">
              <a:latin typeface="Helvetica Neue Light" charset="0"/>
              <a:ea typeface="Helvetica Neue Light" charset="0"/>
              <a:cs typeface="Helvetica Neue Light" charset="0"/>
              <a:sym typeface="Open Sans"/>
            </a:endParaRPr>
          </a:p>
        </p:txBody>
      </p:sp>
      <p:sp>
        <p:nvSpPr>
          <p:cNvPr id="9" name="Rectangular Callout 8"/>
          <p:cNvSpPr/>
          <p:nvPr/>
        </p:nvSpPr>
        <p:spPr>
          <a:xfrm>
            <a:off x="4343400" y="5370204"/>
            <a:ext cx="4648200" cy="1233914"/>
          </a:xfrm>
          <a:prstGeom prst="wedgeRectCallout">
            <a:avLst>
              <a:gd name="adj1" fmla="val 44612"/>
              <a:gd name="adj2" fmla="val -138186"/>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343401" y="5403789"/>
            <a:ext cx="4643500" cy="1200329"/>
          </a:xfrm>
          <a:prstGeom prst="rect">
            <a:avLst/>
          </a:prstGeom>
          <a:noFill/>
          <a:ln>
            <a:noFill/>
          </a:ln>
        </p:spPr>
        <p:txBody>
          <a:bodyPr wrap="square" rtlCol="0">
            <a:spAutoFit/>
          </a:bodyPr>
          <a:lstStyle/>
          <a:p>
            <a:r>
              <a:rPr lang="en-US" sz="2400" b="1">
                <a:solidFill>
                  <a:srgbClr val="D60093"/>
                </a:solidFill>
                <a:latin typeface="Arial" panose="020B0604020202020204" pitchFamily="34" charset="0"/>
                <a:ea typeface="Helvetica Neue" charset="0"/>
                <a:cs typeface="Arial" panose="020B0604020202020204" pitchFamily="34" charset="0"/>
              </a:rPr>
              <a:t>Output:</a:t>
            </a:r>
            <a:r>
              <a:rPr lang="en-US" sz="2400" b="1">
                <a:solidFill>
                  <a:srgbClr val="C00000"/>
                </a:solidFill>
                <a:latin typeface="Arial" panose="020B0604020202020204" pitchFamily="34" charset="0"/>
                <a:ea typeface="Helvetica Neue" charset="0"/>
                <a:cs typeface="Arial" panose="020B0604020202020204" pitchFamily="34" charset="0"/>
              </a:rPr>
              <a:t> </a:t>
            </a:r>
            <a:r>
              <a:rPr lang="en-US" sz="2400">
                <a:latin typeface="Arial" panose="020B0604020202020204" pitchFamily="34" charset="0"/>
                <a:ea typeface="Helvetica Neue" charset="0"/>
                <a:cs typeface="Arial" panose="020B0604020202020204" pitchFamily="34" charset="0"/>
              </a:rPr>
              <a:t>Node embeddings. Also, we can embed subgraphs, and graphs</a:t>
            </a:r>
          </a:p>
        </p:txBody>
      </p:sp>
    </p:spTree>
    <p:extLst>
      <p:ext uri="{BB962C8B-B14F-4D97-AF65-F5344CB8AC3E}">
        <p14:creationId xmlns:p14="http://schemas.microsoft.com/office/powerpoint/2010/main" val="20762183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635A5-BB19-4943-A1D2-72DC91F83972}"/>
              </a:ext>
            </a:extLst>
          </p:cNvPr>
          <p:cNvSpPr>
            <a:spLocks noGrp="1"/>
          </p:cNvSpPr>
          <p:nvPr>
            <p:ph type="title"/>
          </p:nvPr>
        </p:nvSpPr>
        <p:spPr/>
        <p:txBody>
          <a:bodyPr/>
          <a:lstStyle/>
          <a:p>
            <a:r>
              <a:rPr lang="en-US"/>
              <a:t>Classification or Regression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068EDC7-D6E7-AE4A-AD6B-04C71B9604B0}"/>
                  </a:ext>
                </a:extLst>
              </p:cNvPr>
              <p:cNvSpPr>
                <a:spLocks noGrp="1"/>
              </p:cNvSpPr>
              <p:nvPr>
                <p:ph idx="1"/>
              </p:nvPr>
            </p:nvSpPr>
            <p:spPr>
              <a:xfrm>
                <a:off x="457199" y="1295400"/>
                <a:ext cx="8275321" cy="5257801"/>
              </a:xfrm>
            </p:spPr>
            <p:txBody>
              <a:bodyPr/>
              <a:lstStyle/>
              <a:p>
                <a:r>
                  <a:rPr lang="en-US" b="1"/>
                  <a:t>Classification</a:t>
                </a:r>
                <a:r>
                  <a:rPr lang="en-US"/>
                  <a:t>: labels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𝒚</m:t>
                        </m:r>
                      </m:e>
                      <m:sup>
                        <m:d>
                          <m:dPr>
                            <m:ctrlPr>
                              <a:rPr lang="en-US" b="1" i="1" smtClean="0">
                                <a:latin typeface="Cambria Math" panose="02040503050406030204" pitchFamily="18" charset="0"/>
                              </a:rPr>
                            </m:ctrlPr>
                          </m:dPr>
                          <m:e>
                            <m:r>
                              <a:rPr lang="en-US" b="0" i="1" smtClean="0">
                                <a:latin typeface="Cambria Math" panose="02040503050406030204" pitchFamily="18" charset="0"/>
                              </a:rPr>
                              <m:t>𝑖</m:t>
                            </m:r>
                          </m:e>
                        </m:d>
                      </m:sup>
                    </m:sSup>
                  </m:oMath>
                </a14:m>
                <a:r>
                  <a:rPr lang="en-US"/>
                  <a:t> with discrete value</a:t>
                </a:r>
              </a:p>
              <a:p>
                <a:pPr lvl="1"/>
                <a:r>
                  <a:rPr lang="en-US"/>
                  <a:t>E.g., Node classification: which category does a node belong to</a:t>
                </a:r>
              </a:p>
              <a:p>
                <a:r>
                  <a:rPr lang="en-US" b="1"/>
                  <a:t>Regression</a:t>
                </a:r>
                <a:r>
                  <a:rPr lang="en-US"/>
                  <a:t>: labels </a:t>
                </a:r>
                <a14:m>
                  <m:oMath xmlns:m="http://schemas.openxmlformats.org/officeDocument/2006/math">
                    <m:sSup>
                      <m:sSupPr>
                        <m:ctrlPr>
                          <a:rPr lang="en-US" b="1" i="1" smtClean="0">
                            <a:latin typeface="Cambria Math" panose="02040503050406030204" pitchFamily="18" charset="0"/>
                          </a:rPr>
                        </m:ctrlPr>
                      </m:sSupPr>
                      <m:e>
                        <m:r>
                          <a:rPr lang="en-US" b="1" i="1">
                            <a:latin typeface="Cambria Math" panose="02040503050406030204" pitchFamily="18" charset="0"/>
                          </a:rPr>
                          <m:t>𝒚</m:t>
                        </m:r>
                      </m:e>
                      <m:sup>
                        <m:d>
                          <m:dPr>
                            <m:ctrlPr>
                              <a:rPr lang="en-US" b="1" i="1" smtClean="0">
                                <a:latin typeface="Cambria Math" panose="02040503050406030204" pitchFamily="18" charset="0"/>
                              </a:rPr>
                            </m:ctrlPr>
                          </m:dPr>
                          <m:e>
                            <m:r>
                              <a:rPr lang="en-US" b="0" i="1" smtClean="0">
                                <a:latin typeface="Cambria Math" panose="02040503050406030204" pitchFamily="18" charset="0"/>
                              </a:rPr>
                              <m:t>𝑖</m:t>
                            </m:r>
                          </m:e>
                        </m:d>
                      </m:sup>
                    </m:sSup>
                  </m:oMath>
                </a14:m>
                <a:r>
                  <a:rPr lang="en-US"/>
                  <a:t> with continuous value</a:t>
                </a:r>
              </a:p>
              <a:p>
                <a:pPr lvl="1"/>
                <a:r>
                  <a:rPr lang="en-US"/>
                  <a:t>E.g., predict the drug likeness of a molecular graph</a:t>
                </a:r>
              </a:p>
              <a:p>
                <a:r>
                  <a:rPr lang="en-US"/>
                  <a:t>GNNs can be applied to both settings</a:t>
                </a:r>
              </a:p>
              <a:p>
                <a:r>
                  <a:rPr lang="en-US" b="1"/>
                  <a:t>Differences: </a:t>
                </a:r>
                <a:r>
                  <a:rPr lang="en-US" b="1">
                    <a:solidFill>
                      <a:srgbClr val="C00000"/>
                    </a:solidFill>
                  </a:rPr>
                  <a:t>loss function &amp; evaluation metrics</a:t>
                </a:r>
              </a:p>
              <a:p>
                <a:pPr lvl="1"/>
                <a:endParaRPr lang="en-US"/>
              </a:p>
            </p:txBody>
          </p:sp>
        </mc:Choice>
        <mc:Fallback xmlns="">
          <p:sp>
            <p:nvSpPr>
              <p:cNvPr id="3" name="Content Placeholder 2">
                <a:extLst>
                  <a:ext uri="{FF2B5EF4-FFF2-40B4-BE49-F238E27FC236}">
                    <a16:creationId xmlns:a16="http://schemas.microsoft.com/office/drawing/2014/main" id="{B068EDC7-D6E7-AE4A-AD6B-04C71B9604B0}"/>
                  </a:ext>
                </a:extLst>
              </p:cNvPr>
              <p:cNvSpPr>
                <a:spLocks noGrp="1" noRot="1" noChangeAspect="1" noMove="1" noResize="1" noEditPoints="1" noAdjustHandles="1" noChangeArrowheads="1" noChangeShapeType="1" noTextEdit="1"/>
              </p:cNvSpPr>
              <p:nvPr>
                <p:ph idx="1"/>
              </p:nvPr>
            </p:nvSpPr>
            <p:spPr>
              <a:xfrm>
                <a:off x="457199" y="1295400"/>
                <a:ext cx="8275321" cy="5257801"/>
              </a:xfrm>
              <a:blipFill>
                <a:blip r:embed="rId2"/>
                <a:stretch>
                  <a:fillRect r="-307"/>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9BA41FFF-9F58-AF44-8CE1-89FC83BDDA6D}"/>
              </a:ext>
            </a:extLst>
          </p:cNvPr>
          <p:cNvSpPr>
            <a:spLocks noGrp="1"/>
          </p:cNvSpPr>
          <p:nvPr>
            <p:ph type="sldNum" sz="quarter" idx="12"/>
          </p:nvPr>
        </p:nvSpPr>
        <p:spPr/>
        <p:txBody>
          <a:bodyPr/>
          <a:lstStyle/>
          <a:p>
            <a:fld id="{19B12225-5612-419B-A8D5-4B8EEE4C217E}" type="slidenum">
              <a:rPr lang="en-US" smtClean="0"/>
              <a:pPr/>
              <a:t>130</a:t>
            </a:fld>
            <a:endParaRPr lang="en-US"/>
          </a:p>
        </p:txBody>
      </p:sp>
    </p:spTree>
    <p:extLst>
      <p:ext uri="{BB962C8B-B14F-4D97-AF65-F5344CB8AC3E}">
        <p14:creationId xmlns:p14="http://schemas.microsoft.com/office/powerpoint/2010/main" val="894637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D334EC-AD63-FD4E-BAE6-2DF64424ACD9}"/>
              </a:ext>
            </a:extLst>
          </p:cNvPr>
          <p:cNvSpPr/>
          <p:nvPr/>
        </p:nvSpPr>
        <p:spPr>
          <a:xfrm>
            <a:off x="2897678" y="2691466"/>
            <a:ext cx="679719" cy="654651"/>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565A4035-949A-5645-89CB-A8318A266D50}"/>
              </a:ext>
            </a:extLst>
          </p:cNvPr>
          <p:cNvSpPr/>
          <p:nvPr/>
        </p:nvSpPr>
        <p:spPr>
          <a:xfrm>
            <a:off x="2105666" y="2694255"/>
            <a:ext cx="676521" cy="672151"/>
          </a:xfrm>
          <a:prstGeom prst="rect">
            <a:avLst/>
          </a:prstGeom>
          <a:solidFill>
            <a:srgbClr val="C00000">
              <a:alpha val="60000"/>
            </a:srgb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a:extLst>
              <a:ext uri="{FF2B5EF4-FFF2-40B4-BE49-F238E27FC236}">
                <a16:creationId xmlns:a16="http://schemas.microsoft.com/office/drawing/2014/main" id="{145C8CFB-9DB6-1942-BF48-DF1DFAFC2227}"/>
              </a:ext>
            </a:extLst>
          </p:cNvPr>
          <p:cNvSpPr>
            <a:spLocks noGrp="1"/>
          </p:cNvSpPr>
          <p:nvPr>
            <p:ph type="title"/>
          </p:nvPr>
        </p:nvSpPr>
        <p:spPr/>
        <p:txBody>
          <a:bodyPr/>
          <a:lstStyle/>
          <a:p>
            <a:r>
              <a:rPr lang="en-US"/>
              <a:t>Classification Loss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D85B5A9-802D-A142-8943-C29634A4206C}"/>
                  </a:ext>
                </a:extLst>
              </p:cNvPr>
              <p:cNvSpPr>
                <a:spLocks noGrp="1"/>
              </p:cNvSpPr>
              <p:nvPr>
                <p:ph idx="1"/>
              </p:nvPr>
            </p:nvSpPr>
            <p:spPr>
              <a:xfrm>
                <a:off x="318091" y="1196752"/>
                <a:ext cx="8229600" cy="5524723"/>
              </a:xfrm>
            </p:spPr>
            <p:txBody>
              <a:bodyPr>
                <a:normAutofit fontScale="92500" lnSpcReduction="10000"/>
              </a:bodyPr>
              <a:lstStyle/>
              <a:p>
                <a:pPr marL="0" indent="0">
                  <a:buNone/>
                </a:pPr>
                <a:r>
                  <a:rPr lang="en-US" b="1" dirty="0">
                    <a:solidFill>
                      <a:srgbClr val="C00000"/>
                    </a:solidFill>
                  </a:rPr>
                  <a:t>Cross entropy (CE)</a:t>
                </a:r>
                <a:r>
                  <a:rPr lang="en-US" dirty="0">
                    <a:solidFill>
                      <a:srgbClr val="C00000"/>
                    </a:solidFill>
                  </a:rPr>
                  <a:t> </a:t>
                </a:r>
                <a:r>
                  <a:rPr lang="en-US" dirty="0"/>
                  <a:t>is a very common loss function in classification</a:t>
                </a:r>
              </a:p>
              <a:p>
                <a14:m>
                  <m:oMath xmlns:m="http://schemas.openxmlformats.org/officeDocument/2006/math">
                    <m:r>
                      <a:rPr lang="en-US" i="1" dirty="0" smtClean="0">
                        <a:solidFill>
                          <a:schemeClr val="accent2"/>
                        </a:solidFill>
                        <a:latin typeface="Cambria Math" panose="02040503050406030204" pitchFamily="18" charset="0"/>
                      </a:rPr>
                      <m:t>𝐾</m:t>
                    </m:r>
                  </m:oMath>
                </a14:m>
                <a:r>
                  <a:rPr lang="en-US" dirty="0">
                    <a:solidFill>
                      <a:schemeClr val="accent2"/>
                    </a:solidFill>
                  </a:rPr>
                  <a:t>-way prediction </a:t>
                </a:r>
                <a:r>
                  <a:rPr lang="en-US" dirty="0"/>
                  <a:t>for </a:t>
                </a:r>
                <a14:m>
                  <m:oMath xmlns:m="http://schemas.openxmlformats.org/officeDocument/2006/math">
                    <m:r>
                      <a:rPr lang="en-US" b="0" i="1" smtClean="0">
                        <a:latin typeface="Cambria Math" panose="02040503050406030204" pitchFamily="18" charset="0"/>
                      </a:rPr>
                      <m:t>𝑖</m:t>
                    </m:r>
                  </m:oMath>
                </a14:m>
                <a:r>
                  <a:rPr lang="en-US" dirty="0"/>
                  <a:t>-</a:t>
                </a:r>
                <a:r>
                  <a:rPr lang="en-US" dirty="0" err="1"/>
                  <a:t>th</a:t>
                </a:r>
                <a:r>
                  <a:rPr lang="en-US" dirty="0"/>
                  <a:t> data point:</a:t>
                </a:r>
              </a:p>
              <a:p>
                <a:pPr marL="118872" indent="0">
                  <a:buNone/>
                </a:pPr>
                <a14:m>
                  <m:oMathPara xmlns:m="http://schemas.openxmlformats.org/officeDocument/2006/math">
                    <m:oMathParaPr>
                      <m:jc m:val="centerGroup"/>
                    </m:oMathParaPr>
                    <m:oMath xmlns:m="http://schemas.openxmlformats.org/officeDocument/2006/math">
                      <m:r>
                        <m:rPr>
                          <m:sty m:val="p"/>
                        </m:rPr>
                        <a:rPr lang="en-US" sz="2800" i="0">
                          <a:latin typeface="Cambria Math" panose="02040503050406030204" pitchFamily="18" charset="0"/>
                        </a:rPr>
                        <m:t>CE</m:t>
                      </m:r>
                      <m:d>
                        <m:dPr>
                          <m:ctrlPr>
                            <a:rPr lang="en-US" sz="2800" i="1">
                              <a:latin typeface="Cambria Math" panose="02040503050406030204" pitchFamily="18" charset="0"/>
                            </a:rPr>
                          </m:ctrlPr>
                        </m:dPr>
                        <m:e>
                          <m:sSup>
                            <m:sSupPr>
                              <m:ctrlPr>
                                <a:rPr lang="en-US" sz="2800" i="1" smtClean="0">
                                  <a:latin typeface="Cambria Math" panose="02040503050406030204" pitchFamily="18" charset="0"/>
                                </a:rPr>
                              </m:ctrlPr>
                            </m:sSupPr>
                            <m:e>
                              <m:r>
                                <a:rPr lang="en-US" sz="2800" b="1" i="1" smtClean="0">
                                  <a:latin typeface="Cambria Math" panose="02040503050406030204" pitchFamily="18" charset="0"/>
                                </a:rPr>
                                <m:t>𝒚</m:t>
                              </m:r>
                            </m:e>
                            <m:sup>
                              <m:r>
                                <a:rPr lang="en-US" sz="2800" b="0" i="1" smtClean="0">
                                  <a:latin typeface="Cambria Math" panose="02040503050406030204" pitchFamily="18" charset="0"/>
                                </a:rPr>
                                <m:t>(</m:t>
                              </m:r>
                              <m:r>
                                <a:rPr lang="en-US" sz="2800" b="0" i="1" smtClean="0">
                                  <a:latin typeface="Cambria Math" panose="02040503050406030204" pitchFamily="18" charset="0"/>
                                </a:rPr>
                                <m:t>𝑖</m:t>
                              </m:r>
                              <m:r>
                                <a:rPr lang="en-US" sz="2800" b="0" i="1" smtClean="0">
                                  <a:latin typeface="Cambria Math" panose="02040503050406030204" pitchFamily="18" charset="0"/>
                                </a:rPr>
                                <m:t>)</m:t>
                              </m:r>
                            </m:sup>
                          </m:sSup>
                          <m:r>
                            <a:rPr lang="en-US" sz="2800" i="1">
                              <a:latin typeface="Cambria Math" panose="02040503050406030204" pitchFamily="18" charset="0"/>
                            </a:rPr>
                            <m:t>, </m:t>
                          </m:r>
                          <m:sSup>
                            <m:sSupPr>
                              <m:ctrlPr>
                                <a:rPr lang="en-US" sz="2800" i="1" smtClean="0">
                                  <a:latin typeface="Cambria Math" panose="02040503050406030204" pitchFamily="18" charset="0"/>
                                </a:rPr>
                              </m:ctrlPr>
                            </m:sSupPr>
                            <m:e>
                              <m:acc>
                                <m:accPr>
                                  <m:chr m:val="̂"/>
                                  <m:ctrlPr>
                                    <a:rPr lang="en-US" sz="2800" b="1" i="1" smtClean="0">
                                      <a:latin typeface="Cambria Math" panose="02040503050406030204" pitchFamily="18" charset="0"/>
                                    </a:rPr>
                                  </m:ctrlPr>
                                </m:accPr>
                                <m:e>
                                  <m:r>
                                    <a:rPr lang="en-US" sz="2800" b="1" i="1" smtClean="0">
                                      <a:latin typeface="Cambria Math" panose="02040503050406030204" pitchFamily="18" charset="0"/>
                                    </a:rPr>
                                    <m:t>𝒚</m:t>
                                  </m:r>
                                </m:e>
                              </m:acc>
                            </m:e>
                            <m:sup>
                              <m:r>
                                <a:rPr lang="en-US" sz="2800" b="0" i="1" smtClean="0">
                                  <a:latin typeface="Cambria Math" panose="02040503050406030204" pitchFamily="18" charset="0"/>
                                </a:rPr>
                                <m:t>(</m:t>
                              </m:r>
                              <m:r>
                                <a:rPr lang="en-US" sz="2800" b="0" i="1" smtClean="0">
                                  <a:latin typeface="Cambria Math" panose="02040503050406030204" pitchFamily="18" charset="0"/>
                                </a:rPr>
                                <m:t>𝑖</m:t>
                              </m:r>
                              <m:r>
                                <a:rPr lang="en-US" sz="2800" b="0" i="1" smtClean="0">
                                  <a:latin typeface="Cambria Math" panose="02040503050406030204" pitchFamily="18" charset="0"/>
                                </a:rPr>
                                <m:t>)</m:t>
                              </m:r>
                            </m:sup>
                          </m:sSup>
                        </m:e>
                      </m:d>
                      <m:r>
                        <a:rPr lang="en-US" sz="2800" i="1">
                          <a:latin typeface="Cambria Math" panose="02040503050406030204" pitchFamily="18" charset="0"/>
                        </a:rPr>
                        <m:t>=</m:t>
                      </m:r>
                      <m:r>
                        <a:rPr lang="en-US" sz="2800" i="1">
                          <a:latin typeface="Cambria Math" panose="02040503050406030204" pitchFamily="18" charset="0"/>
                          <a:ea typeface="Cambria Math" panose="02040503050406030204" pitchFamily="18" charset="0"/>
                        </a:rPr>
                        <m:t>−</m:t>
                      </m:r>
                      <m:nary>
                        <m:naryPr>
                          <m:chr m:val="∑"/>
                          <m:limLoc m:val="subSup"/>
                          <m:ctrlPr>
                            <a:rPr lang="en-US" sz="2800" i="1">
                              <a:latin typeface="Cambria Math" panose="02040503050406030204" pitchFamily="18" charset="0"/>
                              <a:ea typeface="Cambria Math" panose="02040503050406030204" pitchFamily="18" charset="0"/>
                            </a:rPr>
                          </m:ctrlPr>
                        </m:naryPr>
                        <m:sub>
                          <m:r>
                            <m:rPr>
                              <m:brk m:alnAt="1"/>
                            </m:rPr>
                            <a:rPr lang="en-US" sz="2800" b="0" i="1" smtClean="0">
                              <a:latin typeface="Cambria Math" panose="02040503050406030204" pitchFamily="18" charset="0"/>
                              <a:ea typeface="Cambria Math" panose="02040503050406030204" pitchFamily="18" charset="0"/>
                            </a:rPr>
                            <m:t>𝑗</m:t>
                          </m:r>
                          <m:r>
                            <a:rPr lang="en-US" sz="2800" i="1">
                              <a:latin typeface="Cambria Math" panose="02040503050406030204" pitchFamily="18" charset="0"/>
                              <a:ea typeface="Cambria Math" panose="02040503050406030204" pitchFamily="18" charset="0"/>
                            </a:rPr>
                            <m:t>=1</m:t>
                          </m:r>
                        </m:sub>
                        <m:sup>
                          <m:r>
                            <a:rPr lang="en-US" sz="2800" b="0" i="1" smtClean="0">
                              <a:latin typeface="Cambria Math" panose="02040503050406030204" pitchFamily="18" charset="0"/>
                              <a:ea typeface="Cambria Math" panose="02040503050406030204" pitchFamily="18" charset="0"/>
                            </a:rPr>
                            <m:t>𝐾</m:t>
                          </m:r>
                        </m:sup>
                        <m:e>
                          <m:sSubSup>
                            <m:sSubSupPr>
                              <m:ctrlPr>
                                <a:rPr lang="en-US" sz="2800" i="1" smtClean="0">
                                  <a:latin typeface="Cambria Math" panose="02040503050406030204" pitchFamily="18" charset="0"/>
                                  <a:ea typeface="Cambria Math" panose="02040503050406030204" pitchFamily="18" charset="0"/>
                                </a:rPr>
                              </m:ctrlPr>
                            </m:sSubSupPr>
                            <m:e>
                              <m:r>
                                <a:rPr lang="en-US" sz="2800" b="1" i="1" smtClean="0">
                                  <a:latin typeface="Cambria Math" panose="02040503050406030204" pitchFamily="18" charset="0"/>
                                  <a:ea typeface="Cambria Math" panose="02040503050406030204" pitchFamily="18" charset="0"/>
                                </a:rPr>
                                <m:t>𝒚</m:t>
                              </m:r>
                            </m:e>
                            <m:sub>
                              <m:r>
                                <a:rPr lang="en-US" sz="2800" b="0" i="1" smtClean="0">
                                  <a:latin typeface="Cambria Math" panose="02040503050406030204" pitchFamily="18" charset="0"/>
                                  <a:ea typeface="Cambria Math" panose="02040503050406030204" pitchFamily="18" charset="0"/>
                                </a:rPr>
                                <m:t>𝑗</m:t>
                              </m:r>
                            </m:sub>
                            <m:sup>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𝑖</m:t>
                              </m:r>
                              <m:r>
                                <a:rPr lang="en-US" sz="2800" b="0" i="1" smtClean="0">
                                  <a:latin typeface="Cambria Math" panose="02040503050406030204" pitchFamily="18" charset="0"/>
                                  <a:ea typeface="Cambria Math" panose="02040503050406030204" pitchFamily="18" charset="0"/>
                                </a:rPr>
                                <m:t>)</m:t>
                              </m:r>
                            </m:sup>
                          </m:sSubSup>
                          <m:r>
                            <a:rPr lang="en-US" sz="2800" i="1">
                              <a:latin typeface="Cambria Math" panose="02040503050406030204" pitchFamily="18" charset="0"/>
                              <a:ea typeface="Cambria Math" panose="02040503050406030204" pitchFamily="18" charset="0"/>
                            </a:rPr>
                            <m:t> </m:t>
                          </m:r>
                          <m:r>
                            <m:rPr>
                              <m:sty m:val="p"/>
                            </m:rPr>
                            <a:rPr lang="en-US" sz="2800">
                              <a:latin typeface="Cambria Math" panose="02040503050406030204" pitchFamily="18" charset="0"/>
                              <a:ea typeface="Cambria Math" panose="02040503050406030204" pitchFamily="18" charset="0"/>
                            </a:rPr>
                            <m:t>log</m:t>
                          </m:r>
                          <m:r>
                            <a:rPr lang="en-US" sz="2800" i="1">
                              <a:latin typeface="Cambria Math" panose="02040503050406030204" pitchFamily="18" charset="0"/>
                              <a:ea typeface="Cambria Math" panose="02040503050406030204" pitchFamily="18" charset="0"/>
                            </a:rPr>
                            <m:t>⁡(</m:t>
                          </m:r>
                          <m:sSubSup>
                            <m:sSubSupPr>
                              <m:ctrlPr>
                                <a:rPr lang="en-US" sz="2800" b="1" i="1" smtClean="0">
                                  <a:latin typeface="Cambria Math" panose="02040503050406030204" pitchFamily="18" charset="0"/>
                                  <a:ea typeface="Cambria Math" panose="02040503050406030204" pitchFamily="18" charset="0"/>
                                </a:rPr>
                              </m:ctrlPr>
                            </m:sSubSupPr>
                            <m:e>
                              <m:acc>
                                <m:accPr>
                                  <m:chr m:val="̂"/>
                                  <m:ctrlPr>
                                    <a:rPr lang="en-US" sz="2800" b="1" i="1" smtClean="0">
                                      <a:latin typeface="Cambria Math" panose="02040503050406030204" pitchFamily="18" charset="0"/>
                                      <a:ea typeface="Cambria Math" panose="02040503050406030204" pitchFamily="18" charset="0"/>
                                    </a:rPr>
                                  </m:ctrlPr>
                                </m:accPr>
                                <m:e>
                                  <m:r>
                                    <a:rPr lang="en-US" sz="2800" b="1" i="1" smtClean="0">
                                      <a:latin typeface="Cambria Math" panose="02040503050406030204" pitchFamily="18" charset="0"/>
                                      <a:ea typeface="Cambria Math" panose="02040503050406030204" pitchFamily="18" charset="0"/>
                                    </a:rPr>
                                    <m:t>𝒚</m:t>
                                  </m:r>
                                </m:e>
                              </m:acc>
                            </m:e>
                            <m:sub>
                              <m:r>
                                <a:rPr lang="en-US" sz="2800" b="1" i="1" smtClean="0">
                                  <a:latin typeface="Cambria Math" panose="02040503050406030204" pitchFamily="18" charset="0"/>
                                  <a:ea typeface="Cambria Math" panose="02040503050406030204" pitchFamily="18" charset="0"/>
                                </a:rPr>
                                <m:t>𝒋</m:t>
                              </m:r>
                            </m:sub>
                            <m:sup>
                              <m:r>
                                <a:rPr lang="en-US" sz="2800" b="1" i="1" smtClean="0">
                                  <a:latin typeface="Cambria Math" panose="02040503050406030204" pitchFamily="18" charset="0"/>
                                  <a:ea typeface="Cambria Math" panose="02040503050406030204" pitchFamily="18" charset="0"/>
                                </a:rPr>
                                <m:t>(</m:t>
                              </m:r>
                              <m:r>
                                <a:rPr lang="en-US" sz="2800" b="1" i="1" smtClean="0">
                                  <a:latin typeface="Cambria Math" panose="02040503050406030204" pitchFamily="18" charset="0"/>
                                  <a:ea typeface="Cambria Math" panose="02040503050406030204" pitchFamily="18" charset="0"/>
                                </a:rPr>
                                <m:t>𝒊</m:t>
                              </m:r>
                              <m:r>
                                <a:rPr lang="en-US" sz="2800" b="1" i="1" smtClean="0">
                                  <a:latin typeface="Cambria Math" panose="02040503050406030204" pitchFamily="18" charset="0"/>
                                  <a:ea typeface="Cambria Math" panose="02040503050406030204" pitchFamily="18" charset="0"/>
                                </a:rPr>
                                <m:t>)</m:t>
                              </m:r>
                            </m:sup>
                          </m:sSubSup>
                          <m:r>
                            <a:rPr lang="en-US" sz="2800" i="1">
                              <a:latin typeface="Cambria Math" panose="02040503050406030204" pitchFamily="18" charset="0"/>
                              <a:ea typeface="Cambria Math" panose="02040503050406030204" pitchFamily="18" charset="0"/>
                            </a:rPr>
                            <m:t>)</m:t>
                          </m:r>
                        </m:e>
                      </m:nary>
                    </m:oMath>
                  </m:oMathPara>
                </a14:m>
                <a:endParaRPr lang="en-US" sz="2800" dirty="0"/>
              </a:p>
              <a:p>
                <a:pPr marL="118872" indent="0">
                  <a:buNone/>
                </a:pPr>
                <a:r>
                  <a:rPr lang="en-US" dirty="0">
                    <a:solidFill>
                      <a:srgbClr val="C00000"/>
                    </a:solidFill>
                  </a:rPr>
                  <a:t>where:</a:t>
                </a:r>
              </a:p>
              <a:p>
                <a:pPr marL="118872" indent="0">
                  <a:buNone/>
                </a:pPr>
                <a:endParaRPr lang="en-US" sz="1000" dirty="0">
                  <a:solidFill>
                    <a:srgbClr val="C00000"/>
                  </a:solidFill>
                </a:endParaRPr>
              </a:p>
              <a:p>
                <a:pPr marL="118872" indent="0" algn="ctr">
                  <a:buNone/>
                </a:pPr>
                <a14:m>
                  <m:oMath xmlns:m="http://schemas.openxmlformats.org/officeDocument/2006/math">
                    <m:sSup>
                      <m:sSupPr>
                        <m:ctrlPr>
                          <a:rPr lang="en-US" sz="2800" i="1" smtClean="0">
                            <a:latin typeface="Cambria Math" panose="02040503050406030204" pitchFamily="18" charset="0"/>
                          </a:rPr>
                        </m:ctrlPr>
                      </m:sSupPr>
                      <m:e>
                        <m:r>
                          <a:rPr lang="en-US" sz="2800" b="1" i="1" smtClean="0">
                            <a:latin typeface="Cambria Math" panose="02040503050406030204" pitchFamily="18" charset="0"/>
                          </a:rPr>
                          <m:t>𝒚</m:t>
                        </m:r>
                      </m:e>
                      <m:sup>
                        <m:r>
                          <a:rPr lang="en-US" sz="2800" b="0" i="1" smtClean="0">
                            <a:latin typeface="Cambria Math" panose="02040503050406030204" pitchFamily="18" charset="0"/>
                          </a:rPr>
                          <m:t>(</m:t>
                        </m:r>
                        <m:r>
                          <a:rPr lang="en-US" sz="2800" b="0" i="1" smtClean="0">
                            <a:latin typeface="Cambria Math" panose="02040503050406030204" pitchFamily="18" charset="0"/>
                          </a:rPr>
                          <m:t>𝑖</m:t>
                        </m:r>
                        <m:r>
                          <a:rPr lang="en-US" sz="2800" b="0" i="1" smtClean="0">
                            <a:latin typeface="Cambria Math" panose="02040503050406030204" pitchFamily="18" charset="0"/>
                          </a:rPr>
                          <m:t>)</m:t>
                        </m:r>
                      </m:sup>
                    </m:sSup>
                    <m:r>
                      <a:rPr lang="en-US" sz="2800" i="1">
                        <a:latin typeface="Cambria Math" panose="02040503050406030204" pitchFamily="18" charset="0"/>
                      </a:rPr>
                      <m:t> </m:t>
                    </m:r>
                    <m:r>
                      <a:rPr lang="en-US" sz="2800" i="1">
                        <a:latin typeface="Cambria Math" panose="02040503050406030204" pitchFamily="18" charset="0"/>
                        <a:ea typeface="Cambria Math" panose="02040503050406030204" pitchFamily="18" charset="0"/>
                      </a:rPr>
                      <m:t>𝜖</m:t>
                    </m:r>
                    <m:r>
                      <a:rPr lang="en-US" sz="2800" i="1">
                        <a:latin typeface="Cambria Math" panose="02040503050406030204" pitchFamily="18" charset="0"/>
                        <a:ea typeface="Cambria Math" panose="02040503050406030204" pitchFamily="18" charset="0"/>
                      </a:rPr>
                      <m:t> </m:t>
                    </m:r>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ℝ</m:t>
                        </m:r>
                      </m:e>
                      <m:sup>
                        <m:r>
                          <a:rPr lang="en-US" sz="2800" b="0" i="1" smtClean="0">
                            <a:latin typeface="Cambria Math" panose="02040503050406030204" pitchFamily="18" charset="0"/>
                            <a:ea typeface="Cambria Math" panose="02040503050406030204" pitchFamily="18" charset="0"/>
                          </a:rPr>
                          <m:t>𝐾</m:t>
                        </m:r>
                      </m:sup>
                    </m:sSup>
                    <m:r>
                      <a:rPr lang="en-US" sz="2800" i="1">
                        <a:latin typeface="Cambria Math" panose="02040503050406030204" pitchFamily="18" charset="0"/>
                      </a:rPr>
                      <m:t>=</m:t>
                    </m:r>
                  </m:oMath>
                </a14:m>
                <a:r>
                  <a:rPr lang="en-US" sz="2800" dirty="0"/>
                  <a:t> one-hot label encoding</a:t>
                </a:r>
              </a:p>
              <a:p>
                <a:pPr marL="118872" indent="0" algn="ctr">
                  <a:buNone/>
                </a:pPr>
                <a14:m>
                  <m:oMath xmlns:m="http://schemas.openxmlformats.org/officeDocument/2006/math">
                    <m:sSup>
                      <m:sSupPr>
                        <m:ctrlPr>
                          <a:rPr lang="en-US" sz="2800" i="1" smtClean="0">
                            <a:latin typeface="Cambria Math" panose="02040503050406030204" pitchFamily="18" charset="0"/>
                            <a:ea typeface="Cambria Math" panose="02040503050406030204" pitchFamily="18" charset="0"/>
                          </a:rPr>
                        </m:ctrlPr>
                      </m:sSupPr>
                      <m:e>
                        <m:acc>
                          <m:accPr>
                            <m:chr m:val="̂"/>
                            <m:ctrlPr>
                              <a:rPr lang="en-US" sz="2800" b="1" i="1" smtClean="0">
                                <a:latin typeface="Cambria Math" panose="02040503050406030204" pitchFamily="18" charset="0"/>
                                <a:ea typeface="Cambria Math" panose="02040503050406030204" pitchFamily="18" charset="0"/>
                              </a:rPr>
                            </m:ctrlPr>
                          </m:accPr>
                          <m:e>
                            <m:r>
                              <a:rPr lang="en-US" sz="2800" b="1" i="1" smtClean="0">
                                <a:latin typeface="Cambria Math" panose="02040503050406030204" pitchFamily="18" charset="0"/>
                                <a:ea typeface="Cambria Math" panose="02040503050406030204" pitchFamily="18" charset="0"/>
                              </a:rPr>
                              <m:t>𝒚</m:t>
                            </m:r>
                          </m:e>
                        </m:acc>
                      </m:e>
                      <m:sup>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𝑖</m:t>
                        </m:r>
                        <m:r>
                          <a:rPr lang="en-US" sz="2800" b="0" i="1" smtClean="0">
                            <a:latin typeface="Cambria Math" panose="02040503050406030204" pitchFamily="18" charset="0"/>
                            <a:ea typeface="Cambria Math" panose="02040503050406030204" pitchFamily="18" charset="0"/>
                          </a:rPr>
                          <m:t>)</m:t>
                        </m:r>
                      </m:sup>
                    </m:sSup>
                    <m:r>
                      <a:rPr lang="en-US" sz="2800" i="1">
                        <a:latin typeface="Cambria Math" panose="02040503050406030204" pitchFamily="18" charset="0"/>
                        <a:ea typeface="Cambria Math" panose="02040503050406030204" pitchFamily="18" charset="0"/>
                      </a:rPr>
                      <m:t>𝜖</m:t>
                    </m:r>
                    <m:r>
                      <a:rPr lang="en-US" sz="2800" i="1">
                        <a:latin typeface="Cambria Math" panose="02040503050406030204" pitchFamily="18" charset="0"/>
                        <a:ea typeface="Cambria Math" panose="02040503050406030204" pitchFamily="18" charset="0"/>
                      </a:rPr>
                      <m:t> </m:t>
                    </m:r>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ℝ</m:t>
                        </m:r>
                      </m:e>
                      <m:sup>
                        <m:r>
                          <a:rPr lang="en-US" sz="2800" b="0" i="1" smtClean="0">
                            <a:latin typeface="Cambria Math" panose="02040503050406030204" pitchFamily="18" charset="0"/>
                            <a:ea typeface="Cambria Math" panose="02040503050406030204" pitchFamily="18" charset="0"/>
                          </a:rPr>
                          <m:t>𝐾</m:t>
                        </m:r>
                      </m:sup>
                    </m:sSup>
                    <m:r>
                      <a:rPr lang="en-US" sz="2800" i="1">
                        <a:latin typeface="Cambria Math" panose="02040503050406030204" pitchFamily="18" charset="0"/>
                      </a:rPr>
                      <m:t>=</m:t>
                    </m:r>
                  </m:oMath>
                </a14:m>
                <a:r>
                  <a:rPr lang="en-US" sz="2800" dirty="0">
                    <a:solidFill>
                      <a:srgbClr val="C00000"/>
                    </a:solidFill>
                  </a:rPr>
                  <a:t> </a:t>
                </a:r>
                <a:r>
                  <a:rPr lang="en-US" sz="2800" dirty="0"/>
                  <a:t>prediction after </a:t>
                </a:r>
                <a14:m>
                  <m:oMath xmlns:m="http://schemas.openxmlformats.org/officeDocument/2006/math">
                    <m:r>
                      <m:rPr>
                        <m:sty m:val="p"/>
                      </m:rPr>
                      <a:rPr lang="en-US" sz="2800" b="0" i="0" smtClean="0">
                        <a:latin typeface="Cambria Math" panose="02040503050406030204" pitchFamily="18" charset="0"/>
                      </a:rPr>
                      <m:t>Softmax</m:t>
                    </m:r>
                    <m:r>
                      <a:rPr lang="en-US" sz="2800" b="0" i="0" smtClean="0">
                        <a:latin typeface="Cambria Math" panose="02040503050406030204" pitchFamily="18" charset="0"/>
                      </a:rPr>
                      <m:t>(</m:t>
                    </m:r>
                    <m:r>
                      <a:rPr lang="en-US" sz="2800" b="0" i="1" smtClean="0">
                        <a:latin typeface="Cambria Math" panose="02040503050406030204" pitchFamily="18" charset="0"/>
                      </a:rPr>
                      <m:t>⋅</m:t>
                    </m:r>
                    <m:r>
                      <a:rPr lang="en-US" sz="2800" b="0" i="0" smtClean="0">
                        <a:latin typeface="Cambria Math" panose="02040503050406030204" pitchFamily="18" charset="0"/>
                      </a:rPr>
                      <m:t>)</m:t>
                    </m:r>
                  </m:oMath>
                </a14:m>
                <a:endParaRPr lang="en-US" sz="2800" dirty="0">
                  <a:solidFill>
                    <a:srgbClr val="C00000"/>
                  </a:solidFill>
                </a:endParaRPr>
              </a:p>
              <a:p>
                <a:pPr marL="118872" indent="0" algn="ctr">
                  <a:buNone/>
                </a:pPr>
                <a:endParaRPr lang="en-US" sz="2800" dirty="0">
                  <a:solidFill>
                    <a:srgbClr val="C00000"/>
                  </a:solidFill>
                </a:endParaRPr>
              </a:p>
              <a:p>
                <a:r>
                  <a:rPr lang="en-US" dirty="0">
                    <a:solidFill>
                      <a:srgbClr val="C00000"/>
                    </a:solidFill>
                  </a:rPr>
                  <a:t>Total loss over all </a:t>
                </a:r>
                <a14:m>
                  <m:oMath xmlns:m="http://schemas.openxmlformats.org/officeDocument/2006/math">
                    <m:r>
                      <a:rPr lang="en-US" b="0" i="1" smtClean="0">
                        <a:solidFill>
                          <a:srgbClr val="C00000"/>
                        </a:solidFill>
                        <a:latin typeface="Cambria Math" panose="02040503050406030204" pitchFamily="18" charset="0"/>
                      </a:rPr>
                      <m:t>𝑁</m:t>
                    </m:r>
                  </m:oMath>
                </a14:m>
                <a:r>
                  <a:rPr lang="en-US" dirty="0">
                    <a:solidFill>
                      <a:srgbClr val="C00000"/>
                    </a:solidFill>
                  </a:rPr>
                  <a:t> training examples</a:t>
                </a:r>
              </a:p>
              <a:p>
                <a:pPr marL="457200" lvl="1" indent="0">
                  <a:buNone/>
                </a:pPr>
                <a14:m>
                  <m:oMathPara xmlns:m="http://schemas.openxmlformats.org/officeDocument/2006/math">
                    <m:oMathParaPr>
                      <m:jc m:val="centerGroup"/>
                    </m:oMathParaPr>
                    <m:oMath xmlns:m="http://schemas.openxmlformats.org/officeDocument/2006/math">
                      <m:r>
                        <m:rPr>
                          <m:sty m:val="p"/>
                        </m:rPr>
                        <a:rPr lang="en-US" sz="2400" b="0" i="0" smtClean="0">
                          <a:solidFill>
                            <a:schemeClr val="tx1"/>
                          </a:solidFill>
                          <a:latin typeface="Cambria Math" panose="02040503050406030204" pitchFamily="18" charset="0"/>
                        </a:rPr>
                        <m:t>Loss</m:t>
                      </m:r>
                      <m:r>
                        <a:rPr lang="en-US" sz="2400" b="0" i="1" smtClean="0">
                          <a:solidFill>
                            <a:schemeClr val="tx1"/>
                          </a:solidFill>
                          <a:latin typeface="Cambria Math" panose="02040503050406030204" pitchFamily="18" charset="0"/>
                        </a:rPr>
                        <m:t>=</m:t>
                      </m:r>
                      <m:nary>
                        <m:naryPr>
                          <m:chr m:val="∑"/>
                          <m:limLoc m:val="subSup"/>
                          <m:ctrlPr>
                            <a:rPr lang="en-US" sz="2400" b="0" i="1" smtClean="0">
                              <a:solidFill>
                                <a:schemeClr val="tx1"/>
                              </a:solidFill>
                              <a:latin typeface="Cambria Math" panose="02040503050406030204" pitchFamily="18" charset="0"/>
                            </a:rPr>
                          </m:ctrlPr>
                        </m:naryPr>
                        <m:sub>
                          <m:r>
                            <m:rPr>
                              <m:brk m:alnAt="25"/>
                            </m:rP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=1</m:t>
                          </m:r>
                        </m:sub>
                        <m:sup>
                          <m:r>
                            <a:rPr lang="en-US" sz="2400" b="0" i="1" smtClean="0">
                              <a:solidFill>
                                <a:schemeClr val="tx1"/>
                              </a:solidFill>
                              <a:latin typeface="Cambria Math" panose="02040503050406030204" pitchFamily="18" charset="0"/>
                            </a:rPr>
                            <m:t>𝑁</m:t>
                          </m:r>
                        </m:sup>
                        <m:e>
                          <m:r>
                            <m:rPr>
                              <m:sty m:val="p"/>
                            </m:rPr>
                            <a:rPr lang="en-US" sz="2400" i="0">
                              <a:latin typeface="Cambria Math" panose="02040503050406030204" pitchFamily="18" charset="0"/>
                            </a:rPr>
                            <m:t>CE</m:t>
                          </m:r>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b="1" i="1">
                                      <a:latin typeface="Cambria Math" panose="02040503050406030204" pitchFamily="18" charset="0"/>
                                    </a:rPr>
                                    <m:t>𝒚</m:t>
                                  </m:r>
                                </m:e>
                                <m:sup>
                                  <m:r>
                                    <a:rPr lang="en-US" sz="2400" i="1">
                                      <a:latin typeface="Cambria Math" panose="02040503050406030204" pitchFamily="18" charset="0"/>
                                    </a:rPr>
                                    <m:t>(</m:t>
                                  </m:r>
                                  <m:r>
                                    <a:rPr lang="en-US" sz="2400" i="1">
                                      <a:latin typeface="Cambria Math" panose="02040503050406030204" pitchFamily="18" charset="0"/>
                                    </a:rPr>
                                    <m:t>𝑖</m:t>
                                  </m:r>
                                  <m:r>
                                    <a:rPr lang="en-US" sz="2400" i="1">
                                      <a:latin typeface="Cambria Math" panose="02040503050406030204" pitchFamily="18" charset="0"/>
                                    </a:rPr>
                                    <m:t>)</m:t>
                                  </m:r>
                                </m:sup>
                              </m:sSup>
                              <m:r>
                                <a:rPr lang="en-US" sz="2400" i="1">
                                  <a:latin typeface="Cambria Math" panose="02040503050406030204" pitchFamily="18" charset="0"/>
                                </a:rPr>
                                <m:t>, </m:t>
                              </m:r>
                              <m:sSup>
                                <m:sSupPr>
                                  <m:ctrlPr>
                                    <a:rPr lang="en-US" sz="2400" i="1">
                                      <a:latin typeface="Cambria Math" panose="02040503050406030204" pitchFamily="18" charset="0"/>
                                    </a:rPr>
                                  </m:ctrlPr>
                                </m:sSupPr>
                                <m:e>
                                  <m:acc>
                                    <m:accPr>
                                      <m:chr m:val="̂"/>
                                      <m:ctrlPr>
                                        <a:rPr lang="en-US" sz="2400" b="1" i="1">
                                          <a:latin typeface="Cambria Math" panose="02040503050406030204" pitchFamily="18" charset="0"/>
                                        </a:rPr>
                                      </m:ctrlPr>
                                    </m:accPr>
                                    <m:e>
                                      <m:r>
                                        <a:rPr lang="en-US" sz="2400" b="1" i="1">
                                          <a:latin typeface="Cambria Math" panose="02040503050406030204" pitchFamily="18" charset="0"/>
                                        </a:rPr>
                                        <m:t>𝒚</m:t>
                                      </m:r>
                                    </m:e>
                                  </m:acc>
                                </m:e>
                                <m:sup>
                                  <m:r>
                                    <a:rPr lang="en-US" sz="2400" i="1">
                                      <a:latin typeface="Cambria Math" panose="02040503050406030204" pitchFamily="18" charset="0"/>
                                    </a:rPr>
                                    <m:t>(</m:t>
                                  </m:r>
                                  <m:r>
                                    <a:rPr lang="en-US" sz="2400" i="1">
                                      <a:latin typeface="Cambria Math" panose="02040503050406030204" pitchFamily="18" charset="0"/>
                                    </a:rPr>
                                    <m:t>𝑖</m:t>
                                  </m:r>
                                  <m:r>
                                    <a:rPr lang="en-US" sz="2400" i="1">
                                      <a:latin typeface="Cambria Math" panose="02040503050406030204" pitchFamily="18" charset="0"/>
                                    </a:rPr>
                                    <m:t>)</m:t>
                                  </m:r>
                                </m:sup>
                              </m:sSup>
                            </m:e>
                          </m:d>
                        </m:e>
                      </m:nary>
                    </m:oMath>
                  </m:oMathPara>
                </a14:m>
                <a:endParaRPr lang="en-US" dirty="0">
                  <a:solidFill>
                    <a:srgbClr val="C00000"/>
                  </a:solidFill>
                </a:endParaRPr>
              </a:p>
              <a:p>
                <a:endParaRPr lang="en-US" b="1" dirty="0">
                  <a:solidFill>
                    <a:srgbClr val="C00000"/>
                  </a:solidFill>
                </a:endParaRPr>
              </a:p>
              <a:p>
                <a:endParaRPr lang="en-US" b="1" dirty="0">
                  <a:solidFill>
                    <a:srgbClr val="C00000"/>
                  </a:solidFill>
                </a:endParaRPr>
              </a:p>
            </p:txBody>
          </p:sp>
        </mc:Choice>
        <mc:Fallback xmlns="">
          <p:sp>
            <p:nvSpPr>
              <p:cNvPr id="3" name="Content Placeholder 2">
                <a:extLst>
                  <a:ext uri="{FF2B5EF4-FFF2-40B4-BE49-F238E27FC236}">
                    <a16:creationId xmlns:a16="http://schemas.microsoft.com/office/drawing/2014/main" id="{BD85B5A9-802D-A142-8943-C29634A4206C}"/>
                  </a:ext>
                </a:extLst>
              </p:cNvPr>
              <p:cNvSpPr>
                <a:spLocks noGrp="1" noRot="1" noChangeAspect="1" noMove="1" noResize="1" noEditPoints="1" noAdjustHandles="1" noChangeArrowheads="1" noChangeShapeType="1" noTextEdit="1"/>
              </p:cNvSpPr>
              <p:nvPr>
                <p:ph idx="1"/>
              </p:nvPr>
            </p:nvSpPr>
            <p:spPr>
              <a:xfrm>
                <a:off x="318091" y="1196752"/>
                <a:ext cx="8229600" cy="5524723"/>
              </a:xfrm>
              <a:blipFill>
                <a:blip r:embed="rId2"/>
                <a:stretch>
                  <a:fillRect l="-1704" t="-2205"/>
                </a:stretch>
              </a:blipFill>
            </p:spPr>
            <p:txBody>
              <a:bodyPr/>
              <a:lstStyle/>
              <a:p>
                <a:r>
                  <a:rPr lang="el-GR">
                    <a:noFill/>
                  </a:rPr>
                  <a:t> </a:t>
                </a:r>
              </a:p>
            </p:txBody>
          </p:sp>
        </mc:Fallback>
      </mc:AlternateContent>
      <p:sp>
        <p:nvSpPr>
          <p:cNvPr id="14" name="Rectangle 13">
            <a:extLst>
              <a:ext uri="{FF2B5EF4-FFF2-40B4-BE49-F238E27FC236}">
                <a16:creationId xmlns:a16="http://schemas.microsoft.com/office/drawing/2014/main" id="{4BCD19D0-6014-F642-888A-5A7BBF5B6021}"/>
              </a:ext>
            </a:extLst>
          </p:cNvPr>
          <p:cNvSpPr/>
          <p:nvPr/>
        </p:nvSpPr>
        <p:spPr>
          <a:xfrm>
            <a:off x="6567534" y="2694155"/>
            <a:ext cx="314454" cy="308353"/>
          </a:xfrm>
          <a:prstGeom prst="rect">
            <a:avLst/>
          </a:prstGeom>
          <a:solidFill>
            <a:srgbClr val="C00000">
              <a:alpha val="60000"/>
            </a:srgb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a16="http://schemas.microsoft.com/office/drawing/2014/main" id="{5BF8E581-E74D-3442-8BD1-DFCA3715524B}"/>
              </a:ext>
            </a:extLst>
          </p:cNvPr>
          <p:cNvSpPr/>
          <p:nvPr/>
        </p:nvSpPr>
        <p:spPr>
          <a:xfrm>
            <a:off x="6505749" y="3046941"/>
            <a:ext cx="219012" cy="308352"/>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Slide Number Placeholder 5">
            <a:extLst>
              <a:ext uri="{FF2B5EF4-FFF2-40B4-BE49-F238E27FC236}">
                <a16:creationId xmlns:a16="http://schemas.microsoft.com/office/drawing/2014/main" id="{574C6BB4-36EF-D849-A5AE-87BEB6349F37}"/>
              </a:ext>
            </a:extLst>
          </p:cNvPr>
          <p:cNvSpPr>
            <a:spLocks noGrp="1"/>
          </p:cNvSpPr>
          <p:nvPr>
            <p:ph type="sldNum" sz="quarter" idx="12"/>
          </p:nvPr>
        </p:nvSpPr>
        <p:spPr/>
        <p:txBody>
          <a:bodyPr/>
          <a:lstStyle/>
          <a:p>
            <a:fld id="{19B12225-5612-419B-A8D5-4B8EEE4C217E}" type="slidenum">
              <a:rPr lang="en-US" smtClean="0"/>
              <a:pPr/>
              <a:t>131</a:t>
            </a:fld>
            <a:endParaRPr lang="en-US"/>
          </a:p>
        </p:txBody>
      </p:sp>
      <p:sp>
        <p:nvSpPr>
          <p:cNvPr id="10" name="TextBox 9">
            <a:extLst>
              <a:ext uri="{FF2B5EF4-FFF2-40B4-BE49-F238E27FC236}">
                <a16:creationId xmlns:a16="http://schemas.microsoft.com/office/drawing/2014/main" id="{EA2DFFCB-05E6-D74F-B187-6F2715031B7A}"/>
              </a:ext>
            </a:extLst>
          </p:cNvPr>
          <p:cNvSpPr txBox="1"/>
          <p:nvPr/>
        </p:nvSpPr>
        <p:spPr>
          <a:xfrm>
            <a:off x="2001061" y="3350341"/>
            <a:ext cx="731290" cy="369332"/>
          </a:xfrm>
          <a:prstGeom prst="rect">
            <a:avLst/>
          </a:prstGeom>
          <a:noFill/>
        </p:spPr>
        <p:txBody>
          <a:bodyPr wrap="none" rtlCol="0">
            <a:spAutoFit/>
          </a:bodyPr>
          <a:lstStyle/>
          <a:p>
            <a:r>
              <a:rPr lang="en-US" b="1">
                <a:solidFill>
                  <a:srgbClr val="C00000"/>
                </a:solidFill>
              </a:rPr>
              <a:t>Label</a:t>
            </a:r>
          </a:p>
        </p:txBody>
      </p:sp>
      <p:sp>
        <p:nvSpPr>
          <p:cNvPr id="12" name="TextBox 11">
            <a:extLst>
              <a:ext uri="{FF2B5EF4-FFF2-40B4-BE49-F238E27FC236}">
                <a16:creationId xmlns:a16="http://schemas.microsoft.com/office/drawing/2014/main" id="{8E29C5C9-CB96-AC42-B456-4320D73CAD33}"/>
              </a:ext>
            </a:extLst>
          </p:cNvPr>
          <p:cNvSpPr txBox="1"/>
          <p:nvPr/>
        </p:nvSpPr>
        <p:spPr>
          <a:xfrm>
            <a:off x="2714465" y="3341578"/>
            <a:ext cx="1210588" cy="369332"/>
          </a:xfrm>
          <a:prstGeom prst="rect">
            <a:avLst/>
          </a:prstGeom>
          <a:noFill/>
        </p:spPr>
        <p:txBody>
          <a:bodyPr wrap="none" rtlCol="0">
            <a:spAutoFit/>
          </a:bodyPr>
          <a:lstStyle/>
          <a:p>
            <a:r>
              <a:rPr lang="en-US" b="1">
                <a:solidFill>
                  <a:schemeClr val="accent1">
                    <a:lumMod val="75000"/>
                  </a:schemeClr>
                </a:solidFill>
              </a:rPr>
              <a:t>Prediction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C2CCD97-60ED-964B-8E9D-C250BDF1672D}"/>
                  </a:ext>
                </a:extLst>
              </p:cNvPr>
              <p:cNvSpPr txBox="1"/>
              <p:nvPr/>
            </p:nvSpPr>
            <p:spPr>
              <a:xfrm>
                <a:off x="7182510" y="2592613"/>
                <a:ext cx="1643399" cy="369332"/>
              </a:xfrm>
              <a:prstGeom prst="rect">
                <a:avLst/>
              </a:prstGeom>
              <a:noFill/>
            </p:spPr>
            <p:txBody>
              <a:bodyPr wrap="none" rtlCol="0">
                <a:spAutoFit/>
              </a:bodyPr>
              <a:lstStyle/>
              <a:p>
                <a14:m>
                  <m:oMath xmlns:m="http://schemas.openxmlformats.org/officeDocument/2006/math">
                    <m:r>
                      <a:rPr lang="en-US" b="1" i="1" smtClean="0">
                        <a:solidFill>
                          <a:srgbClr val="C00000"/>
                        </a:solidFill>
                        <a:latin typeface="Cambria Math" panose="02040503050406030204" pitchFamily="18" charset="0"/>
                      </a:rPr>
                      <m:t>𝒊</m:t>
                    </m:r>
                  </m:oMath>
                </a14:m>
                <a:r>
                  <a:rPr lang="en-US" b="1">
                    <a:solidFill>
                      <a:srgbClr val="C00000"/>
                    </a:solidFill>
                  </a:rPr>
                  <a:t>-</a:t>
                </a:r>
                <a:r>
                  <a:rPr lang="en-US" b="1" err="1">
                    <a:solidFill>
                      <a:srgbClr val="C00000"/>
                    </a:solidFill>
                  </a:rPr>
                  <a:t>th</a:t>
                </a:r>
                <a:r>
                  <a:rPr lang="en-US" b="1">
                    <a:solidFill>
                      <a:srgbClr val="C00000"/>
                    </a:solidFill>
                  </a:rPr>
                  <a:t> data point</a:t>
                </a:r>
              </a:p>
            </p:txBody>
          </p:sp>
        </mc:Choice>
        <mc:Fallback xmlns="">
          <p:sp>
            <p:nvSpPr>
              <p:cNvPr id="15" name="TextBox 14">
                <a:extLst>
                  <a:ext uri="{FF2B5EF4-FFF2-40B4-BE49-F238E27FC236}">
                    <a16:creationId xmlns:a16="http://schemas.microsoft.com/office/drawing/2014/main" id="{DC2CCD97-60ED-964B-8E9D-C250BDF1672D}"/>
                  </a:ext>
                </a:extLst>
              </p:cNvPr>
              <p:cNvSpPr txBox="1">
                <a:spLocks noRot="1" noChangeAspect="1" noMove="1" noResize="1" noEditPoints="1" noAdjustHandles="1" noChangeArrowheads="1" noChangeShapeType="1" noTextEdit="1"/>
              </p:cNvSpPr>
              <p:nvPr/>
            </p:nvSpPr>
            <p:spPr>
              <a:xfrm>
                <a:off x="7182510" y="2592613"/>
                <a:ext cx="1643399" cy="369332"/>
              </a:xfrm>
              <a:prstGeom prst="rect">
                <a:avLst/>
              </a:prstGeom>
              <a:blipFill>
                <a:blip r:embed="rId3"/>
                <a:stretch>
                  <a:fillRect t="-6667" r="-152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49E0680-2553-C54A-B013-884D81408CA9}"/>
                  </a:ext>
                </a:extLst>
              </p:cNvPr>
              <p:cNvSpPr txBox="1"/>
              <p:nvPr/>
            </p:nvSpPr>
            <p:spPr>
              <a:xfrm>
                <a:off x="7294948" y="3034579"/>
                <a:ext cx="1090363" cy="369332"/>
              </a:xfrm>
              <a:prstGeom prst="rect">
                <a:avLst/>
              </a:prstGeom>
              <a:noFill/>
            </p:spPr>
            <p:txBody>
              <a:bodyPr wrap="none" rtlCol="0">
                <a:spAutoFit/>
              </a:bodyPr>
              <a:lstStyle/>
              <a:p>
                <a14:m>
                  <m:oMath xmlns:m="http://schemas.openxmlformats.org/officeDocument/2006/math">
                    <m:r>
                      <a:rPr lang="en-US" b="1" i="1" smtClean="0">
                        <a:solidFill>
                          <a:schemeClr val="accent1">
                            <a:lumMod val="75000"/>
                          </a:schemeClr>
                        </a:solidFill>
                        <a:latin typeface="Cambria Math" panose="02040503050406030204" pitchFamily="18" charset="0"/>
                      </a:rPr>
                      <m:t>𝒋</m:t>
                    </m:r>
                  </m:oMath>
                </a14:m>
                <a:r>
                  <a:rPr lang="en-US" b="1">
                    <a:solidFill>
                      <a:schemeClr val="accent1">
                        <a:lumMod val="75000"/>
                      </a:schemeClr>
                    </a:solidFill>
                  </a:rPr>
                  <a:t>-</a:t>
                </a:r>
                <a:r>
                  <a:rPr lang="en-US" b="1" err="1">
                    <a:solidFill>
                      <a:schemeClr val="accent1">
                        <a:lumMod val="75000"/>
                      </a:schemeClr>
                    </a:solidFill>
                  </a:rPr>
                  <a:t>th</a:t>
                </a:r>
                <a:r>
                  <a:rPr lang="en-US" b="1">
                    <a:solidFill>
                      <a:schemeClr val="accent1">
                        <a:lumMod val="75000"/>
                      </a:schemeClr>
                    </a:solidFill>
                  </a:rPr>
                  <a:t> class</a:t>
                </a:r>
              </a:p>
            </p:txBody>
          </p:sp>
        </mc:Choice>
        <mc:Fallback xmlns="">
          <p:sp>
            <p:nvSpPr>
              <p:cNvPr id="16" name="TextBox 15">
                <a:extLst>
                  <a:ext uri="{FF2B5EF4-FFF2-40B4-BE49-F238E27FC236}">
                    <a16:creationId xmlns:a16="http://schemas.microsoft.com/office/drawing/2014/main" id="{249E0680-2553-C54A-B013-884D81408CA9}"/>
                  </a:ext>
                </a:extLst>
              </p:cNvPr>
              <p:cNvSpPr txBox="1">
                <a:spLocks noRot="1" noChangeAspect="1" noMove="1" noResize="1" noEditPoints="1" noAdjustHandles="1" noChangeArrowheads="1" noChangeShapeType="1" noTextEdit="1"/>
              </p:cNvSpPr>
              <p:nvPr/>
            </p:nvSpPr>
            <p:spPr>
              <a:xfrm>
                <a:off x="7294948" y="3034579"/>
                <a:ext cx="1090363" cy="369332"/>
              </a:xfrm>
              <a:prstGeom prst="rect">
                <a:avLst/>
              </a:prstGeom>
              <a:blipFill>
                <a:blip r:embed="rId4"/>
                <a:stretch>
                  <a:fillRect l="-1149" t="-10345" r="-3448" b="-27586"/>
                </a:stretch>
              </a:blipFill>
            </p:spPr>
            <p:txBody>
              <a:bodyPr/>
              <a:lstStyle/>
              <a:p>
                <a:r>
                  <a:rPr lang="en-US">
                    <a:noFill/>
                  </a:rPr>
                  <a:t> </a:t>
                </a:r>
              </a:p>
            </p:txBody>
          </p:sp>
        </mc:Fallback>
      </mc:AlternateContent>
      <p:graphicFrame>
        <p:nvGraphicFramePr>
          <p:cNvPr id="17" name="Table 7">
            <a:extLst>
              <a:ext uri="{FF2B5EF4-FFF2-40B4-BE49-F238E27FC236}">
                <a16:creationId xmlns:a16="http://schemas.microsoft.com/office/drawing/2014/main" id="{088ABC30-39E3-CE4B-AF21-7FFCB1EFE1D5}"/>
              </a:ext>
            </a:extLst>
          </p:cNvPr>
          <p:cNvGraphicFramePr>
            <a:graphicFrameLocks noGrp="1"/>
          </p:cNvGraphicFramePr>
          <p:nvPr/>
        </p:nvGraphicFramePr>
        <p:xfrm>
          <a:off x="3876793" y="3799775"/>
          <a:ext cx="3124200" cy="370840"/>
        </p:xfrm>
        <a:graphic>
          <a:graphicData uri="http://schemas.openxmlformats.org/drawingml/2006/table">
            <a:tbl>
              <a:tblPr firstRow="1" bandRow="1">
                <a:tableStyleId>{5C22544A-7EE6-4342-B048-85BDC9FD1C3A}</a:tableStyleId>
              </a:tblPr>
              <a:tblGrid>
                <a:gridCol w="624840">
                  <a:extLst>
                    <a:ext uri="{9D8B030D-6E8A-4147-A177-3AD203B41FA5}">
                      <a16:colId xmlns:a16="http://schemas.microsoft.com/office/drawing/2014/main" val="2803509473"/>
                    </a:ext>
                  </a:extLst>
                </a:gridCol>
                <a:gridCol w="624840">
                  <a:extLst>
                    <a:ext uri="{9D8B030D-6E8A-4147-A177-3AD203B41FA5}">
                      <a16:colId xmlns:a16="http://schemas.microsoft.com/office/drawing/2014/main" val="2781578608"/>
                    </a:ext>
                  </a:extLst>
                </a:gridCol>
                <a:gridCol w="624840">
                  <a:extLst>
                    <a:ext uri="{9D8B030D-6E8A-4147-A177-3AD203B41FA5}">
                      <a16:colId xmlns:a16="http://schemas.microsoft.com/office/drawing/2014/main" val="1704327119"/>
                    </a:ext>
                  </a:extLst>
                </a:gridCol>
                <a:gridCol w="624840">
                  <a:extLst>
                    <a:ext uri="{9D8B030D-6E8A-4147-A177-3AD203B41FA5}">
                      <a16:colId xmlns:a16="http://schemas.microsoft.com/office/drawing/2014/main" val="611479000"/>
                    </a:ext>
                  </a:extLst>
                </a:gridCol>
                <a:gridCol w="624840">
                  <a:extLst>
                    <a:ext uri="{9D8B030D-6E8A-4147-A177-3AD203B41FA5}">
                      <a16:colId xmlns:a16="http://schemas.microsoft.com/office/drawing/2014/main" val="4086214590"/>
                    </a:ext>
                  </a:extLst>
                </a:gridCol>
              </a:tblGrid>
              <a:tr h="370840">
                <a:tc>
                  <a:txBody>
                    <a:bodyPr/>
                    <a:lstStyle/>
                    <a:p>
                      <a:pPr algn="ctr"/>
                      <a:r>
                        <a:rPr lang="en-US"/>
                        <a:t>0</a:t>
                      </a:r>
                    </a:p>
                  </a:txBody>
                  <a:tcPr>
                    <a:solidFill>
                      <a:srgbClr val="002060"/>
                    </a:solidFill>
                  </a:tcPr>
                </a:tc>
                <a:tc>
                  <a:txBody>
                    <a:bodyPr/>
                    <a:lstStyle/>
                    <a:p>
                      <a:pPr algn="ctr"/>
                      <a:r>
                        <a:rPr lang="en-US"/>
                        <a:t>0</a:t>
                      </a:r>
                    </a:p>
                  </a:txBody>
                  <a:tcPr>
                    <a:solidFill>
                      <a:srgbClr val="002060"/>
                    </a:solidFill>
                  </a:tcPr>
                </a:tc>
                <a:tc>
                  <a:txBody>
                    <a:bodyPr/>
                    <a:lstStyle/>
                    <a:p>
                      <a:pPr algn="ctr"/>
                      <a:r>
                        <a:rPr lang="en-US"/>
                        <a:t>1</a:t>
                      </a:r>
                    </a:p>
                  </a:txBody>
                  <a:tcPr>
                    <a:solidFill>
                      <a:srgbClr val="002060"/>
                    </a:solidFill>
                  </a:tcPr>
                </a:tc>
                <a:tc>
                  <a:txBody>
                    <a:bodyPr/>
                    <a:lstStyle/>
                    <a:p>
                      <a:pPr algn="ctr"/>
                      <a:r>
                        <a:rPr lang="en-US"/>
                        <a:t>0</a:t>
                      </a:r>
                    </a:p>
                  </a:txBody>
                  <a:tcPr>
                    <a:solidFill>
                      <a:srgbClr val="002060"/>
                    </a:solidFill>
                  </a:tcPr>
                </a:tc>
                <a:tc>
                  <a:txBody>
                    <a:bodyPr/>
                    <a:lstStyle/>
                    <a:p>
                      <a:pPr algn="ctr"/>
                      <a:r>
                        <a:rPr lang="en-US"/>
                        <a:t>0</a:t>
                      </a:r>
                    </a:p>
                  </a:txBody>
                  <a:tcPr>
                    <a:solidFill>
                      <a:srgbClr val="002060"/>
                    </a:solidFill>
                  </a:tcPr>
                </a:tc>
                <a:extLst>
                  <a:ext uri="{0D108BD9-81ED-4DB2-BD59-A6C34878D82A}">
                    <a16:rowId xmlns:a16="http://schemas.microsoft.com/office/drawing/2014/main" val="2067912320"/>
                  </a:ext>
                </a:extLst>
              </a:tr>
            </a:tbl>
          </a:graphicData>
        </a:graphic>
      </p:graphicFrame>
      <p:graphicFrame>
        <p:nvGraphicFramePr>
          <p:cNvPr id="18" name="Table 17">
            <a:extLst>
              <a:ext uri="{FF2B5EF4-FFF2-40B4-BE49-F238E27FC236}">
                <a16:creationId xmlns:a16="http://schemas.microsoft.com/office/drawing/2014/main" id="{3C8266EC-3F50-864D-8EAA-0727A5FC54E7}"/>
              </a:ext>
            </a:extLst>
          </p:cNvPr>
          <p:cNvGraphicFramePr>
            <a:graphicFrameLocks noGrp="1"/>
          </p:cNvGraphicFramePr>
          <p:nvPr/>
        </p:nvGraphicFramePr>
        <p:xfrm>
          <a:off x="3879635" y="5059580"/>
          <a:ext cx="3124200" cy="370840"/>
        </p:xfrm>
        <a:graphic>
          <a:graphicData uri="http://schemas.openxmlformats.org/drawingml/2006/table">
            <a:tbl>
              <a:tblPr firstRow="1" bandRow="1">
                <a:tableStyleId>{5C22544A-7EE6-4342-B048-85BDC9FD1C3A}</a:tableStyleId>
              </a:tblPr>
              <a:tblGrid>
                <a:gridCol w="624840">
                  <a:extLst>
                    <a:ext uri="{9D8B030D-6E8A-4147-A177-3AD203B41FA5}">
                      <a16:colId xmlns:a16="http://schemas.microsoft.com/office/drawing/2014/main" val="2803509473"/>
                    </a:ext>
                  </a:extLst>
                </a:gridCol>
                <a:gridCol w="624840">
                  <a:extLst>
                    <a:ext uri="{9D8B030D-6E8A-4147-A177-3AD203B41FA5}">
                      <a16:colId xmlns:a16="http://schemas.microsoft.com/office/drawing/2014/main" val="2781578608"/>
                    </a:ext>
                  </a:extLst>
                </a:gridCol>
                <a:gridCol w="624840">
                  <a:extLst>
                    <a:ext uri="{9D8B030D-6E8A-4147-A177-3AD203B41FA5}">
                      <a16:colId xmlns:a16="http://schemas.microsoft.com/office/drawing/2014/main" val="1704327119"/>
                    </a:ext>
                  </a:extLst>
                </a:gridCol>
                <a:gridCol w="624840">
                  <a:extLst>
                    <a:ext uri="{9D8B030D-6E8A-4147-A177-3AD203B41FA5}">
                      <a16:colId xmlns:a16="http://schemas.microsoft.com/office/drawing/2014/main" val="611479000"/>
                    </a:ext>
                  </a:extLst>
                </a:gridCol>
                <a:gridCol w="624840">
                  <a:extLst>
                    <a:ext uri="{9D8B030D-6E8A-4147-A177-3AD203B41FA5}">
                      <a16:colId xmlns:a16="http://schemas.microsoft.com/office/drawing/2014/main" val="4086214590"/>
                    </a:ext>
                  </a:extLst>
                </a:gridCol>
              </a:tblGrid>
              <a:tr h="370840">
                <a:tc>
                  <a:txBody>
                    <a:bodyPr/>
                    <a:lstStyle/>
                    <a:p>
                      <a:pPr algn="ctr"/>
                      <a:r>
                        <a:rPr lang="en-US"/>
                        <a:t>0.1</a:t>
                      </a:r>
                    </a:p>
                  </a:txBody>
                  <a:tcPr>
                    <a:solidFill>
                      <a:srgbClr val="002060"/>
                    </a:solidFill>
                  </a:tcPr>
                </a:tc>
                <a:tc>
                  <a:txBody>
                    <a:bodyPr/>
                    <a:lstStyle/>
                    <a:p>
                      <a:pPr algn="ctr"/>
                      <a:r>
                        <a:rPr lang="en-US"/>
                        <a:t>0.3</a:t>
                      </a:r>
                    </a:p>
                  </a:txBody>
                  <a:tcPr>
                    <a:solidFill>
                      <a:srgbClr val="002060"/>
                    </a:solidFill>
                  </a:tcPr>
                </a:tc>
                <a:tc>
                  <a:txBody>
                    <a:bodyPr/>
                    <a:lstStyle/>
                    <a:p>
                      <a:pPr algn="ctr"/>
                      <a:r>
                        <a:rPr lang="en-US"/>
                        <a:t>0.4</a:t>
                      </a:r>
                    </a:p>
                  </a:txBody>
                  <a:tcPr>
                    <a:solidFill>
                      <a:srgbClr val="002060"/>
                    </a:solidFill>
                  </a:tcPr>
                </a:tc>
                <a:tc>
                  <a:txBody>
                    <a:bodyPr/>
                    <a:lstStyle/>
                    <a:p>
                      <a:pPr algn="ctr"/>
                      <a:r>
                        <a:rPr lang="en-US"/>
                        <a:t>0.1</a:t>
                      </a:r>
                    </a:p>
                  </a:txBody>
                  <a:tcPr>
                    <a:solidFill>
                      <a:srgbClr val="002060"/>
                    </a:solidFill>
                  </a:tcPr>
                </a:tc>
                <a:tc>
                  <a:txBody>
                    <a:bodyPr/>
                    <a:lstStyle/>
                    <a:p>
                      <a:pPr algn="ctr"/>
                      <a:r>
                        <a:rPr lang="en-US"/>
                        <a:t>0.1</a:t>
                      </a:r>
                    </a:p>
                  </a:txBody>
                  <a:tcPr>
                    <a:solidFill>
                      <a:srgbClr val="002060"/>
                    </a:solidFill>
                  </a:tcPr>
                </a:tc>
                <a:extLst>
                  <a:ext uri="{0D108BD9-81ED-4DB2-BD59-A6C34878D82A}">
                    <a16:rowId xmlns:a16="http://schemas.microsoft.com/office/drawing/2014/main" val="2067912320"/>
                  </a:ext>
                </a:extLst>
              </a:tr>
            </a:tbl>
          </a:graphicData>
        </a:graphic>
      </p:graphicFrame>
      <p:sp>
        <p:nvSpPr>
          <p:cNvPr id="19" name="TextBox 18">
            <a:extLst>
              <a:ext uri="{FF2B5EF4-FFF2-40B4-BE49-F238E27FC236}">
                <a16:creationId xmlns:a16="http://schemas.microsoft.com/office/drawing/2014/main" id="{B10C1CE3-D071-3141-9770-7A49C5C09984}"/>
              </a:ext>
            </a:extLst>
          </p:cNvPr>
          <p:cNvSpPr txBox="1"/>
          <p:nvPr/>
        </p:nvSpPr>
        <p:spPr>
          <a:xfrm>
            <a:off x="3216482" y="3787743"/>
            <a:ext cx="675185" cy="400110"/>
          </a:xfrm>
          <a:prstGeom prst="rect">
            <a:avLst/>
          </a:prstGeom>
          <a:noFill/>
        </p:spPr>
        <p:txBody>
          <a:bodyPr wrap="none" rtlCol="0">
            <a:spAutoFit/>
          </a:bodyPr>
          <a:lstStyle/>
          <a:p>
            <a:r>
              <a:rPr lang="en-US" sz="2000" b="1"/>
              <a:t>E.g. </a:t>
            </a:r>
          </a:p>
        </p:txBody>
      </p:sp>
      <p:sp>
        <p:nvSpPr>
          <p:cNvPr id="20" name="TextBox 19">
            <a:extLst>
              <a:ext uri="{FF2B5EF4-FFF2-40B4-BE49-F238E27FC236}">
                <a16:creationId xmlns:a16="http://schemas.microsoft.com/office/drawing/2014/main" id="{CAB8B486-1491-E54D-8CA2-86138FD9E0F3}"/>
              </a:ext>
            </a:extLst>
          </p:cNvPr>
          <p:cNvSpPr txBox="1"/>
          <p:nvPr/>
        </p:nvSpPr>
        <p:spPr>
          <a:xfrm>
            <a:off x="3204855" y="5077185"/>
            <a:ext cx="675185" cy="400110"/>
          </a:xfrm>
          <a:prstGeom prst="rect">
            <a:avLst/>
          </a:prstGeom>
          <a:noFill/>
        </p:spPr>
        <p:txBody>
          <a:bodyPr wrap="none" rtlCol="0">
            <a:spAutoFit/>
          </a:bodyPr>
          <a:lstStyle/>
          <a:p>
            <a:r>
              <a:rPr lang="en-US" sz="2000" b="1"/>
              <a:t>E.g. </a:t>
            </a:r>
          </a:p>
        </p:txBody>
      </p:sp>
    </p:spTree>
    <p:extLst>
      <p:ext uri="{BB962C8B-B14F-4D97-AF65-F5344CB8AC3E}">
        <p14:creationId xmlns:p14="http://schemas.microsoft.com/office/powerpoint/2010/main" val="27531577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C8CFB-9DB6-1942-BF48-DF1DFAFC2227}"/>
              </a:ext>
            </a:extLst>
          </p:cNvPr>
          <p:cNvSpPr>
            <a:spLocks noGrp="1"/>
          </p:cNvSpPr>
          <p:nvPr>
            <p:ph type="title"/>
          </p:nvPr>
        </p:nvSpPr>
        <p:spPr/>
        <p:txBody>
          <a:bodyPr/>
          <a:lstStyle/>
          <a:p>
            <a:r>
              <a:rPr lang="en-US"/>
              <a:t>Regression Loss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D85B5A9-802D-A142-8943-C29634A4206C}"/>
                  </a:ext>
                </a:extLst>
              </p:cNvPr>
              <p:cNvSpPr>
                <a:spLocks noGrp="1"/>
              </p:cNvSpPr>
              <p:nvPr>
                <p:ph idx="1"/>
              </p:nvPr>
            </p:nvSpPr>
            <p:spPr>
              <a:xfrm>
                <a:off x="411480" y="1098362"/>
                <a:ext cx="8640792" cy="5719354"/>
              </a:xfrm>
            </p:spPr>
            <p:txBody>
              <a:bodyPr>
                <a:normAutofit fontScale="70000" lnSpcReduction="20000"/>
              </a:bodyPr>
              <a:lstStyle/>
              <a:p>
                <a:pPr>
                  <a:lnSpc>
                    <a:spcPct val="120000"/>
                  </a:lnSpc>
                </a:pPr>
                <a:r>
                  <a:rPr lang="en-US" sz="4100"/>
                  <a:t>For regression tasks we often use </a:t>
                </a:r>
                <a:r>
                  <a:rPr lang="en-US" sz="4100" b="1">
                    <a:solidFill>
                      <a:srgbClr val="C00000"/>
                    </a:solidFill>
                  </a:rPr>
                  <a:t>Mean Squared Error (MSE) </a:t>
                </a:r>
                <a:r>
                  <a:rPr lang="en-US" sz="4100"/>
                  <a:t>a.k.a.</a:t>
                </a:r>
                <a:r>
                  <a:rPr lang="en-US" sz="4100" b="1">
                    <a:solidFill>
                      <a:srgbClr val="C00000"/>
                    </a:solidFill>
                  </a:rPr>
                  <a:t> L2 loss</a:t>
                </a:r>
                <a:endParaRPr lang="en-US" sz="3600"/>
              </a:p>
              <a:p>
                <a14:m>
                  <m:oMath xmlns:m="http://schemas.openxmlformats.org/officeDocument/2006/math">
                    <m:r>
                      <a:rPr lang="en-US" sz="3600" i="1" dirty="0" smtClean="0">
                        <a:solidFill>
                          <a:schemeClr val="accent2"/>
                        </a:solidFill>
                        <a:latin typeface="Cambria Math" panose="02040503050406030204" pitchFamily="18" charset="0"/>
                      </a:rPr>
                      <m:t>𝐾</m:t>
                    </m:r>
                  </m:oMath>
                </a14:m>
                <a:r>
                  <a:rPr lang="en-US" sz="3600">
                    <a:solidFill>
                      <a:schemeClr val="accent2"/>
                    </a:solidFill>
                  </a:rPr>
                  <a:t>-way regression </a:t>
                </a:r>
                <a:r>
                  <a:rPr lang="en-US" sz="3600"/>
                  <a:t>for data point (</a:t>
                </a:r>
                <a:r>
                  <a:rPr lang="en-US" sz="3600" err="1"/>
                  <a:t>i</a:t>
                </a:r>
                <a:r>
                  <a:rPr lang="en-US" sz="3600"/>
                  <a:t>):</a:t>
                </a:r>
              </a:p>
              <a:p>
                <a:pPr marL="118872"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MSE</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1" i="1">
                                  <a:latin typeface="Cambria Math" panose="02040503050406030204" pitchFamily="18" charset="0"/>
                                </a:rPr>
                                <m:t>𝒚</m:t>
                              </m:r>
                            </m:e>
                            <m:sup>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m:t>
                              </m:r>
                            </m:sup>
                          </m:sSup>
                          <m:r>
                            <a:rPr lang="en-US" i="1">
                              <a:latin typeface="Cambria Math" panose="02040503050406030204" pitchFamily="18" charset="0"/>
                            </a:rPr>
                            <m:t>, </m:t>
                          </m:r>
                          <m:sSup>
                            <m:sSupPr>
                              <m:ctrlPr>
                                <a:rPr lang="en-US" i="1">
                                  <a:latin typeface="Cambria Math" panose="02040503050406030204" pitchFamily="18" charset="0"/>
                                </a:rPr>
                              </m:ctrlPr>
                            </m:sSupPr>
                            <m:e>
                              <m:acc>
                                <m:accPr>
                                  <m:chr m:val="̂"/>
                                  <m:ctrlPr>
                                    <a:rPr lang="en-US" b="1" i="1">
                                      <a:latin typeface="Cambria Math" panose="02040503050406030204" pitchFamily="18" charset="0"/>
                                    </a:rPr>
                                  </m:ctrlPr>
                                </m:accPr>
                                <m:e>
                                  <m:r>
                                    <a:rPr lang="en-US" b="1" i="1">
                                      <a:latin typeface="Cambria Math" panose="02040503050406030204" pitchFamily="18" charset="0"/>
                                    </a:rPr>
                                    <m:t>𝒚</m:t>
                                  </m:r>
                                </m:e>
                              </m:acc>
                            </m:e>
                            <m:sup>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m:t>
                              </m:r>
                            </m:sup>
                          </m:sSup>
                        </m:e>
                      </m:d>
                      <m:r>
                        <a:rPr lang="en-US" i="1">
                          <a:latin typeface="Cambria Math" panose="02040503050406030204" pitchFamily="18" charset="0"/>
                        </a:rPr>
                        <m:t>=</m:t>
                      </m:r>
                      <m:nary>
                        <m:naryPr>
                          <m:chr m:val="∑"/>
                          <m:limLoc m:val="subSup"/>
                          <m:ctrlPr>
                            <a:rPr lang="en-US" i="1">
                              <a:latin typeface="Cambria Math" panose="02040503050406030204" pitchFamily="18" charset="0"/>
                              <a:ea typeface="Cambria Math" panose="02040503050406030204" pitchFamily="18" charset="0"/>
                            </a:rPr>
                          </m:ctrlPr>
                        </m:naryPr>
                        <m:sub>
                          <m:r>
                            <m:rPr>
                              <m:brk m:alnAt="1"/>
                            </m:rPr>
                            <a:rPr lang="en-US" b="0" i="1" smtClean="0">
                              <a:latin typeface="Cambria Math" panose="02040503050406030204" pitchFamily="18" charset="0"/>
                              <a:ea typeface="Cambria Math" panose="02040503050406030204" pitchFamily="18" charset="0"/>
                            </a:rPr>
                            <m:t>𝑗</m:t>
                          </m:r>
                          <m:r>
                            <a:rPr lang="en-US" i="1">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𝐾</m:t>
                          </m:r>
                        </m:sup>
                        <m:e>
                          <m:sSup>
                            <m:sSupPr>
                              <m:ctrlPr>
                                <a:rPr lang="en-US" i="1" smtClean="0">
                                  <a:latin typeface="Cambria Math" panose="02040503050406030204" pitchFamily="18" charset="0"/>
                                  <a:ea typeface="Cambria Math" panose="02040503050406030204" pitchFamily="18" charset="0"/>
                                </a:rPr>
                              </m:ctrlPr>
                            </m:sSupPr>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𝒚</m:t>
                                  </m:r>
                                </m:e>
                                <m:sub>
                                  <m:r>
                                    <a:rPr lang="en-US" i="1">
                                      <a:latin typeface="Cambria Math" panose="02040503050406030204" pitchFamily="18" charset="0"/>
                                      <a:ea typeface="Cambria Math" panose="02040503050406030204" pitchFamily="18" charset="0"/>
                                    </a:rPr>
                                    <m:t>𝑗</m:t>
                                  </m:r>
                                </m:sub>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sup>
                              </m:sSubSup>
                              <m:r>
                                <a:rPr lang="en-US" i="1">
                                  <a:latin typeface="Cambria Math" panose="02040503050406030204" pitchFamily="18" charset="0"/>
                                  <a:ea typeface="Cambria Math" panose="02040503050406030204" pitchFamily="18" charset="0"/>
                                </a:rPr>
                                <m:t>− </m:t>
                              </m:r>
                              <m:sSubSup>
                                <m:sSubSupPr>
                                  <m:ctrlPr>
                                    <a:rPr lang="en-US" i="1">
                                      <a:latin typeface="Cambria Math" panose="02040503050406030204" pitchFamily="18" charset="0"/>
                                      <a:ea typeface="Cambria Math" panose="02040503050406030204" pitchFamily="18" charset="0"/>
                                    </a:rPr>
                                  </m:ctrlPr>
                                </m:sSubSupPr>
                                <m:e>
                                  <m:acc>
                                    <m:accPr>
                                      <m:chr m:val="̂"/>
                                      <m:ctrlPr>
                                        <a:rPr lang="en-US" b="1" i="1">
                                          <a:latin typeface="Cambria Math" panose="02040503050406030204" pitchFamily="18" charset="0"/>
                                          <a:ea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𝒚</m:t>
                                      </m:r>
                                    </m:e>
                                  </m:acc>
                                </m:e>
                                <m:sub>
                                  <m:r>
                                    <a:rPr lang="en-US" i="1">
                                      <a:latin typeface="Cambria Math" panose="02040503050406030204" pitchFamily="18" charset="0"/>
                                      <a:ea typeface="Cambria Math" panose="02040503050406030204" pitchFamily="18" charset="0"/>
                                    </a:rPr>
                                    <m:t>𝑗</m:t>
                                  </m:r>
                                </m:sub>
                                <m:sup>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𝑖</m:t>
                                      </m:r>
                                    </m:e>
                                  </m:d>
                                </m:sup>
                              </m:sSubSup>
                              <m:r>
                                <a:rPr lang="en-US" b="0" i="1" smtClean="0">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2</m:t>
                              </m:r>
                            </m:sup>
                          </m:sSup>
                        </m:e>
                      </m:nary>
                    </m:oMath>
                  </m:oMathPara>
                </a14:m>
                <a:endParaRPr lang="en-US"/>
              </a:p>
              <a:p>
                <a:pPr marL="118872" indent="0">
                  <a:buNone/>
                </a:pPr>
                <a:r>
                  <a:rPr lang="en-US" sz="3600">
                    <a:solidFill>
                      <a:srgbClr val="C00000"/>
                    </a:solidFill>
                  </a:rPr>
                  <a:t>where:</a:t>
                </a:r>
              </a:p>
              <a:p>
                <a:pPr marL="118872" indent="0" algn="ctr">
                  <a:buNone/>
                </a:pPr>
                <a:endParaRPr lang="en-US" i="1">
                  <a:latin typeface="Cambria Math" panose="02040503050406030204" pitchFamily="18" charset="0"/>
                </a:endParaRPr>
              </a:p>
              <a:p>
                <a:pPr marL="118872" indent="0" algn="ctr">
                  <a:buNone/>
                </a:pP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𝒚</m:t>
                        </m:r>
                      </m:e>
                      <m:sup>
                        <m:r>
                          <a:rPr lang="en-US" b="1" i="1" smtClean="0">
                            <a:latin typeface="Cambria Math" panose="02040503050406030204" pitchFamily="18" charset="0"/>
                          </a:rPr>
                          <m:t>(</m:t>
                        </m:r>
                        <m:r>
                          <a:rPr lang="en-US" b="1" i="1" smtClean="0">
                            <a:latin typeface="Cambria Math" panose="02040503050406030204" pitchFamily="18" charset="0"/>
                          </a:rPr>
                          <m:t>𝒊</m:t>
                        </m:r>
                        <m:r>
                          <a:rPr lang="en-US" b="1" i="1" smtClean="0">
                            <a:latin typeface="Cambria Math" panose="02040503050406030204" pitchFamily="18" charset="0"/>
                          </a:rPr>
                          <m:t>)</m:t>
                        </m:r>
                      </m:sup>
                    </m:sSup>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𝑘</m:t>
                        </m:r>
                      </m:sup>
                    </m:sSup>
                    <m:r>
                      <a:rPr lang="en-US" i="1">
                        <a:latin typeface="Cambria Math" panose="02040503050406030204" pitchFamily="18" charset="0"/>
                      </a:rPr>
                      <m:t>=</m:t>
                    </m:r>
                  </m:oMath>
                </a14:m>
                <a:r>
                  <a:rPr lang="en-US"/>
                  <a:t> Real valued vector of targets</a:t>
                </a:r>
              </a:p>
              <a:p>
                <a:pPr marL="118872" indent="0" algn="ctr">
                  <a:buNone/>
                </a:pPr>
                <a14:m>
                  <m:oMath xmlns:m="http://schemas.openxmlformats.org/officeDocument/2006/math">
                    <m:sSup>
                      <m:sSupPr>
                        <m:ctrlPr>
                          <a:rPr lang="en-US" b="1" i="1" smtClean="0">
                            <a:latin typeface="Cambria Math" panose="02040503050406030204" pitchFamily="18" charset="0"/>
                            <a:ea typeface="Cambria Math" panose="02040503050406030204" pitchFamily="18" charset="0"/>
                          </a:rPr>
                        </m:ctrlPr>
                      </m:sSupPr>
                      <m:e>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𝒚</m:t>
                            </m:r>
                          </m:e>
                        </m:acc>
                      </m:e>
                      <m:sup>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𝒊</m:t>
                        </m:r>
                        <m:r>
                          <a:rPr lang="en-US" b="1" i="1" smtClean="0">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𝑘</m:t>
                        </m:r>
                      </m:sup>
                    </m:sSup>
                    <m:r>
                      <a:rPr lang="en-US" i="1">
                        <a:latin typeface="Cambria Math" panose="02040503050406030204" pitchFamily="18" charset="0"/>
                      </a:rPr>
                      <m:t>=</m:t>
                    </m:r>
                    <m:r>
                      <a:rPr lang="en-US" i="1" smtClean="0">
                        <a:latin typeface="Cambria Math" panose="02040503050406030204" pitchFamily="18" charset="0"/>
                      </a:rPr>
                      <m:t> </m:t>
                    </m:r>
                  </m:oMath>
                </a14:m>
                <a:r>
                  <a:rPr lang="en-US"/>
                  <a:t>Real valued vector of predictions</a:t>
                </a:r>
              </a:p>
              <a:p>
                <a:pPr lvl="1">
                  <a:lnSpc>
                    <a:spcPct val="120000"/>
                  </a:lnSpc>
                </a:pPr>
                <a:endParaRPr lang="en-US" sz="3200">
                  <a:solidFill>
                    <a:schemeClr val="accent2"/>
                  </a:solidFill>
                </a:endParaRPr>
              </a:p>
              <a:p>
                <a:r>
                  <a:rPr lang="en-US" sz="3600">
                    <a:solidFill>
                      <a:srgbClr val="C00000"/>
                    </a:solidFill>
                  </a:rPr>
                  <a:t>Total loss over all </a:t>
                </a:r>
                <a14:m>
                  <m:oMath xmlns:m="http://schemas.openxmlformats.org/officeDocument/2006/math">
                    <m:r>
                      <a:rPr lang="en-US" sz="3600" i="1">
                        <a:solidFill>
                          <a:srgbClr val="C00000"/>
                        </a:solidFill>
                        <a:latin typeface="Cambria Math" panose="02040503050406030204" pitchFamily="18" charset="0"/>
                      </a:rPr>
                      <m:t>𝑁</m:t>
                    </m:r>
                  </m:oMath>
                </a14:m>
                <a:r>
                  <a:rPr lang="en-US" sz="3600">
                    <a:solidFill>
                      <a:srgbClr val="C00000"/>
                    </a:solidFill>
                  </a:rPr>
                  <a:t> training examples</a:t>
                </a:r>
              </a:p>
              <a:p>
                <a:pPr marL="457200" lvl="1" indent="0">
                  <a:buNone/>
                </a:pPr>
                <a14:m>
                  <m:oMathPara xmlns:m="http://schemas.openxmlformats.org/officeDocument/2006/math">
                    <m:oMathParaPr>
                      <m:jc m:val="centerGroup"/>
                    </m:oMathParaPr>
                    <m:oMath xmlns:m="http://schemas.openxmlformats.org/officeDocument/2006/math">
                      <m:r>
                        <m:rPr>
                          <m:sty m:val="p"/>
                        </m:rPr>
                        <a:rPr lang="en-US" b="0" i="0" smtClean="0">
                          <a:solidFill>
                            <a:schemeClr val="tx1"/>
                          </a:solidFill>
                          <a:latin typeface="Cambria Math" panose="02040503050406030204" pitchFamily="18" charset="0"/>
                        </a:rPr>
                        <m:t>Loss</m:t>
                      </m:r>
                      <m:r>
                        <a:rPr lang="en-US" b="0" i="1" smtClean="0">
                          <a:solidFill>
                            <a:schemeClr val="tx1"/>
                          </a:solidFill>
                          <a:latin typeface="Cambria Math" panose="02040503050406030204" pitchFamily="18" charset="0"/>
                        </a:rPr>
                        <m:t>=</m:t>
                      </m:r>
                      <m:nary>
                        <m:naryPr>
                          <m:chr m:val="∑"/>
                          <m:ctrlPr>
                            <a:rPr lang="en-US" b="0" i="1" smtClean="0">
                              <a:solidFill>
                                <a:schemeClr val="tx1"/>
                              </a:solidFill>
                              <a:latin typeface="Cambria Math" panose="02040503050406030204" pitchFamily="18" charset="0"/>
                            </a:rPr>
                          </m:ctrlPr>
                        </m:naryPr>
                        <m:sub>
                          <m:r>
                            <a:rPr lang="en-US" b="0" i="1" smtClean="0">
                              <a:solidFill>
                                <a:schemeClr val="tx1"/>
                              </a:solidFill>
                              <a:latin typeface="Cambria Math" panose="02040503050406030204" pitchFamily="18" charset="0"/>
                            </a:rPr>
                            <m:t>𝑖</m:t>
                          </m:r>
                          <m:r>
                            <a:rPr lang="en-US" b="0" i="1" smtClean="0">
                              <a:solidFill>
                                <a:schemeClr val="tx1"/>
                              </a:solidFill>
                              <a:latin typeface="Cambria Math" panose="02040503050406030204" pitchFamily="18" charset="0"/>
                            </a:rPr>
                            <m:t>=1</m:t>
                          </m:r>
                        </m:sub>
                        <m:sup>
                          <m:r>
                            <a:rPr lang="en-US" b="0" i="1" smtClean="0">
                              <a:solidFill>
                                <a:schemeClr val="tx1"/>
                              </a:solidFill>
                              <a:latin typeface="Cambria Math" panose="02040503050406030204" pitchFamily="18" charset="0"/>
                            </a:rPr>
                            <m:t>𝑁</m:t>
                          </m:r>
                        </m:sup>
                        <m:e>
                          <m:r>
                            <m:rPr>
                              <m:sty m:val="p"/>
                            </m:rPr>
                            <a:rPr lang="en-US">
                              <a:latin typeface="Cambria Math" panose="02040503050406030204" pitchFamily="18" charset="0"/>
                            </a:rPr>
                            <m:t>MSE</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1" i="1">
                                      <a:latin typeface="Cambria Math" panose="02040503050406030204" pitchFamily="18" charset="0"/>
                                    </a:rPr>
                                    <m:t>𝒚</m:t>
                                  </m:r>
                                </m:e>
                                <m:sup>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m:t>
                                  </m:r>
                                </m:sup>
                              </m:sSup>
                              <m:r>
                                <a:rPr lang="en-US" i="1">
                                  <a:latin typeface="Cambria Math" panose="02040503050406030204" pitchFamily="18" charset="0"/>
                                </a:rPr>
                                <m:t>, </m:t>
                              </m:r>
                              <m:sSup>
                                <m:sSupPr>
                                  <m:ctrlPr>
                                    <a:rPr lang="en-US" i="1">
                                      <a:latin typeface="Cambria Math" panose="02040503050406030204" pitchFamily="18" charset="0"/>
                                    </a:rPr>
                                  </m:ctrlPr>
                                </m:sSupPr>
                                <m:e>
                                  <m:acc>
                                    <m:accPr>
                                      <m:chr m:val="̂"/>
                                      <m:ctrlPr>
                                        <a:rPr lang="en-US" b="1" i="1">
                                          <a:latin typeface="Cambria Math" panose="02040503050406030204" pitchFamily="18" charset="0"/>
                                        </a:rPr>
                                      </m:ctrlPr>
                                    </m:accPr>
                                    <m:e>
                                      <m:r>
                                        <a:rPr lang="en-US" b="1" i="1">
                                          <a:latin typeface="Cambria Math" panose="02040503050406030204" pitchFamily="18" charset="0"/>
                                        </a:rPr>
                                        <m:t>𝒚</m:t>
                                      </m:r>
                                    </m:e>
                                  </m:acc>
                                </m:e>
                                <m:sup>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m:t>
                                  </m:r>
                                </m:sup>
                              </m:sSup>
                            </m:e>
                          </m:d>
                        </m:e>
                      </m:nary>
                    </m:oMath>
                  </m:oMathPara>
                </a14:m>
                <a:endParaRPr lang="en-US">
                  <a:solidFill>
                    <a:schemeClr val="tx1"/>
                  </a:solidFill>
                </a:endParaRPr>
              </a:p>
              <a:p>
                <a:endParaRPr lang="en-US">
                  <a:solidFill>
                    <a:srgbClr val="C00000"/>
                  </a:solidFill>
                </a:endParaRPr>
              </a:p>
              <a:p>
                <a:endParaRPr lang="en-US" b="1">
                  <a:solidFill>
                    <a:srgbClr val="C00000"/>
                  </a:solidFill>
                </a:endParaRPr>
              </a:p>
              <a:p>
                <a:endParaRPr lang="en-US" b="1">
                  <a:solidFill>
                    <a:srgbClr val="C00000"/>
                  </a:solidFill>
                </a:endParaRPr>
              </a:p>
            </p:txBody>
          </p:sp>
        </mc:Choice>
        <mc:Fallback xmlns="">
          <p:sp>
            <p:nvSpPr>
              <p:cNvPr id="3" name="Content Placeholder 2">
                <a:extLst>
                  <a:ext uri="{FF2B5EF4-FFF2-40B4-BE49-F238E27FC236}">
                    <a16:creationId xmlns:a16="http://schemas.microsoft.com/office/drawing/2014/main" id="{BD85B5A9-802D-A142-8943-C29634A4206C}"/>
                  </a:ext>
                </a:extLst>
              </p:cNvPr>
              <p:cNvSpPr>
                <a:spLocks noGrp="1" noRot="1" noChangeAspect="1" noMove="1" noResize="1" noEditPoints="1" noAdjustHandles="1" noChangeArrowheads="1" noChangeShapeType="1" noTextEdit="1"/>
              </p:cNvSpPr>
              <p:nvPr>
                <p:ph idx="1"/>
              </p:nvPr>
            </p:nvSpPr>
            <p:spPr>
              <a:xfrm>
                <a:off x="411480" y="1098362"/>
                <a:ext cx="8640792" cy="5719354"/>
              </a:xfrm>
              <a:blipFill>
                <a:blip r:embed="rId2"/>
                <a:stretch>
                  <a:fillRect l="-1341" t="-1066"/>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574C6BB4-36EF-D849-A5AE-87BEB6349F37}"/>
              </a:ext>
            </a:extLst>
          </p:cNvPr>
          <p:cNvSpPr>
            <a:spLocks noGrp="1"/>
          </p:cNvSpPr>
          <p:nvPr>
            <p:ph type="sldNum" sz="quarter" idx="12"/>
          </p:nvPr>
        </p:nvSpPr>
        <p:spPr/>
        <p:txBody>
          <a:bodyPr/>
          <a:lstStyle/>
          <a:p>
            <a:fld id="{19B12225-5612-419B-A8D5-4B8EEE4C217E}" type="slidenum">
              <a:rPr lang="en-US" smtClean="0"/>
              <a:pPr/>
              <a:t>132</a:t>
            </a:fld>
            <a:endParaRPr lang="en-US"/>
          </a:p>
        </p:txBody>
      </p:sp>
      <p:graphicFrame>
        <p:nvGraphicFramePr>
          <p:cNvPr id="7" name="Table 7">
            <a:extLst>
              <a:ext uri="{FF2B5EF4-FFF2-40B4-BE49-F238E27FC236}">
                <a16:creationId xmlns:a16="http://schemas.microsoft.com/office/drawing/2014/main" id="{D01FE818-6B0D-D044-A7C8-61327FDA5C2B}"/>
              </a:ext>
            </a:extLst>
          </p:cNvPr>
          <p:cNvGraphicFramePr>
            <a:graphicFrameLocks noGrp="1"/>
          </p:cNvGraphicFramePr>
          <p:nvPr/>
        </p:nvGraphicFramePr>
        <p:xfrm>
          <a:off x="3935575" y="3535762"/>
          <a:ext cx="3124200" cy="370840"/>
        </p:xfrm>
        <a:graphic>
          <a:graphicData uri="http://schemas.openxmlformats.org/drawingml/2006/table">
            <a:tbl>
              <a:tblPr firstRow="1" bandRow="1">
                <a:tableStyleId>{5C22544A-7EE6-4342-B048-85BDC9FD1C3A}</a:tableStyleId>
              </a:tblPr>
              <a:tblGrid>
                <a:gridCol w="624840">
                  <a:extLst>
                    <a:ext uri="{9D8B030D-6E8A-4147-A177-3AD203B41FA5}">
                      <a16:colId xmlns:a16="http://schemas.microsoft.com/office/drawing/2014/main" val="2803509473"/>
                    </a:ext>
                  </a:extLst>
                </a:gridCol>
                <a:gridCol w="624840">
                  <a:extLst>
                    <a:ext uri="{9D8B030D-6E8A-4147-A177-3AD203B41FA5}">
                      <a16:colId xmlns:a16="http://schemas.microsoft.com/office/drawing/2014/main" val="2781578608"/>
                    </a:ext>
                  </a:extLst>
                </a:gridCol>
                <a:gridCol w="624840">
                  <a:extLst>
                    <a:ext uri="{9D8B030D-6E8A-4147-A177-3AD203B41FA5}">
                      <a16:colId xmlns:a16="http://schemas.microsoft.com/office/drawing/2014/main" val="1704327119"/>
                    </a:ext>
                  </a:extLst>
                </a:gridCol>
                <a:gridCol w="624840">
                  <a:extLst>
                    <a:ext uri="{9D8B030D-6E8A-4147-A177-3AD203B41FA5}">
                      <a16:colId xmlns:a16="http://schemas.microsoft.com/office/drawing/2014/main" val="611479000"/>
                    </a:ext>
                  </a:extLst>
                </a:gridCol>
                <a:gridCol w="624840">
                  <a:extLst>
                    <a:ext uri="{9D8B030D-6E8A-4147-A177-3AD203B41FA5}">
                      <a16:colId xmlns:a16="http://schemas.microsoft.com/office/drawing/2014/main" val="4086214590"/>
                    </a:ext>
                  </a:extLst>
                </a:gridCol>
              </a:tblGrid>
              <a:tr h="370840">
                <a:tc>
                  <a:txBody>
                    <a:bodyPr/>
                    <a:lstStyle/>
                    <a:p>
                      <a:pPr algn="ctr"/>
                      <a:r>
                        <a:rPr lang="en-US"/>
                        <a:t>1.4</a:t>
                      </a:r>
                    </a:p>
                  </a:txBody>
                  <a:tcPr>
                    <a:solidFill>
                      <a:srgbClr val="002060"/>
                    </a:solidFill>
                  </a:tcPr>
                </a:tc>
                <a:tc>
                  <a:txBody>
                    <a:bodyPr/>
                    <a:lstStyle/>
                    <a:p>
                      <a:pPr algn="ctr"/>
                      <a:r>
                        <a:rPr lang="en-US"/>
                        <a:t>2.3</a:t>
                      </a:r>
                    </a:p>
                  </a:txBody>
                  <a:tcPr>
                    <a:solidFill>
                      <a:srgbClr val="002060"/>
                    </a:solidFill>
                  </a:tcPr>
                </a:tc>
                <a:tc>
                  <a:txBody>
                    <a:bodyPr/>
                    <a:lstStyle/>
                    <a:p>
                      <a:pPr algn="ctr"/>
                      <a:r>
                        <a:rPr lang="en-US"/>
                        <a:t>1.0</a:t>
                      </a:r>
                    </a:p>
                  </a:txBody>
                  <a:tcPr>
                    <a:solidFill>
                      <a:srgbClr val="002060"/>
                    </a:solidFill>
                  </a:tcPr>
                </a:tc>
                <a:tc>
                  <a:txBody>
                    <a:bodyPr/>
                    <a:lstStyle/>
                    <a:p>
                      <a:pPr algn="ctr"/>
                      <a:r>
                        <a:rPr lang="en-US"/>
                        <a:t>0.5</a:t>
                      </a:r>
                    </a:p>
                  </a:txBody>
                  <a:tcPr>
                    <a:solidFill>
                      <a:srgbClr val="002060"/>
                    </a:solidFill>
                  </a:tcPr>
                </a:tc>
                <a:tc>
                  <a:txBody>
                    <a:bodyPr/>
                    <a:lstStyle/>
                    <a:p>
                      <a:pPr algn="ctr"/>
                      <a:r>
                        <a:rPr lang="en-US"/>
                        <a:t>0.6</a:t>
                      </a:r>
                    </a:p>
                  </a:txBody>
                  <a:tcPr>
                    <a:solidFill>
                      <a:srgbClr val="002060"/>
                    </a:solidFill>
                  </a:tcPr>
                </a:tc>
                <a:extLst>
                  <a:ext uri="{0D108BD9-81ED-4DB2-BD59-A6C34878D82A}">
                    <a16:rowId xmlns:a16="http://schemas.microsoft.com/office/drawing/2014/main" val="2067912320"/>
                  </a:ext>
                </a:extLst>
              </a:tr>
            </a:tbl>
          </a:graphicData>
        </a:graphic>
      </p:graphicFrame>
      <p:graphicFrame>
        <p:nvGraphicFramePr>
          <p:cNvPr id="8" name="Table 7">
            <a:extLst>
              <a:ext uri="{FF2B5EF4-FFF2-40B4-BE49-F238E27FC236}">
                <a16:creationId xmlns:a16="http://schemas.microsoft.com/office/drawing/2014/main" id="{6B335D77-4B8D-7C40-88D5-4DA948F8EE94}"/>
              </a:ext>
            </a:extLst>
          </p:cNvPr>
          <p:cNvGraphicFramePr>
            <a:graphicFrameLocks noGrp="1"/>
          </p:cNvGraphicFramePr>
          <p:nvPr/>
        </p:nvGraphicFramePr>
        <p:xfrm>
          <a:off x="3935575" y="4609758"/>
          <a:ext cx="3124200" cy="365760"/>
        </p:xfrm>
        <a:graphic>
          <a:graphicData uri="http://schemas.openxmlformats.org/drawingml/2006/table">
            <a:tbl>
              <a:tblPr firstRow="1" bandRow="1">
                <a:tableStyleId>{5C22544A-7EE6-4342-B048-85BDC9FD1C3A}</a:tableStyleId>
              </a:tblPr>
              <a:tblGrid>
                <a:gridCol w="624840">
                  <a:extLst>
                    <a:ext uri="{9D8B030D-6E8A-4147-A177-3AD203B41FA5}">
                      <a16:colId xmlns:a16="http://schemas.microsoft.com/office/drawing/2014/main" val="2803509473"/>
                    </a:ext>
                  </a:extLst>
                </a:gridCol>
                <a:gridCol w="624840">
                  <a:extLst>
                    <a:ext uri="{9D8B030D-6E8A-4147-A177-3AD203B41FA5}">
                      <a16:colId xmlns:a16="http://schemas.microsoft.com/office/drawing/2014/main" val="2781578608"/>
                    </a:ext>
                  </a:extLst>
                </a:gridCol>
                <a:gridCol w="624840">
                  <a:extLst>
                    <a:ext uri="{9D8B030D-6E8A-4147-A177-3AD203B41FA5}">
                      <a16:colId xmlns:a16="http://schemas.microsoft.com/office/drawing/2014/main" val="1704327119"/>
                    </a:ext>
                  </a:extLst>
                </a:gridCol>
                <a:gridCol w="624840">
                  <a:extLst>
                    <a:ext uri="{9D8B030D-6E8A-4147-A177-3AD203B41FA5}">
                      <a16:colId xmlns:a16="http://schemas.microsoft.com/office/drawing/2014/main" val="611479000"/>
                    </a:ext>
                  </a:extLst>
                </a:gridCol>
                <a:gridCol w="624840">
                  <a:extLst>
                    <a:ext uri="{9D8B030D-6E8A-4147-A177-3AD203B41FA5}">
                      <a16:colId xmlns:a16="http://schemas.microsoft.com/office/drawing/2014/main" val="4086214590"/>
                    </a:ext>
                  </a:extLst>
                </a:gridCol>
              </a:tblGrid>
              <a:tr h="323348">
                <a:tc>
                  <a:txBody>
                    <a:bodyPr/>
                    <a:lstStyle/>
                    <a:p>
                      <a:pPr algn="ctr"/>
                      <a:r>
                        <a:rPr lang="en-US"/>
                        <a:t>0.9</a:t>
                      </a:r>
                    </a:p>
                  </a:txBody>
                  <a:tcPr>
                    <a:solidFill>
                      <a:srgbClr val="002060"/>
                    </a:solidFill>
                  </a:tcPr>
                </a:tc>
                <a:tc>
                  <a:txBody>
                    <a:bodyPr/>
                    <a:lstStyle/>
                    <a:p>
                      <a:pPr algn="ctr"/>
                      <a:r>
                        <a:rPr lang="en-US"/>
                        <a:t>2.8</a:t>
                      </a:r>
                    </a:p>
                  </a:txBody>
                  <a:tcPr>
                    <a:solidFill>
                      <a:srgbClr val="002060"/>
                    </a:solidFill>
                  </a:tcPr>
                </a:tc>
                <a:tc>
                  <a:txBody>
                    <a:bodyPr/>
                    <a:lstStyle/>
                    <a:p>
                      <a:pPr algn="ctr"/>
                      <a:r>
                        <a:rPr lang="en-US"/>
                        <a:t>2.0</a:t>
                      </a:r>
                    </a:p>
                  </a:txBody>
                  <a:tcPr>
                    <a:solidFill>
                      <a:srgbClr val="002060"/>
                    </a:solidFill>
                  </a:tcPr>
                </a:tc>
                <a:tc>
                  <a:txBody>
                    <a:bodyPr/>
                    <a:lstStyle/>
                    <a:p>
                      <a:pPr algn="ctr"/>
                      <a:r>
                        <a:rPr lang="en-US"/>
                        <a:t>0.3</a:t>
                      </a:r>
                    </a:p>
                  </a:txBody>
                  <a:tcPr>
                    <a:solidFill>
                      <a:srgbClr val="002060"/>
                    </a:solidFill>
                  </a:tcPr>
                </a:tc>
                <a:tc>
                  <a:txBody>
                    <a:bodyPr/>
                    <a:lstStyle/>
                    <a:p>
                      <a:pPr algn="ctr"/>
                      <a:r>
                        <a:rPr lang="en-US"/>
                        <a:t>0.8</a:t>
                      </a:r>
                    </a:p>
                  </a:txBody>
                  <a:tcPr>
                    <a:solidFill>
                      <a:srgbClr val="002060"/>
                    </a:solidFill>
                  </a:tcPr>
                </a:tc>
                <a:extLst>
                  <a:ext uri="{0D108BD9-81ED-4DB2-BD59-A6C34878D82A}">
                    <a16:rowId xmlns:a16="http://schemas.microsoft.com/office/drawing/2014/main" val="2067912320"/>
                  </a:ext>
                </a:extLst>
              </a:tr>
            </a:tbl>
          </a:graphicData>
        </a:graphic>
      </p:graphicFrame>
      <p:sp>
        <p:nvSpPr>
          <p:cNvPr id="9" name="TextBox 8">
            <a:extLst>
              <a:ext uri="{FF2B5EF4-FFF2-40B4-BE49-F238E27FC236}">
                <a16:creationId xmlns:a16="http://schemas.microsoft.com/office/drawing/2014/main" id="{63981754-9E33-3747-BEEE-E39DAE15B1D1}"/>
              </a:ext>
            </a:extLst>
          </p:cNvPr>
          <p:cNvSpPr txBox="1"/>
          <p:nvPr/>
        </p:nvSpPr>
        <p:spPr>
          <a:xfrm>
            <a:off x="3275264" y="3523730"/>
            <a:ext cx="675185" cy="400110"/>
          </a:xfrm>
          <a:prstGeom prst="rect">
            <a:avLst/>
          </a:prstGeom>
          <a:noFill/>
        </p:spPr>
        <p:txBody>
          <a:bodyPr wrap="none" rtlCol="0">
            <a:spAutoFit/>
          </a:bodyPr>
          <a:lstStyle/>
          <a:p>
            <a:r>
              <a:rPr lang="en-US" sz="2000" b="1"/>
              <a:t>E.g. </a:t>
            </a:r>
          </a:p>
        </p:txBody>
      </p:sp>
      <p:sp>
        <p:nvSpPr>
          <p:cNvPr id="10" name="TextBox 9">
            <a:extLst>
              <a:ext uri="{FF2B5EF4-FFF2-40B4-BE49-F238E27FC236}">
                <a16:creationId xmlns:a16="http://schemas.microsoft.com/office/drawing/2014/main" id="{BC360D01-B666-BA4E-87F8-06D9304626B7}"/>
              </a:ext>
            </a:extLst>
          </p:cNvPr>
          <p:cNvSpPr txBox="1"/>
          <p:nvPr/>
        </p:nvSpPr>
        <p:spPr>
          <a:xfrm>
            <a:off x="3260390" y="4589611"/>
            <a:ext cx="675185" cy="400110"/>
          </a:xfrm>
          <a:prstGeom prst="rect">
            <a:avLst/>
          </a:prstGeom>
          <a:noFill/>
        </p:spPr>
        <p:txBody>
          <a:bodyPr wrap="none" rtlCol="0">
            <a:spAutoFit/>
          </a:bodyPr>
          <a:lstStyle/>
          <a:p>
            <a:r>
              <a:rPr lang="en-US" sz="2000" b="1"/>
              <a:t>E.g. </a:t>
            </a:r>
          </a:p>
        </p:txBody>
      </p:sp>
      <p:sp>
        <p:nvSpPr>
          <p:cNvPr id="13" name="Rectangle 12">
            <a:extLst>
              <a:ext uri="{FF2B5EF4-FFF2-40B4-BE49-F238E27FC236}">
                <a16:creationId xmlns:a16="http://schemas.microsoft.com/office/drawing/2014/main" id="{BFDE636F-7C62-3347-8915-9D7C342368FB}"/>
              </a:ext>
            </a:extLst>
          </p:cNvPr>
          <p:cNvSpPr/>
          <p:nvPr/>
        </p:nvSpPr>
        <p:spPr>
          <a:xfrm>
            <a:off x="6309040" y="2490117"/>
            <a:ext cx="314454" cy="308353"/>
          </a:xfrm>
          <a:prstGeom prst="rect">
            <a:avLst/>
          </a:prstGeom>
          <a:solidFill>
            <a:srgbClr val="C00000">
              <a:alpha val="60000"/>
            </a:srgb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98CE487E-4CD2-7642-9604-E8BBB60CB594}"/>
              </a:ext>
            </a:extLst>
          </p:cNvPr>
          <p:cNvSpPr/>
          <p:nvPr/>
        </p:nvSpPr>
        <p:spPr>
          <a:xfrm>
            <a:off x="6296234" y="2787758"/>
            <a:ext cx="219012" cy="258914"/>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91FF505-5CA3-4C42-BDAC-06E953C4EBF6}"/>
                  </a:ext>
                </a:extLst>
              </p:cNvPr>
              <p:cNvSpPr txBox="1"/>
              <p:nvPr/>
            </p:nvSpPr>
            <p:spPr>
              <a:xfrm>
                <a:off x="7001595" y="2486176"/>
                <a:ext cx="1643399" cy="369332"/>
              </a:xfrm>
              <a:prstGeom prst="rect">
                <a:avLst/>
              </a:prstGeom>
              <a:noFill/>
            </p:spPr>
            <p:txBody>
              <a:bodyPr wrap="none" rtlCol="0">
                <a:spAutoFit/>
              </a:bodyPr>
              <a:lstStyle/>
              <a:p>
                <a14:m>
                  <m:oMath xmlns:m="http://schemas.openxmlformats.org/officeDocument/2006/math">
                    <m:r>
                      <a:rPr lang="en-US" b="1" i="1" smtClean="0">
                        <a:solidFill>
                          <a:srgbClr val="C00000"/>
                        </a:solidFill>
                        <a:latin typeface="Cambria Math" panose="02040503050406030204" pitchFamily="18" charset="0"/>
                      </a:rPr>
                      <m:t>𝒊</m:t>
                    </m:r>
                  </m:oMath>
                </a14:m>
                <a:r>
                  <a:rPr lang="en-US" b="1">
                    <a:solidFill>
                      <a:srgbClr val="C00000"/>
                    </a:solidFill>
                  </a:rPr>
                  <a:t>-</a:t>
                </a:r>
                <a:r>
                  <a:rPr lang="en-US" b="1" err="1">
                    <a:solidFill>
                      <a:srgbClr val="C00000"/>
                    </a:solidFill>
                  </a:rPr>
                  <a:t>th</a:t>
                </a:r>
                <a:r>
                  <a:rPr lang="en-US" b="1">
                    <a:solidFill>
                      <a:srgbClr val="C00000"/>
                    </a:solidFill>
                  </a:rPr>
                  <a:t> data point</a:t>
                </a:r>
              </a:p>
            </p:txBody>
          </p:sp>
        </mc:Choice>
        <mc:Fallback xmlns="">
          <p:sp>
            <p:nvSpPr>
              <p:cNvPr id="15" name="TextBox 14">
                <a:extLst>
                  <a:ext uri="{FF2B5EF4-FFF2-40B4-BE49-F238E27FC236}">
                    <a16:creationId xmlns:a16="http://schemas.microsoft.com/office/drawing/2014/main" id="{291FF505-5CA3-4C42-BDAC-06E953C4EBF6}"/>
                  </a:ext>
                </a:extLst>
              </p:cNvPr>
              <p:cNvSpPr txBox="1">
                <a:spLocks noRot="1" noChangeAspect="1" noMove="1" noResize="1" noEditPoints="1" noAdjustHandles="1" noChangeArrowheads="1" noChangeShapeType="1" noTextEdit="1"/>
              </p:cNvSpPr>
              <p:nvPr/>
            </p:nvSpPr>
            <p:spPr>
              <a:xfrm>
                <a:off x="7001595" y="2486176"/>
                <a:ext cx="1643399" cy="369332"/>
              </a:xfrm>
              <a:prstGeom prst="rect">
                <a:avLst/>
              </a:prstGeom>
              <a:blipFill>
                <a:blip r:embed="rId3"/>
                <a:stretch>
                  <a:fillRect t="-6667" r="-2308"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A00DB4F-7DD2-E34D-91AE-72B60A1868F9}"/>
                  </a:ext>
                </a:extLst>
              </p:cNvPr>
              <p:cNvSpPr txBox="1"/>
              <p:nvPr/>
            </p:nvSpPr>
            <p:spPr>
              <a:xfrm>
                <a:off x="7114033" y="2928142"/>
                <a:ext cx="1237839" cy="369332"/>
              </a:xfrm>
              <a:prstGeom prst="rect">
                <a:avLst/>
              </a:prstGeom>
              <a:noFill/>
            </p:spPr>
            <p:txBody>
              <a:bodyPr wrap="none" rtlCol="0">
                <a:spAutoFit/>
              </a:bodyPr>
              <a:lstStyle/>
              <a:p>
                <a14:m>
                  <m:oMath xmlns:m="http://schemas.openxmlformats.org/officeDocument/2006/math">
                    <m:r>
                      <a:rPr lang="en-US" b="1" i="1" smtClean="0">
                        <a:solidFill>
                          <a:schemeClr val="accent1">
                            <a:lumMod val="75000"/>
                          </a:schemeClr>
                        </a:solidFill>
                        <a:latin typeface="Cambria Math" panose="02040503050406030204" pitchFamily="18" charset="0"/>
                      </a:rPr>
                      <m:t>𝒋</m:t>
                    </m:r>
                  </m:oMath>
                </a14:m>
                <a:r>
                  <a:rPr lang="en-US" b="1">
                    <a:solidFill>
                      <a:schemeClr val="accent1">
                        <a:lumMod val="75000"/>
                      </a:schemeClr>
                    </a:solidFill>
                  </a:rPr>
                  <a:t>-</a:t>
                </a:r>
                <a:r>
                  <a:rPr lang="en-US" b="1" err="1">
                    <a:solidFill>
                      <a:schemeClr val="accent1">
                        <a:lumMod val="75000"/>
                      </a:schemeClr>
                    </a:solidFill>
                  </a:rPr>
                  <a:t>th</a:t>
                </a:r>
                <a:r>
                  <a:rPr lang="en-US" b="1">
                    <a:solidFill>
                      <a:schemeClr val="accent1">
                        <a:lumMod val="75000"/>
                      </a:schemeClr>
                    </a:solidFill>
                  </a:rPr>
                  <a:t> target</a:t>
                </a:r>
              </a:p>
            </p:txBody>
          </p:sp>
        </mc:Choice>
        <mc:Fallback xmlns="">
          <p:sp>
            <p:nvSpPr>
              <p:cNvPr id="16" name="TextBox 15">
                <a:extLst>
                  <a:ext uri="{FF2B5EF4-FFF2-40B4-BE49-F238E27FC236}">
                    <a16:creationId xmlns:a16="http://schemas.microsoft.com/office/drawing/2014/main" id="{5A00DB4F-7DD2-E34D-91AE-72B60A1868F9}"/>
                  </a:ext>
                </a:extLst>
              </p:cNvPr>
              <p:cNvSpPr txBox="1">
                <a:spLocks noRot="1" noChangeAspect="1" noMove="1" noResize="1" noEditPoints="1" noAdjustHandles="1" noChangeArrowheads="1" noChangeShapeType="1" noTextEdit="1"/>
              </p:cNvSpPr>
              <p:nvPr/>
            </p:nvSpPr>
            <p:spPr>
              <a:xfrm>
                <a:off x="7114033" y="2928142"/>
                <a:ext cx="1237839" cy="369332"/>
              </a:xfrm>
              <a:prstGeom prst="rect">
                <a:avLst/>
              </a:prstGeom>
              <a:blipFill>
                <a:blip r:embed="rId4"/>
                <a:stretch>
                  <a:fillRect l="-1020" t="-6667" r="-3061" b="-26667"/>
                </a:stretch>
              </a:blipFill>
            </p:spPr>
            <p:txBody>
              <a:bodyPr/>
              <a:lstStyle/>
              <a:p>
                <a:r>
                  <a:rPr lang="en-US">
                    <a:noFill/>
                  </a:rPr>
                  <a:t> </a:t>
                </a:r>
              </a:p>
            </p:txBody>
          </p:sp>
        </mc:Fallback>
      </mc:AlternateContent>
    </p:spTree>
    <p:extLst>
      <p:ext uri="{BB962C8B-B14F-4D97-AF65-F5344CB8AC3E}">
        <p14:creationId xmlns:p14="http://schemas.microsoft.com/office/powerpoint/2010/main" val="39596838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AF86-A497-D34A-A358-3D50D61228DB}"/>
              </a:ext>
            </a:extLst>
          </p:cNvPr>
          <p:cNvSpPr>
            <a:spLocks noGrp="1"/>
          </p:cNvSpPr>
          <p:nvPr>
            <p:ph type="title"/>
          </p:nvPr>
        </p:nvSpPr>
        <p:spPr/>
        <p:txBody>
          <a:bodyPr/>
          <a:lstStyle/>
          <a:p>
            <a:r>
              <a:rPr lang="en-US"/>
              <a:t>GNN Training Pipeline (4)</a:t>
            </a:r>
          </a:p>
        </p:txBody>
      </p:sp>
      <p:sp>
        <p:nvSpPr>
          <p:cNvPr id="6" name="Slide Number Placeholder 5">
            <a:extLst>
              <a:ext uri="{FF2B5EF4-FFF2-40B4-BE49-F238E27FC236}">
                <a16:creationId xmlns:a16="http://schemas.microsoft.com/office/drawing/2014/main" id="{44C4BA7E-5446-264D-898D-344D2831203B}"/>
              </a:ext>
            </a:extLst>
          </p:cNvPr>
          <p:cNvSpPr>
            <a:spLocks noGrp="1"/>
          </p:cNvSpPr>
          <p:nvPr>
            <p:ph type="sldNum" sz="quarter" idx="12"/>
          </p:nvPr>
        </p:nvSpPr>
        <p:spPr/>
        <p:txBody>
          <a:bodyPr/>
          <a:lstStyle/>
          <a:p>
            <a:fld id="{19B12225-5612-419B-A8D5-4B8EEE4C217E}" type="slidenum">
              <a:rPr lang="en-US" smtClean="0"/>
              <a:pPr/>
              <a:t>133</a:t>
            </a:fld>
            <a:endParaRPr lang="en-US"/>
          </a:p>
        </p:txBody>
      </p:sp>
      <p:pic>
        <p:nvPicPr>
          <p:cNvPr id="14" name="Picture 13">
            <a:extLst>
              <a:ext uri="{FF2B5EF4-FFF2-40B4-BE49-F238E27FC236}">
                <a16:creationId xmlns:a16="http://schemas.microsoft.com/office/drawing/2014/main" id="{D9DA67EA-6E12-2D44-870B-8D3D594A7140}"/>
              </a:ext>
            </a:extLst>
          </p:cNvPr>
          <p:cNvPicPr>
            <a:picLocks noChangeAspect="1"/>
          </p:cNvPicPr>
          <p:nvPr/>
        </p:nvPicPr>
        <p:blipFill rotWithShape="1">
          <a:blip r:embed="rId2"/>
          <a:srcRect b="8324"/>
          <a:stretch/>
        </p:blipFill>
        <p:spPr>
          <a:xfrm>
            <a:off x="3272186" y="3566053"/>
            <a:ext cx="1145986" cy="1063050"/>
          </a:xfrm>
          <a:prstGeom prst="rect">
            <a:avLst/>
          </a:prstGeom>
        </p:spPr>
      </p:pic>
      <p:sp>
        <p:nvSpPr>
          <p:cNvPr id="18" name="Rectangle 17">
            <a:extLst>
              <a:ext uri="{FF2B5EF4-FFF2-40B4-BE49-F238E27FC236}">
                <a16:creationId xmlns:a16="http://schemas.microsoft.com/office/drawing/2014/main" id="{551678B1-57E7-084E-9FEA-672EACBE936E}"/>
              </a:ext>
            </a:extLst>
          </p:cNvPr>
          <p:cNvSpPr/>
          <p:nvPr/>
        </p:nvSpPr>
        <p:spPr>
          <a:xfrm flipH="1">
            <a:off x="4333761" y="3740354"/>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6B3A78-9CB6-834A-A32C-5FA9DCD51360}"/>
              </a:ext>
            </a:extLst>
          </p:cNvPr>
          <p:cNvSpPr/>
          <p:nvPr/>
        </p:nvSpPr>
        <p:spPr>
          <a:xfrm>
            <a:off x="4844493" y="3408504"/>
            <a:ext cx="1304629"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Prediction head</a:t>
            </a:r>
          </a:p>
        </p:txBody>
      </p:sp>
      <p:sp>
        <p:nvSpPr>
          <p:cNvPr id="21" name="Rectangle 20">
            <a:extLst>
              <a:ext uri="{FF2B5EF4-FFF2-40B4-BE49-F238E27FC236}">
                <a16:creationId xmlns:a16="http://schemas.microsoft.com/office/drawing/2014/main" id="{C73AC6EA-4299-0A49-8C60-DD57DC15A264}"/>
              </a:ext>
            </a:extLst>
          </p:cNvPr>
          <p:cNvSpPr/>
          <p:nvPr/>
        </p:nvSpPr>
        <p:spPr>
          <a:xfrm>
            <a:off x="6445046" y="3403790"/>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Calibri" panose="020F0502020204030204" pitchFamily="34" charset="0"/>
                <a:cs typeface="Calibri" panose="020F0502020204030204" pitchFamily="34" charset="0"/>
              </a:rPr>
              <a:t>Predictions</a:t>
            </a:r>
          </a:p>
        </p:txBody>
      </p:sp>
      <p:sp>
        <p:nvSpPr>
          <p:cNvPr id="25" name="Rectangle 24">
            <a:extLst>
              <a:ext uri="{FF2B5EF4-FFF2-40B4-BE49-F238E27FC236}">
                <a16:creationId xmlns:a16="http://schemas.microsoft.com/office/drawing/2014/main" id="{EEA62A6B-BF63-214E-9EA1-B85BE6B0312A}"/>
              </a:ext>
            </a:extLst>
          </p:cNvPr>
          <p:cNvSpPr/>
          <p:nvPr/>
        </p:nvSpPr>
        <p:spPr>
          <a:xfrm>
            <a:off x="8129740" y="3408504"/>
            <a:ext cx="846022"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Labels</a:t>
            </a:r>
          </a:p>
        </p:txBody>
      </p:sp>
      <p:sp>
        <p:nvSpPr>
          <p:cNvPr id="26" name="Rectangle 25">
            <a:extLst>
              <a:ext uri="{FF2B5EF4-FFF2-40B4-BE49-F238E27FC236}">
                <a16:creationId xmlns:a16="http://schemas.microsoft.com/office/drawing/2014/main" id="{AC34E548-5FE3-FE4F-B69B-400A3F12E44D}"/>
              </a:ext>
            </a:extLst>
          </p:cNvPr>
          <p:cNvSpPr/>
          <p:nvPr/>
        </p:nvSpPr>
        <p:spPr>
          <a:xfrm>
            <a:off x="7024603" y="4592340"/>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Loss function</a:t>
            </a:r>
          </a:p>
        </p:txBody>
      </p:sp>
      <p:sp>
        <p:nvSpPr>
          <p:cNvPr id="28" name="Rectangle 27">
            <a:extLst>
              <a:ext uri="{FF2B5EF4-FFF2-40B4-BE49-F238E27FC236}">
                <a16:creationId xmlns:a16="http://schemas.microsoft.com/office/drawing/2014/main" id="{FCD8C504-1BE1-B242-AC5C-1FA8B012149D}"/>
              </a:ext>
            </a:extLst>
          </p:cNvPr>
          <p:cNvSpPr/>
          <p:nvPr/>
        </p:nvSpPr>
        <p:spPr>
          <a:xfrm>
            <a:off x="7024603" y="2129478"/>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Evaluation metrics</a:t>
            </a:r>
          </a:p>
        </p:txBody>
      </p:sp>
      <p:pic>
        <p:nvPicPr>
          <p:cNvPr id="29" name="Picture 28">
            <a:extLst>
              <a:ext uri="{FF2B5EF4-FFF2-40B4-BE49-F238E27FC236}">
                <a16:creationId xmlns:a16="http://schemas.microsoft.com/office/drawing/2014/main" id="{5FDBD9DA-0FC1-024B-88AF-13D63C2B537B}"/>
              </a:ext>
            </a:extLst>
          </p:cNvPr>
          <p:cNvPicPr>
            <a:picLocks noChangeAspect="1"/>
          </p:cNvPicPr>
          <p:nvPr/>
        </p:nvPicPr>
        <p:blipFill rotWithShape="1">
          <a:blip r:embed="rId3"/>
          <a:srcRect l="4033" b="2082"/>
          <a:stretch/>
        </p:blipFill>
        <p:spPr>
          <a:xfrm>
            <a:off x="1760268" y="3638903"/>
            <a:ext cx="956357" cy="1101711"/>
          </a:xfrm>
          <a:prstGeom prst="rect">
            <a:avLst/>
          </a:prstGeom>
        </p:spPr>
      </p:pic>
      <p:sp>
        <p:nvSpPr>
          <p:cNvPr id="30" name="Rectangle 29">
            <a:extLst>
              <a:ext uri="{FF2B5EF4-FFF2-40B4-BE49-F238E27FC236}">
                <a16:creationId xmlns:a16="http://schemas.microsoft.com/office/drawing/2014/main" id="{36F14DEF-4855-8441-9ED8-65EA14AF89B8}"/>
              </a:ext>
            </a:extLst>
          </p:cNvPr>
          <p:cNvSpPr/>
          <p:nvPr/>
        </p:nvSpPr>
        <p:spPr>
          <a:xfrm>
            <a:off x="1627797" y="2566291"/>
            <a:ext cx="122130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BB9FC8F-66DF-944E-A186-3C520E025BF5}"/>
              </a:ext>
            </a:extLst>
          </p:cNvPr>
          <p:cNvSpPr txBox="1"/>
          <p:nvPr/>
        </p:nvSpPr>
        <p:spPr>
          <a:xfrm>
            <a:off x="1690406" y="2623240"/>
            <a:ext cx="1145986" cy="1015663"/>
          </a:xfrm>
          <a:prstGeom prst="rect">
            <a:avLst/>
          </a:prstGeom>
          <a:noFill/>
        </p:spPr>
        <p:txBody>
          <a:bodyPr wrap="square" rtlCol="0">
            <a:spAutoFit/>
          </a:bodyPr>
          <a:lstStyle/>
          <a:p>
            <a:r>
              <a:rPr lang="en-US" sz="2000" b="1">
                <a:latin typeface="Calibri" panose="020F0502020204030204" pitchFamily="34" charset="0"/>
                <a:cs typeface="Calibri" panose="020F0502020204030204" pitchFamily="34" charset="0"/>
              </a:rPr>
              <a:t>Graph Neural Network</a:t>
            </a:r>
          </a:p>
        </p:txBody>
      </p:sp>
      <p:sp>
        <p:nvSpPr>
          <p:cNvPr id="31" name="Rectangle 30">
            <a:extLst>
              <a:ext uri="{FF2B5EF4-FFF2-40B4-BE49-F238E27FC236}">
                <a16:creationId xmlns:a16="http://schemas.microsoft.com/office/drawing/2014/main" id="{A5DCBA5C-6220-0F48-B6AC-10A79FE1C3BF}"/>
              </a:ext>
            </a:extLst>
          </p:cNvPr>
          <p:cNvSpPr/>
          <p:nvPr/>
        </p:nvSpPr>
        <p:spPr>
          <a:xfrm>
            <a:off x="3118217" y="2566291"/>
            <a:ext cx="140569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26BF35E7-62DD-714E-91AD-A1556F8901F8}"/>
              </a:ext>
            </a:extLst>
          </p:cNvPr>
          <p:cNvSpPr/>
          <p:nvPr/>
        </p:nvSpPr>
        <p:spPr>
          <a:xfrm flipH="1">
            <a:off x="3351718" y="374136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531605F-1703-734F-853A-8C29ACD0A899}"/>
              </a:ext>
            </a:extLst>
          </p:cNvPr>
          <p:cNvSpPr txBox="1"/>
          <p:nvPr/>
        </p:nvSpPr>
        <p:spPr>
          <a:xfrm>
            <a:off x="3068299" y="2644704"/>
            <a:ext cx="1529695" cy="707886"/>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Node embeddings</a:t>
            </a:r>
          </a:p>
        </p:txBody>
      </p:sp>
      <p:sp>
        <p:nvSpPr>
          <p:cNvPr id="34" name="Rectangle 33">
            <a:extLst>
              <a:ext uri="{FF2B5EF4-FFF2-40B4-BE49-F238E27FC236}">
                <a16:creationId xmlns:a16="http://schemas.microsoft.com/office/drawing/2014/main" id="{1E19E197-BBE8-AF49-A644-243EC5D2E2F5}"/>
              </a:ext>
            </a:extLst>
          </p:cNvPr>
          <p:cNvSpPr/>
          <p:nvPr/>
        </p:nvSpPr>
        <p:spPr>
          <a:xfrm flipH="1">
            <a:off x="4203065" y="4341582"/>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859F00C-2CCB-3443-AB9C-DDBD870E979E}"/>
              </a:ext>
            </a:extLst>
          </p:cNvPr>
          <p:cNvSpPr/>
          <p:nvPr/>
        </p:nvSpPr>
        <p:spPr>
          <a:xfrm flipH="1">
            <a:off x="3731728" y="437467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48ABAEF-CB0E-4F4B-94CB-5DF431C6765B}"/>
              </a:ext>
            </a:extLst>
          </p:cNvPr>
          <p:cNvSpPr/>
          <p:nvPr/>
        </p:nvSpPr>
        <p:spPr>
          <a:xfrm flipH="1">
            <a:off x="3241554" y="4395883"/>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6249A0-27C4-144D-BEA0-5244206F01CE}"/>
              </a:ext>
            </a:extLst>
          </p:cNvPr>
          <p:cNvSpPr/>
          <p:nvPr/>
        </p:nvSpPr>
        <p:spPr>
          <a:xfrm flipH="1">
            <a:off x="3773933" y="3423990"/>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5B9D590-69AD-274B-A626-84F684CA5496}"/>
              </a:ext>
            </a:extLst>
          </p:cNvPr>
          <p:cNvCxnSpPr>
            <a:cxnSpLocks/>
            <a:stCxn id="30" idx="3"/>
            <a:endCxn id="31" idx="1"/>
          </p:cNvCxnSpPr>
          <p:nvPr/>
        </p:nvCxnSpPr>
        <p:spPr>
          <a:xfrm>
            <a:off x="2849097" y="3749942"/>
            <a:ext cx="26912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F42D22B-A092-6947-A005-BD86C6AC2448}"/>
              </a:ext>
            </a:extLst>
          </p:cNvPr>
          <p:cNvCxnSpPr>
            <a:cxnSpLocks/>
            <a:stCxn id="31" idx="3"/>
            <a:endCxn id="8" idx="1"/>
          </p:cNvCxnSpPr>
          <p:nvPr/>
        </p:nvCxnSpPr>
        <p:spPr>
          <a:xfrm flipV="1">
            <a:off x="4523907" y="3749757"/>
            <a:ext cx="320586" cy="1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37500329-32B1-FC41-B9D9-644ED6413C33}"/>
              </a:ext>
            </a:extLst>
          </p:cNvPr>
          <p:cNvCxnSpPr>
            <a:cxnSpLocks/>
            <a:stCxn id="8" idx="3"/>
            <a:endCxn id="21" idx="1"/>
          </p:cNvCxnSpPr>
          <p:nvPr/>
        </p:nvCxnSpPr>
        <p:spPr>
          <a:xfrm flipV="1">
            <a:off x="6149122" y="3745043"/>
            <a:ext cx="295924" cy="47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E01F2C31-510D-B847-B0BB-DA7AFA60978A}"/>
              </a:ext>
            </a:extLst>
          </p:cNvPr>
          <p:cNvCxnSpPr>
            <a:cxnSpLocks/>
            <a:stCxn id="21" idx="0"/>
            <a:endCxn id="28" idx="2"/>
          </p:cNvCxnSpPr>
          <p:nvPr/>
        </p:nvCxnSpPr>
        <p:spPr>
          <a:xfrm flipV="1">
            <a:off x="7147891" y="2811983"/>
            <a:ext cx="579557" cy="5918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763D0F14-2A90-DA48-AD75-AB097EFEA70C}"/>
              </a:ext>
            </a:extLst>
          </p:cNvPr>
          <p:cNvCxnSpPr>
            <a:cxnSpLocks/>
            <a:stCxn id="25" idx="0"/>
            <a:endCxn id="28" idx="2"/>
          </p:cNvCxnSpPr>
          <p:nvPr/>
        </p:nvCxnSpPr>
        <p:spPr>
          <a:xfrm flipH="1" flipV="1">
            <a:off x="7727448" y="2811983"/>
            <a:ext cx="825303" cy="5965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D66A72DA-0D32-5848-96A0-3FDC9D0C534B}"/>
              </a:ext>
            </a:extLst>
          </p:cNvPr>
          <p:cNvCxnSpPr>
            <a:cxnSpLocks/>
            <a:stCxn id="25" idx="2"/>
            <a:endCxn id="26" idx="0"/>
          </p:cNvCxnSpPr>
          <p:nvPr/>
        </p:nvCxnSpPr>
        <p:spPr>
          <a:xfrm flipH="1">
            <a:off x="7727448" y="4091009"/>
            <a:ext cx="825303" cy="50133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AB9889D4-3DA4-AA44-9F49-8520ECFEB130}"/>
              </a:ext>
            </a:extLst>
          </p:cNvPr>
          <p:cNvCxnSpPr>
            <a:cxnSpLocks/>
            <a:stCxn id="21" idx="2"/>
            <a:endCxn id="26" idx="0"/>
          </p:cNvCxnSpPr>
          <p:nvPr/>
        </p:nvCxnSpPr>
        <p:spPr>
          <a:xfrm>
            <a:off x="7147891" y="4086295"/>
            <a:ext cx="579557" cy="5060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63" name="Picture 62">
            <a:extLst>
              <a:ext uri="{FF2B5EF4-FFF2-40B4-BE49-F238E27FC236}">
                <a16:creationId xmlns:a16="http://schemas.microsoft.com/office/drawing/2014/main" id="{A71C0705-DDF0-E940-B04C-FA87B72DDF1B}"/>
              </a:ext>
            </a:extLst>
          </p:cNvPr>
          <p:cNvPicPr>
            <a:picLocks noChangeAspect="1"/>
          </p:cNvPicPr>
          <p:nvPr/>
        </p:nvPicPr>
        <p:blipFill>
          <a:blip r:embed="rId2"/>
          <a:stretch>
            <a:fillRect/>
          </a:stretch>
        </p:blipFill>
        <p:spPr>
          <a:xfrm>
            <a:off x="248603" y="3721533"/>
            <a:ext cx="1035142" cy="1047412"/>
          </a:xfrm>
          <a:prstGeom prst="rect">
            <a:avLst/>
          </a:prstGeom>
        </p:spPr>
      </p:pic>
      <p:sp>
        <p:nvSpPr>
          <p:cNvPr id="68" name="Rectangle 67">
            <a:extLst>
              <a:ext uri="{FF2B5EF4-FFF2-40B4-BE49-F238E27FC236}">
                <a16:creationId xmlns:a16="http://schemas.microsoft.com/office/drawing/2014/main" id="{DAB3A328-2F55-3C46-A1B4-1F03CB7BA8E3}"/>
              </a:ext>
            </a:extLst>
          </p:cNvPr>
          <p:cNvSpPr/>
          <p:nvPr/>
        </p:nvSpPr>
        <p:spPr>
          <a:xfrm>
            <a:off x="155488" y="2566291"/>
            <a:ext cx="122130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D40F4BF0-62EB-C848-8CAD-F5355CE5FA49}"/>
              </a:ext>
            </a:extLst>
          </p:cNvPr>
          <p:cNvSpPr txBox="1"/>
          <p:nvPr/>
        </p:nvSpPr>
        <p:spPr>
          <a:xfrm>
            <a:off x="131200" y="2632829"/>
            <a:ext cx="1221300" cy="707886"/>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Input Graph</a:t>
            </a:r>
          </a:p>
        </p:txBody>
      </p:sp>
      <p:cxnSp>
        <p:nvCxnSpPr>
          <p:cNvPr id="74" name="Straight Arrow Connector 73">
            <a:extLst>
              <a:ext uri="{FF2B5EF4-FFF2-40B4-BE49-F238E27FC236}">
                <a16:creationId xmlns:a16="http://schemas.microsoft.com/office/drawing/2014/main" id="{55A89EA0-3C65-A348-9D69-208AFC6241D7}"/>
              </a:ext>
            </a:extLst>
          </p:cNvPr>
          <p:cNvCxnSpPr>
            <a:cxnSpLocks/>
            <a:endCxn id="30" idx="1"/>
          </p:cNvCxnSpPr>
          <p:nvPr/>
        </p:nvCxnSpPr>
        <p:spPr>
          <a:xfrm>
            <a:off x="1424916" y="3749942"/>
            <a:ext cx="20288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a16="http://schemas.microsoft.com/office/drawing/2014/main" id="{97D2F253-E182-6F44-80D7-F4D89C911F03}"/>
              </a:ext>
            </a:extLst>
          </p:cNvPr>
          <p:cNvSpPr/>
          <p:nvPr/>
        </p:nvSpPr>
        <p:spPr>
          <a:xfrm>
            <a:off x="6804024" y="1925682"/>
            <a:ext cx="1846848" cy="1090097"/>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79" name="TextBox 78">
            <a:extLst>
              <a:ext uri="{FF2B5EF4-FFF2-40B4-BE49-F238E27FC236}">
                <a16:creationId xmlns:a16="http://schemas.microsoft.com/office/drawing/2014/main" id="{77240375-349F-3F44-A9AE-1C4522487109}"/>
              </a:ext>
            </a:extLst>
          </p:cNvPr>
          <p:cNvSpPr txBox="1"/>
          <p:nvPr/>
        </p:nvSpPr>
        <p:spPr>
          <a:xfrm>
            <a:off x="2699551" y="1174582"/>
            <a:ext cx="6059438" cy="1200329"/>
          </a:xfrm>
          <a:prstGeom prst="rect">
            <a:avLst/>
          </a:prstGeom>
          <a:noFill/>
        </p:spPr>
        <p:txBody>
          <a:bodyPr wrap="square" rtlCol="0">
            <a:spAutoFit/>
          </a:bodyPr>
          <a:lstStyle/>
          <a:p>
            <a:r>
              <a:rPr lang="en-US" sz="2400" b="1">
                <a:solidFill>
                  <a:srgbClr val="C00000"/>
                </a:solidFill>
                <a:latin typeface="Calibri" panose="020F0502020204030204" pitchFamily="34" charset="0"/>
                <a:cs typeface="Calibri" panose="020F0502020204030204" pitchFamily="34" charset="0"/>
              </a:rPr>
              <a:t>(4) How do we measure the success of a GNN?</a:t>
            </a:r>
          </a:p>
          <a:p>
            <a:pPr marL="342900" indent="-342900">
              <a:buFontTx/>
              <a:buChar char="-"/>
            </a:pPr>
            <a:r>
              <a:rPr lang="en-US" sz="2400" b="1">
                <a:solidFill>
                  <a:srgbClr val="C00000"/>
                </a:solidFill>
                <a:latin typeface="Calibri" panose="020F0502020204030204" pitchFamily="34" charset="0"/>
                <a:cs typeface="Calibri" panose="020F0502020204030204" pitchFamily="34" charset="0"/>
              </a:rPr>
              <a:t>Accuracy</a:t>
            </a:r>
          </a:p>
          <a:p>
            <a:pPr marL="342900" indent="-342900">
              <a:buFontTx/>
              <a:buChar char="-"/>
            </a:pPr>
            <a:r>
              <a:rPr lang="en-US" sz="2400" b="1">
                <a:solidFill>
                  <a:srgbClr val="C00000"/>
                </a:solidFill>
                <a:latin typeface="Calibri" panose="020F0502020204030204" pitchFamily="34" charset="0"/>
                <a:cs typeface="Calibri" panose="020F0502020204030204" pitchFamily="34" charset="0"/>
              </a:rPr>
              <a:t>ROC AUC</a:t>
            </a:r>
          </a:p>
        </p:txBody>
      </p:sp>
    </p:spTree>
    <p:extLst>
      <p:ext uri="{BB962C8B-B14F-4D97-AF65-F5344CB8AC3E}">
        <p14:creationId xmlns:p14="http://schemas.microsoft.com/office/powerpoint/2010/main" val="415701927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057E-4789-284B-8404-37BD441D3B5D}"/>
              </a:ext>
            </a:extLst>
          </p:cNvPr>
          <p:cNvSpPr>
            <a:spLocks noGrp="1"/>
          </p:cNvSpPr>
          <p:nvPr>
            <p:ph type="title"/>
          </p:nvPr>
        </p:nvSpPr>
        <p:spPr>
          <a:xfrm>
            <a:off x="457200" y="98611"/>
            <a:ext cx="8229600" cy="1143000"/>
          </a:xfrm>
        </p:spPr>
        <p:txBody>
          <a:bodyPr>
            <a:normAutofit/>
          </a:bodyPr>
          <a:lstStyle/>
          <a:p>
            <a:r>
              <a:rPr lang="en-US" dirty="0"/>
              <a:t>Evaluation Metrics: Regression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ED143E-1507-6A40-B081-AACD31E2F65C}"/>
                  </a:ext>
                </a:extLst>
              </p:cNvPr>
              <p:cNvSpPr>
                <a:spLocks noGrp="1"/>
              </p:cNvSpPr>
              <p:nvPr>
                <p:ph idx="1"/>
              </p:nvPr>
            </p:nvSpPr>
            <p:spPr>
              <a:xfrm>
                <a:off x="457200" y="1231816"/>
                <a:ext cx="8229600" cy="5077504"/>
              </a:xfrm>
            </p:spPr>
            <p:txBody>
              <a:bodyPr>
                <a:normAutofit/>
              </a:bodyPr>
              <a:lstStyle/>
              <a:p>
                <a:r>
                  <a:rPr lang="en-US" b="1" dirty="0"/>
                  <a:t>We use standard evaluation metrics for GNN</a:t>
                </a:r>
              </a:p>
              <a:p>
                <a:pPr lvl="1"/>
                <a:r>
                  <a:rPr lang="en-US" dirty="0"/>
                  <a:t>In practice we will use </a:t>
                </a:r>
                <a:r>
                  <a:rPr lang="en-US" dirty="0" err="1">
                    <a:hlinkClick r:id="rId2"/>
                  </a:rPr>
                  <a:t>sklearn</a:t>
                </a:r>
                <a:r>
                  <a:rPr lang="en-US" dirty="0"/>
                  <a:t> for implementation</a:t>
                </a:r>
              </a:p>
              <a:p>
                <a:pPr lvl="1"/>
                <a:r>
                  <a:rPr lang="en-US" dirty="0"/>
                  <a:t>Suppose we make predictions for </a:t>
                </a:r>
                <a14:m>
                  <m:oMath xmlns:m="http://schemas.openxmlformats.org/officeDocument/2006/math">
                    <m:r>
                      <a:rPr lang="en-US" b="0" i="1" smtClean="0">
                        <a:latin typeface="Cambria Math" panose="02040503050406030204" pitchFamily="18" charset="0"/>
                      </a:rPr>
                      <m:t>𝑁</m:t>
                    </m:r>
                  </m:oMath>
                </a14:m>
                <a:r>
                  <a:rPr lang="en-US" dirty="0"/>
                  <a:t> data points</a:t>
                </a:r>
              </a:p>
              <a:p>
                <a:r>
                  <a:rPr lang="en-US" b="1" dirty="0"/>
                  <a:t>Evaluate regression tasks on graphs:</a:t>
                </a:r>
              </a:p>
              <a:p>
                <a:pPr lvl="1"/>
                <a:r>
                  <a:rPr lang="en-US" b="1" dirty="0">
                    <a:solidFill>
                      <a:schemeClr val="accent2"/>
                    </a:solidFill>
                  </a:rPr>
                  <a:t>Root mean square error (RMSE)</a:t>
                </a:r>
              </a:p>
              <a:p>
                <a:pPr marL="457200" lvl="1" indent="0">
                  <a:buNone/>
                </a:pPr>
                <a14:m>
                  <m:oMathPara xmlns:m="http://schemas.openxmlformats.org/officeDocument/2006/math">
                    <m:oMathParaPr>
                      <m:jc m:val="centerGroup"/>
                    </m:oMathParaPr>
                    <m:oMath xmlns:m="http://schemas.openxmlformats.org/officeDocument/2006/math">
                      <m:rad>
                        <m:radPr>
                          <m:degHide m:val="on"/>
                          <m:ctrlPr>
                            <a:rPr lang="en-US" sz="2400" i="1" smtClean="0">
                              <a:latin typeface="Cambria Math" panose="02040503050406030204" pitchFamily="18" charset="0"/>
                            </a:rPr>
                          </m:ctrlPr>
                        </m:radPr>
                        <m:deg/>
                        <m:e>
                          <m:nary>
                            <m:naryPr>
                              <m:chr m:val="∑"/>
                              <m:limLoc m:val="subSup"/>
                              <m:ctrlPr>
                                <a:rPr lang="en-US" sz="2400" i="1" smtClean="0">
                                  <a:latin typeface="Cambria Math" panose="02040503050406030204" pitchFamily="18" charset="0"/>
                                </a:rPr>
                              </m:ctrlPr>
                            </m:naryPr>
                            <m:sub>
                              <m:r>
                                <m:rPr>
                                  <m:brk m:alnAt="25"/>
                                </m:rP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b="1" i="1">
                                                  <a:latin typeface="Cambria Math" panose="02040503050406030204" pitchFamily="18" charset="0"/>
                                                </a:rPr>
                                                <m:t>𝒚</m:t>
                                              </m:r>
                                            </m:e>
                                            <m:sup>
                                              <m:r>
                                                <a:rPr lang="en-US" sz="2400" i="1">
                                                  <a:latin typeface="Cambria Math" panose="02040503050406030204" pitchFamily="18" charset="0"/>
                                                </a:rPr>
                                                <m:t>(</m:t>
                                              </m:r>
                                              <m:r>
                                                <a:rPr lang="en-US" sz="2400" i="1">
                                                  <a:latin typeface="Cambria Math" panose="02040503050406030204" pitchFamily="18" charset="0"/>
                                                </a:rPr>
                                                <m:t>𝑖</m:t>
                                              </m:r>
                                              <m:r>
                                                <a:rPr lang="en-US" sz="2400" i="1">
                                                  <a:latin typeface="Cambria Math" panose="02040503050406030204" pitchFamily="18" charset="0"/>
                                                </a:rPr>
                                                <m:t>)</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acc>
                                                <m:accPr>
                                                  <m:chr m:val="̂"/>
                                                  <m:ctrlPr>
                                                    <a:rPr lang="en-US" sz="2400" b="1" i="1">
                                                      <a:latin typeface="Cambria Math" panose="02040503050406030204" pitchFamily="18" charset="0"/>
                                                    </a:rPr>
                                                  </m:ctrlPr>
                                                </m:accPr>
                                                <m:e>
                                                  <m:r>
                                                    <a:rPr lang="en-US" sz="2400" b="1" i="1">
                                                      <a:latin typeface="Cambria Math" panose="02040503050406030204" pitchFamily="18" charset="0"/>
                                                    </a:rPr>
                                                    <m:t>𝒚</m:t>
                                                  </m:r>
                                                </m:e>
                                              </m:acc>
                                            </m:e>
                                            <m:sup>
                                              <m:r>
                                                <a:rPr lang="en-US" sz="2400" i="1">
                                                  <a:latin typeface="Cambria Math" panose="02040503050406030204" pitchFamily="18" charset="0"/>
                                                </a:rPr>
                                                <m:t>(</m:t>
                                              </m:r>
                                              <m:r>
                                                <a:rPr lang="en-US" sz="2400" i="1">
                                                  <a:latin typeface="Cambria Math" panose="02040503050406030204" pitchFamily="18" charset="0"/>
                                                </a:rPr>
                                                <m:t>𝑖</m:t>
                                              </m:r>
                                              <m:r>
                                                <a:rPr lang="en-US" sz="2400" i="1">
                                                  <a:latin typeface="Cambria Math" panose="02040503050406030204" pitchFamily="18" charset="0"/>
                                                </a:rPr>
                                                <m:t>)</m:t>
                                              </m:r>
                                            </m:sup>
                                          </m:sSup>
                                        </m:e>
                                      </m:d>
                                    </m:e>
                                    <m:sup>
                                      <m:r>
                                        <a:rPr lang="en-US" sz="2400" i="1">
                                          <a:latin typeface="Cambria Math" panose="02040503050406030204" pitchFamily="18" charset="0"/>
                                        </a:rPr>
                                        <m:t>2</m:t>
                                      </m:r>
                                    </m:sup>
                                  </m:sSup>
                                </m:num>
                                <m:den>
                                  <m:r>
                                    <a:rPr lang="en-US" sz="2400" i="1">
                                      <a:latin typeface="Cambria Math" panose="02040503050406030204" pitchFamily="18" charset="0"/>
                                    </a:rPr>
                                    <m:t>𝑁</m:t>
                                  </m:r>
                                </m:den>
                              </m:f>
                            </m:e>
                          </m:nary>
                        </m:e>
                      </m:rad>
                    </m:oMath>
                  </m:oMathPara>
                </a14:m>
                <a:endParaRPr lang="en-US" dirty="0"/>
              </a:p>
              <a:p>
                <a:pPr lvl="1"/>
                <a:r>
                  <a:rPr lang="en-US" b="1" dirty="0">
                    <a:solidFill>
                      <a:schemeClr val="accent2"/>
                    </a:solidFill>
                  </a:rPr>
                  <a:t>Mean absolute error (MAE)</a:t>
                </a:r>
              </a:p>
              <a:p>
                <a:pPr marL="457200" lvl="1" indent="0">
                  <a:buNone/>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nary>
                            <m:naryPr>
                              <m:chr m:val="∑"/>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up>
                              <m:r>
                                <a:rPr lang="en-US" sz="2400" b="0" i="1" smtClean="0">
                                  <a:latin typeface="Cambria Math" panose="02040503050406030204" pitchFamily="18" charset="0"/>
                                </a:rPr>
                                <m:t>𝑁</m:t>
                              </m:r>
                            </m:sup>
                            <m:e>
                              <m:d>
                                <m:dPr>
                                  <m:begChr m:val="|"/>
                                  <m:endChr m:val="|"/>
                                  <m:ctrlPr>
                                    <a:rPr lang="en-US" sz="2400" b="0" i="1" smtClean="0">
                                      <a:latin typeface="Cambria Math" panose="02040503050406030204" pitchFamily="18" charset="0"/>
                                    </a:rPr>
                                  </m:ctrlPr>
                                </m:dPr>
                                <m:e>
                                  <m:sSup>
                                    <m:sSupPr>
                                      <m:ctrlPr>
                                        <a:rPr lang="en-US" sz="2400" i="1">
                                          <a:latin typeface="Cambria Math" panose="02040503050406030204" pitchFamily="18" charset="0"/>
                                        </a:rPr>
                                      </m:ctrlPr>
                                    </m:sSupPr>
                                    <m:e>
                                      <m:r>
                                        <a:rPr lang="en-US" sz="2400" b="1" i="1">
                                          <a:latin typeface="Cambria Math" panose="02040503050406030204" pitchFamily="18" charset="0"/>
                                        </a:rPr>
                                        <m:t>𝒚</m:t>
                                      </m:r>
                                    </m:e>
                                    <m:sup>
                                      <m:r>
                                        <a:rPr lang="en-US" sz="2400" i="1">
                                          <a:latin typeface="Cambria Math" panose="02040503050406030204" pitchFamily="18" charset="0"/>
                                        </a:rPr>
                                        <m:t>(</m:t>
                                      </m:r>
                                      <m:r>
                                        <a:rPr lang="en-US" sz="2400" i="1">
                                          <a:latin typeface="Cambria Math" panose="02040503050406030204" pitchFamily="18" charset="0"/>
                                        </a:rPr>
                                        <m:t>𝑖</m:t>
                                      </m:r>
                                      <m:r>
                                        <a:rPr lang="en-US" sz="2400" i="1">
                                          <a:latin typeface="Cambria Math" panose="02040503050406030204" pitchFamily="18" charset="0"/>
                                        </a:rPr>
                                        <m:t>)</m:t>
                                      </m:r>
                                    </m:sup>
                                  </m:sSup>
                                  <m:r>
                                    <a:rPr lang="en-US" sz="2400" i="1">
                                      <a:latin typeface="Cambria Math" panose="02040503050406030204" pitchFamily="18" charset="0"/>
                                    </a:rPr>
                                    <m:t>−</m:t>
                                  </m:r>
                                  <m:sSup>
                                    <m:sSupPr>
                                      <m:ctrlPr>
                                        <a:rPr lang="en-US" sz="2400" i="1">
                                          <a:latin typeface="Cambria Math" panose="02040503050406030204" pitchFamily="18" charset="0"/>
                                        </a:rPr>
                                      </m:ctrlPr>
                                    </m:sSupPr>
                                    <m:e>
                                      <m:acc>
                                        <m:accPr>
                                          <m:chr m:val="̂"/>
                                          <m:ctrlPr>
                                            <a:rPr lang="en-US" sz="2400" b="1" i="1">
                                              <a:latin typeface="Cambria Math" panose="02040503050406030204" pitchFamily="18" charset="0"/>
                                            </a:rPr>
                                          </m:ctrlPr>
                                        </m:accPr>
                                        <m:e>
                                          <m:r>
                                            <a:rPr lang="en-US" sz="2400" b="1" i="1">
                                              <a:latin typeface="Cambria Math" panose="02040503050406030204" pitchFamily="18" charset="0"/>
                                            </a:rPr>
                                            <m:t>𝒚</m:t>
                                          </m:r>
                                        </m:e>
                                      </m:acc>
                                    </m:e>
                                    <m:sup>
                                      <m:r>
                                        <a:rPr lang="en-US" sz="2400" i="1">
                                          <a:latin typeface="Cambria Math" panose="02040503050406030204" pitchFamily="18" charset="0"/>
                                        </a:rPr>
                                        <m:t>(</m:t>
                                      </m:r>
                                      <m:r>
                                        <a:rPr lang="en-US" sz="2400" i="1">
                                          <a:latin typeface="Cambria Math" panose="02040503050406030204" pitchFamily="18" charset="0"/>
                                        </a:rPr>
                                        <m:t>𝑖</m:t>
                                      </m:r>
                                      <m:r>
                                        <a:rPr lang="en-US" sz="2400" i="1">
                                          <a:latin typeface="Cambria Math" panose="02040503050406030204" pitchFamily="18" charset="0"/>
                                        </a:rPr>
                                        <m:t>)</m:t>
                                      </m:r>
                                    </m:sup>
                                  </m:sSup>
                                </m:e>
                              </m:d>
                            </m:e>
                          </m:nary>
                        </m:num>
                        <m:den>
                          <m:r>
                            <a:rPr lang="en-US" sz="2400" b="0" i="1" smtClean="0">
                              <a:latin typeface="Cambria Math" panose="02040503050406030204" pitchFamily="18" charset="0"/>
                            </a:rPr>
                            <m:t>𝑁</m:t>
                          </m:r>
                        </m:den>
                      </m:f>
                    </m:oMath>
                  </m:oMathPara>
                </a14:m>
                <a:endParaRPr lang="en-US" dirty="0"/>
              </a:p>
            </p:txBody>
          </p:sp>
        </mc:Choice>
        <mc:Fallback xmlns="">
          <p:sp>
            <p:nvSpPr>
              <p:cNvPr id="3" name="Content Placeholder 2">
                <a:extLst>
                  <a:ext uri="{FF2B5EF4-FFF2-40B4-BE49-F238E27FC236}">
                    <a16:creationId xmlns:a16="http://schemas.microsoft.com/office/drawing/2014/main" id="{E8ED143E-1507-6A40-B081-AACD31E2F65C}"/>
                  </a:ext>
                </a:extLst>
              </p:cNvPr>
              <p:cNvSpPr>
                <a:spLocks noGrp="1" noRot="1" noChangeAspect="1" noMove="1" noResize="1" noEditPoints="1" noAdjustHandles="1" noChangeArrowheads="1" noChangeShapeType="1" noTextEdit="1"/>
              </p:cNvSpPr>
              <p:nvPr>
                <p:ph idx="1"/>
              </p:nvPr>
            </p:nvSpPr>
            <p:spPr>
              <a:xfrm>
                <a:off x="457200" y="1231816"/>
                <a:ext cx="8229600" cy="5077504"/>
              </a:xfrm>
              <a:blipFill>
                <a:blip r:embed="rId3"/>
                <a:stretch>
                  <a:fillRect l="-1704" t="-1561"/>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57EF115C-53F6-1245-A3A8-67007EC406F2}"/>
              </a:ext>
            </a:extLst>
          </p:cNvPr>
          <p:cNvSpPr>
            <a:spLocks noGrp="1"/>
          </p:cNvSpPr>
          <p:nvPr>
            <p:ph type="sldNum" sz="quarter" idx="12"/>
          </p:nvPr>
        </p:nvSpPr>
        <p:spPr/>
        <p:txBody>
          <a:bodyPr/>
          <a:lstStyle/>
          <a:p>
            <a:fld id="{19B12225-5612-419B-A8D5-4B8EEE4C217E}" type="slidenum">
              <a:rPr lang="en-US" smtClean="0"/>
              <a:pPr/>
              <a:t>134</a:t>
            </a:fld>
            <a:endParaRPr lang="en-US"/>
          </a:p>
        </p:txBody>
      </p:sp>
    </p:spTree>
    <p:extLst>
      <p:ext uri="{BB962C8B-B14F-4D97-AF65-F5344CB8AC3E}">
        <p14:creationId xmlns:p14="http://schemas.microsoft.com/office/powerpoint/2010/main" val="41737071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057E-4789-284B-8404-37BD441D3B5D}"/>
              </a:ext>
            </a:extLst>
          </p:cNvPr>
          <p:cNvSpPr>
            <a:spLocks noGrp="1"/>
          </p:cNvSpPr>
          <p:nvPr>
            <p:ph type="title"/>
          </p:nvPr>
        </p:nvSpPr>
        <p:spPr/>
        <p:txBody>
          <a:bodyPr>
            <a:normAutofit/>
          </a:bodyPr>
          <a:lstStyle/>
          <a:p>
            <a:r>
              <a:rPr lang="en-US"/>
              <a:t>Evaluation Metrics: Classification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8ED143E-1507-6A40-B081-AACD31E2F65C}"/>
                  </a:ext>
                </a:extLst>
              </p:cNvPr>
              <p:cNvSpPr>
                <a:spLocks noGrp="1"/>
              </p:cNvSpPr>
              <p:nvPr>
                <p:ph idx="1"/>
              </p:nvPr>
            </p:nvSpPr>
            <p:spPr>
              <a:xfrm>
                <a:off x="457200" y="1295400"/>
                <a:ext cx="8229600" cy="5341570"/>
              </a:xfrm>
            </p:spPr>
            <p:txBody>
              <a:bodyPr>
                <a:normAutofit fontScale="92500" lnSpcReduction="20000"/>
              </a:bodyPr>
              <a:lstStyle/>
              <a:p>
                <a:r>
                  <a:rPr lang="en-US" b="1" dirty="0"/>
                  <a:t>Evaluate classification tasks on graphs:</a:t>
                </a:r>
              </a:p>
              <a:p>
                <a:r>
                  <a:rPr lang="en-US" b="1" dirty="0"/>
                  <a:t>(1) Multi-class classification</a:t>
                </a:r>
              </a:p>
              <a:p>
                <a:pPr lvl="1"/>
                <a:r>
                  <a:rPr lang="en-US" b="1" dirty="0">
                    <a:solidFill>
                      <a:schemeClr val="accent2"/>
                    </a:solidFill>
                  </a:rPr>
                  <a:t>We simply report the accuracy</a:t>
                </a:r>
              </a:p>
              <a:p>
                <a:pPr marL="457200" lvl="1"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0" smtClean="0">
                              <a:latin typeface="Cambria Math" panose="02040503050406030204" pitchFamily="18" charset="0"/>
                            </a:rPr>
                            <m:t>1</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argmax</m:t>
                              </m:r>
                              <m:d>
                                <m:dPr>
                                  <m:ctrlPr>
                                    <a:rPr lang="en-US" b="0" i="1" smtClean="0">
                                      <a:latin typeface="Cambria Math" panose="02040503050406030204" pitchFamily="18" charset="0"/>
                                    </a:rPr>
                                  </m:ctrlPr>
                                </m:dPr>
                                <m:e>
                                  <m:sSup>
                                    <m:sSupPr>
                                      <m:ctrlPr>
                                        <a:rPr lang="en-US" i="1">
                                          <a:latin typeface="Cambria Math" panose="02040503050406030204" pitchFamily="18" charset="0"/>
                                        </a:rPr>
                                      </m:ctrlPr>
                                    </m:sSupPr>
                                    <m:e>
                                      <m:acc>
                                        <m:accPr>
                                          <m:chr m:val="̂"/>
                                          <m:ctrlPr>
                                            <a:rPr lang="en-US" b="1" i="1">
                                              <a:latin typeface="Cambria Math" panose="02040503050406030204" pitchFamily="18" charset="0"/>
                                            </a:rPr>
                                          </m:ctrlPr>
                                        </m:accPr>
                                        <m:e>
                                          <m:r>
                                            <a:rPr lang="en-US" b="1" i="1">
                                              <a:latin typeface="Cambria Math" panose="02040503050406030204" pitchFamily="18" charset="0"/>
                                            </a:rPr>
                                            <m:t>𝒚</m:t>
                                          </m:r>
                                        </m:e>
                                      </m:acc>
                                    </m:e>
                                    <m:sup>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m:t>
                                      </m:r>
                                    </m:sup>
                                  </m:sSup>
                                </m:e>
                              </m:d>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b="1" i="1">
                                      <a:latin typeface="Cambria Math" panose="02040503050406030204" pitchFamily="18" charset="0"/>
                                    </a:rPr>
                                    <m:t>𝒚</m:t>
                                  </m:r>
                                </m:e>
                                <m:sup>
                                  <m:r>
                                    <a:rPr lang="en-US" i="1">
                                      <a:latin typeface="Cambria Math" panose="02040503050406030204" pitchFamily="18" charset="0"/>
                                    </a:rPr>
                                    <m:t>(</m:t>
                                  </m:r>
                                  <m:r>
                                    <a:rPr lang="en-US" i="1">
                                      <a:latin typeface="Cambria Math" panose="02040503050406030204" pitchFamily="18" charset="0"/>
                                    </a:rPr>
                                    <m:t>𝑖</m:t>
                                  </m:r>
                                  <m:r>
                                    <a:rPr lang="en-US" i="1">
                                      <a:latin typeface="Cambria Math" panose="02040503050406030204" pitchFamily="18" charset="0"/>
                                    </a:rPr>
                                    <m:t>)</m:t>
                                  </m:r>
                                </m:sup>
                              </m:sSup>
                            </m:e>
                          </m:d>
                        </m:num>
                        <m:den>
                          <m:r>
                            <a:rPr lang="en-US" b="0" i="1" smtClean="0">
                              <a:latin typeface="Cambria Math" panose="02040503050406030204" pitchFamily="18" charset="0"/>
                            </a:rPr>
                            <m:t>𝑁</m:t>
                          </m:r>
                        </m:den>
                      </m:f>
                    </m:oMath>
                  </m:oMathPara>
                </a14:m>
                <a:endParaRPr lang="en-US" b="1" dirty="0"/>
              </a:p>
              <a:p>
                <a:r>
                  <a:rPr lang="en-US" b="1" dirty="0"/>
                  <a:t>(2) Binary classification</a:t>
                </a:r>
              </a:p>
              <a:p>
                <a:pPr lvl="1"/>
                <a:r>
                  <a:rPr lang="en-US" dirty="0"/>
                  <a:t>Metrics sensitive to classification threshold</a:t>
                </a:r>
              </a:p>
              <a:p>
                <a:pPr lvl="2"/>
                <a:r>
                  <a:rPr lang="en-US" b="1" dirty="0">
                    <a:solidFill>
                      <a:schemeClr val="accent2"/>
                    </a:solidFill>
                  </a:rPr>
                  <a:t>Accuracy</a:t>
                </a:r>
              </a:p>
              <a:p>
                <a:pPr lvl="2"/>
                <a:r>
                  <a:rPr lang="en-US" b="1" dirty="0">
                    <a:solidFill>
                      <a:schemeClr val="accent2"/>
                    </a:solidFill>
                  </a:rPr>
                  <a:t>Precision / Recall</a:t>
                </a:r>
              </a:p>
              <a:p>
                <a:pPr lvl="2"/>
                <a:r>
                  <a:rPr lang="en-US" dirty="0"/>
                  <a:t>If the range of prediction is </a:t>
                </a:r>
                <a14:m>
                  <m:oMath xmlns:m="http://schemas.openxmlformats.org/officeDocument/2006/math">
                    <m:r>
                      <a:rPr lang="en-US" i="1">
                        <a:latin typeface="Cambria Math" panose="02040503050406030204" pitchFamily="18" charset="0"/>
                      </a:rPr>
                      <m:t>[0,1]</m:t>
                    </m:r>
                  </m:oMath>
                </a14:m>
                <a:r>
                  <a:rPr lang="en-US" dirty="0"/>
                  <a:t>, we will use 0.5 as threshold</a:t>
                </a:r>
                <a:endParaRPr lang="en-US" b="1" dirty="0"/>
              </a:p>
              <a:p>
                <a:pPr lvl="1"/>
                <a:r>
                  <a:rPr lang="en-US" dirty="0"/>
                  <a:t>Metric Agnostic to classification threshold</a:t>
                </a:r>
              </a:p>
              <a:p>
                <a:pPr lvl="2"/>
                <a:r>
                  <a:rPr lang="en-US" b="1" dirty="0">
                    <a:solidFill>
                      <a:srgbClr val="C00000"/>
                    </a:solidFill>
                  </a:rPr>
                  <a:t>OC AUC</a:t>
                </a:r>
              </a:p>
            </p:txBody>
          </p:sp>
        </mc:Choice>
        <mc:Fallback xmlns="">
          <p:sp>
            <p:nvSpPr>
              <p:cNvPr id="3" name="Content Placeholder 2">
                <a:extLst>
                  <a:ext uri="{FF2B5EF4-FFF2-40B4-BE49-F238E27FC236}">
                    <a16:creationId xmlns:a16="http://schemas.microsoft.com/office/drawing/2014/main" id="{E8ED143E-1507-6A40-B081-AACD31E2F65C}"/>
                  </a:ext>
                </a:extLst>
              </p:cNvPr>
              <p:cNvSpPr>
                <a:spLocks noGrp="1" noRot="1" noChangeAspect="1" noMove="1" noResize="1" noEditPoints="1" noAdjustHandles="1" noChangeArrowheads="1" noChangeShapeType="1" noTextEdit="1"/>
              </p:cNvSpPr>
              <p:nvPr>
                <p:ph idx="1"/>
              </p:nvPr>
            </p:nvSpPr>
            <p:spPr>
              <a:xfrm>
                <a:off x="457200" y="1295400"/>
                <a:ext cx="8229600" cy="5341570"/>
              </a:xfrm>
              <a:blipFill>
                <a:blip r:embed="rId2"/>
                <a:stretch>
                  <a:fillRect l="-1481" t="-2968"/>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57EF115C-53F6-1245-A3A8-67007EC406F2}"/>
              </a:ext>
            </a:extLst>
          </p:cNvPr>
          <p:cNvSpPr>
            <a:spLocks noGrp="1"/>
          </p:cNvSpPr>
          <p:nvPr>
            <p:ph type="sldNum" sz="quarter" idx="12"/>
          </p:nvPr>
        </p:nvSpPr>
        <p:spPr/>
        <p:txBody>
          <a:bodyPr/>
          <a:lstStyle/>
          <a:p>
            <a:fld id="{19B12225-5612-419B-A8D5-4B8EEE4C217E}" type="slidenum">
              <a:rPr lang="en-US" smtClean="0"/>
              <a:pPr/>
              <a:t>135</a:t>
            </a:fld>
            <a:endParaRPr lang="en-US"/>
          </a:p>
        </p:txBody>
      </p:sp>
    </p:spTree>
    <p:extLst>
      <p:ext uri="{BB962C8B-B14F-4D97-AF65-F5344CB8AC3E}">
        <p14:creationId xmlns:p14="http://schemas.microsoft.com/office/powerpoint/2010/main" val="41410859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4DF9-B8AD-8547-BF65-491A658B8E51}"/>
              </a:ext>
            </a:extLst>
          </p:cNvPr>
          <p:cNvSpPr>
            <a:spLocks noGrp="1"/>
          </p:cNvSpPr>
          <p:nvPr>
            <p:ph type="title"/>
          </p:nvPr>
        </p:nvSpPr>
        <p:spPr>
          <a:xfrm>
            <a:off x="457200" y="76200"/>
            <a:ext cx="8481060" cy="987552"/>
          </a:xfrm>
        </p:spPr>
        <p:txBody>
          <a:bodyPr>
            <a:normAutofit/>
          </a:bodyPr>
          <a:lstStyle/>
          <a:p>
            <a:r>
              <a:rPr lang="en-US"/>
              <a:t>Metrics  for Binary Classification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964A6A4-36F9-644A-A147-5143BDB37721}"/>
                  </a:ext>
                </a:extLst>
              </p:cNvPr>
              <p:cNvSpPr>
                <a:spLocks noGrp="1"/>
              </p:cNvSpPr>
              <p:nvPr>
                <p:ph idx="1"/>
              </p:nvPr>
            </p:nvSpPr>
            <p:spPr/>
            <p:txBody>
              <a:bodyPr>
                <a:normAutofit fontScale="92500"/>
              </a:bodyPr>
              <a:lstStyle/>
              <a:p>
                <a:r>
                  <a:rPr lang="en-US" sz="2800" b="1" dirty="0">
                    <a:solidFill>
                      <a:srgbClr val="C00000"/>
                    </a:solidFill>
                  </a:rPr>
                  <a:t>Accuracy</a:t>
                </a:r>
                <a:r>
                  <a:rPr lang="en-US" sz="2800" b="1" dirty="0"/>
                  <a:t>:</a:t>
                </a:r>
              </a:p>
              <a:p>
                <a:pPr marL="118872" indent="0">
                  <a:buNone/>
                </a:pPr>
                <a14:m>
                  <m:oMathPara xmlns:m="http://schemas.openxmlformats.org/officeDocument/2006/math">
                    <m:oMathParaPr>
                      <m:jc m:val="centerGroup"/>
                    </m:oMathParaPr>
                    <m:oMath xmlns:m="http://schemas.openxmlformats.org/officeDocument/2006/math">
                      <m:f>
                        <m:fPr>
                          <m:ctrlPr>
                            <a:rPr lang="en-US" sz="2400" i="1" smtClean="0">
                              <a:solidFill>
                                <a:schemeClr val="tx1"/>
                              </a:solidFill>
                              <a:latin typeface="Cambria Math" panose="02040503050406030204" pitchFamily="18" charset="0"/>
                            </a:rPr>
                          </m:ctrlPr>
                        </m:fPr>
                        <m:num>
                          <m:r>
                            <m:rPr>
                              <m:sty m:val="p"/>
                            </m:rPr>
                            <a:rPr lang="en-US" sz="2400" b="0" i="0" smtClean="0">
                              <a:solidFill>
                                <a:schemeClr val="tx1"/>
                              </a:solidFill>
                              <a:latin typeface="Cambria Math" panose="02040503050406030204" pitchFamily="18" charset="0"/>
                            </a:rPr>
                            <m:t>TP</m:t>
                          </m:r>
                          <m:r>
                            <a:rPr lang="en-US" sz="2400" b="0" i="0" smtClean="0">
                              <a:solidFill>
                                <a:schemeClr val="tx1"/>
                              </a:solidFill>
                              <a:latin typeface="Cambria Math" panose="02040503050406030204" pitchFamily="18" charset="0"/>
                            </a:rPr>
                            <m:t>+</m:t>
                          </m:r>
                          <m:r>
                            <m:rPr>
                              <m:sty m:val="p"/>
                            </m:rPr>
                            <a:rPr lang="en-US" sz="2400" b="0" i="0" smtClean="0">
                              <a:solidFill>
                                <a:schemeClr val="tx1"/>
                              </a:solidFill>
                              <a:latin typeface="Cambria Math" panose="02040503050406030204" pitchFamily="18" charset="0"/>
                            </a:rPr>
                            <m:t>TN</m:t>
                          </m:r>
                        </m:num>
                        <m:den>
                          <m:r>
                            <m:rPr>
                              <m:sty m:val="p"/>
                            </m:rPr>
                            <a:rPr lang="en-US" sz="2400" b="0" i="0" smtClean="0">
                              <a:solidFill>
                                <a:schemeClr val="tx1"/>
                              </a:solidFill>
                              <a:latin typeface="Cambria Math" panose="02040503050406030204" pitchFamily="18" charset="0"/>
                            </a:rPr>
                            <m:t>TP</m:t>
                          </m:r>
                          <m:r>
                            <a:rPr lang="en-US" sz="2400" b="0" i="0" smtClean="0">
                              <a:solidFill>
                                <a:schemeClr val="tx1"/>
                              </a:solidFill>
                              <a:latin typeface="Cambria Math" panose="02040503050406030204" pitchFamily="18" charset="0"/>
                            </a:rPr>
                            <m:t>+</m:t>
                          </m:r>
                          <m:r>
                            <m:rPr>
                              <m:sty m:val="p"/>
                            </m:rPr>
                            <a:rPr lang="en-US" sz="2400" b="0" i="0" smtClean="0">
                              <a:solidFill>
                                <a:schemeClr val="tx1"/>
                              </a:solidFill>
                              <a:latin typeface="Cambria Math" panose="02040503050406030204" pitchFamily="18" charset="0"/>
                            </a:rPr>
                            <m:t>TN</m:t>
                          </m:r>
                          <m:r>
                            <a:rPr lang="en-US" sz="2400" b="0" i="0" smtClean="0">
                              <a:solidFill>
                                <a:schemeClr val="tx1"/>
                              </a:solidFill>
                              <a:latin typeface="Cambria Math" panose="02040503050406030204" pitchFamily="18" charset="0"/>
                            </a:rPr>
                            <m:t>+</m:t>
                          </m:r>
                          <m:r>
                            <m:rPr>
                              <m:sty m:val="p"/>
                            </m:rPr>
                            <a:rPr lang="en-US" sz="2400" b="0" i="0" smtClean="0">
                              <a:solidFill>
                                <a:schemeClr val="tx1"/>
                              </a:solidFill>
                              <a:latin typeface="Cambria Math" panose="02040503050406030204" pitchFamily="18" charset="0"/>
                            </a:rPr>
                            <m:t>FP</m:t>
                          </m:r>
                          <m:r>
                            <a:rPr lang="en-US" sz="2400" b="0" i="0" smtClean="0">
                              <a:solidFill>
                                <a:schemeClr val="tx1"/>
                              </a:solidFill>
                              <a:latin typeface="Cambria Math" panose="02040503050406030204" pitchFamily="18" charset="0"/>
                            </a:rPr>
                            <m:t>+</m:t>
                          </m:r>
                          <m:r>
                            <m:rPr>
                              <m:sty m:val="p"/>
                            </m:rPr>
                            <a:rPr lang="en-US" sz="2400" b="0" i="0" smtClean="0">
                              <a:solidFill>
                                <a:schemeClr val="tx1"/>
                              </a:solidFill>
                              <a:latin typeface="Cambria Math" panose="02040503050406030204" pitchFamily="18" charset="0"/>
                            </a:rPr>
                            <m:t>FN</m:t>
                          </m:r>
                        </m:den>
                      </m:f>
                      <m:r>
                        <a:rPr lang="en-US" sz="2400" b="0" i="0" smtClean="0">
                          <a:solidFill>
                            <a:schemeClr val="tx1"/>
                          </a:solidFill>
                          <a:latin typeface="Cambria Math" panose="02040503050406030204" pitchFamily="18" charset="0"/>
                        </a:rPr>
                        <m:t>=</m:t>
                      </m:r>
                      <m:f>
                        <m:fPr>
                          <m:ctrlPr>
                            <a:rPr lang="en-US" sz="2400" b="0" i="1" smtClean="0">
                              <a:solidFill>
                                <a:schemeClr val="tx1"/>
                              </a:solidFill>
                              <a:latin typeface="Cambria Math" panose="02040503050406030204" pitchFamily="18" charset="0"/>
                            </a:rPr>
                          </m:ctrlPr>
                        </m:fPr>
                        <m:num>
                          <m:r>
                            <m:rPr>
                              <m:sty m:val="p"/>
                            </m:rPr>
                            <a:rPr lang="en-US" sz="2400" b="0" i="0" smtClean="0">
                              <a:solidFill>
                                <a:schemeClr val="tx1"/>
                              </a:solidFill>
                              <a:latin typeface="Cambria Math" panose="02040503050406030204" pitchFamily="18" charset="0"/>
                            </a:rPr>
                            <m:t>TP</m:t>
                          </m:r>
                          <m:r>
                            <a:rPr lang="en-US" sz="2400" b="0" i="0" smtClean="0">
                              <a:solidFill>
                                <a:schemeClr val="tx1"/>
                              </a:solidFill>
                              <a:latin typeface="Cambria Math" panose="02040503050406030204" pitchFamily="18" charset="0"/>
                            </a:rPr>
                            <m:t>+</m:t>
                          </m:r>
                          <m:r>
                            <m:rPr>
                              <m:sty m:val="p"/>
                            </m:rPr>
                            <a:rPr lang="en-US" sz="2400" b="0" i="0" smtClean="0">
                              <a:solidFill>
                                <a:schemeClr val="tx1"/>
                              </a:solidFill>
                              <a:latin typeface="Cambria Math" panose="02040503050406030204" pitchFamily="18" charset="0"/>
                            </a:rPr>
                            <m:t>TN</m:t>
                          </m:r>
                        </m:num>
                        <m:den>
                          <m:r>
                            <a:rPr lang="en-US" sz="2400" b="0" i="0" smtClean="0">
                              <a:solidFill>
                                <a:schemeClr val="tx1"/>
                              </a:solidFill>
                              <a:latin typeface="Cambria Math" panose="02040503050406030204" pitchFamily="18" charset="0"/>
                            </a:rPr>
                            <m:t>|</m:t>
                          </m:r>
                          <m:r>
                            <m:rPr>
                              <m:sty m:val="p"/>
                            </m:rPr>
                            <a:rPr lang="en-US" sz="2400" b="0" i="0" smtClean="0">
                              <a:solidFill>
                                <a:schemeClr val="tx1"/>
                              </a:solidFill>
                              <a:latin typeface="Cambria Math" panose="02040503050406030204" pitchFamily="18" charset="0"/>
                            </a:rPr>
                            <m:t>Dataset</m:t>
                          </m:r>
                          <m:r>
                            <a:rPr lang="en-US" sz="2400" b="0" i="0" smtClean="0">
                              <a:solidFill>
                                <a:schemeClr val="tx1"/>
                              </a:solidFill>
                              <a:latin typeface="Cambria Math" panose="02040503050406030204" pitchFamily="18" charset="0"/>
                            </a:rPr>
                            <m:t>|</m:t>
                          </m:r>
                        </m:den>
                      </m:f>
                    </m:oMath>
                  </m:oMathPara>
                </a14:m>
                <a:endParaRPr lang="en-US" dirty="0">
                  <a:solidFill>
                    <a:srgbClr val="C00000"/>
                  </a:solidFill>
                </a:endParaRPr>
              </a:p>
              <a:p>
                <a:r>
                  <a:rPr lang="en-US" sz="2800" b="1" dirty="0">
                    <a:solidFill>
                      <a:srgbClr val="C00000"/>
                    </a:solidFill>
                  </a:rPr>
                  <a:t>Precision (P):</a:t>
                </a:r>
              </a:p>
              <a:p>
                <a:pPr marL="118872" indent="0">
                  <a:buNone/>
                </a:pPr>
                <a14:m>
                  <m:oMathPara xmlns:m="http://schemas.openxmlformats.org/officeDocument/2006/math">
                    <m:oMathParaPr>
                      <m:jc m:val="centerGroup"/>
                    </m:oMathParaPr>
                    <m:oMath xmlns:m="http://schemas.openxmlformats.org/officeDocument/2006/math">
                      <m:f>
                        <m:fPr>
                          <m:ctrlPr>
                            <a:rPr lang="en-US" sz="2400" i="1" smtClean="0">
                              <a:solidFill>
                                <a:schemeClr val="tx1"/>
                              </a:solidFill>
                              <a:latin typeface="Cambria Math" panose="02040503050406030204" pitchFamily="18" charset="0"/>
                            </a:rPr>
                          </m:ctrlPr>
                        </m:fPr>
                        <m:num>
                          <m:r>
                            <m:rPr>
                              <m:sty m:val="p"/>
                            </m:rPr>
                            <a:rPr lang="en-US" sz="2400" b="0" i="0" smtClean="0">
                              <a:solidFill>
                                <a:schemeClr val="tx1"/>
                              </a:solidFill>
                              <a:latin typeface="Cambria Math" panose="02040503050406030204" pitchFamily="18" charset="0"/>
                            </a:rPr>
                            <m:t>TP</m:t>
                          </m:r>
                        </m:num>
                        <m:den>
                          <m:r>
                            <m:rPr>
                              <m:sty m:val="p"/>
                            </m:rPr>
                            <a:rPr lang="en-US" sz="2400" b="0" i="0" smtClean="0">
                              <a:solidFill>
                                <a:schemeClr val="tx1"/>
                              </a:solidFill>
                              <a:latin typeface="Cambria Math" panose="02040503050406030204" pitchFamily="18" charset="0"/>
                            </a:rPr>
                            <m:t>TP</m:t>
                          </m:r>
                          <m:r>
                            <a:rPr lang="en-US" sz="2400" b="0" i="0" smtClean="0">
                              <a:solidFill>
                                <a:schemeClr val="tx1"/>
                              </a:solidFill>
                              <a:latin typeface="Cambria Math" panose="02040503050406030204" pitchFamily="18" charset="0"/>
                            </a:rPr>
                            <m:t>+</m:t>
                          </m:r>
                          <m:r>
                            <m:rPr>
                              <m:sty m:val="p"/>
                            </m:rPr>
                            <a:rPr lang="en-US" sz="2400" b="0" i="0" smtClean="0">
                              <a:solidFill>
                                <a:schemeClr val="tx1"/>
                              </a:solidFill>
                              <a:latin typeface="Cambria Math" panose="02040503050406030204" pitchFamily="18" charset="0"/>
                            </a:rPr>
                            <m:t>FP</m:t>
                          </m:r>
                        </m:den>
                      </m:f>
                    </m:oMath>
                  </m:oMathPara>
                </a14:m>
                <a:endParaRPr lang="en-US" dirty="0">
                  <a:solidFill>
                    <a:srgbClr val="C00000"/>
                  </a:solidFill>
                </a:endParaRPr>
              </a:p>
              <a:p>
                <a:r>
                  <a:rPr lang="en-US" sz="2800" b="1" dirty="0">
                    <a:solidFill>
                      <a:srgbClr val="C00000"/>
                    </a:solidFill>
                  </a:rPr>
                  <a:t>Recall (R):</a:t>
                </a:r>
              </a:p>
              <a:p>
                <a:pPr marL="118872" indent="0">
                  <a:buNone/>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m:rPr>
                              <m:sty m:val="p"/>
                            </m:rPr>
                            <a:rPr lang="en-US" sz="2400" i="0" smtClean="0">
                              <a:latin typeface="Cambria Math" panose="02040503050406030204" pitchFamily="18" charset="0"/>
                            </a:rPr>
                            <m:t>TP</m:t>
                          </m:r>
                        </m:num>
                        <m:den>
                          <m:r>
                            <m:rPr>
                              <m:sty m:val="p"/>
                            </m:rPr>
                            <a:rPr lang="en-US" sz="2400" i="0" smtClean="0">
                              <a:latin typeface="Cambria Math" panose="02040503050406030204" pitchFamily="18" charset="0"/>
                            </a:rPr>
                            <m:t>TP</m:t>
                          </m:r>
                          <m:r>
                            <a:rPr lang="en-US" sz="2400" i="0" smtClean="0">
                              <a:latin typeface="Cambria Math" panose="02040503050406030204" pitchFamily="18" charset="0"/>
                            </a:rPr>
                            <m:t>+</m:t>
                          </m:r>
                          <m:r>
                            <m:rPr>
                              <m:sty m:val="p"/>
                            </m:rPr>
                            <a:rPr lang="en-US" sz="2400" i="0" smtClean="0">
                              <a:latin typeface="Cambria Math" panose="02040503050406030204" pitchFamily="18" charset="0"/>
                            </a:rPr>
                            <m:t>FN</m:t>
                          </m:r>
                        </m:den>
                      </m:f>
                    </m:oMath>
                  </m:oMathPara>
                </a14:m>
                <a:endParaRPr lang="en-US" dirty="0"/>
              </a:p>
              <a:p>
                <a:r>
                  <a:rPr lang="en-US" sz="2800" b="1" dirty="0">
                    <a:solidFill>
                      <a:srgbClr val="C00000"/>
                    </a:solidFill>
                  </a:rPr>
                  <a:t>F1-Score:</a:t>
                </a:r>
              </a:p>
              <a:p>
                <a:pPr marL="118872" indent="0">
                  <a:buNone/>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r>
                            <a:rPr lang="en-US" sz="2400" b="0" i="0" smtClean="0">
                              <a:latin typeface="Cambria Math" panose="02040503050406030204" pitchFamily="18" charset="0"/>
                            </a:rPr>
                            <m:t>2</m:t>
                          </m:r>
                          <m:r>
                            <m:rPr>
                              <m:sty m:val="p"/>
                            </m:rPr>
                            <a:rPr lang="en-US" sz="2400" b="0" i="0" smtClean="0">
                              <a:latin typeface="Cambria Math" panose="02040503050406030204" pitchFamily="18" charset="0"/>
                            </a:rPr>
                            <m:t>P</m:t>
                          </m:r>
                          <m:r>
                            <a:rPr lang="en-US" sz="2400" b="0" i="0"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R</m:t>
                          </m:r>
                        </m:num>
                        <m:den>
                          <m:r>
                            <m:rPr>
                              <m:sty m:val="p"/>
                            </m:rPr>
                            <a:rPr lang="en-US" sz="2400" b="0" i="0" smtClean="0">
                              <a:latin typeface="Cambria Math" panose="02040503050406030204" pitchFamily="18" charset="0"/>
                            </a:rPr>
                            <m:t>P</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R</m:t>
                          </m:r>
                        </m:den>
                      </m:f>
                    </m:oMath>
                  </m:oMathPara>
                </a14:m>
                <a:endParaRPr lang="en-US" dirty="0"/>
              </a:p>
              <a:p>
                <a:pPr marL="118872" indent="0">
                  <a:buNone/>
                </a:pPr>
                <a:endParaRPr lang="en-US" dirty="0">
                  <a:solidFill>
                    <a:srgbClr val="C00000"/>
                  </a:solidFill>
                </a:endParaRPr>
              </a:p>
              <a:p>
                <a:pPr marL="118872" indent="0">
                  <a:buNone/>
                </a:pPr>
                <a:endParaRPr lang="en-US" dirty="0">
                  <a:solidFill>
                    <a:srgbClr val="C00000"/>
                  </a:solidFill>
                </a:endParaRPr>
              </a:p>
            </p:txBody>
          </p:sp>
        </mc:Choice>
        <mc:Fallback xmlns="">
          <p:sp>
            <p:nvSpPr>
              <p:cNvPr id="3" name="Content Placeholder 2">
                <a:extLst>
                  <a:ext uri="{FF2B5EF4-FFF2-40B4-BE49-F238E27FC236}">
                    <a16:creationId xmlns:a16="http://schemas.microsoft.com/office/drawing/2014/main" id="{1964A6A4-36F9-644A-A147-5143BDB37721}"/>
                  </a:ext>
                </a:extLst>
              </p:cNvPr>
              <p:cNvSpPr>
                <a:spLocks noGrp="1" noRot="1" noChangeAspect="1" noMove="1" noResize="1" noEditPoints="1" noAdjustHandles="1" noChangeArrowheads="1" noChangeShapeType="1" noTextEdit="1"/>
              </p:cNvSpPr>
              <p:nvPr>
                <p:ph idx="1"/>
              </p:nvPr>
            </p:nvSpPr>
            <p:spPr>
              <a:blipFill>
                <a:blip r:embed="rId2"/>
                <a:stretch>
                  <a:fillRect l="-1111" t="-1213"/>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D9D064BF-AEAE-5C40-8AA8-8C38ADD0428A}"/>
              </a:ext>
            </a:extLst>
          </p:cNvPr>
          <p:cNvSpPr>
            <a:spLocks noGrp="1"/>
          </p:cNvSpPr>
          <p:nvPr>
            <p:ph type="sldNum" sz="quarter" idx="12"/>
          </p:nvPr>
        </p:nvSpPr>
        <p:spPr/>
        <p:txBody>
          <a:bodyPr/>
          <a:lstStyle/>
          <a:p>
            <a:fld id="{19B12225-5612-419B-A8D5-4B8EEE4C217E}" type="slidenum">
              <a:rPr lang="en-US" smtClean="0"/>
              <a:pPr/>
              <a:t>136</a:t>
            </a:fld>
            <a:endParaRPr lang="en-US"/>
          </a:p>
        </p:txBody>
      </p:sp>
      <p:sp>
        <p:nvSpPr>
          <p:cNvPr id="8" name="TextBox 7">
            <a:extLst>
              <a:ext uri="{FF2B5EF4-FFF2-40B4-BE49-F238E27FC236}">
                <a16:creationId xmlns:a16="http://schemas.microsoft.com/office/drawing/2014/main" id="{C1BAD4BD-43F6-6844-8ACC-8B2F53A59929}"/>
              </a:ext>
            </a:extLst>
          </p:cNvPr>
          <p:cNvSpPr txBox="1"/>
          <p:nvPr/>
        </p:nvSpPr>
        <p:spPr>
          <a:xfrm>
            <a:off x="2947737" y="6293279"/>
            <a:ext cx="3248526" cy="369332"/>
          </a:xfrm>
          <a:prstGeom prst="rect">
            <a:avLst/>
          </a:prstGeom>
          <a:noFill/>
        </p:spPr>
        <p:txBody>
          <a:bodyPr wrap="square" rtlCol="0">
            <a:spAutoFit/>
          </a:bodyPr>
          <a:lstStyle/>
          <a:p>
            <a:r>
              <a:rPr lang="en-US" dirty="0" err="1">
                <a:hlinkClick r:id="rId3"/>
              </a:rPr>
              <a:t>Sklearn</a:t>
            </a:r>
            <a:r>
              <a:rPr lang="en-US" dirty="0">
                <a:hlinkClick r:id="rId3"/>
              </a:rPr>
              <a:t> Classification Report</a:t>
            </a:r>
            <a:endParaRPr lang="en-US" dirty="0"/>
          </a:p>
        </p:txBody>
      </p:sp>
      <p:pic>
        <p:nvPicPr>
          <p:cNvPr id="1026" name="Picture 2" descr="Image result for confusion matrix">
            <a:extLst>
              <a:ext uri="{FF2B5EF4-FFF2-40B4-BE49-F238E27FC236}">
                <a16:creationId xmlns:a16="http://schemas.microsoft.com/office/drawing/2014/main" id="{8457A1F3-6AF5-2348-A8A9-D135BA4D1E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51" t="24308" r="16508"/>
          <a:stretch/>
        </p:blipFill>
        <p:spPr bwMode="auto">
          <a:xfrm>
            <a:off x="5949776" y="3677194"/>
            <a:ext cx="3147237"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9F3B111-5FB1-EC48-9202-161A97B67F77}"/>
              </a:ext>
            </a:extLst>
          </p:cNvPr>
          <p:cNvSpPr txBox="1"/>
          <p:nvPr/>
        </p:nvSpPr>
        <p:spPr>
          <a:xfrm>
            <a:off x="6316984" y="3099705"/>
            <a:ext cx="2369816" cy="461665"/>
          </a:xfrm>
          <a:prstGeom prst="rect">
            <a:avLst/>
          </a:prstGeom>
          <a:noFill/>
        </p:spPr>
        <p:txBody>
          <a:bodyPr wrap="none" rtlCol="0">
            <a:spAutoFit/>
          </a:bodyPr>
          <a:lstStyle/>
          <a:p>
            <a:r>
              <a:rPr lang="en-US" sz="2400" b="1">
                <a:latin typeface="Calibri" panose="020F0502020204030204" pitchFamily="34" charset="0"/>
                <a:cs typeface="Calibri" panose="020F0502020204030204" pitchFamily="34" charset="0"/>
              </a:rPr>
              <a:t>Confusion matrix</a:t>
            </a:r>
          </a:p>
        </p:txBody>
      </p:sp>
    </p:spTree>
    <p:extLst>
      <p:ext uri="{BB962C8B-B14F-4D97-AF65-F5344CB8AC3E}">
        <p14:creationId xmlns:p14="http://schemas.microsoft.com/office/powerpoint/2010/main" val="30090060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7403-9334-454B-B7AD-DCC20BBA436D}"/>
              </a:ext>
            </a:extLst>
          </p:cNvPr>
          <p:cNvSpPr>
            <a:spLocks noGrp="1"/>
          </p:cNvSpPr>
          <p:nvPr>
            <p:ph type="title"/>
          </p:nvPr>
        </p:nvSpPr>
        <p:spPr/>
        <p:txBody>
          <a:bodyPr/>
          <a:lstStyle/>
          <a:p>
            <a:r>
              <a:rPr lang="en-US"/>
              <a:t>(4) Evaluation Metrics</a:t>
            </a:r>
          </a:p>
        </p:txBody>
      </p:sp>
      <p:sp>
        <p:nvSpPr>
          <p:cNvPr id="3" name="Content Placeholder 2">
            <a:extLst>
              <a:ext uri="{FF2B5EF4-FFF2-40B4-BE49-F238E27FC236}">
                <a16:creationId xmlns:a16="http://schemas.microsoft.com/office/drawing/2014/main" id="{5BDDE677-2ED9-BF43-9E62-F48811168200}"/>
              </a:ext>
            </a:extLst>
          </p:cNvPr>
          <p:cNvSpPr>
            <a:spLocks noGrp="1"/>
          </p:cNvSpPr>
          <p:nvPr>
            <p:ph idx="1"/>
          </p:nvPr>
        </p:nvSpPr>
        <p:spPr>
          <a:xfrm>
            <a:off x="474196" y="1189290"/>
            <a:ext cx="8229600" cy="4525963"/>
          </a:xfrm>
        </p:spPr>
        <p:txBody>
          <a:bodyPr/>
          <a:lstStyle/>
          <a:p>
            <a:r>
              <a:rPr lang="en-US" b="1" dirty="0">
                <a:solidFill>
                  <a:srgbClr val="C00000"/>
                </a:solidFill>
              </a:rPr>
              <a:t>ROC Curve: </a:t>
            </a:r>
            <a:r>
              <a:rPr lang="en-US" dirty="0"/>
              <a:t>Captures the tradeoff in TPR and FPR </a:t>
            </a:r>
            <a:r>
              <a:rPr lang="en-US" b="1" dirty="0">
                <a:solidFill>
                  <a:srgbClr val="C00000"/>
                </a:solidFill>
              </a:rPr>
              <a:t>as the classification threshold is varied for a binary classifier. </a:t>
            </a:r>
          </a:p>
        </p:txBody>
      </p:sp>
      <p:sp>
        <p:nvSpPr>
          <p:cNvPr id="6" name="Slide Number Placeholder 5">
            <a:extLst>
              <a:ext uri="{FF2B5EF4-FFF2-40B4-BE49-F238E27FC236}">
                <a16:creationId xmlns:a16="http://schemas.microsoft.com/office/drawing/2014/main" id="{14CBD7DA-DE7F-A344-912D-8ED9034C5446}"/>
              </a:ext>
            </a:extLst>
          </p:cNvPr>
          <p:cNvSpPr>
            <a:spLocks noGrp="1"/>
          </p:cNvSpPr>
          <p:nvPr>
            <p:ph type="sldNum" sz="quarter" idx="12"/>
          </p:nvPr>
        </p:nvSpPr>
        <p:spPr/>
        <p:txBody>
          <a:bodyPr/>
          <a:lstStyle/>
          <a:p>
            <a:fld id="{19B12225-5612-419B-A8D5-4B8EEE4C217E}" type="slidenum">
              <a:rPr lang="en-US" smtClean="0"/>
              <a:pPr/>
              <a:t>137</a:t>
            </a:fld>
            <a:endParaRPr lang="en-US"/>
          </a:p>
        </p:txBody>
      </p:sp>
      <p:pic>
        <p:nvPicPr>
          <p:cNvPr id="7" name="Picture 6">
            <a:extLst>
              <a:ext uri="{FF2B5EF4-FFF2-40B4-BE49-F238E27FC236}">
                <a16:creationId xmlns:a16="http://schemas.microsoft.com/office/drawing/2014/main" id="{37C27223-626A-B840-9475-65980B5461ED}"/>
              </a:ext>
            </a:extLst>
          </p:cNvPr>
          <p:cNvPicPr>
            <a:picLocks noChangeAspect="1"/>
          </p:cNvPicPr>
          <p:nvPr/>
        </p:nvPicPr>
        <p:blipFill>
          <a:blip r:embed="rId2"/>
          <a:stretch>
            <a:fillRect/>
          </a:stretch>
        </p:blipFill>
        <p:spPr>
          <a:xfrm>
            <a:off x="1612232" y="2939047"/>
            <a:ext cx="3362492" cy="325489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7D4C3C4-A97C-C345-AC6C-903F2FC474E7}"/>
                  </a:ext>
                </a:extLst>
              </p:cNvPr>
              <p:cNvSpPr txBox="1"/>
              <p:nvPr/>
            </p:nvSpPr>
            <p:spPr>
              <a:xfrm>
                <a:off x="5572530" y="3533027"/>
                <a:ext cx="3365730" cy="697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solidFill>
                            <a:srgbClr val="C00000"/>
                          </a:solidFill>
                          <a:latin typeface="Cambria Math" panose="02040503050406030204" pitchFamily="18" charset="0"/>
                        </a:rPr>
                        <m:t>TPR</m:t>
                      </m:r>
                      <m:r>
                        <a:rPr lang="en-US" sz="2400" b="0" i="0" smtClean="0">
                          <a:solidFill>
                            <a:srgbClr val="C00000"/>
                          </a:solidFill>
                          <a:latin typeface="Cambria Math" panose="02040503050406030204" pitchFamily="18" charset="0"/>
                        </a:rPr>
                        <m:t>=</m:t>
                      </m:r>
                      <m:r>
                        <m:rPr>
                          <m:sty m:val="p"/>
                        </m:rPr>
                        <a:rPr lang="en-US" sz="2400" b="0" i="0" smtClean="0">
                          <a:solidFill>
                            <a:srgbClr val="C00000"/>
                          </a:solidFill>
                          <a:latin typeface="Cambria Math" panose="02040503050406030204" pitchFamily="18" charset="0"/>
                        </a:rPr>
                        <m:t>Recall</m:t>
                      </m:r>
                      <m:r>
                        <a:rPr lang="en-US" sz="2400" b="0" i="0" smtClean="0">
                          <a:solidFill>
                            <a:srgbClr val="C00000"/>
                          </a:solidFill>
                          <a:latin typeface="Cambria Math" panose="02040503050406030204" pitchFamily="18" charset="0"/>
                        </a:rPr>
                        <m:t>= </m:t>
                      </m:r>
                      <m:f>
                        <m:fPr>
                          <m:ctrlPr>
                            <a:rPr lang="en-US" sz="2400" b="0" i="1" smtClean="0">
                              <a:solidFill>
                                <a:srgbClr val="C00000"/>
                              </a:solidFill>
                              <a:latin typeface="Cambria Math" panose="02040503050406030204" pitchFamily="18" charset="0"/>
                            </a:rPr>
                          </m:ctrlPr>
                        </m:fPr>
                        <m:num>
                          <m:r>
                            <m:rPr>
                              <m:sty m:val="p"/>
                            </m:rPr>
                            <a:rPr lang="en-US" sz="2400" b="0" i="0" smtClean="0">
                              <a:solidFill>
                                <a:srgbClr val="C00000"/>
                              </a:solidFill>
                              <a:latin typeface="Cambria Math" panose="02040503050406030204" pitchFamily="18" charset="0"/>
                            </a:rPr>
                            <m:t>TP</m:t>
                          </m:r>
                        </m:num>
                        <m:den>
                          <m:r>
                            <m:rPr>
                              <m:sty m:val="p"/>
                            </m:rPr>
                            <a:rPr lang="en-US" sz="2400" b="0" i="0" smtClean="0">
                              <a:solidFill>
                                <a:srgbClr val="C00000"/>
                              </a:solidFill>
                              <a:latin typeface="Cambria Math" panose="02040503050406030204" pitchFamily="18" charset="0"/>
                            </a:rPr>
                            <m:t>TP</m:t>
                          </m:r>
                          <m:r>
                            <a:rPr lang="en-US" sz="2400" b="0" i="0" smtClean="0">
                              <a:solidFill>
                                <a:srgbClr val="C00000"/>
                              </a:solidFill>
                              <a:latin typeface="Cambria Math" panose="02040503050406030204" pitchFamily="18" charset="0"/>
                            </a:rPr>
                            <m:t>+</m:t>
                          </m:r>
                          <m:r>
                            <m:rPr>
                              <m:sty m:val="p"/>
                            </m:rPr>
                            <a:rPr lang="en-US" sz="2400" b="0" i="0" smtClean="0">
                              <a:solidFill>
                                <a:srgbClr val="C00000"/>
                              </a:solidFill>
                              <a:latin typeface="Cambria Math" panose="02040503050406030204" pitchFamily="18" charset="0"/>
                            </a:rPr>
                            <m:t>FN</m:t>
                          </m:r>
                        </m:den>
                      </m:f>
                    </m:oMath>
                  </m:oMathPara>
                </a14:m>
                <a:endParaRPr lang="en-US" sz="2000">
                  <a:solidFill>
                    <a:srgbClr val="C00000"/>
                  </a:solidFill>
                </a:endParaRPr>
              </a:p>
            </p:txBody>
          </p:sp>
        </mc:Choice>
        <mc:Fallback xmlns="">
          <p:sp>
            <p:nvSpPr>
              <p:cNvPr id="8" name="TextBox 7">
                <a:extLst>
                  <a:ext uri="{FF2B5EF4-FFF2-40B4-BE49-F238E27FC236}">
                    <a16:creationId xmlns:a16="http://schemas.microsoft.com/office/drawing/2014/main" id="{B7D4C3C4-A97C-C345-AC6C-903F2FC474E7}"/>
                  </a:ext>
                </a:extLst>
              </p:cNvPr>
              <p:cNvSpPr txBox="1">
                <a:spLocks noRot="1" noChangeAspect="1" noMove="1" noResize="1" noEditPoints="1" noAdjustHandles="1" noChangeArrowheads="1" noChangeShapeType="1" noTextEdit="1"/>
              </p:cNvSpPr>
              <p:nvPr/>
            </p:nvSpPr>
            <p:spPr>
              <a:xfrm>
                <a:off x="5572530" y="3533027"/>
                <a:ext cx="3365730" cy="697627"/>
              </a:xfrm>
              <a:prstGeom prst="rect">
                <a:avLst/>
              </a:prstGeom>
              <a:blipFill>
                <a:blip r:embed="rId3"/>
                <a:stretch>
                  <a:fillRect l="-1504" t="-1786" r="-188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86D739A-B374-E047-AB36-422D77D4305E}"/>
                  </a:ext>
                </a:extLst>
              </p:cNvPr>
              <p:cNvSpPr txBox="1"/>
              <p:nvPr/>
            </p:nvSpPr>
            <p:spPr>
              <a:xfrm>
                <a:off x="5936171" y="4462302"/>
                <a:ext cx="2090316" cy="697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solidFill>
                            <a:srgbClr val="C00000"/>
                          </a:solidFill>
                          <a:latin typeface="Cambria Math" panose="02040503050406030204" pitchFamily="18" charset="0"/>
                        </a:rPr>
                        <m:t>FPR</m:t>
                      </m:r>
                      <m:r>
                        <a:rPr lang="en-US" sz="2400" b="0" i="0" smtClean="0">
                          <a:solidFill>
                            <a:srgbClr val="C00000"/>
                          </a:solidFill>
                          <a:latin typeface="Cambria Math" panose="02040503050406030204" pitchFamily="18" charset="0"/>
                        </a:rPr>
                        <m:t>=</m:t>
                      </m:r>
                      <m:f>
                        <m:fPr>
                          <m:ctrlPr>
                            <a:rPr lang="en-US" sz="2400" b="0" i="1" smtClean="0">
                              <a:solidFill>
                                <a:srgbClr val="C00000"/>
                              </a:solidFill>
                              <a:latin typeface="Cambria Math" panose="02040503050406030204" pitchFamily="18" charset="0"/>
                            </a:rPr>
                          </m:ctrlPr>
                        </m:fPr>
                        <m:num>
                          <m:r>
                            <m:rPr>
                              <m:sty m:val="p"/>
                            </m:rPr>
                            <a:rPr lang="en-US" sz="2400" b="0" i="0" smtClean="0">
                              <a:solidFill>
                                <a:srgbClr val="C00000"/>
                              </a:solidFill>
                              <a:latin typeface="Cambria Math" panose="02040503050406030204" pitchFamily="18" charset="0"/>
                            </a:rPr>
                            <m:t>FP</m:t>
                          </m:r>
                        </m:num>
                        <m:den>
                          <m:r>
                            <m:rPr>
                              <m:sty m:val="p"/>
                            </m:rPr>
                            <a:rPr lang="en-US" sz="2400" b="0" i="0" smtClean="0">
                              <a:solidFill>
                                <a:srgbClr val="C00000"/>
                              </a:solidFill>
                              <a:latin typeface="Cambria Math" panose="02040503050406030204" pitchFamily="18" charset="0"/>
                            </a:rPr>
                            <m:t>FP</m:t>
                          </m:r>
                          <m:r>
                            <a:rPr lang="en-US" sz="2400" b="0" i="0" smtClean="0">
                              <a:solidFill>
                                <a:srgbClr val="C00000"/>
                              </a:solidFill>
                              <a:latin typeface="Cambria Math" panose="02040503050406030204" pitchFamily="18" charset="0"/>
                            </a:rPr>
                            <m:t>+</m:t>
                          </m:r>
                          <m:r>
                            <m:rPr>
                              <m:sty m:val="p"/>
                            </m:rPr>
                            <a:rPr lang="en-US" sz="2400" b="0" i="0" smtClean="0">
                              <a:solidFill>
                                <a:srgbClr val="C00000"/>
                              </a:solidFill>
                              <a:latin typeface="Cambria Math" panose="02040503050406030204" pitchFamily="18" charset="0"/>
                            </a:rPr>
                            <m:t>TN</m:t>
                          </m:r>
                        </m:den>
                      </m:f>
                    </m:oMath>
                  </m:oMathPara>
                </a14:m>
                <a:endParaRPr lang="en-US" sz="2400">
                  <a:solidFill>
                    <a:srgbClr val="C00000"/>
                  </a:solidFill>
                </a:endParaRPr>
              </a:p>
            </p:txBody>
          </p:sp>
        </mc:Choice>
        <mc:Fallback xmlns="">
          <p:sp>
            <p:nvSpPr>
              <p:cNvPr id="9" name="TextBox 8">
                <a:extLst>
                  <a:ext uri="{FF2B5EF4-FFF2-40B4-BE49-F238E27FC236}">
                    <a16:creationId xmlns:a16="http://schemas.microsoft.com/office/drawing/2014/main" id="{086D739A-B374-E047-AB36-422D77D4305E}"/>
                  </a:ext>
                </a:extLst>
              </p:cNvPr>
              <p:cNvSpPr txBox="1">
                <a:spLocks noRot="1" noChangeAspect="1" noMove="1" noResize="1" noEditPoints="1" noAdjustHandles="1" noChangeArrowheads="1" noChangeShapeType="1" noTextEdit="1"/>
              </p:cNvSpPr>
              <p:nvPr/>
            </p:nvSpPr>
            <p:spPr>
              <a:xfrm>
                <a:off x="5936171" y="4462302"/>
                <a:ext cx="2090316" cy="697627"/>
              </a:xfrm>
              <a:prstGeom prst="rect">
                <a:avLst/>
              </a:prstGeom>
              <a:blipFill>
                <a:blip r:embed="rId4"/>
                <a:stretch>
                  <a:fillRect l="-3012" t="-1786" r="-2410" b="-14286"/>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DD74F48B-C9D4-9547-86CE-12FDA91C9E90}"/>
              </a:ext>
            </a:extLst>
          </p:cNvPr>
          <p:cNvSpPr txBox="1"/>
          <p:nvPr/>
        </p:nvSpPr>
        <p:spPr>
          <a:xfrm>
            <a:off x="5448661" y="5486904"/>
            <a:ext cx="3069697" cy="1015663"/>
          </a:xfrm>
          <a:prstGeom prst="rect">
            <a:avLst/>
          </a:prstGeom>
          <a:noFill/>
        </p:spPr>
        <p:txBody>
          <a:bodyPr wrap="square" rtlCol="0">
            <a:spAutoFit/>
          </a:bodyPr>
          <a:lstStyle/>
          <a:p>
            <a:r>
              <a:rPr lang="en-US" sz="2000" b="1">
                <a:solidFill>
                  <a:srgbClr val="00B050"/>
                </a:solidFill>
                <a:latin typeface="Calibri" panose="020F0502020204030204" pitchFamily="34" charset="0"/>
                <a:cs typeface="Calibri" panose="020F0502020204030204" pitchFamily="34" charset="0"/>
              </a:rPr>
              <a:t>Note: </a:t>
            </a:r>
            <a:r>
              <a:rPr lang="en-US" sz="2000">
                <a:solidFill>
                  <a:srgbClr val="00B050"/>
                </a:solidFill>
                <a:latin typeface="Calibri" panose="020F0502020204030204" pitchFamily="34" charset="0"/>
                <a:cs typeface="Calibri" panose="020F0502020204030204" pitchFamily="34" charset="0"/>
              </a:rPr>
              <a:t>the </a:t>
            </a:r>
            <a:r>
              <a:rPr lang="en-US" sz="2000">
                <a:solidFill>
                  <a:schemeClr val="accent1">
                    <a:lumMod val="75000"/>
                  </a:schemeClr>
                </a:solidFill>
                <a:latin typeface="Calibri" panose="020F0502020204030204" pitchFamily="34" charset="0"/>
                <a:cs typeface="Calibri" panose="020F0502020204030204" pitchFamily="34" charset="0"/>
              </a:rPr>
              <a:t>dashed line </a:t>
            </a:r>
            <a:r>
              <a:rPr lang="en-US" sz="2000">
                <a:solidFill>
                  <a:srgbClr val="00B050"/>
                </a:solidFill>
                <a:latin typeface="Calibri" panose="020F0502020204030204" pitchFamily="34" charset="0"/>
                <a:cs typeface="Calibri" panose="020F0502020204030204" pitchFamily="34" charset="0"/>
              </a:rPr>
              <a:t>represents </a:t>
            </a:r>
            <a:r>
              <a:rPr lang="en-US" sz="2000" b="1">
                <a:solidFill>
                  <a:srgbClr val="00B050"/>
                </a:solidFill>
                <a:latin typeface="Calibri" panose="020F0502020204030204" pitchFamily="34" charset="0"/>
                <a:cs typeface="Calibri" panose="020F0502020204030204" pitchFamily="34" charset="0"/>
              </a:rPr>
              <a:t>performance of a random classifier</a:t>
            </a:r>
          </a:p>
        </p:txBody>
      </p:sp>
      <p:sp>
        <p:nvSpPr>
          <p:cNvPr id="14" name="TextBox 13">
            <a:extLst>
              <a:ext uri="{FF2B5EF4-FFF2-40B4-BE49-F238E27FC236}">
                <a16:creationId xmlns:a16="http://schemas.microsoft.com/office/drawing/2014/main" id="{CDA0F7D5-1FC1-AF4B-A347-79E2A19037A7}"/>
              </a:ext>
            </a:extLst>
          </p:cNvPr>
          <p:cNvSpPr txBox="1"/>
          <p:nvPr/>
        </p:nvSpPr>
        <p:spPr>
          <a:xfrm>
            <a:off x="366421" y="6071273"/>
            <a:ext cx="2033338" cy="307777"/>
          </a:xfrm>
          <a:prstGeom prst="rect">
            <a:avLst/>
          </a:prstGeom>
          <a:noFill/>
        </p:spPr>
        <p:txBody>
          <a:bodyPr wrap="square" rtlCol="0">
            <a:spAutoFit/>
          </a:bodyPr>
          <a:lstStyle/>
          <a:p>
            <a:r>
              <a:rPr lang="en-US" sz="1400">
                <a:solidFill>
                  <a:schemeClr val="bg1">
                    <a:lumMod val="65000"/>
                  </a:schemeClr>
                </a:solidFill>
              </a:rPr>
              <a:t>Image Credit: </a:t>
            </a:r>
            <a:r>
              <a:rPr lang="en-US" sz="1400">
                <a:solidFill>
                  <a:schemeClr val="bg1">
                    <a:lumMod val="65000"/>
                  </a:schemeClr>
                </a:solidFill>
                <a:hlinkClick r:id="rId5"/>
              </a:rPr>
              <a:t>Wikipedia</a:t>
            </a:r>
            <a:endParaRPr lang="en-US" sz="1400">
              <a:solidFill>
                <a:schemeClr val="bg1">
                  <a:lumMod val="65000"/>
                </a:schemeClr>
              </a:solidFill>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EE1E1AB-1156-2F4B-86C3-C9A66359FFD2}"/>
                  </a:ext>
                </a:extLst>
              </p:cNvPr>
              <p:cNvSpPr/>
              <p:nvPr/>
            </p:nvSpPr>
            <p:spPr>
              <a:xfrm>
                <a:off x="2969657" y="6148217"/>
                <a:ext cx="77617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400" b="0" i="0">
                          <a:solidFill>
                            <a:srgbClr val="C00000"/>
                          </a:solidFill>
                          <a:latin typeface="Cambria Math" panose="02040503050406030204" pitchFamily="18" charset="0"/>
                        </a:rPr>
                        <m:t>FPR</m:t>
                      </m:r>
                    </m:oMath>
                  </m:oMathPara>
                </a14:m>
                <a:endParaRPr lang="en-US" sz="2000" dirty="0"/>
              </a:p>
            </p:txBody>
          </p:sp>
        </mc:Choice>
        <mc:Fallback xmlns="">
          <p:sp>
            <p:nvSpPr>
              <p:cNvPr id="10" name="Rectangle 9">
                <a:extLst>
                  <a:ext uri="{FF2B5EF4-FFF2-40B4-BE49-F238E27FC236}">
                    <a16:creationId xmlns:a16="http://schemas.microsoft.com/office/drawing/2014/main" id="{DEE1E1AB-1156-2F4B-86C3-C9A66359FFD2}"/>
                  </a:ext>
                </a:extLst>
              </p:cNvPr>
              <p:cNvSpPr>
                <a:spLocks noRot="1" noChangeAspect="1" noMove="1" noResize="1" noEditPoints="1" noAdjustHandles="1" noChangeArrowheads="1" noChangeShapeType="1" noTextEdit="1"/>
              </p:cNvSpPr>
              <p:nvPr/>
            </p:nvSpPr>
            <p:spPr>
              <a:xfrm>
                <a:off x="2969657" y="6148217"/>
                <a:ext cx="776175"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786CDEE-F31A-634A-8E96-C9825A844472}"/>
                  </a:ext>
                </a:extLst>
              </p:cNvPr>
              <p:cNvSpPr/>
              <p:nvPr/>
            </p:nvSpPr>
            <p:spPr>
              <a:xfrm>
                <a:off x="818425" y="4195978"/>
                <a:ext cx="79380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400">
                          <a:solidFill>
                            <a:srgbClr val="C00000"/>
                          </a:solidFill>
                          <a:latin typeface="Cambria Math" panose="02040503050406030204" pitchFamily="18" charset="0"/>
                        </a:rPr>
                        <m:t>TPR</m:t>
                      </m:r>
                    </m:oMath>
                  </m:oMathPara>
                </a14:m>
                <a:endParaRPr lang="en-US"/>
              </a:p>
            </p:txBody>
          </p:sp>
        </mc:Choice>
        <mc:Fallback xmlns="">
          <p:sp>
            <p:nvSpPr>
              <p:cNvPr id="12" name="Rectangle 11">
                <a:extLst>
                  <a:ext uri="{FF2B5EF4-FFF2-40B4-BE49-F238E27FC236}">
                    <a16:creationId xmlns:a16="http://schemas.microsoft.com/office/drawing/2014/main" id="{A786CDEE-F31A-634A-8E96-C9825A844472}"/>
                  </a:ext>
                </a:extLst>
              </p:cNvPr>
              <p:cNvSpPr>
                <a:spLocks noRot="1" noChangeAspect="1" noMove="1" noResize="1" noEditPoints="1" noAdjustHandles="1" noChangeArrowheads="1" noChangeShapeType="1" noTextEdit="1"/>
              </p:cNvSpPr>
              <p:nvPr/>
            </p:nvSpPr>
            <p:spPr>
              <a:xfrm>
                <a:off x="818425" y="4195978"/>
                <a:ext cx="793807" cy="46166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999764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7403-9334-454B-B7AD-DCC20BBA436D}"/>
              </a:ext>
            </a:extLst>
          </p:cNvPr>
          <p:cNvSpPr>
            <a:spLocks noGrp="1"/>
          </p:cNvSpPr>
          <p:nvPr>
            <p:ph type="title"/>
          </p:nvPr>
        </p:nvSpPr>
        <p:spPr/>
        <p:txBody>
          <a:bodyPr/>
          <a:lstStyle/>
          <a:p>
            <a:r>
              <a:rPr lang="en-US"/>
              <a:t>(4) Evaluation Metrics</a:t>
            </a:r>
          </a:p>
        </p:txBody>
      </p:sp>
      <p:sp>
        <p:nvSpPr>
          <p:cNvPr id="3" name="Content Placeholder 2">
            <a:extLst>
              <a:ext uri="{FF2B5EF4-FFF2-40B4-BE49-F238E27FC236}">
                <a16:creationId xmlns:a16="http://schemas.microsoft.com/office/drawing/2014/main" id="{5BDDE677-2ED9-BF43-9E62-F48811168200}"/>
              </a:ext>
            </a:extLst>
          </p:cNvPr>
          <p:cNvSpPr>
            <a:spLocks noGrp="1"/>
          </p:cNvSpPr>
          <p:nvPr>
            <p:ph idx="1"/>
          </p:nvPr>
        </p:nvSpPr>
        <p:spPr/>
        <p:txBody>
          <a:bodyPr>
            <a:normAutofit fontScale="92500" lnSpcReduction="20000"/>
          </a:bodyPr>
          <a:lstStyle/>
          <a:p>
            <a:endParaRPr lang="en-US" dirty="0">
              <a:solidFill>
                <a:srgbClr val="C00000"/>
              </a:solidFill>
            </a:endParaRPr>
          </a:p>
          <a:p>
            <a:endParaRPr lang="en-US" dirty="0">
              <a:solidFill>
                <a:srgbClr val="C00000"/>
              </a:solidFill>
            </a:endParaRPr>
          </a:p>
          <a:p>
            <a:endParaRPr lang="en-US" dirty="0">
              <a:solidFill>
                <a:srgbClr val="C00000"/>
              </a:solidFill>
            </a:endParaRPr>
          </a:p>
          <a:p>
            <a:endParaRPr lang="en-US" dirty="0">
              <a:solidFill>
                <a:srgbClr val="C00000"/>
              </a:solidFill>
            </a:endParaRPr>
          </a:p>
          <a:p>
            <a:endParaRPr lang="en-US" dirty="0">
              <a:solidFill>
                <a:srgbClr val="C00000"/>
              </a:solidFill>
            </a:endParaRPr>
          </a:p>
          <a:p>
            <a:pPr marL="118872" indent="0">
              <a:buNone/>
            </a:pPr>
            <a:endParaRPr lang="en-US" dirty="0"/>
          </a:p>
          <a:p>
            <a:r>
              <a:rPr lang="en-US" sz="2800" b="1" dirty="0">
                <a:solidFill>
                  <a:srgbClr val="C00000"/>
                </a:solidFill>
              </a:rPr>
              <a:t>ROC AUC:</a:t>
            </a:r>
            <a:r>
              <a:rPr lang="en-US" sz="2800" dirty="0"/>
              <a:t> </a:t>
            </a:r>
            <a:r>
              <a:rPr lang="en-US" sz="2800" b="1" dirty="0"/>
              <a:t>Area under the ROC Curve</a:t>
            </a:r>
            <a:r>
              <a:rPr lang="en-US" sz="2800" dirty="0"/>
              <a:t>. </a:t>
            </a:r>
          </a:p>
          <a:p>
            <a:r>
              <a:rPr lang="en-US" sz="2800" b="1" dirty="0">
                <a:solidFill>
                  <a:schemeClr val="accent2"/>
                </a:solidFill>
              </a:rPr>
              <a:t>Intuition: </a:t>
            </a:r>
            <a:r>
              <a:rPr lang="en-US" sz="2800" dirty="0"/>
              <a:t>The probability that a classifier will rank a randomly chosen positive instance higher than a randomly chosen negative one </a:t>
            </a:r>
          </a:p>
        </p:txBody>
      </p:sp>
      <p:sp>
        <p:nvSpPr>
          <p:cNvPr id="6" name="Slide Number Placeholder 5">
            <a:extLst>
              <a:ext uri="{FF2B5EF4-FFF2-40B4-BE49-F238E27FC236}">
                <a16:creationId xmlns:a16="http://schemas.microsoft.com/office/drawing/2014/main" id="{14CBD7DA-DE7F-A344-912D-8ED9034C5446}"/>
              </a:ext>
            </a:extLst>
          </p:cNvPr>
          <p:cNvSpPr>
            <a:spLocks noGrp="1"/>
          </p:cNvSpPr>
          <p:nvPr>
            <p:ph type="sldNum" sz="quarter" idx="12"/>
          </p:nvPr>
        </p:nvSpPr>
        <p:spPr/>
        <p:txBody>
          <a:bodyPr/>
          <a:lstStyle/>
          <a:p>
            <a:fld id="{19B12225-5612-419B-A8D5-4B8EEE4C217E}" type="slidenum">
              <a:rPr lang="en-US" smtClean="0"/>
              <a:pPr/>
              <a:t>138</a:t>
            </a:fld>
            <a:endParaRPr lang="en-US"/>
          </a:p>
        </p:txBody>
      </p:sp>
      <p:pic>
        <p:nvPicPr>
          <p:cNvPr id="7" name="Picture 6">
            <a:extLst>
              <a:ext uri="{FF2B5EF4-FFF2-40B4-BE49-F238E27FC236}">
                <a16:creationId xmlns:a16="http://schemas.microsoft.com/office/drawing/2014/main" id="{37C27223-626A-B840-9475-65980B5461ED}"/>
              </a:ext>
            </a:extLst>
          </p:cNvPr>
          <p:cNvPicPr>
            <a:picLocks noChangeAspect="1"/>
          </p:cNvPicPr>
          <p:nvPr/>
        </p:nvPicPr>
        <p:blipFill>
          <a:blip r:embed="rId2"/>
          <a:stretch>
            <a:fillRect/>
          </a:stretch>
        </p:blipFill>
        <p:spPr>
          <a:xfrm>
            <a:off x="3116178" y="1178452"/>
            <a:ext cx="3230145" cy="3126781"/>
          </a:xfrm>
          <a:prstGeom prst="rect">
            <a:avLst/>
          </a:prstGeom>
        </p:spPr>
      </p:pic>
      <p:sp>
        <p:nvSpPr>
          <p:cNvPr id="10" name="TextBox 9">
            <a:extLst>
              <a:ext uri="{FF2B5EF4-FFF2-40B4-BE49-F238E27FC236}">
                <a16:creationId xmlns:a16="http://schemas.microsoft.com/office/drawing/2014/main" id="{DA69FD7D-A212-4E41-BF18-F214B9852FB9}"/>
              </a:ext>
            </a:extLst>
          </p:cNvPr>
          <p:cNvSpPr txBox="1"/>
          <p:nvPr/>
        </p:nvSpPr>
        <p:spPr>
          <a:xfrm>
            <a:off x="6390231" y="3770411"/>
            <a:ext cx="2311205" cy="307777"/>
          </a:xfrm>
          <a:prstGeom prst="rect">
            <a:avLst/>
          </a:prstGeom>
          <a:noFill/>
        </p:spPr>
        <p:txBody>
          <a:bodyPr wrap="square" rtlCol="0">
            <a:spAutoFit/>
          </a:bodyPr>
          <a:lstStyle/>
          <a:p>
            <a:r>
              <a:rPr lang="en-US" sz="1400">
                <a:solidFill>
                  <a:schemeClr val="bg1">
                    <a:lumMod val="65000"/>
                  </a:schemeClr>
                </a:solidFill>
              </a:rPr>
              <a:t>Content Credit: </a:t>
            </a:r>
            <a:r>
              <a:rPr lang="en-US" sz="1400">
                <a:solidFill>
                  <a:schemeClr val="bg1">
                    <a:lumMod val="65000"/>
                  </a:schemeClr>
                </a:solidFill>
                <a:hlinkClick r:id="rId3"/>
              </a:rPr>
              <a:t>Wikipedia</a:t>
            </a:r>
            <a:endParaRPr lang="en-US" sz="1400">
              <a:solidFill>
                <a:schemeClr val="bg1">
                  <a:lumMod val="65000"/>
                </a:schemeClr>
              </a:solidFill>
            </a:endParaRPr>
          </a:p>
        </p:txBody>
      </p:sp>
    </p:spTree>
    <p:extLst>
      <p:ext uri="{BB962C8B-B14F-4D97-AF65-F5344CB8AC3E}">
        <p14:creationId xmlns:p14="http://schemas.microsoft.com/office/powerpoint/2010/main" val="2957861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AF86-A497-D34A-A358-3D50D61228DB}"/>
              </a:ext>
            </a:extLst>
          </p:cNvPr>
          <p:cNvSpPr>
            <a:spLocks noGrp="1"/>
          </p:cNvSpPr>
          <p:nvPr>
            <p:ph type="title"/>
          </p:nvPr>
        </p:nvSpPr>
        <p:spPr/>
        <p:txBody>
          <a:bodyPr/>
          <a:lstStyle/>
          <a:p>
            <a:r>
              <a:rPr lang="en-US"/>
              <a:t>GNN Training Pipeline (5)</a:t>
            </a:r>
          </a:p>
        </p:txBody>
      </p:sp>
      <p:sp>
        <p:nvSpPr>
          <p:cNvPr id="6" name="Slide Number Placeholder 5">
            <a:extLst>
              <a:ext uri="{FF2B5EF4-FFF2-40B4-BE49-F238E27FC236}">
                <a16:creationId xmlns:a16="http://schemas.microsoft.com/office/drawing/2014/main" id="{44C4BA7E-5446-264D-898D-344D2831203B}"/>
              </a:ext>
            </a:extLst>
          </p:cNvPr>
          <p:cNvSpPr>
            <a:spLocks noGrp="1"/>
          </p:cNvSpPr>
          <p:nvPr>
            <p:ph type="sldNum" sz="quarter" idx="12"/>
          </p:nvPr>
        </p:nvSpPr>
        <p:spPr/>
        <p:txBody>
          <a:bodyPr/>
          <a:lstStyle/>
          <a:p>
            <a:fld id="{19B12225-5612-419B-A8D5-4B8EEE4C217E}" type="slidenum">
              <a:rPr lang="en-US" smtClean="0"/>
              <a:pPr/>
              <a:t>139</a:t>
            </a:fld>
            <a:endParaRPr lang="en-US"/>
          </a:p>
        </p:txBody>
      </p:sp>
      <p:pic>
        <p:nvPicPr>
          <p:cNvPr id="14" name="Picture 13">
            <a:extLst>
              <a:ext uri="{FF2B5EF4-FFF2-40B4-BE49-F238E27FC236}">
                <a16:creationId xmlns:a16="http://schemas.microsoft.com/office/drawing/2014/main" id="{D9DA67EA-6E12-2D44-870B-8D3D594A7140}"/>
              </a:ext>
            </a:extLst>
          </p:cNvPr>
          <p:cNvPicPr>
            <a:picLocks noChangeAspect="1"/>
          </p:cNvPicPr>
          <p:nvPr/>
        </p:nvPicPr>
        <p:blipFill rotWithShape="1">
          <a:blip r:embed="rId2"/>
          <a:srcRect b="8324"/>
          <a:stretch/>
        </p:blipFill>
        <p:spPr>
          <a:xfrm>
            <a:off x="3272186" y="2874234"/>
            <a:ext cx="1145986" cy="1063050"/>
          </a:xfrm>
          <a:prstGeom prst="rect">
            <a:avLst/>
          </a:prstGeom>
        </p:spPr>
      </p:pic>
      <p:sp>
        <p:nvSpPr>
          <p:cNvPr id="18" name="Rectangle 17">
            <a:extLst>
              <a:ext uri="{FF2B5EF4-FFF2-40B4-BE49-F238E27FC236}">
                <a16:creationId xmlns:a16="http://schemas.microsoft.com/office/drawing/2014/main" id="{551678B1-57E7-084E-9FEA-672EACBE936E}"/>
              </a:ext>
            </a:extLst>
          </p:cNvPr>
          <p:cNvSpPr/>
          <p:nvPr/>
        </p:nvSpPr>
        <p:spPr>
          <a:xfrm flipH="1">
            <a:off x="4333761" y="3048535"/>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6B3A78-9CB6-834A-A32C-5FA9DCD51360}"/>
              </a:ext>
            </a:extLst>
          </p:cNvPr>
          <p:cNvSpPr/>
          <p:nvPr/>
        </p:nvSpPr>
        <p:spPr>
          <a:xfrm>
            <a:off x="4844493" y="2716685"/>
            <a:ext cx="1304629"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Prediction head</a:t>
            </a:r>
          </a:p>
        </p:txBody>
      </p:sp>
      <p:sp>
        <p:nvSpPr>
          <p:cNvPr id="21" name="Rectangle 20">
            <a:extLst>
              <a:ext uri="{FF2B5EF4-FFF2-40B4-BE49-F238E27FC236}">
                <a16:creationId xmlns:a16="http://schemas.microsoft.com/office/drawing/2014/main" id="{C73AC6EA-4299-0A49-8C60-DD57DC15A264}"/>
              </a:ext>
            </a:extLst>
          </p:cNvPr>
          <p:cNvSpPr/>
          <p:nvPr/>
        </p:nvSpPr>
        <p:spPr>
          <a:xfrm>
            <a:off x="6445046" y="2711971"/>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Calibri" panose="020F0502020204030204" pitchFamily="34" charset="0"/>
                <a:cs typeface="Calibri" panose="020F0502020204030204" pitchFamily="34" charset="0"/>
              </a:rPr>
              <a:t>Predictions</a:t>
            </a:r>
          </a:p>
        </p:txBody>
      </p:sp>
      <p:sp>
        <p:nvSpPr>
          <p:cNvPr id="25" name="Rectangle 24">
            <a:extLst>
              <a:ext uri="{FF2B5EF4-FFF2-40B4-BE49-F238E27FC236}">
                <a16:creationId xmlns:a16="http://schemas.microsoft.com/office/drawing/2014/main" id="{EEA62A6B-BF63-214E-9EA1-B85BE6B0312A}"/>
              </a:ext>
            </a:extLst>
          </p:cNvPr>
          <p:cNvSpPr/>
          <p:nvPr/>
        </p:nvSpPr>
        <p:spPr>
          <a:xfrm>
            <a:off x="8129740" y="2716685"/>
            <a:ext cx="846022"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Labels</a:t>
            </a:r>
          </a:p>
        </p:txBody>
      </p:sp>
      <p:sp>
        <p:nvSpPr>
          <p:cNvPr id="26" name="Rectangle 25">
            <a:extLst>
              <a:ext uri="{FF2B5EF4-FFF2-40B4-BE49-F238E27FC236}">
                <a16:creationId xmlns:a16="http://schemas.microsoft.com/office/drawing/2014/main" id="{AC34E548-5FE3-FE4F-B69B-400A3F12E44D}"/>
              </a:ext>
            </a:extLst>
          </p:cNvPr>
          <p:cNvSpPr/>
          <p:nvPr/>
        </p:nvSpPr>
        <p:spPr>
          <a:xfrm>
            <a:off x="7024603" y="3900521"/>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Loss function</a:t>
            </a:r>
          </a:p>
        </p:txBody>
      </p:sp>
      <p:sp>
        <p:nvSpPr>
          <p:cNvPr id="28" name="Rectangle 27">
            <a:extLst>
              <a:ext uri="{FF2B5EF4-FFF2-40B4-BE49-F238E27FC236}">
                <a16:creationId xmlns:a16="http://schemas.microsoft.com/office/drawing/2014/main" id="{FCD8C504-1BE1-B242-AC5C-1FA8B012149D}"/>
              </a:ext>
            </a:extLst>
          </p:cNvPr>
          <p:cNvSpPr/>
          <p:nvPr/>
        </p:nvSpPr>
        <p:spPr>
          <a:xfrm>
            <a:off x="7024603" y="1437659"/>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Evaluation metrics</a:t>
            </a:r>
          </a:p>
        </p:txBody>
      </p:sp>
      <p:pic>
        <p:nvPicPr>
          <p:cNvPr id="29" name="Picture 28">
            <a:extLst>
              <a:ext uri="{FF2B5EF4-FFF2-40B4-BE49-F238E27FC236}">
                <a16:creationId xmlns:a16="http://schemas.microsoft.com/office/drawing/2014/main" id="{5FDBD9DA-0FC1-024B-88AF-13D63C2B537B}"/>
              </a:ext>
            </a:extLst>
          </p:cNvPr>
          <p:cNvPicPr>
            <a:picLocks noChangeAspect="1"/>
          </p:cNvPicPr>
          <p:nvPr/>
        </p:nvPicPr>
        <p:blipFill rotWithShape="1">
          <a:blip r:embed="rId3"/>
          <a:srcRect l="4033" b="2082"/>
          <a:stretch/>
        </p:blipFill>
        <p:spPr>
          <a:xfrm>
            <a:off x="1760268" y="2947084"/>
            <a:ext cx="956357" cy="1101711"/>
          </a:xfrm>
          <a:prstGeom prst="rect">
            <a:avLst/>
          </a:prstGeom>
        </p:spPr>
      </p:pic>
      <p:sp>
        <p:nvSpPr>
          <p:cNvPr id="30" name="Rectangle 29">
            <a:extLst>
              <a:ext uri="{FF2B5EF4-FFF2-40B4-BE49-F238E27FC236}">
                <a16:creationId xmlns:a16="http://schemas.microsoft.com/office/drawing/2014/main" id="{36F14DEF-4855-8441-9ED8-65EA14AF89B8}"/>
              </a:ext>
            </a:extLst>
          </p:cNvPr>
          <p:cNvSpPr/>
          <p:nvPr/>
        </p:nvSpPr>
        <p:spPr>
          <a:xfrm>
            <a:off x="1627797" y="1874472"/>
            <a:ext cx="122130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BB9FC8F-66DF-944E-A186-3C520E025BF5}"/>
              </a:ext>
            </a:extLst>
          </p:cNvPr>
          <p:cNvSpPr txBox="1"/>
          <p:nvPr/>
        </p:nvSpPr>
        <p:spPr>
          <a:xfrm>
            <a:off x="1690406" y="1931421"/>
            <a:ext cx="1145986" cy="1015663"/>
          </a:xfrm>
          <a:prstGeom prst="rect">
            <a:avLst/>
          </a:prstGeom>
          <a:noFill/>
        </p:spPr>
        <p:txBody>
          <a:bodyPr wrap="square" rtlCol="0">
            <a:spAutoFit/>
          </a:bodyPr>
          <a:lstStyle/>
          <a:p>
            <a:r>
              <a:rPr lang="en-US" sz="2000" b="1">
                <a:latin typeface="Calibri" panose="020F0502020204030204" pitchFamily="34" charset="0"/>
                <a:cs typeface="Calibri" panose="020F0502020204030204" pitchFamily="34" charset="0"/>
              </a:rPr>
              <a:t>Graph Neural Network</a:t>
            </a:r>
          </a:p>
        </p:txBody>
      </p:sp>
      <p:sp>
        <p:nvSpPr>
          <p:cNvPr id="31" name="Rectangle 30">
            <a:extLst>
              <a:ext uri="{FF2B5EF4-FFF2-40B4-BE49-F238E27FC236}">
                <a16:creationId xmlns:a16="http://schemas.microsoft.com/office/drawing/2014/main" id="{A5DCBA5C-6220-0F48-B6AC-10A79FE1C3BF}"/>
              </a:ext>
            </a:extLst>
          </p:cNvPr>
          <p:cNvSpPr/>
          <p:nvPr/>
        </p:nvSpPr>
        <p:spPr>
          <a:xfrm>
            <a:off x="3118217" y="1874472"/>
            <a:ext cx="140569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26BF35E7-62DD-714E-91AD-A1556F8901F8}"/>
              </a:ext>
            </a:extLst>
          </p:cNvPr>
          <p:cNvSpPr/>
          <p:nvPr/>
        </p:nvSpPr>
        <p:spPr>
          <a:xfrm flipH="1">
            <a:off x="3351718" y="3049541"/>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531605F-1703-734F-853A-8C29ACD0A899}"/>
              </a:ext>
            </a:extLst>
          </p:cNvPr>
          <p:cNvSpPr txBox="1"/>
          <p:nvPr/>
        </p:nvSpPr>
        <p:spPr>
          <a:xfrm>
            <a:off x="3068299" y="1952885"/>
            <a:ext cx="1529695" cy="707886"/>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Node embeddings</a:t>
            </a:r>
          </a:p>
        </p:txBody>
      </p:sp>
      <p:sp>
        <p:nvSpPr>
          <p:cNvPr id="34" name="Rectangle 33">
            <a:extLst>
              <a:ext uri="{FF2B5EF4-FFF2-40B4-BE49-F238E27FC236}">
                <a16:creationId xmlns:a16="http://schemas.microsoft.com/office/drawing/2014/main" id="{1E19E197-BBE8-AF49-A644-243EC5D2E2F5}"/>
              </a:ext>
            </a:extLst>
          </p:cNvPr>
          <p:cNvSpPr/>
          <p:nvPr/>
        </p:nvSpPr>
        <p:spPr>
          <a:xfrm flipH="1">
            <a:off x="4203065" y="3649763"/>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859F00C-2CCB-3443-AB9C-DDBD870E979E}"/>
              </a:ext>
            </a:extLst>
          </p:cNvPr>
          <p:cNvSpPr/>
          <p:nvPr/>
        </p:nvSpPr>
        <p:spPr>
          <a:xfrm flipH="1">
            <a:off x="3731728" y="3682851"/>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48ABAEF-CB0E-4F4B-94CB-5DF431C6765B}"/>
              </a:ext>
            </a:extLst>
          </p:cNvPr>
          <p:cNvSpPr/>
          <p:nvPr/>
        </p:nvSpPr>
        <p:spPr>
          <a:xfrm flipH="1">
            <a:off x="3241554" y="3704064"/>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6249A0-27C4-144D-BEA0-5244206F01CE}"/>
              </a:ext>
            </a:extLst>
          </p:cNvPr>
          <p:cNvSpPr/>
          <p:nvPr/>
        </p:nvSpPr>
        <p:spPr>
          <a:xfrm flipH="1">
            <a:off x="3773933" y="2732171"/>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5B9D590-69AD-274B-A626-84F684CA5496}"/>
              </a:ext>
            </a:extLst>
          </p:cNvPr>
          <p:cNvCxnSpPr>
            <a:cxnSpLocks/>
            <a:stCxn id="30" idx="3"/>
            <a:endCxn id="31" idx="1"/>
          </p:cNvCxnSpPr>
          <p:nvPr/>
        </p:nvCxnSpPr>
        <p:spPr>
          <a:xfrm>
            <a:off x="2849097" y="3058123"/>
            <a:ext cx="26912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F42D22B-A092-6947-A005-BD86C6AC2448}"/>
              </a:ext>
            </a:extLst>
          </p:cNvPr>
          <p:cNvCxnSpPr>
            <a:cxnSpLocks/>
            <a:stCxn id="31" idx="3"/>
            <a:endCxn id="8" idx="1"/>
          </p:cNvCxnSpPr>
          <p:nvPr/>
        </p:nvCxnSpPr>
        <p:spPr>
          <a:xfrm flipV="1">
            <a:off x="4523907" y="3057938"/>
            <a:ext cx="320586" cy="1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37500329-32B1-FC41-B9D9-644ED6413C33}"/>
              </a:ext>
            </a:extLst>
          </p:cNvPr>
          <p:cNvCxnSpPr>
            <a:cxnSpLocks/>
            <a:stCxn id="8" idx="3"/>
            <a:endCxn id="21" idx="1"/>
          </p:cNvCxnSpPr>
          <p:nvPr/>
        </p:nvCxnSpPr>
        <p:spPr>
          <a:xfrm flipV="1">
            <a:off x="6149122" y="3053224"/>
            <a:ext cx="295924" cy="47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E01F2C31-510D-B847-B0BB-DA7AFA60978A}"/>
              </a:ext>
            </a:extLst>
          </p:cNvPr>
          <p:cNvCxnSpPr>
            <a:cxnSpLocks/>
            <a:stCxn id="21" idx="0"/>
            <a:endCxn id="28" idx="2"/>
          </p:cNvCxnSpPr>
          <p:nvPr/>
        </p:nvCxnSpPr>
        <p:spPr>
          <a:xfrm flipV="1">
            <a:off x="7147891" y="2120164"/>
            <a:ext cx="579557" cy="5918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763D0F14-2A90-DA48-AD75-AB097EFEA70C}"/>
              </a:ext>
            </a:extLst>
          </p:cNvPr>
          <p:cNvCxnSpPr>
            <a:cxnSpLocks/>
            <a:stCxn id="25" idx="0"/>
            <a:endCxn id="28" idx="2"/>
          </p:cNvCxnSpPr>
          <p:nvPr/>
        </p:nvCxnSpPr>
        <p:spPr>
          <a:xfrm flipH="1" flipV="1">
            <a:off x="7727448" y="2120164"/>
            <a:ext cx="825303" cy="5965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D66A72DA-0D32-5848-96A0-3FDC9D0C534B}"/>
              </a:ext>
            </a:extLst>
          </p:cNvPr>
          <p:cNvCxnSpPr>
            <a:cxnSpLocks/>
            <a:stCxn id="25" idx="2"/>
            <a:endCxn id="26" idx="0"/>
          </p:cNvCxnSpPr>
          <p:nvPr/>
        </p:nvCxnSpPr>
        <p:spPr>
          <a:xfrm flipH="1">
            <a:off x="7727448" y="3399190"/>
            <a:ext cx="825303" cy="50133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AB9889D4-3DA4-AA44-9F49-8520ECFEB130}"/>
              </a:ext>
            </a:extLst>
          </p:cNvPr>
          <p:cNvCxnSpPr>
            <a:cxnSpLocks/>
            <a:stCxn id="21" idx="2"/>
            <a:endCxn id="26" idx="0"/>
          </p:cNvCxnSpPr>
          <p:nvPr/>
        </p:nvCxnSpPr>
        <p:spPr>
          <a:xfrm>
            <a:off x="7147891" y="3394476"/>
            <a:ext cx="579557" cy="5060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63" name="Picture 62">
            <a:extLst>
              <a:ext uri="{FF2B5EF4-FFF2-40B4-BE49-F238E27FC236}">
                <a16:creationId xmlns:a16="http://schemas.microsoft.com/office/drawing/2014/main" id="{A71C0705-DDF0-E940-B04C-FA87B72DDF1B}"/>
              </a:ext>
            </a:extLst>
          </p:cNvPr>
          <p:cNvPicPr>
            <a:picLocks noChangeAspect="1"/>
          </p:cNvPicPr>
          <p:nvPr/>
        </p:nvPicPr>
        <p:blipFill>
          <a:blip r:embed="rId2"/>
          <a:stretch>
            <a:fillRect/>
          </a:stretch>
        </p:blipFill>
        <p:spPr>
          <a:xfrm>
            <a:off x="248603" y="3029714"/>
            <a:ext cx="1035142" cy="1047412"/>
          </a:xfrm>
          <a:prstGeom prst="rect">
            <a:avLst/>
          </a:prstGeom>
        </p:spPr>
      </p:pic>
      <p:sp>
        <p:nvSpPr>
          <p:cNvPr id="68" name="Rectangle 67">
            <a:extLst>
              <a:ext uri="{FF2B5EF4-FFF2-40B4-BE49-F238E27FC236}">
                <a16:creationId xmlns:a16="http://schemas.microsoft.com/office/drawing/2014/main" id="{DAB3A328-2F55-3C46-A1B4-1F03CB7BA8E3}"/>
              </a:ext>
            </a:extLst>
          </p:cNvPr>
          <p:cNvSpPr/>
          <p:nvPr/>
        </p:nvSpPr>
        <p:spPr>
          <a:xfrm>
            <a:off x="155488" y="1874472"/>
            <a:ext cx="122130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D40F4BF0-62EB-C848-8CAD-F5355CE5FA49}"/>
              </a:ext>
            </a:extLst>
          </p:cNvPr>
          <p:cNvSpPr txBox="1"/>
          <p:nvPr/>
        </p:nvSpPr>
        <p:spPr>
          <a:xfrm>
            <a:off x="131200" y="1941010"/>
            <a:ext cx="1221300" cy="707886"/>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Input Graph</a:t>
            </a:r>
          </a:p>
        </p:txBody>
      </p:sp>
      <p:cxnSp>
        <p:nvCxnSpPr>
          <p:cNvPr id="74" name="Straight Arrow Connector 73">
            <a:extLst>
              <a:ext uri="{FF2B5EF4-FFF2-40B4-BE49-F238E27FC236}">
                <a16:creationId xmlns:a16="http://schemas.microsoft.com/office/drawing/2014/main" id="{55A89EA0-3C65-A348-9D69-208AFC6241D7}"/>
              </a:ext>
            </a:extLst>
          </p:cNvPr>
          <p:cNvCxnSpPr>
            <a:cxnSpLocks/>
            <a:endCxn id="30" idx="1"/>
          </p:cNvCxnSpPr>
          <p:nvPr/>
        </p:nvCxnSpPr>
        <p:spPr>
          <a:xfrm>
            <a:off x="1424916" y="3058123"/>
            <a:ext cx="20288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99207408-1F1F-874C-AFA1-C92ED09005F0}"/>
              </a:ext>
            </a:extLst>
          </p:cNvPr>
          <p:cNvSpPr txBox="1"/>
          <p:nvPr/>
        </p:nvSpPr>
        <p:spPr>
          <a:xfrm>
            <a:off x="1463618" y="4473890"/>
            <a:ext cx="4384182" cy="830997"/>
          </a:xfrm>
          <a:prstGeom prst="rect">
            <a:avLst/>
          </a:prstGeom>
          <a:noFill/>
        </p:spPr>
        <p:txBody>
          <a:bodyPr wrap="square" rtlCol="0">
            <a:spAutoFit/>
          </a:bodyPr>
          <a:lstStyle/>
          <a:p>
            <a:r>
              <a:rPr lang="en-US" sz="2400" b="1">
                <a:solidFill>
                  <a:srgbClr val="C00000"/>
                </a:solidFill>
                <a:latin typeface="Calibri" panose="020F0502020204030204" pitchFamily="34" charset="0"/>
                <a:cs typeface="Calibri" panose="020F0502020204030204" pitchFamily="34" charset="0"/>
              </a:rPr>
              <a:t>(5) How do we split our dataset into train / validation / test set?</a:t>
            </a:r>
          </a:p>
        </p:txBody>
      </p:sp>
      <p:pic>
        <p:nvPicPr>
          <p:cNvPr id="48" name="Picture 47">
            <a:extLst>
              <a:ext uri="{FF2B5EF4-FFF2-40B4-BE49-F238E27FC236}">
                <a16:creationId xmlns:a16="http://schemas.microsoft.com/office/drawing/2014/main" id="{791018F9-4CBE-B342-8378-5366B47994C9}"/>
              </a:ext>
            </a:extLst>
          </p:cNvPr>
          <p:cNvPicPr>
            <a:picLocks noChangeAspect="1"/>
          </p:cNvPicPr>
          <p:nvPr/>
        </p:nvPicPr>
        <p:blipFill>
          <a:blip r:embed="rId2"/>
          <a:stretch>
            <a:fillRect/>
          </a:stretch>
        </p:blipFill>
        <p:spPr>
          <a:xfrm>
            <a:off x="312126" y="5478220"/>
            <a:ext cx="1035142" cy="1047412"/>
          </a:xfrm>
          <a:prstGeom prst="rect">
            <a:avLst/>
          </a:prstGeom>
        </p:spPr>
      </p:pic>
      <p:pic>
        <p:nvPicPr>
          <p:cNvPr id="49" name="Picture 48">
            <a:extLst>
              <a:ext uri="{FF2B5EF4-FFF2-40B4-BE49-F238E27FC236}">
                <a16:creationId xmlns:a16="http://schemas.microsoft.com/office/drawing/2014/main" id="{879D5D8D-12E5-334A-B6E8-4F50327F4D51}"/>
              </a:ext>
            </a:extLst>
          </p:cNvPr>
          <p:cNvPicPr>
            <a:picLocks noChangeAspect="1"/>
          </p:cNvPicPr>
          <p:nvPr/>
        </p:nvPicPr>
        <p:blipFill>
          <a:blip r:embed="rId2"/>
          <a:stretch>
            <a:fillRect/>
          </a:stretch>
        </p:blipFill>
        <p:spPr>
          <a:xfrm>
            <a:off x="1606178" y="5437098"/>
            <a:ext cx="1035142" cy="1047412"/>
          </a:xfrm>
          <a:prstGeom prst="rect">
            <a:avLst/>
          </a:prstGeom>
        </p:spPr>
      </p:pic>
      <p:pic>
        <p:nvPicPr>
          <p:cNvPr id="50" name="Picture 49">
            <a:extLst>
              <a:ext uri="{FF2B5EF4-FFF2-40B4-BE49-F238E27FC236}">
                <a16:creationId xmlns:a16="http://schemas.microsoft.com/office/drawing/2014/main" id="{14D80B31-10B3-6745-8FF0-9B0A946E6F93}"/>
              </a:ext>
            </a:extLst>
          </p:cNvPr>
          <p:cNvPicPr>
            <a:picLocks noChangeAspect="1"/>
          </p:cNvPicPr>
          <p:nvPr/>
        </p:nvPicPr>
        <p:blipFill>
          <a:blip r:embed="rId2"/>
          <a:stretch>
            <a:fillRect/>
          </a:stretch>
        </p:blipFill>
        <p:spPr>
          <a:xfrm>
            <a:off x="2975096" y="5437098"/>
            <a:ext cx="1035142" cy="1047412"/>
          </a:xfrm>
          <a:prstGeom prst="rect">
            <a:avLst/>
          </a:prstGeom>
        </p:spPr>
      </p:pic>
      <p:pic>
        <p:nvPicPr>
          <p:cNvPr id="52" name="Picture 51">
            <a:extLst>
              <a:ext uri="{FF2B5EF4-FFF2-40B4-BE49-F238E27FC236}">
                <a16:creationId xmlns:a16="http://schemas.microsoft.com/office/drawing/2014/main" id="{877D5177-2459-D04A-A44B-C8871289565A}"/>
              </a:ext>
            </a:extLst>
          </p:cNvPr>
          <p:cNvPicPr>
            <a:picLocks noChangeAspect="1"/>
          </p:cNvPicPr>
          <p:nvPr/>
        </p:nvPicPr>
        <p:blipFill>
          <a:blip r:embed="rId2"/>
          <a:stretch>
            <a:fillRect/>
          </a:stretch>
        </p:blipFill>
        <p:spPr>
          <a:xfrm>
            <a:off x="4348814" y="5436182"/>
            <a:ext cx="1035142" cy="1047412"/>
          </a:xfrm>
          <a:prstGeom prst="rect">
            <a:avLst/>
          </a:prstGeom>
        </p:spPr>
      </p:pic>
      <p:pic>
        <p:nvPicPr>
          <p:cNvPr id="53" name="Picture 52">
            <a:extLst>
              <a:ext uri="{FF2B5EF4-FFF2-40B4-BE49-F238E27FC236}">
                <a16:creationId xmlns:a16="http://schemas.microsoft.com/office/drawing/2014/main" id="{BB889493-521A-6E40-B0BC-976075B51BF0}"/>
              </a:ext>
            </a:extLst>
          </p:cNvPr>
          <p:cNvPicPr>
            <a:picLocks noChangeAspect="1"/>
          </p:cNvPicPr>
          <p:nvPr/>
        </p:nvPicPr>
        <p:blipFill>
          <a:blip r:embed="rId2"/>
          <a:stretch>
            <a:fillRect/>
          </a:stretch>
        </p:blipFill>
        <p:spPr>
          <a:xfrm>
            <a:off x="5641796" y="5436182"/>
            <a:ext cx="1035142" cy="1047412"/>
          </a:xfrm>
          <a:prstGeom prst="rect">
            <a:avLst/>
          </a:prstGeom>
        </p:spPr>
      </p:pic>
      <p:sp>
        <p:nvSpPr>
          <p:cNvPr id="55" name="Rectangle 54">
            <a:extLst>
              <a:ext uri="{FF2B5EF4-FFF2-40B4-BE49-F238E27FC236}">
                <a16:creationId xmlns:a16="http://schemas.microsoft.com/office/drawing/2014/main" id="{2687143F-9C14-0B44-B4E2-271494EB58F6}"/>
              </a:ext>
            </a:extLst>
          </p:cNvPr>
          <p:cNvSpPr/>
          <p:nvPr/>
        </p:nvSpPr>
        <p:spPr>
          <a:xfrm>
            <a:off x="4203065" y="5406674"/>
            <a:ext cx="1229293" cy="1150770"/>
          </a:xfrm>
          <a:prstGeom prst="rect">
            <a:avLst/>
          </a:prstGeom>
          <a:noFill/>
          <a:ln w="25400" cmpd="sng">
            <a:solidFill>
              <a:schemeClr val="accent2"/>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85B60AB-6405-DC4D-A5BD-FB3DD18C7C1A}"/>
              </a:ext>
            </a:extLst>
          </p:cNvPr>
          <p:cNvSpPr/>
          <p:nvPr/>
        </p:nvSpPr>
        <p:spPr>
          <a:xfrm>
            <a:off x="5574958" y="5399844"/>
            <a:ext cx="1183584" cy="1150770"/>
          </a:xfrm>
          <a:prstGeom prst="rect">
            <a:avLst/>
          </a:prstGeom>
          <a:noFill/>
          <a:ln w="25400" cmpd="sng">
            <a:solidFill>
              <a:schemeClr val="accent4"/>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0E0F2A9-913A-CF45-9FDC-2F558C9F1916}"/>
              </a:ext>
            </a:extLst>
          </p:cNvPr>
          <p:cNvSpPr/>
          <p:nvPr/>
        </p:nvSpPr>
        <p:spPr>
          <a:xfrm>
            <a:off x="257313" y="5399844"/>
            <a:ext cx="3836751" cy="1150770"/>
          </a:xfrm>
          <a:prstGeom prst="rect">
            <a:avLst/>
          </a:prstGeom>
          <a:noFill/>
          <a:ln w="25400" cmpd="sng">
            <a:solidFill>
              <a:srgbClr val="C00000"/>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2F6F746-FDCA-704A-86DA-146DF5E2FEC4}"/>
              </a:ext>
            </a:extLst>
          </p:cNvPr>
          <p:cNvSpPr txBox="1"/>
          <p:nvPr/>
        </p:nvSpPr>
        <p:spPr>
          <a:xfrm>
            <a:off x="6864850" y="5801871"/>
            <a:ext cx="1513363" cy="400110"/>
          </a:xfrm>
          <a:prstGeom prst="rect">
            <a:avLst/>
          </a:prstGeom>
          <a:noFill/>
        </p:spPr>
        <p:txBody>
          <a:bodyPr wrap="none" rtlCol="0">
            <a:spAutoFit/>
          </a:bodyPr>
          <a:lstStyle/>
          <a:p>
            <a:r>
              <a:rPr lang="en-US" sz="2000" b="1">
                <a:solidFill>
                  <a:srgbClr val="C00000"/>
                </a:solidFill>
                <a:latin typeface="Calibri" panose="020F0502020204030204" pitchFamily="34" charset="0"/>
                <a:cs typeface="Calibri" panose="020F0502020204030204" pitchFamily="34" charset="0"/>
              </a:rPr>
              <a:t>Dataset split</a:t>
            </a:r>
          </a:p>
        </p:txBody>
      </p:sp>
    </p:spTree>
    <p:extLst>
      <p:ext uri="{BB962C8B-B14F-4D97-AF65-F5344CB8AC3E}">
        <p14:creationId xmlns:p14="http://schemas.microsoft.com/office/powerpoint/2010/main" val="1830296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7114E-9121-42C2-964D-35F920A4964B}"/>
              </a:ext>
            </a:extLst>
          </p:cNvPr>
          <p:cNvSpPr>
            <a:spLocks noGrp="1"/>
          </p:cNvSpPr>
          <p:nvPr>
            <p:ph type="title"/>
          </p:nvPr>
        </p:nvSpPr>
        <p:spPr>
          <a:xfrm>
            <a:off x="457200" y="76200"/>
            <a:ext cx="8686800" cy="987552"/>
          </a:xfrm>
        </p:spPr>
        <p:txBody>
          <a:bodyPr>
            <a:normAutofit/>
          </a:bodyPr>
          <a:lstStyle/>
          <a:p>
            <a:r>
              <a:rPr lang="en-US" dirty="0"/>
              <a:t>Basics of Deep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267B83-37CF-4969-B96C-DB8C1782BA7B}"/>
                  </a:ext>
                </a:extLst>
              </p:cNvPr>
              <p:cNvSpPr>
                <a:spLocks noGrp="1"/>
              </p:cNvSpPr>
              <p:nvPr>
                <p:ph idx="1"/>
              </p:nvPr>
            </p:nvSpPr>
            <p:spPr>
              <a:xfrm>
                <a:off x="395536" y="976312"/>
                <a:ext cx="8229600" cy="5562600"/>
              </a:xfrm>
            </p:spPr>
            <p:txBody>
              <a:bodyPr>
                <a:normAutofit fontScale="85000" lnSpcReduction="20000"/>
              </a:bodyPr>
              <a:lstStyle/>
              <a:p>
                <a:r>
                  <a:rPr lang="en-US" b="1" dirty="0"/>
                  <a:t>Loss function:</a:t>
                </a:r>
                <a:br>
                  <a:rPr lang="en-US" dirty="0"/>
                </a:br>
                <a14:m>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min</m:t>
                            </m:r>
                          </m:e>
                          <m:lim>
                            <m:r>
                              <m:rPr>
                                <m:sty m:val="p"/>
                              </m:rPr>
                              <a:rPr lang="en-US" b="0" i="0" smtClean="0">
                                <a:solidFill>
                                  <a:schemeClr val="accent5">
                                    <a:lumMod val="75000"/>
                                  </a:schemeClr>
                                </a:solidFill>
                                <a:latin typeface="Cambria Math" panose="02040503050406030204" pitchFamily="18" charset="0"/>
                              </a:rPr>
                              <m:t>Θ</m:t>
                            </m:r>
                          </m:lim>
                        </m:limLow>
                      </m:fName>
                      <m:e>
                        <m:r>
                          <a:rPr lang="en-US" b="0" i="1" smtClean="0">
                            <a:solidFill>
                              <a:srgbClr val="C00000"/>
                            </a:solidFill>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𝒚</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m:rPr>
                                <m:sty m:val="p"/>
                              </m:rPr>
                              <a:rPr lang="en-US" b="0" i="0" smtClean="0">
                                <a:latin typeface="Cambria Math" panose="02040503050406030204" pitchFamily="18" charset="0"/>
                                <a:ea typeface="Cambria Math" panose="02040503050406030204" pitchFamily="18" charset="0"/>
                              </a:rPr>
                              <m:t>Θ</m:t>
                            </m:r>
                          </m:sub>
                        </m:sSub>
                        <m:d>
                          <m:dPr>
                            <m:ctrlPr>
                              <a:rPr lang="en-US" b="0" i="1" smtClean="0">
                                <a:latin typeface="Cambria Math" panose="02040503050406030204" pitchFamily="18" charset="0"/>
                                <a:ea typeface="Cambria Math" panose="02040503050406030204" pitchFamily="18" charset="0"/>
                              </a:rPr>
                            </m:ctrlPr>
                          </m:dPr>
                          <m:e>
                            <m:r>
                              <a:rPr lang="en-US" b="1" i="1" smtClean="0">
                                <a:solidFill>
                                  <a:srgbClr val="0070C0"/>
                                </a:solidFill>
                                <a:latin typeface="Cambria Math" panose="02040503050406030204" pitchFamily="18" charset="0"/>
                                <a:ea typeface="Cambria Math" panose="02040503050406030204" pitchFamily="18" charset="0"/>
                              </a:rPr>
                              <m:t>𝒙</m:t>
                            </m:r>
                          </m:e>
                        </m:d>
                        <m:r>
                          <a:rPr lang="en-US" b="0" i="1" smtClean="0">
                            <a:latin typeface="Cambria Math" panose="02040503050406030204" pitchFamily="18" charset="0"/>
                            <a:ea typeface="Cambria Math" panose="02040503050406030204" pitchFamily="18" charset="0"/>
                          </a:rPr>
                          <m:t>)</m:t>
                        </m:r>
                      </m:e>
                    </m:func>
                  </m:oMath>
                </a14:m>
                <a:endParaRPr lang="en-US" dirty="0"/>
              </a:p>
              <a:p>
                <a:pPr lvl="8"/>
                <a:endParaRPr lang="en-US" b="0" i="1" dirty="0">
                  <a:latin typeface="Cambria Math" panose="02040503050406030204" pitchFamily="18" charset="0"/>
                  <a:ea typeface="Cambria Math" panose="02040503050406030204" pitchFamily="18" charset="0"/>
                </a:endParaRPr>
              </a:p>
              <a:p>
                <a14:m>
                  <m:oMath xmlns:m="http://schemas.openxmlformats.org/officeDocument/2006/math">
                    <m:r>
                      <a:rPr lang="en-US" b="0" i="1" smtClean="0">
                        <a:latin typeface="Cambria Math" panose="02040503050406030204" pitchFamily="18" charset="0"/>
                        <a:ea typeface="Cambria Math" panose="02040503050406030204" pitchFamily="18" charset="0"/>
                      </a:rPr>
                      <m:t>𝑓</m:t>
                    </m:r>
                  </m:oMath>
                </a14:m>
                <a:r>
                  <a:rPr lang="en-US" dirty="0"/>
                  <a:t> can be a simple linear layer, an MLP, or other neural networks (e.g., a GNN)</a:t>
                </a:r>
              </a:p>
              <a:p>
                <a:pPr lvl="8"/>
                <a:endParaRPr lang="en-US" dirty="0"/>
              </a:p>
              <a:p>
                <a:r>
                  <a:rPr lang="en-US" dirty="0"/>
                  <a:t>Sample a minibatch of input </a:t>
                </a:r>
                <a14:m>
                  <m:oMath xmlns:m="http://schemas.openxmlformats.org/officeDocument/2006/math">
                    <m:r>
                      <a:rPr lang="en-US" b="1" i="1" smtClean="0">
                        <a:solidFill>
                          <a:srgbClr val="0070C0"/>
                        </a:solidFill>
                        <a:latin typeface="Cambria Math" panose="02040503050406030204" pitchFamily="18" charset="0"/>
                        <a:ea typeface="Cambria Math" panose="02040503050406030204" pitchFamily="18" charset="0"/>
                      </a:rPr>
                      <m:t>𝒙</m:t>
                    </m:r>
                  </m:oMath>
                </a14:m>
                <a:endParaRPr lang="en-US" dirty="0"/>
              </a:p>
              <a:p>
                <a:pPr lvl="8"/>
                <a:endParaRPr lang="en-US" b="1" dirty="0"/>
              </a:p>
              <a:p>
                <a:r>
                  <a:rPr lang="en-US" b="1" dirty="0"/>
                  <a:t>Forward propagation:</a:t>
                </a:r>
                <a:r>
                  <a:rPr lang="en-US" dirty="0"/>
                  <a:t> Compute </a:t>
                </a:r>
                <a14:m>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ℒ</m:t>
                    </m:r>
                  </m:oMath>
                </a14:m>
                <a:r>
                  <a:rPr lang="en-US" dirty="0"/>
                  <a:t> given </a:t>
                </a:r>
                <a14:m>
                  <m:oMath xmlns:m="http://schemas.openxmlformats.org/officeDocument/2006/math">
                    <m:r>
                      <a:rPr lang="en-US" b="1" i="1" smtClean="0">
                        <a:solidFill>
                          <a:srgbClr val="0070C0"/>
                        </a:solidFill>
                        <a:latin typeface="Cambria Math" panose="02040503050406030204" pitchFamily="18" charset="0"/>
                        <a:ea typeface="Cambria Math" panose="02040503050406030204" pitchFamily="18" charset="0"/>
                      </a:rPr>
                      <m:t>𝒙</m:t>
                    </m:r>
                  </m:oMath>
                </a14:m>
                <a:endParaRPr lang="en-US" dirty="0">
                  <a:solidFill>
                    <a:srgbClr val="0070C0"/>
                  </a:solidFill>
                </a:endParaRPr>
              </a:p>
              <a:p>
                <a:pPr lvl="8"/>
                <a:endParaRPr lang="en-US" b="1" dirty="0"/>
              </a:p>
              <a:p>
                <a:r>
                  <a:rPr lang="en-US" b="1" dirty="0"/>
                  <a:t>Back-propagation:</a:t>
                </a:r>
                <a:r>
                  <a:rPr lang="en-US" dirty="0"/>
                  <a:t> Obtain gradient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m:rPr>
                            <m:sty m:val="p"/>
                          </m:rPr>
                          <a:rPr lang="en-US" i="1">
                            <a:latin typeface="Cambria Math" panose="02040503050406030204" pitchFamily="18" charset="0"/>
                            <a:ea typeface="Cambria Math" panose="02040503050406030204" pitchFamily="18" charset="0"/>
                          </a:rPr>
                          <m:t>∇</m:t>
                        </m:r>
                      </m:e>
                      <m:sub>
                        <m:r>
                          <m:rPr>
                            <m:sty m:val="p"/>
                          </m:rPr>
                          <a:rPr lang="en-US" b="0" i="0" smtClean="0">
                            <a:solidFill>
                              <a:schemeClr val="accent5">
                                <a:lumMod val="75000"/>
                              </a:schemeClr>
                            </a:solidFill>
                            <a:latin typeface="Cambria Math" panose="02040503050406030204" pitchFamily="18" charset="0"/>
                            <a:ea typeface="Cambria Math" panose="02040503050406030204" pitchFamily="18" charset="0"/>
                          </a:rPr>
                          <m:t>Θ</m:t>
                        </m:r>
                      </m:sub>
                    </m:sSub>
                    <m:r>
                      <a:rPr lang="en-US" i="1">
                        <a:solidFill>
                          <a:srgbClr val="C00000"/>
                        </a:solidFill>
                        <a:latin typeface="Cambria Math" panose="02040503050406030204" pitchFamily="18" charset="0"/>
                        <a:ea typeface="Cambria Math" panose="02040503050406030204" pitchFamily="18" charset="0"/>
                      </a:rPr>
                      <m:t>ℒ</m:t>
                    </m:r>
                  </m:oMath>
                </a14:m>
                <a:r>
                  <a:rPr lang="en-US" dirty="0"/>
                  <a:t> using a chain rule.</a:t>
                </a:r>
              </a:p>
              <a:p>
                <a:pPr lvl="8"/>
                <a:endParaRPr lang="en-US" dirty="0"/>
              </a:p>
              <a:p>
                <a:r>
                  <a:rPr lang="en-US" dirty="0"/>
                  <a:t>Use </a:t>
                </a:r>
                <a:r>
                  <a:rPr lang="en-US" b="1" dirty="0"/>
                  <a:t>stochastic gradient descent (SGD)</a:t>
                </a:r>
                <a:r>
                  <a:rPr lang="en-US" dirty="0"/>
                  <a:t> to optimize </a:t>
                </a:r>
                <a14:m>
                  <m:oMath xmlns:m="http://schemas.openxmlformats.org/officeDocument/2006/math">
                    <m:r>
                      <a:rPr lang="en-US" i="1">
                        <a:solidFill>
                          <a:srgbClr val="C00000"/>
                        </a:solidFill>
                        <a:latin typeface="Cambria Math" panose="02040503050406030204" pitchFamily="18" charset="0"/>
                        <a:ea typeface="Cambria Math" panose="02040503050406030204" pitchFamily="18" charset="0"/>
                      </a:rPr>
                      <m:t>ℒ</m:t>
                    </m:r>
                    <m:r>
                      <a:rPr lang="en-US" i="1">
                        <a:solidFill>
                          <a:srgbClr val="C00000"/>
                        </a:solidFill>
                        <a:latin typeface="Cambria Math" panose="02040503050406030204" pitchFamily="18" charset="0"/>
                        <a:ea typeface="Cambria Math" panose="02040503050406030204" pitchFamily="18" charset="0"/>
                      </a:rPr>
                      <m:t> </m:t>
                    </m:r>
                  </m:oMath>
                </a14:m>
                <a:r>
                  <a:rPr lang="en-US" dirty="0"/>
                  <a:t>for </a:t>
                </a:r>
                <a14:m>
                  <m:oMath xmlns:m="http://schemas.openxmlformats.org/officeDocument/2006/math">
                    <m:r>
                      <m:rPr>
                        <m:sty m:val="p"/>
                      </m:rPr>
                      <a:rPr lang="en-US" b="0" i="0" smtClean="0">
                        <a:solidFill>
                          <a:schemeClr val="accent5">
                            <a:lumMod val="75000"/>
                          </a:schemeClr>
                        </a:solidFill>
                        <a:latin typeface="Cambria Math" panose="02040503050406030204" pitchFamily="18" charset="0"/>
                        <a:ea typeface="Cambria Math" panose="02040503050406030204" pitchFamily="18" charset="0"/>
                      </a:rPr>
                      <m:t>Θ</m:t>
                    </m:r>
                  </m:oMath>
                </a14:m>
                <a:r>
                  <a:rPr lang="en-US" dirty="0"/>
                  <a:t> over many iterations.</a:t>
                </a:r>
              </a:p>
            </p:txBody>
          </p:sp>
        </mc:Choice>
        <mc:Fallback xmlns="">
          <p:sp>
            <p:nvSpPr>
              <p:cNvPr id="3" name="Content Placeholder 2">
                <a:extLst>
                  <a:ext uri="{FF2B5EF4-FFF2-40B4-BE49-F238E27FC236}">
                    <a16:creationId xmlns:a16="http://schemas.microsoft.com/office/drawing/2014/main" id="{27267B83-37CF-4969-B96C-DB8C1782BA7B}"/>
                  </a:ext>
                </a:extLst>
              </p:cNvPr>
              <p:cNvSpPr>
                <a:spLocks noGrp="1" noRot="1" noChangeAspect="1" noMove="1" noResize="1" noEditPoints="1" noAdjustHandles="1" noChangeArrowheads="1" noChangeShapeType="1" noTextEdit="1"/>
              </p:cNvSpPr>
              <p:nvPr>
                <p:ph idx="1"/>
              </p:nvPr>
            </p:nvSpPr>
            <p:spPr>
              <a:xfrm>
                <a:off x="395536" y="976312"/>
                <a:ext cx="8229600" cy="5562600"/>
              </a:xfrm>
              <a:blipFill>
                <a:blip r:embed="rId2"/>
                <a:stretch>
                  <a:fillRect l="-1259" t="-2300"/>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D0E86332-CAED-4514-B429-C0F22D35E367}"/>
              </a:ext>
            </a:extLst>
          </p:cNvPr>
          <p:cNvSpPr>
            <a:spLocks noGrp="1"/>
          </p:cNvSpPr>
          <p:nvPr>
            <p:ph type="sldNum" sz="quarter" idx="12"/>
          </p:nvPr>
        </p:nvSpPr>
        <p:spPr/>
        <p:txBody>
          <a:bodyPr/>
          <a:lstStyle/>
          <a:p>
            <a:fld id="{19B12225-5612-419B-A8D5-4B8EEE4C217E}" type="slidenum">
              <a:rPr lang="en-US" smtClean="0"/>
              <a:pPr/>
              <a:t>14</a:t>
            </a:fld>
            <a:endParaRPr lang="en-US"/>
          </a:p>
        </p:txBody>
      </p:sp>
    </p:spTree>
    <p:extLst>
      <p:ext uri="{BB962C8B-B14F-4D97-AF65-F5344CB8AC3E}">
        <p14:creationId xmlns:p14="http://schemas.microsoft.com/office/powerpoint/2010/main" val="9815320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D1F66-0F57-4B4A-9AD1-E317513AFBFE}"/>
              </a:ext>
            </a:extLst>
          </p:cNvPr>
          <p:cNvSpPr>
            <a:spLocks noGrp="1"/>
          </p:cNvSpPr>
          <p:nvPr>
            <p:ph type="title"/>
          </p:nvPr>
        </p:nvSpPr>
        <p:spPr/>
        <p:txBody>
          <a:bodyPr>
            <a:normAutofit/>
          </a:bodyPr>
          <a:lstStyle/>
          <a:p>
            <a:r>
              <a:rPr lang="en-US" dirty="0"/>
              <a:t>Dataset Split: Fixed/Random Split</a:t>
            </a:r>
          </a:p>
        </p:txBody>
      </p:sp>
      <p:sp>
        <p:nvSpPr>
          <p:cNvPr id="3" name="Content Placeholder 2">
            <a:extLst>
              <a:ext uri="{FF2B5EF4-FFF2-40B4-BE49-F238E27FC236}">
                <a16:creationId xmlns:a16="http://schemas.microsoft.com/office/drawing/2014/main" id="{A52C8611-63D8-4942-97B3-1F19B9A4FB70}"/>
              </a:ext>
            </a:extLst>
          </p:cNvPr>
          <p:cNvSpPr>
            <a:spLocks noGrp="1"/>
          </p:cNvSpPr>
          <p:nvPr>
            <p:ph idx="1"/>
          </p:nvPr>
        </p:nvSpPr>
        <p:spPr>
          <a:xfrm>
            <a:off x="457200" y="1295401"/>
            <a:ext cx="8481060" cy="4797896"/>
          </a:xfrm>
        </p:spPr>
        <p:txBody>
          <a:bodyPr>
            <a:normAutofit/>
          </a:bodyPr>
          <a:lstStyle/>
          <a:p>
            <a:r>
              <a:rPr lang="en-US" b="1" dirty="0">
                <a:solidFill>
                  <a:schemeClr val="accent4"/>
                </a:solidFill>
              </a:rPr>
              <a:t>Fixed split:</a:t>
            </a:r>
            <a:r>
              <a:rPr lang="en-US" dirty="0">
                <a:solidFill>
                  <a:schemeClr val="accent4"/>
                </a:solidFill>
              </a:rPr>
              <a:t> We will split our dataset </a:t>
            </a:r>
            <a:r>
              <a:rPr lang="en-US" b="1" dirty="0">
                <a:solidFill>
                  <a:schemeClr val="accent4"/>
                </a:solidFill>
              </a:rPr>
              <a:t>once</a:t>
            </a:r>
          </a:p>
          <a:p>
            <a:pPr lvl="1"/>
            <a:r>
              <a:rPr lang="en-US" b="1" dirty="0"/>
              <a:t>Training set</a:t>
            </a:r>
            <a:r>
              <a:rPr lang="en-US" dirty="0"/>
              <a:t>: used for optimizing GNN parameters</a:t>
            </a:r>
          </a:p>
          <a:p>
            <a:pPr lvl="1"/>
            <a:r>
              <a:rPr lang="en-US" b="1" dirty="0"/>
              <a:t>Validation set</a:t>
            </a:r>
            <a:r>
              <a:rPr lang="en-US" dirty="0"/>
              <a:t>: develop model/hyperparameters</a:t>
            </a:r>
          </a:p>
          <a:p>
            <a:pPr lvl="1"/>
            <a:r>
              <a:rPr lang="en-US" b="1" dirty="0"/>
              <a:t>Test set</a:t>
            </a:r>
            <a:r>
              <a:rPr lang="en-US" dirty="0"/>
              <a:t>: held out until we report final performance</a:t>
            </a:r>
          </a:p>
          <a:p>
            <a:endParaRPr lang="en-US" sz="2400" b="1" dirty="0">
              <a:solidFill>
                <a:srgbClr val="C00000"/>
              </a:solidFill>
            </a:endParaRPr>
          </a:p>
          <a:p>
            <a:r>
              <a:rPr lang="en-US" b="1" dirty="0">
                <a:solidFill>
                  <a:srgbClr val="C00000"/>
                </a:solidFill>
              </a:rPr>
              <a:t>Random split: </a:t>
            </a:r>
            <a:r>
              <a:rPr lang="en-US" dirty="0">
                <a:solidFill>
                  <a:srgbClr val="C00000"/>
                </a:solidFill>
              </a:rPr>
              <a:t>we will </a:t>
            </a:r>
            <a:r>
              <a:rPr lang="en-US" b="1" dirty="0">
                <a:solidFill>
                  <a:srgbClr val="C00000"/>
                </a:solidFill>
              </a:rPr>
              <a:t>randomly split </a:t>
            </a:r>
            <a:r>
              <a:rPr lang="en-US" dirty="0">
                <a:solidFill>
                  <a:srgbClr val="C00000"/>
                </a:solidFill>
              </a:rPr>
              <a:t>our dataset into training/validation/test</a:t>
            </a:r>
          </a:p>
          <a:p>
            <a:pPr lvl="1"/>
            <a:r>
              <a:rPr lang="en-US" dirty="0"/>
              <a:t>We report </a:t>
            </a:r>
            <a:r>
              <a:rPr lang="en-US" b="1" dirty="0">
                <a:solidFill>
                  <a:srgbClr val="C00000"/>
                </a:solidFill>
              </a:rPr>
              <a:t>average performance over different random seeds</a:t>
            </a:r>
          </a:p>
        </p:txBody>
      </p:sp>
      <p:sp>
        <p:nvSpPr>
          <p:cNvPr id="6" name="Slide Number Placeholder 5">
            <a:extLst>
              <a:ext uri="{FF2B5EF4-FFF2-40B4-BE49-F238E27FC236}">
                <a16:creationId xmlns:a16="http://schemas.microsoft.com/office/drawing/2014/main" id="{50093971-5175-D14D-9C3F-56C203CE94C3}"/>
              </a:ext>
            </a:extLst>
          </p:cNvPr>
          <p:cNvSpPr>
            <a:spLocks noGrp="1"/>
          </p:cNvSpPr>
          <p:nvPr>
            <p:ph type="sldNum" sz="quarter" idx="12"/>
          </p:nvPr>
        </p:nvSpPr>
        <p:spPr/>
        <p:txBody>
          <a:bodyPr/>
          <a:lstStyle/>
          <a:p>
            <a:fld id="{19B12225-5612-419B-A8D5-4B8EEE4C217E}" type="slidenum">
              <a:rPr lang="en-US" smtClean="0"/>
              <a:pPr/>
              <a:t>140</a:t>
            </a:fld>
            <a:endParaRPr lang="en-US"/>
          </a:p>
        </p:txBody>
      </p:sp>
    </p:spTree>
    <p:extLst>
      <p:ext uri="{BB962C8B-B14F-4D97-AF65-F5344CB8AC3E}">
        <p14:creationId xmlns:p14="http://schemas.microsoft.com/office/powerpoint/2010/main" val="15125694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D1F66-0F57-4B4A-9AD1-E317513AFBFE}"/>
              </a:ext>
            </a:extLst>
          </p:cNvPr>
          <p:cNvSpPr>
            <a:spLocks noGrp="1"/>
          </p:cNvSpPr>
          <p:nvPr>
            <p:ph type="title"/>
          </p:nvPr>
        </p:nvSpPr>
        <p:spPr/>
        <p:txBody>
          <a:bodyPr>
            <a:normAutofit/>
          </a:bodyPr>
          <a:lstStyle/>
          <a:p>
            <a:r>
              <a:rPr lang="en-US"/>
              <a:t>Why Splitting Graphs is Special</a:t>
            </a:r>
          </a:p>
        </p:txBody>
      </p:sp>
      <p:sp>
        <p:nvSpPr>
          <p:cNvPr id="3" name="Content Placeholder 2">
            <a:extLst>
              <a:ext uri="{FF2B5EF4-FFF2-40B4-BE49-F238E27FC236}">
                <a16:creationId xmlns:a16="http://schemas.microsoft.com/office/drawing/2014/main" id="{A52C8611-63D8-4942-97B3-1F19B9A4FB70}"/>
              </a:ext>
            </a:extLst>
          </p:cNvPr>
          <p:cNvSpPr>
            <a:spLocks noGrp="1"/>
          </p:cNvSpPr>
          <p:nvPr>
            <p:ph idx="1"/>
          </p:nvPr>
        </p:nvSpPr>
        <p:spPr>
          <a:xfrm>
            <a:off x="457200" y="1295400"/>
            <a:ext cx="8481060" cy="5383959"/>
          </a:xfrm>
        </p:spPr>
        <p:txBody>
          <a:bodyPr>
            <a:normAutofit/>
          </a:bodyPr>
          <a:lstStyle/>
          <a:p>
            <a:r>
              <a:rPr lang="en-US" b="1">
                <a:solidFill>
                  <a:srgbClr val="0070C0"/>
                </a:solidFill>
              </a:rPr>
              <a:t>Suppose we want to split an image dataset</a:t>
            </a:r>
          </a:p>
          <a:p>
            <a:pPr lvl="1"/>
            <a:r>
              <a:rPr lang="en-US" b="1">
                <a:solidFill>
                  <a:srgbClr val="C00000"/>
                </a:solidFill>
              </a:rPr>
              <a:t>Image classification: </a:t>
            </a:r>
            <a:r>
              <a:rPr lang="en-US" b="1"/>
              <a:t>Each data point is an image</a:t>
            </a:r>
          </a:p>
          <a:p>
            <a:pPr lvl="1"/>
            <a:r>
              <a:rPr lang="en-US"/>
              <a:t>Here </a:t>
            </a:r>
            <a:r>
              <a:rPr lang="en-US" b="1">
                <a:solidFill>
                  <a:srgbClr val="C00000"/>
                </a:solidFill>
              </a:rPr>
              <a:t>data points are independent</a:t>
            </a:r>
          </a:p>
          <a:p>
            <a:pPr lvl="2"/>
            <a:r>
              <a:rPr lang="en-US" b="1"/>
              <a:t>Image 5 will not affect our prediction on image 1</a:t>
            </a:r>
          </a:p>
        </p:txBody>
      </p:sp>
      <p:sp>
        <p:nvSpPr>
          <p:cNvPr id="6" name="Slide Number Placeholder 5">
            <a:extLst>
              <a:ext uri="{FF2B5EF4-FFF2-40B4-BE49-F238E27FC236}">
                <a16:creationId xmlns:a16="http://schemas.microsoft.com/office/drawing/2014/main" id="{50093971-5175-D14D-9C3F-56C203CE94C3}"/>
              </a:ext>
            </a:extLst>
          </p:cNvPr>
          <p:cNvSpPr>
            <a:spLocks noGrp="1"/>
          </p:cNvSpPr>
          <p:nvPr>
            <p:ph type="sldNum" sz="quarter" idx="12"/>
          </p:nvPr>
        </p:nvSpPr>
        <p:spPr/>
        <p:txBody>
          <a:bodyPr/>
          <a:lstStyle/>
          <a:p>
            <a:fld id="{19B12225-5612-419B-A8D5-4B8EEE4C217E}" type="slidenum">
              <a:rPr lang="en-US" smtClean="0"/>
              <a:pPr/>
              <a:t>141</a:t>
            </a:fld>
            <a:endParaRPr lang="en-US"/>
          </a:p>
        </p:txBody>
      </p:sp>
      <p:sp>
        <p:nvSpPr>
          <p:cNvPr id="73" name="TextBox 72">
            <a:extLst>
              <a:ext uri="{FF2B5EF4-FFF2-40B4-BE49-F238E27FC236}">
                <a16:creationId xmlns:a16="http://schemas.microsoft.com/office/drawing/2014/main" id="{7EC9CF1B-68E1-2842-A4E9-D586C03E1091}"/>
              </a:ext>
            </a:extLst>
          </p:cNvPr>
          <p:cNvSpPr txBox="1"/>
          <p:nvPr/>
        </p:nvSpPr>
        <p:spPr>
          <a:xfrm>
            <a:off x="1877193" y="4329027"/>
            <a:ext cx="1395190" cy="1420325"/>
          </a:xfrm>
          <a:prstGeom prst="rect">
            <a:avLst/>
          </a:prstGeom>
          <a:noFill/>
        </p:spPr>
        <p:txBody>
          <a:bodyPr wrap="none" rtlCol="0">
            <a:spAutoFit/>
          </a:bodyPr>
          <a:lstStyle/>
          <a:p>
            <a:pPr>
              <a:lnSpc>
                <a:spcPct val="150000"/>
              </a:lnSpc>
            </a:pPr>
            <a:r>
              <a:rPr lang="en-US" sz="2000" b="1">
                <a:solidFill>
                  <a:srgbClr val="C00000"/>
                </a:solidFill>
                <a:latin typeface="Arial" panose="020B0604020202020204" pitchFamily="34" charset="0"/>
                <a:cs typeface="Arial" panose="020B0604020202020204" pitchFamily="34" charset="0"/>
              </a:rPr>
              <a:t>Training</a:t>
            </a:r>
          </a:p>
          <a:p>
            <a:pPr>
              <a:lnSpc>
                <a:spcPct val="150000"/>
              </a:lnSpc>
            </a:pPr>
            <a:r>
              <a:rPr lang="en-US" sz="2000" b="1">
                <a:solidFill>
                  <a:schemeClr val="accent2"/>
                </a:solidFill>
                <a:latin typeface="Arial" panose="020B0604020202020204" pitchFamily="34" charset="0"/>
                <a:cs typeface="Arial" panose="020B0604020202020204" pitchFamily="34" charset="0"/>
              </a:rPr>
              <a:t>Validation</a:t>
            </a:r>
          </a:p>
          <a:p>
            <a:pPr>
              <a:lnSpc>
                <a:spcPct val="150000"/>
              </a:lnSpc>
            </a:pPr>
            <a:r>
              <a:rPr lang="en-US" sz="2000" b="1">
                <a:solidFill>
                  <a:schemeClr val="accent4"/>
                </a:solidFill>
                <a:latin typeface="Arial" panose="020B0604020202020204" pitchFamily="34" charset="0"/>
                <a:cs typeface="Arial" panose="020B0604020202020204" pitchFamily="34" charset="0"/>
              </a:rPr>
              <a:t>Test</a:t>
            </a:r>
          </a:p>
        </p:txBody>
      </p:sp>
      <p:sp>
        <p:nvSpPr>
          <p:cNvPr id="101" name="Oval 100">
            <a:extLst>
              <a:ext uri="{FF2B5EF4-FFF2-40B4-BE49-F238E27FC236}">
                <a16:creationId xmlns:a16="http://schemas.microsoft.com/office/drawing/2014/main" id="{BEEE0F65-BEC5-7040-8B76-FE246C6610F0}"/>
              </a:ext>
            </a:extLst>
          </p:cNvPr>
          <p:cNvSpPr/>
          <p:nvPr/>
        </p:nvSpPr>
        <p:spPr>
          <a:xfrm>
            <a:off x="5302476" y="4424800"/>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2" name="Oval 101">
            <a:extLst>
              <a:ext uri="{FF2B5EF4-FFF2-40B4-BE49-F238E27FC236}">
                <a16:creationId xmlns:a16="http://schemas.microsoft.com/office/drawing/2014/main" id="{68E178BD-A1C4-C64C-B21C-E510E8553F01}"/>
              </a:ext>
            </a:extLst>
          </p:cNvPr>
          <p:cNvSpPr/>
          <p:nvPr/>
        </p:nvSpPr>
        <p:spPr>
          <a:xfrm>
            <a:off x="4784986" y="5367868"/>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3" name="Oval 102">
            <a:extLst>
              <a:ext uri="{FF2B5EF4-FFF2-40B4-BE49-F238E27FC236}">
                <a16:creationId xmlns:a16="http://schemas.microsoft.com/office/drawing/2014/main" id="{B2DD99DC-2D93-E346-B27D-AFA2F840B97F}"/>
              </a:ext>
            </a:extLst>
          </p:cNvPr>
          <p:cNvSpPr/>
          <p:nvPr/>
        </p:nvSpPr>
        <p:spPr>
          <a:xfrm>
            <a:off x="5775142" y="5367868"/>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4" name="Oval 103">
            <a:extLst>
              <a:ext uri="{FF2B5EF4-FFF2-40B4-BE49-F238E27FC236}">
                <a16:creationId xmlns:a16="http://schemas.microsoft.com/office/drawing/2014/main" id="{3FF7155B-DAD0-814B-84D9-E4BE851D49B1}"/>
              </a:ext>
            </a:extLst>
          </p:cNvPr>
          <p:cNvSpPr/>
          <p:nvPr/>
        </p:nvSpPr>
        <p:spPr>
          <a:xfrm>
            <a:off x="6321156" y="4610189"/>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5" name="Oval 104">
            <a:extLst>
              <a:ext uri="{FF2B5EF4-FFF2-40B4-BE49-F238E27FC236}">
                <a16:creationId xmlns:a16="http://schemas.microsoft.com/office/drawing/2014/main" id="{CD004F63-FBD0-6A40-8F17-8F554FE794F3}"/>
              </a:ext>
            </a:extLst>
          </p:cNvPr>
          <p:cNvSpPr/>
          <p:nvPr/>
        </p:nvSpPr>
        <p:spPr>
          <a:xfrm>
            <a:off x="4438634" y="4565856"/>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6" name="TextBox 105">
            <a:extLst>
              <a:ext uri="{FF2B5EF4-FFF2-40B4-BE49-F238E27FC236}">
                <a16:creationId xmlns:a16="http://schemas.microsoft.com/office/drawing/2014/main" id="{BFC46DD5-C33F-5248-8745-126B2EFE8673}"/>
              </a:ext>
            </a:extLst>
          </p:cNvPr>
          <p:cNvSpPr txBox="1"/>
          <p:nvPr/>
        </p:nvSpPr>
        <p:spPr>
          <a:xfrm>
            <a:off x="6322217" y="4588772"/>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107" name="TextBox 106">
            <a:extLst>
              <a:ext uri="{FF2B5EF4-FFF2-40B4-BE49-F238E27FC236}">
                <a16:creationId xmlns:a16="http://schemas.microsoft.com/office/drawing/2014/main" id="{FCF65A9D-767C-3C41-ACF3-70581079A56F}"/>
              </a:ext>
            </a:extLst>
          </p:cNvPr>
          <p:cNvSpPr txBox="1"/>
          <p:nvPr/>
        </p:nvSpPr>
        <p:spPr>
          <a:xfrm>
            <a:off x="5294577" y="4399946"/>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108" name="TextBox 107">
            <a:extLst>
              <a:ext uri="{FF2B5EF4-FFF2-40B4-BE49-F238E27FC236}">
                <a16:creationId xmlns:a16="http://schemas.microsoft.com/office/drawing/2014/main" id="{C03003F1-773C-C344-96EF-826A3002FFDE}"/>
              </a:ext>
            </a:extLst>
          </p:cNvPr>
          <p:cNvSpPr txBox="1"/>
          <p:nvPr/>
        </p:nvSpPr>
        <p:spPr>
          <a:xfrm>
            <a:off x="5764438" y="5344198"/>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109" name="TextBox 108">
            <a:extLst>
              <a:ext uri="{FF2B5EF4-FFF2-40B4-BE49-F238E27FC236}">
                <a16:creationId xmlns:a16="http://schemas.microsoft.com/office/drawing/2014/main" id="{2B79CF43-CCF4-5241-AD4B-2F5BF7B8FEF7}"/>
              </a:ext>
            </a:extLst>
          </p:cNvPr>
          <p:cNvSpPr txBox="1"/>
          <p:nvPr/>
        </p:nvSpPr>
        <p:spPr>
          <a:xfrm>
            <a:off x="4787779" y="5346475"/>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110" name="TextBox 109">
            <a:extLst>
              <a:ext uri="{FF2B5EF4-FFF2-40B4-BE49-F238E27FC236}">
                <a16:creationId xmlns:a16="http://schemas.microsoft.com/office/drawing/2014/main" id="{D40D3540-6063-014F-96A5-A3018F3F91E5}"/>
              </a:ext>
            </a:extLst>
          </p:cNvPr>
          <p:cNvSpPr txBox="1"/>
          <p:nvPr/>
        </p:nvSpPr>
        <p:spPr>
          <a:xfrm>
            <a:off x="4435577" y="4544314"/>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sp>
        <p:nvSpPr>
          <p:cNvPr id="111" name="Oval 110">
            <a:extLst>
              <a:ext uri="{FF2B5EF4-FFF2-40B4-BE49-F238E27FC236}">
                <a16:creationId xmlns:a16="http://schemas.microsoft.com/office/drawing/2014/main" id="{D04D684C-A4EC-034D-B99A-6F991B602FFA}"/>
              </a:ext>
            </a:extLst>
          </p:cNvPr>
          <p:cNvSpPr/>
          <p:nvPr/>
        </p:nvSpPr>
        <p:spPr>
          <a:xfrm rot="15469242">
            <a:off x="4749991" y="3764301"/>
            <a:ext cx="538012" cy="1789023"/>
          </a:xfrm>
          <a:prstGeom prst="ellipse">
            <a:avLst/>
          </a:prstGeom>
          <a:noFill/>
          <a:ln w="25400" cmpd="sng">
            <a:solidFill>
              <a:srgbClr val="C00000"/>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F027A490-6738-B74C-A72D-97175DD53613}"/>
              </a:ext>
            </a:extLst>
          </p:cNvPr>
          <p:cNvSpPr/>
          <p:nvPr/>
        </p:nvSpPr>
        <p:spPr>
          <a:xfrm rot="2083259">
            <a:off x="5896901" y="4386312"/>
            <a:ext cx="566200" cy="1492483"/>
          </a:xfrm>
          <a:prstGeom prst="ellipse">
            <a:avLst/>
          </a:prstGeom>
          <a:noFill/>
          <a:ln w="25400" cmpd="sng">
            <a:solidFill>
              <a:schemeClr val="accent2"/>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3E17F225-32DE-D645-981C-825EA0F29FAD}"/>
              </a:ext>
            </a:extLst>
          </p:cNvPr>
          <p:cNvSpPr/>
          <p:nvPr/>
        </p:nvSpPr>
        <p:spPr>
          <a:xfrm>
            <a:off x="3957880" y="5189298"/>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4" name="TextBox 113">
            <a:extLst>
              <a:ext uri="{FF2B5EF4-FFF2-40B4-BE49-F238E27FC236}">
                <a16:creationId xmlns:a16="http://schemas.microsoft.com/office/drawing/2014/main" id="{4D7EF870-D6A2-DB41-8959-EFFCDC332EEE}"/>
              </a:ext>
            </a:extLst>
          </p:cNvPr>
          <p:cNvSpPr txBox="1"/>
          <p:nvPr/>
        </p:nvSpPr>
        <p:spPr>
          <a:xfrm>
            <a:off x="3960673" y="5167905"/>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6</a:t>
            </a:r>
          </a:p>
        </p:txBody>
      </p:sp>
      <p:sp>
        <p:nvSpPr>
          <p:cNvPr id="115" name="Oval 114">
            <a:extLst>
              <a:ext uri="{FF2B5EF4-FFF2-40B4-BE49-F238E27FC236}">
                <a16:creationId xmlns:a16="http://schemas.microsoft.com/office/drawing/2014/main" id="{A329EEEA-C3E4-7E40-80F9-B2A2657E2216}"/>
              </a:ext>
            </a:extLst>
          </p:cNvPr>
          <p:cNvSpPr/>
          <p:nvPr/>
        </p:nvSpPr>
        <p:spPr>
          <a:xfrm rot="900000">
            <a:off x="3806779" y="5104716"/>
            <a:ext cx="1395190" cy="656084"/>
          </a:xfrm>
          <a:prstGeom prst="ellipse">
            <a:avLst/>
          </a:prstGeom>
          <a:noFill/>
          <a:ln w="25400" cmpd="sng">
            <a:solidFill>
              <a:schemeClr val="accent4"/>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61989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D1F66-0F57-4B4A-9AD1-E317513AFBFE}"/>
              </a:ext>
            </a:extLst>
          </p:cNvPr>
          <p:cNvSpPr>
            <a:spLocks noGrp="1"/>
          </p:cNvSpPr>
          <p:nvPr>
            <p:ph type="title"/>
          </p:nvPr>
        </p:nvSpPr>
        <p:spPr/>
        <p:txBody>
          <a:bodyPr>
            <a:normAutofit/>
          </a:bodyPr>
          <a:lstStyle/>
          <a:p>
            <a:r>
              <a:rPr lang="en-US"/>
              <a:t>Why Splitting Graphs is Special</a:t>
            </a:r>
          </a:p>
        </p:txBody>
      </p:sp>
      <p:sp>
        <p:nvSpPr>
          <p:cNvPr id="3" name="Content Placeholder 2">
            <a:extLst>
              <a:ext uri="{FF2B5EF4-FFF2-40B4-BE49-F238E27FC236}">
                <a16:creationId xmlns:a16="http://schemas.microsoft.com/office/drawing/2014/main" id="{A52C8611-63D8-4942-97B3-1F19B9A4FB70}"/>
              </a:ext>
            </a:extLst>
          </p:cNvPr>
          <p:cNvSpPr>
            <a:spLocks noGrp="1"/>
          </p:cNvSpPr>
          <p:nvPr>
            <p:ph idx="1"/>
          </p:nvPr>
        </p:nvSpPr>
        <p:spPr>
          <a:xfrm>
            <a:off x="457200" y="1295400"/>
            <a:ext cx="8686800" cy="5383959"/>
          </a:xfrm>
        </p:spPr>
        <p:txBody>
          <a:bodyPr>
            <a:normAutofit lnSpcReduction="10000"/>
          </a:bodyPr>
          <a:lstStyle/>
          <a:p>
            <a:r>
              <a:rPr lang="en-US" b="1">
                <a:solidFill>
                  <a:srgbClr val="0070C0"/>
                </a:solidFill>
              </a:rPr>
              <a:t>Splitting a graph dataset is different!</a:t>
            </a:r>
          </a:p>
          <a:p>
            <a:pPr lvl="1"/>
            <a:r>
              <a:rPr lang="en-US" b="1">
                <a:solidFill>
                  <a:srgbClr val="C00000"/>
                </a:solidFill>
              </a:rPr>
              <a:t>Node classification: </a:t>
            </a:r>
            <a:r>
              <a:rPr lang="en-US" b="1"/>
              <a:t>Each data point is a node</a:t>
            </a:r>
          </a:p>
          <a:p>
            <a:pPr lvl="1"/>
            <a:r>
              <a:rPr lang="en-US"/>
              <a:t>Here </a:t>
            </a:r>
            <a:r>
              <a:rPr lang="en-US" b="1">
                <a:solidFill>
                  <a:srgbClr val="C00000"/>
                </a:solidFill>
              </a:rPr>
              <a:t>data points are NOT independent</a:t>
            </a:r>
          </a:p>
          <a:p>
            <a:pPr lvl="2"/>
            <a:r>
              <a:rPr lang="en-US" b="1"/>
              <a:t>Node 5 will affect our prediction on node 1, </a:t>
            </a:r>
            <a:r>
              <a:rPr lang="en-US"/>
              <a:t>because it will participate in message passing </a:t>
            </a:r>
            <a:r>
              <a:rPr lang="en-US">
                <a:sym typeface="Wingdings" pitchFamily="2" charset="2"/>
              </a:rPr>
              <a:t> affect node 1’s embedding</a:t>
            </a:r>
          </a:p>
          <a:p>
            <a:pPr lvl="1"/>
            <a:endParaRPr lang="en-US"/>
          </a:p>
          <a:p>
            <a:pPr lvl="1"/>
            <a:endParaRPr lang="en-US"/>
          </a:p>
          <a:p>
            <a:pPr lvl="1"/>
            <a:endParaRPr lang="en-US"/>
          </a:p>
          <a:p>
            <a:pPr lvl="1"/>
            <a:endParaRPr lang="en-US"/>
          </a:p>
          <a:p>
            <a:r>
              <a:rPr lang="en-US" b="1"/>
              <a:t>What are our options?</a:t>
            </a:r>
          </a:p>
        </p:txBody>
      </p:sp>
      <p:sp>
        <p:nvSpPr>
          <p:cNvPr id="6" name="Slide Number Placeholder 5">
            <a:extLst>
              <a:ext uri="{FF2B5EF4-FFF2-40B4-BE49-F238E27FC236}">
                <a16:creationId xmlns:a16="http://schemas.microsoft.com/office/drawing/2014/main" id="{50093971-5175-D14D-9C3F-56C203CE94C3}"/>
              </a:ext>
            </a:extLst>
          </p:cNvPr>
          <p:cNvSpPr>
            <a:spLocks noGrp="1"/>
          </p:cNvSpPr>
          <p:nvPr>
            <p:ph type="sldNum" sz="quarter" idx="12"/>
          </p:nvPr>
        </p:nvSpPr>
        <p:spPr/>
        <p:txBody>
          <a:bodyPr/>
          <a:lstStyle/>
          <a:p>
            <a:fld id="{19B12225-5612-419B-A8D5-4B8EEE4C217E}" type="slidenum">
              <a:rPr lang="en-US" smtClean="0"/>
              <a:pPr/>
              <a:t>142</a:t>
            </a:fld>
            <a:endParaRPr lang="en-US"/>
          </a:p>
        </p:txBody>
      </p:sp>
      <p:sp>
        <p:nvSpPr>
          <p:cNvPr id="21" name="TextBox 20">
            <a:extLst>
              <a:ext uri="{FF2B5EF4-FFF2-40B4-BE49-F238E27FC236}">
                <a16:creationId xmlns:a16="http://schemas.microsoft.com/office/drawing/2014/main" id="{5211AED3-19C4-0E4F-8B3A-A4A62AEFD8D9}"/>
              </a:ext>
            </a:extLst>
          </p:cNvPr>
          <p:cNvSpPr txBox="1"/>
          <p:nvPr/>
        </p:nvSpPr>
        <p:spPr>
          <a:xfrm>
            <a:off x="1831472" y="3961454"/>
            <a:ext cx="1395190" cy="1420325"/>
          </a:xfrm>
          <a:prstGeom prst="rect">
            <a:avLst/>
          </a:prstGeom>
          <a:noFill/>
        </p:spPr>
        <p:txBody>
          <a:bodyPr wrap="none" rtlCol="0">
            <a:spAutoFit/>
          </a:bodyPr>
          <a:lstStyle/>
          <a:p>
            <a:pPr>
              <a:lnSpc>
                <a:spcPct val="150000"/>
              </a:lnSpc>
            </a:pPr>
            <a:r>
              <a:rPr lang="en-US" sz="2000" b="1">
                <a:solidFill>
                  <a:srgbClr val="C00000"/>
                </a:solidFill>
                <a:latin typeface="Arial" panose="020B0604020202020204" pitchFamily="34" charset="0"/>
                <a:cs typeface="Arial" panose="020B0604020202020204" pitchFamily="34" charset="0"/>
              </a:rPr>
              <a:t>Training</a:t>
            </a:r>
          </a:p>
          <a:p>
            <a:pPr>
              <a:lnSpc>
                <a:spcPct val="150000"/>
              </a:lnSpc>
            </a:pPr>
            <a:r>
              <a:rPr lang="en-US" sz="2000" b="1">
                <a:solidFill>
                  <a:schemeClr val="accent2"/>
                </a:solidFill>
                <a:latin typeface="Arial" panose="020B0604020202020204" pitchFamily="34" charset="0"/>
                <a:cs typeface="Arial" panose="020B0604020202020204" pitchFamily="34" charset="0"/>
              </a:rPr>
              <a:t>Validation</a:t>
            </a:r>
          </a:p>
          <a:p>
            <a:pPr>
              <a:lnSpc>
                <a:spcPct val="150000"/>
              </a:lnSpc>
            </a:pPr>
            <a:r>
              <a:rPr lang="en-US" sz="2000" b="1">
                <a:solidFill>
                  <a:schemeClr val="accent4"/>
                </a:solidFill>
                <a:latin typeface="Arial" panose="020B0604020202020204" pitchFamily="34" charset="0"/>
                <a:cs typeface="Arial" panose="020B0604020202020204" pitchFamily="34" charset="0"/>
              </a:rPr>
              <a:t>Test</a:t>
            </a:r>
          </a:p>
        </p:txBody>
      </p:sp>
      <p:cxnSp>
        <p:nvCxnSpPr>
          <p:cNvPr id="67" name="Straight Connector 66">
            <a:extLst>
              <a:ext uri="{FF2B5EF4-FFF2-40B4-BE49-F238E27FC236}">
                <a16:creationId xmlns:a16="http://schemas.microsoft.com/office/drawing/2014/main" id="{05AD9DB8-06C3-9046-A7A1-866B410F90F0}"/>
              </a:ext>
            </a:extLst>
          </p:cNvPr>
          <p:cNvCxnSpPr>
            <a:cxnSpLocks/>
          </p:cNvCxnSpPr>
          <p:nvPr/>
        </p:nvCxnSpPr>
        <p:spPr>
          <a:xfrm flipH="1">
            <a:off x="4602505" y="4207856"/>
            <a:ext cx="766212" cy="11792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994AA220-8014-7A4F-9A98-B127D549DB13}"/>
              </a:ext>
            </a:extLst>
          </p:cNvPr>
          <p:cNvCxnSpPr>
            <a:cxnSpLocks/>
          </p:cNvCxnSpPr>
          <p:nvPr/>
        </p:nvCxnSpPr>
        <p:spPr>
          <a:xfrm flipH="1" flipV="1">
            <a:off x="4115463" y="4969608"/>
            <a:ext cx="749589" cy="190670"/>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9A6CB44F-A7BE-2E49-B41C-A70A9E128EBE}"/>
              </a:ext>
            </a:extLst>
          </p:cNvPr>
          <p:cNvCxnSpPr>
            <a:cxnSpLocks/>
          </p:cNvCxnSpPr>
          <p:nvPr/>
        </p:nvCxnSpPr>
        <p:spPr>
          <a:xfrm flipH="1" flipV="1">
            <a:off x="4573870" y="4427235"/>
            <a:ext cx="273330" cy="66387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3E66F5BE-2653-1745-9259-9B5422275FD5}"/>
              </a:ext>
            </a:extLst>
          </p:cNvPr>
          <p:cNvCxnSpPr>
            <a:cxnSpLocks/>
          </p:cNvCxnSpPr>
          <p:nvPr/>
        </p:nvCxnSpPr>
        <p:spPr>
          <a:xfrm flipH="1" flipV="1">
            <a:off x="4993523" y="5122690"/>
            <a:ext cx="880508" cy="2484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B2094C3F-1704-854B-977D-264122E55F49}"/>
              </a:ext>
            </a:extLst>
          </p:cNvPr>
          <p:cNvCxnSpPr>
            <a:cxnSpLocks/>
          </p:cNvCxnSpPr>
          <p:nvPr/>
        </p:nvCxnSpPr>
        <p:spPr>
          <a:xfrm flipV="1">
            <a:off x="4883874" y="4284406"/>
            <a:ext cx="419328" cy="87119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8869FAD1-4290-5245-90A9-F10C71A74DE8}"/>
              </a:ext>
            </a:extLst>
          </p:cNvPr>
          <p:cNvCxnSpPr>
            <a:cxnSpLocks/>
          </p:cNvCxnSpPr>
          <p:nvPr/>
        </p:nvCxnSpPr>
        <p:spPr>
          <a:xfrm flipH="1">
            <a:off x="5938858" y="4389857"/>
            <a:ext cx="464887" cy="64819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CE3B33D8-5B2C-D340-8486-E65B8D6D3A8A}"/>
              </a:ext>
            </a:extLst>
          </p:cNvPr>
          <p:cNvCxnSpPr>
            <a:cxnSpLocks/>
          </p:cNvCxnSpPr>
          <p:nvPr/>
        </p:nvCxnSpPr>
        <p:spPr>
          <a:xfrm>
            <a:off x="5397289" y="4224620"/>
            <a:ext cx="403029" cy="81343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
        <p:nvSpPr>
          <p:cNvPr id="75" name="Oval 74">
            <a:extLst>
              <a:ext uri="{FF2B5EF4-FFF2-40B4-BE49-F238E27FC236}">
                <a16:creationId xmlns:a16="http://schemas.microsoft.com/office/drawing/2014/main" id="{3CE49E44-B44F-2C48-B1A0-D6D15FC38403}"/>
              </a:ext>
            </a:extLst>
          </p:cNvPr>
          <p:cNvSpPr/>
          <p:nvPr/>
        </p:nvSpPr>
        <p:spPr>
          <a:xfrm>
            <a:off x="5256755" y="4057226"/>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7" name="Oval 76">
            <a:extLst>
              <a:ext uri="{FF2B5EF4-FFF2-40B4-BE49-F238E27FC236}">
                <a16:creationId xmlns:a16="http://schemas.microsoft.com/office/drawing/2014/main" id="{88283BA7-FF6A-ED4A-92D3-A01F48F29FC2}"/>
              </a:ext>
            </a:extLst>
          </p:cNvPr>
          <p:cNvSpPr/>
          <p:nvPr/>
        </p:nvSpPr>
        <p:spPr>
          <a:xfrm>
            <a:off x="4739265" y="5000294"/>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8" name="Oval 77">
            <a:extLst>
              <a:ext uri="{FF2B5EF4-FFF2-40B4-BE49-F238E27FC236}">
                <a16:creationId xmlns:a16="http://schemas.microsoft.com/office/drawing/2014/main" id="{B8F2F068-9F34-1F45-9FBD-F65253582434}"/>
              </a:ext>
            </a:extLst>
          </p:cNvPr>
          <p:cNvSpPr/>
          <p:nvPr/>
        </p:nvSpPr>
        <p:spPr>
          <a:xfrm>
            <a:off x="5729421" y="5000294"/>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9" name="Oval 78">
            <a:extLst>
              <a:ext uri="{FF2B5EF4-FFF2-40B4-BE49-F238E27FC236}">
                <a16:creationId xmlns:a16="http://schemas.microsoft.com/office/drawing/2014/main" id="{77F3DB38-4664-5C4A-B76E-65287C552C6E}"/>
              </a:ext>
            </a:extLst>
          </p:cNvPr>
          <p:cNvSpPr/>
          <p:nvPr/>
        </p:nvSpPr>
        <p:spPr>
          <a:xfrm>
            <a:off x="6275435" y="4242615"/>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0" name="Oval 79">
            <a:extLst>
              <a:ext uri="{FF2B5EF4-FFF2-40B4-BE49-F238E27FC236}">
                <a16:creationId xmlns:a16="http://schemas.microsoft.com/office/drawing/2014/main" id="{1E877B7F-00D2-5F42-B928-F90E6BB05041}"/>
              </a:ext>
            </a:extLst>
          </p:cNvPr>
          <p:cNvSpPr/>
          <p:nvPr/>
        </p:nvSpPr>
        <p:spPr>
          <a:xfrm>
            <a:off x="4392913" y="4198282"/>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6" name="TextBox 85">
            <a:extLst>
              <a:ext uri="{FF2B5EF4-FFF2-40B4-BE49-F238E27FC236}">
                <a16:creationId xmlns:a16="http://schemas.microsoft.com/office/drawing/2014/main" id="{01E1034F-650D-484D-A30B-B10C4000766F}"/>
              </a:ext>
            </a:extLst>
          </p:cNvPr>
          <p:cNvSpPr txBox="1"/>
          <p:nvPr/>
        </p:nvSpPr>
        <p:spPr>
          <a:xfrm>
            <a:off x="6276496" y="4221198"/>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87" name="TextBox 86">
            <a:extLst>
              <a:ext uri="{FF2B5EF4-FFF2-40B4-BE49-F238E27FC236}">
                <a16:creationId xmlns:a16="http://schemas.microsoft.com/office/drawing/2014/main" id="{097525FF-FF11-0648-A2B1-DC6A665EEF9F}"/>
              </a:ext>
            </a:extLst>
          </p:cNvPr>
          <p:cNvSpPr txBox="1"/>
          <p:nvPr/>
        </p:nvSpPr>
        <p:spPr>
          <a:xfrm>
            <a:off x="5248856" y="4032372"/>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88" name="TextBox 87">
            <a:extLst>
              <a:ext uri="{FF2B5EF4-FFF2-40B4-BE49-F238E27FC236}">
                <a16:creationId xmlns:a16="http://schemas.microsoft.com/office/drawing/2014/main" id="{DFA61654-2198-E940-9003-9627AF6EFF0C}"/>
              </a:ext>
            </a:extLst>
          </p:cNvPr>
          <p:cNvSpPr txBox="1"/>
          <p:nvPr/>
        </p:nvSpPr>
        <p:spPr>
          <a:xfrm>
            <a:off x="5718717" y="4976624"/>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89" name="TextBox 88">
            <a:extLst>
              <a:ext uri="{FF2B5EF4-FFF2-40B4-BE49-F238E27FC236}">
                <a16:creationId xmlns:a16="http://schemas.microsoft.com/office/drawing/2014/main" id="{C858E4CB-CF2B-F84B-8829-DBADD742747D}"/>
              </a:ext>
            </a:extLst>
          </p:cNvPr>
          <p:cNvSpPr txBox="1"/>
          <p:nvPr/>
        </p:nvSpPr>
        <p:spPr>
          <a:xfrm>
            <a:off x="4742058" y="4978901"/>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90" name="TextBox 89">
            <a:extLst>
              <a:ext uri="{FF2B5EF4-FFF2-40B4-BE49-F238E27FC236}">
                <a16:creationId xmlns:a16="http://schemas.microsoft.com/office/drawing/2014/main" id="{958A5BB1-E3FD-E74F-9DCE-C3AF60C5ADD1}"/>
              </a:ext>
            </a:extLst>
          </p:cNvPr>
          <p:cNvSpPr txBox="1"/>
          <p:nvPr/>
        </p:nvSpPr>
        <p:spPr>
          <a:xfrm>
            <a:off x="4389856" y="4176740"/>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cxnSp>
        <p:nvCxnSpPr>
          <p:cNvPr id="91" name="Straight Connector 90">
            <a:extLst>
              <a:ext uri="{FF2B5EF4-FFF2-40B4-BE49-F238E27FC236}">
                <a16:creationId xmlns:a16="http://schemas.microsoft.com/office/drawing/2014/main" id="{FED5F428-52B7-114C-A67F-B9D8EA4869D0}"/>
              </a:ext>
            </a:extLst>
          </p:cNvPr>
          <p:cNvCxnSpPr>
            <a:cxnSpLocks/>
          </p:cNvCxnSpPr>
          <p:nvPr/>
        </p:nvCxnSpPr>
        <p:spPr>
          <a:xfrm>
            <a:off x="5535829" y="4220589"/>
            <a:ext cx="737157" cy="12830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
        <p:nvSpPr>
          <p:cNvPr id="92" name="Oval 91">
            <a:extLst>
              <a:ext uri="{FF2B5EF4-FFF2-40B4-BE49-F238E27FC236}">
                <a16:creationId xmlns:a16="http://schemas.microsoft.com/office/drawing/2014/main" id="{4B522356-40CD-6140-9979-0E0A76BBD93E}"/>
              </a:ext>
            </a:extLst>
          </p:cNvPr>
          <p:cNvSpPr/>
          <p:nvPr/>
        </p:nvSpPr>
        <p:spPr>
          <a:xfrm rot="15469242">
            <a:off x="4704270" y="3396727"/>
            <a:ext cx="538012" cy="1789023"/>
          </a:xfrm>
          <a:prstGeom prst="ellipse">
            <a:avLst/>
          </a:prstGeom>
          <a:noFill/>
          <a:ln w="25400" cmpd="sng">
            <a:solidFill>
              <a:srgbClr val="C00000"/>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44C795B9-93D6-514B-A530-57B23B46BD69}"/>
              </a:ext>
            </a:extLst>
          </p:cNvPr>
          <p:cNvSpPr/>
          <p:nvPr/>
        </p:nvSpPr>
        <p:spPr>
          <a:xfrm rot="2083259">
            <a:off x="5851180" y="4018738"/>
            <a:ext cx="566200" cy="1492483"/>
          </a:xfrm>
          <a:prstGeom prst="ellipse">
            <a:avLst/>
          </a:prstGeom>
          <a:noFill/>
          <a:ln w="25400" cmpd="sng">
            <a:solidFill>
              <a:schemeClr val="accent2"/>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7AEC215C-222F-0F40-9F86-D31ED448A15E}"/>
              </a:ext>
            </a:extLst>
          </p:cNvPr>
          <p:cNvSpPr/>
          <p:nvPr/>
        </p:nvSpPr>
        <p:spPr>
          <a:xfrm>
            <a:off x="3912159" y="4821724"/>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5" name="TextBox 94">
            <a:extLst>
              <a:ext uri="{FF2B5EF4-FFF2-40B4-BE49-F238E27FC236}">
                <a16:creationId xmlns:a16="http://schemas.microsoft.com/office/drawing/2014/main" id="{F2A2B86D-82AA-7E4E-9E09-2BD341220F07}"/>
              </a:ext>
            </a:extLst>
          </p:cNvPr>
          <p:cNvSpPr txBox="1"/>
          <p:nvPr/>
        </p:nvSpPr>
        <p:spPr>
          <a:xfrm>
            <a:off x="3914952" y="4800331"/>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6</a:t>
            </a:r>
          </a:p>
        </p:txBody>
      </p:sp>
      <p:sp>
        <p:nvSpPr>
          <p:cNvPr id="96" name="Oval 95">
            <a:extLst>
              <a:ext uri="{FF2B5EF4-FFF2-40B4-BE49-F238E27FC236}">
                <a16:creationId xmlns:a16="http://schemas.microsoft.com/office/drawing/2014/main" id="{2FBC17D5-8B63-E14E-A29F-9C032B260C31}"/>
              </a:ext>
            </a:extLst>
          </p:cNvPr>
          <p:cNvSpPr/>
          <p:nvPr/>
        </p:nvSpPr>
        <p:spPr>
          <a:xfrm rot="900000">
            <a:off x="3761058" y="4737142"/>
            <a:ext cx="1395190" cy="656084"/>
          </a:xfrm>
          <a:prstGeom prst="ellipse">
            <a:avLst/>
          </a:prstGeom>
          <a:noFill/>
          <a:ln w="25400" cmpd="sng">
            <a:solidFill>
              <a:schemeClr val="accent4"/>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0707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D1F66-0F57-4B4A-9AD1-E317513AFBFE}"/>
              </a:ext>
            </a:extLst>
          </p:cNvPr>
          <p:cNvSpPr>
            <a:spLocks noGrp="1"/>
          </p:cNvSpPr>
          <p:nvPr>
            <p:ph type="title"/>
          </p:nvPr>
        </p:nvSpPr>
        <p:spPr/>
        <p:txBody>
          <a:bodyPr>
            <a:normAutofit/>
          </a:bodyPr>
          <a:lstStyle/>
          <a:p>
            <a:r>
              <a:rPr lang="en-US"/>
              <a:t>Why Splitting Graphs is Special</a:t>
            </a:r>
          </a:p>
        </p:txBody>
      </p:sp>
      <p:sp>
        <p:nvSpPr>
          <p:cNvPr id="3" name="Content Placeholder 2">
            <a:extLst>
              <a:ext uri="{FF2B5EF4-FFF2-40B4-BE49-F238E27FC236}">
                <a16:creationId xmlns:a16="http://schemas.microsoft.com/office/drawing/2014/main" id="{A52C8611-63D8-4942-97B3-1F19B9A4FB70}"/>
              </a:ext>
            </a:extLst>
          </p:cNvPr>
          <p:cNvSpPr>
            <a:spLocks noGrp="1"/>
          </p:cNvSpPr>
          <p:nvPr>
            <p:ph idx="1"/>
          </p:nvPr>
        </p:nvSpPr>
        <p:spPr>
          <a:xfrm>
            <a:off x="457200" y="1295401"/>
            <a:ext cx="8686800" cy="3862571"/>
          </a:xfrm>
        </p:spPr>
        <p:txBody>
          <a:bodyPr>
            <a:normAutofit lnSpcReduction="10000"/>
          </a:bodyPr>
          <a:lstStyle/>
          <a:p>
            <a:pPr marL="0" indent="0">
              <a:buNone/>
            </a:pPr>
            <a:r>
              <a:rPr lang="en-US" b="1" dirty="0">
                <a:solidFill>
                  <a:srgbClr val="0070C0"/>
                </a:solidFill>
                <a:sym typeface="Wingdings" pitchFamily="2" charset="2"/>
              </a:rPr>
              <a:t>Solution 1 (</a:t>
            </a:r>
            <a:r>
              <a:rPr lang="en-US" b="1" dirty="0" err="1">
                <a:solidFill>
                  <a:srgbClr val="0070C0"/>
                </a:solidFill>
                <a:sym typeface="Wingdings" pitchFamily="2" charset="2"/>
              </a:rPr>
              <a:t>Transductive</a:t>
            </a:r>
            <a:r>
              <a:rPr lang="en-US" b="1" dirty="0">
                <a:solidFill>
                  <a:srgbClr val="0070C0"/>
                </a:solidFill>
                <a:sym typeface="Wingdings" pitchFamily="2" charset="2"/>
              </a:rPr>
              <a:t> setting): </a:t>
            </a:r>
            <a:r>
              <a:rPr lang="en-US" b="1" dirty="0">
                <a:solidFill>
                  <a:srgbClr val="C00000"/>
                </a:solidFill>
                <a:sym typeface="Wingdings" pitchFamily="2" charset="2"/>
              </a:rPr>
              <a:t>The input graph can be observed in all the dataset splits </a:t>
            </a:r>
            <a:r>
              <a:rPr lang="en-US" b="1" dirty="0">
                <a:sym typeface="Wingdings" pitchFamily="2" charset="2"/>
              </a:rPr>
              <a:t>(training, validation and test set)</a:t>
            </a:r>
            <a:r>
              <a:rPr lang="en-US" dirty="0">
                <a:sym typeface="Wingdings" pitchFamily="2" charset="2"/>
              </a:rPr>
              <a:t>. </a:t>
            </a:r>
          </a:p>
          <a:p>
            <a:r>
              <a:rPr lang="en-US" b="1" dirty="0">
                <a:solidFill>
                  <a:srgbClr val="C00000"/>
                </a:solidFill>
                <a:sym typeface="Wingdings" pitchFamily="2" charset="2"/>
              </a:rPr>
              <a:t>We will only split the (node) labels</a:t>
            </a:r>
          </a:p>
          <a:p>
            <a:pPr lvl="1"/>
            <a:r>
              <a:rPr lang="en-US" b="1" dirty="0">
                <a:solidFill>
                  <a:srgbClr val="0070C0"/>
                </a:solidFill>
                <a:sym typeface="Wingdings" pitchFamily="2" charset="2"/>
              </a:rPr>
              <a:t>At training time</a:t>
            </a:r>
            <a:r>
              <a:rPr lang="en-US" b="1" dirty="0">
                <a:sym typeface="Wingdings" pitchFamily="2" charset="2"/>
              </a:rPr>
              <a:t>, </a:t>
            </a:r>
            <a:r>
              <a:rPr lang="en-US" dirty="0">
                <a:sym typeface="Wingdings" pitchFamily="2" charset="2"/>
              </a:rPr>
              <a:t>we compute embeddings </a:t>
            </a:r>
            <a:r>
              <a:rPr lang="en-US" b="1" dirty="0">
                <a:solidFill>
                  <a:srgbClr val="0070C0"/>
                </a:solidFill>
                <a:sym typeface="Wingdings" pitchFamily="2" charset="2"/>
              </a:rPr>
              <a:t>using the entire graph</a:t>
            </a:r>
            <a:r>
              <a:rPr lang="en-US" dirty="0">
                <a:sym typeface="Wingdings" pitchFamily="2" charset="2"/>
              </a:rPr>
              <a:t>, and train </a:t>
            </a:r>
            <a:r>
              <a:rPr lang="en-US" b="1" dirty="0">
                <a:solidFill>
                  <a:srgbClr val="0070C0"/>
                </a:solidFill>
                <a:sym typeface="Wingdings" pitchFamily="2" charset="2"/>
              </a:rPr>
              <a:t>using node 1&amp;2’s labels</a:t>
            </a:r>
          </a:p>
          <a:p>
            <a:pPr lvl="1"/>
            <a:r>
              <a:rPr lang="en-US" b="1" dirty="0">
                <a:solidFill>
                  <a:schemeClr val="accent4"/>
                </a:solidFill>
                <a:sym typeface="Wingdings" pitchFamily="2" charset="2"/>
              </a:rPr>
              <a:t>At validation time</a:t>
            </a:r>
            <a:r>
              <a:rPr lang="en-US" b="1" dirty="0">
                <a:sym typeface="Wingdings" pitchFamily="2" charset="2"/>
              </a:rPr>
              <a:t>, </a:t>
            </a:r>
            <a:r>
              <a:rPr lang="en-US" dirty="0">
                <a:sym typeface="Wingdings" pitchFamily="2" charset="2"/>
              </a:rPr>
              <a:t>we compute embeddings </a:t>
            </a:r>
            <a:r>
              <a:rPr lang="en-US" b="1" dirty="0">
                <a:solidFill>
                  <a:schemeClr val="accent4"/>
                </a:solidFill>
                <a:sym typeface="Wingdings" pitchFamily="2" charset="2"/>
              </a:rPr>
              <a:t>using the entire graph</a:t>
            </a:r>
            <a:r>
              <a:rPr lang="en-US" dirty="0">
                <a:sym typeface="Wingdings" pitchFamily="2" charset="2"/>
              </a:rPr>
              <a:t>, and </a:t>
            </a:r>
            <a:r>
              <a:rPr lang="en-US" b="1" dirty="0">
                <a:solidFill>
                  <a:schemeClr val="accent4"/>
                </a:solidFill>
                <a:sym typeface="Wingdings" pitchFamily="2" charset="2"/>
              </a:rPr>
              <a:t>evaluate on node 3&amp;4’s labels</a:t>
            </a:r>
          </a:p>
          <a:p>
            <a:pPr lvl="1"/>
            <a:endParaRPr lang="en-US" dirty="0"/>
          </a:p>
          <a:p>
            <a:pPr lvl="1"/>
            <a:endParaRPr lang="en-US" dirty="0"/>
          </a:p>
          <a:p>
            <a:pPr lvl="1"/>
            <a:endParaRPr lang="en-US" dirty="0"/>
          </a:p>
          <a:p>
            <a:pPr marL="457200" lvl="1" indent="0">
              <a:buNone/>
            </a:pPr>
            <a:endParaRPr lang="en-US" dirty="0"/>
          </a:p>
        </p:txBody>
      </p:sp>
      <p:sp>
        <p:nvSpPr>
          <p:cNvPr id="6" name="Slide Number Placeholder 5">
            <a:extLst>
              <a:ext uri="{FF2B5EF4-FFF2-40B4-BE49-F238E27FC236}">
                <a16:creationId xmlns:a16="http://schemas.microsoft.com/office/drawing/2014/main" id="{50093971-5175-D14D-9C3F-56C203CE94C3}"/>
              </a:ext>
            </a:extLst>
          </p:cNvPr>
          <p:cNvSpPr>
            <a:spLocks noGrp="1"/>
          </p:cNvSpPr>
          <p:nvPr>
            <p:ph type="sldNum" sz="quarter" idx="12"/>
          </p:nvPr>
        </p:nvSpPr>
        <p:spPr/>
        <p:txBody>
          <a:bodyPr/>
          <a:lstStyle/>
          <a:p>
            <a:fld id="{19B12225-5612-419B-A8D5-4B8EEE4C217E}" type="slidenum">
              <a:rPr lang="en-US" smtClean="0"/>
              <a:pPr/>
              <a:t>143</a:t>
            </a:fld>
            <a:endParaRPr lang="en-US"/>
          </a:p>
        </p:txBody>
      </p:sp>
      <p:sp>
        <p:nvSpPr>
          <p:cNvPr id="21" name="TextBox 20">
            <a:extLst>
              <a:ext uri="{FF2B5EF4-FFF2-40B4-BE49-F238E27FC236}">
                <a16:creationId xmlns:a16="http://schemas.microsoft.com/office/drawing/2014/main" id="{5211AED3-19C4-0E4F-8B3A-A4A62AEFD8D9}"/>
              </a:ext>
            </a:extLst>
          </p:cNvPr>
          <p:cNvSpPr txBox="1"/>
          <p:nvPr/>
        </p:nvSpPr>
        <p:spPr>
          <a:xfrm>
            <a:off x="1853915" y="5203663"/>
            <a:ext cx="1395190" cy="1420325"/>
          </a:xfrm>
          <a:prstGeom prst="rect">
            <a:avLst/>
          </a:prstGeom>
          <a:noFill/>
        </p:spPr>
        <p:txBody>
          <a:bodyPr wrap="none" rtlCol="0">
            <a:spAutoFit/>
          </a:bodyPr>
          <a:lstStyle/>
          <a:p>
            <a:pPr>
              <a:lnSpc>
                <a:spcPct val="150000"/>
              </a:lnSpc>
            </a:pPr>
            <a:r>
              <a:rPr lang="en-US" sz="2000" b="1">
                <a:solidFill>
                  <a:srgbClr val="C00000"/>
                </a:solidFill>
                <a:latin typeface="Arial" panose="020B0604020202020204" pitchFamily="34" charset="0"/>
                <a:cs typeface="Arial" panose="020B0604020202020204" pitchFamily="34" charset="0"/>
              </a:rPr>
              <a:t>Training</a:t>
            </a:r>
          </a:p>
          <a:p>
            <a:pPr>
              <a:lnSpc>
                <a:spcPct val="150000"/>
              </a:lnSpc>
            </a:pPr>
            <a:r>
              <a:rPr lang="en-US" sz="2000" b="1">
                <a:solidFill>
                  <a:schemeClr val="accent2"/>
                </a:solidFill>
                <a:latin typeface="Arial" panose="020B0604020202020204" pitchFamily="34" charset="0"/>
                <a:cs typeface="Arial" panose="020B0604020202020204" pitchFamily="34" charset="0"/>
              </a:rPr>
              <a:t>Validation</a:t>
            </a:r>
          </a:p>
          <a:p>
            <a:pPr>
              <a:lnSpc>
                <a:spcPct val="150000"/>
              </a:lnSpc>
            </a:pPr>
            <a:r>
              <a:rPr lang="en-US" sz="2000" b="1">
                <a:solidFill>
                  <a:schemeClr val="accent4"/>
                </a:solidFill>
                <a:latin typeface="Arial" panose="020B0604020202020204" pitchFamily="34" charset="0"/>
                <a:cs typeface="Arial" panose="020B0604020202020204" pitchFamily="34" charset="0"/>
              </a:rPr>
              <a:t>Test</a:t>
            </a:r>
          </a:p>
        </p:txBody>
      </p:sp>
      <p:cxnSp>
        <p:nvCxnSpPr>
          <p:cNvPr id="67" name="Straight Connector 66">
            <a:extLst>
              <a:ext uri="{FF2B5EF4-FFF2-40B4-BE49-F238E27FC236}">
                <a16:creationId xmlns:a16="http://schemas.microsoft.com/office/drawing/2014/main" id="{05AD9DB8-06C3-9046-A7A1-866B410F90F0}"/>
              </a:ext>
            </a:extLst>
          </p:cNvPr>
          <p:cNvCxnSpPr>
            <a:cxnSpLocks/>
          </p:cNvCxnSpPr>
          <p:nvPr/>
        </p:nvCxnSpPr>
        <p:spPr>
          <a:xfrm flipH="1">
            <a:off x="4624948" y="5450065"/>
            <a:ext cx="766212" cy="11792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994AA220-8014-7A4F-9A98-B127D549DB13}"/>
              </a:ext>
            </a:extLst>
          </p:cNvPr>
          <p:cNvCxnSpPr>
            <a:cxnSpLocks/>
          </p:cNvCxnSpPr>
          <p:nvPr/>
        </p:nvCxnSpPr>
        <p:spPr>
          <a:xfrm flipH="1" flipV="1">
            <a:off x="4137906" y="6211817"/>
            <a:ext cx="749589" cy="190670"/>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9A6CB44F-A7BE-2E49-B41C-A70A9E128EBE}"/>
              </a:ext>
            </a:extLst>
          </p:cNvPr>
          <p:cNvCxnSpPr>
            <a:cxnSpLocks/>
          </p:cNvCxnSpPr>
          <p:nvPr/>
        </p:nvCxnSpPr>
        <p:spPr>
          <a:xfrm flipH="1" flipV="1">
            <a:off x="4596313" y="5669444"/>
            <a:ext cx="273330" cy="66387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3E66F5BE-2653-1745-9259-9B5422275FD5}"/>
              </a:ext>
            </a:extLst>
          </p:cNvPr>
          <p:cNvCxnSpPr>
            <a:cxnSpLocks/>
          </p:cNvCxnSpPr>
          <p:nvPr/>
        </p:nvCxnSpPr>
        <p:spPr>
          <a:xfrm flipH="1" flipV="1">
            <a:off x="5015966" y="6364899"/>
            <a:ext cx="880508" cy="2484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B2094C3F-1704-854B-977D-264122E55F49}"/>
              </a:ext>
            </a:extLst>
          </p:cNvPr>
          <p:cNvCxnSpPr>
            <a:cxnSpLocks/>
          </p:cNvCxnSpPr>
          <p:nvPr/>
        </p:nvCxnSpPr>
        <p:spPr>
          <a:xfrm flipV="1">
            <a:off x="4906317" y="5526615"/>
            <a:ext cx="419328" cy="87119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8869FAD1-4290-5245-90A9-F10C71A74DE8}"/>
              </a:ext>
            </a:extLst>
          </p:cNvPr>
          <p:cNvCxnSpPr>
            <a:cxnSpLocks/>
          </p:cNvCxnSpPr>
          <p:nvPr/>
        </p:nvCxnSpPr>
        <p:spPr>
          <a:xfrm flipH="1">
            <a:off x="5961301" y="5632066"/>
            <a:ext cx="464887" cy="64819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CE3B33D8-5B2C-D340-8486-E65B8D6D3A8A}"/>
              </a:ext>
            </a:extLst>
          </p:cNvPr>
          <p:cNvCxnSpPr>
            <a:cxnSpLocks/>
          </p:cNvCxnSpPr>
          <p:nvPr/>
        </p:nvCxnSpPr>
        <p:spPr>
          <a:xfrm>
            <a:off x="5419732" y="5466829"/>
            <a:ext cx="403029" cy="81343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
        <p:nvSpPr>
          <p:cNvPr id="75" name="Oval 74">
            <a:extLst>
              <a:ext uri="{FF2B5EF4-FFF2-40B4-BE49-F238E27FC236}">
                <a16:creationId xmlns:a16="http://schemas.microsoft.com/office/drawing/2014/main" id="{3CE49E44-B44F-2C48-B1A0-D6D15FC38403}"/>
              </a:ext>
            </a:extLst>
          </p:cNvPr>
          <p:cNvSpPr/>
          <p:nvPr/>
        </p:nvSpPr>
        <p:spPr>
          <a:xfrm>
            <a:off x="5279198" y="5299435"/>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7" name="Oval 76">
            <a:extLst>
              <a:ext uri="{FF2B5EF4-FFF2-40B4-BE49-F238E27FC236}">
                <a16:creationId xmlns:a16="http://schemas.microsoft.com/office/drawing/2014/main" id="{88283BA7-FF6A-ED4A-92D3-A01F48F29FC2}"/>
              </a:ext>
            </a:extLst>
          </p:cNvPr>
          <p:cNvSpPr/>
          <p:nvPr/>
        </p:nvSpPr>
        <p:spPr>
          <a:xfrm>
            <a:off x="4761708" y="6242503"/>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8" name="Oval 77">
            <a:extLst>
              <a:ext uri="{FF2B5EF4-FFF2-40B4-BE49-F238E27FC236}">
                <a16:creationId xmlns:a16="http://schemas.microsoft.com/office/drawing/2014/main" id="{B8F2F068-9F34-1F45-9FBD-F65253582434}"/>
              </a:ext>
            </a:extLst>
          </p:cNvPr>
          <p:cNvSpPr/>
          <p:nvPr/>
        </p:nvSpPr>
        <p:spPr>
          <a:xfrm>
            <a:off x="5751864" y="6242503"/>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9" name="Oval 78">
            <a:extLst>
              <a:ext uri="{FF2B5EF4-FFF2-40B4-BE49-F238E27FC236}">
                <a16:creationId xmlns:a16="http://schemas.microsoft.com/office/drawing/2014/main" id="{77F3DB38-4664-5C4A-B76E-65287C552C6E}"/>
              </a:ext>
            </a:extLst>
          </p:cNvPr>
          <p:cNvSpPr/>
          <p:nvPr/>
        </p:nvSpPr>
        <p:spPr>
          <a:xfrm>
            <a:off x="6297878" y="5484824"/>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0" name="Oval 79">
            <a:extLst>
              <a:ext uri="{FF2B5EF4-FFF2-40B4-BE49-F238E27FC236}">
                <a16:creationId xmlns:a16="http://schemas.microsoft.com/office/drawing/2014/main" id="{1E877B7F-00D2-5F42-B928-F90E6BB05041}"/>
              </a:ext>
            </a:extLst>
          </p:cNvPr>
          <p:cNvSpPr/>
          <p:nvPr/>
        </p:nvSpPr>
        <p:spPr>
          <a:xfrm>
            <a:off x="4415356" y="5440491"/>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6" name="TextBox 85">
            <a:extLst>
              <a:ext uri="{FF2B5EF4-FFF2-40B4-BE49-F238E27FC236}">
                <a16:creationId xmlns:a16="http://schemas.microsoft.com/office/drawing/2014/main" id="{01E1034F-650D-484D-A30B-B10C4000766F}"/>
              </a:ext>
            </a:extLst>
          </p:cNvPr>
          <p:cNvSpPr txBox="1"/>
          <p:nvPr/>
        </p:nvSpPr>
        <p:spPr>
          <a:xfrm>
            <a:off x="6298939" y="5463407"/>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87" name="TextBox 86">
            <a:extLst>
              <a:ext uri="{FF2B5EF4-FFF2-40B4-BE49-F238E27FC236}">
                <a16:creationId xmlns:a16="http://schemas.microsoft.com/office/drawing/2014/main" id="{097525FF-FF11-0648-A2B1-DC6A665EEF9F}"/>
              </a:ext>
            </a:extLst>
          </p:cNvPr>
          <p:cNvSpPr txBox="1"/>
          <p:nvPr/>
        </p:nvSpPr>
        <p:spPr>
          <a:xfrm>
            <a:off x="5271299" y="5274581"/>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88" name="TextBox 87">
            <a:extLst>
              <a:ext uri="{FF2B5EF4-FFF2-40B4-BE49-F238E27FC236}">
                <a16:creationId xmlns:a16="http://schemas.microsoft.com/office/drawing/2014/main" id="{DFA61654-2198-E940-9003-9627AF6EFF0C}"/>
              </a:ext>
            </a:extLst>
          </p:cNvPr>
          <p:cNvSpPr txBox="1"/>
          <p:nvPr/>
        </p:nvSpPr>
        <p:spPr>
          <a:xfrm>
            <a:off x="5741160" y="6218833"/>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89" name="TextBox 88">
            <a:extLst>
              <a:ext uri="{FF2B5EF4-FFF2-40B4-BE49-F238E27FC236}">
                <a16:creationId xmlns:a16="http://schemas.microsoft.com/office/drawing/2014/main" id="{C858E4CB-CF2B-F84B-8829-DBADD742747D}"/>
              </a:ext>
            </a:extLst>
          </p:cNvPr>
          <p:cNvSpPr txBox="1"/>
          <p:nvPr/>
        </p:nvSpPr>
        <p:spPr>
          <a:xfrm>
            <a:off x="4764501" y="6221110"/>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90" name="TextBox 89">
            <a:extLst>
              <a:ext uri="{FF2B5EF4-FFF2-40B4-BE49-F238E27FC236}">
                <a16:creationId xmlns:a16="http://schemas.microsoft.com/office/drawing/2014/main" id="{958A5BB1-E3FD-E74F-9DCE-C3AF60C5ADD1}"/>
              </a:ext>
            </a:extLst>
          </p:cNvPr>
          <p:cNvSpPr txBox="1"/>
          <p:nvPr/>
        </p:nvSpPr>
        <p:spPr>
          <a:xfrm>
            <a:off x="4412299" y="5418949"/>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cxnSp>
        <p:nvCxnSpPr>
          <p:cNvPr id="91" name="Straight Connector 90">
            <a:extLst>
              <a:ext uri="{FF2B5EF4-FFF2-40B4-BE49-F238E27FC236}">
                <a16:creationId xmlns:a16="http://schemas.microsoft.com/office/drawing/2014/main" id="{FED5F428-52B7-114C-A67F-B9D8EA4869D0}"/>
              </a:ext>
            </a:extLst>
          </p:cNvPr>
          <p:cNvCxnSpPr>
            <a:cxnSpLocks/>
          </p:cNvCxnSpPr>
          <p:nvPr/>
        </p:nvCxnSpPr>
        <p:spPr>
          <a:xfrm>
            <a:off x="5558272" y="5462798"/>
            <a:ext cx="737157" cy="12830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
        <p:nvSpPr>
          <p:cNvPr id="92" name="Oval 91">
            <a:extLst>
              <a:ext uri="{FF2B5EF4-FFF2-40B4-BE49-F238E27FC236}">
                <a16:creationId xmlns:a16="http://schemas.microsoft.com/office/drawing/2014/main" id="{4B522356-40CD-6140-9979-0E0A76BBD93E}"/>
              </a:ext>
            </a:extLst>
          </p:cNvPr>
          <p:cNvSpPr/>
          <p:nvPr/>
        </p:nvSpPr>
        <p:spPr>
          <a:xfrm rot="15469242">
            <a:off x="4726713" y="4638936"/>
            <a:ext cx="538012" cy="1789023"/>
          </a:xfrm>
          <a:prstGeom prst="ellipse">
            <a:avLst/>
          </a:prstGeom>
          <a:noFill/>
          <a:ln w="25400" cmpd="sng">
            <a:solidFill>
              <a:srgbClr val="C00000"/>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44C795B9-93D6-514B-A530-57B23B46BD69}"/>
              </a:ext>
            </a:extLst>
          </p:cNvPr>
          <p:cNvSpPr/>
          <p:nvPr/>
        </p:nvSpPr>
        <p:spPr>
          <a:xfrm rot="2083259">
            <a:off x="5873623" y="5260947"/>
            <a:ext cx="566200" cy="1492483"/>
          </a:xfrm>
          <a:prstGeom prst="ellipse">
            <a:avLst/>
          </a:prstGeom>
          <a:noFill/>
          <a:ln w="25400" cmpd="sng">
            <a:solidFill>
              <a:schemeClr val="accent2"/>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7AEC215C-222F-0F40-9F86-D31ED448A15E}"/>
              </a:ext>
            </a:extLst>
          </p:cNvPr>
          <p:cNvSpPr/>
          <p:nvPr/>
        </p:nvSpPr>
        <p:spPr>
          <a:xfrm>
            <a:off x="3934602" y="6063933"/>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5" name="TextBox 94">
            <a:extLst>
              <a:ext uri="{FF2B5EF4-FFF2-40B4-BE49-F238E27FC236}">
                <a16:creationId xmlns:a16="http://schemas.microsoft.com/office/drawing/2014/main" id="{F2A2B86D-82AA-7E4E-9E09-2BD341220F07}"/>
              </a:ext>
            </a:extLst>
          </p:cNvPr>
          <p:cNvSpPr txBox="1"/>
          <p:nvPr/>
        </p:nvSpPr>
        <p:spPr>
          <a:xfrm>
            <a:off x="3937395" y="6042540"/>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6</a:t>
            </a:r>
          </a:p>
        </p:txBody>
      </p:sp>
      <p:sp>
        <p:nvSpPr>
          <p:cNvPr id="96" name="Oval 95">
            <a:extLst>
              <a:ext uri="{FF2B5EF4-FFF2-40B4-BE49-F238E27FC236}">
                <a16:creationId xmlns:a16="http://schemas.microsoft.com/office/drawing/2014/main" id="{2FBC17D5-8B63-E14E-A29F-9C032B260C31}"/>
              </a:ext>
            </a:extLst>
          </p:cNvPr>
          <p:cNvSpPr/>
          <p:nvPr/>
        </p:nvSpPr>
        <p:spPr>
          <a:xfrm rot="900000">
            <a:off x="3783501" y="5979351"/>
            <a:ext cx="1395190" cy="656084"/>
          </a:xfrm>
          <a:prstGeom prst="ellipse">
            <a:avLst/>
          </a:prstGeom>
          <a:noFill/>
          <a:ln w="25400" cmpd="sng">
            <a:solidFill>
              <a:schemeClr val="accent4"/>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6711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D1F66-0F57-4B4A-9AD1-E317513AFBFE}"/>
              </a:ext>
            </a:extLst>
          </p:cNvPr>
          <p:cNvSpPr>
            <a:spLocks noGrp="1"/>
          </p:cNvSpPr>
          <p:nvPr>
            <p:ph type="title"/>
          </p:nvPr>
        </p:nvSpPr>
        <p:spPr/>
        <p:txBody>
          <a:bodyPr>
            <a:normAutofit/>
          </a:bodyPr>
          <a:lstStyle/>
          <a:p>
            <a:r>
              <a:rPr lang="en-US" dirty="0"/>
              <a:t>Why Splitting Graphs is Special</a:t>
            </a:r>
          </a:p>
        </p:txBody>
      </p:sp>
      <p:sp>
        <p:nvSpPr>
          <p:cNvPr id="3" name="Content Placeholder 2">
            <a:extLst>
              <a:ext uri="{FF2B5EF4-FFF2-40B4-BE49-F238E27FC236}">
                <a16:creationId xmlns:a16="http://schemas.microsoft.com/office/drawing/2014/main" id="{A52C8611-63D8-4942-97B3-1F19B9A4FB70}"/>
              </a:ext>
            </a:extLst>
          </p:cNvPr>
          <p:cNvSpPr>
            <a:spLocks noGrp="1"/>
          </p:cNvSpPr>
          <p:nvPr>
            <p:ph idx="1"/>
          </p:nvPr>
        </p:nvSpPr>
        <p:spPr>
          <a:xfrm>
            <a:off x="457200" y="1295400"/>
            <a:ext cx="8686800" cy="3937417"/>
          </a:xfrm>
        </p:spPr>
        <p:txBody>
          <a:bodyPr>
            <a:normAutofit fontScale="92500"/>
          </a:bodyPr>
          <a:lstStyle/>
          <a:p>
            <a:pPr marL="0" indent="0">
              <a:buNone/>
            </a:pPr>
            <a:r>
              <a:rPr lang="en-US" b="1" dirty="0">
                <a:solidFill>
                  <a:srgbClr val="0070C0"/>
                </a:solidFill>
                <a:sym typeface="Wingdings" pitchFamily="2" charset="2"/>
              </a:rPr>
              <a:t>Solution 2 (Inductive setting): </a:t>
            </a:r>
            <a:r>
              <a:rPr lang="en-US" b="1" dirty="0">
                <a:sym typeface="Wingdings" pitchFamily="2" charset="2"/>
              </a:rPr>
              <a:t>We break the edges between splits </a:t>
            </a:r>
            <a:r>
              <a:rPr lang="en-US" b="1" dirty="0">
                <a:solidFill>
                  <a:srgbClr val="C00000"/>
                </a:solidFill>
                <a:sym typeface="Wingdings" pitchFamily="2" charset="2"/>
              </a:rPr>
              <a:t>to get multiple graphs</a:t>
            </a:r>
          </a:p>
          <a:p>
            <a:pPr lvl="1"/>
            <a:r>
              <a:rPr lang="en-US" b="1" dirty="0">
                <a:solidFill>
                  <a:srgbClr val="C00000"/>
                </a:solidFill>
                <a:sym typeface="Wingdings" pitchFamily="2" charset="2"/>
              </a:rPr>
              <a:t>Now we have 3 graphs that are independent. </a:t>
            </a:r>
            <a:r>
              <a:rPr lang="en-US" b="1" dirty="0">
                <a:sym typeface="Wingdings" pitchFamily="2" charset="2"/>
              </a:rPr>
              <a:t>Node</a:t>
            </a:r>
            <a:r>
              <a:rPr lang="en-US" b="1" dirty="0"/>
              <a:t> 5 will not affect our prediction on node 1 any more</a:t>
            </a:r>
            <a:endParaRPr lang="en-US" dirty="0">
              <a:sym typeface="Wingdings" pitchFamily="2" charset="2"/>
            </a:endParaRPr>
          </a:p>
          <a:p>
            <a:pPr lvl="1"/>
            <a:r>
              <a:rPr lang="en-US" b="1" dirty="0">
                <a:solidFill>
                  <a:srgbClr val="0070C0"/>
                </a:solidFill>
                <a:sym typeface="Wingdings" pitchFamily="2" charset="2"/>
              </a:rPr>
              <a:t>At training time</a:t>
            </a:r>
            <a:r>
              <a:rPr lang="en-US" b="1" dirty="0">
                <a:sym typeface="Wingdings" pitchFamily="2" charset="2"/>
              </a:rPr>
              <a:t>, </a:t>
            </a:r>
            <a:r>
              <a:rPr lang="en-US" dirty="0">
                <a:sym typeface="Wingdings" pitchFamily="2" charset="2"/>
              </a:rPr>
              <a:t>we compute embeddings </a:t>
            </a:r>
            <a:r>
              <a:rPr lang="en-US" b="1" dirty="0">
                <a:solidFill>
                  <a:srgbClr val="0070C0"/>
                </a:solidFill>
                <a:sym typeface="Wingdings" pitchFamily="2" charset="2"/>
              </a:rPr>
              <a:t>using the graph over node 1&amp;2</a:t>
            </a:r>
            <a:r>
              <a:rPr lang="en-US" dirty="0">
                <a:sym typeface="Wingdings" pitchFamily="2" charset="2"/>
              </a:rPr>
              <a:t>, and train </a:t>
            </a:r>
            <a:r>
              <a:rPr lang="en-US" b="1" dirty="0">
                <a:solidFill>
                  <a:srgbClr val="0070C0"/>
                </a:solidFill>
                <a:sym typeface="Wingdings" pitchFamily="2" charset="2"/>
              </a:rPr>
              <a:t>using node 1&amp;2’s labels</a:t>
            </a:r>
          </a:p>
          <a:p>
            <a:pPr lvl="1"/>
            <a:r>
              <a:rPr lang="en-US" b="1" dirty="0">
                <a:solidFill>
                  <a:schemeClr val="accent4"/>
                </a:solidFill>
                <a:sym typeface="Wingdings" pitchFamily="2" charset="2"/>
              </a:rPr>
              <a:t>At validation time</a:t>
            </a:r>
            <a:r>
              <a:rPr lang="en-US" b="1" dirty="0">
                <a:sym typeface="Wingdings" pitchFamily="2" charset="2"/>
              </a:rPr>
              <a:t>, </a:t>
            </a:r>
            <a:r>
              <a:rPr lang="en-US" dirty="0">
                <a:sym typeface="Wingdings" pitchFamily="2" charset="2"/>
              </a:rPr>
              <a:t>we compute embeddings </a:t>
            </a:r>
            <a:r>
              <a:rPr lang="en-US" b="1" dirty="0">
                <a:solidFill>
                  <a:schemeClr val="accent4"/>
                </a:solidFill>
                <a:sym typeface="Wingdings" pitchFamily="2" charset="2"/>
              </a:rPr>
              <a:t>using the graph over node 3&amp;4</a:t>
            </a:r>
            <a:r>
              <a:rPr lang="en-US" dirty="0">
                <a:sym typeface="Wingdings" pitchFamily="2" charset="2"/>
              </a:rPr>
              <a:t>, and </a:t>
            </a:r>
            <a:r>
              <a:rPr lang="en-US" b="1" dirty="0">
                <a:solidFill>
                  <a:schemeClr val="accent4"/>
                </a:solidFill>
                <a:sym typeface="Wingdings" pitchFamily="2" charset="2"/>
              </a:rPr>
              <a:t>evaluate on node 3&amp;4’s labels</a:t>
            </a:r>
          </a:p>
          <a:p>
            <a:pPr lvl="1"/>
            <a:endParaRPr lang="en-US" dirty="0"/>
          </a:p>
          <a:p>
            <a:pPr lvl="1"/>
            <a:endParaRPr lang="en-US" dirty="0"/>
          </a:p>
          <a:p>
            <a:pPr lvl="1"/>
            <a:endParaRPr lang="en-US" dirty="0"/>
          </a:p>
          <a:p>
            <a:pPr marL="457200" lvl="1" indent="0">
              <a:buNone/>
            </a:pPr>
            <a:endParaRPr lang="en-US" dirty="0"/>
          </a:p>
        </p:txBody>
      </p:sp>
      <p:sp>
        <p:nvSpPr>
          <p:cNvPr id="6" name="Slide Number Placeholder 5">
            <a:extLst>
              <a:ext uri="{FF2B5EF4-FFF2-40B4-BE49-F238E27FC236}">
                <a16:creationId xmlns:a16="http://schemas.microsoft.com/office/drawing/2014/main" id="{50093971-5175-D14D-9C3F-56C203CE94C3}"/>
              </a:ext>
            </a:extLst>
          </p:cNvPr>
          <p:cNvSpPr>
            <a:spLocks noGrp="1"/>
          </p:cNvSpPr>
          <p:nvPr>
            <p:ph type="sldNum" sz="quarter" idx="12"/>
          </p:nvPr>
        </p:nvSpPr>
        <p:spPr/>
        <p:txBody>
          <a:bodyPr/>
          <a:lstStyle/>
          <a:p>
            <a:fld id="{19B12225-5612-419B-A8D5-4B8EEE4C217E}" type="slidenum">
              <a:rPr lang="en-US" smtClean="0"/>
              <a:pPr/>
              <a:t>144</a:t>
            </a:fld>
            <a:endParaRPr lang="en-US"/>
          </a:p>
        </p:txBody>
      </p:sp>
      <p:sp>
        <p:nvSpPr>
          <p:cNvPr id="21" name="TextBox 20">
            <a:extLst>
              <a:ext uri="{FF2B5EF4-FFF2-40B4-BE49-F238E27FC236}">
                <a16:creationId xmlns:a16="http://schemas.microsoft.com/office/drawing/2014/main" id="{5211AED3-19C4-0E4F-8B3A-A4A62AEFD8D9}"/>
              </a:ext>
            </a:extLst>
          </p:cNvPr>
          <p:cNvSpPr txBox="1"/>
          <p:nvPr/>
        </p:nvSpPr>
        <p:spPr>
          <a:xfrm>
            <a:off x="1853915" y="5203663"/>
            <a:ext cx="1395190" cy="1420325"/>
          </a:xfrm>
          <a:prstGeom prst="rect">
            <a:avLst/>
          </a:prstGeom>
          <a:noFill/>
        </p:spPr>
        <p:txBody>
          <a:bodyPr wrap="none" rtlCol="0">
            <a:spAutoFit/>
          </a:bodyPr>
          <a:lstStyle/>
          <a:p>
            <a:pPr>
              <a:lnSpc>
                <a:spcPct val="150000"/>
              </a:lnSpc>
            </a:pPr>
            <a:r>
              <a:rPr lang="en-US" sz="2000" b="1">
                <a:solidFill>
                  <a:srgbClr val="C00000"/>
                </a:solidFill>
                <a:latin typeface="Arial" panose="020B0604020202020204" pitchFamily="34" charset="0"/>
                <a:cs typeface="Arial" panose="020B0604020202020204" pitchFamily="34" charset="0"/>
              </a:rPr>
              <a:t>Training</a:t>
            </a:r>
          </a:p>
          <a:p>
            <a:pPr>
              <a:lnSpc>
                <a:spcPct val="150000"/>
              </a:lnSpc>
            </a:pPr>
            <a:r>
              <a:rPr lang="en-US" sz="2000" b="1">
                <a:solidFill>
                  <a:schemeClr val="accent2"/>
                </a:solidFill>
                <a:latin typeface="Arial" panose="020B0604020202020204" pitchFamily="34" charset="0"/>
                <a:cs typeface="Arial" panose="020B0604020202020204" pitchFamily="34" charset="0"/>
              </a:rPr>
              <a:t>Validation</a:t>
            </a:r>
          </a:p>
          <a:p>
            <a:pPr>
              <a:lnSpc>
                <a:spcPct val="150000"/>
              </a:lnSpc>
            </a:pPr>
            <a:r>
              <a:rPr lang="en-US" sz="2000" b="1">
                <a:solidFill>
                  <a:schemeClr val="accent4"/>
                </a:solidFill>
                <a:latin typeface="Arial" panose="020B0604020202020204" pitchFamily="34" charset="0"/>
                <a:cs typeface="Arial" panose="020B0604020202020204" pitchFamily="34" charset="0"/>
              </a:rPr>
              <a:t>Test</a:t>
            </a:r>
          </a:p>
        </p:txBody>
      </p:sp>
      <p:cxnSp>
        <p:nvCxnSpPr>
          <p:cNvPr id="67" name="Straight Connector 66">
            <a:extLst>
              <a:ext uri="{FF2B5EF4-FFF2-40B4-BE49-F238E27FC236}">
                <a16:creationId xmlns:a16="http://schemas.microsoft.com/office/drawing/2014/main" id="{05AD9DB8-06C3-9046-A7A1-866B410F90F0}"/>
              </a:ext>
            </a:extLst>
          </p:cNvPr>
          <p:cNvCxnSpPr>
            <a:cxnSpLocks/>
          </p:cNvCxnSpPr>
          <p:nvPr/>
        </p:nvCxnSpPr>
        <p:spPr>
          <a:xfrm flipH="1">
            <a:off x="4624948" y="5450065"/>
            <a:ext cx="766212" cy="11792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994AA220-8014-7A4F-9A98-B127D549DB13}"/>
              </a:ext>
            </a:extLst>
          </p:cNvPr>
          <p:cNvCxnSpPr>
            <a:cxnSpLocks/>
          </p:cNvCxnSpPr>
          <p:nvPr/>
        </p:nvCxnSpPr>
        <p:spPr>
          <a:xfrm flipH="1" flipV="1">
            <a:off x="4137906" y="6211817"/>
            <a:ext cx="749589" cy="190670"/>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9A6CB44F-A7BE-2E49-B41C-A70A9E128EBE}"/>
              </a:ext>
            </a:extLst>
          </p:cNvPr>
          <p:cNvCxnSpPr>
            <a:cxnSpLocks/>
          </p:cNvCxnSpPr>
          <p:nvPr/>
        </p:nvCxnSpPr>
        <p:spPr>
          <a:xfrm flipH="1" flipV="1">
            <a:off x="4596313" y="5669444"/>
            <a:ext cx="273330" cy="663879"/>
          </a:xfrm>
          <a:prstGeom prst="line">
            <a:avLst/>
          </a:prstGeom>
          <a:ln w="28575">
            <a:solidFill>
              <a:schemeClr val="bg1">
                <a:lumMod val="75000"/>
              </a:schemeClr>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3E66F5BE-2653-1745-9259-9B5422275FD5}"/>
              </a:ext>
            </a:extLst>
          </p:cNvPr>
          <p:cNvCxnSpPr>
            <a:cxnSpLocks/>
          </p:cNvCxnSpPr>
          <p:nvPr/>
        </p:nvCxnSpPr>
        <p:spPr>
          <a:xfrm flipH="1" flipV="1">
            <a:off x="5015966" y="6364899"/>
            <a:ext cx="880508" cy="24846"/>
          </a:xfrm>
          <a:prstGeom prst="line">
            <a:avLst/>
          </a:prstGeom>
          <a:ln w="28575">
            <a:solidFill>
              <a:schemeClr val="bg1">
                <a:lumMod val="75000"/>
              </a:schemeClr>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B2094C3F-1704-854B-977D-264122E55F49}"/>
              </a:ext>
            </a:extLst>
          </p:cNvPr>
          <p:cNvCxnSpPr>
            <a:cxnSpLocks/>
          </p:cNvCxnSpPr>
          <p:nvPr/>
        </p:nvCxnSpPr>
        <p:spPr>
          <a:xfrm flipV="1">
            <a:off x="4906317" y="5526615"/>
            <a:ext cx="419328" cy="871191"/>
          </a:xfrm>
          <a:prstGeom prst="line">
            <a:avLst/>
          </a:prstGeom>
          <a:ln w="28575">
            <a:solidFill>
              <a:schemeClr val="bg1">
                <a:lumMod val="75000"/>
              </a:schemeClr>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8869FAD1-4290-5245-90A9-F10C71A74DE8}"/>
              </a:ext>
            </a:extLst>
          </p:cNvPr>
          <p:cNvCxnSpPr>
            <a:cxnSpLocks/>
          </p:cNvCxnSpPr>
          <p:nvPr/>
        </p:nvCxnSpPr>
        <p:spPr>
          <a:xfrm flipH="1">
            <a:off x="5961301" y="5632066"/>
            <a:ext cx="464887" cy="64819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CE3B33D8-5B2C-D340-8486-E65B8D6D3A8A}"/>
              </a:ext>
            </a:extLst>
          </p:cNvPr>
          <p:cNvCxnSpPr>
            <a:cxnSpLocks/>
          </p:cNvCxnSpPr>
          <p:nvPr/>
        </p:nvCxnSpPr>
        <p:spPr>
          <a:xfrm>
            <a:off x="5419732" y="5466829"/>
            <a:ext cx="403029" cy="813436"/>
          </a:xfrm>
          <a:prstGeom prst="line">
            <a:avLst/>
          </a:prstGeom>
          <a:ln w="28575">
            <a:solidFill>
              <a:schemeClr val="bg1">
                <a:lumMod val="75000"/>
              </a:schemeClr>
            </a:solidFill>
            <a:prstDash val="sysDot"/>
            <a:headEnd type="none"/>
            <a:tailEnd type="none"/>
          </a:ln>
        </p:spPr>
        <p:style>
          <a:lnRef idx="1">
            <a:schemeClr val="dk1"/>
          </a:lnRef>
          <a:fillRef idx="0">
            <a:schemeClr val="dk1"/>
          </a:fillRef>
          <a:effectRef idx="0">
            <a:schemeClr val="dk1"/>
          </a:effectRef>
          <a:fontRef idx="minor">
            <a:schemeClr val="tx1"/>
          </a:fontRef>
        </p:style>
      </p:cxnSp>
      <p:sp>
        <p:nvSpPr>
          <p:cNvPr id="75" name="Oval 74">
            <a:extLst>
              <a:ext uri="{FF2B5EF4-FFF2-40B4-BE49-F238E27FC236}">
                <a16:creationId xmlns:a16="http://schemas.microsoft.com/office/drawing/2014/main" id="{3CE49E44-B44F-2C48-B1A0-D6D15FC38403}"/>
              </a:ext>
            </a:extLst>
          </p:cNvPr>
          <p:cNvSpPr/>
          <p:nvPr/>
        </p:nvSpPr>
        <p:spPr>
          <a:xfrm>
            <a:off x="5279198" y="5299435"/>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7" name="Oval 76">
            <a:extLst>
              <a:ext uri="{FF2B5EF4-FFF2-40B4-BE49-F238E27FC236}">
                <a16:creationId xmlns:a16="http://schemas.microsoft.com/office/drawing/2014/main" id="{88283BA7-FF6A-ED4A-92D3-A01F48F29FC2}"/>
              </a:ext>
            </a:extLst>
          </p:cNvPr>
          <p:cNvSpPr/>
          <p:nvPr/>
        </p:nvSpPr>
        <p:spPr>
          <a:xfrm>
            <a:off x="4761708" y="6242503"/>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8" name="Oval 77">
            <a:extLst>
              <a:ext uri="{FF2B5EF4-FFF2-40B4-BE49-F238E27FC236}">
                <a16:creationId xmlns:a16="http://schemas.microsoft.com/office/drawing/2014/main" id="{B8F2F068-9F34-1F45-9FBD-F65253582434}"/>
              </a:ext>
            </a:extLst>
          </p:cNvPr>
          <p:cNvSpPr/>
          <p:nvPr/>
        </p:nvSpPr>
        <p:spPr>
          <a:xfrm>
            <a:off x="5751864" y="6242503"/>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9" name="Oval 78">
            <a:extLst>
              <a:ext uri="{FF2B5EF4-FFF2-40B4-BE49-F238E27FC236}">
                <a16:creationId xmlns:a16="http://schemas.microsoft.com/office/drawing/2014/main" id="{77F3DB38-4664-5C4A-B76E-65287C552C6E}"/>
              </a:ext>
            </a:extLst>
          </p:cNvPr>
          <p:cNvSpPr/>
          <p:nvPr/>
        </p:nvSpPr>
        <p:spPr>
          <a:xfrm>
            <a:off x="6297878" y="5484824"/>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0" name="Oval 79">
            <a:extLst>
              <a:ext uri="{FF2B5EF4-FFF2-40B4-BE49-F238E27FC236}">
                <a16:creationId xmlns:a16="http://schemas.microsoft.com/office/drawing/2014/main" id="{1E877B7F-00D2-5F42-B928-F90E6BB05041}"/>
              </a:ext>
            </a:extLst>
          </p:cNvPr>
          <p:cNvSpPr/>
          <p:nvPr/>
        </p:nvSpPr>
        <p:spPr>
          <a:xfrm>
            <a:off x="4415356" y="5440491"/>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6" name="TextBox 85">
            <a:extLst>
              <a:ext uri="{FF2B5EF4-FFF2-40B4-BE49-F238E27FC236}">
                <a16:creationId xmlns:a16="http://schemas.microsoft.com/office/drawing/2014/main" id="{01E1034F-650D-484D-A30B-B10C4000766F}"/>
              </a:ext>
            </a:extLst>
          </p:cNvPr>
          <p:cNvSpPr txBox="1"/>
          <p:nvPr/>
        </p:nvSpPr>
        <p:spPr>
          <a:xfrm>
            <a:off x="6298939" y="5463407"/>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87" name="TextBox 86">
            <a:extLst>
              <a:ext uri="{FF2B5EF4-FFF2-40B4-BE49-F238E27FC236}">
                <a16:creationId xmlns:a16="http://schemas.microsoft.com/office/drawing/2014/main" id="{097525FF-FF11-0648-A2B1-DC6A665EEF9F}"/>
              </a:ext>
            </a:extLst>
          </p:cNvPr>
          <p:cNvSpPr txBox="1"/>
          <p:nvPr/>
        </p:nvSpPr>
        <p:spPr>
          <a:xfrm>
            <a:off x="5271299" y="5274581"/>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88" name="TextBox 87">
            <a:extLst>
              <a:ext uri="{FF2B5EF4-FFF2-40B4-BE49-F238E27FC236}">
                <a16:creationId xmlns:a16="http://schemas.microsoft.com/office/drawing/2014/main" id="{DFA61654-2198-E940-9003-9627AF6EFF0C}"/>
              </a:ext>
            </a:extLst>
          </p:cNvPr>
          <p:cNvSpPr txBox="1"/>
          <p:nvPr/>
        </p:nvSpPr>
        <p:spPr>
          <a:xfrm>
            <a:off x="5741160" y="6218833"/>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89" name="TextBox 88">
            <a:extLst>
              <a:ext uri="{FF2B5EF4-FFF2-40B4-BE49-F238E27FC236}">
                <a16:creationId xmlns:a16="http://schemas.microsoft.com/office/drawing/2014/main" id="{C858E4CB-CF2B-F84B-8829-DBADD742747D}"/>
              </a:ext>
            </a:extLst>
          </p:cNvPr>
          <p:cNvSpPr txBox="1"/>
          <p:nvPr/>
        </p:nvSpPr>
        <p:spPr>
          <a:xfrm>
            <a:off x="4764501" y="6221110"/>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90" name="TextBox 89">
            <a:extLst>
              <a:ext uri="{FF2B5EF4-FFF2-40B4-BE49-F238E27FC236}">
                <a16:creationId xmlns:a16="http://schemas.microsoft.com/office/drawing/2014/main" id="{958A5BB1-E3FD-E74F-9DCE-C3AF60C5ADD1}"/>
              </a:ext>
            </a:extLst>
          </p:cNvPr>
          <p:cNvSpPr txBox="1"/>
          <p:nvPr/>
        </p:nvSpPr>
        <p:spPr>
          <a:xfrm>
            <a:off x="4412299" y="5418949"/>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cxnSp>
        <p:nvCxnSpPr>
          <p:cNvPr id="91" name="Straight Connector 90">
            <a:extLst>
              <a:ext uri="{FF2B5EF4-FFF2-40B4-BE49-F238E27FC236}">
                <a16:creationId xmlns:a16="http://schemas.microsoft.com/office/drawing/2014/main" id="{FED5F428-52B7-114C-A67F-B9D8EA4869D0}"/>
              </a:ext>
            </a:extLst>
          </p:cNvPr>
          <p:cNvCxnSpPr>
            <a:cxnSpLocks/>
          </p:cNvCxnSpPr>
          <p:nvPr/>
        </p:nvCxnSpPr>
        <p:spPr>
          <a:xfrm>
            <a:off x="5558272" y="5462798"/>
            <a:ext cx="737157" cy="128301"/>
          </a:xfrm>
          <a:prstGeom prst="line">
            <a:avLst/>
          </a:prstGeom>
          <a:ln w="28575">
            <a:solidFill>
              <a:schemeClr val="bg1">
                <a:lumMod val="75000"/>
              </a:schemeClr>
            </a:solidFill>
            <a:prstDash val="sysDot"/>
            <a:headEnd type="none"/>
            <a:tailEnd type="none"/>
          </a:ln>
        </p:spPr>
        <p:style>
          <a:lnRef idx="1">
            <a:schemeClr val="dk1"/>
          </a:lnRef>
          <a:fillRef idx="0">
            <a:schemeClr val="dk1"/>
          </a:fillRef>
          <a:effectRef idx="0">
            <a:schemeClr val="dk1"/>
          </a:effectRef>
          <a:fontRef idx="minor">
            <a:schemeClr val="tx1"/>
          </a:fontRef>
        </p:style>
      </p:cxnSp>
      <p:sp>
        <p:nvSpPr>
          <p:cNvPr id="92" name="Oval 91">
            <a:extLst>
              <a:ext uri="{FF2B5EF4-FFF2-40B4-BE49-F238E27FC236}">
                <a16:creationId xmlns:a16="http://schemas.microsoft.com/office/drawing/2014/main" id="{4B522356-40CD-6140-9979-0E0A76BBD93E}"/>
              </a:ext>
            </a:extLst>
          </p:cNvPr>
          <p:cNvSpPr/>
          <p:nvPr/>
        </p:nvSpPr>
        <p:spPr>
          <a:xfrm rot="15469242">
            <a:off x="4726713" y="4638936"/>
            <a:ext cx="538012" cy="1789023"/>
          </a:xfrm>
          <a:prstGeom prst="ellipse">
            <a:avLst/>
          </a:prstGeom>
          <a:noFill/>
          <a:ln w="25400" cmpd="sng">
            <a:solidFill>
              <a:srgbClr val="C00000"/>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44C795B9-93D6-514B-A530-57B23B46BD69}"/>
              </a:ext>
            </a:extLst>
          </p:cNvPr>
          <p:cNvSpPr/>
          <p:nvPr/>
        </p:nvSpPr>
        <p:spPr>
          <a:xfrm rot="2083259">
            <a:off x="5873623" y="5260947"/>
            <a:ext cx="566200" cy="1492483"/>
          </a:xfrm>
          <a:prstGeom prst="ellipse">
            <a:avLst/>
          </a:prstGeom>
          <a:noFill/>
          <a:ln w="25400" cmpd="sng">
            <a:solidFill>
              <a:schemeClr val="accent2"/>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7AEC215C-222F-0F40-9F86-D31ED448A15E}"/>
              </a:ext>
            </a:extLst>
          </p:cNvPr>
          <p:cNvSpPr/>
          <p:nvPr/>
        </p:nvSpPr>
        <p:spPr>
          <a:xfrm>
            <a:off x="3934602" y="6063933"/>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5" name="TextBox 94">
            <a:extLst>
              <a:ext uri="{FF2B5EF4-FFF2-40B4-BE49-F238E27FC236}">
                <a16:creationId xmlns:a16="http://schemas.microsoft.com/office/drawing/2014/main" id="{F2A2B86D-82AA-7E4E-9E09-2BD341220F07}"/>
              </a:ext>
            </a:extLst>
          </p:cNvPr>
          <p:cNvSpPr txBox="1"/>
          <p:nvPr/>
        </p:nvSpPr>
        <p:spPr>
          <a:xfrm>
            <a:off x="3937395" y="6042540"/>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6</a:t>
            </a:r>
          </a:p>
        </p:txBody>
      </p:sp>
      <p:sp>
        <p:nvSpPr>
          <p:cNvPr id="96" name="Oval 95">
            <a:extLst>
              <a:ext uri="{FF2B5EF4-FFF2-40B4-BE49-F238E27FC236}">
                <a16:creationId xmlns:a16="http://schemas.microsoft.com/office/drawing/2014/main" id="{2FBC17D5-8B63-E14E-A29F-9C032B260C31}"/>
              </a:ext>
            </a:extLst>
          </p:cNvPr>
          <p:cNvSpPr/>
          <p:nvPr/>
        </p:nvSpPr>
        <p:spPr>
          <a:xfrm rot="900000">
            <a:off x="3783501" y="5979351"/>
            <a:ext cx="1395190" cy="656084"/>
          </a:xfrm>
          <a:prstGeom prst="ellipse">
            <a:avLst/>
          </a:prstGeom>
          <a:noFill/>
          <a:ln w="25400" cmpd="sng">
            <a:solidFill>
              <a:schemeClr val="accent4"/>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16817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D1F66-0F57-4B4A-9AD1-E317513AFBFE}"/>
              </a:ext>
            </a:extLst>
          </p:cNvPr>
          <p:cNvSpPr>
            <a:spLocks noGrp="1"/>
          </p:cNvSpPr>
          <p:nvPr>
            <p:ph type="title"/>
          </p:nvPr>
        </p:nvSpPr>
        <p:spPr/>
        <p:txBody>
          <a:bodyPr>
            <a:normAutofit/>
          </a:bodyPr>
          <a:lstStyle/>
          <a:p>
            <a:r>
              <a:rPr lang="en-US" dirty="0" err="1"/>
              <a:t>Transductive</a:t>
            </a:r>
            <a:r>
              <a:rPr lang="en-US" dirty="0"/>
              <a:t>/Inductive Settings</a:t>
            </a:r>
          </a:p>
        </p:txBody>
      </p:sp>
      <p:sp>
        <p:nvSpPr>
          <p:cNvPr id="3" name="Content Placeholder 2">
            <a:extLst>
              <a:ext uri="{FF2B5EF4-FFF2-40B4-BE49-F238E27FC236}">
                <a16:creationId xmlns:a16="http://schemas.microsoft.com/office/drawing/2014/main" id="{A52C8611-63D8-4942-97B3-1F19B9A4FB70}"/>
              </a:ext>
            </a:extLst>
          </p:cNvPr>
          <p:cNvSpPr>
            <a:spLocks noGrp="1"/>
          </p:cNvSpPr>
          <p:nvPr>
            <p:ph idx="1"/>
          </p:nvPr>
        </p:nvSpPr>
        <p:spPr>
          <a:xfrm>
            <a:off x="457199" y="1295400"/>
            <a:ext cx="8562703" cy="5257801"/>
          </a:xfrm>
        </p:spPr>
        <p:txBody>
          <a:bodyPr>
            <a:normAutofit fontScale="92500" lnSpcReduction="10000"/>
          </a:bodyPr>
          <a:lstStyle/>
          <a:p>
            <a:r>
              <a:rPr lang="en-US" b="1" dirty="0" err="1">
                <a:solidFill>
                  <a:srgbClr val="0070C0"/>
                </a:solidFill>
              </a:rPr>
              <a:t>Transductive</a:t>
            </a:r>
            <a:r>
              <a:rPr lang="en-US" b="1" dirty="0">
                <a:solidFill>
                  <a:srgbClr val="0070C0"/>
                </a:solidFill>
              </a:rPr>
              <a:t> setting: </a:t>
            </a:r>
            <a:r>
              <a:rPr lang="en-US" dirty="0"/>
              <a:t>training/validation/test sets are </a:t>
            </a:r>
            <a:r>
              <a:rPr lang="en-US" b="1" dirty="0">
                <a:solidFill>
                  <a:srgbClr val="0070C0"/>
                </a:solidFill>
              </a:rPr>
              <a:t>on the same graph</a:t>
            </a:r>
          </a:p>
          <a:p>
            <a:pPr lvl="1"/>
            <a:r>
              <a:rPr lang="en-US" dirty="0"/>
              <a:t>The </a:t>
            </a:r>
            <a:r>
              <a:rPr lang="en-US" b="1" dirty="0">
                <a:solidFill>
                  <a:srgbClr val="0070C0"/>
                </a:solidFill>
              </a:rPr>
              <a:t>dataset consists of one graph</a:t>
            </a:r>
          </a:p>
          <a:p>
            <a:pPr lvl="1"/>
            <a:r>
              <a:rPr lang="en-US" b="1" dirty="0">
                <a:solidFill>
                  <a:srgbClr val="0070C0"/>
                </a:solidFill>
              </a:rPr>
              <a:t>The entire graph can be observed in all dataset splits, we only split the labels</a:t>
            </a:r>
          </a:p>
          <a:p>
            <a:pPr lvl="1"/>
            <a:r>
              <a:rPr lang="en-US" dirty="0"/>
              <a:t>Only applicable to </a:t>
            </a:r>
            <a:r>
              <a:rPr lang="en-US" b="1" dirty="0">
                <a:solidFill>
                  <a:srgbClr val="0070C0"/>
                </a:solidFill>
              </a:rPr>
              <a:t>node/edge </a:t>
            </a:r>
            <a:r>
              <a:rPr lang="en-US" dirty="0"/>
              <a:t>prediction tasks</a:t>
            </a:r>
          </a:p>
          <a:p>
            <a:r>
              <a:rPr lang="en-US" b="1" dirty="0">
                <a:solidFill>
                  <a:srgbClr val="C00000"/>
                </a:solidFill>
              </a:rPr>
              <a:t>Inductive setting: </a:t>
            </a:r>
            <a:r>
              <a:rPr lang="en-US" dirty="0"/>
              <a:t>training/validation/test sets are </a:t>
            </a:r>
            <a:r>
              <a:rPr lang="en-US" b="1" dirty="0">
                <a:solidFill>
                  <a:srgbClr val="C00000"/>
                </a:solidFill>
              </a:rPr>
              <a:t>on different graphs</a:t>
            </a:r>
          </a:p>
          <a:p>
            <a:pPr lvl="1"/>
            <a:r>
              <a:rPr lang="en-US" dirty="0"/>
              <a:t>The </a:t>
            </a:r>
            <a:r>
              <a:rPr lang="en-US" b="1" dirty="0">
                <a:solidFill>
                  <a:srgbClr val="C00000"/>
                </a:solidFill>
              </a:rPr>
              <a:t>dataset consists of multiple graphs</a:t>
            </a:r>
            <a:endParaRPr lang="en-US" dirty="0">
              <a:solidFill>
                <a:srgbClr val="C00000"/>
              </a:solidFill>
            </a:endParaRPr>
          </a:p>
          <a:p>
            <a:pPr lvl="1"/>
            <a:r>
              <a:rPr lang="en-US" dirty="0"/>
              <a:t>Each split can </a:t>
            </a:r>
            <a:r>
              <a:rPr lang="en-US" b="1" dirty="0">
                <a:solidFill>
                  <a:srgbClr val="C00000"/>
                </a:solidFill>
              </a:rPr>
              <a:t>only observe the graph(s) within the split</a:t>
            </a:r>
            <a:r>
              <a:rPr lang="en-US" dirty="0"/>
              <a:t>. A successful model should </a:t>
            </a:r>
            <a:r>
              <a:rPr lang="en-US" b="1" dirty="0">
                <a:solidFill>
                  <a:srgbClr val="C00000"/>
                </a:solidFill>
              </a:rPr>
              <a:t>generalize to unseen graphs</a:t>
            </a:r>
          </a:p>
          <a:p>
            <a:pPr lvl="1"/>
            <a:r>
              <a:rPr lang="en-US" dirty="0"/>
              <a:t>Applicable to </a:t>
            </a:r>
            <a:r>
              <a:rPr lang="en-US" b="1" dirty="0">
                <a:solidFill>
                  <a:srgbClr val="C00000"/>
                </a:solidFill>
              </a:rPr>
              <a:t>node/edge/graph </a:t>
            </a:r>
            <a:r>
              <a:rPr lang="en-US" dirty="0"/>
              <a:t>tasks</a:t>
            </a:r>
          </a:p>
        </p:txBody>
      </p:sp>
      <p:sp>
        <p:nvSpPr>
          <p:cNvPr id="6" name="Slide Number Placeholder 5">
            <a:extLst>
              <a:ext uri="{FF2B5EF4-FFF2-40B4-BE49-F238E27FC236}">
                <a16:creationId xmlns:a16="http://schemas.microsoft.com/office/drawing/2014/main" id="{50093971-5175-D14D-9C3F-56C203CE94C3}"/>
              </a:ext>
            </a:extLst>
          </p:cNvPr>
          <p:cNvSpPr>
            <a:spLocks noGrp="1"/>
          </p:cNvSpPr>
          <p:nvPr>
            <p:ph type="sldNum" sz="quarter" idx="12"/>
          </p:nvPr>
        </p:nvSpPr>
        <p:spPr/>
        <p:txBody>
          <a:bodyPr/>
          <a:lstStyle/>
          <a:p>
            <a:fld id="{19B12225-5612-419B-A8D5-4B8EEE4C217E}" type="slidenum">
              <a:rPr lang="en-US" smtClean="0"/>
              <a:pPr/>
              <a:t>145</a:t>
            </a:fld>
            <a:endParaRPr lang="en-US"/>
          </a:p>
        </p:txBody>
      </p:sp>
    </p:spTree>
    <p:extLst>
      <p:ext uri="{BB962C8B-B14F-4D97-AF65-F5344CB8AC3E}">
        <p14:creationId xmlns:p14="http://schemas.microsoft.com/office/powerpoint/2010/main" val="17008838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A5E2-BF07-364B-94F2-F850BA0A8099}"/>
              </a:ext>
            </a:extLst>
          </p:cNvPr>
          <p:cNvSpPr>
            <a:spLocks noGrp="1"/>
          </p:cNvSpPr>
          <p:nvPr>
            <p:ph type="title"/>
          </p:nvPr>
        </p:nvSpPr>
        <p:spPr>
          <a:xfrm>
            <a:off x="457200" y="-17143"/>
            <a:ext cx="8229600" cy="1143000"/>
          </a:xfrm>
        </p:spPr>
        <p:txBody>
          <a:bodyPr/>
          <a:lstStyle/>
          <a:p>
            <a:r>
              <a:rPr lang="en-US" dirty="0"/>
              <a:t>Example: Node Classification</a:t>
            </a:r>
          </a:p>
        </p:txBody>
      </p:sp>
      <p:sp>
        <p:nvSpPr>
          <p:cNvPr id="3" name="Content Placeholder 2">
            <a:extLst>
              <a:ext uri="{FF2B5EF4-FFF2-40B4-BE49-F238E27FC236}">
                <a16:creationId xmlns:a16="http://schemas.microsoft.com/office/drawing/2014/main" id="{D8C84BA1-D83E-3146-BA86-91F732ABE562}"/>
              </a:ext>
            </a:extLst>
          </p:cNvPr>
          <p:cNvSpPr>
            <a:spLocks noGrp="1"/>
          </p:cNvSpPr>
          <p:nvPr>
            <p:ph idx="1"/>
          </p:nvPr>
        </p:nvSpPr>
        <p:spPr>
          <a:xfrm>
            <a:off x="457200" y="1024836"/>
            <a:ext cx="8229600" cy="1420325"/>
          </a:xfrm>
        </p:spPr>
        <p:txBody>
          <a:bodyPr>
            <a:normAutofit/>
          </a:bodyPr>
          <a:lstStyle/>
          <a:p>
            <a:r>
              <a:rPr lang="en-US" sz="2800" b="1" dirty="0" err="1"/>
              <a:t>Transductive</a:t>
            </a:r>
            <a:r>
              <a:rPr lang="en-US" sz="2800" dirty="0"/>
              <a:t> node classification</a:t>
            </a:r>
          </a:p>
          <a:p>
            <a:pPr lvl="1"/>
            <a:r>
              <a:rPr lang="en-US" sz="2400" b="1" dirty="0"/>
              <a:t>All the splits can observe the entire graph structure</a:t>
            </a:r>
            <a:r>
              <a:rPr lang="en-US" sz="2400" dirty="0"/>
              <a:t>, but can only observe the labels of their respective nodes</a:t>
            </a:r>
            <a:endParaRPr lang="en-US" sz="2800" dirty="0"/>
          </a:p>
          <a:p>
            <a:endParaRPr lang="en-US" sz="2800" dirty="0"/>
          </a:p>
        </p:txBody>
      </p:sp>
      <p:sp>
        <p:nvSpPr>
          <p:cNvPr id="6" name="Slide Number Placeholder 5">
            <a:extLst>
              <a:ext uri="{FF2B5EF4-FFF2-40B4-BE49-F238E27FC236}">
                <a16:creationId xmlns:a16="http://schemas.microsoft.com/office/drawing/2014/main" id="{1132DF85-1557-E94E-940A-CB0853945D0F}"/>
              </a:ext>
            </a:extLst>
          </p:cNvPr>
          <p:cNvSpPr>
            <a:spLocks noGrp="1"/>
          </p:cNvSpPr>
          <p:nvPr>
            <p:ph type="sldNum" sz="quarter" idx="12"/>
          </p:nvPr>
        </p:nvSpPr>
        <p:spPr/>
        <p:txBody>
          <a:bodyPr/>
          <a:lstStyle/>
          <a:p>
            <a:fld id="{19B12225-5612-419B-A8D5-4B8EEE4C217E}" type="slidenum">
              <a:rPr lang="en-US" smtClean="0"/>
              <a:pPr/>
              <a:t>146</a:t>
            </a:fld>
            <a:endParaRPr lang="en-US"/>
          </a:p>
        </p:txBody>
      </p:sp>
      <p:sp>
        <p:nvSpPr>
          <p:cNvPr id="25" name="TextBox 24">
            <a:extLst>
              <a:ext uri="{FF2B5EF4-FFF2-40B4-BE49-F238E27FC236}">
                <a16:creationId xmlns:a16="http://schemas.microsoft.com/office/drawing/2014/main" id="{354B563B-AC98-F64D-85F3-78D280556CD3}"/>
              </a:ext>
            </a:extLst>
          </p:cNvPr>
          <p:cNvSpPr txBox="1"/>
          <p:nvPr/>
        </p:nvSpPr>
        <p:spPr>
          <a:xfrm>
            <a:off x="5648652" y="2288623"/>
            <a:ext cx="1395190" cy="1420325"/>
          </a:xfrm>
          <a:prstGeom prst="rect">
            <a:avLst/>
          </a:prstGeom>
          <a:noFill/>
        </p:spPr>
        <p:txBody>
          <a:bodyPr wrap="none" rtlCol="0">
            <a:spAutoFit/>
          </a:bodyPr>
          <a:lstStyle/>
          <a:p>
            <a:pPr>
              <a:lnSpc>
                <a:spcPct val="150000"/>
              </a:lnSpc>
            </a:pPr>
            <a:r>
              <a:rPr lang="en-US" sz="2000" b="1">
                <a:solidFill>
                  <a:srgbClr val="C00000"/>
                </a:solidFill>
                <a:latin typeface="Arial" panose="020B0604020202020204" pitchFamily="34" charset="0"/>
                <a:cs typeface="Arial" panose="020B0604020202020204" pitchFamily="34" charset="0"/>
              </a:rPr>
              <a:t>Training</a:t>
            </a:r>
          </a:p>
          <a:p>
            <a:pPr>
              <a:lnSpc>
                <a:spcPct val="150000"/>
              </a:lnSpc>
            </a:pPr>
            <a:r>
              <a:rPr lang="en-US" sz="2000" b="1">
                <a:solidFill>
                  <a:schemeClr val="accent2"/>
                </a:solidFill>
                <a:latin typeface="Arial" panose="020B0604020202020204" pitchFamily="34" charset="0"/>
                <a:cs typeface="Arial" panose="020B0604020202020204" pitchFamily="34" charset="0"/>
              </a:rPr>
              <a:t>Validation</a:t>
            </a:r>
          </a:p>
          <a:p>
            <a:pPr>
              <a:lnSpc>
                <a:spcPct val="150000"/>
              </a:lnSpc>
            </a:pPr>
            <a:r>
              <a:rPr lang="en-US" sz="2000" b="1">
                <a:solidFill>
                  <a:schemeClr val="accent4"/>
                </a:solidFill>
                <a:latin typeface="Arial" panose="020B0604020202020204" pitchFamily="34" charset="0"/>
                <a:cs typeface="Arial" panose="020B0604020202020204" pitchFamily="34" charset="0"/>
              </a:rPr>
              <a:t>Test</a:t>
            </a:r>
          </a:p>
        </p:txBody>
      </p:sp>
      <p:pic>
        <p:nvPicPr>
          <p:cNvPr id="27" name="Picture 26">
            <a:extLst>
              <a:ext uri="{FF2B5EF4-FFF2-40B4-BE49-F238E27FC236}">
                <a16:creationId xmlns:a16="http://schemas.microsoft.com/office/drawing/2014/main" id="{79CD0321-8765-4E46-A47B-5488069F74C2}"/>
              </a:ext>
            </a:extLst>
          </p:cNvPr>
          <p:cNvPicPr>
            <a:picLocks noChangeAspect="1"/>
          </p:cNvPicPr>
          <p:nvPr/>
        </p:nvPicPr>
        <p:blipFill rotWithShape="1">
          <a:blip r:embed="rId2"/>
          <a:srcRect b="16447"/>
          <a:stretch/>
        </p:blipFill>
        <p:spPr>
          <a:xfrm>
            <a:off x="1006150" y="5146672"/>
            <a:ext cx="1449393" cy="1225367"/>
          </a:xfrm>
          <a:prstGeom prst="rect">
            <a:avLst/>
          </a:prstGeom>
        </p:spPr>
      </p:pic>
      <p:pic>
        <p:nvPicPr>
          <p:cNvPr id="28" name="Picture 27">
            <a:extLst>
              <a:ext uri="{FF2B5EF4-FFF2-40B4-BE49-F238E27FC236}">
                <a16:creationId xmlns:a16="http://schemas.microsoft.com/office/drawing/2014/main" id="{B5CE1AF0-D9C8-4D4A-8DBE-E42340ED9C4C}"/>
              </a:ext>
            </a:extLst>
          </p:cNvPr>
          <p:cNvPicPr>
            <a:picLocks noChangeAspect="1"/>
          </p:cNvPicPr>
          <p:nvPr/>
        </p:nvPicPr>
        <p:blipFill rotWithShape="1">
          <a:blip r:embed="rId2"/>
          <a:srcRect b="16447"/>
          <a:stretch/>
        </p:blipFill>
        <p:spPr>
          <a:xfrm>
            <a:off x="3081216" y="5146669"/>
            <a:ext cx="1449393" cy="1225367"/>
          </a:xfrm>
          <a:prstGeom prst="rect">
            <a:avLst/>
          </a:prstGeom>
        </p:spPr>
      </p:pic>
      <p:pic>
        <p:nvPicPr>
          <p:cNvPr id="29" name="Picture 28">
            <a:extLst>
              <a:ext uri="{FF2B5EF4-FFF2-40B4-BE49-F238E27FC236}">
                <a16:creationId xmlns:a16="http://schemas.microsoft.com/office/drawing/2014/main" id="{87A52154-EF3D-044C-A25E-1C94307B8790}"/>
              </a:ext>
            </a:extLst>
          </p:cNvPr>
          <p:cNvPicPr>
            <a:picLocks noChangeAspect="1"/>
          </p:cNvPicPr>
          <p:nvPr/>
        </p:nvPicPr>
        <p:blipFill rotWithShape="1">
          <a:blip r:embed="rId2"/>
          <a:srcRect b="16447"/>
          <a:stretch/>
        </p:blipFill>
        <p:spPr>
          <a:xfrm>
            <a:off x="5289497" y="5146670"/>
            <a:ext cx="1449393" cy="1225367"/>
          </a:xfrm>
          <a:prstGeom prst="rect">
            <a:avLst/>
          </a:prstGeom>
        </p:spPr>
      </p:pic>
      <p:sp>
        <p:nvSpPr>
          <p:cNvPr id="39" name="TextBox 38">
            <a:extLst>
              <a:ext uri="{FF2B5EF4-FFF2-40B4-BE49-F238E27FC236}">
                <a16:creationId xmlns:a16="http://schemas.microsoft.com/office/drawing/2014/main" id="{25C8201E-838C-F946-96E5-CB9CFBD3DF17}"/>
              </a:ext>
            </a:extLst>
          </p:cNvPr>
          <p:cNvSpPr txBox="1"/>
          <p:nvPr/>
        </p:nvSpPr>
        <p:spPr>
          <a:xfrm>
            <a:off x="7334283" y="4966642"/>
            <a:ext cx="1395190" cy="1420325"/>
          </a:xfrm>
          <a:prstGeom prst="rect">
            <a:avLst/>
          </a:prstGeom>
          <a:noFill/>
        </p:spPr>
        <p:txBody>
          <a:bodyPr wrap="none" rtlCol="0">
            <a:spAutoFit/>
          </a:bodyPr>
          <a:lstStyle/>
          <a:p>
            <a:pPr>
              <a:lnSpc>
                <a:spcPct val="150000"/>
              </a:lnSpc>
            </a:pPr>
            <a:r>
              <a:rPr lang="en-US" sz="2000" b="1">
                <a:solidFill>
                  <a:srgbClr val="C00000"/>
                </a:solidFill>
                <a:latin typeface="Arial" panose="020B0604020202020204" pitchFamily="34" charset="0"/>
                <a:cs typeface="Arial" panose="020B0604020202020204" pitchFamily="34" charset="0"/>
              </a:rPr>
              <a:t>Training</a:t>
            </a:r>
          </a:p>
          <a:p>
            <a:pPr>
              <a:lnSpc>
                <a:spcPct val="150000"/>
              </a:lnSpc>
            </a:pPr>
            <a:r>
              <a:rPr lang="en-US" sz="2000" b="1">
                <a:solidFill>
                  <a:schemeClr val="accent2"/>
                </a:solidFill>
                <a:latin typeface="Arial" panose="020B0604020202020204" pitchFamily="34" charset="0"/>
                <a:cs typeface="Arial" panose="020B0604020202020204" pitchFamily="34" charset="0"/>
              </a:rPr>
              <a:t>Validation</a:t>
            </a:r>
          </a:p>
          <a:p>
            <a:pPr>
              <a:lnSpc>
                <a:spcPct val="150000"/>
              </a:lnSpc>
            </a:pPr>
            <a:r>
              <a:rPr lang="en-US" sz="2000" b="1">
                <a:solidFill>
                  <a:schemeClr val="accent4"/>
                </a:solidFill>
                <a:latin typeface="Arial" panose="020B0604020202020204" pitchFamily="34" charset="0"/>
                <a:cs typeface="Arial" panose="020B0604020202020204" pitchFamily="34" charset="0"/>
              </a:rPr>
              <a:t>Test</a:t>
            </a:r>
          </a:p>
        </p:txBody>
      </p:sp>
      <p:sp>
        <p:nvSpPr>
          <p:cNvPr id="40" name="Oval 39">
            <a:extLst>
              <a:ext uri="{FF2B5EF4-FFF2-40B4-BE49-F238E27FC236}">
                <a16:creationId xmlns:a16="http://schemas.microsoft.com/office/drawing/2014/main" id="{6CA71150-DEDE-294F-B05B-BF70D66320F9}"/>
              </a:ext>
            </a:extLst>
          </p:cNvPr>
          <p:cNvSpPr/>
          <p:nvPr/>
        </p:nvSpPr>
        <p:spPr>
          <a:xfrm>
            <a:off x="916237" y="4921377"/>
            <a:ext cx="1705845" cy="1705845"/>
          </a:xfrm>
          <a:prstGeom prst="ellipse">
            <a:avLst/>
          </a:prstGeom>
          <a:noFill/>
          <a:ln w="25400" cmpd="sng">
            <a:solidFill>
              <a:srgbClr val="C00000"/>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DAEE173-045E-2343-A32B-07427743C8A8}"/>
              </a:ext>
            </a:extLst>
          </p:cNvPr>
          <p:cNvSpPr/>
          <p:nvPr/>
        </p:nvSpPr>
        <p:spPr>
          <a:xfrm>
            <a:off x="3010306" y="4906429"/>
            <a:ext cx="1705845" cy="1705845"/>
          </a:xfrm>
          <a:prstGeom prst="ellipse">
            <a:avLst/>
          </a:prstGeom>
          <a:noFill/>
          <a:ln w="25400" cmpd="sng">
            <a:solidFill>
              <a:schemeClr val="accent2"/>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CB48E1B-45FB-234B-893C-6B5F111765B1}"/>
              </a:ext>
            </a:extLst>
          </p:cNvPr>
          <p:cNvSpPr/>
          <p:nvPr/>
        </p:nvSpPr>
        <p:spPr>
          <a:xfrm>
            <a:off x="5104375" y="4891481"/>
            <a:ext cx="1705845" cy="1705845"/>
          </a:xfrm>
          <a:prstGeom prst="ellipse">
            <a:avLst/>
          </a:prstGeom>
          <a:noFill/>
          <a:ln w="25400" cmpd="sng">
            <a:solidFill>
              <a:schemeClr val="accent4"/>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5750EF1-BDA1-344F-8AED-10343845607D}"/>
              </a:ext>
            </a:extLst>
          </p:cNvPr>
          <p:cNvPicPr>
            <a:picLocks noChangeAspect="1"/>
          </p:cNvPicPr>
          <p:nvPr/>
        </p:nvPicPr>
        <p:blipFill rotWithShape="1">
          <a:blip r:embed="rId2"/>
          <a:srcRect b="16447"/>
          <a:stretch/>
        </p:blipFill>
        <p:spPr>
          <a:xfrm>
            <a:off x="3382622" y="2453820"/>
            <a:ext cx="1449393" cy="1225367"/>
          </a:xfrm>
          <a:prstGeom prst="rect">
            <a:avLst/>
          </a:prstGeom>
        </p:spPr>
      </p:pic>
      <p:sp>
        <p:nvSpPr>
          <p:cNvPr id="22" name="Oval 21">
            <a:extLst>
              <a:ext uri="{FF2B5EF4-FFF2-40B4-BE49-F238E27FC236}">
                <a16:creationId xmlns:a16="http://schemas.microsoft.com/office/drawing/2014/main" id="{9BF501D7-25F4-D04D-8784-9F02286A6689}"/>
              </a:ext>
            </a:extLst>
          </p:cNvPr>
          <p:cNvSpPr/>
          <p:nvPr/>
        </p:nvSpPr>
        <p:spPr>
          <a:xfrm rot="20446366">
            <a:off x="4174890" y="2331993"/>
            <a:ext cx="681494" cy="1214845"/>
          </a:xfrm>
          <a:prstGeom prst="ellipse">
            <a:avLst/>
          </a:prstGeom>
          <a:noFill/>
          <a:ln w="25400" cmpd="sng">
            <a:solidFill>
              <a:srgbClr val="C00000"/>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A5C584A-55EB-0940-A2AE-3FE98B3A4604}"/>
              </a:ext>
            </a:extLst>
          </p:cNvPr>
          <p:cNvSpPr/>
          <p:nvPr/>
        </p:nvSpPr>
        <p:spPr>
          <a:xfrm>
            <a:off x="4040431" y="3399081"/>
            <a:ext cx="360585" cy="355924"/>
          </a:xfrm>
          <a:prstGeom prst="ellipse">
            <a:avLst/>
          </a:prstGeom>
          <a:noFill/>
          <a:ln w="25400" cmpd="sng">
            <a:solidFill>
              <a:schemeClr val="accent4"/>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A8091A5-A31B-7C42-8C45-B5E747FBB7C1}"/>
              </a:ext>
            </a:extLst>
          </p:cNvPr>
          <p:cNvSpPr/>
          <p:nvPr/>
        </p:nvSpPr>
        <p:spPr>
          <a:xfrm rot="1800000">
            <a:off x="3356337" y="2725532"/>
            <a:ext cx="548640" cy="956377"/>
          </a:xfrm>
          <a:prstGeom prst="ellipse">
            <a:avLst/>
          </a:prstGeom>
          <a:noFill/>
          <a:ln w="25400" cmpd="sng">
            <a:solidFill>
              <a:schemeClr val="accent2"/>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B6D5B1BE-AAFA-B74A-924F-40BCF3715353}"/>
              </a:ext>
            </a:extLst>
          </p:cNvPr>
          <p:cNvSpPr txBox="1">
            <a:spLocks/>
          </p:cNvSpPr>
          <p:nvPr/>
        </p:nvSpPr>
        <p:spPr>
          <a:xfrm>
            <a:off x="499873" y="3670491"/>
            <a:ext cx="8229600" cy="2070895"/>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sz="2800" b="1"/>
              <a:t>Inductive</a:t>
            </a:r>
            <a:r>
              <a:rPr lang="en-US" sz="2800"/>
              <a:t> node classification</a:t>
            </a:r>
          </a:p>
          <a:p>
            <a:pPr lvl="1">
              <a:spcBef>
                <a:spcPts val="0"/>
              </a:spcBef>
            </a:pPr>
            <a:r>
              <a:rPr lang="en-US" sz="2400"/>
              <a:t>Suppose we have a dataset of 3 graphs</a:t>
            </a:r>
          </a:p>
          <a:p>
            <a:pPr lvl="1">
              <a:spcBef>
                <a:spcPts val="0"/>
              </a:spcBef>
            </a:pPr>
            <a:r>
              <a:rPr lang="en-US" sz="2400" b="1"/>
              <a:t>Each split contains an independent graph</a:t>
            </a:r>
          </a:p>
        </p:txBody>
      </p:sp>
      <p:cxnSp>
        <p:nvCxnSpPr>
          <p:cNvPr id="8" name="Straight Connector 7">
            <a:extLst>
              <a:ext uri="{FF2B5EF4-FFF2-40B4-BE49-F238E27FC236}">
                <a16:creationId xmlns:a16="http://schemas.microsoft.com/office/drawing/2014/main" id="{AE533C2B-873A-F243-A5CD-0DCC7FEC99FB}"/>
              </a:ext>
            </a:extLst>
          </p:cNvPr>
          <p:cNvCxnSpPr/>
          <p:nvPr/>
        </p:nvCxnSpPr>
        <p:spPr>
          <a:xfrm>
            <a:off x="3472476" y="5693963"/>
            <a:ext cx="375858" cy="521713"/>
          </a:xfrm>
          <a:prstGeom prst="line">
            <a:avLst/>
          </a:prstGeom>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C23B1E06-5800-6F45-8679-3DE8C4FEF64C}"/>
              </a:ext>
            </a:extLst>
          </p:cNvPr>
          <p:cNvCxnSpPr>
            <a:cxnSpLocks/>
          </p:cNvCxnSpPr>
          <p:nvPr/>
        </p:nvCxnSpPr>
        <p:spPr>
          <a:xfrm flipH="1">
            <a:off x="1256601" y="5741386"/>
            <a:ext cx="877780" cy="350874"/>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6866725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A5E2-BF07-364B-94F2-F850BA0A8099}"/>
              </a:ext>
            </a:extLst>
          </p:cNvPr>
          <p:cNvSpPr>
            <a:spLocks noGrp="1"/>
          </p:cNvSpPr>
          <p:nvPr>
            <p:ph type="title"/>
          </p:nvPr>
        </p:nvSpPr>
        <p:spPr>
          <a:xfrm>
            <a:off x="420011" y="-86974"/>
            <a:ext cx="8229600" cy="1143000"/>
          </a:xfrm>
        </p:spPr>
        <p:txBody>
          <a:bodyPr/>
          <a:lstStyle/>
          <a:p>
            <a:r>
              <a:rPr lang="en-US" dirty="0"/>
              <a:t>Example: Graph Classification</a:t>
            </a:r>
          </a:p>
        </p:txBody>
      </p:sp>
      <p:sp>
        <p:nvSpPr>
          <p:cNvPr id="3" name="Content Placeholder 2">
            <a:extLst>
              <a:ext uri="{FF2B5EF4-FFF2-40B4-BE49-F238E27FC236}">
                <a16:creationId xmlns:a16="http://schemas.microsoft.com/office/drawing/2014/main" id="{D8C84BA1-D83E-3146-BA86-91F732ABE562}"/>
              </a:ext>
            </a:extLst>
          </p:cNvPr>
          <p:cNvSpPr>
            <a:spLocks noGrp="1"/>
          </p:cNvSpPr>
          <p:nvPr>
            <p:ph idx="1"/>
          </p:nvPr>
        </p:nvSpPr>
        <p:spPr>
          <a:xfrm>
            <a:off x="457200" y="1295400"/>
            <a:ext cx="8229600" cy="4681506"/>
          </a:xfrm>
        </p:spPr>
        <p:txBody>
          <a:bodyPr>
            <a:normAutofit/>
          </a:bodyPr>
          <a:lstStyle/>
          <a:p>
            <a:r>
              <a:rPr lang="en-US"/>
              <a:t>Only the </a:t>
            </a:r>
            <a:r>
              <a:rPr lang="en-US" b="1">
                <a:solidFill>
                  <a:srgbClr val="C00000"/>
                </a:solidFill>
              </a:rPr>
              <a:t>inductive setting</a:t>
            </a:r>
            <a:r>
              <a:rPr lang="en-US" b="1"/>
              <a:t> </a:t>
            </a:r>
            <a:r>
              <a:rPr lang="en-US"/>
              <a:t>is well defined for </a:t>
            </a:r>
            <a:r>
              <a:rPr lang="en-US" b="1">
                <a:solidFill>
                  <a:srgbClr val="C00000"/>
                </a:solidFill>
              </a:rPr>
              <a:t>graph classification</a:t>
            </a:r>
          </a:p>
          <a:p>
            <a:pPr lvl="1"/>
            <a:r>
              <a:rPr lang="en-US"/>
              <a:t>Because </a:t>
            </a:r>
            <a:r>
              <a:rPr lang="en-US" b="1">
                <a:solidFill>
                  <a:srgbClr val="0070C0"/>
                </a:solidFill>
              </a:rPr>
              <a:t>we have to test on unseen graphs</a:t>
            </a:r>
            <a:endParaRPr lang="en-US" sz="2600" b="1">
              <a:solidFill>
                <a:srgbClr val="0070C0"/>
              </a:solidFill>
            </a:endParaRPr>
          </a:p>
          <a:p>
            <a:pPr lvl="1"/>
            <a:r>
              <a:rPr lang="en-US"/>
              <a:t>Suppose we have a dataset of 5 graphs. Each split will contain independent graph(s).</a:t>
            </a:r>
          </a:p>
          <a:p>
            <a:endParaRPr lang="en-US"/>
          </a:p>
        </p:txBody>
      </p:sp>
      <p:sp>
        <p:nvSpPr>
          <p:cNvPr id="6" name="Slide Number Placeholder 5">
            <a:extLst>
              <a:ext uri="{FF2B5EF4-FFF2-40B4-BE49-F238E27FC236}">
                <a16:creationId xmlns:a16="http://schemas.microsoft.com/office/drawing/2014/main" id="{1132DF85-1557-E94E-940A-CB0853945D0F}"/>
              </a:ext>
            </a:extLst>
          </p:cNvPr>
          <p:cNvSpPr>
            <a:spLocks noGrp="1"/>
          </p:cNvSpPr>
          <p:nvPr>
            <p:ph type="sldNum" sz="quarter" idx="12"/>
          </p:nvPr>
        </p:nvSpPr>
        <p:spPr/>
        <p:txBody>
          <a:bodyPr/>
          <a:lstStyle/>
          <a:p>
            <a:fld id="{19B12225-5612-419B-A8D5-4B8EEE4C217E}" type="slidenum">
              <a:rPr lang="en-US" smtClean="0"/>
              <a:pPr/>
              <a:t>147</a:t>
            </a:fld>
            <a:endParaRPr lang="en-US"/>
          </a:p>
        </p:txBody>
      </p:sp>
      <p:pic>
        <p:nvPicPr>
          <p:cNvPr id="31" name="Picture 30">
            <a:extLst>
              <a:ext uri="{FF2B5EF4-FFF2-40B4-BE49-F238E27FC236}">
                <a16:creationId xmlns:a16="http://schemas.microsoft.com/office/drawing/2014/main" id="{0471D13F-A3BF-DE40-B234-40F0757C7A77}"/>
              </a:ext>
            </a:extLst>
          </p:cNvPr>
          <p:cNvPicPr>
            <a:picLocks noChangeAspect="1"/>
          </p:cNvPicPr>
          <p:nvPr/>
        </p:nvPicPr>
        <p:blipFill>
          <a:blip r:embed="rId2"/>
          <a:stretch>
            <a:fillRect/>
          </a:stretch>
        </p:blipFill>
        <p:spPr>
          <a:xfrm>
            <a:off x="556614" y="4356686"/>
            <a:ext cx="1315613" cy="1331209"/>
          </a:xfrm>
          <a:prstGeom prst="rect">
            <a:avLst/>
          </a:prstGeom>
        </p:spPr>
      </p:pic>
      <p:pic>
        <p:nvPicPr>
          <p:cNvPr id="32" name="Picture 31">
            <a:extLst>
              <a:ext uri="{FF2B5EF4-FFF2-40B4-BE49-F238E27FC236}">
                <a16:creationId xmlns:a16="http://schemas.microsoft.com/office/drawing/2014/main" id="{F42A8DE0-1C30-CD44-A18C-D414F04BFA14}"/>
              </a:ext>
            </a:extLst>
          </p:cNvPr>
          <p:cNvPicPr>
            <a:picLocks noChangeAspect="1"/>
          </p:cNvPicPr>
          <p:nvPr/>
        </p:nvPicPr>
        <p:blipFill>
          <a:blip r:embed="rId2"/>
          <a:stretch>
            <a:fillRect/>
          </a:stretch>
        </p:blipFill>
        <p:spPr>
          <a:xfrm>
            <a:off x="2201288" y="4304422"/>
            <a:ext cx="1315613" cy="1331209"/>
          </a:xfrm>
          <a:prstGeom prst="rect">
            <a:avLst/>
          </a:prstGeom>
        </p:spPr>
      </p:pic>
      <p:pic>
        <p:nvPicPr>
          <p:cNvPr id="33" name="Picture 32">
            <a:extLst>
              <a:ext uri="{FF2B5EF4-FFF2-40B4-BE49-F238E27FC236}">
                <a16:creationId xmlns:a16="http://schemas.microsoft.com/office/drawing/2014/main" id="{13C998E6-27A3-C74C-893A-81F43F0A18D6}"/>
              </a:ext>
            </a:extLst>
          </p:cNvPr>
          <p:cNvPicPr>
            <a:picLocks noChangeAspect="1"/>
          </p:cNvPicPr>
          <p:nvPr/>
        </p:nvPicPr>
        <p:blipFill>
          <a:blip r:embed="rId2"/>
          <a:stretch>
            <a:fillRect/>
          </a:stretch>
        </p:blipFill>
        <p:spPr>
          <a:xfrm>
            <a:off x="3941113" y="4304422"/>
            <a:ext cx="1315613" cy="1331209"/>
          </a:xfrm>
          <a:prstGeom prst="rect">
            <a:avLst/>
          </a:prstGeom>
        </p:spPr>
      </p:pic>
      <p:pic>
        <p:nvPicPr>
          <p:cNvPr id="34" name="Picture 33">
            <a:extLst>
              <a:ext uri="{FF2B5EF4-FFF2-40B4-BE49-F238E27FC236}">
                <a16:creationId xmlns:a16="http://schemas.microsoft.com/office/drawing/2014/main" id="{2FB3899B-27A4-654C-B271-F587B7868D5C}"/>
              </a:ext>
            </a:extLst>
          </p:cNvPr>
          <p:cNvPicPr>
            <a:picLocks noChangeAspect="1"/>
          </p:cNvPicPr>
          <p:nvPr/>
        </p:nvPicPr>
        <p:blipFill>
          <a:blip r:embed="rId2"/>
          <a:stretch>
            <a:fillRect/>
          </a:stretch>
        </p:blipFill>
        <p:spPr>
          <a:xfrm>
            <a:off x="5687039" y="4303258"/>
            <a:ext cx="1315613" cy="1331209"/>
          </a:xfrm>
          <a:prstGeom prst="rect">
            <a:avLst/>
          </a:prstGeom>
        </p:spPr>
      </p:pic>
      <p:pic>
        <p:nvPicPr>
          <p:cNvPr id="35" name="Picture 34">
            <a:extLst>
              <a:ext uri="{FF2B5EF4-FFF2-40B4-BE49-F238E27FC236}">
                <a16:creationId xmlns:a16="http://schemas.microsoft.com/office/drawing/2014/main" id="{3FBD84AB-FB20-8144-986D-D666B58F9022}"/>
              </a:ext>
            </a:extLst>
          </p:cNvPr>
          <p:cNvPicPr>
            <a:picLocks noChangeAspect="1"/>
          </p:cNvPicPr>
          <p:nvPr/>
        </p:nvPicPr>
        <p:blipFill>
          <a:blip r:embed="rId2"/>
          <a:stretch>
            <a:fillRect/>
          </a:stretch>
        </p:blipFill>
        <p:spPr>
          <a:xfrm>
            <a:off x="7330354" y="4303258"/>
            <a:ext cx="1315613" cy="1331209"/>
          </a:xfrm>
          <a:prstGeom prst="rect">
            <a:avLst/>
          </a:prstGeom>
        </p:spPr>
      </p:pic>
      <p:sp>
        <p:nvSpPr>
          <p:cNvPr id="38" name="Rectangle 37">
            <a:extLst>
              <a:ext uri="{FF2B5EF4-FFF2-40B4-BE49-F238E27FC236}">
                <a16:creationId xmlns:a16="http://schemas.microsoft.com/office/drawing/2014/main" id="{DEC9070D-68F2-A04A-863B-515C400896FD}"/>
              </a:ext>
            </a:extLst>
          </p:cNvPr>
          <p:cNvSpPr/>
          <p:nvPr/>
        </p:nvSpPr>
        <p:spPr>
          <a:xfrm>
            <a:off x="5501799" y="4265755"/>
            <a:ext cx="1562369" cy="1462571"/>
          </a:xfrm>
          <a:prstGeom prst="rect">
            <a:avLst/>
          </a:prstGeom>
          <a:noFill/>
          <a:ln w="25400" cmpd="sng">
            <a:solidFill>
              <a:schemeClr val="accent2"/>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EF97648-3E86-F146-A84F-B6275E257A1F}"/>
              </a:ext>
            </a:extLst>
          </p:cNvPr>
          <p:cNvSpPr/>
          <p:nvPr/>
        </p:nvSpPr>
        <p:spPr>
          <a:xfrm>
            <a:off x="7245406" y="4257074"/>
            <a:ext cx="1504275" cy="1462571"/>
          </a:xfrm>
          <a:prstGeom prst="rect">
            <a:avLst/>
          </a:prstGeom>
          <a:noFill/>
          <a:ln w="25400" cmpd="sng">
            <a:solidFill>
              <a:schemeClr val="accent4"/>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699E538-CD04-8E4A-86AD-1DC5198D3B63}"/>
              </a:ext>
            </a:extLst>
          </p:cNvPr>
          <p:cNvSpPr/>
          <p:nvPr/>
        </p:nvSpPr>
        <p:spPr>
          <a:xfrm>
            <a:off x="486949" y="4257074"/>
            <a:ext cx="4876316" cy="1462571"/>
          </a:xfrm>
          <a:prstGeom prst="rect">
            <a:avLst/>
          </a:prstGeom>
          <a:noFill/>
          <a:ln w="25400" cmpd="sng">
            <a:solidFill>
              <a:srgbClr val="C00000"/>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6D4E5CB-1ED3-3748-8ADC-847C3CE8A160}"/>
              </a:ext>
            </a:extLst>
          </p:cNvPr>
          <p:cNvSpPr txBox="1"/>
          <p:nvPr/>
        </p:nvSpPr>
        <p:spPr>
          <a:xfrm>
            <a:off x="1977981" y="5783215"/>
            <a:ext cx="8229600" cy="496996"/>
          </a:xfrm>
          <a:prstGeom prst="rect">
            <a:avLst/>
          </a:prstGeom>
          <a:noFill/>
        </p:spPr>
        <p:txBody>
          <a:bodyPr wrap="square" rtlCol="0">
            <a:spAutoFit/>
          </a:bodyPr>
          <a:lstStyle/>
          <a:p>
            <a:pPr>
              <a:lnSpc>
                <a:spcPct val="150000"/>
              </a:lnSpc>
            </a:pPr>
            <a:r>
              <a:rPr lang="en-US" sz="2000" b="1">
                <a:solidFill>
                  <a:srgbClr val="C00000"/>
                </a:solidFill>
                <a:latin typeface="Arial" panose="020B0604020202020204" pitchFamily="34" charset="0"/>
                <a:cs typeface="Arial" panose="020B0604020202020204" pitchFamily="34" charset="0"/>
              </a:rPr>
              <a:t>Training                                     </a:t>
            </a:r>
            <a:r>
              <a:rPr lang="en-US" sz="2000" b="1">
                <a:solidFill>
                  <a:schemeClr val="accent2"/>
                </a:solidFill>
                <a:latin typeface="Arial" panose="020B0604020202020204" pitchFamily="34" charset="0"/>
                <a:cs typeface="Arial" panose="020B0604020202020204" pitchFamily="34" charset="0"/>
              </a:rPr>
              <a:t>Validation              </a:t>
            </a:r>
            <a:r>
              <a:rPr lang="en-US" sz="2000" b="1">
                <a:solidFill>
                  <a:schemeClr val="accent4"/>
                </a:solidFill>
                <a:latin typeface="Arial" panose="020B0604020202020204" pitchFamily="34" charset="0"/>
                <a:cs typeface="Arial" panose="020B0604020202020204" pitchFamily="34" charset="0"/>
              </a:rPr>
              <a:t>Test</a:t>
            </a:r>
          </a:p>
        </p:txBody>
      </p:sp>
      <p:cxnSp>
        <p:nvCxnSpPr>
          <p:cNvPr id="17" name="Straight Connector 16">
            <a:extLst>
              <a:ext uri="{FF2B5EF4-FFF2-40B4-BE49-F238E27FC236}">
                <a16:creationId xmlns:a16="http://schemas.microsoft.com/office/drawing/2014/main" id="{14F40D62-A5D9-DD46-AA83-2438AAD5FF78}"/>
              </a:ext>
            </a:extLst>
          </p:cNvPr>
          <p:cNvCxnSpPr>
            <a:cxnSpLocks/>
          </p:cNvCxnSpPr>
          <p:nvPr/>
        </p:nvCxnSpPr>
        <p:spPr>
          <a:xfrm flipH="1">
            <a:off x="6423239" y="4464893"/>
            <a:ext cx="141036" cy="813944"/>
          </a:xfrm>
          <a:prstGeom prst="line">
            <a:avLst/>
          </a:prstGeom>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ED91BF02-C179-8C4D-AF05-BC6118A96B17}"/>
              </a:ext>
            </a:extLst>
          </p:cNvPr>
          <p:cNvCxnSpPr>
            <a:cxnSpLocks/>
          </p:cNvCxnSpPr>
          <p:nvPr/>
        </p:nvCxnSpPr>
        <p:spPr>
          <a:xfrm flipH="1">
            <a:off x="790984" y="4888694"/>
            <a:ext cx="782415" cy="322825"/>
          </a:xfrm>
          <a:prstGeom prst="line">
            <a:avLst/>
          </a:prstGeom>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6AEAD036-C973-0A4F-82C5-DCDB043D81A4}"/>
              </a:ext>
            </a:extLst>
          </p:cNvPr>
          <p:cNvCxnSpPr>
            <a:cxnSpLocks/>
          </p:cNvCxnSpPr>
          <p:nvPr/>
        </p:nvCxnSpPr>
        <p:spPr>
          <a:xfrm>
            <a:off x="2560727" y="4815767"/>
            <a:ext cx="350767" cy="451850"/>
          </a:xfrm>
          <a:prstGeom prst="line">
            <a:avLst/>
          </a:prstGeom>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2B8A157-73AE-814E-AEE6-9D6BFAC55DC3}"/>
              </a:ext>
            </a:extLst>
          </p:cNvPr>
          <p:cNvCxnSpPr>
            <a:cxnSpLocks/>
          </p:cNvCxnSpPr>
          <p:nvPr/>
        </p:nvCxnSpPr>
        <p:spPr>
          <a:xfrm flipH="1">
            <a:off x="7573252" y="5050106"/>
            <a:ext cx="873165" cy="126335"/>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909652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05DB-9BFD-104A-B391-29A10F3081C2}"/>
              </a:ext>
            </a:extLst>
          </p:cNvPr>
          <p:cNvSpPr>
            <a:spLocks noGrp="1"/>
          </p:cNvSpPr>
          <p:nvPr>
            <p:ph type="title"/>
          </p:nvPr>
        </p:nvSpPr>
        <p:spPr>
          <a:xfrm>
            <a:off x="309917" y="-38245"/>
            <a:ext cx="8229600" cy="1143000"/>
          </a:xfrm>
        </p:spPr>
        <p:txBody>
          <a:bodyPr/>
          <a:lstStyle/>
          <a:p>
            <a:r>
              <a:rPr lang="en-US" dirty="0"/>
              <a:t>Example: Link Prediction</a:t>
            </a:r>
          </a:p>
        </p:txBody>
      </p:sp>
      <p:sp>
        <p:nvSpPr>
          <p:cNvPr id="3" name="Content Placeholder 2">
            <a:extLst>
              <a:ext uri="{FF2B5EF4-FFF2-40B4-BE49-F238E27FC236}">
                <a16:creationId xmlns:a16="http://schemas.microsoft.com/office/drawing/2014/main" id="{6E80C400-DD78-0049-9396-9B205A61BC26}"/>
              </a:ext>
            </a:extLst>
          </p:cNvPr>
          <p:cNvSpPr>
            <a:spLocks noGrp="1"/>
          </p:cNvSpPr>
          <p:nvPr>
            <p:ph idx="1"/>
          </p:nvPr>
        </p:nvSpPr>
        <p:spPr>
          <a:xfrm>
            <a:off x="457200" y="1295400"/>
            <a:ext cx="8481060" cy="3473443"/>
          </a:xfrm>
        </p:spPr>
        <p:txBody>
          <a:bodyPr>
            <a:normAutofit/>
          </a:bodyPr>
          <a:lstStyle/>
          <a:p>
            <a:r>
              <a:rPr lang="en-US" b="1" dirty="0">
                <a:solidFill>
                  <a:srgbClr val="00B050"/>
                </a:solidFill>
              </a:rPr>
              <a:t>Goal of link prediction</a:t>
            </a:r>
            <a:r>
              <a:rPr lang="en-US" b="1" dirty="0"/>
              <a:t>: predict missing edges</a:t>
            </a:r>
          </a:p>
          <a:p>
            <a:r>
              <a:rPr lang="en-US" b="1" dirty="0">
                <a:solidFill>
                  <a:srgbClr val="C00000"/>
                </a:solidFill>
              </a:rPr>
              <a:t>Setting up link prediction is tricky:</a:t>
            </a:r>
          </a:p>
          <a:p>
            <a:pPr lvl="1"/>
            <a:r>
              <a:rPr lang="en-US" dirty="0"/>
              <a:t>Link prediction is an unsupervised/self-supervised task. We need to </a:t>
            </a:r>
            <a:r>
              <a:rPr lang="en-US" b="1" dirty="0">
                <a:solidFill>
                  <a:srgbClr val="C00000"/>
                </a:solidFill>
              </a:rPr>
              <a:t>create the labels </a:t>
            </a:r>
            <a:r>
              <a:rPr lang="en-US" dirty="0"/>
              <a:t>and </a:t>
            </a:r>
            <a:r>
              <a:rPr lang="en-US" b="1" dirty="0">
                <a:solidFill>
                  <a:schemeClr val="accent2"/>
                </a:solidFill>
              </a:rPr>
              <a:t>dataset splits </a:t>
            </a:r>
            <a:r>
              <a:rPr lang="en-US" dirty="0"/>
              <a:t>on our own</a:t>
            </a:r>
          </a:p>
          <a:p>
            <a:pPr lvl="1"/>
            <a:r>
              <a:rPr lang="en-US" dirty="0"/>
              <a:t>Concretely, we need to </a:t>
            </a:r>
            <a:r>
              <a:rPr lang="en-US" b="1" dirty="0"/>
              <a:t>hide some edges from the GNN </a:t>
            </a:r>
            <a:r>
              <a:rPr lang="en-US" dirty="0"/>
              <a:t>and the </a:t>
            </a:r>
            <a:r>
              <a:rPr lang="en-US" b="1" dirty="0"/>
              <a:t>let the GNN predict if the edges exist</a:t>
            </a:r>
          </a:p>
        </p:txBody>
      </p:sp>
      <p:sp>
        <p:nvSpPr>
          <p:cNvPr id="6" name="Slide Number Placeholder 5">
            <a:extLst>
              <a:ext uri="{FF2B5EF4-FFF2-40B4-BE49-F238E27FC236}">
                <a16:creationId xmlns:a16="http://schemas.microsoft.com/office/drawing/2014/main" id="{FDDB2791-95F0-B84B-B6F8-B138BA3FE038}"/>
              </a:ext>
            </a:extLst>
          </p:cNvPr>
          <p:cNvSpPr>
            <a:spLocks noGrp="1"/>
          </p:cNvSpPr>
          <p:nvPr>
            <p:ph type="sldNum" sz="quarter" idx="12"/>
          </p:nvPr>
        </p:nvSpPr>
        <p:spPr/>
        <p:txBody>
          <a:bodyPr/>
          <a:lstStyle/>
          <a:p>
            <a:fld id="{19B12225-5612-419B-A8D5-4B8EEE4C217E}" type="slidenum">
              <a:rPr lang="en-US" smtClean="0"/>
              <a:pPr/>
              <a:t>148</a:t>
            </a:fld>
            <a:endParaRPr lang="en-US"/>
          </a:p>
        </p:txBody>
      </p:sp>
      <p:cxnSp>
        <p:nvCxnSpPr>
          <p:cNvPr id="8" name="Straight Connector 7">
            <a:extLst>
              <a:ext uri="{FF2B5EF4-FFF2-40B4-BE49-F238E27FC236}">
                <a16:creationId xmlns:a16="http://schemas.microsoft.com/office/drawing/2014/main" id="{88D5C3AE-A18C-0547-9AB7-7CE1CF8A63EC}"/>
              </a:ext>
            </a:extLst>
          </p:cNvPr>
          <p:cNvCxnSpPr>
            <a:cxnSpLocks/>
          </p:cNvCxnSpPr>
          <p:nvPr/>
        </p:nvCxnSpPr>
        <p:spPr>
          <a:xfrm flipH="1" flipV="1">
            <a:off x="888161" y="5393953"/>
            <a:ext cx="273330" cy="66387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FC384A6-E428-4447-8287-39DDEECE386A}"/>
              </a:ext>
            </a:extLst>
          </p:cNvPr>
          <p:cNvCxnSpPr>
            <a:cxnSpLocks/>
          </p:cNvCxnSpPr>
          <p:nvPr/>
        </p:nvCxnSpPr>
        <p:spPr>
          <a:xfrm flipH="1" flipV="1">
            <a:off x="1307814" y="6089408"/>
            <a:ext cx="880508" cy="2484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3FA3457-3F10-F247-9964-F9F08E9F5707}"/>
              </a:ext>
            </a:extLst>
          </p:cNvPr>
          <p:cNvCxnSpPr>
            <a:cxnSpLocks/>
          </p:cNvCxnSpPr>
          <p:nvPr/>
        </p:nvCxnSpPr>
        <p:spPr>
          <a:xfrm flipV="1">
            <a:off x="1198165" y="5251124"/>
            <a:ext cx="419328" cy="87119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5C59A55E-6714-A145-986A-8D9A12429383}"/>
              </a:ext>
            </a:extLst>
          </p:cNvPr>
          <p:cNvCxnSpPr>
            <a:cxnSpLocks/>
          </p:cNvCxnSpPr>
          <p:nvPr/>
        </p:nvCxnSpPr>
        <p:spPr>
          <a:xfrm flipH="1">
            <a:off x="2253149" y="5356575"/>
            <a:ext cx="464887" cy="648199"/>
          </a:xfrm>
          <a:prstGeom prst="line">
            <a:avLst/>
          </a:prstGeom>
          <a:ln w="28575">
            <a:solidFill>
              <a:schemeClr val="accent5"/>
            </a:solidFill>
            <a:headEnd type="none"/>
            <a:tailEnd type="none"/>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73AB801-555D-7944-BD0D-1725CACB1A1B}"/>
              </a:ext>
            </a:extLst>
          </p:cNvPr>
          <p:cNvCxnSpPr>
            <a:cxnSpLocks/>
          </p:cNvCxnSpPr>
          <p:nvPr/>
        </p:nvCxnSpPr>
        <p:spPr>
          <a:xfrm>
            <a:off x="1711580" y="5191338"/>
            <a:ext cx="403029" cy="813436"/>
          </a:xfrm>
          <a:prstGeom prst="line">
            <a:avLst/>
          </a:prstGeom>
          <a:ln w="28575">
            <a:solidFill>
              <a:schemeClr val="accent5"/>
            </a:solidFill>
            <a:headEnd type="none"/>
            <a:tailEnd type="none"/>
          </a:ln>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623B068F-4908-1943-B85D-3930089A264E}"/>
              </a:ext>
            </a:extLst>
          </p:cNvPr>
          <p:cNvSpPr/>
          <p:nvPr/>
        </p:nvSpPr>
        <p:spPr>
          <a:xfrm>
            <a:off x="1571046" y="5023944"/>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AA6C3A01-2DB9-D049-9F70-085AF5F38B64}"/>
              </a:ext>
            </a:extLst>
          </p:cNvPr>
          <p:cNvSpPr/>
          <p:nvPr/>
        </p:nvSpPr>
        <p:spPr>
          <a:xfrm>
            <a:off x="1053556" y="5967012"/>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Oval 14">
            <a:extLst>
              <a:ext uri="{FF2B5EF4-FFF2-40B4-BE49-F238E27FC236}">
                <a16:creationId xmlns:a16="http://schemas.microsoft.com/office/drawing/2014/main" id="{ECB2FA9F-32E7-614F-93B8-15F7A59CFB12}"/>
              </a:ext>
            </a:extLst>
          </p:cNvPr>
          <p:cNvSpPr/>
          <p:nvPr/>
        </p:nvSpPr>
        <p:spPr>
          <a:xfrm>
            <a:off x="2043712" y="5967012"/>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Oval 15">
            <a:extLst>
              <a:ext uri="{FF2B5EF4-FFF2-40B4-BE49-F238E27FC236}">
                <a16:creationId xmlns:a16="http://schemas.microsoft.com/office/drawing/2014/main" id="{9852AFE6-FF1F-BA45-B8BE-CA05EC36538C}"/>
              </a:ext>
            </a:extLst>
          </p:cNvPr>
          <p:cNvSpPr/>
          <p:nvPr/>
        </p:nvSpPr>
        <p:spPr>
          <a:xfrm>
            <a:off x="2589726" y="5209333"/>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 name="Oval 16">
            <a:extLst>
              <a:ext uri="{FF2B5EF4-FFF2-40B4-BE49-F238E27FC236}">
                <a16:creationId xmlns:a16="http://schemas.microsoft.com/office/drawing/2014/main" id="{EA715CB6-4A56-5A49-B43A-15D480397F73}"/>
              </a:ext>
            </a:extLst>
          </p:cNvPr>
          <p:cNvSpPr/>
          <p:nvPr/>
        </p:nvSpPr>
        <p:spPr>
          <a:xfrm>
            <a:off x="707204" y="5165000"/>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630F31B0-2465-5444-A1BA-D8014137E0AC}"/>
              </a:ext>
            </a:extLst>
          </p:cNvPr>
          <p:cNvSpPr txBox="1"/>
          <p:nvPr/>
        </p:nvSpPr>
        <p:spPr>
          <a:xfrm>
            <a:off x="2590787" y="5187916"/>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19" name="TextBox 18">
            <a:extLst>
              <a:ext uri="{FF2B5EF4-FFF2-40B4-BE49-F238E27FC236}">
                <a16:creationId xmlns:a16="http://schemas.microsoft.com/office/drawing/2014/main" id="{32DD8933-90CF-B741-8215-E4BF289365D9}"/>
              </a:ext>
            </a:extLst>
          </p:cNvPr>
          <p:cNvSpPr txBox="1"/>
          <p:nvPr/>
        </p:nvSpPr>
        <p:spPr>
          <a:xfrm>
            <a:off x="1563147" y="4999090"/>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20" name="TextBox 19">
            <a:extLst>
              <a:ext uri="{FF2B5EF4-FFF2-40B4-BE49-F238E27FC236}">
                <a16:creationId xmlns:a16="http://schemas.microsoft.com/office/drawing/2014/main" id="{299B2F49-EF27-854D-88F4-4B592B0C367E}"/>
              </a:ext>
            </a:extLst>
          </p:cNvPr>
          <p:cNvSpPr txBox="1"/>
          <p:nvPr/>
        </p:nvSpPr>
        <p:spPr>
          <a:xfrm>
            <a:off x="2033008" y="5943342"/>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21" name="TextBox 20">
            <a:extLst>
              <a:ext uri="{FF2B5EF4-FFF2-40B4-BE49-F238E27FC236}">
                <a16:creationId xmlns:a16="http://schemas.microsoft.com/office/drawing/2014/main" id="{3BD7A437-DF89-174A-BA15-6271819A1293}"/>
              </a:ext>
            </a:extLst>
          </p:cNvPr>
          <p:cNvSpPr txBox="1"/>
          <p:nvPr/>
        </p:nvSpPr>
        <p:spPr>
          <a:xfrm>
            <a:off x="1056349" y="5945619"/>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22" name="TextBox 21">
            <a:extLst>
              <a:ext uri="{FF2B5EF4-FFF2-40B4-BE49-F238E27FC236}">
                <a16:creationId xmlns:a16="http://schemas.microsoft.com/office/drawing/2014/main" id="{92BD83DF-E12D-414E-BB87-8BB570EF9A19}"/>
              </a:ext>
            </a:extLst>
          </p:cNvPr>
          <p:cNvSpPr txBox="1"/>
          <p:nvPr/>
        </p:nvSpPr>
        <p:spPr>
          <a:xfrm>
            <a:off x="704147" y="5143458"/>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cxnSp>
        <p:nvCxnSpPr>
          <p:cNvPr id="23" name="Straight Connector 22">
            <a:extLst>
              <a:ext uri="{FF2B5EF4-FFF2-40B4-BE49-F238E27FC236}">
                <a16:creationId xmlns:a16="http://schemas.microsoft.com/office/drawing/2014/main" id="{F0224924-D481-1A49-A024-7D53A43C73F1}"/>
              </a:ext>
            </a:extLst>
          </p:cNvPr>
          <p:cNvCxnSpPr>
            <a:cxnSpLocks/>
          </p:cNvCxnSpPr>
          <p:nvPr/>
        </p:nvCxnSpPr>
        <p:spPr>
          <a:xfrm>
            <a:off x="1850120" y="5187307"/>
            <a:ext cx="737157" cy="12830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9D999DA5-04D3-C348-9893-4D07E192C4F0}"/>
              </a:ext>
            </a:extLst>
          </p:cNvPr>
          <p:cNvSpPr txBox="1"/>
          <p:nvPr/>
        </p:nvSpPr>
        <p:spPr>
          <a:xfrm>
            <a:off x="980197" y="6267797"/>
            <a:ext cx="1535741" cy="369332"/>
          </a:xfrm>
          <a:prstGeom prst="rect">
            <a:avLst/>
          </a:prstGeom>
          <a:noFill/>
        </p:spPr>
        <p:txBody>
          <a:bodyPr wrap="none" rtlCol="0">
            <a:spAutoFit/>
          </a:bodyPr>
          <a:lstStyle/>
          <a:p>
            <a:r>
              <a:rPr lang="en-US" b="1">
                <a:latin typeface="Calibri" panose="020F0502020204030204" pitchFamily="34" charset="0"/>
                <a:cs typeface="Calibri" panose="020F0502020204030204" pitchFamily="34" charset="0"/>
              </a:rPr>
              <a:t>Original graph</a:t>
            </a:r>
          </a:p>
        </p:txBody>
      </p:sp>
      <p:sp>
        <p:nvSpPr>
          <p:cNvPr id="43" name="TextBox 42">
            <a:extLst>
              <a:ext uri="{FF2B5EF4-FFF2-40B4-BE49-F238E27FC236}">
                <a16:creationId xmlns:a16="http://schemas.microsoft.com/office/drawing/2014/main" id="{3ACB4430-4445-FB4C-B658-3276799920B4}"/>
              </a:ext>
            </a:extLst>
          </p:cNvPr>
          <p:cNvSpPr txBox="1"/>
          <p:nvPr/>
        </p:nvSpPr>
        <p:spPr>
          <a:xfrm>
            <a:off x="3544763" y="6267586"/>
            <a:ext cx="2054473" cy="369332"/>
          </a:xfrm>
          <a:prstGeom prst="rect">
            <a:avLst/>
          </a:prstGeom>
          <a:noFill/>
        </p:spPr>
        <p:txBody>
          <a:bodyPr wrap="none" rtlCol="0">
            <a:spAutoFit/>
          </a:bodyPr>
          <a:lstStyle/>
          <a:p>
            <a:r>
              <a:rPr lang="en-US" b="1">
                <a:latin typeface="Calibri" panose="020F0502020204030204" pitchFamily="34" charset="0"/>
                <a:cs typeface="Calibri" panose="020F0502020204030204" pitchFamily="34" charset="0"/>
              </a:rPr>
              <a:t>Input graph to GNN</a:t>
            </a:r>
          </a:p>
        </p:txBody>
      </p:sp>
      <p:cxnSp>
        <p:nvCxnSpPr>
          <p:cNvPr id="45" name="Straight Connector 44">
            <a:extLst>
              <a:ext uri="{FF2B5EF4-FFF2-40B4-BE49-F238E27FC236}">
                <a16:creationId xmlns:a16="http://schemas.microsoft.com/office/drawing/2014/main" id="{72260D1D-9496-7346-AE97-C322CB9BDDC6}"/>
              </a:ext>
            </a:extLst>
          </p:cNvPr>
          <p:cNvCxnSpPr>
            <a:cxnSpLocks/>
          </p:cNvCxnSpPr>
          <p:nvPr/>
        </p:nvCxnSpPr>
        <p:spPr>
          <a:xfrm flipH="1" flipV="1">
            <a:off x="3827130" y="5422517"/>
            <a:ext cx="273330" cy="66387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179EBAD7-6230-F84B-B2F8-4FC1242AE11D}"/>
              </a:ext>
            </a:extLst>
          </p:cNvPr>
          <p:cNvCxnSpPr>
            <a:cxnSpLocks/>
          </p:cNvCxnSpPr>
          <p:nvPr/>
        </p:nvCxnSpPr>
        <p:spPr>
          <a:xfrm flipH="1" flipV="1">
            <a:off x="4246783" y="6117972"/>
            <a:ext cx="880508" cy="2484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B547DDA6-BA32-2F4B-B008-9ED83B64BACB}"/>
              </a:ext>
            </a:extLst>
          </p:cNvPr>
          <p:cNvCxnSpPr>
            <a:cxnSpLocks/>
          </p:cNvCxnSpPr>
          <p:nvPr/>
        </p:nvCxnSpPr>
        <p:spPr>
          <a:xfrm flipV="1">
            <a:off x="4137134" y="5279688"/>
            <a:ext cx="419328" cy="87119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
        <p:nvSpPr>
          <p:cNvPr id="50" name="Oval 49">
            <a:extLst>
              <a:ext uri="{FF2B5EF4-FFF2-40B4-BE49-F238E27FC236}">
                <a16:creationId xmlns:a16="http://schemas.microsoft.com/office/drawing/2014/main" id="{F0EAC61A-B82F-0C40-A373-A07756F9434F}"/>
              </a:ext>
            </a:extLst>
          </p:cNvPr>
          <p:cNvSpPr/>
          <p:nvPr/>
        </p:nvSpPr>
        <p:spPr>
          <a:xfrm>
            <a:off x="4510015" y="5052508"/>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1" name="Oval 50">
            <a:extLst>
              <a:ext uri="{FF2B5EF4-FFF2-40B4-BE49-F238E27FC236}">
                <a16:creationId xmlns:a16="http://schemas.microsoft.com/office/drawing/2014/main" id="{72965415-A843-EF44-B210-D82797E0E842}"/>
              </a:ext>
            </a:extLst>
          </p:cNvPr>
          <p:cNvSpPr/>
          <p:nvPr/>
        </p:nvSpPr>
        <p:spPr>
          <a:xfrm>
            <a:off x="3992525" y="5995576"/>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2" name="Oval 51">
            <a:extLst>
              <a:ext uri="{FF2B5EF4-FFF2-40B4-BE49-F238E27FC236}">
                <a16:creationId xmlns:a16="http://schemas.microsoft.com/office/drawing/2014/main" id="{B7F3A99F-E97E-8D48-84BB-D63EA3718EB6}"/>
              </a:ext>
            </a:extLst>
          </p:cNvPr>
          <p:cNvSpPr/>
          <p:nvPr/>
        </p:nvSpPr>
        <p:spPr>
          <a:xfrm>
            <a:off x="4982681" y="5995576"/>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3" name="Oval 52">
            <a:extLst>
              <a:ext uri="{FF2B5EF4-FFF2-40B4-BE49-F238E27FC236}">
                <a16:creationId xmlns:a16="http://schemas.microsoft.com/office/drawing/2014/main" id="{D45392F2-8DCE-7949-AE48-BE447E5269A2}"/>
              </a:ext>
            </a:extLst>
          </p:cNvPr>
          <p:cNvSpPr/>
          <p:nvPr/>
        </p:nvSpPr>
        <p:spPr>
          <a:xfrm>
            <a:off x="5528695" y="5237897"/>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4" name="Oval 53">
            <a:extLst>
              <a:ext uri="{FF2B5EF4-FFF2-40B4-BE49-F238E27FC236}">
                <a16:creationId xmlns:a16="http://schemas.microsoft.com/office/drawing/2014/main" id="{494119B2-8B91-AC4D-AF8A-6AB529694BD4}"/>
              </a:ext>
            </a:extLst>
          </p:cNvPr>
          <p:cNvSpPr/>
          <p:nvPr/>
        </p:nvSpPr>
        <p:spPr>
          <a:xfrm>
            <a:off x="3646173" y="5193564"/>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5" name="TextBox 54">
            <a:extLst>
              <a:ext uri="{FF2B5EF4-FFF2-40B4-BE49-F238E27FC236}">
                <a16:creationId xmlns:a16="http://schemas.microsoft.com/office/drawing/2014/main" id="{8FA511E6-3A32-B645-9839-890722B36108}"/>
              </a:ext>
            </a:extLst>
          </p:cNvPr>
          <p:cNvSpPr txBox="1"/>
          <p:nvPr/>
        </p:nvSpPr>
        <p:spPr>
          <a:xfrm>
            <a:off x="5529756" y="5216480"/>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56" name="TextBox 55">
            <a:extLst>
              <a:ext uri="{FF2B5EF4-FFF2-40B4-BE49-F238E27FC236}">
                <a16:creationId xmlns:a16="http://schemas.microsoft.com/office/drawing/2014/main" id="{6F0FDB01-F26A-E84B-98C7-876C9FC194B3}"/>
              </a:ext>
            </a:extLst>
          </p:cNvPr>
          <p:cNvSpPr txBox="1"/>
          <p:nvPr/>
        </p:nvSpPr>
        <p:spPr>
          <a:xfrm>
            <a:off x="4502116" y="5027654"/>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57" name="TextBox 56">
            <a:extLst>
              <a:ext uri="{FF2B5EF4-FFF2-40B4-BE49-F238E27FC236}">
                <a16:creationId xmlns:a16="http://schemas.microsoft.com/office/drawing/2014/main" id="{9E9FB48B-318C-CF41-BC40-5324A7CCAD0B}"/>
              </a:ext>
            </a:extLst>
          </p:cNvPr>
          <p:cNvSpPr txBox="1"/>
          <p:nvPr/>
        </p:nvSpPr>
        <p:spPr>
          <a:xfrm>
            <a:off x="4971977" y="5971906"/>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58" name="TextBox 57">
            <a:extLst>
              <a:ext uri="{FF2B5EF4-FFF2-40B4-BE49-F238E27FC236}">
                <a16:creationId xmlns:a16="http://schemas.microsoft.com/office/drawing/2014/main" id="{C0C47181-1242-9141-A001-30CE03454212}"/>
              </a:ext>
            </a:extLst>
          </p:cNvPr>
          <p:cNvSpPr txBox="1"/>
          <p:nvPr/>
        </p:nvSpPr>
        <p:spPr>
          <a:xfrm>
            <a:off x="3995318" y="5974183"/>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59" name="TextBox 58">
            <a:extLst>
              <a:ext uri="{FF2B5EF4-FFF2-40B4-BE49-F238E27FC236}">
                <a16:creationId xmlns:a16="http://schemas.microsoft.com/office/drawing/2014/main" id="{106462BC-3CBF-204F-BAD8-E92C8CFCE32E}"/>
              </a:ext>
            </a:extLst>
          </p:cNvPr>
          <p:cNvSpPr txBox="1"/>
          <p:nvPr/>
        </p:nvSpPr>
        <p:spPr>
          <a:xfrm>
            <a:off x="3643116" y="5172022"/>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cxnSp>
        <p:nvCxnSpPr>
          <p:cNvPr id="60" name="Straight Connector 59">
            <a:extLst>
              <a:ext uri="{FF2B5EF4-FFF2-40B4-BE49-F238E27FC236}">
                <a16:creationId xmlns:a16="http://schemas.microsoft.com/office/drawing/2014/main" id="{F6A66A48-2C4C-2548-8367-BE7C11EE60F3}"/>
              </a:ext>
            </a:extLst>
          </p:cNvPr>
          <p:cNvCxnSpPr>
            <a:cxnSpLocks/>
          </p:cNvCxnSpPr>
          <p:nvPr/>
        </p:nvCxnSpPr>
        <p:spPr>
          <a:xfrm>
            <a:off x="4789089" y="5215871"/>
            <a:ext cx="737157" cy="12830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AC88DE79-BB6A-2044-AA76-2692954789A5}"/>
              </a:ext>
            </a:extLst>
          </p:cNvPr>
          <p:cNvCxnSpPr>
            <a:cxnSpLocks/>
          </p:cNvCxnSpPr>
          <p:nvPr/>
        </p:nvCxnSpPr>
        <p:spPr>
          <a:xfrm flipH="1" flipV="1">
            <a:off x="6545676" y="5389741"/>
            <a:ext cx="273330" cy="66387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CEDFCD19-2E11-2246-90FB-38EBFA508D2E}"/>
              </a:ext>
            </a:extLst>
          </p:cNvPr>
          <p:cNvCxnSpPr>
            <a:cxnSpLocks/>
          </p:cNvCxnSpPr>
          <p:nvPr/>
        </p:nvCxnSpPr>
        <p:spPr>
          <a:xfrm flipH="1" flipV="1">
            <a:off x="6965329" y="6085196"/>
            <a:ext cx="880508" cy="2484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09E99C9A-49C4-A84D-8DD3-7324B963AC31}"/>
              </a:ext>
            </a:extLst>
          </p:cNvPr>
          <p:cNvCxnSpPr>
            <a:cxnSpLocks/>
          </p:cNvCxnSpPr>
          <p:nvPr/>
        </p:nvCxnSpPr>
        <p:spPr>
          <a:xfrm flipV="1">
            <a:off x="6855680" y="5246912"/>
            <a:ext cx="419328" cy="87119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C69F9F43-E19D-CB40-A2EB-6EEE3BD61CEE}"/>
              </a:ext>
            </a:extLst>
          </p:cNvPr>
          <p:cNvCxnSpPr>
            <a:cxnSpLocks/>
          </p:cNvCxnSpPr>
          <p:nvPr/>
        </p:nvCxnSpPr>
        <p:spPr>
          <a:xfrm flipH="1">
            <a:off x="7910664" y="5352363"/>
            <a:ext cx="464887" cy="648199"/>
          </a:xfrm>
          <a:prstGeom prst="line">
            <a:avLst/>
          </a:prstGeom>
          <a:ln w="28575">
            <a:solidFill>
              <a:schemeClr val="accent5"/>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82B6DA65-FB49-E94B-B8E1-92933B1980D4}"/>
              </a:ext>
            </a:extLst>
          </p:cNvPr>
          <p:cNvCxnSpPr>
            <a:cxnSpLocks/>
          </p:cNvCxnSpPr>
          <p:nvPr/>
        </p:nvCxnSpPr>
        <p:spPr>
          <a:xfrm>
            <a:off x="7369095" y="5187126"/>
            <a:ext cx="403029" cy="813436"/>
          </a:xfrm>
          <a:prstGeom prst="line">
            <a:avLst/>
          </a:prstGeom>
          <a:ln w="28575">
            <a:solidFill>
              <a:schemeClr val="accent5"/>
            </a:solidFill>
            <a:prstDash val="sysDot"/>
            <a:headEnd type="none"/>
            <a:tailEnd type="none"/>
          </a:ln>
        </p:spPr>
        <p:style>
          <a:lnRef idx="1">
            <a:schemeClr val="dk1"/>
          </a:lnRef>
          <a:fillRef idx="0">
            <a:schemeClr val="dk1"/>
          </a:fillRef>
          <a:effectRef idx="0">
            <a:schemeClr val="dk1"/>
          </a:effectRef>
          <a:fontRef idx="minor">
            <a:schemeClr val="tx1"/>
          </a:fontRef>
        </p:style>
      </p:cxnSp>
      <p:sp>
        <p:nvSpPr>
          <p:cNvPr id="81" name="Oval 80">
            <a:extLst>
              <a:ext uri="{FF2B5EF4-FFF2-40B4-BE49-F238E27FC236}">
                <a16:creationId xmlns:a16="http://schemas.microsoft.com/office/drawing/2014/main" id="{99A09D53-3401-B44E-93C6-CE48C72D1FB0}"/>
              </a:ext>
            </a:extLst>
          </p:cNvPr>
          <p:cNvSpPr/>
          <p:nvPr/>
        </p:nvSpPr>
        <p:spPr>
          <a:xfrm>
            <a:off x="7228561" y="5019732"/>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2" name="Oval 81">
            <a:extLst>
              <a:ext uri="{FF2B5EF4-FFF2-40B4-BE49-F238E27FC236}">
                <a16:creationId xmlns:a16="http://schemas.microsoft.com/office/drawing/2014/main" id="{524D2359-2B47-2444-9F26-549D24B34555}"/>
              </a:ext>
            </a:extLst>
          </p:cNvPr>
          <p:cNvSpPr/>
          <p:nvPr/>
        </p:nvSpPr>
        <p:spPr>
          <a:xfrm>
            <a:off x="6711071" y="5962800"/>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3" name="Oval 82">
            <a:extLst>
              <a:ext uri="{FF2B5EF4-FFF2-40B4-BE49-F238E27FC236}">
                <a16:creationId xmlns:a16="http://schemas.microsoft.com/office/drawing/2014/main" id="{4F01556B-6CC4-174D-BA05-F6A8252C023A}"/>
              </a:ext>
            </a:extLst>
          </p:cNvPr>
          <p:cNvSpPr/>
          <p:nvPr/>
        </p:nvSpPr>
        <p:spPr>
          <a:xfrm>
            <a:off x="7701227" y="5962800"/>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4" name="Oval 83">
            <a:extLst>
              <a:ext uri="{FF2B5EF4-FFF2-40B4-BE49-F238E27FC236}">
                <a16:creationId xmlns:a16="http://schemas.microsoft.com/office/drawing/2014/main" id="{0FD6EA0B-D601-9540-B989-13A03D0B5D26}"/>
              </a:ext>
            </a:extLst>
          </p:cNvPr>
          <p:cNvSpPr/>
          <p:nvPr/>
        </p:nvSpPr>
        <p:spPr>
          <a:xfrm>
            <a:off x="8247241" y="5205121"/>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5" name="Oval 84">
            <a:extLst>
              <a:ext uri="{FF2B5EF4-FFF2-40B4-BE49-F238E27FC236}">
                <a16:creationId xmlns:a16="http://schemas.microsoft.com/office/drawing/2014/main" id="{B8586BCD-81B8-BE47-8834-C08E542EDB62}"/>
              </a:ext>
            </a:extLst>
          </p:cNvPr>
          <p:cNvSpPr/>
          <p:nvPr/>
        </p:nvSpPr>
        <p:spPr>
          <a:xfrm>
            <a:off x="6364719" y="5160788"/>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6" name="TextBox 85">
            <a:extLst>
              <a:ext uri="{FF2B5EF4-FFF2-40B4-BE49-F238E27FC236}">
                <a16:creationId xmlns:a16="http://schemas.microsoft.com/office/drawing/2014/main" id="{103EF180-42CD-2E40-87D9-929890BB9EAE}"/>
              </a:ext>
            </a:extLst>
          </p:cNvPr>
          <p:cNvSpPr txBox="1"/>
          <p:nvPr/>
        </p:nvSpPr>
        <p:spPr>
          <a:xfrm>
            <a:off x="8248302" y="5183704"/>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87" name="TextBox 86">
            <a:extLst>
              <a:ext uri="{FF2B5EF4-FFF2-40B4-BE49-F238E27FC236}">
                <a16:creationId xmlns:a16="http://schemas.microsoft.com/office/drawing/2014/main" id="{E4664C3F-06AA-D047-A1E1-38F5EF0595B5}"/>
              </a:ext>
            </a:extLst>
          </p:cNvPr>
          <p:cNvSpPr txBox="1"/>
          <p:nvPr/>
        </p:nvSpPr>
        <p:spPr>
          <a:xfrm>
            <a:off x="7220662" y="4994878"/>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88" name="TextBox 87">
            <a:extLst>
              <a:ext uri="{FF2B5EF4-FFF2-40B4-BE49-F238E27FC236}">
                <a16:creationId xmlns:a16="http://schemas.microsoft.com/office/drawing/2014/main" id="{442CE23D-D0EA-9645-9948-4F9E1ADC24D0}"/>
              </a:ext>
            </a:extLst>
          </p:cNvPr>
          <p:cNvSpPr txBox="1"/>
          <p:nvPr/>
        </p:nvSpPr>
        <p:spPr>
          <a:xfrm>
            <a:off x="7690523" y="5939130"/>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89" name="TextBox 88">
            <a:extLst>
              <a:ext uri="{FF2B5EF4-FFF2-40B4-BE49-F238E27FC236}">
                <a16:creationId xmlns:a16="http://schemas.microsoft.com/office/drawing/2014/main" id="{290143FA-56C3-6946-8568-2B213C782EDC}"/>
              </a:ext>
            </a:extLst>
          </p:cNvPr>
          <p:cNvSpPr txBox="1"/>
          <p:nvPr/>
        </p:nvSpPr>
        <p:spPr>
          <a:xfrm>
            <a:off x="6713864" y="5941407"/>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90" name="TextBox 89">
            <a:extLst>
              <a:ext uri="{FF2B5EF4-FFF2-40B4-BE49-F238E27FC236}">
                <a16:creationId xmlns:a16="http://schemas.microsoft.com/office/drawing/2014/main" id="{D93144EB-4AB9-FE43-A6CF-1A571B8E47C1}"/>
              </a:ext>
            </a:extLst>
          </p:cNvPr>
          <p:cNvSpPr txBox="1"/>
          <p:nvPr/>
        </p:nvSpPr>
        <p:spPr>
          <a:xfrm>
            <a:off x="6361662" y="5139246"/>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cxnSp>
        <p:nvCxnSpPr>
          <p:cNvPr id="91" name="Straight Connector 90">
            <a:extLst>
              <a:ext uri="{FF2B5EF4-FFF2-40B4-BE49-F238E27FC236}">
                <a16:creationId xmlns:a16="http://schemas.microsoft.com/office/drawing/2014/main" id="{91AB9D82-26C9-CB41-A747-BE52D8D4BA07}"/>
              </a:ext>
            </a:extLst>
          </p:cNvPr>
          <p:cNvCxnSpPr>
            <a:cxnSpLocks/>
          </p:cNvCxnSpPr>
          <p:nvPr/>
        </p:nvCxnSpPr>
        <p:spPr>
          <a:xfrm>
            <a:off x="7507635" y="5183095"/>
            <a:ext cx="737157" cy="12830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
        <p:nvSpPr>
          <p:cNvPr id="92" name="TextBox 91">
            <a:extLst>
              <a:ext uri="{FF2B5EF4-FFF2-40B4-BE49-F238E27FC236}">
                <a16:creationId xmlns:a16="http://schemas.microsoft.com/office/drawing/2014/main" id="{25391193-9647-904C-B34D-A5EAA45A18C9}"/>
              </a:ext>
            </a:extLst>
          </p:cNvPr>
          <p:cNvSpPr txBox="1"/>
          <p:nvPr/>
        </p:nvSpPr>
        <p:spPr>
          <a:xfrm>
            <a:off x="6253069" y="6258681"/>
            <a:ext cx="2635080" cy="369332"/>
          </a:xfrm>
          <a:prstGeom prst="rect">
            <a:avLst/>
          </a:prstGeom>
          <a:noFill/>
        </p:spPr>
        <p:txBody>
          <a:bodyPr wrap="none" rtlCol="0">
            <a:spAutoFit/>
          </a:bodyPr>
          <a:lstStyle/>
          <a:p>
            <a:r>
              <a:rPr lang="en-US" b="1">
                <a:latin typeface="Calibri" panose="020F0502020204030204" pitchFamily="34" charset="0"/>
                <a:cs typeface="Calibri" panose="020F0502020204030204" pitchFamily="34" charset="0"/>
              </a:rPr>
              <a:t>Predictions made by GNN</a:t>
            </a:r>
          </a:p>
        </p:txBody>
      </p:sp>
      <p:sp>
        <p:nvSpPr>
          <p:cNvPr id="93" name="TextBox 92">
            <a:extLst>
              <a:ext uri="{FF2B5EF4-FFF2-40B4-BE49-F238E27FC236}">
                <a16:creationId xmlns:a16="http://schemas.microsoft.com/office/drawing/2014/main" id="{90F09B85-D865-5749-AF4D-BE036B139C8B}"/>
              </a:ext>
            </a:extLst>
          </p:cNvPr>
          <p:cNvSpPr txBox="1"/>
          <p:nvPr/>
        </p:nvSpPr>
        <p:spPr>
          <a:xfrm>
            <a:off x="7677730" y="5383117"/>
            <a:ext cx="322524" cy="461665"/>
          </a:xfrm>
          <a:prstGeom prst="rect">
            <a:avLst/>
          </a:prstGeom>
          <a:noFill/>
        </p:spPr>
        <p:txBody>
          <a:bodyPr wrap="none" rtlCol="0">
            <a:spAutoFit/>
          </a:bodyPr>
          <a:lstStyle/>
          <a:p>
            <a:r>
              <a:rPr lang="en-US" sz="2400" b="1">
                <a:solidFill>
                  <a:schemeClr val="accent5"/>
                </a:solidFill>
              </a:rPr>
              <a:t>?</a:t>
            </a:r>
          </a:p>
        </p:txBody>
      </p:sp>
    </p:spTree>
    <p:extLst>
      <p:ext uri="{BB962C8B-B14F-4D97-AF65-F5344CB8AC3E}">
        <p14:creationId xmlns:p14="http://schemas.microsoft.com/office/powerpoint/2010/main" val="11774982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1310-8463-9441-90F2-8CB5DEF42589}"/>
              </a:ext>
            </a:extLst>
          </p:cNvPr>
          <p:cNvSpPr>
            <a:spLocks noGrp="1"/>
          </p:cNvSpPr>
          <p:nvPr>
            <p:ph type="title"/>
          </p:nvPr>
        </p:nvSpPr>
        <p:spPr/>
        <p:txBody>
          <a:bodyPr/>
          <a:lstStyle/>
          <a:p>
            <a:r>
              <a:rPr lang="en-US"/>
              <a:t>Setting up Link Prediction</a:t>
            </a:r>
          </a:p>
        </p:txBody>
      </p:sp>
      <p:sp>
        <p:nvSpPr>
          <p:cNvPr id="3" name="Content Placeholder 2">
            <a:extLst>
              <a:ext uri="{FF2B5EF4-FFF2-40B4-BE49-F238E27FC236}">
                <a16:creationId xmlns:a16="http://schemas.microsoft.com/office/drawing/2014/main" id="{86496B1D-4577-5C45-9F5C-3F8CCC980EF4}"/>
              </a:ext>
            </a:extLst>
          </p:cNvPr>
          <p:cNvSpPr>
            <a:spLocks noGrp="1"/>
          </p:cNvSpPr>
          <p:nvPr>
            <p:ph idx="1"/>
          </p:nvPr>
        </p:nvSpPr>
        <p:spPr>
          <a:xfrm>
            <a:off x="420767" y="3429000"/>
            <a:ext cx="8229600" cy="2093113"/>
          </a:xfrm>
        </p:spPr>
        <p:txBody>
          <a:bodyPr>
            <a:normAutofit/>
          </a:bodyPr>
          <a:lstStyle/>
          <a:p>
            <a:pPr marL="0" indent="0">
              <a:buNone/>
            </a:pPr>
            <a:r>
              <a:rPr lang="en-US" sz="2800" b="1" dirty="0">
                <a:solidFill>
                  <a:srgbClr val="0070C0"/>
                </a:solidFill>
              </a:rPr>
              <a:t>For link prediction, we will split edges twice</a:t>
            </a:r>
          </a:p>
          <a:p>
            <a:pPr marL="0" indent="0">
              <a:buNone/>
            </a:pPr>
            <a:r>
              <a:rPr lang="en-US" sz="2800" b="1" dirty="0">
                <a:solidFill>
                  <a:srgbClr val="C00000"/>
                </a:solidFill>
              </a:rPr>
              <a:t>Step 1: Assign 2 types of edges in the original graph</a:t>
            </a:r>
          </a:p>
          <a:p>
            <a:pPr lvl="1"/>
            <a:r>
              <a:rPr lang="en-US" sz="2400" b="1" dirty="0"/>
              <a:t>Message edges: Used for GNN message passing</a:t>
            </a:r>
          </a:p>
          <a:p>
            <a:pPr lvl="1"/>
            <a:r>
              <a:rPr lang="en-US" sz="2400" b="1" dirty="0">
                <a:solidFill>
                  <a:schemeClr val="accent5"/>
                </a:solidFill>
              </a:rPr>
              <a:t>Supervision edges: Use for computing objectives</a:t>
            </a:r>
          </a:p>
          <a:p>
            <a:pPr marL="457200" lvl="1" indent="0">
              <a:buNone/>
            </a:pPr>
            <a:endParaRPr lang="en-US" sz="2800" b="1" dirty="0">
              <a:solidFill>
                <a:srgbClr val="C00000"/>
              </a:solidFill>
            </a:endParaRPr>
          </a:p>
        </p:txBody>
      </p:sp>
      <p:sp>
        <p:nvSpPr>
          <p:cNvPr id="6" name="Slide Number Placeholder 5">
            <a:extLst>
              <a:ext uri="{FF2B5EF4-FFF2-40B4-BE49-F238E27FC236}">
                <a16:creationId xmlns:a16="http://schemas.microsoft.com/office/drawing/2014/main" id="{F142C132-BC08-0F4D-AA94-0B4314EE7979}"/>
              </a:ext>
            </a:extLst>
          </p:cNvPr>
          <p:cNvSpPr>
            <a:spLocks noGrp="1"/>
          </p:cNvSpPr>
          <p:nvPr>
            <p:ph type="sldNum" sz="quarter" idx="12"/>
          </p:nvPr>
        </p:nvSpPr>
        <p:spPr/>
        <p:txBody>
          <a:bodyPr/>
          <a:lstStyle/>
          <a:p>
            <a:fld id="{19B12225-5612-419B-A8D5-4B8EEE4C217E}" type="slidenum">
              <a:rPr lang="en-US" smtClean="0"/>
              <a:pPr/>
              <a:t>149</a:t>
            </a:fld>
            <a:endParaRPr lang="en-US"/>
          </a:p>
        </p:txBody>
      </p:sp>
      <p:cxnSp>
        <p:nvCxnSpPr>
          <p:cNvPr id="7" name="Straight Connector 6">
            <a:extLst>
              <a:ext uri="{FF2B5EF4-FFF2-40B4-BE49-F238E27FC236}">
                <a16:creationId xmlns:a16="http://schemas.microsoft.com/office/drawing/2014/main" id="{C835F224-061B-4A48-AA42-5420530DEB77}"/>
              </a:ext>
            </a:extLst>
          </p:cNvPr>
          <p:cNvCxnSpPr>
            <a:cxnSpLocks/>
          </p:cNvCxnSpPr>
          <p:nvPr/>
        </p:nvCxnSpPr>
        <p:spPr>
          <a:xfrm flipH="1" flipV="1">
            <a:off x="3598746" y="1745451"/>
            <a:ext cx="273330" cy="66387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1FA11702-2946-6D4B-AAC5-A46C1953ABAF}"/>
              </a:ext>
            </a:extLst>
          </p:cNvPr>
          <p:cNvCxnSpPr>
            <a:cxnSpLocks/>
          </p:cNvCxnSpPr>
          <p:nvPr/>
        </p:nvCxnSpPr>
        <p:spPr>
          <a:xfrm flipH="1" flipV="1">
            <a:off x="4018399" y="2440906"/>
            <a:ext cx="880508" cy="2484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978D0AD-679B-2245-8A79-456FC4F56834}"/>
              </a:ext>
            </a:extLst>
          </p:cNvPr>
          <p:cNvCxnSpPr>
            <a:cxnSpLocks/>
          </p:cNvCxnSpPr>
          <p:nvPr/>
        </p:nvCxnSpPr>
        <p:spPr>
          <a:xfrm flipV="1">
            <a:off x="3908750" y="1602622"/>
            <a:ext cx="419328" cy="87119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908B2D7-4BB3-6347-9DF3-EE8B253FEBB3}"/>
              </a:ext>
            </a:extLst>
          </p:cNvPr>
          <p:cNvCxnSpPr>
            <a:cxnSpLocks/>
          </p:cNvCxnSpPr>
          <p:nvPr/>
        </p:nvCxnSpPr>
        <p:spPr>
          <a:xfrm flipH="1">
            <a:off x="4963734" y="1708073"/>
            <a:ext cx="464887" cy="648199"/>
          </a:xfrm>
          <a:prstGeom prst="line">
            <a:avLst/>
          </a:prstGeom>
          <a:ln w="28575">
            <a:solidFill>
              <a:schemeClr val="accent5"/>
            </a:solidFill>
            <a:headEnd type="none"/>
            <a:tailEnd type="none"/>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A86FF25-CBBA-B74B-89BC-32C397223ADE}"/>
              </a:ext>
            </a:extLst>
          </p:cNvPr>
          <p:cNvCxnSpPr>
            <a:cxnSpLocks/>
          </p:cNvCxnSpPr>
          <p:nvPr/>
        </p:nvCxnSpPr>
        <p:spPr>
          <a:xfrm>
            <a:off x="4422165" y="1542836"/>
            <a:ext cx="403029" cy="813436"/>
          </a:xfrm>
          <a:prstGeom prst="line">
            <a:avLst/>
          </a:prstGeom>
          <a:ln w="28575">
            <a:solidFill>
              <a:schemeClr val="accent5"/>
            </a:solidFill>
            <a:headEnd type="none"/>
            <a:tailEnd type="none"/>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B36C5402-89BF-9448-BFF7-B08B08A7AD84}"/>
              </a:ext>
            </a:extLst>
          </p:cNvPr>
          <p:cNvSpPr/>
          <p:nvPr/>
        </p:nvSpPr>
        <p:spPr>
          <a:xfrm>
            <a:off x="4281631" y="1375442"/>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Oval 12">
            <a:extLst>
              <a:ext uri="{FF2B5EF4-FFF2-40B4-BE49-F238E27FC236}">
                <a16:creationId xmlns:a16="http://schemas.microsoft.com/office/drawing/2014/main" id="{F0CFE218-D315-C945-AD86-A2CADB4F8FF7}"/>
              </a:ext>
            </a:extLst>
          </p:cNvPr>
          <p:cNvSpPr/>
          <p:nvPr/>
        </p:nvSpPr>
        <p:spPr>
          <a:xfrm>
            <a:off x="3764141" y="2318510"/>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E4E27BDF-A188-3648-B703-380F51097FB2}"/>
              </a:ext>
            </a:extLst>
          </p:cNvPr>
          <p:cNvSpPr/>
          <p:nvPr/>
        </p:nvSpPr>
        <p:spPr>
          <a:xfrm>
            <a:off x="4754297" y="2318510"/>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Oval 14">
            <a:extLst>
              <a:ext uri="{FF2B5EF4-FFF2-40B4-BE49-F238E27FC236}">
                <a16:creationId xmlns:a16="http://schemas.microsoft.com/office/drawing/2014/main" id="{EFBD4DCF-FFE3-A147-8FE3-CA57BFA2EF35}"/>
              </a:ext>
            </a:extLst>
          </p:cNvPr>
          <p:cNvSpPr/>
          <p:nvPr/>
        </p:nvSpPr>
        <p:spPr>
          <a:xfrm>
            <a:off x="5300311" y="1560831"/>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 name="Oval 15">
            <a:extLst>
              <a:ext uri="{FF2B5EF4-FFF2-40B4-BE49-F238E27FC236}">
                <a16:creationId xmlns:a16="http://schemas.microsoft.com/office/drawing/2014/main" id="{82F7DCED-B31C-7046-B0D4-103BDC3E5050}"/>
              </a:ext>
            </a:extLst>
          </p:cNvPr>
          <p:cNvSpPr/>
          <p:nvPr/>
        </p:nvSpPr>
        <p:spPr>
          <a:xfrm>
            <a:off x="3417789" y="1516498"/>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5791684F-9783-CF43-AFF9-C64BF2848C43}"/>
              </a:ext>
            </a:extLst>
          </p:cNvPr>
          <p:cNvSpPr txBox="1"/>
          <p:nvPr/>
        </p:nvSpPr>
        <p:spPr>
          <a:xfrm>
            <a:off x="5301372" y="1539414"/>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18" name="TextBox 17">
            <a:extLst>
              <a:ext uri="{FF2B5EF4-FFF2-40B4-BE49-F238E27FC236}">
                <a16:creationId xmlns:a16="http://schemas.microsoft.com/office/drawing/2014/main" id="{D086727F-B9CA-4F4C-8480-39B8937D13E6}"/>
              </a:ext>
            </a:extLst>
          </p:cNvPr>
          <p:cNvSpPr txBox="1"/>
          <p:nvPr/>
        </p:nvSpPr>
        <p:spPr>
          <a:xfrm>
            <a:off x="4273732" y="1350588"/>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19" name="TextBox 18">
            <a:extLst>
              <a:ext uri="{FF2B5EF4-FFF2-40B4-BE49-F238E27FC236}">
                <a16:creationId xmlns:a16="http://schemas.microsoft.com/office/drawing/2014/main" id="{2E853D37-2C0C-2649-BEFF-8B667D340300}"/>
              </a:ext>
            </a:extLst>
          </p:cNvPr>
          <p:cNvSpPr txBox="1"/>
          <p:nvPr/>
        </p:nvSpPr>
        <p:spPr>
          <a:xfrm>
            <a:off x="4743593" y="2294840"/>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20" name="TextBox 19">
            <a:extLst>
              <a:ext uri="{FF2B5EF4-FFF2-40B4-BE49-F238E27FC236}">
                <a16:creationId xmlns:a16="http://schemas.microsoft.com/office/drawing/2014/main" id="{63B8F62B-146B-F141-9A4B-5D0717566AE5}"/>
              </a:ext>
            </a:extLst>
          </p:cNvPr>
          <p:cNvSpPr txBox="1"/>
          <p:nvPr/>
        </p:nvSpPr>
        <p:spPr>
          <a:xfrm>
            <a:off x="3766934" y="2297117"/>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21" name="TextBox 20">
            <a:extLst>
              <a:ext uri="{FF2B5EF4-FFF2-40B4-BE49-F238E27FC236}">
                <a16:creationId xmlns:a16="http://schemas.microsoft.com/office/drawing/2014/main" id="{011E14F5-E67F-3346-9884-B03F3757AA3F}"/>
              </a:ext>
            </a:extLst>
          </p:cNvPr>
          <p:cNvSpPr txBox="1"/>
          <p:nvPr/>
        </p:nvSpPr>
        <p:spPr>
          <a:xfrm>
            <a:off x="3414732" y="1494956"/>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cxnSp>
        <p:nvCxnSpPr>
          <p:cNvPr id="22" name="Straight Connector 21">
            <a:extLst>
              <a:ext uri="{FF2B5EF4-FFF2-40B4-BE49-F238E27FC236}">
                <a16:creationId xmlns:a16="http://schemas.microsoft.com/office/drawing/2014/main" id="{0E3A0603-E1BD-2D4F-85AC-C4BA95DB6395}"/>
              </a:ext>
            </a:extLst>
          </p:cNvPr>
          <p:cNvCxnSpPr>
            <a:cxnSpLocks/>
          </p:cNvCxnSpPr>
          <p:nvPr/>
        </p:nvCxnSpPr>
        <p:spPr>
          <a:xfrm>
            <a:off x="4560705" y="1538805"/>
            <a:ext cx="737157" cy="12830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2E09149D-9A4B-854B-9023-EA95F82FA23C}"/>
              </a:ext>
            </a:extLst>
          </p:cNvPr>
          <p:cNvSpPr txBox="1"/>
          <p:nvPr/>
        </p:nvSpPr>
        <p:spPr>
          <a:xfrm>
            <a:off x="3690782" y="2619295"/>
            <a:ext cx="1535741" cy="369332"/>
          </a:xfrm>
          <a:prstGeom prst="rect">
            <a:avLst/>
          </a:prstGeom>
          <a:noFill/>
        </p:spPr>
        <p:txBody>
          <a:bodyPr wrap="none" rtlCol="0">
            <a:spAutoFit/>
          </a:bodyPr>
          <a:lstStyle/>
          <a:p>
            <a:r>
              <a:rPr lang="en-US" b="1">
                <a:latin typeface="Calibri" panose="020F0502020204030204" pitchFamily="34" charset="0"/>
                <a:cs typeface="Calibri" panose="020F0502020204030204" pitchFamily="34" charset="0"/>
              </a:rPr>
              <a:t>Original graph</a:t>
            </a:r>
          </a:p>
        </p:txBody>
      </p:sp>
      <p:sp>
        <p:nvSpPr>
          <p:cNvPr id="63" name="Rectangle 62">
            <a:extLst>
              <a:ext uri="{FF2B5EF4-FFF2-40B4-BE49-F238E27FC236}">
                <a16:creationId xmlns:a16="http://schemas.microsoft.com/office/drawing/2014/main" id="{8EFD6EF2-306D-B443-8228-C9D2BB799B17}"/>
              </a:ext>
            </a:extLst>
          </p:cNvPr>
          <p:cNvSpPr/>
          <p:nvPr/>
        </p:nvSpPr>
        <p:spPr>
          <a:xfrm>
            <a:off x="1549689" y="1987695"/>
            <a:ext cx="1691489" cy="369332"/>
          </a:xfrm>
          <a:prstGeom prst="rect">
            <a:avLst/>
          </a:prstGeom>
        </p:spPr>
        <p:txBody>
          <a:bodyPr wrap="none">
            <a:spAutoFit/>
          </a:bodyPr>
          <a:lstStyle/>
          <a:p>
            <a:r>
              <a:rPr lang="en-US" b="1"/>
              <a:t>Message edges</a:t>
            </a:r>
            <a:endParaRPr lang="en-US"/>
          </a:p>
        </p:txBody>
      </p:sp>
      <p:sp>
        <p:nvSpPr>
          <p:cNvPr id="69" name="Rectangle 68">
            <a:extLst>
              <a:ext uri="{FF2B5EF4-FFF2-40B4-BE49-F238E27FC236}">
                <a16:creationId xmlns:a16="http://schemas.microsoft.com/office/drawing/2014/main" id="{E26A07AF-8DDB-1B4B-B3DB-229F3F564A02}"/>
              </a:ext>
            </a:extLst>
          </p:cNvPr>
          <p:cNvSpPr/>
          <p:nvPr/>
        </p:nvSpPr>
        <p:spPr>
          <a:xfrm>
            <a:off x="5801868" y="2008863"/>
            <a:ext cx="1989647" cy="369332"/>
          </a:xfrm>
          <a:prstGeom prst="rect">
            <a:avLst/>
          </a:prstGeom>
        </p:spPr>
        <p:txBody>
          <a:bodyPr wrap="none">
            <a:spAutoFit/>
          </a:bodyPr>
          <a:lstStyle/>
          <a:p>
            <a:r>
              <a:rPr lang="en-US" b="1">
                <a:solidFill>
                  <a:schemeClr val="accent5"/>
                </a:solidFill>
              </a:rPr>
              <a:t>Supervision edges</a:t>
            </a:r>
          </a:p>
        </p:txBody>
      </p:sp>
      <p:cxnSp>
        <p:nvCxnSpPr>
          <p:cNvPr id="71" name="Straight Arrow Connector 70">
            <a:extLst>
              <a:ext uri="{FF2B5EF4-FFF2-40B4-BE49-F238E27FC236}">
                <a16:creationId xmlns:a16="http://schemas.microsoft.com/office/drawing/2014/main" id="{F142579E-3FDF-6941-96FE-3C753D4262AB}"/>
              </a:ext>
            </a:extLst>
          </p:cNvPr>
          <p:cNvCxnSpPr>
            <a:cxnSpLocks/>
          </p:cNvCxnSpPr>
          <p:nvPr/>
        </p:nvCxnSpPr>
        <p:spPr>
          <a:xfrm flipV="1">
            <a:off x="3224981" y="2193529"/>
            <a:ext cx="478462" cy="1"/>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4B3912DB-516D-C04C-8653-60B582DBB781}"/>
              </a:ext>
            </a:extLst>
          </p:cNvPr>
          <p:cNvCxnSpPr>
            <a:cxnSpLocks/>
          </p:cNvCxnSpPr>
          <p:nvPr/>
        </p:nvCxnSpPr>
        <p:spPr>
          <a:xfrm flipH="1" flipV="1">
            <a:off x="5246064" y="2193529"/>
            <a:ext cx="555804" cy="1"/>
          </a:xfrm>
          <a:prstGeom prst="straightConnector1">
            <a:avLst/>
          </a:prstGeom>
          <a:ln w="28575">
            <a:solidFill>
              <a:schemeClr val="accent5"/>
            </a:solidFill>
            <a:prstDash val="sysDot"/>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45966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9C6994-0765-7CFC-3CFA-3DEA179C7C56}"/>
              </a:ext>
            </a:extLst>
          </p:cNvPr>
          <p:cNvSpPr/>
          <p:nvPr/>
        </p:nvSpPr>
        <p:spPr>
          <a:xfrm flipV="1">
            <a:off x="2051720" y="2780928"/>
            <a:ext cx="360040" cy="216024"/>
          </a:xfrm>
          <a:prstGeom prst="rect">
            <a:avLst/>
          </a:prstGeom>
          <a:solidFill>
            <a:srgbClr val="B10F9E"/>
          </a:solidFill>
          <a:ln>
            <a:solidFill>
              <a:srgbClr val="BF01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5536" y="0"/>
            <a:ext cx="8229600" cy="1143000"/>
          </a:xfrm>
        </p:spPr>
        <p:txBody>
          <a:bodyPr/>
          <a:lstStyle/>
          <a:p>
            <a:r>
              <a:rPr lang="en-US" dirty="0"/>
              <a:t>Setup</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7504" y="1143000"/>
                <a:ext cx="8686800" cy="5040560"/>
              </a:xfrm>
            </p:spPr>
            <p:txBody>
              <a:bodyPr>
                <a:noAutofit/>
              </a:bodyPr>
              <a:lstStyle/>
              <a:p>
                <a:pPr marL="0" indent="0">
                  <a:buNone/>
                </a:pPr>
                <a:r>
                  <a:rPr lang="en-US" b="1" dirty="0"/>
                  <a:t>Assume we have a graph </a:t>
                </a:r>
                <a14:m>
                  <m:oMath xmlns:m="http://schemas.openxmlformats.org/officeDocument/2006/math">
                    <m:r>
                      <a:rPr lang="en-US" b="1" i="1">
                        <a:latin typeface="Cambria Math" charset="0"/>
                      </a:rPr>
                      <m:t>𝑮</m:t>
                    </m:r>
                  </m:oMath>
                </a14:m>
                <a:r>
                  <a:rPr lang="en-US" b="1" dirty="0"/>
                  <a:t>:</a:t>
                </a:r>
              </a:p>
              <a:p>
                <a:pPr lvl="1"/>
                <a14:m>
                  <m:oMath xmlns:m="http://schemas.openxmlformats.org/officeDocument/2006/math">
                    <m:r>
                      <a:rPr lang="en-US" sz="1800" i="1">
                        <a:latin typeface="Cambria Math" charset="0"/>
                      </a:rPr>
                      <m:t>𝑉</m:t>
                    </m:r>
                  </m:oMath>
                </a14:m>
                <a:r>
                  <a:rPr lang="en-US" sz="1800" dirty="0"/>
                  <a:t> is the </a:t>
                </a:r>
                <a:r>
                  <a:rPr lang="en-US" sz="1800" dirty="0">
                    <a:solidFill>
                      <a:srgbClr val="D60093"/>
                    </a:solidFill>
                  </a:rPr>
                  <a:t>set  of nodes </a:t>
                </a:r>
              </a:p>
              <a:p>
                <a:pPr lvl="1"/>
                <a14:m>
                  <m:oMath xmlns:m="http://schemas.openxmlformats.org/officeDocument/2006/math">
                    <m:r>
                      <a:rPr lang="en-US" sz="1800" b="1" i="1">
                        <a:latin typeface="Cambria Math" charset="0"/>
                      </a:rPr>
                      <m:t>𝑨</m:t>
                    </m:r>
                  </m:oMath>
                </a14:m>
                <a:r>
                  <a:rPr lang="en-US" sz="1800" dirty="0"/>
                  <a:t> is the </a:t>
                </a:r>
                <a:r>
                  <a:rPr lang="en-US" sz="1800" dirty="0">
                    <a:solidFill>
                      <a:srgbClr val="D60093"/>
                    </a:solidFill>
                  </a:rPr>
                  <a:t>adjacency matrix </a:t>
                </a:r>
                <a:r>
                  <a:rPr lang="en-US" sz="1800" dirty="0"/>
                  <a:t>(assume binary)</a:t>
                </a:r>
              </a:p>
              <a:p>
                <a:pPr lvl="1"/>
                <a14:m>
                  <m:oMath xmlns:m="http://schemas.openxmlformats.org/officeDocument/2006/math">
                    <m:r>
                      <a:rPr lang="en-US" sz="1800" i="1" dirty="0">
                        <a:latin typeface="Cambria Math" panose="02040503050406030204" pitchFamily="18" charset="0"/>
                      </a:rPr>
                      <m:t>𝑣</m:t>
                    </m:r>
                  </m:oMath>
                </a14:m>
                <a:r>
                  <a:rPr lang="en-US" sz="1800" dirty="0"/>
                  <a:t>: a node in </a:t>
                </a:r>
                <a14:m>
                  <m:oMath xmlns:m="http://schemas.openxmlformats.org/officeDocument/2006/math">
                    <m:r>
                      <a:rPr lang="en-US" sz="1800" i="1">
                        <a:latin typeface="Cambria Math" charset="0"/>
                      </a:rPr>
                      <m:t>𝑉</m:t>
                    </m:r>
                  </m:oMath>
                </a14:m>
                <a:r>
                  <a:rPr lang="en-US" sz="1800" dirty="0"/>
                  <a:t>; </a:t>
                </a:r>
                <a14:m>
                  <m:oMath xmlns:m="http://schemas.openxmlformats.org/officeDocument/2006/math">
                    <m:r>
                      <a:rPr lang="en-US" sz="1800" i="1">
                        <a:latin typeface="Cambria Math" panose="02040503050406030204" pitchFamily="18" charset="0"/>
                      </a:rPr>
                      <m:t>𝑁</m:t>
                    </m:r>
                    <m:d>
                      <m:dPr>
                        <m:ctrlPr>
                          <a:rPr lang="en-US" sz="1800" i="1">
                            <a:latin typeface="Cambria Math" panose="02040503050406030204" pitchFamily="18" charset="0"/>
                          </a:rPr>
                        </m:ctrlPr>
                      </m:dPr>
                      <m:e>
                        <m:r>
                          <a:rPr lang="en-US" sz="1800" i="1">
                            <a:latin typeface="Cambria Math" panose="02040503050406030204" pitchFamily="18" charset="0"/>
                          </a:rPr>
                          <m:t>𝑣</m:t>
                        </m:r>
                      </m:e>
                    </m:d>
                  </m:oMath>
                </a14:m>
                <a:r>
                  <a:rPr lang="en-US" sz="1800" dirty="0"/>
                  <a:t>: the set of neighbors of </a:t>
                </a:r>
                <a14:m>
                  <m:oMath xmlns:m="http://schemas.openxmlformats.org/officeDocument/2006/math">
                    <m:r>
                      <a:rPr lang="en-US" sz="1800" i="1" dirty="0">
                        <a:latin typeface="Cambria Math" panose="02040503050406030204" pitchFamily="18" charset="0"/>
                      </a:rPr>
                      <m:t>𝑣</m:t>
                    </m:r>
                  </m:oMath>
                </a14:m>
                <a:r>
                  <a:rPr lang="en-US" sz="1800" dirty="0"/>
                  <a:t>.</a:t>
                </a:r>
              </a:p>
              <a:p>
                <a:pPr marL="457200" lvl="1" indent="0">
                  <a:buNone/>
                </a:pPr>
                <a14:m>
                  <m:oMath xmlns:m="http://schemas.openxmlformats.org/officeDocument/2006/math">
                    <m:r>
                      <a:rPr lang="en-US" b="1" i="1">
                        <a:latin typeface="Cambria Math" charset="0"/>
                        <a:ea typeface="Cambria Math" charset="0"/>
                        <a:cs typeface="Cambria Math" charset="0"/>
                      </a:rPr>
                      <m:t>𝑿</m:t>
                    </m:r>
                    <m:r>
                      <a:rPr lang="en-US" b="1" i="1">
                        <a:latin typeface="Cambria Math" charset="0"/>
                        <a:ea typeface="Cambria Math" charset="0"/>
                        <a:cs typeface="Cambria Math" charset="0"/>
                      </a:rPr>
                      <m:t>∈</m:t>
                    </m:r>
                    <m:sSup>
                      <m:sSupPr>
                        <m:ctrlPr>
                          <a:rPr lang="en-CA" i="1" smtClean="0">
                            <a:latin typeface="Cambria Math" panose="02040503050406030204" pitchFamily="18" charset="0"/>
                            <a:ea typeface="Cambria Math" charset="0"/>
                            <a:cs typeface="Cambria Math" charset="0"/>
                          </a:rPr>
                        </m:ctrlPr>
                      </m:sSupPr>
                      <m:e>
                        <m:r>
                          <m:rPr>
                            <m:nor/>
                          </m:rPr>
                          <a:rPr lang="en-CA">
                            <a:latin typeface="Cambria Math" charset="0"/>
                            <a:ea typeface="Cambria Math" charset="0"/>
                            <a:cs typeface="Cambria Math" charset="0"/>
                          </a:rPr>
                          <m:t>ℝ</m:t>
                        </m:r>
                      </m:e>
                      <m:sup>
                        <m:d>
                          <m:dPr>
                            <m:begChr m:val="|"/>
                            <m:endChr m:val="|"/>
                            <m:ctrlPr>
                              <a:rPr lang="en-CA" i="1">
                                <a:latin typeface="Cambria Math" panose="02040503050406030204" pitchFamily="18" charset="0"/>
                                <a:ea typeface="Cambria Math" charset="0"/>
                                <a:cs typeface="Cambria Math" charset="0"/>
                              </a:rPr>
                            </m:ctrlPr>
                          </m:dPr>
                          <m:e>
                            <m:r>
                              <a:rPr lang="en-CA" i="1">
                                <a:latin typeface="Cambria Math" charset="0"/>
                                <a:ea typeface="Cambria Math" charset="0"/>
                                <a:cs typeface="Cambria Math" charset="0"/>
                              </a:rPr>
                              <m:t>𝑉</m:t>
                            </m:r>
                          </m:e>
                        </m:d>
                        <m:r>
                          <a:rPr lang="en-US" b="0" i="1" smtClean="0">
                            <a:latin typeface="Cambria Math" panose="02040503050406030204" pitchFamily="18" charset="0"/>
                            <a:ea typeface="Cambria Math" charset="0"/>
                            <a:cs typeface="Cambria Math" charset="0"/>
                          </a:rPr>
                          <m:t>×</m:t>
                        </m:r>
                        <m:r>
                          <a:rPr lang="en-US" b="0" i="1" smtClean="0">
                            <a:latin typeface="Cambria Math" panose="02040503050406030204" pitchFamily="18" charset="0"/>
                            <a:ea typeface="Cambria Math" charset="0"/>
                            <a:cs typeface="Cambria Math" charset="0"/>
                          </a:rPr>
                          <m:t>𝑚</m:t>
                        </m:r>
                      </m:sup>
                    </m:sSup>
                  </m:oMath>
                </a14:m>
                <a:r>
                  <a:rPr lang="en-US" dirty="0"/>
                  <a:t> is a matrix of </a:t>
                </a:r>
                <a:r>
                  <a:rPr lang="en-US" b="1" dirty="0">
                    <a:solidFill>
                      <a:srgbClr val="D60093"/>
                    </a:solidFill>
                  </a:rPr>
                  <a:t>node features</a:t>
                </a:r>
              </a:p>
              <a:p>
                <a:pPr lvl="1"/>
                <a:r>
                  <a:rPr lang="en-US" sz="2400" b="1" dirty="0"/>
                  <a:t>Node features:</a:t>
                </a:r>
              </a:p>
              <a:p>
                <a:pPr lvl="2"/>
                <a:r>
                  <a:rPr lang="en-US" dirty="0"/>
                  <a:t>Social networks: User profile, User image</a:t>
                </a:r>
              </a:p>
              <a:p>
                <a:pPr lvl="2"/>
                <a:r>
                  <a:rPr lang="en-US" dirty="0"/>
                  <a:t>Biological networks: Gene expression profiles, gene functional information</a:t>
                </a:r>
              </a:p>
              <a:p>
                <a:pPr lvl="2"/>
                <a:r>
                  <a:rPr lang="en-US" dirty="0"/>
                  <a:t>When there is no node feature in the graph dataset:</a:t>
                </a:r>
              </a:p>
              <a:p>
                <a:pPr lvl="3"/>
                <a:r>
                  <a:rPr lang="en-US" dirty="0"/>
                  <a:t>Indicator vectors (one-hot encoding of a node)</a:t>
                </a:r>
              </a:p>
              <a:p>
                <a:pPr lvl="3"/>
                <a:r>
                  <a:rPr lang="en-US" dirty="0"/>
                  <a:t>Vector of constant 1: [1, 1, …, 1]</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7504" y="1143000"/>
                <a:ext cx="8686800" cy="5040560"/>
              </a:xfrm>
              <a:blipFill>
                <a:blip r:embed="rId2"/>
                <a:stretch>
                  <a:fillRect l="-1825" t="-1453" b="-605"/>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19B12225-5612-419B-A8D5-4B8EEE4C217E}" type="slidenum">
              <a:rPr lang="en-US" smtClean="0"/>
              <a:pPr/>
              <a:t>15</a:t>
            </a:fld>
            <a:endParaRPr lang="en-US"/>
          </a:p>
        </p:txBody>
      </p:sp>
    </p:spTree>
    <p:extLst>
      <p:ext uri="{BB962C8B-B14F-4D97-AF65-F5344CB8AC3E}">
        <p14:creationId xmlns:p14="http://schemas.microsoft.com/office/powerpoint/2010/main" val="3549440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1310-8463-9441-90F2-8CB5DEF42589}"/>
              </a:ext>
            </a:extLst>
          </p:cNvPr>
          <p:cNvSpPr>
            <a:spLocks noGrp="1"/>
          </p:cNvSpPr>
          <p:nvPr>
            <p:ph type="title"/>
          </p:nvPr>
        </p:nvSpPr>
        <p:spPr/>
        <p:txBody>
          <a:bodyPr/>
          <a:lstStyle/>
          <a:p>
            <a:r>
              <a:rPr lang="en-US"/>
              <a:t>Setting up Link Prediction</a:t>
            </a:r>
          </a:p>
        </p:txBody>
      </p:sp>
      <p:sp>
        <p:nvSpPr>
          <p:cNvPr id="3" name="Content Placeholder 2">
            <a:extLst>
              <a:ext uri="{FF2B5EF4-FFF2-40B4-BE49-F238E27FC236}">
                <a16:creationId xmlns:a16="http://schemas.microsoft.com/office/drawing/2014/main" id="{86496B1D-4577-5C45-9F5C-3F8CCC980EF4}"/>
              </a:ext>
            </a:extLst>
          </p:cNvPr>
          <p:cNvSpPr>
            <a:spLocks noGrp="1"/>
          </p:cNvSpPr>
          <p:nvPr>
            <p:ph idx="1"/>
          </p:nvPr>
        </p:nvSpPr>
        <p:spPr>
          <a:xfrm>
            <a:off x="272713" y="1384288"/>
            <a:ext cx="8686800" cy="3688206"/>
          </a:xfrm>
        </p:spPr>
        <p:txBody>
          <a:bodyPr>
            <a:normAutofit/>
          </a:bodyPr>
          <a:lstStyle/>
          <a:p>
            <a:r>
              <a:rPr lang="en-US" b="1" dirty="0"/>
              <a:t>Step 2: </a:t>
            </a:r>
            <a:r>
              <a:rPr lang="en-US" b="1" dirty="0">
                <a:solidFill>
                  <a:srgbClr val="C00000"/>
                </a:solidFill>
              </a:rPr>
              <a:t>Split edges into train/validation/test</a:t>
            </a:r>
          </a:p>
          <a:p>
            <a:pPr marL="0" indent="0">
              <a:buNone/>
            </a:pPr>
            <a:r>
              <a:rPr lang="en-US" b="1" dirty="0">
                <a:solidFill>
                  <a:srgbClr val="0070C0"/>
                </a:solidFill>
              </a:rPr>
              <a:t>Option 1: </a:t>
            </a:r>
            <a:r>
              <a:rPr lang="en-US" b="1" dirty="0">
                <a:solidFill>
                  <a:srgbClr val="C00000"/>
                </a:solidFill>
              </a:rPr>
              <a:t>Inductive</a:t>
            </a:r>
            <a:r>
              <a:rPr lang="en-US" b="1" dirty="0">
                <a:solidFill>
                  <a:srgbClr val="0070C0"/>
                </a:solidFill>
              </a:rPr>
              <a:t> link prediction split</a:t>
            </a:r>
          </a:p>
          <a:p>
            <a:pPr lvl="1"/>
            <a:r>
              <a:rPr lang="en-US" b="1" dirty="0"/>
              <a:t>Suppose we have a dataset of 3 graphs. Each inductive split will contain an independent graph</a:t>
            </a:r>
          </a:p>
        </p:txBody>
      </p:sp>
      <p:sp>
        <p:nvSpPr>
          <p:cNvPr id="6" name="Slide Number Placeholder 5">
            <a:extLst>
              <a:ext uri="{FF2B5EF4-FFF2-40B4-BE49-F238E27FC236}">
                <a16:creationId xmlns:a16="http://schemas.microsoft.com/office/drawing/2014/main" id="{F142C132-BC08-0F4D-AA94-0B4314EE7979}"/>
              </a:ext>
            </a:extLst>
          </p:cNvPr>
          <p:cNvSpPr>
            <a:spLocks noGrp="1"/>
          </p:cNvSpPr>
          <p:nvPr>
            <p:ph type="sldNum" sz="quarter" idx="12"/>
          </p:nvPr>
        </p:nvSpPr>
        <p:spPr/>
        <p:txBody>
          <a:bodyPr/>
          <a:lstStyle/>
          <a:p>
            <a:fld id="{19B12225-5612-419B-A8D5-4B8EEE4C217E}" type="slidenum">
              <a:rPr lang="en-US" smtClean="0"/>
              <a:pPr/>
              <a:t>150</a:t>
            </a:fld>
            <a:endParaRPr lang="en-US"/>
          </a:p>
        </p:txBody>
      </p:sp>
      <p:cxnSp>
        <p:nvCxnSpPr>
          <p:cNvPr id="60" name="Straight Connector 59">
            <a:extLst>
              <a:ext uri="{FF2B5EF4-FFF2-40B4-BE49-F238E27FC236}">
                <a16:creationId xmlns:a16="http://schemas.microsoft.com/office/drawing/2014/main" id="{D39B843E-F38A-294C-8652-559E4BEB6901}"/>
              </a:ext>
            </a:extLst>
          </p:cNvPr>
          <p:cNvCxnSpPr>
            <a:cxnSpLocks/>
          </p:cNvCxnSpPr>
          <p:nvPr/>
        </p:nvCxnSpPr>
        <p:spPr>
          <a:xfrm flipH="1" flipV="1">
            <a:off x="835732" y="4543943"/>
            <a:ext cx="273330" cy="66387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1A9DE1C4-F2DB-234E-BABB-A50F600E16AB}"/>
              </a:ext>
            </a:extLst>
          </p:cNvPr>
          <p:cNvCxnSpPr>
            <a:cxnSpLocks/>
          </p:cNvCxnSpPr>
          <p:nvPr/>
        </p:nvCxnSpPr>
        <p:spPr>
          <a:xfrm flipV="1">
            <a:off x="1145736" y="4401114"/>
            <a:ext cx="419328" cy="87119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AAEAE6EB-5F0A-5747-92F3-13B9A9E74655}"/>
              </a:ext>
            </a:extLst>
          </p:cNvPr>
          <p:cNvCxnSpPr>
            <a:cxnSpLocks/>
          </p:cNvCxnSpPr>
          <p:nvPr/>
        </p:nvCxnSpPr>
        <p:spPr>
          <a:xfrm flipH="1">
            <a:off x="2200720" y="4506565"/>
            <a:ext cx="464887" cy="648199"/>
          </a:xfrm>
          <a:prstGeom prst="line">
            <a:avLst/>
          </a:prstGeom>
          <a:ln w="28575" cmpd="sng">
            <a:solidFill>
              <a:schemeClr val="tx1"/>
            </a:solidFill>
            <a:prstDash val="solid"/>
            <a:headEnd type="none"/>
            <a:tailEnd type="none"/>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D18E1EB0-4447-3040-A5A5-C1823559D7E1}"/>
              </a:ext>
            </a:extLst>
          </p:cNvPr>
          <p:cNvCxnSpPr>
            <a:cxnSpLocks/>
          </p:cNvCxnSpPr>
          <p:nvPr/>
        </p:nvCxnSpPr>
        <p:spPr>
          <a:xfrm>
            <a:off x="1659151" y="4341328"/>
            <a:ext cx="403029" cy="813436"/>
          </a:xfrm>
          <a:prstGeom prst="line">
            <a:avLst/>
          </a:prstGeom>
          <a:ln w="28575" cmpd="sng">
            <a:solidFill>
              <a:schemeClr val="tx1"/>
            </a:solidFill>
            <a:prstDash val="solid"/>
            <a:headEnd type="none"/>
            <a:tailEnd type="none"/>
          </a:ln>
        </p:spPr>
        <p:style>
          <a:lnRef idx="1">
            <a:schemeClr val="dk1"/>
          </a:lnRef>
          <a:fillRef idx="0">
            <a:schemeClr val="dk1"/>
          </a:fillRef>
          <a:effectRef idx="0">
            <a:schemeClr val="dk1"/>
          </a:effectRef>
          <a:fontRef idx="minor">
            <a:schemeClr val="tx1"/>
          </a:fontRef>
        </p:style>
      </p:cxnSp>
      <p:sp>
        <p:nvSpPr>
          <p:cNvPr id="65" name="Oval 64">
            <a:extLst>
              <a:ext uri="{FF2B5EF4-FFF2-40B4-BE49-F238E27FC236}">
                <a16:creationId xmlns:a16="http://schemas.microsoft.com/office/drawing/2014/main" id="{DDA16143-5CED-5942-BACF-E88A19DBE7A9}"/>
              </a:ext>
            </a:extLst>
          </p:cNvPr>
          <p:cNvSpPr/>
          <p:nvPr/>
        </p:nvSpPr>
        <p:spPr>
          <a:xfrm>
            <a:off x="1518617" y="4173934"/>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6" name="Oval 65">
            <a:extLst>
              <a:ext uri="{FF2B5EF4-FFF2-40B4-BE49-F238E27FC236}">
                <a16:creationId xmlns:a16="http://schemas.microsoft.com/office/drawing/2014/main" id="{162C9390-E79B-4D48-8F66-0A61FF6D4A36}"/>
              </a:ext>
            </a:extLst>
          </p:cNvPr>
          <p:cNvSpPr/>
          <p:nvPr/>
        </p:nvSpPr>
        <p:spPr>
          <a:xfrm>
            <a:off x="1001127" y="5117002"/>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7" name="Oval 66">
            <a:extLst>
              <a:ext uri="{FF2B5EF4-FFF2-40B4-BE49-F238E27FC236}">
                <a16:creationId xmlns:a16="http://schemas.microsoft.com/office/drawing/2014/main" id="{2AA70019-727E-CE4D-B15E-F9D8296F5BB3}"/>
              </a:ext>
            </a:extLst>
          </p:cNvPr>
          <p:cNvSpPr/>
          <p:nvPr/>
        </p:nvSpPr>
        <p:spPr>
          <a:xfrm>
            <a:off x="1991283" y="5117002"/>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8" name="Oval 67">
            <a:extLst>
              <a:ext uri="{FF2B5EF4-FFF2-40B4-BE49-F238E27FC236}">
                <a16:creationId xmlns:a16="http://schemas.microsoft.com/office/drawing/2014/main" id="{7F149CB0-8AF7-AC4A-9E22-863FED2B6720}"/>
              </a:ext>
            </a:extLst>
          </p:cNvPr>
          <p:cNvSpPr/>
          <p:nvPr/>
        </p:nvSpPr>
        <p:spPr>
          <a:xfrm>
            <a:off x="2537297" y="4359323"/>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9" name="Oval 68">
            <a:extLst>
              <a:ext uri="{FF2B5EF4-FFF2-40B4-BE49-F238E27FC236}">
                <a16:creationId xmlns:a16="http://schemas.microsoft.com/office/drawing/2014/main" id="{3C49BD7F-DAF7-994C-9384-1B82DB37C163}"/>
              </a:ext>
            </a:extLst>
          </p:cNvPr>
          <p:cNvSpPr/>
          <p:nvPr/>
        </p:nvSpPr>
        <p:spPr>
          <a:xfrm>
            <a:off x="654775" y="4314990"/>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0" name="TextBox 69">
            <a:extLst>
              <a:ext uri="{FF2B5EF4-FFF2-40B4-BE49-F238E27FC236}">
                <a16:creationId xmlns:a16="http://schemas.microsoft.com/office/drawing/2014/main" id="{4D52326C-4BD7-CF4B-B41A-AC5601C57DF5}"/>
              </a:ext>
            </a:extLst>
          </p:cNvPr>
          <p:cNvSpPr txBox="1"/>
          <p:nvPr/>
        </p:nvSpPr>
        <p:spPr>
          <a:xfrm>
            <a:off x="2538358" y="4337906"/>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71" name="TextBox 70">
            <a:extLst>
              <a:ext uri="{FF2B5EF4-FFF2-40B4-BE49-F238E27FC236}">
                <a16:creationId xmlns:a16="http://schemas.microsoft.com/office/drawing/2014/main" id="{2A47EA86-52E1-394B-8883-474251254947}"/>
              </a:ext>
            </a:extLst>
          </p:cNvPr>
          <p:cNvSpPr txBox="1"/>
          <p:nvPr/>
        </p:nvSpPr>
        <p:spPr>
          <a:xfrm>
            <a:off x="1510718" y="4149080"/>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72" name="TextBox 71">
            <a:extLst>
              <a:ext uri="{FF2B5EF4-FFF2-40B4-BE49-F238E27FC236}">
                <a16:creationId xmlns:a16="http://schemas.microsoft.com/office/drawing/2014/main" id="{4C1F7BC2-3172-1341-8674-DB345A487E38}"/>
              </a:ext>
            </a:extLst>
          </p:cNvPr>
          <p:cNvSpPr txBox="1"/>
          <p:nvPr/>
        </p:nvSpPr>
        <p:spPr>
          <a:xfrm>
            <a:off x="1980579" y="5093332"/>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73" name="TextBox 72">
            <a:extLst>
              <a:ext uri="{FF2B5EF4-FFF2-40B4-BE49-F238E27FC236}">
                <a16:creationId xmlns:a16="http://schemas.microsoft.com/office/drawing/2014/main" id="{CDF5C488-4685-FF4B-9775-DFA370AD5714}"/>
              </a:ext>
            </a:extLst>
          </p:cNvPr>
          <p:cNvSpPr txBox="1"/>
          <p:nvPr/>
        </p:nvSpPr>
        <p:spPr>
          <a:xfrm>
            <a:off x="1003920" y="5095609"/>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74" name="TextBox 73">
            <a:extLst>
              <a:ext uri="{FF2B5EF4-FFF2-40B4-BE49-F238E27FC236}">
                <a16:creationId xmlns:a16="http://schemas.microsoft.com/office/drawing/2014/main" id="{6EDAB4B1-9836-864D-822A-F49C82F27041}"/>
              </a:ext>
            </a:extLst>
          </p:cNvPr>
          <p:cNvSpPr txBox="1"/>
          <p:nvPr/>
        </p:nvSpPr>
        <p:spPr>
          <a:xfrm>
            <a:off x="651718" y="4293448"/>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cxnSp>
        <p:nvCxnSpPr>
          <p:cNvPr id="75" name="Straight Connector 74">
            <a:extLst>
              <a:ext uri="{FF2B5EF4-FFF2-40B4-BE49-F238E27FC236}">
                <a16:creationId xmlns:a16="http://schemas.microsoft.com/office/drawing/2014/main" id="{EB21914C-735D-4245-966F-8B83EF02DA9C}"/>
              </a:ext>
            </a:extLst>
          </p:cNvPr>
          <p:cNvCxnSpPr>
            <a:cxnSpLocks/>
          </p:cNvCxnSpPr>
          <p:nvPr/>
        </p:nvCxnSpPr>
        <p:spPr>
          <a:xfrm>
            <a:off x="1797691" y="4337297"/>
            <a:ext cx="737157" cy="12830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64A3A8AF-697C-BC41-A870-9C7390AAF022}"/>
              </a:ext>
            </a:extLst>
          </p:cNvPr>
          <p:cNvCxnSpPr>
            <a:cxnSpLocks/>
          </p:cNvCxnSpPr>
          <p:nvPr/>
        </p:nvCxnSpPr>
        <p:spPr>
          <a:xfrm flipH="1" flipV="1">
            <a:off x="3251125" y="4576850"/>
            <a:ext cx="273330" cy="66387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E9AF8DC3-E403-6E4E-BC18-9BBECF57CF9F}"/>
              </a:ext>
            </a:extLst>
          </p:cNvPr>
          <p:cNvCxnSpPr>
            <a:cxnSpLocks/>
          </p:cNvCxnSpPr>
          <p:nvPr/>
        </p:nvCxnSpPr>
        <p:spPr>
          <a:xfrm flipH="1" flipV="1">
            <a:off x="3670778" y="5272305"/>
            <a:ext cx="880508" cy="24846"/>
          </a:xfrm>
          <a:prstGeom prst="line">
            <a:avLst/>
          </a:prstGeom>
          <a:ln w="28575" cmpd="sng">
            <a:solidFill>
              <a:schemeClr val="tx1"/>
            </a:solidFill>
            <a:prstDash val="solid"/>
            <a:headEnd type="none"/>
            <a:tailEnd type="none"/>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5DD39E01-61AD-164D-8B0C-EA7808C44C23}"/>
              </a:ext>
            </a:extLst>
          </p:cNvPr>
          <p:cNvCxnSpPr>
            <a:cxnSpLocks/>
          </p:cNvCxnSpPr>
          <p:nvPr/>
        </p:nvCxnSpPr>
        <p:spPr>
          <a:xfrm flipV="1">
            <a:off x="3561129" y="4434021"/>
            <a:ext cx="419328" cy="871191"/>
          </a:xfrm>
          <a:prstGeom prst="line">
            <a:avLst/>
          </a:prstGeom>
          <a:ln w="28575" cmpd="sng">
            <a:solidFill>
              <a:schemeClr val="tx1"/>
            </a:solidFill>
            <a:prstDash val="solid"/>
            <a:headEnd type="none"/>
            <a:tailEnd type="none"/>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45754D40-CBB6-784A-AD4A-043DCFBD7244}"/>
              </a:ext>
            </a:extLst>
          </p:cNvPr>
          <p:cNvCxnSpPr>
            <a:cxnSpLocks/>
          </p:cNvCxnSpPr>
          <p:nvPr/>
        </p:nvCxnSpPr>
        <p:spPr>
          <a:xfrm flipH="1">
            <a:off x="4616113" y="4539472"/>
            <a:ext cx="464887" cy="64819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2330E16F-D054-BC4B-B84A-EE05C38B18A7}"/>
              </a:ext>
            </a:extLst>
          </p:cNvPr>
          <p:cNvCxnSpPr>
            <a:cxnSpLocks/>
          </p:cNvCxnSpPr>
          <p:nvPr/>
        </p:nvCxnSpPr>
        <p:spPr>
          <a:xfrm>
            <a:off x="4074544" y="4374235"/>
            <a:ext cx="403029" cy="81343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
        <p:nvSpPr>
          <p:cNvPr id="81" name="Oval 80">
            <a:extLst>
              <a:ext uri="{FF2B5EF4-FFF2-40B4-BE49-F238E27FC236}">
                <a16:creationId xmlns:a16="http://schemas.microsoft.com/office/drawing/2014/main" id="{E4364EE0-5F9D-6041-B133-7742D7612DB7}"/>
              </a:ext>
            </a:extLst>
          </p:cNvPr>
          <p:cNvSpPr/>
          <p:nvPr/>
        </p:nvSpPr>
        <p:spPr>
          <a:xfrm>
            <a:off x="3934010" y="4206841"/>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2" name="Oval 81">
            <a:extLst>
              <a:ext uri="{FF2B5EF4-FFF2-40B4-BE49-F238E27FC236}">
                <a16:creationId xmlns:a16="http://schemas.microsoft.com/office/drawing/2014/main" id="{3B78A781-B7A1-144F-B9FE-BC8AE2DEB960}"/>
              </a:ext>
            </a:extLst>
          </p:cNvPr>
          <p:cNvSpPr/>
          <p:nvPr/>
        </p:nvSpPr>
        <p:spPr>
          <a:xfrm>
            <a:off x="3416520" y="5149909"/>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3" name="Oval 82">
            <a:extLst>
              <a:ext uri="{FF2B5EF4-FFF2-40B4-BE49-F238E27FC236}">
                <a16:creationId xmlns:a16="http://schemas.microsoft.com/office/drawing/2014/main" id="{D889E241-0082-0447-8E57-EF6F14E13EFB}"/>
              </a:ext>
            </a:extLst>
          </p:cNvPr>
          <p:cNvSpPr/>
          <p:nvPr/>
        </p:nvSpPr>
        <p:spPr>
          <a:xfrm>
            <a:off x="4406676" y="5149909"/>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4" name="Oval 83">
            <a:extLst>
              <a:ext uri="{FF2B5EF4-FFF2-40B4-BE49-F238E27FC236}">
                <a16:creationId xmlns:a16="http://schemas.microsoft.com/office/drawing/2014/main" id="{4BEB5182-F889-9047-B98C-F252CF9B8BD8}"/>
              </a:ext>
            </a:extLst>
          </p:cNvPr>
          <p:cNvSpPr/>
          <p:nvPr/>
        </p:nvSpPr>
        <p:spPr>
          <a:xfrm>
            <a:off x="4952690" y="4392230"/>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5" name="Oval 84">
            <a:extLst>
              <a:ext uri="{FF2B5EF4-FFF2-40B4-BE49-F238E27FC236}">
                <a16:creationId xmlns:a16="http://schemas.microsoft.com/office/drawing/2014/main" id="{1AE11F11-A302-CB4B-85AE-AF05B153F504}"/>
              </a:ext>
            </a:extLst>
          </p:cNvPr>
          <p:cNvSpPr/>
          <p:nvPr/>
        </p:nvSpPr>
        <p:spPr>
          <a:xfrm>
            <a:off x="3070168" y="4347897"/>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6" name="TextBox 85">
            <a:extLst>
              <a:ext uri="{FF2B5EF4-FFF2-40B4-BE49-F238E27FC236}">
                <a16:creationId xmlns:a16="http://schemas.microsoft.com/office/drawing/2014/main" id="{891139FA-7151-E94A-B5AD-385797FA449D}"/>
              </a:ext>
            </a:extLst>
          </p:cNvPr>
          <p:cNvSpPr txBox="1"/>
          <p:nvPr/>
        </p:nvSpPr>
        <p:spPr>
          <a:xfrm>
            <a:off x="4953751" y="4370813"/>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8</a:t>
            </a:r>
          </a:p>
        </p:txBody>
      </p:sp>
      <p:sp>
        <p:nvSpPr>
          <p:cNvPr id="87" name="TextBox 86">
            <a:extLst>
              <a:ext uri="{FF2B5EF4-FFF2-40B4-BE49-F238E27FC236}">
                <a16:creationId xmlns:a16="http://schemas.microsoft.com/office/drawing/2014/main" id="{E4547AA2-916B-7547-A155-951535E89D51}"/>
              </a:ext>
            </a:extLst>
          </p:cNvPr>
          <p:cNvSpPr txBox="1"/>
          <p:nvPr/>
        </p:nvSpPr>
        <p:spPr>
          <a:xfrm>
            <a:off x="3926111" y="4181987"/>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7</a:t>
            </a:r>
          </a:p>
        </p:txBody>
      </p:sp>
      <p:sp>
        <p:nvSpPr>
          <p:cNvPr id="88" name="TextBox 87">
            <a:extLst>
              <a:ext uri="{FF2B5EF4-FFF2-40B4-BE49-F238E27FC236}">
                <a16:creationId xmlns:a16="http://schemas.microsoft.com/office/drawing/2014/main" id="{48E4AD8E-AFD1-3A4D-90B7-D945A73CA451}"/>
              </a:ext>
            </a:extLst>
          </p:cNvPr>
          <p:cNvSpPr txBox="1"/>
          <p:nvPr/>
        </p:nvSpPr>
        <p:spPr>
          <a:xfrm>
            <a:off x="4395972" y="5126239"/>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9</a:t>
            </a:r>
          </a:p>
        </p:txBody>
      </p:sp>
      <p:sp>
        <p:nvSpPr>
          <p:cNvPr id="89" name="TextBox 88">
            <a:extLst>
              <a:ext uri="{FF2B5EF4-FFF2-40B4-BE49-F238E27FC236}">
                <a16:creationId xmlns:a16="http://schemas.microsoft.com/office/drawing/2014/main" id="{C8B56679-D059-6043-B24B-4381C5BDFACB}"/>
              </a:ext>
            </a:extLst>
          </p:cNvPr>
          <p:cNvSpPr txBox="1"/>
          <p:nvPr/>
        </p:nvSpPr>
        <p:spPr>
          <a:xfrm>
            <a:off x="3355069" y="5119124"/>
            <a:ext cx="412292"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10</a:t>
            </a:r>
          </a:p>
        </p:txBody>
      </p:sp>
      <p:sp>
        <p:nvSpPr>
          <p:cNvPr id="90" name="TextBox 89">
            <a:extLst>
              <a:ext uri="{FF2B5EF4-FFF2-40B4-BE49-F238E27FC236}">
                <a16:creationId xmlns:a16="http://schemas.microsoft.com/office/drawing/2014/main" id="{813095AD-C502-804E-B48F-396EB3369D40}"/>
              </a:ext>
            </a:extLst>
          </p:cNvPr>
          <p:cNvSpPr txBox="1"/>
          <p:nvPr/>
        </p:nvSpPr>
        <p:spPr>
          <a:xfrm>
            <a:off x="3067111" y="4326355"/>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6</a:t>
            </a:r>
          </a:p>
        </p:txBody>
      </p:sp>
      <p:cxnSp>
        <p:nvCxnSpPr>
          <p:cNvPr id="92" name="Straight Connector 91">
            <a:extLst>
              <a:ext uri="{FF2B5EF4-FFF2-40B4-BE49-F238E27FC236}">
                <a16:creationId xmlns:a16="http://schemas.microsoft.com/office/drawing/2014/main" id="{3F7A0E52-2190-9E48-B781-F69EA1DC152C}"/>
              </a:ext>
            </a:extLst>
          </p:cNvPr>
          <p:cNvCxnSpPr>
            <a:cxnSpLocks/>
          </p:cNvCxnSpPr>
          <p:nvPr/>
        </p:nvCxnSpPr>
        <p:spPr>
          <a:xfrm flipH="1" flipV="1">
            <a:off x="5678622" y="4609757"/>
            <a:ext cx="273330" cy="663879"/>
          </a:xfrm>
          <a:prstGeom prst="line">
            <a:avLst/>
          </a:prstGeom>
          <a:ln w="28575" cmpd="sng">
            <a:solidFill>
              <a:schemeClr val="tx1"/>
            </a:solidFill>
            <a:prstDash val="solid"/>
            <a:headEnd type="none"/>
            <a:tailEnd type="none"/>
          </a:ln>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3A4BC383-A62B-6942-884E-BFA77BCB1C22}"/>
              </a:ext>
            </a:extLst>
          </p:cNvPr>
          <p:cNvCxnSpPr>
            <a:cxnSpLocks/>
          </p:cNvCxnSpPr>
          <p:nvPr/>
        </p:nvCxnSpPr>
        <p:spPr>
          <a:xfrm flipH="1" flipV="1">
            <a:off x="6098275" y="5305212"/>
            <a:ext cx="880508" cy="24846"/>
          </a:xfrm>
          <a:prstGeom prst="line">
            <a:avLst/>
          </a:prstGeom>
          <a:ln w="28575" cmpd="sng">
            <a:solidFill>
              <a:schemeClr val="tx1"/>
            </a:solidFill>
            <a:prstDash val="solid"/>
            <a:headEnd type="none"/>
            <a:tailEnd type="none"/>
          </a:ln>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45BBA1E5-FEE1-C840-94AB-DE18BEC5E9C8}"/>
              </a:ext>
            </a:extLst>
          </p:cNvPr>
          <p:cNvCxnSpPr>
            <a:cxnSpLocks/>
          </p:cNvCxnSpPr>
          <p:nvPr/>
        </p:nvCxnSpPr>
        <p:spPr>
          <a:xfrm flipH="1">
            <a:off x="7043610" y="4572379"/>
            <a:ext cx="464887" cy="64819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882FDCE0-D703-404B-9864-EC018CB80370}"/>
              </a:ext>
            </a:extLst>
          </p:cNvPr>
          <p:cNvCxnSpPr>
            <a:cxnSpLocks/>
          </p:cNvCxnSpPr>
          <p:nvPr/>
        </p:nvCxnSpPr>
        <p:spPr>
          <a:xfrm>
            <a:off x="6502041" y="4407142"/>
            <a:ext cx="403029" cy="81343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
        <p:nvSpPr>
          <p:cNvPr id="97" name="Oval 96">
            <a:extLst>
              <a:ext uri="{FF2B5EF4-FFF2-40B4-BE49-F238E27FC236}">
                <a16:creationId xmlns:a16="http://schemas.microsoft.com/office/drawing/2014/main" id="{2B0F3FDC-F97E-2C4E-9CB9-8E1A2266F075}"/>
              </a:ext>
            </a:extLst>
          </p:cNvPr>
          <p:cNvSpPr/>
          <p:nvPr/>
        </p:nvSpPr>
        <p:spPr>
          <a:xfrm>
            <a:off x="6361507" y="4239748"/>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8" name="Oval 97">
            <a:extLst>
              <a:ext uri="{FF2B5EF4-FFF2-40B4-BE49-F238E27FC236}">
                <a16:creationId xmlns:a16="http://schemas.microsoft.com/office/drawing/2014/main" id="{22562853-9B76-9F41-AC91-4445154D0738}"/>
              </a:ext>
            </a:extLst>
          </p:cNvPr>
          <p:cNvSpPr/>
          <p:nvPr/>
        </p:nvSpPr>
        <p:spPr>
          <a:xfrm>
            <a:off x="5844017" y="5182816"/>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9" name="Oval 98">
            <a:extLst>
              <a:ext uri="{FF2B5EF4-FFF2-40B4-BE49-F238E27FC236}">
                <a16:creationId xmlns:a16="http://schemas.microsoft.com/office/drawing/2014/main" id="{1C5271C3-40C4-494A-B29F-F336D3F56A74}"/>
              </a:ext>
            </a:extLst>
          </p:cNvPr>
          <p:cNvSpPr/>
          <p:nvPr/>
        </p:nvSpPr>
        <p:spPr>
          <a:xfrm>
            <a:off x="6834173" y="5182816"/>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0" name="Oval 99">
            <a:extLst>
              <a:ext uri="{FF2B5EF4-FFF2-40B4-BE49-F238E27FC236}">
                <a16:creationId xmlns:a16="http://schemas.microsoft.com/office/drawing/2014/main" id="{FFE3B940-BEF7-FF4B-B2C6-6DEFD8FE229B}"/>
              </a:ext>
            </a:extLst>
          </p:cNvPr>
          <p:cNvSpPr/>
          <p:nvPr/>
        </p:nvSpPr>
        <p:spPr>
          <a:xfrm>
            <a:off x="7380187" y="4425137"/>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1" name="Oval 100">
            <a:extLst>
              <a:ext uri="{FF2B5EF4-FFF2-40B4-BE49-F238E27FC236}">
                <a16:creationId xmlns:a16="http://schemas.microsoft.com/office/drawing/2014/main" id="{B2793249-D208-4841-AAE1-5590A774580C}"/>
              </a:ext>
            </a:extLst>
          </p:cNvPr>
          <p:cNvSpPr/>
          <p:nvPr/>
        </p:nvSpPr>
        <p:spPr>
          <a:xfrm>
            <a:off x="5497665" y="4380804"/>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2" name="TextBox 101">
            <a:extLst>
              <a:ext uri="{FF2B5EF4-FFF2-40B4-BE49-F238E27FC236}">
                <a16:creationId xmlns:a16="http://schemas.microsoft.com/office/drawing/2014/main" id="{D58A586D-066E-2044-94E5-999E1960050C}"/>
              </a:ext>
            </a:extLst>
          </p:cNvPr>
          <p:cNvSpPr txBox="1"/>
          <p:nvPr/>
        </p:nvSpPr>
        <p:spPr>
          <a:xfrm>
            <a:off x="7309525" y="4396938"/>
            <a:ext cx="412292"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13</a:t>
            </a:r>
          </a:p>
        </p:txBody>
      </p:sp>
      <p:sp>
        <p:nvSpPr>
          <p:cNvPr id="103" name="TextBox 102">
            <a:extLst>
              <a:ext uri="{FF2B5EF4-FFF2-40B4-BE49-F238E27FC236}">
                <a16:creationId xmlns:a16="http://schemas.microsoft.com/office/drawing/2014/main" id="{86CD4E75-3D55-0D48-A1D8-69955F782915}"/>
              </a:ext>
            </a:extLst>
          </p:cNvPr>
          <p:cNvSpPr txBox="1"/>
          <p:nvPr/>
        </p:nvSpPr>
        <p:spPr>
          <a:xfrm>
            <a:off x="6287857" y="4208144"/>
            <a:ext cx="412292"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12</a:t>
            </a:r>
          </a:p>
        </p:txBody>
      </p:sp>
      <p:sp>
        <p:nvSpPr>
          <p:cNvPr id="104" name="TextBox 103">
            <a:extLst>
              <a:ext uri="{FF2B5EF4-FFF2-40B4-BE49-F238E27FC236}">
                <a16:creationId xmlns:a16="http://schemas.microsoft.com/office/drawing/2014/main" id="{01F722EC-1F27-4249-A1D9-15B521EB3B55}"/>
              </a:ext>
            </a:extLst>
          </p:cNvPr>
          <p:cNvSpPr txBox="1"/>
          <p:nvPr/>
        </p:nvSpPr>
        <p:spPr>
          <a:xfrm>
            <a:off x="6770857" y="5165876"/>
            <a:ext cx="412292"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14</a:t>
            </a:r>
          </a:p>
        </p:txBody>
      </p:sp>
      <p:sp>
        <p:nvSpPr>
          <p:cNvPr id="105" name="TextBox 104">
            <a:extLst>
              <a:ext uri="{FF2B5EF4-FFF2-40B4-BE49-F238E27FC236}">
                <a16:creationId xmlns:a16="http://schemas.microsoft.com/office/drawing/2014/main" id="{99737F61-A49B-8743-A98A-5E60578AD1F4}"/>
              </a:ext>
            </a:extLst>
          </p:cNvPr>
          <p:cNvSpPr txBox="1"/>
          <p:nvPr/>
        </p:nvSpPr>
        <p:spPr>
          <a:xfrm>
            <a:off x="5767780" y="5160781"/>
            <a:ext cx="412292"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15</a:t>
            </a:r>
          </a:p>
        </p:txBody>
      </p:sp>
      <p:sp>
        <p:nvSpPr>
          <p:cNvPr id="106" name="TextBox 105">
            <a:extLst>
              <a:ext uri="{FF2B5EF4-FFF2-40B4-BE49-F238E27FC236}">
                <a16:creationId xmlns:a16="http://schemas.microsoft.com/office/drawing/2014/main" id="{F914ECF6-6EAF-4748-9E22-DF7CD34D5656}"/>
              </a:ext>
            </a:extLst>
          </p:cNvPr>
          <p:cNvSpPr txBox="1"/>
          <p:nvPr/>
        </p:nvSpPr>
        <p:spPr>
          <a:xfrm>
            <a:off x="5442945" y="4352452"/>
            <a:ext cx="401072"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11</a:t>
            </a:r>
          </a:p>
        </p:txBody>
      </p:sp>
      <p:cxnSp>
        <p:nvCxnSpPr>
          <p:cNvPr id="107" name="Straight Connector 106">
            <a:extLst>
              <a:ext uri="{FF2B5EF4-FFF2-40B4-BE49-F238E27FC236}">
                <a16:creationId xmlns:a16="http://schemas.microsoft.com/office/drawing/2014/main" id="{187E021F-323D-A14C-B8E8-6FC58736242D}"/>
              </a:ext>
            </a:extLst>
          </p:cNvPr>
          <p:cNvCxnSpPr>
            <a:cxnSpLocks/>
          </p:cNvCxnSpPr>
          <p:nvPr/>
        </p:nvCxnSpPr>
        <p:spPr>
          <a:xfrm>
            <a:off x="6640581" y="4403111"/>
            <a:ext cx="737157" cy="12830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5DF5047B-39DA-9940-B915-55C802336072}"/>
              </a:ext>
            </a:extLst>
          </p:cNvPr>
          <p:cNvSpPr txBox="1"/>
          <p:nvPr/>
        </p:nvSpPr>
        <p:spPr>
          <a:xfrm>
            <a:off x="949260" y="5389338"/>
            <a:ext cx="1409681" cy="400110"/>
          </a:xfrm>
          <a:prstGeom prst="rect">
            <a:avLst/>
          </a:prstGeom>
          <a:noFill/>
        </p:spPr>
        <p:txBody>
          <a:bodyPr wrap="none" rtlCol="0">
            <a:spAutoFit/>
          </a:bodyPr>
          <a:lstStyle/>
          <a:p>
            <a:r>
              <a:rPr lang="en-US" sz="2000" b="1">
                <a:solidFill>
                  <a:srgbClr val="C00000"/>
                </a:solidFill>
                <a:latin typeface="Calibri" panose="020F0502020204030204" pitchFamily="34" charset="0"/>
                <a:cs typeface="Calibri" panose="020F0502020204030204" pitchFamily="34" charset="0"/>
              </a:rPr>
              <a:t>Training set</a:t>
            </a:r>
            <a:endParaRPr lang="en-US">
              <a:solidFill>
                <a:srgbClr val="C00000"/>
              </a:solidFill>
            </a:endParaRPr>
          </a:p>
        </p:txBody>
      </p:sp>
      <p:sp>
        <p:nvSpPr>
          <p:cNvPr id="108" name="TextBox 107">
            <a:extLst>
              <a:ext uri="{FF2B5EF4-FFF2-40B4-BE49-F238E27FC236}">
                <a16:creationId xmlns:a16="http://schemas.microsoft.com/office/drawing/2014/main" id="{57ADD922-5A86-194C-8A0A-372E62903E43}"/>
              </a:ext>
            </a:extLst>
          </p:cNvPr>
          <p:cNvSpPr txBox="1"/>
          <p:nvPr/>
        </p:nvSpPr>
        <p:spPr>
          <a:xfrm>
            <a:off x="3281292" y="5404620"/>
            <a:ext cx="1720343" cy="400110"/>
          </a:xfrm>
          <a:prstGeom prst="rect">
            <a:avLst/>
          </a:prstGeom>
          <a:noFill/>
        </p:spPr>
        <p:txBody>
          <a:bodyPr wrap="none" rtlCol="0">
            <a:spAutoFit/>
          </a:bodyPr>
          <a:lstStyle/>
          <a:p>
            <a:r>
              <a:rPr lang="en-US" sz="2000" b="1">
                <a:solidFill>
                  <a:schemeClr val="accent2"/>
                </a:solidFill>
                <a:cs typeface="Calibri" panose="020F0502020204030204" pitchFamily="34" charset="0"/>
              </a:rPr>
              <a:t>Validation set</a:t>
            </a:r>
            <a:endParaRPr lang="en-US" sz="2000">
              <a:solidFill>
                <a:schemeClr val="accent2"/>
              </a:solidFill>
            </a:endParaRPr>
          </a:p>
        </p:txBody>
      </p:sp>
      <p:sp>
        <p:nvSpPr>
          <p:cNvPr id="112" name="TextBox 111">
            <a:extLst>
              <a:ext uri="{FF2B5EF4-FFF2-40B4-BE49-F238E27FC236}">
                <a16:creationId xmlns:a16="http://schemas.microsoft.com/office/drawing/2014/main" id="{0094FA5F-A93C-8140-AE89-798703497348}"/>
              </a:ext>
            </a:extLst>
          </p:cNvPr>
          <p:cNvSpPr txBox="1"/>
          <p:nvPr/>
        </p:nvSpPr>
        <p:spPr>
          <a:xfrm>
            <a:off x="6002350" y="5394902"/>
            <a:ext cx="1043619" cy="400110"/>
          </a:xfrm>
          <a:prstGeom prst="rect">
            <a:avLst/>
          </a:prstGeom>
          <a:noFill/>
        </p:spPr>
        <p:txBody>
          <a:bodyPr wrap="none" rtlCol="0">
            <a:spAutoFit/>
          </a:bodyPr>
          <a:lstStyle/>
          <a:p>
            <a:r>
              <a:rPr lang="en-US" sz="2000" b="1">
                <a:solidFill>
                  <a:schemeClr val="accent4"/>
                </a:solidFill>
              </a:rPr>
              <a:t>Test set</a:t>
            </a:r>
          </a:p>
        </p:txBody>
      </p:sp>
      <p:sp>
        <p:nvSpPr>
          <p:cNvPr id="113" name="Rectangle 112">
            <a:extLst>
              <a:ext uri="{FF2B5EF4-FFF2-40B4-BE49-F238E27FC236}">
                <a16:creationId xmlns:a16="http://schemas.microsoft.com/office/drawing/2014/main" id="{C98CEF2A-8DFD-6D4D-B6CC-7D55B4398487}"/>
              </a:ext>
            </a:extLst>
          </p:cNvPr>
          <p:cNvSpPr/>
          <p:nvPr/>
        </p:nvSpPr>
        <p:spPr>
          <a:xfrm>
            <a:off x="584813" y="4139630"/>
            <a:ext cx="2280964" cy="1640368"/>
          </a:xfrm>
          <a:prstGeom prst="rect">
            <a:avLst/>
          </a:prstGeom>
          <a:noFill/>
          <a:ln w="25400" cmpd="sng">
            <a:solidFill>
              <a:srgbClr val="C00000"/>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A945C591-91C7-654C-88AE-302CEF511A1D}"/>
              </a:ext>
            </a:extLst>
          </p:cNvPr>
          <p:cNvSpPr/>
          <p:nvPr/>
        </p:nvSpPr>
        <p:spPr>
          <a:xfrm>
            <a:off x="2987824" y="4149080"/>
            <a:ext cx="2280964" cy="1640368"/>
          </a:xfrm>
          <a:prstGeom prst="rect">
            <a:avLst/>
          </a:prstGeom>
          <a:noFill/>
          <a:ln w="25400" cmpd="sng">
            <a:solidFill>
              <a:schemeClr val="accent2"/>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E89A62DB-85FB-754E-BF7F-8A0730BC58D1}"/>
              </a:ext>
            </a:extLst>
          </p:cNvPr>
          <p:cNvSpPr/>
          <p:nvPr/>
        </p:nvSpPr>
        <p:spPr>
          <a:xfrm>
            <a:off x="5390835" y="4158530"/>
            <a:ext cx="2280964" cy="1640368"/>
          </a:xfrm>
          <a:prstGeom prst="rect">
            <a:avLst/>
          </a:prstGeom>
          <a:noFill/>
          <a:ln w="25400" cmpd="sng">
            <a:solidFill>
              <a:schemeClr val="accent4"/>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B9EB83D-C56A-A545-955B-F12695024CE9}"/>
                  </a:ext>
                </a:extLst>
              </p:cNvPr>
              <p:cNvSpPr txBox="1"/>
              <p:nvPr/>
            </p:nvSpPr>
            <p:spPr>
              <a:xfrm>
                <a:off x="1429332" y="4673249"/>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1</m:t>
                          </m:r>
                        </m:sub>
                      </m:sSub>
                    </m:oMath>
                  </m:oMathPara>
                </a14:m>
                <a:endParaRPr lang="en-US"/>
              </a:p>
            </p:txBody>
          </p:sp>
        </mc:Choice>
        <mc:Fallback xmlns="">
          <p:sp>
            <p:nvSpPr>
              <p:cNvPr id="7" name="TextBox 6">
                <a:extLst>
                  <a:ext uri="{FF2B5EF4-FFF2-40B4-BE49-F238E27FC236}">
                    <a16:creationId xmlns:a16="http://schemas.microsoft.com/office/drawing/2014/main" id="{2B9EB83D-C56A-A545-955B-F12695024CE9}"/>
                  </a:ext>
                </a:extLst>
              </p:cNvPr>
              <p:cNvSpPr txBox="1">
                <a:spLocks noRot="1" noChangeAspect="1" noMove="1" noResize="1" noEditPoints="1" noAdjustHandles="1" noChangeArrowheads="1" noChangeShapeType="1" noTextEdit="1"/>
              </p:cNvSpPr>
              <p:nvPr/>
            </p:nvSpPr>
            <p:spPr>
              <a:xfrm>
                <a:off x="1429332" y="4673249"/>
                <a:ext cx="472309" cy="369332"/>
              </a:xfrm>
              <a:prstGeom prst="rect">
                <a:avLst/>
              </a:prstGeom>
              <a:blipFill>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5CA76498-E71A-DD43-8608-105F084CFC87}"/>
                  </a:ext>
                </a:extLst>
              </p:cNvPr>
              <p:cNvSpPr txBox="1"/>
              <p:nvPr/>
            </p:nvSpPr>
            <p:spPr>
              <a:xfrm>
                <a:off x="3840939" y="4673249"/>
                <a:ext cx="4776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2</m:t>
                          </m:r>
                        </m:sub>
                      </m:sSub>
                    </m:oMath>
                  </m:oMathPara>
                </a14:m>
                <a:endParaRPr lang="en-US"/>
              </a:p>
            </p:txBody>
          </p:sp>
        </mc:Choice>
        <mc:Fallback xmlns="">
          <p:sp>
            <p:nvSpPr>
              <p:cNvPr id="91" name="TextBox 90">
                <a:extLst>
                  <a:ext uri="{FF2B5EF4-FFF2-40B4-BE49-F238E27FC236}">
                    <a16:creationId xmlns:a16="http://schemas.microsoft.com/office/drawing/2014/main" id="{5CA76498-E71A-DD43-8608-105F084CFC87}"/>
                  </a:ext>
                </a:extLst>
              </p:cNvPr>
              <p:cNvSpPr txBox="1">
                <a:spLocks noRot="1" noChangeAspect="1" noMove="1" noResize="1" noEditPoints="1" noAdjustHandles="1" noChangeArrowheads="1" noChangeShapeType="1" noTextEdit="1"/>
              </p:cNvSpPr>
              <p:nvPr/>
            </p:nvSpPr>
            <p:spPr>
              <a:xfrm>
                <a:off x="3840939" y="4673249"/>
                <a:ext cx="477630" cy="369332"/>
              </a:xfrm>
              <a:prstGeom prst="rect">
                <a:avLst/>
              </a:prstGeom>
              <a:blipFill>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337CB900-6C4F-B641-B336-6BF0C39233AE}"/>
                  </a:ext>
                </a:extLst>
              </p:cNvPr>
              <p:cNvSpPr txBox="1"/>
              <p:nvPr/>
            </p:nvSpPr>
            <p:spPr>
              <a:xfrm>
                <a:off x="6252546" y="4673249"/>
                <a:ext cx="4776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3</m:t>
                          </m:r>
                        </m:sub>
                      </m:sSub>
                    </m:oMath>
                  </m:oMathPara>
                </a14:m>
                <a:endParaRPr lang="en-US"/>
              </a:p>
            </p:txBody>
          </p:sp>
        </mc:Choice>
        <mc:Fallback xmlns="">
          <p:sp>
            <p:nvSpPr>
              <p:cNvPr id="94" name="TextBox 93">
                <a:extLst>
                  <a:ext uri="{FF2B5EF4-FFF2-40B4-BE49-F238E27FC236}">
                    <a16:creationId xmlns:a16="http://schemas.microsoft.com/office/drawing/2014/main" id="{337CB900-6C4F-B641-B336-6BF0C39233AE}"/>
                  </a:ext>
                </a:extLst>
              </p:cNvPr>
              <p:cNvSpPr txBox="1">
                <a:spLocks noRot="1" noChangeAspect="1" noMove="1" noResize="1" noEditPoints="1" noAdjustHandles="1" noChangeArrowheads="1" noChangeShapeType="1" noTextEdit="1"/>
              </p:cNvSpPr>
              <p:nvPr/>
            </p:nvSpPr>
            <p:spPr>
              <a:xfrm>
                <a:off x="6252546" y="4673249"/>
                <a:ext cx="477630" cy="369332"/>
              </a:xfrm>
              <a:prstGeom prst="rect">
                <a:avLst/>
              </a:prstGeom>
              <a:blipFill>
                <a:blip r:embed="rId4"/>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19644188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1310-8463-9441-90F2-8CB5DEF42589}"/>
              </a:ext>
            </a:extLst>
          </p:cNvPr>
          <p:cNvSpPr>
            <a:spLocks noGrp="1"/>
          </p:cNvSpPr>
          <p:nvPr>
            <p:ph type="title"/>
          </p:nvPr>
        </p:nvSpPr>
        <p:spPr/>
        <p:txBody>
          <a:bodyPr/>
          <a:lstStyle/>
          <a:p>
            <a:r>
              <a:rPr lang="en-US"/>
              <a:t>Setting up Link Prediction</a:t>
            </a:r>
          </a:p>
        </p:txBody>
      </p:sp>
      <p:sp>
        <p:nvSpPr>
          <p:cNvPr id="3" name="Content Placeholder 2">
            <a:extLst>
              <a:ext uri="{FF2B5EF4-FFF2-40B4-BE49-F238E27FC236}">
                <a16:creationId xmlns:a16="http://schemas.microsoft.com/office/drawing/2014/main" id="{86496B1D-4577-5C45-9F5C-3F8CCC980EF4}"/>
              </a:ext>
            </a:extLst>
          </p:cNvPr>
          <p:cNvSpPr>
            <a:spLocks noGrp="1"/>
          </p:cNvSpPr>
          <p:nvPr>
            <p:ph idx="1"/>
          </p:nvPr>
        </p:nvSpPr>
        <p:spPr>
          <a:xfrm>
            <a:off x="446475" y="1149181"/>
            <a:ext cx="8686800" cy="3688206"/>
          </a:xfrm>
        </p:spPr>
        <p:txBody>
          <a:bodyPr>
            <a:normAutofit/>
          </a:bodyPr>
          <a:lstStyle/>
          <a:p>
            <a:r>
              <a:rPr lang="en-US" b="1" dirty="0"/>
              <a:t>Step 2: </a:t>
            </a:r>
            <a:r>
              <a:rPr lang="en-US" b="1" dirty="0">
                <a:solidFill>
                  <a:srgbClr val="C00000"/>
                </a:solidFill>
              </a:rPr>
              <a:t>Split edges into train/validation/test</a:t>
            </a:r>
          </a:p>
          <a:p>
            <a:pPr marL="0" indent="0">
              <a:buNone/>
            </a:pPr>
            <a:r>
              <a:rPr lang="en-US" b="1" dirty="0">
                <a:solidFill>
                  <a:srgbClr val="0070C0"/>
                </a:solidFill>
              </a:rPr>
              <a:t>Option 1: Inductive link prediction split</a:t>
            </a:r>
          </a:p>
          <a:p>
            <a:pPr lvl="1"/>
            <a:r>
              <a:rPr lang="en-US" b="1" dirty="0"/>
              <a:t>Suppose we have a dataset of 3 graphs. Each inductive split will contain an independent graph</a:t>
            </a:r>
          </a:p>
          <a:p>
            <a:pPr lvl="1"/>
            <a:r>
              <a:rPr lang="en-US" b="1" dirty="0"/>
              <a:t>In </a:t>
            </a:r>
            <a:r>
              <a:rPr lang="en-US" b="1" dirty="0">
                <a:solidFill>
                  <a:srgbClr val="C00000"/>
                </a:solidFill>
              </a:rPr>
              <a:t>train</a:t>
            </a:r>
            <a:r>
              <a:rPr lang="en-US" dirty="0">
                <a:solidFill>
                  <a:srgbClr val="C00000"/>
                </a:solidFill>
              </a:rPr>
              <a:t> </a:t>
            </a:r>
            <a:r>
              <a:rPr lang="en-US" dirty="0"/>
              <a:t>or</a:t>
            </a:r>
            <a:r>
              <a:rPr lang="en-US" dirty="0">
                <a:solidFill>
                  <a:srgbClr val="C00000"/>
                </a:solidFill>
              </a:rPr>
              <a:t> </a:t>
            </a:r>
            <a:r>
              <a:rPr lang="en-US" b="1" dirty="0" err="1">
                <a:solidFill>
                  <a:schemeClr val="accent2"/>
                </a:solidFill>
              </a:rPr>
              <a:t>val</a:t>
            </a:r>
            <a:r>
              <a:rPr lang="en-US" dirty="0">
                <a:solidFill>
                  <a:schemeClr val="accent2"/>
                </a:solidFill>
              </a:rPr>
              <a:t> </a:t>
            </a:r>
            <a:r>
              <a:rPr lang="en-US" dirty="0"/>
              <a:t>or </a:t>
            </a:r>
            <a:r>
              <a:rPr lang="en-US" b="1" dirty="0">
                <a:solidFill>
                  <a:schemeClr val="accent4"/>
                </a:solidFill>
              </a:rPr>
              <a:t>test </a:t>
            </a:r>
            <a:r>
              <a:rPr lang="en-US" dirty="0"/>
              <a:t>set,</a:t>
            </a:r>
            <a:r>
              <a:rPr lang="en-US" b="1" dirty="0"/>
              <a:t> each graph will have </a:t>
            </a:r>
            <a:r>
              <a:rPr lang="en-US" b="1" dirty="0">
                <a:solidFill>
                  <a:srgbClr val="C00000"/>
                </a:solidFill>
              </a:rPr>
              <a:t>2</a:t>
            </a:r>
            <a:r>
              <a:rPr lang="en-US" b="1" dirty="0"/>
              <a:t> types of edges</a:t>
            </a:r>
            <a:r>
              <a:rPr lang="en-US" dirty="0"/>
              <a:t>: </a:t>
            </a:r>
            <a:r>
              <a:rPr lang="en-US" b="1" dirty="0"/>
              <a:t>message edges</a:t>
            </a:r>
            <a:r>
              <a:rPr lang="en-US" dirty="0"/>
              <a:t> + </a:t>
            </a:r>
            <a:r>
              <a:rPr lang="en-US" b="1" dirty="0">
                <a:solidFill>
                  <a:schemeClr val="accent5"/>
                </a:solidFill>
              </a:rPr>
              <a:t>supervision edges</a:t>
            </a:r>
          </a:p>
          <a:p>
            <a:pPr lvl="2"/>
            <a:r>
              <a:rPr lang="en-US" b="1" dirty="0">
                <a:solidFill>
                  <a:schemeClr val="accent5"/>
                </a:solidFill>
              </a:rPr>
              <a:t>Supervision edges</a:t>
            </a:r>
            <a:r>
              <a:rPr lang="en-US" dirty="0"/>
              <a:t> are not the input to GNN</a:t>
            </a:r>
          </a:p>
        </p:txBody>
      </p:sp>
      <p:sp>
        <p:nvSpPr>
          <p:cNvPr id="6" name="Slide Number Placeholder 5">
            <a:extLst>
              <a:ext uri="{FF2B5EF4-FFF2-40B4-BE49-F238E27FC236}">
                <a16:creationId xmlns:a16="http://schemas.microsoft.com/office/drawing/2014/main" id="{F142C132-BC08-0F4D-AA94-0B4314EE7979}"/>
              </a:ext>
            </a:extLst>
          </p:cNvPr>
          <p:cNvSpPr>
            <a:spLocks noGrp="1"/>
          </p:cNvSpPr>
          <p:nvPr>
            <p:ph type="sldNum" sz="quarter" idx="12"/>
          </p:nvPr>
        </p:nvSpPr>
        <p:spPr/>
        <p:txBody>
          <a:bodyPr/>
          <a:lstStyle/>
          <a:p>
            <a:fld id="{19B12225-5612-419B-A8D5-4B8EEE4C217E}" type="slidenum">
              <a:rPr lang="en-US" smtClean="0"/>
              <a:pPr/>
              <a:t>151</a:t>
            </a:fld>
            <a:endParaRPr lang="en-US"/>
          </a:p>
        </p:txBody>
      </p:sp>
      <p:cxnSp>
        <p:nvCxnSpPr>
          <p:cNvPr id="60" name="Straight Connector 59">
            <a:extLst>
              <a:ext uri="{FF2B5EF4-FFF2-40B4-BE49-F238E27FC236}">
                <a16:creationId xmlns:a16="http://schemas.microsoft.com/office/drawing/2014/main" id="{D39B843E-F38A-294C-8652-559E4BEB6901}"/>
              </a:ext>
            </a:extLst>
          </p:cNvPr>
          <p:cNvCxnSpPr>
            <a:cxnSpLocks/>
          </p:cNvCxnSpPr>
          <p:nvPr/>
        </p:nvCxnSpPr>
        <p:spPr>
          <a:xfrm flipH="1" flipV="1">
            <a:off x="1890174" y="5302400"/>
            <a:ext cx="273330" cy="66387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1A9DE1C4-F2DB-234E-BABB-A50F600E16AB}"/>
              </a:ext>
            </a:extLst>
          </p:cNvPr>
          <p:cNvCxnSpPr>
            <a:cxnSpLocks/>
          </p:cNvCxnSpPr>
          <p:nvPr/>
        </p:nvCxnSpPr>
        <p:spPr>
          <a:xfrm flipV="1">
            <a:off x="2200178" y="5159571"/>
            <a:ext cx="419328" cy="87119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AAEAE6EB-5F0A-5747-92F3-13B9A9E74655}"/>
              </a:ext>
            </a:extLst>
          </p:cNvPr>
          <p:cNvCxnSpPr>
            <a:cxnSpLocks/>
          </p:cNvCxnSpPr>
          <p:nvPr/>
        </p:nvCxnSpPr>
        <p:spPr>
          <a:xfrm flipH="1">
            <a:off x="3255162" y="5265022"/>
            <a:ext cx="464887" cy="648199"/>
          </a:xfrm>
          <a:prstGeom prst="line">
            <a:avLst/>
          </a:prstGeom>
          <a:ln w="28575">
            <a:solidFill>
              <a:schemeClr val="accent5"/>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D18E1EB0-4447-3040-A5A5-C1823559D7E1}"/>
              </a:ext>
            </a:extLst>
          </p:cNvPr>
          <p:cNvCxnSpPr>
            <a:cxnSpLocks/>
          </p:cNvCxnSpPr>
          <p:nvPr/>
        </p:nvCxnSpPr>
        <p:spPr>
          <a:xfrm>
            <a:off x="2713593" y="5099785"/>
            <a:ext cx="403029" cy="813436"/>
          </a:xfrm>
          <a:prstGeom prst="line">
            <a:avLst/>
          </a:prstGeom>
          <a:ln w="28575">
            <a:solidFill>
              <a:schemeClr val="accent5"/>
            </a:solidFill>
            <a:prstDash val="sysDot"/>
            <a:headEnd type="none"/>
            <a:tailEnd type="none"/>
          </a:ln>
        </p:spPr>
        <p:style>
          <a:lnRef idx="1">
            <a:schemeClr val="dk1"/>
          </a:lnRef>
          <a:fillRef idx="0">
            <a:schemeClr val="dk1"/>
          </a:fillRef>
          <a:effectRef idx="0">
            <a:schemeClr val="dk1"/>
          </a:effectRef>
          <a:fontRef idx="minor">
            <a:schemeClr val="tx1"/>
          </a:fontRef>
        </p:style>
      </p:cxnSp>
      <p:sp>
        <p:nvSpPr>
          <p:cNvPr id="65" name="Oval 64">
            <a:extLst>
              <a:ext uri="{FF2B5EF4-FFF2-40B4-BE49-F238E27FC236}">
                <a16:creationId xmlns:a16="http://schemas.microsoft.com/office/drawing/2014/main" id="{DDA16143-5CED-5942-BACF-E88A19DBE7A9}"/>
              </a:ext>
            </a:extLst>
          </p:cNvPr>
          <p:cNvSpPr/>
          <p:nvPr/>
        </p:nvSpPr>
        <p:spPr>
          <a:xfrm>
            <a:off x="2573059" y="4932391"/>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6" name="Oval 65">
            <a:extLst>
              <a:ext uri="{FF2B5EF4-FFF2-40B4-BE49-F238E27FC236}">
                <a16:creationId xmlns:a16="http://schemas.microsoft.com/office/drawing/2014/main" id="{162C9390-E79B-4D48-8F66-0A61FF6D4A36}"/>
              </a:ext>
            </a:extLst>
          </p:cNvPr>
          <p:cNvSpPr/>
          <p:nvPr/>
        </p:nvSpPr>
        <p:spPr>
          <a:xfrm>
            <a:off x="2055569" y="5875459"/>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7" name="Oval 66">
            <a:extLst>
              <a:ext uri="{FF2B5EF4-FFF2-40B4-BE49-F238E27FC236}">
                <a16:creationId xmlns:a16="http://schemas.microsoft.com/office/drawing/2014/main" id="{2AA70019-727E-CE4D-B15E-F9D8296F5BB3}"/>
              </a:ext>
            </a:extLst>
          </p:cNvPr>
          <p:cNvSpPr/>
          <p:nvPr/>
        </p:nvSpPr>
        <p:spPr>
          <a:xfrm>
            <a:off x="3045725" y="5875459"/>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8" name="Oval 67">
            <a:extLst>
              <a:ext uri="{FF2B5EF4-FFF2-40B4-BE49-F238E27FC236}">
                <a16:creationId xmlns:a16="http://schemas.microsoft.com/office/drawing/2014/main" id="{7F149CB0-8AF7-AC4A-9E22-863FED2B6720}"/>
              </a:ext>
            </a:extLst>
          </p:cNvPr>
          <p:cNvSpPr/>
          <p:nvPr/>
        </p:nvSpPr>
        <p:spPr>
          <a:xfrm>
            <a:off x="3591739" y="5117780"/>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9" name="Oval 68">
            <a:extLst>
              <a:ext uri="{FF2B5EF4-FFF2-40B4-BE49-F238E27FC236}">
                <a16:creationId xmlns:a16="http://schemas.microsoft.com/office/drawing/2014/main" id="{3C49BD7F-DAF7-994C-9384-1B82DB37C163}"/>
              </a:ext>
            </a:extLst>
          </p:cNvPr>
          <p:cNvSpPr/>
          <p:nvPr/>
        </p:nvSpPr>
        <p:spPr>
          <a:xfrm>
            <a:off x="1709217" y="5073447"/>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5" name="Straight Connector 74">
            <a:extLst>
              <a:ext uri="{FF2B5EF4-FFF2-40B4-BE49-F238E27FC236}">
                <a16:creationId xmlns:a16="http://schemas.microsoft.com/office/drawing/2014/main" id="{EB21914C-735D-4245-966F-8B83EF02DA9C}"/>
              </a:ext>
            </a:extLst>
          </p:cNvPr>
          <p:cNvCxnSpPr>
            <a:cxnSpLocks/>
          </p:cNvCxnSpPr>
          <p:nvPr/>
        </p:nvCxnSpPr>
        <p:spPr>
          <a:xfrm>
            <a:off x="2852133" y="5095754"/>
            <a:ext cx="737157" cy="12830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64A3A8AF-697C-BC41-A870-9C7390AAF022}"/>
              </a:ext>
            </a:extLst>
          </p:cNvPr>
          <p:cNvCxnSpPr>
            <a:cxnSpLocks/>
          </p:cNvCxnSpPr>
          <p:nvPr/>
        </p:nvCxnSpPr>
        <p:spPr>
          <a:xfrm flipH="1" flipV="1">
            <a:off x="4305567" y="5335307"/>
            <a:ext cx="273330" cy="66387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E9AF8DC3-E403-6E4E-BC18-9BBECF57CF9F}"/>
              </a:ext>
            </a:extLst>
          </p:cNvPr>
          <p:cNvCxnSpPr>
            <a:cxnSpLocks/>
          </p:cNvCxnSpPr>
          <p:nvPr/>
        </p:nvCxnSpPr>
        <p:spPr>
          <a:xfrm flipH="1" flipV="1">
            <a:off x="4725220" y="6030762"/>
            <a:ext cx="880508" cy="24846"/>
          </a:xfrm>
          <a:prstGeom prst="line">
            <a:avLst/>
          </a:prstGeom>
          <a:ln w="28575">
            <a:solidFill>
              <a:schemeClr val="accent5"/>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5DD39E01-61AD-164D-8B0C-EA7808C44C23}"/>
              </a:ext>
            </a:extLst>
          </p:cNvPr>
          <p:cNvCxnSpPr>
            <a:cxnSpLocks/>
          </p:cNvCxnSpPr>
          <p:nvPr/>
        </p:nvCxnSpPr>
        <p:spPr>
          <a:xfrm flipV="1">
            <a:off x="4615571" y="5192478"/>
            <a:ext cx="419328" cy="871191"/>
          </a:xfrm>
          <a:prstGeom prst="line">
            <a:avLst/>
          </a:prstGeom>
          <a:ln w="28575">
            <a:solidFill>
              <a:schemeClr val="accent5"/>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45754D40-CBB6-784A-AD4A-043DCFBD7244}"/>
              </a:ext>
            </a:extLst>
          </p:cNvPr>
          <p:cNvCxnSpPr>
            <a:cxnSpLocks/>
          </p:cNvCxnSpPr>
          <p:nvPr/>
        </p:nvCxnSpPr>
        <p:spPr>
          <a:xfrm flipH="1">
            <a:off x="5670555" y="5297929"/>
            <a:ext cx="464887" cy="64819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2330E16F-D054-BC4B-B84A-EE05C38B18A7}"/>
              </a:ext>
            </a:extLst>
          </p:cNvPr>
          <p:cNvCxnSpPr>
            <a:cxnSpLocks/>
          </p:cNvCxnSpPr>
          <p:nvPr/>
        </p:nvCxnSpPr>
        <p:spPr>
          <a:xfrm>
            <a:off x="5128986" y="5132692"/>
            <a:ext cx="403029" cy="81343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
        <p:nvSpPr>
          <p:cNvPr id="81" name="Oval 80">
            <a:extLst>
              <a:ext uri="{FF2B5EF4-FFF2-40B4-BE49-F238E27FC236}">
                <a16:creationId xmlns:a16="http://schemas.microsoft.com/office/drawing/2014/main" id="{E4364EE0-5F9D-6041-B133-7742D7612DB7}"/>
              </a:ext>
            </a:extLst>
          </p:cNvPr>
          <p:cNvSpPr/>
          <p:nvPr/>
        </p:nvSpPr>
        <p:spPr>
          <a:xfrm>
            <a:off x="4988452" y="4965298"/>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2" name="Oval 81">
            <a:extLst>
              <a:ext uri="{FF2B5EF4-FFF2-40B4-BE49-F238E27FC236}">
                <a16:creationId xmlns:a16="http://schemas.microsoft.com/office/drawing/2014/main" id="{3B78A781-B7A1-144F-B9FE-BC8AE2DEB960}"/>
              </a:ext>
            </a:extLst>
          </p:cNvPr>
          <p:cNvSpPr/>
          <p:nvPr/>
        </p:nvSpPr>
        <p:spPr>
          <a:xfrm>
            <a:off x="4470962" y="5908366"/>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3" name="Oval 82">
            <a:extLst>
              <a:ext uri="{FF2B5EF4-FFF2-40B4-BE49-F238E27FC236}">
                <a16:creationId xmlns:a16="http://schemas.microsoft.com/office/drawing/2014/main" id="{D889E241-0082-0447-8E57-EF6F14E13EFB}"/>
              </a:ext>
            </a:extLst>
          </p:cNvPr>
          <p:cNvSpPr/>
          <p:nvPr/>
        </p:nvSpPr>
        <p:spPr>
          <a:xfrm>
            <a:off x="5461118" y="5908366"/>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4" name="Oval 83">
            <a:extLst>
              <a:ext uri="{FF2B5EF4-FFF2-40B4-BE49-F238E27FC236}">
                <a16:creationId xmlns:a16="http://schemas.microsoft.com/office/drawing/2014/main" id="{4BEB5182-F889-9047-B98C-F252CF9B8BD8}"/>
              </a:ext>
            </a:extLst>
          </p:cNvPr>
          <p:cNvSpPr/>
          <p:nvPr/>
        </p:nvSpPr>
        <p:spPr>
          <a:xfrm>
            <a:off x="6007132" y="5150687"/>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5" name="Oval 84">
            <a:extLst>
              <a:ext uri="{FF2B5EF4-FFF2-40B4-BE49-F238E27FC236}">
                <a16:creationId xmlns:a16="http://schemas.microsoft.com/office/drawing/2014/main" id="{1AE11F11-A302-CB4B-85AE-AF05B153F504}"/>
              </a:ext>
            </a:extLst>
          </p:cNvPr>
          <p:cNvSpPr/>
          <p:nvPr/>
        </p:nvSpPr>
        <p:spPr>
          <a:xfrm>
            <a:off x="4124610" y="5106354"/>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2" name="Straight Connector 91">
            <a:extLst>
              <a:ext uri="{FF2B5EF4-FFF2-40B4-BE49-F238E27FC236}">
                <a16:creationId xmlns:a16="http://schemas.microsoft.com/office/drawing/2014/main" id="{3F7A0E52-2190-9E48-B781-F69EA1DC152C}"/>
              </a:ext>
            </a:extLst>
          </p:cNvPr>
          <p:cNvCxnSpPr>
            <a:cxnSpLocks/>
          </p:cNvCxnSpPr>
          <p:nvPr/>
        </p:nvCxnSpPr>
        <p:spPr>
          <a:xfrm flipH="1" flipV="1">
            <a:off x="6733064" y="5368214"/>
            <a:ext cx="273330" cy="663879"/>
          </a:xfrm>
          <a:prstGeom prst="line">
            <a:avLst/>
          </a:prstGeom>
          <a:ln w="28575">
            <a:solidFill>
              <a:schemeClr val="accent5"/>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3A4BC383-A62B-6942-884E-BFA77BCB1C22}"/>
              </a:ext>
            </a:extLst>
          </p:cNvPr>
          <p:cNvCxnSpPr>
            <a:cxnSpLocks/>
          </p:cNvCxnSpPr>
          <p:nvPr/>
        </p:nvCxnSpPr>
        <p:spPr>
          <a:xfrm flipH="1" flipV="1">
            <a:off x="7152717" y="6063669"/>
            <a:ext cx="880508" cy="24846"/>
          </a:xfrm>
          <a:prstGeom prst="line">
            <a:avLst/>
          </a:prstGeom>
          <a:ln w="28575">
            <a:solidFill>
              <a:schemeClr val="accent5"/>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45BBA1E5-FEE1-C840-94AB-DE18BEC5E9C8}"/>
              </a:ext>
            </a:extLst>
          </p:cNvPr>
          <p:cNvCxnSpPr>
            <a:cxnSpLocks/>
          </p:cNvCxnSpPr>
          <p:nvPr/>
        </p:nvCxnSpPr>
        <p:spPr>
          <a:xfrm flipH="1">
            <a:off x="8098052" y="5330836"/>
            <a:ext cx="464887" cy="64819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882FDCE0-D703-404B-9864-EC018CB80370}"/>
              </a:ext>
            </a:extLst>
          </p:cNvPr>
          <p:cNvCxnSpPr>
            <a:cxnSpLocks/>
          </p:cNvCxnSpPr>
          <p:nvPr/>
        </p:nvCxnSpPr>
        <p:spPr>
          <a:xfrm>
            <a:off x="7556483" y="5165599"/>
            <a:ext cx="403029" cy="81343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
        <p:nvSpPr>
          <p:cNvPr id="97" name="Oval 96">
            <a:extLst>
              <a:ext uri="{FF2B5EF4-FFF2-40B4-BE49-F238E27FC236}">
                <a16:creationId xmlns:a16="http://schemas.microsoft.com/office/drawing/2014/main" id="{2B0F3FDC-F97E-2C4E-9CB9-8E1A2266F075}"/>
              </a:ext>
            </a:extLst>
          </p:cNvPr>
          <p:cNvSpPr/>
          <p:nvPr/>
        </p:nvSpPr>
        <p:spPr>
          <a:xfrm>
            <a:off x="7415949" y="4998205"/>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8" name="Oval 97">
            <a:extLst>
              <a:ext uri="{FF2B5EF4-FFF2-40B4-BE49-F238E27FC236}">
                <a16:creationId xmlns:a16="http://schemas.microsoft.com/office/drawing/2014/main" id="{22562853-9B76-9F41-AC91-4445154D0738}"/>
              </a:ext>
            </a:extLst>
          </p:cNvPr>
          <p:cNvSpPr/>
          <p:nvPr/>
        </p:nvSpPr>
        <p:spPr>
          <a:xfrm>
            <a:off x="6898459" y="5941273"/>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9" name="Oval 98">
            <a:extLst>
              <a:ext uri="{FF2B5EF4-FFF2-40B4-BE49-F238E27FC236}">
                <a16:creationId xmlns:a16="http://schemas.microsoft.com/office/drawing/2014/main" id="{1C5271C3-40C4-494A-B29F-F336D3F56A74}"/>
              </a:ext>
            </a:extLst>
          </p:cNvPr>
          <p:cNvSpPr/>
          <p:nvPr/>
        </p:nvSpPr>
        <p:spPr>
          <a:xfrm>
            <a:off x="7888615" y="5941273"/>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0" name="Oval 99">
            <a:extLst>
              <a:ext uri="{FF2B5EF4-FFF2-40B4-BE49-F238E27FC236}">
                <a16:creationId xmlns:a16="http://schemas.microsoft.com/office/drawing/2014/main" id="{FFE3B940-BEF7-FF4B-B2C6-6DEFD8FE229B}"/>
              </a:ext>
            </a:extLst>
          </p:cNvPr>
          <p:cNvSpPr/>
          <p:nvPr/>
        </p:nvSpPr>
        <p:spPr>
          <a:xfrm>
            <a:off x="8434629" y="5183594"/>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1" name="Oval 100">
            <a:extLst>
              <a:ext uri="{FF2B5EF4-FFF2-40B4-BE49-F238E27FC236}">
                <a16:creationId xmlns:a16="http://schemas.microsoft.com/office/drawing/2014/main" id="{B2793249-D208-4841-AAE1-5590A774580C}"/>
              </a:ext>
            </a:extLst>
          </p:cNvPr>
          <p:cNvSpPr/>
          <p:nvPr/>
        </p:nvSpPr>
        <p:spPr>
          <a:xfrm>
            <a:off x="6552107" y="5139261"/>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7" name="Straight Connector 106">
            <a:extLst>
              <a:ext uri="{FF2B5EF4-FFF2-40B4-BE49-F238E27FC236}">
                <a16:creationId xmlns:a16="http://schemas.microsoft.com/office/drawing/2014/main" id="{187E021F-323D-A14C-B8E8-6FC58736242D}"/>
              </a:ext>
            </a:extLst>
          </p:cNvPr>
          <p:cNvCxnSpPr>
            <a:cxnSpLocks/>
          </p:cNvCxnSpPr>
          <p:nvPr/>
        </p:nvCxnSpPr>
        <p:spPr>
          <a:xfrm>
            <a:off x="7695023" y="5161568"/>
            <a:ext cx="737157" cy="12830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5DF5047B-39DA-9940-B915-55C802336072}"/>
              </a:ext>
            </a:extLst>
          </p:cNvPr>
          <p:cNvSpPr txBox="1"/>
          <p:nvPr/>
        </p:nvSpPr>
        <p:spPr>
          <a:xfrm>
            <a:off x="2003702" y="6147795"/>
            <a:ext cx="1409681" cy="400110"/>
          </a:xfrm>
          <a:prstGeom prst="rect">
            <a:avLst/>
          </a:prstGeom>
          <a:noFill/>
        </p:spPr>
        <p:txBody>
          <a:bodyPr wrap="none" rtlCol="0">
            <a:spAutoFit/>
          </a:bodyPr>
          <a:lstStyle/>
          <a:p>
            <a:r>
              <a:rPr lang="en-US" sz="2000" b="1">
                <a:solidFill>
                  <a:srgbClr val="C00000"/>
                </a:solidFill>
                <a:latin typeface="Calibri" panose="020F0502020204030204" pitchFamily="34" charset="0"/>
                <a:cs typeface="Calibri" panose="020F0502020204030204" pitchFamily="34" charset="0"/>
              </a:rPr>
              <a:t>Training set</a:t>
            </a:r>
            <a:endParaRPr lang="en-US">
              <a:solidFill>
                <a:srgbClr val="C00000"/>
              </a:solidFill>
            </a:endParaRPr>
          </a:p>
        </p:txBody>
      </p:sp>
      <p:sp>
        <p:nvSpPr>
          <p:cNvPr id="108" name="TextBox 107">
            <a:extLst>
              <a:ext uri="{FF2B5EF4-FFF2-40B4-BE49-F238E27FC236}">
                <a16:creationId xmlns:a16="http://schemas.microsoft.com/office/drawing/2014/main" id="{57ADD922-5A86-194C-8A0A-372E62903E43}"/>
              </a:ext>
            </a:extLst>
          </p:cNvPr>
          <p:cNvSpPr txBox="1"/>
          <p:nvPr/>
        </p:nvSpPr>
        <p:spPr>
          <a:xfrm>
            <a:off x="4335734" y="6163077"/>
            <a:ext cx="1720343" cy="400110"/>
          </a:xfrm>
          <a:prstGeom prst="rect">
            <a:avLst/>
          </a:prstGeom>
          <a:noFill/>
        </p:spPr>
        <p:txBody>
          <a:bodyPr wrap="none" rtlCol="0">
            <a:spAutoFit/>
          </a:bodyPr>
          <a:lstStyle/>
          <a:p>
            <a:r>
              <a:rPr lang="en-US" sz="2000" b="1">
                <a:solidFill>
                  <a:schemeClr val="accent2"/>
                </a:solidFill>
                <a:cs typeface="Calibri" panose="020F0502020204030204" pitchFamily="34" charset="0"/>
              </a:rPr>
              <a:t>Validation set</a:t>
            </a:r>
            <a:endParaRPr lang="en-US" sz="2000">
              <a:solidFill>
                <a:schemeClr val="accent2"/>
              </a:solidFill>
            </a:endParaRPr>
          </a:p>
        </p:txBody>
      </p:sp>
      <p:sp>
        <p:nvSpPr>
          <p:cNvPr id="110" name="TextBox 109">
            <a:extLst>
              <a:ext uri="{FF2B5EF4-FFF2-40B4-BE49-F238E27FC236}">
                <a16:creationId xmlns:a16="http://schemas.microsoft.com/office/drawing/2014/main" id="{02A2288E-5229-EF4E-847F-186034830B03}"/>
              </a:ext>
            </a:extLst>
          </p:cNvPr>
          <p:cNvSpPr txBox="1"/>
          <p:nvPr/>
        </p:nvSpPr>
        <p:spPr>
          <a:xfrm>
            <a:off x="20035" y="4880395"/>
            <a:ext cx="1505540" cy="1477328"/>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Message </a:t>
            </a:r>
          </a:p>
          <a:p>
            <a:r>
              <a:rPr lang="en-US" b="1">
                <a:latin typeface="Arial" panose="020B0604020202020204" pitchFamily="34" charset="0"/>
                <a:cs typeface="Arial" panose="020B0604020202020204" pitchFamily="34" charset="0"/>
              </a:rPr>
              <a:t>edge</a:t>
            </a:r>
          </a:p>
          <a:p>
            <a:endParaRPr lang="en-US" b="1">
              <a:solidFill>
                <a:schemeClr val="accent4"/>
              </a:solidFill>
              <a:latin typeface="Arial" panose="020B0604020202020204" pitchFamily="34" charset="0"/>
              <a:cs typeface="Arial" panose="020B0604020202020204" pitchFamily="34" charset="0"/>
            </a:endParaRPr>
          </a:p>
          <a:p>
            <a:r>
              <a:rPr lang="en-US" b="1">
                <a:solidFill>
                  <a:schemeClr val="accent5"/>
                </a:solidFill>
                <a:latin typeface="Arial" panose="020B0604020202020204" pitchFamily="34" charset="0"/>
                <a:cs typeface="Arial" panose="020B0604020202020204" pitchFamily="34" charset="0"/>
              </a:rPr>
              <a:t>Supervision</a:t>
            </a:r>
          </a:p>
          <a:p>
            <a:r>
              <a:rPr lang="en-US" b="1">
                <a:solidFill>
                  <a:schemeClr val="accent5"/>
                </a:solidFill>
                <a:latin typeface="Arial" panose="020B0604020202020204" pitchFamily="34" charset="0"/>
                <a:cs typeface="Arial" panose="020B0604020202020204" pitchFamily="34" charset="0"/>
              </a:rPr>
              <a:t>edge</a:t>
            </a:r>
          </a:p>
        </p:txBody>
      </p:sp>
      <p:sp>
        <p:nvSpPr>
          <p:cNvPr id="112" name="TextBox 111">
            <a:extLst>
              <a:ext uri="{FF2B5EF4-FFF2-40B4-BE49-F238E27FC236}">
                <a16:creationId xmlns:a16="http://schemas.microsoft.com/office/drawing/2014/main" id="{0094FA5F-A93C-8140-AE89-798703497348}"/>
              </a:ext>
            </a:extLst>
          </p:cNvPr>
          <p:cNvSpPr txBox="1"/>
          <p:nvPr/>
        </p:nvSpPr>
        <p:spPr>
          <a:xfrm>
            <a:off x="7056792" y="6153359"/>
            <a:ext cx="1043619" cy="400110"/>
          </a:xfrm>
          <a:prstGeom prst="rect">
            <a:avLst/>
          </a:prstGeom>
          <a:noFill/>
        </p:spPr>
        <p:txBody>
          <a:bodyPr wrap="none" rtlCol="0">
            <a:spAutoFit/>
          </a:bodyPr>
          <a:lstStyle/>
          <a:p>
            <a:r>
              <a:rPr lang="en-US" sz="2000" b="1">
                <a:solidFill>
                  <a:schemeClr val="accent4"/>
                </a:solidFill>
              </a:rPr>
              <a:t>Test set</a:t>
            </a:r>
          </a:p>
        </p:txBody>
      </p:sp>
      <p:sp>
        <p:nvSpPr>
          <p:cNvPr id="113" name="Rectangle 112">
            <a:extLst>
              <a:ext uri="{FF2B5EF4-FFF2-40B4-BE49-F238E27FC236}">
                <a16:creationId xmlns:a16="http://schemas.microsoft.com/office/drawing/2014/main" id="{C98CEF2A-8DFD-6D4D-B6CC-7D55B4398487}"/>
              </a:ext>
            </a:extLst>
          </p:cNvPr>
          <p:cNvSpPr/>
          <p:nvPr/>
        </p:nvSpPr>
        <p:spPr>
          <a:xfrm>
            <a:off x="1639255" y="4898087"/>
            <a:ext cx="2280964" cy="1640368"/>
          </a:xfrm>
          <a:prstGeom prst="rect">
            <a:avLst/>
          </a:prstGeom>
          <a:noFill/>
          <a:ln w="25400" cmpd="sng">
            <a:solidFill>
              <a:srgbClr val="C00000"/>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A945C591-91C7-654C-88AE-302CEF511A1D}"/>
              </a:ext>
            </a:extLst>
          </p:cNvPr>
          <p:cNvSpPr/>
          <p:nvPr/>
        </p:nvSpPr>
        <p:spPr>
          <a:xfrm>
            <a:off x="4042266" y="4907537"/>
            <a:ext cx="2280964" cy="1640368"/>
          </a:xfrm>
          <a:prstGeom prst="rect">
            <a:avLst/>
          </a:prstGeom>
          <a:noFill/>
          <a:ln w="25400" cmpd="sng">
            <a:solidFill>
              <a:schemeClr val="accent2"/>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E89A62DB-85FB-754E-BF7F-8A0730BC58D1}"/>
              </a:ext>
            </a:extLst>
          </p:cNvPr>
          <p:cNvSpPr/>
          <p:nvPr/>
        </p:nvSpPr>
        <p:spPr>
          <a:xfrm>
            <a:off x="6445277" y="4916987"/>
            <a:ext cx="2280964" cy="1640368"/>
          </a:xfrm>
          <a:prstGeom prst="rect">
            <a:avLst/>
          </a:prstGeom>
          <a:noFill/>
          <a:ln w="25400" cmpd="sng">
            <a:solidFill>
              <a:schemeClr val="accent4"/>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C6CE95CF-1E3D-3B42-A2C6-104B8ADE2CA5}"/>
              </a:ext>
            </a:extLst>
          </p:cNvPr>
          <p:cNvCxnSpPr>
            <a:cxnSpLocks/>
          </p:cNvCxnSpPr>
          <p:nvPr/>
        </p:nvCxnSpPr>
        <p:spPr>
          <a:xfrm flipH="1" flipV="1">
            <a:off x="803192" y="5374047"/>
            <a:ext cx="515027" cy="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C26AEB20-B9E3-BD4F-8131-B9DFA09CB95A}"/>
              </a:ext>
            </a:extLst>
          </p:cNvPr>
          <p:cNvCxnSpPr>
            <a:cxnSpLocks/>
          </p:cNvCxnSpPr>
          <p:nvPr/>
        </p:nvCxnSpPr>
        <p:spPr>
          <a:xfrm>
            <a:off x="803192" y="6183962"/>
            <a:ext cx="530705" cy="0"/>
          </a:xfrm>
          <a:prstGeom prst="line">
            <a:avLst/>
          </a:prstGeom>
          <a:ln w="28575">
            <a:solidFill>
              <a:schemeClr val="accent5"/>
            </a:solidFill>
            <a:prstDash val="sysDot"/>
            <a:headEnd type="none"/>
            <a:tailEnd type="non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E094A69A-90D6-C94C-9527-A7E58CF9ED8C}"/>
                  </a:ext>
                </a:extLst>
              </p:cNvPr>
              <p:cNvSpPr txBox="1"/>
              <p:nvPr/>
            </p:nvSpPr>
            <p:spPr>
              <a:xfrm>
                <a:off x="2483774" y="5431706"/>
                <a:ext cx="47230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1</m:t>
                          </m:r>
                        </m:sub>
                      </m:sSub>
                    </m:oMath>
                  </m:oMathPara>
                </a14:m>
                <a:endParaRPr lang="en-US"/>
              </a:p>
            </p:txBody>
          </p:sp>
        </mc:Choice>
        <mc:Fallback xmlns="">
          <p:sp>
            <p:nvSpPr>
              <p:cNvPr id="121" name="TextBox 120">
                <a:extLst>
                  <a:ext uri="{FF2B5EF4-FFF2-40B4-BE49-F238E27FC236}">
                    <a16:creationId xmlns:a16="http://schemas.microsoft.com/office/drawing/2014/main" id="{E094A69A-90D6-C94C-9527-A7E58CF9ED8C}"/>
                  </a:ext>
                </a:extLst>
              </p:cNvPr>
              <p:cNvSpPr txBox="1">
                <a:spLocks noRot="1" noChangeAspect="1" noMove="1" noResize="1" noEditPoints="1" noAdjustHandles="1" noChangeArrowheads="1" noChangeShapeType="1" noTextEdit="1"/>
              </p:cNvSpPr>
              <p:nvPr/>
            </p:nvSpPr>
            <p:spPr>
              <a:xfrm>
                <a:off x="2483774" y="5431706"/>
                <a:ext cx="472309"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2E488C7C-ABDD-E745-921F-7E12F3ACC7D0}"/>
                  </a:ext>
                </a:extLst>
              </p:cNvPr>
              <p:cNvSpPr txBox="1"/>
              <p:nvPr/>
            </p:nvSpPr>
            <p:spPr>
              <a:xfrm>
                <a:off x="4895381" y="5431706"/>
                <a:ext cx="4776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2</m:t>
                          </m:r>
                        </m:sub>
                      </m:sSub>
                    </m:oMath>
                  </m:oMathPara>
                </a14:m>
                <a:endParaRPr lang="en-US"/>
              </a:p>
            </p:txBody>
          </p:sp>
        </mc:Choice>
        <mc:Fallback xmlns="">
          <p:sp>
            <p:nvSpPr>
              <p:cNvPr id="122" name="TextBox 121">
                <a:extLst>
                  <a:ext uri="{FF2B5EF4-FFF2-40B4-BE49-F238E27FC236}">
                    <a16:creationId xmlns:a16="http://schemas.microsoft.com/office/drawing/2014/main" id="{2E488C7C-ABDD-E745-921F-7E12F3ACC7D0}"/>
                  </a:ext>
                </a:extLst>
              </p:cNvPr>
              <p:cNvSpPr txBox="1">
                <a:spLocks noRot="1" noChangeAspect="1" noMove="1" noResize="1" noEditPoints="1" noAdjustHandles="1" noChangeArrowheads="1" noChangeShapeType="1" noTextEdit="1"/>
              </p:cNvSpPr>
              <p:nvPr/>
            </p:nvSpPr>
            <p:spPr>
              <a:xfrm>
                <a:off x="4895381" y="5431706"/>
                <a:ext cx="477630"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2C50A7B4-E9D4-FA44-A828-0D39B3A30504}"/>
                  </a:ext>
                </a:extLst>
              </p:cNvPr>
              <p:cNvSpPr txBox="1"/>
              <p:nvPr/>
            </p:nvSpPr>
            <p:spPr>
              <a:xfrm>
                <a:off x="7306988" y="5431706"/>
                <a:ext cx="4776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3</m:t>
                          </m:r>
                        </m:sub>
                      </m:sSub>
                    </m:oMath>
                  </m:oMathPara>
                </a14:m>
                <a:endParaRPr lang="en-US"/>
              </a:p>
            </p:txBody>
          </p:sp>
        </mc:Choice>
        <mc:Fallback xmlns="">
          <p:sp>
            <p:nvSpPr>
              <p:cNvPr id="123" name="TextBox 122">
                <a:extLst>
                  <a:ext uri="{FF2B5EF4-FFF2-40B4-BE49-F238E27FC236}">
                    <a16:creationId xmlns:a16="http://schemas.microsoft.com/office/drawing/2014/main" id="{2C50A7B4-E9D4-FA44-A828-0D39B3A30504}"/>
                  </a:ext>
                </a:extLst>
              </p:cNvPr>
              <p:cNvSpPr txBox="1">
                <a:spLocks noRot="1" noChangeAspect="1" noMove="1" noResize="1" noEditPoints="1" noAdjustHandles="1" noChangeArrowheads="1" noChangeShapeType="1" noTextEdit="1"/>
              </p:cNvSpPr>
              <p:nvPr/>
            </p:nvSpPr>
            <p:spPr>
              <a:xfrm>
                <a:off x="7306988" y="5431706"/>
                <a:ext cx="477630" cy="369332"/>
              </a:xfrm>
              <a:prstGeom prst="rect">
                <a:avLst/>
              </a:prstGeom>
              <a:blipFill>
                <a:blip r:embed="rId4"/>
                <a:stretch>
                  <a:fillRect/>
                </a:stretch>
              </a:blipFill>
            </p:spPr>
            <p:txBody>
              <a:bodyPr/>
              <a:lstStyle/>
              <a:p>
                <a:r>
                  <a:rPr lang="en-US">
                    <a:noFill/>
                  </a:rPr>
                  <a:t> </a:t>
                </a:r>
              </a:p>
            </p:txBody>
          </p:sp>
        </mc:Fallback>
      </mc:AlternateContent>
      <p:sp>
        <p:nvSpPr>
          <p:cNvPr id="124" name="TextBox 123">
            <a:extLst>
              <a:ext uri="{FF2B5EF4-FFF2-40B4-BE49-F238E27FC236}">
                <a16:creationId xmlns:a16="http://schemas.microsoft.com/office/drawing/2014/main" id="{3163BFD0-7E6A-7043-89EF-E56DE752CC38}"/>
              </a:ext>
            </a:extLst>
          </p:cNvPr>
          <p:cNvSpPr txBox="1"/>
          <p:nvPr/>
        </p:nvSpPr>
        <p:spPr>
          <a:xfrm>
            <a:off x="3592800" y="5096363"/>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125" name="TextBox 124">
            <a:extLst>
              <a:ext uri="{FF2B5EF4-FFF2-40B4-BE49-F238E27FC236}">
                <a16:creationId xmlns:a16="http://schemas.microsoft.com/office/drawing/2014/main" id="{B6A559D3-7B95-7541-9103-D473C935C237}"/>
              </a:ext>
            </a:extLst>
          </p:cNvPr>
          <p:cNvSpPr txBox="1"/>
          <p:nvPr/>
        </p:nvSpPr>
        <p:spPr>
          <a:xfrm>
            <a:off x="2565160" y="4907537"/>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126" name="TextBox 125">
            <a:extLst>
              <a:ext uri="{FF2B5EF4-FFF2-40B4-BE49-F238E27FC236}">
                <a16:creationId xmlns:a16="http://schemas.microsoft.com/office/drawing/2014/main" id="{98EA614D-33B7-9C40-89DC-CC2EBF1AB2A2}"/>
              </a:ext>
            </a:extLst>
          </p:cNvPr>
          <p:cNvSpPr txBox="1"/>
          <p:nvPr/>
        </p:nvSpPr>
        <p:spPr>
          <a:xfrm>
            <a:off x="3035021" y="5851789"/>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127" name="TextBox 126">
            <a:extLst>
              <a:ext uri="{FF2B5EF4-FFF2-40B4-BE49-F238E27FC236}">
                <a16:creationId xmlns:a16="http://schemas.microsoft.com/office/drawing/2014/main" id="{D2689ED4-1A6E-D241-B5AC-E8868AA77D06}"/>
              </a:ext>
            </a:extLst>
          </p:cNvPr>
          <p:cNvSpPr txBox="1"/>
          <p:nvPr/>
        </p:nvSpPr>
        <p:spPr>
          <a:xfrm>
            <a:off x="2058362" y="5854066"/>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128" name="TextBox 127">
            <a:extLst>
              <a:ext uri="{FF2B5EF4-FFF2-40B4-BE49-F238E27FC236}">
                <a16:creationId xmlns:a16="http://schemas.microsoft.com/office/drawing/2014/main" id="{28F361B5-5CB4-644F-BC7D-81ED19D81719}"/>
              </a:ext>
            </a:extLst>
          </p:cNvPr>
          <p:cNvSpPr txBox="1"/>
          <p:nvPr/>
        </p:nvSpPr>
        <p:spPr>
          <a:xfrm>
            <a:off x="1706160" y="5051905"/>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sp>
        <p:nvSpPr>
          <p:cNvPr id="129" name="TextBox 128">
            <a:extLst>
              <a:ext uri="{FF2B5EF4-FFF2-40B4-BE49-F238E27FC236}">
                <a16:creationId xmlns:a16="http://schemas.microsoft.com/office/drawing/2014/main" id="{A5886F89-C09E-6749-8DCB-48EA29CCC893}"/>
              </a:ext>
            </a:extLst>
          </p:cNvPr>
          <p:cNvSpPr txBox="1"/>
          <p:nvPr/>
        </p:nvSpPr>
        <p:spPr>
          <a:xfrm>
            <a:off x="6008193" y="5129270"/>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8</a:t>
            </a:r>
          </a:p>
        </p:txBody>
      </p:sp>
      <p:sp>
        <p:nvSpPr>
          <p:cNvPr id="130" name="TextBox 129">
            <a:extLst>
              <a:ext uri="{FF2B5EF4-FFF2-40B4-BE49-F238E27FC236}">
                <a16:creationId xmlns:a16="http://schemas.microsoft.com/office/drawing/2014/main" id="{C74E7A12-3475-7B45-9A8E-78C4A57BB2A8}"/>
              </a:ext>
            </a:extLst>
          </p:cNvPr>
          <p:cNvSpPr txBox="1"/>
          <p:nvPr/>
        </p:nvSpPr>
        <p:spPr>
          <a:xfrm>
            <a:off x="4980553" y="4940444"/>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7</a:t>
            </a:r>
          </a:p>
        </p:txBody>
      </p:sp>
      <p:sp>
        <p:nvSpPr>
          <p:cNvPr id="131" name="TextBox 130">
            <a:extLst>
              <a:ext uri="{FF2B5EF4-FFF2-40B4-BE49-F238E27FC236}">
                <a16:creationId xmlns:a16="http://schemas.microsoft.com/office/drawing/2014/main" id="{CA227758-11F7-F24D-8B86-520A1FAE7772}"/>
              </a:ext>
            </a:extLst>
          </p:cNvPr>
          <p:cNvSpPr txBox="1"/>
          <p:nvPr/>
        </p:nvSpPr>
        <p:spPr>
          <a:xfrm>
            <a:off x="5450414" y="5884696"/>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9</a:t>
            </a:r>
          </a:p>
        </p:txBody>
      </p:sp>
      <p:sp>
        <p:nvSpPr>
          <p:cNvPr id="132" name="TextBox 131">
            <a:extLst>
              <a:ext uri="{FF2B5EF4-FFF2-40B4-BE49-F238E27FC236}">
                <a16:creationId xmlns:a16="http://schemas.microsoft.com/office/drawing/2014/main" id="{A0B7130E-FAD3-0B46-BA34-BBEE48B6B7A4}"/>
              </a:ext>
            </a:extLst>
          </p:cNvPr>
          <p:cNvSpPr txBox="1"/>
          <p:nvPr/>
        </p:nvSpPr>
        <p:spPr>
          <a:xfrm>
            <a:off x="4409511" y="5877581"/>
            <a:ext cx="412292"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10</a:t>
            </a:r>
          </a:p>
        </p:txBody>
      </p:sp>
      <p:sp>
        <p:nvSpPr>
          <p:cNvPr id="133" name="TextBox 132">
            <a:extLst>
              <a:ext uri="{FF2B5EF4-FFF2-40B4-BE49-F238E27FC236}">
                <a16:creationId xmlns:a16="http://schemas.microsoft.com/office/drawing/2014/main" id="{3F697C2E-8AB7-C041-A8EE-41149C223CFF}"/>
              </a:ext>
            </a:extLst>
          </p:cNvPr>
          <p:cNvSpPr txBox="1"/>
          <p:nvPr/>
        </p:nvSpPr>
        <p:spPr>
          <a:xfrm>
            <a:off x="4121553" y="5084812"/>
            <a:ext cx="298480"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6</a:t>
            </a:r>
          </a:p>
        </p:txBody>
      </p:sp>
      <p:sp>
        <p:nvSpPr>
          <p:cNvPr id="134" name="TextBox 133">
            <a:extLst>
              <a:ext uri="{FF2B5EF4-FFF2-40B4-BE49-F238E27FC236}">
                <a16:creationId xmlns:a16="http://schemas.microsoft.com/office/drawing/2014/main" id="{59C2DD8F-0BF0-B946-B5B4-C6C7A4214902}"/>
              </a:ext>
            </a:extLst>
          </p:cNvPr>
          <p:cNvSpPr txBox="1"/>
          <p:nvPr/>
        </p:nvSpPr>
        <p:spPr>
          <a:xfrm>
            <a:off x="8363967" y="5155395"/>
            <a:ext cx="412292"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13</a:t>
            </a:r>
          </a:p>
        </p:txBody>
      </p:sp>
      <p:sp>
        <p:nvSpPr>
          <p:cNvPr id="135" name="TextBox 134">
            <a:extLst>
              <a:ext uri="{FF2B5EF4-FFF2-40B4-BE49-F238E27FC236}">
                <a16:creationId xmlns:a16="http://schemas.microsoft.com/office/drawing/2014/main" id="{7CC62853-493B-2F40-802D-C6A4DE0E6DA2}"/>
              </a:ext>
            </a:extLst>
          </p:cNvPr>
          <p:cNvSpPr txBox="1"/>
          <p:nvPr/>
        </p:nvSpPr>
        <p:spPr>
          <a:xfrm>
            <a:off x="7342299" y="4966601"/>
            <a:ext cx="412292"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12</a:t>
            </a:r>
          </a:p>
        </p:txBody>
      </p:sp>
      <p:sp>
        <p:nvSpPr>
          <p:cNvPr id="136" name="TextBox 135">
            <a:extLst>
              <a:ext uri="{FF2B5EF4-FFF2-40B4-BE49-F238E27FC236}">
                <a16:creationId xmlns:a16="http://schemas.microsoft.com/office/drawing/2014/main" id="{EE417E5C-717E-9445-A8A0-FB35566124DB}"/>
              </a:ext>
            </a:extLst>
          </p:cNvPr>
          <p:cNvSpPr txBox="1"/>
          <p:nvPr/>
        </p:nvSpPr>
        <p:spPr>
          <a:xfrm>
            <a:off x="7825299" y="5924333"/>
            <a:ext cx="412292"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14</a:t>
            </a:r>
          </a:p>
        </p:txBody>
      </p:sp>
      <p:sp>
        <p:nvSpPr>
          <p:cNvPr id="137" name="TextBox 136">
            <a:extLst>
              <a:ext uri="{FF2B5EF4-FFF2-40B4-BE49-F238E27FC236}">
                <a16:creationId xmlns:a16="http://schemas.microsoft.com/office/drawing/2014/main" id="{98BC58EE-53B9-974D-A0AF-0623AF5B13E9}"/>
              </a:ext>
            </a:extLst>
          </p:cNvPr>
          <p:cNvSpPr txBox="1"/>
          <p:nvPr/>
        </p:nvSpPr>
        <p:spPr>
          <a:xfrm>
            <a:off x="6822222" y="5919238"/>
            <a:ext cx="412292"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15</a:t>
            </a:r>
          </a:p>
        </p:txBody>
      </p:sp>
      <p:sp>
        <p:nvSpPr>
          <p:cNvPr id="138" name="TextBox 137">
            <a:extLst>
              <a:ext uri="{FF2B5EF4-FFF2-40B4-BE49-F238E27FC236}">
                <a16:creationId xmlns:a16="http://schemas.microsoft.com/office/drawing/2014/main" id="{ED7A46D3-D9EF-9547-98E1-1BC8BE00BB9E}"/>
              </a:ext>
            </a:extLst>
          </p:cNvPr>
          <p:cNvSpPr txBox="1"/>
          <p:nvPr/>
        </p:nvSpPr>
        <p:spPr>
          <a:xfrm>
            <a:off x="6497387" y="5110909"/>
            <a:ext cx="401072" cy="338554"/>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11</a:t>
            </a:r>
          </a:p>
        </p:txBody>
      </p:sp>
    </p:spTree>
    <p:extLst>
      <p:ext uri="{BB962C8B-B14F-4D97-AF65-F5344CB8AC3E}">
        <p14:creationId xmlns:p14="http://schemas.microsoft.com/office/powerpoint/2010/main" val="1047757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1310-8463-9441-90F2-8CB5DEF42589}"/>
              </a:ext>
            </a:extLst>
          </p:cNvPr>
          <p:cNvSpPr>
            <a:spLocks noGrp="1"/>
          </p:cNvSpPr>
          <p:nvPr>
            <p:ph type="title"/>
          </p:nvPr>
        </p:nvSpPr>
        <p:spPr/>
        <p:txBody>
          <a:bodyPr/>
          <a:lstStyle/>
          <a:p>
            <a:r>
              <a:rPr lang="en-US"/>
              <a:t>Setting up Link Prediction</a:t>
            </a:r>
          </a:p>
        </p:txBody>
      </p:sp>
      <p:sp>
        <p:nvSpPr>
          <p:cNvPr id="3" name="Content Placeholder 2">
            <a:extLst>
              <a:ext uri="{FF2B5EF4-FFF2-40B4-BE49-F238E27FC236}">
                <a16:creationId xmlns:a16="http://schemas.microsoft.com/office/drawing/2014/main" id="{86496B1D-4577-5C45-9F5C-3F8CCC980EF4}"/>
              </a:ext>
            </a:extLst>
          </p:cNvPr>
          <p:cNvSpPr>
            <a:spLocks noGrp="1"/>
          </p:cNvSpPr>
          <p:nvPr>
            <p:ph idx="1"/>
          </p:nvPr>
        </p:nvSpPr>
        <p:spPr>
          <a:xfrm>
            <a:off x="431424" y="1193793"/>
            <a:ext cx="8686800" cy="5148295"/>
          </a:xfrm>
        </p:spPr>
        <p:txBody>
          <a:bodyPr>
            <a:normAutofit/>
          </a:bodyPr>
          <a:lstStyle/>
          <a:p>
            <a:pPr marL="0" indent="0">
              <a:buNone/>
            </a:pPr>
            <a:r>
              <a:rPr lang="en-US" b="1" dirty="0">
                <a:solidFill>
                  <a:srgbClr val="00B050"/>
                </a:solidFill>
              </a:rPr>
              <a:t>Option 2: </a:t>
            </a:r>
            <a:r>
              <a:rPr lang="en-US" b="1" dirty="0" err="1">
                <a:solidFill>
                  <a:srgbClr val="C00000"/>
                </a:solidFill>
              </a:rPr>
              <a:t>Transductive</a:t>
            </a:r>
            <a:r>
              <a:rPr lang="en-US" b="1" dirty="0">
                <a:solidFill>
                  <a:srgbClr val="C00000"/>
                </a:solidFill>
              </a:rPr>
              <a:t> </a:t>
            </a:r>
            <a:r>
              <a:rPr lang="en-US" b="1" dirty="0">
                <a:solidFill>
                  <a:srgbClr val="00B050"/>
                </a:solidFill>
              </a:rPr>
              <a:t>link prediction split:</a:t>
            </a:r>
          </a:p>
          <a:p>
            <a:pPr lvl="1"/>
            <a:r>
              <a:rPr lang="en-US" b="1" dirty="0">
                <a:solidFill>
                  <a:srgbClr val="C00000"/>
                </a:solidFill>
              </a:rPr>
              <a:t>This is the </a:t>
            </a:r>
            <a:r>
              <a:rPr lang="en-US" b="1" u="sng" dirty="0">
                <a:solidFill>
                  <a:srgbClr val="C00000"/>
                </a:solidFill>
              </a:rPr>
              <a:t>default</a:t>
            </a:r>
            <a:r>
              <a:rPr lang="en-US" b="1" dirty="0">
                <a:solidFill>
                  <a:srgbClr val="C00000"/>
                </a:solidFill>
              </a:rPr>
              <a:t> setting when people talk about link prediction</a:t>
            </a:r>
          </a:p>
          <a:p>
            <a:pPr lvl="1"/>
            <a:r>
              <a:rPr lang="en-US" b="1" dirty="0"/>
              <a:t>Suppose we have a dataset of 1 graph</a:t>
            </a:r>
          </a:p>
          <a:p>
            <a:pPr lvl="1"/>
            <a:endParaRPr lang="en-US" b="1" dirty="0"/>
          </a:p>
          <a:p>
            <a:pPr lvl="1"/>
            <a:endParaRPr lang="en-US" b="1" dirty="0"/>
          </a:p>
          <a:p>
            <a:pPr lvl="1"/>
            <a:endParaRPr lang="en-US" b="1" dirty="0"/>
          </a:p>
          <a:p>
            <a:pPr lvl="1"/>
            <a:endParaRPr lang="en-US" b="1" dirty="0"/>
          </a:p>
        </p:txBody>
      </p:sp>
      <p:sp>
        <p:nvSpPr>
          <p:cNvPr id="6" name="Slide Number Placeholder 5">
            <a:extLst>
              <a:ext uri="{FF2B5EF4-FFF2-40B4-BE49-F238E27FC236}">
                <a16:creationId xmlns:a16="http://schemas.microsoft.com/office/drawing/2014/main" id="{F142C132-BC08-0F4D-AA94-0B4314EE7979}"/>
              </a:ext>
            </a:extLst>
          </p:cNvPr>
          <p:cNvSpPr>
            <a:spLocks noGrp="1"/>
          </p:cNvSpPr>
          <p:nvPr>
            <p:ph type="sldNum" sz="quarter" idx="12"/>
          </p:nvPr>
        </p:nvSpPr>
        <p:spPr/>
        <p:txBody>
          <a:bodyPr/>
          <a:lstStyle/>
          <a:p>
            <a:fld id="{19B12225-5612-419B-A8D5-4B8EEE4C217E}" type="slidenum">
              <a:rPr lang="en-US" smtClean="0"/>
              <a:pPr/>
              <a:t>152</a:t>
            </a:fld>
            <a:endParaRPr lang="en-US"/>
          </a:p>
        </p:txBody>
      </p:sp>
      <p:cxnSp>
        <p:nvCxnSpPr>
          <p:cNvPr id="57" name="Straight Connector 56">
            <a:extLst>
              <a:ext uri="{FF2B5EF4-FFF2-40B4-BE49-F238E27FC236}">
                <a16:creationId xmlns:a16="http://schemas.microsoft.com/office/drawing/2014/main" id="{0831D170-0DA4-4E41-B1B4-268A455B52DB}"/>
              </a:ext>
            </a:extLst>
          </p:cNvPr>
          <p:cNvCxnSpPr>
            <a:cxnSpLocks/>
          </p:cNvCxnSpPr>
          <p:nvPr/>
        </p:nvCxnSpPr>
        <p:spPr>
          <a:xfrm flipH="1" flipV="1">
            <a:off x="3646779" y="4333051"/>
            <a:ext cx="273330" cy="66387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E333CC2E-70F7-AF4C-BF76-6C000BE4BCC3}"/>
              </a:ext>
            </a:extLst>
          </p:cNvPr>
          <p:cNvCxnSpPr>
            <a:cxnSpLocks/>
          </p:cNvCxnSpPr>
          <p:nvPr/>
        </p:nvCxnSpPr>
        <p:spPr>
          <a:xfrm flipH="1" flipV="1">
            <a:off x="4066432" y="5028506"/>
            <a:ext cx="880508" cy="2484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5E82645D-C4A2-4745-A7E5-AD804FC3F62F}"/>
              </a:ext>
            </a:extLst>
          </p:cNvPr>
          <p:cNvCxnSpPr>
            <a:cxnSpLocks/>
          </p:cNvCxnSpPr>
          <p:nvPr/>
        </p:nvCxnSpPr>
        <p:spPr>
          <a:xfrm flipV="1">
            <a:off x="3956783" y="4190222"/>
            <a:ext cx="419328" cy="87119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35B098F9-E2F4-4B4B-9EA8-DBF0B9B32B0F}"/>
              </a:ext>
            </a:extLst>
          </p:cNvPr>
          <p:cNvCxnSpPr>
            <a:cxnSpLocks/>
          </p:cNvCxnSpPr>
          <p:nvPr/>
        </p:nvCxnSpPr>
        <p:spPr>
          <a:xfrm flipH="1">
            <a:off x="5011767" y="4295673"/>
            <a:ext cx="464887" cy="648199"/>
          </a:xfrm>
          <a:prstGeom prst="line">
            <a:avLst/>
          </a:prstGeom>
          <a:ln w="28575">
            <a:solidFill>
              <a:schemeClr val="tx1"/>
            </a:solidFill>
            <a:prstDash val="solid"/>
            <a:headEnd type="none"/>
            <a:tailEnd type="none"/>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47E10C56-9B25-A240-B9E1-1D70CCDE63A4}"/>
              </a:ext>
            </a:extLst>
          </p:cNvPr>
          <p:cNvCxnSpPr>
            <a:cxnSpLocks/>
          </p:cNvCxnSpPr>
          <p:nvPr/>
        </p:nvCxnSpPr>
        <p:spPr>
          <a:xfrm>
            <a:off x="4470198" y="4130436"/>
            <a:ext cx="403029" cy="813436"/>
          </a:xfrm>
          <a:prstGeom prst="line">
            <a:avLst/>
          </a:prstGeom>
          <a:ln w="28575">
            <a:solidFill>
              <a:schemeClr val="tx1"/>
            </a:solidFill>
            <a:prstDash val="solid"/>
            <a:headEnd type="none"/>
            <a:tailEnd type="none"/>
          </a:ln>
        </p:spPr>
        <p:style>
          <a:lnRef idx="1">
            <a:schemeClr val="dk1"/>
          </a:lnRef>
          <a:fillRef idx="0">
            <a:schemeClr val="dk1"/>
          </a:fillRef>
          <a:effectRef idx="0">
            <a:schemeClr val="dk1"/>
          </a:effectRef>
          <a:fontRef idx="minor">
            <a:schemeClr val="tx1"/>
          </a:fontRef>
        </p:style>
      </p:cxnSp>
      <p:sp>
        <p:nvSpPr>
          <p:cNvPr id="78" name="Oval 77">
            <a:extLst>
              <a:ext uri="{FF2B5EF4-FFF2-40B4-BE49-F238E27FC236}">
                <a16:creationId xmlns:a16="http://schemas.microsoft.com/office/drawing/2014/main" id="{A06B4D53-6D5C-7342-91BC-3D4B0E58C549}"/>
              </a:ext>
            </a:extLst>
          </p:cNvPr>
          <p:cNvSpPr/>
          <p:nvPr/>
        </p:nvSpPr>
        <p:spPr>
          <a:xfrm>
            <a:off x="4329664" y="3963042"/>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9" name="Oval 78">
            <a:extLst>
              <a:ext uri="{FF2B5EF4-FFF2-40B4-BE49-F238E27FC236}">
                <a16:creationId xmlns:a16="http://schemas.microsoft.com/office/drawing/2014/main" id="{F758D1D0-39EA-864C-87DF-29BC1CB3A79C}"/>
              </a:ext>
            </a:extLst>
          </p:cNvPr>
          <p:cNvSpPr/>
          <p:nvPr/>
        </p:nvSpPr>
        <p:spPr>
          <a:xfrm>
            <a:off x="3812174" y="4906110"/>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0" name="Oval 79">
            <a:extLst>
              <a:ext uri="{FF2B5EF4-FFF2-40B4-BE49-F238E27FC236}">
                <a16:creationId xmlns:a16="http://schemas.microsoft.com/office/drawing/2014/main" id="{BB9D45A7-5BC4-9148-8528-9F56D35450D9}"/>
              </a:ext>
            </a:extLst>
          </p:cNvPr>
          <p:cNvSpPr/>
          <p:nvPr/>
        </p:nvSpPr>
        <p:spPr>
          <a:xfrm>
            <a:off x="4802330" y="4906110"/>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1" name="Oval 80">
            <a:extLst>
              <a:ext uri="{FF2B5EF4-FFF2-40B4-BE49-F238E27FC236}">
                <a16:creationId xmlns:a16="http://schemas.microsoft.com/office/drawing/2014/main" id="{39D70A26-F4FC-B64E-891E-192133E6CD6E}"/>
              </a:ext>
            </a:extLst>
          </p:cNvPr>
          <p:cNvSpPr/>
          <p:nvPr/>
        </p:nvSpPr>
        <p:spPr>
          <a:xfrm>
            <a:off x="5348344" y="4148431"/>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2" name="Oval 81">
            <a:extLst>
              <a:ext uri="{FF2B5EF4-FFF2-40B4-BE49-F238E27FC236}">
                <a16:creationId xmlns:a16="http://schemas.microsoft.com/office/drawing/2014/main" id="{FE4A6544-34CA-1240-8270-4EB61AA7820B}"/>
              </a:ext>
            </a:extLst>
          </p:cNvPr>
          <p:cNvSpPr/>
          <p:nvPr/>
        </p:nvSpPr>
        <p:spPr>
          <a:xfrm>
            <a:off x="3465822" y="4104098"/>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3" name="TextBox 82">
            <a:extLst>
              <a:ext uri="{FF2B5EF4-FFF2-40B4-BE49-F238E27FC236}">
                <a16:creationId xmlns:a16="http://schemas.microsoft.com/office/drawing/2014/main" id="{3514AF1A-B637-0640-9315-E8DAD4898E54}"/>
              </a:ext>
            </a:extLst>
          </p:cNvPr>
          <p:cNvSpPr txBox="1"/>
          <p:nvPr/>
        </p:nvSpPr>
        <p:spPr>
          <a:xfrm>
            <a:off x="5349405" y="4127014"/>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84" name="TextBox 83">
            <a:extLst>
              <a:ext uri="{FF2B5EF4-FFF2-40B4-BE49-F238E27FC236}">
                <a16:creationId xmlns:a16="http://schemas.microsoft.com/office/drawing/2014/main" id="{A5056974-E4AC-6943-88C9-DC5ABF92DC2F}"/>
              </a:ext>
            </a:extLst>
          </p:cNvPr>
          <p:cNvSpPr txBox="1"/>
          <p:nvPr/>
        </p:nvSpPr>
        <p:spPr>
          <a:xfrm>
            <a:off x="4321765" y="3938188"/>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85" name="TextBox 84">
            <a:extLst>
              <a:ext uri="{FF2B5EF4-FFF2-40B4-BE49-F238E27FC236}">
                <a16:creationId xmlns:a16="http://schemas.microsoft.com/office/drawing/2014/main" id="{97DD5F3B-2778-784E-8CA0-4C3090556761}"/>
              </a:ext>
            </a:extLst>
          </p:cNvPr>
          <p:cNvSpPr txBox="1"/>
          <p:nvPr/>
        </p:nvSpPr>
        <p:spPr>
          <a:xfrm>
            <a:off x="4791626" y="4882440"/>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86" name="TextBox 85">
            <a:extLst>
              <a:ext uri="{FF2B5EF4-FFF2-40B4-BE49-F238E27FC236}">
                <a16:creationId xmlns:a16="http://schemas.microsoft.com/office/drawing/2014/main" id="{6835ADD7-0792-E94C-A48C-0436CD5F7D67}"/>
              </a:ext>
            </a:extLst>
          </p:cNvPr>
          <p:cNvSpPr txBox="1"/>
          <p:nvPr/>
        </p:nvSpPr>
        <p:spPr>
          <a:xfrm>
            <a:off x="3814967" y="4884717"/>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87" name="TextBox 86">
            <a:extLst>
              <a:ext uri="{FF2B5EF4-FFF2-40B4-BE49-F238E27FC236}">
                <a16:creationId xmlns:a16="http://schemas.microsoft.com/office/drawing/2014/main" id="{47083765-C90E-0144-ADA3-09DA6E86F0FA}"/>
              </a:ext>
            </a:extLst>
          </p:cNvPr>
          <p:cNvSpPr txBox="1"/>
          <p:nvPr/>
        </p:nvSpPr>
        <p:spPr>
          <a:xfrm>
            <a:off x="3462765" y="4082556"/>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cxnSp>
        <p:nvCxnSpPr>
          <p:cNvPr id="88" name="Straight Connector 87">
            <a:extLst>
              <a:ext uri="{FF2B5EF4-FFF2-40B4-BE49-F238E27FC236}">
                <a16:creationId xmlns:a16="http://schemas.microsoft.com/office/drawing/2014/main" id="{5EF97346-88C9-B14A-8B50-C774E61C45FB}"/>
              </a:ext>
            </a:extLst>
          </p:cNvPr>
          <p:cNvCxnSpPr>
            <a:cxnSpLocks/>
          </p:cNvCxnSpPr>
          <p:nvPr/>
        </p:nvCxnSpPr>
        <p:spPr>
          <a:xfrm>
            <a:off x="4608738" y="4126405"/>
            <a:ext cx="737157" cy="12830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872415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1310-8463-9441-90F2-8CB5DEF42589}"/>
              </a:ext>
            </a:extLst>
          </p:cNvPr>
          <p:cNvSpPr>
            <a:spLocks noGrp="1"/>
          </p:cNvSpPr>
          <p:nvPr>
            <p:ph type="title"/>
          </p:nvPr>
        </p:nvSpPr>
        <p:spPr/>
        <p:txBody>
          <a:bodyPr/>
          <a:lstStyle/>
          <a:p>
            <a:r>
              <a:rPr lang="en-US" dirty="0"/>
              <a:t>Setting up Link Prediction</a:t>
            </a:r>
          </a:p>
        </p:txBody>
      </p:sp>
      <p:sp>
        <p:nvSpPr>
          <p:cNvPr id="3" name="Content Placeholder 2">
            <a:extLst>
              <a:ext uri="{FF2B5EF4-FFF2-40B4-BE49-F238E27FC236}">
                <a16:creationId xmlns:a16="http://schemas.microsoft.com/office/drawing/2014/main" id="{86496B1D-4577-5C45-9F5C-3F8CCC980EF4}"/>
              </a:ext>
            </a:extLst>
          </p:cNvPr>
          <p:cNvSpPr>
            <a:spLocks noGrp="1"/>
          </p:cNvSpPr>
          <p:nvPr>
            <p:ph idx="1"/>
          </p:nvPr>
        </p:nvSpPr>
        <p:spPr>
          <a:xfrm>
            <a:off x="431424" y="1193793"/>
            <a:ext cx="8686800" cy="5162557"/>
          </a:xfrm>
        </p:spPr>
        <p:txBody>
          <a:bodyPr>
            <a:normAutofit/>
          </a:bodyPr>
          <a:lstStyle/>
          <a:p>
            <a:pPr marL="0" indent="0">
              <a:buNone/>
            </a:pPr>
            <a:r>
              <a:rPr lang="en-US" b="1" dirty="0">
                <a:solidFill>
                  <a:srgbClr val="00B050"/>
                </a:solidFill>
              </a:rPr>
              <a:t>Option 2: </a:t>
            </a:r>
            <a:r>
              <a:rPr lang="en-US" b="1" dirty="0" err="1">
                <a:solidFill>
                  <a:srgbClr val="00B050"/>
                </a:solidFill>
              </a:rPr>
              <a:t>Transductive</a:t>
            </a:r>
            <a:r>
              <a:rPr lang="en-US" b="1" dirty="0">
                <a:solidFill>
                  <a:srgbClr val="00B050"/>
                </a:solidFill>
              </a:rPr>
              <a:t> link prediction split:</a:t>
            </a:r>
          </a:p>
          <a:p>
            <a:pPr lvl="1"/>
            <a:r>
              <a:rPr lang="en-US" b="1" dirty="0">
                <a:solidFill>
                  <a:srgbClr val="0070C0"/>
                </a:solidFill>
              </a:rPr>
              <a:t>By definition of “</a:t>
            </a:r>
            <a:r>
              <a:rPr lang="en-US" b="1" dirty="0" err="1">
                <a:solidFill>
                  <a:srgbClr val="0070C0"/>
                </a:solidFill>
              </a:rPr>
              <a:t>transductive</a:t>
            </a:r>
            <a:r>
              <a:rPr lang="en-US" b="1" dirty="0">
                <a:solidFill>
                  <a:srgbClr val="0070C0"/>
                </a:solidFill>
              </a:rPr>
              <a:t>”, the entire graph can be observed in all dataset splits</a:t>
            </a:r>
          </a:p>
          <a:p>
            <a:pPr lvl="2"/>
            <a:r>
              <a:rPr lang="en-US" b="1" dirty="0"/>
              <a:t>But since edges are both part of graph structure and the supervision, we need to hold out </a:t>
            </a:r>
            <a:r>
              <a:rPr lang="en-US" b="1" dirty="0">
                <a:solidFill>
                  <a:schemeClr val="accent2"/>
                </a:solidFill>
              </a:rPr>
              <a:t>validation</a:t>
            </a:r>
            <a:r>
              <a:rPr lang="en-US" b="1" dirty="0"/>
              <a:t>/</a:t>
            </a:r>
            <a:r>
              <a:rPr lang="en-US" b="1" dirty="0">
                <a:solidFill>
                  <a:schemeClr val="accent4"/>
                </a:solidFill>
              </a:rPr>
              <a:t>test</a:t>
            </a:r>
            <a:r>
              <a:rPr lang="en-US" b="1" dirty="0"/>
              <a:t> edges</a:t>
            </a:r>
          </a:p>
          <a:p>
            <a:pPr lvl="2"/>
            <a:r>
              <a:rPr lang="en-US" b="1" dirty="0"/>
              <a:t>To train the </a:t>
            </a:r>
            <a:r>
              <a:rPr lang="en-US" b="1" dirty="0">
                <a:solidFill>
                  <a:srgbClr val="C00000"/>
                </a:solidFill>
              </a:rPr>
              <a:t>training</a:t>
            </a:r>
            <a:r>
              <a:rPr lang="en-US" b="1" dirty="0"/>
              <a:t> set, we further need to hold out </a:t>
            </a:r>
            <a:r>
              <a:rPr lang="en-US" b="1" dirty="0">
                <a:solidFill>
                  <a:schemeClr val="accent5"/>
                </a:solidFill>
              </a:rPr>
              <a:t>supervision edges </a:t>
            </a:r>
            <a:r>
              <a:rPr lang="en-US" b="1" dirty="0"/>
              <a:t>for the </a:t>
            </a:r>
            <a:r>
              <a:rPr lang="en-US" b="1" dirty="0">
                <a:solidFill>
                  <a:srgbClr val="C00000"/>
                </a:solidFill>
              </a:rPr>
              <a:t>training</a:t>
            </a:r>
            <a:r>
              <a:rPr lang="en-US" b="1" dirty="0"/>
              <a:t> set</a:t>
            </a:r>
          </a:p>
          <a:p>
            <a:pPr lvl="1"/>
            <a:endParaRPr lang="en-US" b="1" dirty="0"/>
          </a:p>
          <a:p>
            <a:pPr marL="457200" lvl="1" indent="0">
              <a:buNone/>
            </a:pPr>
            <a:endParaRPr lang="en-US" b="1" dirty="0"/>
          </a:p>
        </p:txBody>
      </p:sp>
      <p:sp>
        <p:nvSpPr>
          <p:cNvPr id="6" name="Slide Number Placeholder 5">
            <a:extLst>
              <a:ext uri="{FF2B5EF4-FFF2-40B4-BE49-F238E27FC236}">
                <a16:creationId xmlns:a16="http://schemas.microsoft.com/office/drawing/2014/main" id="{F142C132-BC08-0F4D-AA94-0B4314EE7979}"/>
              </a:ext>
            </a:extLst>
          </p:cNvPr>
          <p:cNvSpPr>
            <a:spLocks noGrp="1"/>
          </p:cNvSpPr>
          <p:nvPr>
            <p:ph type="sldNum" sz="quarter" idx="12"/>
          </p:nvPr>
        </p:nvSpPr>
        <p:spPr/>
        <p:txBody>
          <a:bodyPr/>
          <a:lstStyle/>
          <a:p>
            <a:fld id="{19B12225-5612-419B-A8D5-4B8EEE4C217E}" type="slidenum">
              <a:rPr lang="en-US" smtClean="0"/>
              <a:pPr/>
              <a:t>153</a:t>
            </a:fld>
            <a:endParaRPr lang="en-US"/>
          </a:p>
        </p:txBody>
      </p:sp>
      <p:cxnSp>
        <p:nvCxnSpPr>
          <p:cNvPr id="57" name="Straight Connector 56">
            <a:extLst>
              <a:ext uri="{FF2B5EF4-FFF2-40B4-BE49-F238E27FC236}">
                <a16:creationId xmlns:a16="http://schemas.microsoft.com/office/drawing/2014/main" id="{0831D170-0DA4-4E41-B1B4-268A455B52DB}"/>
              </a:ext>
            </a:extLst>
          </p:cNvPr>
          <p:cNvCxnSpPr>
            <a:cxnSpLocks/>
          </p:cNvCxnSpPr>
          <p:nvPr/>
        </p:nvCxnSpPr>
        <p:spPr>
          <a:xfrm flipH="1" flipV="1">
            <a:off x="3712093" y="4861272"/>
            <a:ext cx="273330" cy="663879"/>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E333CC2E-70F7-AF4C-BF76-6C000BE4BCC3}"/>
              </a:ext>
            </a:extLst>
          </p:cNvPr>
          <p:cNvCxnSpPr>
            <a:cxnSpLocks/>
          </p:cNvCxnSpPr>
          <p:nvPr/>
        </p:nvCxnSpPr>
        <p:spPr>
          <a:xfrm flipH="1" flipV="1">
            <a:off x="4131746" y="5556727"/>
            <a:ext cx="880508" cy="24846"/>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5E82645D-C4A2-4745-A7E5-AD804FC3F62F}"/>
              </a:ext>
            </a:extLst>
          </p:cNvPr>
          <p:cNvCxnSpPr>
            <a:cxnSpLocks/>
          </p:cNvCxnSpPr>
          <p:nvPr/>
        </p:nvCxnSpPr>
        <p:spPr>
          <a:xfrm flipV="1">
            <a:off x="4022097" y="4718443"/>
            <a:ext cx="419328" cy="87119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35B098F9-E2F4-4B4B-9EA8-DBF0B9B32B0F}"/>
              </a:ext>
            </a:extLst>
          </p:cNvPr>
          <p:cNvCxnSpPr>
            <a:cxnSpLocks/>
          </p:cNvCxnSpPr>
          <p:nvPr/>
        </p:nvCxnSpPr>
        <p:spPr>
          <a:xfrm flipH="1">
            <a:off x="5077081" y="4823894"/>
            <a:ext cx="464887" cy="648199"/>
          </a:xfrm>
          <a:prstGeom prst="line">
            <a:avLst/>
          </a:prstGeom>
          <a:ln w="28575">
            <a:solidFill>
              <a:schemeClr val="tx1"/>
            </a:solidFill>
            <a:prstDash val="solid"/>
            <a:headEnd type="none"/>
            <a:tailEnd type="none"/>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47E10C56-9B25-A240-B9E1-1D70CCDE63A4}"/>
              </a:ext>
            </a:extLst>
          </p:cNvPr>
          <p:cNvCxnSpPr>
            <a:cxnSpLocks/>
          </p:cNvCxnSpPr>
          <p:nvPr/>
        </p:nvCxnSpPr>
        <p:spPr>
          <a:xfrm>
            <a:off x="4535512" y="4658657"/>
            <a:ext cx="403029" cy="813436"/>
          </a:xfrm>
          <a:prstGeom prst="line">
            <a:avLst/>
          </a:prstGeom>
          <a:ln w="28575">
            <a:solidFill>
              <a:schemeClr val="tx1"/>
            </a:solidFill>
            <a:prstDash val="solid"/>
            <a:headEnd type="none"/>
            <a:tailEnd type="none"/>
          </a:ln>
        </p:spPr>
        <p:style>
          <a:lnRef idx="1">
            <a:schemeClr val="dk1"/>
          </a:lnRef>
          <a:fillRef idx="0">
            <a:schemeClr val="dk1"/>
          </a:fillRef>
          <a:effectRef idx="0">
            <a:schemeClr val="dk1"/>
          </a:effectRef>
          <a:fontRef idx="minor">
            <a:schemeClr val="tx1"/>
          </a:fontRef>
        </p:style>
      </p:cxnSp>
      <p:sp>
        <p:nvSpPr>
          <p:cNvPr id="78" name="Oval 77">
            <a:extLst>
              <a:ext uri="{FF2B5EF4-FFF2-40B4-BE49-F238E27FC236}">
                <a16:creationId xmlns:a16="http://schemas.microsoft.com/office/drawing/2014/main" id="{A06B4D53-6D5C-7342-91BC-3D4B0E58C549}"/>
              </a:ext>
            </a:extLst>
          </p:cNvPr>
          <p:cNvSpPr/>
          <p:nvPr/>
        </p:nvSpPr>
        <p:spPr>
          <a:xfrm>
            <a:off x="4394978" y="4491263"/>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9" name="Oval 78">
            <a:extLst>
              <a:ext uri="{FF2B5EF4-FFF2-40B4-BE49-F238E27FC236}">
                <a16:creationId xmlns:a16="http://schemas.microsoft.com/office/drawing/2014/main" id="{F758D1D0-39EA-864C-87DF-29BC1CB3A79C}"/>
              </a:ext>
            </a:extLst>
          </p:cNvPr>
          <p:cNvSpPr/>
          <p:nvPr/>
        </p:nvSpPr>
        <p:spPr>
          <a:xfrm>
            <a:off x="3877488" y="5434331"/>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0" name="Oval 79">
            <a:extLst>
              <a:ext uri="{FF2B5EF4-FFF2-40B4-BE49-F238E27FC236}">
                <a16:creationId xmlns:a16="http://schemas.microsoft.com/office/drawing/2014/main" id="{BB9D45A7-5BC4-9148-8528-9F56D35450D9}"/>
              </a:ext>
            </a:extLst>
          </p:cNvPr>
          <p:cNvSpPr/>
          <p:nvPr/>
        </p:nvSpPr>
        <p:spPr>
          <a:xfrm>
            <a:off x="4867644" y="5434331"/>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1" name="Oval 80">
            <a:extLst>
              <a:ext uri="{FF2B5EF4-FFF2-40B4-BE49-F238E27FC236}">
                <a16:creationId xmlns:a16="http://schemas.microsoft.com/office/drawing/2014/main" id="{39D70A26-F4FC-B64E-891E-192133E6CD6E}"/>
              </a:ext>
            </a:extLst>
          </p:cNvPr>
          <p:cNvSpPr/>
          <p:nvPr/>
        </p:nvSpPr>
        <p:spPr>
          <a:xfrm>
            <a:off x="5413658" y="4676652"/>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2" name="Oval 81">
            <a:extLst>
              <a:ext uri="{FF2B5EF4-FFF2-40B4-BE49-F238E27FC236}">
                <a16:creationId xmlns:a16="http://schemas.microsoft.com/office/drawing/2014/main" id="{FE4A6544-34CA-1240-8270-4EB61AA7820B}"/>
              </a:ext>
            </a:extLst>
          </p:cNvPr>
          <p:cNvSpPr/>
          <p:nvPr/>
        </p:nvSpPr>
        <p:spPr>
          <a:xfrm>
            <a:off x="3531136" y="4632319"/>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3" name="TextBox 82">
            <a:extLst>
              <a:ext uri="{FF2B5EF4-FFF2-40B4-BE49-F238E27FC236}">
                <a16:creationId xmlns:a16="http://schemas.microsoft.com/office/drawing/2014/main" id="{3514AF1A-B637-0640-9315-E8DAD4898E54}"/>
              </a:ext>
            </a:extLst>
          </p:cNvPr>
          <p:cNvSpPr txBox="1"/>
          <p:nvPr/>
        </p:nvSpPr>
        <p:spPr>
          <a:xfrm>
            <a:off x="5414719" y="4655235"/>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84" name="TextBox 83">
            <a:extLst>
              <a:ext uri="{FF2B5EF4-FFF2-40B4-BE49-F238E27FC236}">
                <a16:creationId xmlns:a16="http://schemas.microsoft.com/office/drawing/2014/main" id="{A5056974-E4AC-6943-88C9-DC5ABF92DC2F}"/>
              </a:ext>
            </a:extLst>
          </p:cNvPr>
          <p:cNvSpPr txBox="1"/>
          <p:nvPr/>
        </p:nvSpPr>
        <p:spPr>
          <a:xfrm>
            <a:off x="4387079" y="4466409"/>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85" name="TextBox 84">
            <a:extLst>
              <a:ext uri="{FF2B5EF4-FFF2-40B4-BE49-F238E27FC236}">
                <a16:creationId xmlns:a16="http://schemas.microsoft.com/office/drawing/2014/main" id="{97DD5F3B-2778-784E-8CA0-4C3090556761}"/>
              </a:ext>
            </a:extLst>
          </p:cNvPr>
          <p:cNvSpPr txBox="1"/>
          <p:nvPr/>
        </p:nvSpPr>
        <p:spPr>
          <a:xfrm>
            <a:off x="4856940" y="5410661"/>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86" name="TextBox 85">
            <a:extLst>
              <a:ext uri="{FF2B5EF4-FFF2-40B4-BE49-F238E27FC236}">
                <a16:creationId xmlns:a16="http://schemas.microsoft.com/office/drawing/2014/main" id="{6835ADD7-0792-E94C-A48C-0436CD5F7D67}"/>
              </a:ext>
            </a:extLst>
          </p:cNvPr>
          <p:cNvSpPr txBox="1"/>
          <p:nvPr/>
        </p:nvSpPr>
        <p:spPr>
          <a:xfrm>
            <a:off x="3880281" y="5412938"/>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87" name="TextBox 86">
            <a:extLst>
              <a:ext uri="{FF2B5EF4-FFF2-40B4-BE49-F238E27FC236}">
                <a16:creationId xmlns:a16="http://schemas.microsoft.com/office/drawing/2014/main" id="{47083765-C90E-0144-ADA3-09DA6E86F0FA}"/>
              </a:ext>
            </a:extLst>
          </p:cNvPr>
          <p:cNvSpPr txBox="1"/>
          <p:nvPr/>
        </p:nvSpPr>
        <p:spPr>
          <a:xfrm>
            <a:off x="3528079" y="4610777"/>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cxnSp>
        <p:nvCxnSpPr>
          <p:cNvPr id="88" name="Straight Connector 87">
            <a:extLst>
              <a:ext uri="{FF2B5EF4-FFF2-40B4-BE49-F238E27FC236}">
                <a16:creationId xmlns:a16="http://schemas.microsoft.com/office/drawing/2014/main" id="{5EF97346-88C9-B14A-8B50-C774E61C45FB}"/>
              </a:ext>
            </a:extLst>
          </p:cNvPr>
          <p:cNvCxnSpPr>
            <a:cxnSpLocks/>
          </p:cNvCxnSpPr>
          <p:nvPr/>
        </p:nvCxnSpPr>
        <p:spPr>
          <a:xfrm>
            <a:off x="4674052" y="4654626"/>
            <a:ext cx="737157" cy="128301"/>
          </a:xfrm>
          <a:prstGeom prst="line">
            <a:avLst/>
          </a:prstGeom>
          <a:ln w="28575">
            <a:solidFill>
              <a:schemeClr val="tx1"/>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7015022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1310-8463-9441-90F2-8CB5DEF42589}"/>
              </a:ext>
            </a:extLst>
          </p:cNvPr>
          <p:cNvSpPr>
            <a:spLocks noGrp="1"/>
          </p:cNvSpPr>
          <p:nvPr>
            <p:ph type="title"/>
          </p:nvPr>
        </p:nvSpPr>
        <p:spPr/>
        <p:txBody>
          <a:bodyPr/>
          <a:lstStyle/>
          <a:p>
            <a:r>
              <a:rPr lang="en-US"/>
              <a:t>Setting up Link Prediction</a:t>
            </a:r>
          </a:p>
        </p:txBody>
      </p:sp>
      <p:sp>
        <p:nvSpPr>
          <p:cNvPr id="3" name="Content Placeholder 2">
            <a:extLst>
              <a:ext uri="{FF2B5EF4-FFF2-40B4-BE49-F238E27FC236}">
                <a16:creationId xmlns:a16="http://schemas.microsoft.com/office/drawing/2014/main" id="{86496B1D-4577-5C45-9F5C-3F8CCC980EF4}"/>
              </a:ext>
            </a:extLst>
          </p:cNvPr>
          <p:cNvSpPr>
            <a:spLocks noGrp="1"/>
          </p:cNvSpPr>
          <p:nvPr>
            <p:ph idx="1"/>
          </p:nvPr>
        </p:nvSpPr>
        <p:spPr>
          <a:xfrm>
            <a:off x="431424" y="1193794"/>
            <a:ext cx="8686800" cy="784190"/>
          </a:xfrm>
        </p:spPr>
        <p:txBody>
          <a:bodyPr>
            <a:normAutofit/>
          </a:bodyPr>
          <a:lstStyle/>
          <a:p>
            <a:pPr marL="0" indent="0">
              <a:buNone/>
            </a:pPr>
            <a:r>
              <a:rPr lang="en-US" b="1" dirty="0">
                <a:solidFill>
                  <a:srgbClr val="00B050"/>
                </a:solidFill>
              </a:rPr>
              <a:t>Option 2: </a:t>
            </a:r>
            <a:r>
              <a:rPr lang="en-US" b="1" dirty="0" err="1">
                <a:solidFill>
                  <a:srgbClr val="00B050"/>
                </a:solidFill>
              </a:rPr>
              <a:t>Transductive</a:t>
            </a:r>
            <a:r>
              <a:rPr lang="en-US" b="1" dirty="0">
                <a:solidFill>
                  <a:srgbClr val="00B050"/>
                </a:solidFill>
              </a:rPr>
              <a:t> link prediction split:</a:t>
            </a:r>
          </a:p>
          <a:p>
            <a:pPr lvl="1"/>
            <a:endParaRPr lang="en-US" b="1" dirty="0"/>
          </a:p>
          <a:p>
            <a:pPr lvl="1"/>
            <a:endParaRPr lang="en-US" b="1" dirty="0"/>
          </a:p>
          <a:p>
            <a:pPr lvl="1"/>
            <a:endParaRPr lang="en-US" b="1" dirty="0"/>
          </a:p>
        </p:txBody>
      </p:sp>
      <p:sp>
        <p:nvSpPr>
          <p:cNvPr id="6" name="Slide Number Placeholder 5">
            <a:extLst>
              <a:ext uri="{FF2B5EF4-FFF2-40B4-BE49-F238E27FC236}">
                <a16:creationId xmlns:a16="http://schemas.microsoft.com/office/drawing/2014/main" id="{F142C132-BC08-0F4D-AA94-0B4314EE7979}"/>
              </a:ext>
            </a:extLst>
          </p:cNvPr>
          <p:cNvSpPr>
            <a:spLocks noGrp="1"/>
          </p:cNvSpPr>
          <p:nvPr>
            <p:ph type="sldNum" sz="quarter" idx="12"/>
          </p:nvPr>
        </p:nvSpPr>
        <p:spPr/>
        <p:txBody>
          <a:bodyPr/>
          <a:lstStyle/>
          <a:p>
            <a:fld id="{19B12225-5612-419B-A8D5-4B8EEE4C217E}" type="slidenum">
              <a:rPr lang="en-US" smtClean="0"/>
              <a:pPr/>
              <a:t>154</a:t>
            </a:fld>
            <a:endParaRPr lang="en-US"/>
          </a:p>
        </p:txBody>
      </p:sp>
      <p:sp>
        <p:nvSpPr>
          <p:cNvPr id="7" name="TextBox 6">
            <a:extLst>
              <a:ext uri="{FF2B5EF4-FFF2-40B4-BE49-F238E27FC236}">
                <a16:creationId xmlns:a16="http://schemas.microsoft.com/office/drawing/2014/main" id="{09C6E781-A2D7-954B-8114-DB903825A846}"/>
              </a:ext>
            </a:extLst>
          </p:cNvPr>
          <p:cNvSpPr txBox="1"/>
          <p:nvPr/>
        </p:nvSpPr>
        <p:spPr>
          <a:xfrm>
            <a:off x="232642" y="5523249"/>
            <a:ext cx="8352929" cy="1015663"/>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After training, </a:t>
            </a:r>
            <a:r>
              <a:rPr lang="en-US" sz="2000" b="1" dirty="0">
                <a:solidFill>
                  <a:srgbClr val="0070C0"/>
                </a:solidFill>
                <a:latin typeface="Calibri" panose="020F0502020204030204" pitchFamily="34" charset="0"/>
                <a:cs typeface="Calibri" panose="020F0502020204030204" pitchFamily="34" charset="0"/>
              </a:rPr>
              <a:t>supervision edges are known to GNN. </a:t>
            </a:r>
            <a:r>
              <a:rPr lang="en-US" sz="2000" b="1" dirty="0">
                <a:latin typeface="Calibri" panose="020F0502020204030204" pitchFamily="34" charset="0"/>
                <a:cs typeface="Calibri" panose="020F0502020204030204" pitchFamily="34" charset="0"/>
              </a:rPr>
              <a:t>Therefore</a:t>
            </a:r>
            <a:r>
              <a:rPr lang="en-US" sz="2000" b="1" dirty="0">
                <a:solidFill>
                  <a:srgbClr val="0070C0"/>
                </a:solidFill>
                <a:latin typeface="Calibri" panose="020F0502020204030204" pitchFamily="34" charset="0"/>
                <a:cs typeface="Calibri" panose="020F0502020204030204" pitchFamily="34" charset="0"/>
              </a:rPr>
              <a:t>, an ideal model should use supervision edges in message passing </a:t>
            </a:r>
            <a:r>
              <a:rPr lang="en-US" sz="2000" b="1" dirty="0">
                <a:latin typeface="Calibri" panose="020F0502020204030204" pitchFamily="34" charset="0"/>
                <a:cs typeface="Calibri" panose="020F0502020204030204" pitchFamily="34" charset="0"/>
              </a:rPr>
              <a:t>at validation time. </a:t>
            </a:r>
          </a:p>
          <a:p>
            <a:r>
              <a:rPr lang="en-US" sz="2000" b="1" dirty="0">
                <a:latin typeface="Calibri" panose="020F0502020204030204" pitchFamily="34" charset="0"/>
                <a:cs typeface="Calibri" panose="020F0502020204030204" pitchFamily="34" charset="0"/>
              </a:rPr>
              <a:t>The same applies to the test time.</a:t>
            </a:r>
          </a:p>
        </p:txBody>
      </p:sp>
      <p:grpSp>
        <p:nvGrpSpPr>
          <p:cNvPr id="5" name="Ομάδα 4">
            <a:extLst>
              <a:ext uri="{FF2B5EF4-FFF2-40B4-BE49-F238E27FC236}">
                <a16:creationId xmlns:a16="http://schemas.microsoft.com/office/drawing/2014/main" id="{948A234E-FD67-4981-843D-839272963D45}"/>
              </a:ext>
            </a:extLst>
          </p:cNvPr>
          <p:cNvGrpSpPr/>
          <p:nvPr/>
        </p:nvGrpSpPr>
        <p:grpSpPr>
          <a:xfrm>
            <a:off x="158545" y="2254735"/>
            <a:ext cx="8826910" cy="3089897"/>
            <a:chOff x="206006" y="3638135"/>
            <a:chExt cx="8826910" cy="3089897"/>
          </a:xfrm>
        </p:grpSpPr>
        <p:cxnSp>
          <p:nvCxnSpPr>
            <p:cNvPr id="26" name="Straight Connector 25">
              <a:extLst>
                <a:ext uri="{FF2B5EF4-FFF2-40B4-BE49-F238E27FC236}">
                  <a16:creationId xmlns:a16="http://schemas.microsoft.com/office/drawing/2014/main" id="{9B406DB0-056B-7B46-A468-AA9A51EA2C39}"/>
                </a:ext>
              </a:extLst>
            </p:cNvPr>
            <p:cNvCxnSpPr>
              <a:cxnSpLocks/>
            </p:cNvCxnSpPr>
            <p:nvPr/>
          </p:nvCxnSpPr>
          <p:spPr>
            <a:xfrm flipV="1">
              <a:off x="978066" y="3890169"/>
              <a:ext cx="419328" cy="871191"/>
            </a:xfrm>
            <a:prstGeom prst="line">
              <a:avLst/>
            </a:prstGeom>
            <a:ln w="28575">
              <a:solidFill>
                <a:srgbClr val="C00000"/>
              </a:solidFill>
              <a:headEnd type="none"/>
              <a:tailEnd type="none"/>
            </a:ln>
          </p:spPr>
          <p:style>
            <a:lnRef idx="1">
              <a:schemeClr val="dk1"/>
            </a:lnRef>
            <a:fillRef idx="0">
              <a:schemeClr val="dk1"/>
            </a:fillRef>
            <a:effectRef idx="0">
              <a:schemeClr val="dk1"/>
            </a:effectRef>
            <a:fontRef idx="minor">
              <a:schemeClr val="tx1"/>
            </a:fontRef>
          </p:style>
        </p:cxnSp>
        <p:grpSp>
          <p:nvGrpSpPr>
            <p:cNvPr id="4" name="Ομάδα 3">
              <a:extLst>
                <a:ext uri="{FF2B5EF4-FFF2-40B4-BE49-F238E27FC236}">
                  <a16:creationId xmlns:a16="http://schemas.microsoft.com/office/drawing/2014/main" id="{A967FB02-FB5B-4F76-B721-C447687D962F}"/>
                </a:ext>
              </a:extLst>
            </p:cNvPr>
            <p:cNvGrpSpPr/>
            <p:nvPr/>
          </p:nvGrpSpPr>
          <p:grpSpPr>
            <a:xfrm>
              <a:off x="206006" y="3638135"/>
              <a:ext cx="8826910" cy="3089897"/>
              <a:chOff x="206006" y="3638135"/>
              <a:chExt cx="8826910" cy="3089897"/>
            </a:xfrm>
          </p:grpSpPr>
          <p:cxnSp>
            <p:nvCxnSpPr>
              <p:cNvPr id="24" name="Straight Connector 23">
                <a:extLst>
                  <a:ext uri="{FF2B5EF4-FFF2-40B4-BE49-F238E27FC236}">
                    <a16:creationId xmlns:a16="http://schemas.microsoft.com/office/drawing/2014/main" id="{D5B444D4-F514-104D-BFEB-3F60FDCB857C}"/>
                  </a:ext>
                </a:extLst>
              </p:cNvPr>
              <p:cNvCxnSpPr>
                <a:cxnSpLocks/>
              </p:cNvCxnSpPr>
              <p:nvPr/>
            </p:nvCxnSpPr>
            <p:spPr>
              <a:xfrm flipH="1" flipV="1">
                <a:off x="668062" y="4032998"/>
                <a:ext cx="273330" cy="663879"/>
              </a:xfrm>
              <a:prstGeom prst="line">
                <a:avLst/>
              </a:prstGeom>
              <a:ln w="28575">
                <a:solidFill>
                  <a:srgbClr val="C00000"/>
                </a:solidFill>
                <a:headEnd type="none"/>
                <a:tailEnd type="none"/>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31231A87-E816-1841-BB79-09DDBDCD96AB}"/>
                  </a:ext>
                </a:extLst>
              </p:cNvPr>
              <p:cNvCxnSpPr>
                <a:cxnSpLocks/>
              </p:cNvCxnSpPr>
              <p:nvPr/>
            </p:nvCxnSpPr>
            <p:spPr>
              <a:xfrm flipH="1">
                <a:off x="2033050" y="3995620"/>
                <a:ext cx="464887" cy="648199"/>
              </a:xfrm>
              <a:prstGeom prst="line">
                <a:avLst/>
              </a:prstGeom>
              <a:ln w="28575">
                <a:solidFill>
                  <a:schemeClr val="accent5"/>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ED0826CE-1DC3-0A43-9B1B-CBEC63846A0A}"/>
                  </a:ext>
                </a:extLst>
              </p:cNvPr>
              <p:cNvCxnSpPr>
                <a:cxnSpLocks/>
              </p:cNvCxnSpPr>
              <p:nvPr/>
            </p:nvCxnSpPr>
            <p:spPr>
              <a:xfrm>
                <a:off x="1491481" y="3830383"/>
                <a:ext cx="403029" cy="813436"/>
              </a:xfrm>
              <a:prstGeom prst="line">
                <a:avLst/>
              </a:prstGeom>
              <a:ln w="28575">
                <a:solidFill>
                  <a:srgbClr val="C00000"/>
                </a:solidFill>
                <a:prstDash val="solid"/>
                <a:headEnd type="none"/>
                <a:tailEnd type="none"/>
              </a:ln>
            </p:spPr>
            <p:style>
              <a:lnRef idx="1">
                <a:schemeClr val="dk1"/>
              </a:lnRef>
              <a:fillRef idx="0">
                <a:schemeClr val="dk1"/>
              </a:fillRef>
              <a:effectRef idx="0">
                <a:schemeClr val="dk1"/>
              </a:effectRef>
              <a:fontRef idx="minor">
                <a:schemeClr val="tx1"/>
              </a:fontRef>
            </p:style>
          </p:cxnSp>
          <p:sp>
            <p:nvSpPr>
              <p:cNvPr id="29" name="Oval 28">
                <a:extLst>
                  <a:ext uri="{FF2B5EF4-FFF2-40B4-BE49-F238E27FC236}">
                    <a16:creationId xmlns:a16="http://schemas.microsoft.com/office/drawing/2014/main" id="{16B0C78C-E720-8E45-A512-731BF876BDC8}"/>
                  </a:ext>
                </a:extLst>
              </p:cNvPr>
              <p:cNvSpPr/>
              <p:nvPr/>
            </p:nvSpPr>
            <p:spPr>
              <a:xfrm>
                <a:off x="1350947" y="3662989"/>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0" name="Oval 29">
                <a:extLst>
                  <a:ext uri="{FF2B5EF4-FFF2-40B4-BE49-F238E27FC236}">
                    <a16:creationId xmlns:a16="http://schemas.microsoft.com/office/drawing/2014/main" id="{6D1469EC-2E0E-7641-9F6D-9DD94CD13B05}"/>
                  </a:ext>
                </a:extLst>
              </p:cNvPr>
              <p:cNvSpPr/>
              <p:nvPr/>
            </p:nvSpPr>
            <p:spPr>
              <a:xfrm>
                <a:off x="833457" y="4606057"/>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1" name="Oval 30">
                <a:extLst>
                  <a:ext uri="{FF2B5EF4-FFF2-40B4-BE49-F238E27FC236}">
                    <a16:creationId xmlns:a16="http://schemas.microsoft.com/office/drawing/2014/main" id="{37ED8488-D2FC-F043-8ED9-BAB4EF2DE12D}"/>
                  </a:ext>
                </a:extLst>
              </p:cNvPr>
              <p:cNvSpPr/>
              <p:nvPr/>
            </p:nvSpPr>
            <p:spPr>
              <a:xfrm>
                <a:off x="1823613" y="4606057"/>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2" name="Oval 31">
                <a:extLst>
                  <a:ext uri="{FF2B5EF4-FFF2-40B4-BE49-F238E27FC236}">
                    <a16:creationId xmlns:a16="http://schemas.microsoft.com/office/drawing/2014/main" id="{F6560F2A-B2B5-FD43-BE9E-AF43D1CA4DE4}"/>
                  </a:ext>
                </a:extLst>
              </p:cNvPr>
              <p:cNvSpPr/>
              <p:nvPr/>
            </p:nvSpPr>
            <p:spPr>
              <a:xfrm>
                <a:off x="2369627" y="3848378"/>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3" name="Oval 32">
                <a:extLst>
                  <a:ext uri="{FF2B5EF4-FFF2-40B4-BE49-F238E27FC236}">
                    <a16:creationId xmlns:a16="http://schemas.microsoft.com/office/drawing/2014/main" id="{294F6605-F6E5-7C47-89AB-BDEBF2150E7F}"/>
                  </a:ext>
                </a:extLst>
              </p:cNvPr>
              <p:cNvSpPr/>
              <p:nvPr/>
            </p:nvSpPr>
            <p:spPr>
              <a:xfrm>
                <a:off x="487105" y="3804045"/>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4" name="TextBox 33">
                <a:extLst>
                  <a:ext uri="{FF2B5EF4-FFF2-40B4-BE49-F238E27FC236}">
                    <a16:creationId xmlns:a16="http://schemas.microsoft.com/office/drawing/2014/main" id="{11465628-E436-9F4E-89CE-961465863F7D}"/>
                  </a:ext>
                </a:extLst>
              </p:cNvPr>
              <p:cNvSpPr txBox="1"/>
              <p:nvPr/>
            </p:nvSpPr>
            <p:spPr>
              <a:xfrm>
                <a:off x="2370688" y="3826961"/>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35" name="TextBox 34">
                <a:extLst>
                  <a:ext uri="{FF2B5EF4-FFF2-40B4-BE49-F238E27FC236}">
                    <a16:creationId xmlns:a16="http://schemas.microsoft.com/office/drawing/2014/main" id="{CFD71505-2055-7A45-981B-E303E002E891}"/>
                  </a:ext>
                </a:extLst>
              </p:cNvPr>
              <p:cNvSpPr txBox="1"/>
              <p:nvPr/>
            </p:nvSpPr>
            <p:spPr>
              <a:xfrm>
                <a:off x="1343048" y="3638135"/>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36" name="TextBox 35">
                <a:extLst>
                  <a:ext uri="{FF2B5EF4-FFF2-40B4-BE49-F238E27FC236}">
                    <a16:creationId xmlns:a16="http://schemas.microsoft.com/office/drawing/2014/main" id="{1ACEB1EA-36AE-AA45-8653-38EF66BA5680}"/>
                  </a:ext>
                </a:extLst>
              </p:cNvPr>
              <p:cNvSpPr txBox="1"/>
              <p:nvPr/>
            </p:nvSpPr>
            <p:spPr>
              <a:xfrm>
                <a:off x="1812909" y="4582387"/>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37" name="TextBox 36">
                <a:extLst>
                  <a:ext uri="{FF2B5EF4-FFF2-40B4-BE49-F238E27FC236}">
                    <a16:creationId xmlns:a16="http://schemas.microsoft.com/office/drawing/2014/main" id="{BEED182F-D74D-9B48-879A-53011C451126}"/>
                  </a:ext>
                </a:extLst>
              </p:cNvPr>
              <p:cNvSpPr txBox="1"/>
              <p:nvPr/>
            </p:nvSpPr>
            <p:spPr>
              <a:xfrm>
                <a:off x="836250" y="4584664"/>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38" name="TextBox 37">
                <a:extLst>
                  <a:ext uri="{FF2B5EF4-FFF2-40B4-BE49-F238E27FC236}">
                    <a16:creationId xmlns:a16="http://schemas.microsoft.com/office/drawing/2014/main" id="{A3459C48-EA0A-6942-8DC3-17BC2901466F}"/>
                  </a:ext>
                </a:extLst>
              </p:cNvPr>
              <p:cNvSpPr txBox="1"/>
              <p:nvPr/>
            </p:nvSpPr>
            <p:spPr>
              <a:xfrm>
                <a:off x="484048" y="3782503"/>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sp>
            <p:nvSpPr>
              <p:cNvPr id="40" name="TextBox 39">
                <a:extLst>
                  <a:ext uri="{FF2B5EF4-FFF2-40B4-BE49-F238E27FC236}">
                    <a16:creationId xmlns:a16="http://schemas.microsoft.com/office/drawing/2014/main" id="{E4C0EA74-D649-744A-8C05-48AE10016F51}"/>
                  </a:ext>
                </a:extLst>
              </p:cNvPr>
              <p:cNvSpPr txBox="1"/>
              <p:nvPr/>
            </p:nvSpPr>
            <p:spPr>
              <a:xfrm>
                <a:off x="206006" y="4973706"/>
                <a:ext cx="2831820"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 At training time:</a:t>
                </a:r>
              </a:p>
              <a:p>
                <a:r>
                  <a:rPr lang="en-US" dirty="0">
                    <a:latin typeface="Arial" panose="020B0604020202020204" pitchFamily="34" charset="0"/>
                    <a:cs typeface="Arial" panose="020B0604020202020204" pitchFamily="34" charset="0"/>
                  </a:rPr>
                  <a:t>Use </a:t>
                </a:r>
                <a:r>
                  <a:rPr lang="en-US" b="1" dirty="0">
                    <a:solidFill>
                      <a:srgbClr val="C00000"/>
                    </a:solidFill>
                    <a:latin typeface="Arial" panose="020B0604020202020204" pitchFamily="34" charset="0"/>
                    <a:cs typeface="Arial" panose="020B0604020202020204" pitchFamily="34" charset="0"/>
                  </a:rPr>
                  <a:t>training message edges </a:t>
                </a:r>
                <a:r>
                  <a:rPr lang="en-US" dirty="0">
                    <a:latin typeface="Arial" panose="020B0604020202020204" pitchFamily="34" charset="0"/>
                    <a:cs typeface="Arial" panose="020B0604020202020204" pitchFamily="34" charset="0"/>
                  </a:rPr>
                  <a:t>to predict </a:t>
                </a:r>
                <a:r>
                  <a:rPr lang="en-US" b="1" dirty="0">
                    <a:solidFill>
                      <a:schemeClr val="accent5"/>
                    </a:solidFill>
                    <a:latin typeface="Arial" panose="020B0604020202020204" pitchFamily="34" charset="0"/>
                    <a:cs typeface="Arial" panose="020B0604020202020204" pitchFamily="34" charset="0"/>
                  </a:rPr>
                  <a:t>training supervision edges</a:t>
                </a:r>
              </a:p>
            </p:txBody>
          </p:sp>
          <p:sp>
            <p:nvSpPr>
              <p:cNvPr id="41" name="TextBox 40">
                <a:extLst>
                  <a:ext uri="{FF2B5EF4-FFF2-40B4-BE49-F238E27FC236}">
                    <a16:creationId xmlns:a16="http://schemas.microsoft.com/office/drawing/2014/main" id="{5A1D53F4-C575-FA46-971B-980263D21FDE}"/>
                  </a:ext>
                </a:extLst>
              </p:cNvPr>
              <p:cNvSpPr txBox="1"/>
              <p:nvPr/>
            </p:nvSpPr>
            <p:spPr>
              <a:xfrm>
                <a:off x="3203551" y="4973706"/>
                <a:ext cx="2831820" cy="147732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 At validation time:</a:t>
                </a:r>
              </a:p>
              <a:p>
                <a:r>
                  <a:rPr lang="en-US" dirty="0">
                    <a:latin typeface="Arial" panose="020B0604020202020204" pitchFamily="34" charset="0"/>
                    <a:cs typeface="Arial" panose="020B0604020202020204" pitchFamily="34" charset="0"/>
                  </a:rPr>
                  <a:t>Use </a:t>
                </a:r>
                <a:r>
                  <a:rPr lang="en-US" b="1" dirty="0">
                    <a:solidFill>
                      <a:srgbClr val="C00000"/>
                    </a:solidFill>
                    <a:latin typeface="Arial" panose="020B0604020202020204" pitchFamily="34" charset="0"/>
                    <a:cs typeface="Arial" panose="020B0604020202020204" pitchFamily="34" charset="0"/>
                  </a:rPr>
                  <a:t>training message edges &amp;</a:t>
                </a:r>
                <a:r>
                  <a:rPr lang="en-US" dirty="0">
                    <a:latin typeface="Arial" panose="020B0604020202020204" pitchFamily="34" charset="0"/>
                    <a:cs typeface="Arial" panose="020B0604020202020204" pitchFamily="34" charset="0"/>
                  </a:rPr>
                  <a:t> </a:t>
                </a:r>
                <a:r>
                  <a:rPr lang="en-US" b="1" dirty="0">
                    <a:solidFill>
                      <a:schemeClr val="accent5"/>
                    </a:solidFill>
                    <a:latin typeface="Arial" panose="020B0604020202020204" pitchFamily="34" charset="0"/>
                    <a:cs typeface="Arial" panose="020B0604020202020204" pitchFamily="34" charset="0"/>
                  </a:rPr>
                  <a:t>training supervision edges </a:t>
                </a:r>
                <a:r>
                  <a:rPr lang="en-US" dirty="0">
                    <a:latin typeface="Arial" panose="020B0604020202020204" pitchFamily="34" charset="0"/>
                    <a:cs typeface="Arial" panose="020B0604020202020204" pitchFamily="34" charset="0"/>
                  </a:rPr>
                  <a:t>to predict</a:t>
                </a:r>
                <a:r>
                  <a:rPr lang="en-US" b="1" dirty="0">
                    <a:solidFill>
                      <a:schemeClr val="accent5"/>
                    </a:solidFill>
                    <a:latin typeface="Arial" panose="020B0604020202020204" pitchFamily="34" charset="0"/>
                    <a:cs typeface="Arial" panose="020B0604020202020204" pitchFamily="34" charset="0"/>
                  </a:rPr>
                  <a:t> </a:t>
                </a:r>
                <a:r>
                  <a:rPr lang="en-US" b="1" dirty="0">
                    <a:solidFill>
                      <a:schemeClr val="accent2"/>
                    </a:solidFill>
                    <a:latin typeface="Arial" panose="020B0604020202020204" pitchFamily="34" charset="0"/>
                    <a:cs typeface="Arial" panose="020B0604020202020204" pitchFamily="34" charset="0"/>
                  </a:rPr>
                  <a:t>validation edges</a:t>
                </a:r>
              </a:p>
            </p:txBody>
          </p:sp>
          <p:sp>
            <p:nvSpPr>
              <p:cNvPr id="42" name="TextBox 41">
                <a:extLst>
                  <a:ext uri="{FF2B5EF4-FFF2-40B4-BE49-F238E27FC236}">
                    <a16:creationId xmlns:a16="http://schemas.microsoft.com/office/drawing/2014/main" id="{8FDB5E52-21EF-224F-B8A0-0887BEDB7AEC}"/>
                  </a:ext>
                </a:extLst>
              </p:cNvPr>
              <p:cNvSpPr txBox="1"/>
              <p:nvPr/>
            </p:nvSpPr>
            <p:spPr>
              <a:xfrm>
                <a:off x="6201096" y="4973706"/>
                <a:ext cx="2831820" cy="1754326"/>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(3) At test time:</a:t>
                </a:r>
              </a:p>
              <a:p>
                <a:r>
                  <a:rPr lang="en-US" dirty="0">
                    <a:latin typeface="Arial" panose="020B0604020202020204" pitchFamily="34" charset="0"/>
                    <a:cs typeface="Arial" panose="020B0604020202020204" pitchFamily="34" charset="0"/>
                  </a:rPr>
                  <a:t>Use </a:t>
                </a:r>
                <a:r>
                  <a:rPr lang="en-US" b="1" dirty="0">
                    <a:solidFill>
                      <a:srgbClr val="C00000"/>
                    </a:solidFill>
                    <a:latin typeface="Arial" panose="020B0604020202020204" pitchFamily="34" charset="0"/>
                    <a:cs typeface="Arial" panose="020B0604020202020204" pitchFamily="34" charset="0"/>
                  </a:rPr>
                  <a:t>training message edges &amp;</a:t>
                </a:r>
                <a:r>
                  <a:rPr lang="en-US" dirty="0">
                    <a:latin typeface="Arial" panose="020B0604020202020204" pitchFamily="34" charset="0"/>
                    <a:cs typeface="Arial" panose="020B0604020202020204" pitchFamily="34" charset="0"/>
                  </a:rPr>
                  <a:t> </a:t>
                </a:r>
                <a:r>
                  <a:rPr lang="en-US" b="1" dirty="0">
                    <a:solidFill>
                      <a:schemeClr val="accent5"/>
                    </a:solidFill>
                    <a:latin typeface="Arial" panose="020B0604020202020204" pitchFamily="34" charset="0"/>
                    <a:cs typeface="Arial" panose="020B0604020202020204" pitchFamily="34" charset="0"/>
                  </a:rPr>
                  <a:t>training supervision edges &amp; </a:t>
                </a:r>
                <a:r>
                  <a:rPr lang="en-US" b="1" dirty="0">
                    <a:solidFill>
                      <a:schemeClr val="accent2"/>
                    </a:solidFill>
                    <a:latin typeface="Arial" panose="020B0604020202020204" pitchFamily="34" charset="0"/>
                    <a:cs typeface="Arial" panose="020B0604020202020204" pitchFamily="34" charset="0"/>
                  </a:rPr>
                  <a:t>validation edges</a:t>
                </a:r>
                <a:r>
                  <a:rPr lang="en-US" b="1" dirty="0">
                    <a:solidFill>
                      <a:schemeClr val="accent5"/>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to predict</a:t>
                </a:r>
                <a:r>
                  <a:rPr lang="en-US" b="1" dirty="0">
                    <a:solidFill>
                      <a:schemeClr val="accent5"/>
                    </a:solidFill>
                    <a:latin typeface="Arial" panose="020B0604020202020204" pitchFamily="34" charset="0"/>
                    <a:cs typeface="Arial" panose="020B0604020202020204" pitchFamily="34" charset="0"/>
                  </a:rPr>
                  <a:t> </a:t>
                </a:r>
                <a:r>
                  <a:rPr lang="en-US" b="1" dirty="0">
                    <a:solidFill>
                      <a:schemeClr val="accent4"/>
                    </a:solidFill>
                    <a:latin typeface="Arial" panose="020B0604020202020204" pitchFamily="34" charset="0"/>
                    <a:cs typeface="Arial" panose="020B0604020202020204" pitchFamily="34" charset="0"/>
                  </a:rPr>
                  <a:t>test edges</a:t>
                </a:r>
              </a:p>
            </p:txBody>
          </p:sp>
          <p:cxnSp>
            <p:nvCxnSpPr>
              <p:cNvPr id="89" name="Straight Connector 88">
                <a:extLst>
                  <a:ext uri="{FF2B5EF4-FFF2-40B4-BE49-F238E27FC236}">
                    <a16:creationId xmlns:a16="http://schemas.microsoft.com/office/drawing/2014/main" id="{10BC42BD-39E1-2041-BBD7-EC3F463AC42A}"/>
                  </a:ext>
                </a:extLst>
              </p:cNvPr>
              <p:cNvCxnSpPr>
                <a:cxnSpLocks/>
              </p:cNvCxnSpPr>
              <p:nvPr/>
            </p:nvCxnSpPr>
            <p:spPr>
              <a:xfrm flipH="1" flipV="1">
                <a:off x="6783327" y="4052497"/>
                <a:ext cx="273330" cy="663879"/>
              </a:xfrm>
              <a:prstGeom prst="line">
                <a:avLst/>
              </a:prstGeom>
              <a:ln w="28575">
                <a:solidFill>
                  <a:srgbClr val="C00000"/>
                </a:solidFill>
                <a:headEnd type="none"/>
                <a:tailEnd type="none"/>
              </a:ln>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E61F207E-4F03-844E-BD38-1699A5D7456A}"/>
                  </a:ext>
                </a:extLst>
              </p:cNvPr>
              <p:cNvCxnSpPr>
                <a:cxnSpLocks/>
              </p:cNvCxnSpPr>
              <p:nvPr/>
            </p:nvCxnSpPr>
            <p:spPr>
              <a:xfrm flipH="1" flipV="1">
                <a:off x="7202980" y="4747952"/>
                <a:ext cx="880508" cy="24846"/>
              </a:xfrm>
              <a:prstGeom prst="line">
                <a:avLst/>
              </a:prstGeom>
              <a:ln w="28575">
                <a:solidFill>
                  <a:schemeClr val="accent2"/>
                </a:solidFill>
                <a:headEnd type="none"/>
                <a:tailEnd type="none"/>
              </a:ln>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1DA55FDB-C476-D540-B52C-14F92927F32F}"/>
                  </a:ext>
                </a:extLst>
              </p:cNvPr>
              <p:cNvCxnSpPr>
                <a:cxnSpLocks/>
              </p:cNvCxnSpPr>
              <p:nvPr/>
            </p:nvCxnSpPr>
            <p:spPr>
              <a:xfrm flipV="1">
                <a:off x="7093331" y="3909668"/>
                <a:ext cx="419328" cy="871191"/>
              </a:xfrm>
              <a:prstGeom prst="line">
                <a:avLst/>
              </a:prstGeom>
              <a:ln w="28575">
                <a:solidFill>
                  <a:srgbClr val="C00000"/>
                </a:solidFill>
                <a:headEnd type="none"/>
                <a:tailEnd type="none"/>
              </a:ln>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701CC6FA-D274-7D4A-9C70-09C725450DBD}"/>
                  </a:ext>
                </a:extLst>
              </p:cNvPr>
              <p:cNvCxnSpPr>
                <a:cxnSpLocks/>
              </p:cNvCxnSpPr>
              <p:nvPr/>
            </p:nvCxnSpPr>
            <p:spPr>
              <a:xfrm flipH="1">
                <a:off x="8148315" y="4015119"/>
                <a:ext cx="464887" cy="648199"/>
              </a:xfrm>
              <a:prstGeom prst="line">
                <a:avLst/>
              </a:prstGeom>
              <a:ln w="28575">
                <a:solidFill>
                  <a:schemeClr val="accent5"/>
                </a:solidFill>
                <a:prstDash val="solid"/>
                <a:headEnd type="none"/>
                <a:tailEnd type="none"/>
              </a:ln>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AC01D6EC-0672-DC40-8E8B-DB972855551C}"/>
                  </a:ext>
                </a:extLst>
              </p:cNvPr>
              <p:cNvCxnSpPr>
                <a:cxnSpLocks/>
              </p:cNvCxnSpPr>
              <p:nvPr/>
            </p:nvCxnSpPr>
            <p:spPr>
              <a:xfrm>
                <a:off x="7606746" y="3849882"/>
                <a:ext cx="403029" cy="813436"/>
              </a:xfrm>
              <a:prstGeom prst="line">
                <a:avLst/>
              </a:prstGeom>
              <a:ln w="28575">
                <a:solidFill>
                  <a:srgbClr val="C00000"/>
                </a:solidFill>
                <a:prstDash val="solid"/>
                <a:headEnd type="none"/>
                <a:tailEnd type="none"/>
              </a:ln>
            </p:spPr>
            <p:style>
              <a:lnRef idx="1">
                <a:schemeClr val="dk1"/>
              </a:lnRef>
              <a:fillRef idx="0">
                <a:schemeClr val="dk1"/>
              </a:fillRef>
              <a:effectRef idx="0">
                <a:schemeClr val="dk1"/>
              </a:effectRef>
              <a:fontRef idx="minor">
                <a:schemeClr val="tx1"/>
              </a:fontRef>
            </p:style>
          </p:cxnSp>
          <p:sp>
            <p:nvSpPr>
              <p:cNvPr id="94" name="Oval 93">
                <a:extLst>
                  <a:ext uri="{FF2B5EF4-FFF2-40B4-BE49-F238E27FC236}">
                    <a16:creationId xmlns:a16="http://schemas.microsoft.com/office/drawing/2014/main" id="{D917766F-32EE-B04B-8B64-2C1A0184C266}"/>
                  </a:ext>
                </a:extLst>
              </p:cNvPr>
              <p:cNvSpPr/>
              <p:nvPr/>
            </p:nvSpPr>
            <p:spPr>
              <a:xfrm>
                <a:off x="7466212" y="3682488"/>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5" name="Oval 94">
                <a:extLst>
                  <a:ext uri="{FF2B5EF4-FFF2-40B4-BE49-F238E27FC236}">
                    <a16:creationId xmlns:a16="http://schemas.microsoft.com/office/drawing/2014/main" id="{D53FCAAD-8358-2947-94D6-1000F3E1EB48}"/>
                  </a:ext>
                </a:extLst>
              </p:cNvPr>
              <p:cNvSpPr/>
              <p:nvPr/>
            </p:nvSpPr>
            <p:spPr>
              <a:xfrm>
                <a:off x="6948722" y="4625556"/>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6" name="Oval 95">
                <a:extLst>
                  <a:ext uri="{FF2B5EF4-FFF2-40B4-BE49-F238E27FC236}">
                    <a16:creationId xmlns:a16="http://schemas.microsoft.com/office/drawing/2014/main" id="{99A596E1-7C6B-1541-87D0-07743B02C89C}"/>
                  </a:ext>
                </a:extLst>
              </p:cNvPr>
              <p:cNvSpPr/>
              <p:nvPr/>
            </p:nvSpPr>
            <p:spPr>
              <a:xfrm>
                <a:off x="7938878" y="4625556"/>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7" name="Oval 96">
                <a:extLst>
                  <a:ext uri="{FF2B5EF4-FFF2-40B4-BE49-F238E27FC236}">
                    <a16:creationId xmlns:a16="http://schemas.microsoft.com/office/drawing/2014/main" id="{E4EC98DB-3140-7645-9BE7-287C319A0E20}"/>
                  </a:ext>
                </a:extLst>
              </p:cNvPr>
              <p:cNvSpPr/>
              <p:nvPr/>
            </p:nvSpPr>
            <p:spPr>
              <a:xfrm>
                <a:off x="8484892" y="3867877"/>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8" name="Oval 97">
                <a:extLst>
                  <a:ext uri="{FF2B5EF4-FFF2-40B4-BE49-F238E27FC236}">
                    <a16:creationId xmlns:a16="http://schemas.microsoft.com/office/drawing/2014/main" id="{6599F0C7-F749-1344-A900-ABB2D45F2BBC}"/>
                  </a:ext>
                </a:extLst>
              </p:cNvPr>
              <p:cNvSpPr/>
              <p:nvPr/>
            </p:nvSpPr>
            <p:spPr>
              <a:xfrm>
                <a:off x="6602370" y="3823544"/>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9" name="TextBox 98">
                <a:extLst>
                  <a:ext uri="{FF2B5EF4-FFF2-40B4-BE49-F238E27FC236}">
                    <a16:creationId xmlns:a16="http://schemas.microsoft.com/office/drawing/2014/main" id="{5A5352EA-6713-724B-B1AC-40CAED14E23D}"/>
                  </a:ext>
                </a:extLst>
              </p:cNvPr>
              <p:cNvSpPr txBox="1"/>
              <p:nvPr/>
            </p:nvSpPr>
            <p:spPr>
              <a:xfrm>
                <a:off x="8485953" y="3846460"/>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100" name="TextBox 99">
                <a:extLst>
                  <a:ext uri="{FF2B5EF4-FFF2-40B4-BE49-F238E27FC236}">
                    <a16:creationId xmlns:a16="http://schemas.microsoft.com/office/drawing/2014/main" id="{494ECA12-41AE-8745-987C-0FE3413754B0}"/>
                  </a:ext>
                </a:extLst>
              </p:cNvPr>
              <p:cNvSpPr txBox="1"/>
              <p:nvPr/>
            </p:nvSpPr>
            <p:spPr>
              <a:xfrm>
                <a:off x="7458313" y="3657634"/>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101" name="TextBox 100">
                <a:extLst>
                  <a:ext uri="{FF2B5EF4-FFF2-40B4-BE49-F238E27FC236}">
                    <a16:creationId xmlns:a16="http://schemas.microsoft.com/office/drawing/2014/main" id="{9212E55C-48E6-044C-AD05-82AAEA4FD705}"/>
                  </a:ext>
                </a:extLst>
              </p:cNvPr>
              <p:cNvSpPr txBox="1"/>
              <p:nvPr/>
            </p:nvSpPr>
            <p:spPr>
              <a:xfrm>
                <a:off x="7928174" y="4601886"/>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102" name="TextBox 101">
                <a:extLst>
                  <a:ext uri="{FF2B5EF4-FFF2-40B4-BE49-F238E27FC236}">
                    <a16:creationId xmlns:a16="http://schemas.microsoft.com/office/drawing/2014/main" id="{0362C1EA-BA86-1E40-9ECC-30831659037F}"/>
                  </a:ext>
                </a:extLst>
              </p:cNvPr>
              <p:cNvSpPr txBox="1"/>
              <p:nvPr/>
            </p:nvSpPr>
            <p:spPr>
              <a:xfrm>
                <a:off x="6951515" y="4604163"/>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103" name="TextBox 102">
                <a:extLst>
                  <a:ext uri="{FF2B5EF4-FFF2-40B4-BE49-F238E27FC236}">
                    <a16:creationId xmlns:a16="http://schemas.microsoft.com/office/drawing/2014/main" id="{2AC284C8-DB68-6A4D-BB14-8F60D2C2A58D}"/>
                  </a:ext>
                </a:extLst>
              </p:cNvPr>
              <p:cNvSpPr txBox="1"/>
              <p:nvPr/>
            </p:nvSpPr>
            <p:spPr>
              <a:xfrm>
                <a:off x="6599313" y="3802002"/>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cxnSp>
            <p:nvCxnSpPr>
              <p:cNvPr id="104" name="Straight Connector 103">
                <a:extLst>
                  <a:ext uri="{FF2B5EF4-FFF2-40B4-BE49-F238E27FC236}">
                    <a16:creationId xmlns:a16="http://schemas.microsoft.com/office/drawing/2014/main" id="{21B14504-A0C2-094E-BAD9-7E23AE8F89B7}"/>
                  </a:ext>
                </a:extLst>
              </p:cNvPr>
              <p:cNvCxnSpPr>
                <a:cxnSpLocks/>
              </p:cNvCxnSpPr>
              <p:nvPr/>
            </p:nvCxnSpPr>
            <p:spPr>
              <a:xfrm>
                <a:off x="7745286" y="3845851"/>
                <a:ext cx="737157" cy="128301"/>
              </a:xfrm>
              <a:prstGeom prst="line">
                <a:avLst/>
              </a:prstGeom>
              <a:ln w="28575">
                <a:solidFill>
                  <a:schemeClr val="accent4"/>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B7E4CAEE-C00C-704D-8C17-C8F70AEC123A}"/>
                  </a:ext>
                </a:extLst>
              </p:cNvPr>
              <p:cNvCxnSpPr>
                <a:cxnSpLocks/>
              </p:cNvCxnSpPr>
              <p:nvPr/>
            </p:nvCxnSpPr>
            <p:spPr>
              <a:xfrm flipH="1" flipV="1">
                <a:off x="3659355" y="4060453"/>
                <a:ext cx="273330" cy="663879"/>
              </a:xfrm>
              <a:prstGeom prst="line">
                <a:avLst/>
              </a:prstGeom>
              <a:ln w="28575">
                <a:solidFill>
                  <a:srgbClr val="C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DAC191E0-BF6E-DD42-92E6-B9FA6ED5B798}"/>
                  </a:ext>
                </a:extLst>
              </p:cNvPr>
              <p:cNvCxnSpPr>
                <a:cxnSpLocks/>
              </p:cNvCxnSpPr>
              <p:nvPr/>
            </p:nvCxnSpPr>
            <p:spPr>
              <a:xfrm flipH="1" flipV="1">
                <a:off x="4079008" y="4755908"/>
                <a:ext cx="880508" cy="24846"/>
              </a:xfrm>
              <a:prstGeom prst="line">
                <a:avLst/>
              </a:prstGeom>
              <a:ln w="28575">
                <a:solidFill>
                  <a:schemeClr val="accent2"/>
                </a:solidFill>
                <a:prstDash val="sysDot"/>
                <a:headEnd type="none"/>
                <a:tailEnd type="none"/>
              </a:ln>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5F4AEAAC-2B38-684A-8CC8-DD287F990F3B}"/>
                  </a:ext>
                </a:extLst>
              </p:cNvPr>
              <p:cNvCxnSpPr>
                <a:cxnSpLocks/>
              </p:cNvCxnSpPr>
              <p:nvPr/>
            </p:nvCxnSpPr>
            <p:spPr>
              <a:xfrm flipV="1">
                <a:off x="3969359" y="3917624"/>
                <a:ext cx="419328" cy="871191"/>
              </a:xfrm>
              <a:prstGeom prst="line">
                <a:avLst/>
              </a:prstGeom>
              <a:ln w="28575">
                <a:solidFill>
                  <a:srgbClr val="C00000"/>
                </a:solidFill>
                <a:headEnd type="none"/>
                <a:tailEnd type="none"/>
              </a:ln>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A0E100C6-44F6-B34B-A70B-10548A605449}"/>
                  </a:ext>
                </a:extLst>
              </p:cNvPr>
              <p:cNvCxnSpPr>
                <a:cxnSpLocks/>
              </p:cNvCxnSpPr>
              <p:nvPr/>
            </p:nvCxnSpPr>
            <p:spPr>
              <a:xfrm flipH="1">
                <a:off x="5024343" y="4023075"/>
                <a:ext cx="464887" cy="648199"/>
              </a:xfrm>
              <a:prstGeom prst="line">
                <a:avLst/>
              </a:prstGeom>
              <a:ln w="28575">
                <a:solidFill>
                  <a:schemeClr val="accent5"/>
                </a:solidFill>
                <a:prstDash val="solid"/>
                <a:headEnd type="none"/>
                <a:tailEnd type="none"/>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FC479C4F-B0FF-E24E-A166-5B09D2139A43}"/>
                  </a:ext>
                </a:extLst>
              </p:cNvPr>
              <p:cNvCxnSpPr>
                <a:cxnSpLocks/>
              </p:cNvCxnSpPr>
              <p:nvPr/>
            </p:nvCxnSpPr>
            <p:spPr>
              <a:xfrm>
                <a:off x="4482774" y="3857838"/>
                <a:ext cx="403029" cy="813436"/>
              </a:xfrm>
              <a:prstGeom prst="line">
                <a:avLst/>
              </a:prstGeom>
              <a:ln w="28575">
                <a:solidFill>
                  <a:srgbClr val="C00000"/>
                </a:solidFill>
                <a:prstDash val="solid"/>
                <a:headEnd type="none"/>
                <a:tailEnd type="none"/>
              </a:ln>
            </p:spPr>
            <p:style>
              <a:lnRef idx="1">
                <a:schemeClr val="dk1"/>
              </a:lnRef>
              <a:fillRef idx="0">
                <a:schemeClr val="dk1"/>
              </a:fillRef>
              <a:effectRef idx="0">
                <a:schemeClr val="dk1"/>
              </a:effectRef>
              <a:fontRef idx="minor">
                <a:schemeClr val="tx1"/>
              </a:fontRef>
            </p:style>
          </p:cxnSp>
          <p:sp>
            <p:nvSpPr>
              <p:cNvPr id="110" name="Oval 109">
                <a:extLst>
                  <a:ext uri="{FF2B5EF4-FFF2-40B4-BE49-F238E27FC236}">
                    <a16:creationId xmlns:a16="http://schemas.microsoft.com/office/drawing/2014/main" id="{FAB2F5FC-CDCE-5848-AF2F-CC6AC09A8DEB}"/>
                  </a:ext>
                </a:extLst>
              </p:cNvPr>
              <p:cNvSpPr/>
              <p:nvPr/>
            </p:nvSpPr>
            <p:spPr>
              <a:xfrm>
                <a:off x="4342240" y="3690444"/>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1" name="Oval 110">
                <a:extLst>
                  <a:ext uri="{FF2B5EF4-FFF2-40B4-BE49-F238E27FC236}">
                    <a16:creationId xmlns:a16="http://schemas.microsoft.com/office/drawing/2014/main" id="{21CCFFF4-6441-5B49-8953-E619E90DC8D7}"/>
                  </a:ext>
                </a:extLst>
              </p:cNvPr>
              <p:cNvSpPr/>
              <p:nvPr/>
            </p:nvSpPr>
            <p:spPr>
              <a:xfrm>
                <a:off x="3824750" y="4633512"/>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2" name="Oval 111">
                <a:extLst>
                  <a:ext uri="{FF2B5EF4-FFF2-40B4-BE49-F238E27FC236}">
                    <a16:creationId xmlns:a16="http://schemas.microsoft.com/office/drawing/2014/main" id="{E7AAA2FC-10C7-4D4A-9777-9F778DE52D34}"/>
                  </a:ext>
                </a:extLst>
              </p:cNvPr>
              <p:cNvSpPr/>
              <p:nvPr/>
            </p:nvSpPr>
            <p:spPr>
              <a:xfrm>
                <a:off x="4814906" y="4633512"/>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3" name="Oval 112">
                <a:extLst>
                  <a:ext uri="{FF2B5EF4-FFF2-40B4-BE49-F238E27FC236}">
                    <a16:creationId xmlns:a16="http://schemas.microsoft.com/office/drawing/2014/main" id="{65AD12D5-B2C6-424B-BD85-816335409631}"/>
                  </a:ext>
                </a:extLst>
              </p:cNvPr>
              <p:cNvSpPr/>
              <p:nvPr/>
            </p:nvSpPr>
            <p:spPr>
              <a:xfrm>
                <a:off x="5360920" y="3875833"/>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4" name="Oval 113">
                <a:extLst>
                  <a:ext uri="{FF2B5EF4-FFF2-40B4-BE49-F238E27FC236}">
                    <a16:creationId xmlns:a16="http://schemas.microsoft.com/office/drawing/2014/main" id="{1F70719D-D0C6-FF4E-8385-098BB77552B4}"/>
                  </a:ext>
                </a:extLst>
              </p:cNvPr>
              <p:cNvSpPr/>
              <p:nvPr/>
            </p:nvSpPr>
            <p:spPr>
              <a:xfrm>
                <a:off x="3478398" y="3831500"/>
                <a:ext cx="270969" cy="26800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5" name="TextBox 114">
                <a:extLst>
                  <a:ext uri="{FF2B5EF4-FFF2-40B4-BE49-F238E27FC236}">
                    <a16:creationId xmlns:a16="http://schemas.microsoft.com/office/drawing/2014/main" id="{23D3FBAB-8FC6-1940-AC97-D651E5FC6393}"/>
                  </a:ext>
                </a:extLst>
              </p:cNvPr>
              <p:cNvSpPr txBox="1"/>
              <p:nvPr/>
            </p:nvSpPr>
            <p:spPr>
              <a:xfrm>
                <a:off x="5361981" y="3854416"/>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3</a:t>
                </a:r>
              </a:p>
            </p:txBody>
          </p:sp>
          <p:sp>
            <p:nvSpPr>
              <p:cNvPr id="116" name="TextBox 115">
                <a:extLst>
                  <a:ext uri="{FF2B5EF4-FFF2-40B4-BE49-F238E27FC236}">
                    <a16:creationId xmlns:a16="http://schemas.microsoft.com/office/drawing/2014/main" id="{685242B0-D7B4-524E-9D75-3E9777CD35F1}"/>
                  </a:ext>
                </a:extLst>
              </p:cNvPr>
              <p:cNvSpPr txBox="1"/>
              <p:nvPr/>
            </p:nvSpPr>
            <p:spPr>
              <a:xfrm>
                <a:off x="4334341" y="3665590"/>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2</a:t>
                </a:r>
              </a:p>
            </p:txBody>
          </p:sp>
          <p:sp>
            <p:nvSpPr>
              <p:cNvPr id="117" name="TextBox 116">
                <a:extLst>
                  <a:ext uri="{FF2B5EF4-FFF2-40B4-BE49-F238E27FC236}">
                    <a16:creationId xmlns:a16="http://schemas.microsoft.com/office/drawing/2014/main" id="{2604B87C-0865-C842-8732-1900388B39FD}"/>
                  </a:ext>
                </a:extLst>
              </p:cNvPr>
              <p:cNvSpPr txBox="1"/>
              <p:nvPr/>
            </p:nvSpPr>
            <p:spPr>
              <a:xfrm>
                <a:off x="4804202" y="4609842"/>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4</a:t>
                </a:r>
              </a:p>
            </p:txBody>
          </p:sp>
          <p:sp>
            <p:nvSpPr>
              <p:cNvPr id="118" name="TextBox 117">
                <a:extLst>
                  <a:ext uri="{FF2B5EF4-FFF2-40B4-BE49-F238E27FC236}">
                    <a16:creationId xmlns:a16="http://schemas.microsoft.com/office/drawing/2014/main" id="{9991D721-14E1-434F-B4A8-8048D0E3AF6F}"/>
                  </a:ext>
                </a:extLst>
              </p:cNvPr>
              <p:cNvSpPr txBox="1"/>
              <p:nvPr/>
            </p:nvSpPr>
            <p:spPr>
              <a:xfrm>
                <a:off x="3827543" y="4612119"/>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5</a:t>
                </a:r>
              </a:p>
            </p:txBody>
          </p:sp>
          <p:sp>
            <p:nvSpPr>
              <p:cNvPr id="119" name="TextBox 118">
                <a:extLst>
                  <a:ext uri="{FF2B5EF4-FFF2-40B4-BE49-F238E27FC236}">
                    <a16:creationId xmlns:a16="http://schemas.microsoft.com/office/drawing/2014/main" id="{A2AD0B1D-D33A-E44F-BD1E-AC3F46A245C0}"/>
                  </a:ext>
                </a:extLst>
              </p:cNvPr>
              <p:cNvSpPr txBox="1"/>
              <p:nvPr/>
            </p:nvSpPr>
            <p:spPr>
              <a:xfrm>
                <a:off x="3475341" y="3809958"/>
                <a:ext cx="261835" cy="296989"/>
              </a:xfrm>
              <a:prstGeom prst="rect">
                <a:avLst/>
              </a:prstGeom>
              <a:noFill/>
            </p:spPr>
            <p:txBody>
              <a:bodyPr wrap="none" lIns="91440" tIns="45720" rIns="91440" bIns="45720" rtlCol="0" anchor="t">
                <a:spAutoFit/>
              </a:bodyPr>
              <a:lstStyle/>
              <a:p>
                <a:r>
                  <a:rPr lang="en-US" sz="1600" b="1">
                    <a:solidFill>
                      <a:schemeClr val="bg1"/>
                    </a:solidFill>
                    <a:latin typeface="Helvetica"/>
                    <a:cs typeface="Helvetica"/>
                  </a:rPr>
                  <a:t>1</a:t>
                </a:r>
              </a:p>
            </p:txBody>
          </p:sp>
        </p:grpSp>
      </p:grpSp>
    </p:spTree>
    <p:extLst>
      <p:ext uri="{BB962C8B-B14F-4D97-AF65-F5344CB8AC3E}">
        <p14:creationId xmlns:p14="http://schemas.microsoft.com/office/powerpoint/2010/main" val="181454860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AF86-A497-D34A-A358-3D50D61228DB}"/>
              </a:ext>
            </a:extLst>
          </p:cNvPr>
          <p:cNvSpPr>
            <a:spLocks noGrp="1"/>
          </p:cNvSpPr>
          <p:nvPr>
            <p:ph type="title"/>
          </p:nvPr>
        </p:nvSpPr>
        <p:spPr/>
        <p:txBody>
          <a:bodyPr/>
          <a:lstStyle/>
          <a:p>
            <a:r>
              <a:rPr lang="en-US"/>
              <a:t>GNN Training Pipeline</a:t>
            </a:r>
          </a:p>
        </p:txBody>
      </p:sp>
      <p:sp>
        <p:nvSpPr>
          <p:cNvPr id="6" name="Slide Number Placeholder 5">
            <a:extLst>
              <a:ext uri="{FF2B5EF4-FFF2-40B4-BE49-F238E27FC236}">
                <a16:creationId xmlns:a16="http://schemas.microsoft.com/office/drawing/2014/main" id="{44C4BA7E-5446-264D-898D-344D2831203B}"/>
              </a:ext>
            </a:extLst>
          </p:cNvPr>
          <p:cNvSpPr>
            <a:spLocks noGrp="1"/>
          </p:cNvSpPr>
          <p:nvPr>
            <p:ph type="sldNum" sz="quarter" idx="12"/>
          </p:nvPr>
        </p:nvSpPr>
        <p:spPr/>
        <p:txBody>
          <a:bodyPr/>
          <a:lstStyle/>
          <a:p>
            <a:fld id="{19B12225-5612-419B-A8D5-4B8EEE4C217E}" type="slidenum">
              <a:rPr lang="en-US" smtClean="0"/>
              <a:pPr/>
              <a:t>155</a:t>
            </a:fld>
            <a:endParaRPr lang="en-US"/>
          </a:p>
        </p:txBody>
      </p:sp>
      <p:pic>
        <p:nvPicPr>
          <p:cNvPr id="14" name="Picture 13">
            <a:extLst>
              <a:ext uri="{FF2B5EF4-FFF2-40B4-BE49-F238E27FC236}">
                <a16:creationId xmlns:a16="http://schemas.microsoft.com/office/drawing/2014/main" id="{D9DA67EA-6E12-2D44-870B-8D3D594A7140}"/>
              </a:ext>
            </a:extLst>
          </p:cNvPr>
          <p:cNvPicPr>
            <a:picLocks noChangeAspect="1"/>
          </p:cNvPicPr>
          <p:nvPr/>
        </p:nvPicPr>
        <p:blipFill rotWithShape="1">
          <a:blip r:embed="rId2"/>
          <a:srcRect b="8324"/>
          <a:stretch/>
        </p:blipFill>
        <p:spPr>
          <a:xfrm>
            <a:off x="3272186" y="3746257"/>
            <a:ext cx="1145986" cy="1063050"/>
          </a:xfrm>
          <a:prstGeom prst="rect">
            <a:avLst/>
          </a:prstGeom>
        </p:spPr>
      </p:pic>
      <p:sp>
        <p:nvSpPr>
          <p:cNvPr id="18" name="Rectangle 17">
            <a:extLst>
              <a:ext uri="{FF2B5EF4-FFF2-40B4-BE49-F238E27FC236}">
                <a16:creationId xmlns:a16="http://schemas.microsoft.com/office/drawing/2014/main" id="{551678B1-57E7-084E-9FEA-672EACBE936E}"/>
              </a:ext>
            </a:extLst>
          </p:cNvPr>
          <p:cNvSpPr/>
          <p:nvPr/>
        </p:nvSpPr>
        <p:spPr>
          <a:xfrm flipH="1">
            <a:off x="4333761" y="3920558"/>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6B3A78-9CB6-834A-A32C-5FA9DCD51360}"/>
              </a:ext>
            </a:extLst>
          </p:cNvPr>
          <p:cNvSpPr/>
          <p:nvPr/>
        </p:nvSpPr>
        <p:spPr>
          <a:xfrm>
            <a:off x="4844493" y="3588708"/>
            <a:ext cx="1304629"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Prediction head</a:t>
            </a:r>
          </a:p>
        </p:txBody>
      </p:sp>
      <p:sp>
        <p:nvSpPr>
          <p:cNvPr id="21" name="Rectangle 20">
            <a:extLst>
              <a:ext uri="{FF2B5EF4-FFF2-40B4-BE49-F238E27FC236}">
                <a16:creationId xmlns:a16="http://schemas.microsoft.com/office/drawing/2014/main" id="{C73AC6EA-4299-0A49-8C60-DD57DC15A264}"/>
              </a:ext>
            </a:extLst>
          </p:cNvPr>
          <p:cNvSpPr/>
          <p:nvPr/>
        </p:nvSpPr>
        <p:spPr>
          <a:xfrm>
            <a:off x="6445046" y="3583994"/>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Calibri" panose="020F0502020204030204" pitchFamily="34" charset="0"/>
                <a:cs typeface="Calibri" panose="020F0502020204030204" pitchFamily="34" charset="0"/>
              </a:rPr>
              <a:t>Predictions</a:t>
            </a:r>
          </a:p>
        </p:txBody>
      </p:sp>
      <p:sp>
        <p:nvSpPr>
          <p:cNvPr id="25" name="Rectangle 24">
            <a:extLst>
              <a:ext uri="{FF2B5EF4-FFF2-40B4-BE49-F238E27FC236}">
                <a16:creationId xmlns:a16="http://schemas.microsoft.com/office/drawing/2014/main" id="{EEA62A6B-BF63-214E-9EA1-B85BE6B0312A}"/>
              </a:ext>
            </a:extLst>
          </p:cNvPr>
          <p:cNvSpPr/>
          <p:nvPr/>
        </p:nvSpPr>
        <p:spPr>
          <a:xfrm>
            <a:off x="8129740" y="3588708"/>
            <a:ext cx="846022"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Labels</a:t>
            </a:r>
          </a:p>
        </p:txBody>
      </p:sp>
      <p:sp>
        <p:nvSpPr>
          <p:cNvPr id="26" name="Rectangle 25">
            <a:extLst>
              <a:ext uri="{FF2B5EF4-FFF2-40B4-BE49-F238E27FC236}">
                <a16:creationId xmlns:a16="http://schemas.microsoft.com/office/drawing/2014/main" id="{AC34E548-5FE3-FE4F-B69B-400A3F12E44D}"/>
              </a:ext>
            </a:extLst>
          </p:cNvPr>
          <p:cNvSpPr/>
          <p:nvPr/>
        </p:nvSpPr>
        <p:spPr>
          <a:xfrm>
            <a:off x="7024603" y="4772544"/>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Loss function</a:t>
            </a:r>
          </a:p>
        </p:txBody>
      </p:sp>
      <p:sp>
        <p:nvSpPr>
          <p:cNvPr id="28" name="Rectangle 27">
            <a:extLst>
              <a:ext uri="{FF2B5EF4-FFF2-40B4-BE49-F238E27FC236}">
                <a16:creationId xmlns:a16="http://schemas.microsoft.com/office/drawing/2014/main" id="{FCD8C504-1BE1-B242-AC5C-1FA8B012149D}"/>
              </a:ext>
            </a:extLst>
          </p:cNvPr>
          <p:cNvSpPr/>
          <p:nvPr/>
        </p:nvSpPr>
        <p:spPr>
          <a:xfrm>
            <a:off x="7024603" y="2309682"/>
            <a:ext cx="1405690" cy="682505"/>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C00000"/>
                </a:solidFill>
                <a:latin typeface="Calibri" panose="020F0502020204030204" pitchFamily="34" charset="0"/>
                <a:cs typeface="Calibri" panose="020F0502020204030204" pitchFamily="34" charset="0"/>
              </a:rPr>
              <a:t>Evaluation metrics</a:t>
            </a:r>
          </a:p>
        </p:txBody>
      </p:sp>
      <p:pic>
        <p:nvPicPr>
          <p:cNvPr id="29" name="Picture 28">
            <a:extLst>
              <a:ext uri="{FF2B5EF4-FFF2-40B4-BE49-F238E27FC236}">
                <a16:creationId xmlns:a16="http://schemas.microsoft.com/office/drawing/2014/main" id="{5FDBD9DA-0FC1-024B-88AF-13D63C2B537B}"/>
              </a:ext>
            </a:extLst>
          </p:cNvPr>
          <p:cNvPicPr>
            <a:picLocks noChangeAspect="1"/>
          </p:cNvPicPr>
          <p:nvPr/>
        </p:nvPicPr>
        <p:blipFill rotWithShape="1">
          <a:blip r:embed="rId3"/>
          <a:srcRect l="4033" b="2082"/>
          <a:stretch/>
        </p:blipFill>
        <p:spPr>
          <a:xfrm>
            <a:off x="1760268" y="3819107"/>
            <a:ext cx="956357" cy="1101711"/>
          </a:xfrm>
          <a:prstGeom prst="rect">
            <a:avLst/>
          </a:prstGeom>
        </p:spPr>
      </p:pic>
      <p:sp>
        <p:nvSpPr>
          <p:cNvPr id="30" name="Rectangle 29">
            <a:extLst>
              <a:ext uri="{FF2B5EF4-FFF2-40B4-BE49-F238E27FC236}">
                <a16:creationId xmlns:a16="http://schemas.microsoft.com/office/drawing/2014/main" id="{36F14DEF-4855-8441-9ED8-65EA14AF89B8}"/>
              </a:ext>
            </a:extLst>
          </p:cNvPr>
          <p:cNvSpPr/>
          <p:nvPr/>
        </p:nvSpPr>
        <p:spPr>
          <a:xfrm>
            <a:off x="1627797" y="2746495"/>
            <a:ext cx="122130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BB9FC8F-66DF-944E-A186-3C520E025BF5}"/>
              </a:ext>
            </a:extLst>
          </p:cNvPr>
          <p:cNvSpPr txBox="1"/>
          <p:nvPr/>
        </p:nvSpPr>
        <p:spPr>
          <a:xfrm>
            <a:off x="1690406" y="2803444"/>
            <a:ext cx="1145986" cy="1015663"/>
          </a:xfrm>
          <a:prstGeom prst="rect">
            <a:avLst/>
          </a:prstGeom>
          <a:noFill/>
        </p:spPr>
        <p:txBody>
          <a:bodyPr wrap="square" rtlCol="0">
            <a:spAutoFit/>
          </a:bodyPr>
          <a:lstStyle/>
          <a:p>
            <a:r>
              <a:rPr lang="en-US" sz="2000" b="1">
                <a:latin typeface="Calibri" panose="020F0502020204030204" pitchFamily="34" charset="0"/>
                <a:cs typeface="Calibri" panose="020F0502020204030204" pitchFamily="34" charset="0"/>
              </a:rPr>
              <a:t>Graph Neural Network</a:t>
            </a:r>
          </a:p>
        </p:txBody>
      </p:sp>
      <p:sp>
        <p:nvSpPr>
          <p:cNvPr id="31" name="Rectangle 30">
            <a:extLst>
              <a:ext uri="{FF2B5EF4-FFF2-40B4-BE49-F238E27FC236}">
                <a16:creationId xmlns:a16="http://schemas.microsoft.com/office/drawing/2014/main" id="{A5DCBA5C-6220-0F48-B6AC-10A79FE1C3BF}"/>
              </a:ext>
            </a:extLst>
          </p:cNvPr>
          <p:cNvSpPr/>
          <p:nvPr/>
        </p:nvSpPr>
        <p:spPr>
          <a:xfrm>
            <a:off x="3118217" y="2746495"/>
            <a:ext cx="140569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26BF35E7-62DD-714E-91AD-A1556F8901F8}"/>
              </a:ext>
            </a:extLst>
          </p:cNvPr>
          <p:cNvSpPr/>
          <p:nvPr/>
        </p:nvSpPr>
        <p:spPr>
          <a:xfrm flipH="1">
            <a:off x="3351718" y="3921564"/>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531605F-1703-734F-853A-8C29ACD0A899}"/>
              </a:ext>
            </a:extLst>
          </p:cNvPr>
          <p:cNvSpPr txBox="1"/>
          <p:nvPr/>
        </p:nvSpPr>
        <p:spPr>
          <a:xfrm>
            <a:off x="3068299" y="2824908"/>
            <a:ext cx="1529695" cy="707886"/>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Node embeddings</a:t>
            </a:r>
          </a:p>
        </p:txBody>
      </p:sp>
      <p:sp>
        <p:nvSpPr>
          <p:cNvPr id="34" name="Rectangle 33">
            <a:extLst>
              <a:ext uri="{FF2B5EF4-FFF2-40B4-BE49-F238E27FC236}">
                <a16:creationId xmlns:a16="http://schemas.microsoft.com/office/drawing/2014/main" id="{1E19E197-BBE8-AF49-A644-243EC5D2E2F5}"/>
              </a:ext>
            </a:extLst>
          </p:cNvPr>
          <p:cNvSpPr/>
          <p:nvPr/>
        </p:nvSpPr>
        <p:spPr>
          <a:xfrm flipH="1">
            <a:off x="4203065" y="4521786"/>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859F00C-2CCB-3443-AB9C-DDBD870E979E}"/>
              </a:ext>
            </a:extLst>
          </p:cNvPr>
          <p:cNvSpPr/>
          <p:nvPr/>
        </p:nvSpPr>
        <p:spPr>
          <a:xfrm flipH="1">
            <a:off x="3731728" y="4554874"/>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48ABAEF-CB0E-4F4B-94CB-5DF431C6765B}"/>
              </a:ext>
            </a:extLst>
          </p:cNvPr>
          <p:cNvSpPr/>
          <p:nvPr/>
        </p:nvSpPr>
        <p:spPr>
          <a:xfrm flipH="1">
            <a:off x="3241554" y="4576087"/>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F6249A0-27C4-144D-BEA0-5244206F01CE}"/>
              </a:ext>
            </a:extLst>
          </p:cNvPr>
          <p:cNvSpPr/>
          <p:nvPr/>
        </p:nvSpPr>
        <p:spPr>
          <a:xfrm flipH="1">
            <a:off x="3773933" y="3604194"/>
            <a:ext cx="84411" cy="297543"/>
          </a:xfrm>
          <a:prstGeom prst="rect">
            <a:avLst/>
          </a:prstGeom>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5B9D590-69AD-274B-A626-84F684CA5496}"/>
              </a:ext>
            </a:extLst>
          </p:cNvPr>
          <p:cNvCxnSpPr>
            <a:cxnSpLocks/>
            <a:stCxn id="30" idx="3"/>
            <a:endCxn id="31" idx="1"/>
          </p:cNvCxnSpPr>
          <p:nvPr/>
        </p:nvCxnSpPr>
        <p:spPr>
          <a:xfrm>
            <a:off x="2849097" y="3930146"/>
            <a:ext cx="26912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F42D22B-A092-6947-A005-BD86C6AC2448}"/>
              </a:ext>
            </a:extLst>
          </p:cNvPr>
          <p:cNvCxnSpPr>
            <a:cxnSpLocks/>
            <a:stCxn id="31" idx="3"/>
            <a:endCxn id="8" idx="1"/>
          </p:cNvCxnSpPr>
          <p:nvPr/>
        </p:nvCxnSpPr>
        <p:spPr>
          <a:xfrm flipV="1">
            <a:off x="4523907" y="3929961"/>
            <a:ext cx="320586" cy="1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37500329-32B1-FC41-B9D9-644ED6413C33}"/>
              </a:ext>
            </a:extLst>
          </p:cNvPr>
          <p:cNvCxnSpPr>
            <a:cxnSpLocks/>
            <a:stCxn id="8" idx="3"/>
            <a:endCxn id="21" idx="1"/>
          </p:cNvCxnSpPr>
          <p:nvPr/>
        </p:nvCxnSpPr>
        <p:spPr>
          <a:xfrm flipV="1">
            <a:off x="6149122" y="3925247"/>
            <a:ext cx="295924" cy="47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E01F2C31-510D-B847-B0BB-DA7AFA60978A}"/>
              </a:ext>
            </a:extLst>
          </p:cNvPr>
          <p:cNvCxnSpPr>
            <a:cxnSpLocks/>
            <a:stCxn id="21" idx="0"/>
            <a:endCxn id="28" idx="2"/>
          </p:cNvCxnSpPr>
          <p:nvPr/>
        </p:nvCxnSpPr>
        <p:spPr>
          <a:xfrm flipV="1">
            <a:off x="7147891" y="2992187"/>
            <a:ext cx="579557" cy="5918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763D0F14-2A90-DA48-AD75-AB097EFEA70C}"/>
              </a:ext>
            </a:extLst>
          </p:cNvPr>
          <p:cNvCxnSpPr>
            <a:cxnSpLocks/>
            <a:stCxn id="25" idx="0"/>
            <a:endCxn id="28" idx="2"/>
          </p:cNvCxnSpPr>
          <p:nvPr/>
        </p:nvCxnSpPr>
        <p:spPr>
          <a:xfrm flipH="1" flipV="1">
            <a:off x="7727448" y="2992187"/>
            <a:ext cx="825303" cy="5965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D66A72DA-0D32-5848-96A0-3FDC9D0C534B}"/>
              </a:ext>
            </a:extLst>
          </p:cNvPr>
          <p:cNvCxnSpPr>
            <a:cxnSpLocks/>
            <a:stCxn id="25" idx="2"/>
            <a:endCxn id="26" idx="0"/>
          </p:cNvCxnSpPr>
          <p:nvPr/>
        </p:nvCxnSpPr>
        <p:spPr>
          <a:xfrm flipH="1">
            <a:off x="7727448" y="4271213"/>
            <a:ext cx="825303" cy="50133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AB9889D4-3DA4-AA44-9F49-8520ECFEB130}"/>
              </a:ext>
            </a:extLst>
          </p:cNvPr>
          <p:cNvCxnSpPr>
            <a:cxnSpLocks/>
            <a:stCxn id="21" idx="2"/>
            <a:endCxn id="26" idx="0"/>
          </p:cNvCxnSpPr>
          <p:nvPr/>
        </p:nvCxnSpPr>
        <p:spPr>
          <a:xfrm>
            <a:off x="7147891" y="4266499"/>
            <a:ext cx="579557" cy="50604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63" name="Picture 62">
            <a:extLst>
              <a:ext uri="{FF2B5EF4-FFF2-40B4-BE49-F238E27FC236}">
                <a16:creationId xmlns:a16="http://schemas.microsoft.com/office/drawing/2014/main" id="{A71C0705-DDF0-E940-B04C-FA87B72DDF1B}"/>
              </a:ext>
            </a:extLst>
          </p:cNvPr>
          <p:cNvPicPr>
            <a:picLocks noChangeAspect="1"/>
          </p:cNvPicPr>
          <p:nvPr/>
        </p:nvPicPr>
        <p:blipFill>
          <a:blip r:embed="rId2"/>
          <a:stretch>
            <a:fillRect/>
          </a:stretch>
        </p:blipFill>
        <p:spPr>
          <a:xfrm>
            <a:off x="248603" y="3901737"/>
            <a:ext cx="1035142" cy="1047412"/>
          </a:xfrm>
          <a:prstGeom prst="rect">
            <a:avLst/>
          </a:prstGeom>
        </p:spPr>
      </p:pic>
      <p:sp>
        <p:nvSpPr>
          <p:cNvPr id="68" name="Rectangle 67">
            <a:extLst>
              <a:ext uri="{FF2B5EF4-FFF2-40B4-BE49-F238E27FC236}">
                <a16:creationId xmlns:a16="http://schemas.microsoft.com/office/drawing/2014/main" id="{DAB3A328-2F55-3C46-A1B4-1F03CB7BA8E3}"/>
              </a:ext>
            </a:extLst>
          </p:cNvPr>
          <p:cNvSpPr/>
          <p:nvPr/>
        </p:nvSpPr>
        <p:spPr>
          <a:xfrm>
            <a:off x="155488" y="2746495"/>
            <a:ext cx="1221300" cy="2367302"/>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rgbClr val="C00000"/>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D40F4BF0-62EB-C848-8CAD-F5355CE5FA49}"/>
              </a:ext>
            </a:extLst>
          </p:cNvPr>
          <p:cNvSpPr txBox="1"/>
          <p:nvPr/>
        </p:nvSpPr>
        <p:spPr>
          <a:xfrm>
            <a:off x="131200" y="2813033"/>
            <a:ext cx="1221300" cy="707886"/>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Input Graph</a:t>
            </a:r>
          </a:p>
        </p:txBody>
      </p:sp>
      <p:cxnSp>
        <p:nvCxnSpPr>
          <p:cNvPr id="74" name="Straight Arrow Connector 73">
            <a:extLst>
              <a:ext uri="{FF2B5EF4-FFF2-40B4-BE49-F238E27FC236}">
                <a16:creationId xmlns:a16="http://schemas.microsoft.com/office/drawing/2014/main" id="{55A89EA0-3C65-A348-9D69-208AFC6241D7}"/>
              </a:ext>
            </a:extLst>
          </p:cNvPr>
          <p:cNvCxnSpPr>
            <a:cxnSpLocks/>
            <a:endCxn id="30" idx="1"/>
          </p:cNvCxnSpPr>
          <p:nvPr/>
        </p:nvCxnSpPr>
        <p:spPr>
          <a:xfrm>
            <a:off x="1424916" y="3930146"/>
            <a:ext cx="20288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26BEDF21-4232-0447-B548-1507BC2372A9}"/>
              </a:ext>
            </a:extLst>
          </p:cNvPr>
          <p:cNvSpPr txBox="1"/>
          <p:nvPr/>
        </p:nvSpPr>
        <p:spPr>
          <a:xfrm>
            <a:off x="6970766" y="1463446"/>
            <a:ext cx="1513363" cy="400110"/>
          </a:xfrm>
          <a:prstGeom prst="rect">
            <a:avLst/>
          </a:prstGeom>
          <a:noFill/>
        </p:spPr>
        <p:txBody>
          <a:bodyPr wrap="none" rtlCol="0">
            <a:spAutoFit/>
          </a:bodyPr>
          <a:lstStyle/>
          <a:p>
            <a:r>
              <a:rPr lang="en-US" sz="2000" b="1">
                <a:solidFill>
                  <a:srgbClr val="C00000"/>
                </a:solidFill>
                <a:latin typeface="Calibri" panose="020F0502020204030204" pitchFamily="34" charset="0"/>
                <a:cs typeface="Calibri" panose="020F0502020204030204" pitchFamily="34" charset="0"/>
              </a:rPr>
              <a:t>Dataset split</a:t>
            </a:r>
          </a:p>
        </p:txBody>
      </p:sp>
      <p:sp>
        <p:nvSpPr>
          <p:cNvPr id="9" name="TextBox 8">
            <a:extLst>
              <a:ext uri="{FF2B5EF4-FFF2-40B4-BE49-F238E27FC236}">
                <a16:creationId xmlns:a16="http://schemas.microsoft.com/office/drawing/2014/main" id="{BD200023-2DDF-654F-A77A-69C9976E54CA}"/>
              </a:ext>
            </a:extLst>
          </p:cNvPr>
          <p:cNvSpPr txBox="1"/>
          <p:nvPr/>
        </p:nvSpPr>
        <p:spPr>
          <a:xfrm>
            <a:off x="210105" y="5510840"/>
            <a:ext cx="7636706" cy="769441"/>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Implementation resources:</a:t>
            </a:r>
          </a:p>
          <a:p>
            <a:r>
              <a:rPr lang="en-US" sz="2000" b="1">
                <a:latin typeface="Calibri" panose="020F0502020204030204" pitchFamily="34" charset="0"/>
                <a:cs typeface="Calibri" panose="020F0502020204030204" pitchFamily="34" charset="0"/>
                <a:hlinkClick r:id="rId4"/>
              </a:rPr>
              <a:t>GraphGym</a:t>
            </a:r>
            <a:r>
              <a:rPr lang="en-US" sz="2000">
                <a:latin typeface="Calibri" panose="020F0502020204030204" pitchFamily="34" charset="0"/>
                <a:cs typeface="Calibri" panose="020F0502020204030204" pitchFamily="34" charset="0"/>
              </a:rPr>
              <a:t> </a:t>
            </a:r>
            <a:r>
              <a:rPr lang="en-US" sz="2000" dirty="0">
                <a:solidFill>
                  <a:srgbClr val="C00000"/>
                </a:solidFill>
                <a:latin typeface="Calibri" panose="020F0502020204030204" pitchFamily="34" charset="0"/>
                <a:cs typeface="Calibri" panose="020F0502020204030204" pitchFamily="34" charset="0"/>
              </a:rPr>
              <a:t>further implements the full pipeline to facilitate GNN design</a:t>
            </a:r>
            <a:endParaRPr lang="en-US" sz="2000" b="1" dirty="0">
              <a:solidFill>
                <a:srgbClr val="C00000"/>
              </a:solidFill>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7E83315F-1E4F-F846-AECE-7A6CC1138CAF}"/>
              </a:ext>
            </a:extLst>
          </p:cNvPr>
          <p:cNvPicPr>
            <a:picLocks noChangeAspect="1"/>
          </p:cNvPicPr>
          <p:nvPr/>
        </p:nvPicPr>
        <p:blipFill>
          <a:blip r:embed="rId2"/>
          <a:stretch>
            <a:fillRect/>
          </a:stretch>
        </p:blipFill>
        <p:spPr>
          <a:xfrm>
            <a:off x="303416" y="1243868"/>
            <a:ext cx="1035142" cy="1047412"/>
          </a:xfrm>
          <a:prstGeom prst="rect">
            <a:avLst/>
          </a:prstGeom>
        </p:spPr>
      </p:pic>
      <p:pic>
        <p:nvPicPr>
          <p:cNvPr id="49" name="Picture 48">
            <a:extLst>
              <a:ext uri="{FF2B5EF4-FFF2-40B4-BE49-F238E27FC236}">
                <a16:creationId xmlns:a16="http://schemas.microsoft.com/office/drawing/2014/main" id="{BD22C10D-833E-B04E-8610-2079BA72D7BA}"/>
              </a:ext>
            </a:extLst>
          </p:cNvPr>
          <p:cNvPicPr>
            <a:picLocks noChangeAspect="1"/>
          </p:cNvPicPr>
          <p:nvPr/>
        </p:nvPicPr>
        <p:blipFill>
          <a:blip r:embed="rId2"/>
          <a:stretch>
            <a:fillRect/>
          </a:stretch>
        </p:blipFill>
        <p:spPr>
          <a:xfrm>
            <a:off x="1597468" y="1202746"/>
            <a:ext cx="1035142" cy="1047412"/>
          </a:xfrm>
          <a:prstGeom prst="rect">
            <a:avLst/>
          </a:prstGeom>
        </p:spPr>
      </p:pic>
      <p:pic>
        <p:nvPicPr>
          <p:cNvPr id="50" name="Picture 49">
            <a:extLst>
              <a:ext uri="{FF2B5EF4-FFF2-40B4-BE49-F238E27FC236}">
                <a16:creationId xmlns:a16="http://schemas.microsoft.com/office/drawing/2014/main" id="{62FC63CE-8972-0D4D-B282-178253BAD913}"/>
              </a:ext>
            </a:extLst>
          </p:cNvPr>
          <p:cNvPicPr>
            <a:picLocks noChangeAspect="1"/>
          </p:cNvPicPr>
          <p:nvPr/>
        </p:nvPicPr>
        <p:blipFill>
          <a:blip r:embed="rId2"/>
          <a:stretch>
            <a:fillRect/>
          </a:stretch>
        </p:blipFill>
        <p:spPr>
          <a:xfrm>
            <a:off x="2966386" y="1202746"/>
            <a:ext cx="1035142" cy="1047412"/>
          </a:xfrm>
          <a:prstGeom prst="rect">
            <a:avLst/>
          </a:prstGeom>
        </p:spPr>
      </p:pic>
      <p:pic>
        <p:nvPicPr>
          <p:cNvPr id="52" name="Picture 51">
            <a:extLst>
              <a:ext uri="{FF2B5EF4-FFF2-40B4-BE49-F238E27FC236}">
                <a16:creationId xmlns:a16="http://schemas.microsoft.com/office/drawing/2014/main" id="{AF8157F9-F1F4-0F41-8C5D-C195224B8D55}"/>
              </a:ext>
            </a:extLst>
          </p:cNvPr>
          <p:cNvPicPr>
            <a:picLocks noChangeAspect="1"/>
          </p:cNvPicPr>
          <p:nvPr/>
        </p:nvPicPr>
        <p:blipFill>
          <a:blip r:embed="rId2"/>
          <a:stretch>
            <a:fillRect/>
          </a:stretch>
        </p:blipFill>
        <p:spPr>
          <a:xfrm>
            <a:off x="4340104" y="1201830"/>
            <a:ext cx="1035142" cy="1047412"/>
          </a:xfrm>
          <a:prstGeom prst="rect">
            <a:avLst/>
          </a:prstGeom>
        </p:spPr>
      </p:pic>
      <p:pic>
        <p:nvPicPr>
          <p:cNvPr id="53" name="Picture 52">
            <a:extLst>
              <a:ext uri="{FF2B5EF4-FFF2-40B4-BE49-F238E27FC236}">
                <a16:creationId xmlns:a16="http://schemas.microsoft.com/office/drawing/2014/main" id="{60A5644E-58BE-BB44-879F-C9224FF53595}"/>
              </a:ext>
            </a:extLst>
          </p:cNvPr>
          <p:cNvPicPr>
            <a:picLocks noChangeAspect="1"/>
          </p:cNvPicPr>
          <p:nvPr/>
        </p:nvPicPr>
        <p:blipFill>
          <a:blip r:embed="rId2"/>
          <a:stretch>
            <a:fillRect/>
          </a:stretch>
        </p:blipFill>
        <p:spPr>
          <a:xfrm>
            <a:off x="5633086" y="1201830"/>
            <a:ext cx="1035142" cy="1047412"/>
          </a:xfrm>
          <a:prstGeom prst="rect">
            <a:avLst/>
          </a:prstGeom>
        </p:spPr>
      </p:pic>
      <p:sp>
        <p:nvSpPr>
          <p:cNvPr id="55" name="Rectangle 54">
            <a:extLst>
              <a:ext uri="{FF2B5EF4-FFF2-40B4-BE49-F238E27FC236}">
                <a16:creationId xmlns:a16="http://schemas.microsoft.com/office/drawing/2014/main" id="{B8F14B8B-9D5E-A940-B4B2-4A153A928E72}"/>
              </a:ext>
            </a:extLst>
          </p:cNvPr>
          <p:cNvSpPr/>
          <p:nvPr/>
        </p:nvSpPr>
        <p:spPr>
          <a:xfrm>
            <a:off x="4194355" y="1172322"/>
            <a:ext cx="1229293" cy="1150770"/>
          </a:xfrm>
          <a:prstGeom prst="rect">
            <a:avLst/>
          </a:prstGeom>
          <a:noFill/>
          <a:ln w="25400" cmpd="sng">
            <a:solidFill>
              <a:schemeClr val="accent2"/>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E35AB67-9B72-EA4A-A04B-B28F3A7D0714}"/>
              </a:ext>
            </a:extLst>
          </p:cNvPr>
          <p:cNvSpPr/>
          <p:nvPr/>
        </p:nvSpPr>
        <p:spPr>
          <a:xfrm>
            <a:off x="5566248" y="1165492"/>
            <a:ext cx="1183584" cy="1150770"/>
          </a:xfrm>
          <a:prstGeom prst="rect">
            <a:avLst/>
          </a:prstGeom>
          <a:noFill/>
          <a:ln w="25400" cmpd="sng">
            <a:solidFill>
              <a:schemeClr val="accent4"/>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207F8C7-89AC-5940-BED1-A11DFD49433C}"/>
              </a:ext>
            </a:extLst>
          </p:cNvPr>
          <p:cNvSpPr/>
          <p:nvPr/>
        </p:nvSpPr>
        <p:spPr>
          <a:xfrm>
            <a:off x="248603" y="1165492"/>
            <a:ext cx="3836751" cy="1150770"/>
          </a:xfrm>
          <a:prstGeom prst="rect">
            <a:avLst/>
          </a:prstGeom>
          <a:noFill/>
          <a:ln w="25400" cmpd="sng">
            <a:solidFill>
              <a:srgbClr val="C00000"/>
            </a:solidFill>
            <a:prstDash val="sysDot"/>
            <a:extLst>
              <a:ext uri="{C807C97D-BFC1-408E-A445-0C87EB9F89A2}">
                <ask:lineSketchStyleProps xmlns:ask="http://schemas.microsoft.com/office/drawing/2018/sketchyshapes" sd="1219033472">
                  <a:custGeom>
                    <a:avLst/>
                    <a:gdLst>
                      <a:gd name="connsiteX0" fmla="*/ 829621 w 1326183"/>
                      <a:gd name="connsiteY0" fmla="*/ 24222 h 1283793"/>
                      <a:gd name="connsiteX1" fmla="*/ 666119 w 1326183"/>
                      <a:gd name="connsiteY1" fmla="*/ 36334 h 1283793"/>
                      <a:gd name="connsiteX2" fmla="*/ 605563 w 1326183"/>
                      <a:gd name="connsiteY2" fmla="*/ 48445 h 1283793"/>
                      <a:gd name="connsiteX3" fmla="*/ 532895 w 1326183"/>
                      <a:gd name="connsiteY3" fmla="*/ 54500 h 1283793"/>
                      <a:gd name="connsiteX4" fmla="*/ 460228 w 1326183"/>
                      <a:gd name="connsiteY4" fmla="*/ 66612 h 1283793"/>
                      <a:gd name="connsiteX5" fmla="*/ 405727 w 1326183"/>
                      <a:gd name="connsiteY5" fmla="*/ 72667 h 1283793"/>
                      <a:gd name="connsiteX6" fmla="*/ 296726 w 1326183"/>
                      <a:gd name="connsiteY6" fmla="*/ 90834 h 1283793"/>
                      <a:gd name="connsiteX7" fmla="*/ 260392 w 1326183"/>
                      <a:gd name="connsiteY7" fmla="*/ 102945 h 1283793"/>
                      <a:gd name="connsiteX8" fmla="*/ 224058 w 1326183"/>
                      <a:gd name="connsiteY8" fmla="*/ 109001 h 1283793"/>
                      <a:gd name="connsiteX9" fmla="*/ 187724 w 1326183"/>
                      <a:gd name="connsiteY9" fmla="*/ 133224 h 1283793"/>
                      <a:gd name="connsiteX10" fmla="*/ 139279 w 1326183"/>
                      <a:gd name="connsiteY10" fmla="*/ 187724 h 1283793"/>
                      <a:gd name="connsiteX11" fmla="*/ 115057 w 1326183"/>
                      <a:gd name="connsiteY11" fmla="*/ 236169 h 1283793"/>
                      <a:gd name="connsiteX12" fmla="*/ 102946 w 1326183"/>
                      <a:gd name="connsiteY12" fmla="*/ 254336 h 1283793"/>
                      <a:gd name="connsiteX13" fmla="*/ 90834 w 1326183"/>
                      <a:gd name="connsiteY13" fmla="*/ 290670 h 1283793"/>
                      <a:gd name="connsiteX14" fmla="*/ 54501 w 1326183"/>
                      <a:gd name="connsiteY14" fmla="*/ 363338 h 1283793"/>
                      <a:gd name="connsiteX15" fmla="*/ 30278 w 1326183"/>
                      <a:gd name="connsiteY15" fmla="*/ 405727 h 1283793"/>
                      <a:gd name="connsiteX16" fmla="*/ 24222 w 1326183"/>
                      <a:gd name="connsiteY16" fmla="*/ 436005 h 1283793"/>
                      <a:gd name="connsiteX17" fmla="*/ 18167 w 1326183"/>
                      <a:gd name="connsiteY17" fmla="*/ 454172 h 1283793"/>
                      <a:gd name="connsiteX18" fmla="*/ 12111 w 1326183"/>
                      <a:gd name="connsiteY18" fmla="*/ 478394 h 1283793"/>
                      <a:gd name="connsiteX19" fmla="*/ 6055 w 1326183"/>
                      <a:gd name="connsiteY19" fmla="*/ 532895 h 1283793"/>
                      <a:gd name="connsiteX20" fmla="*/ 0 w 1326183"/>
                      <a:gd name="connsiteY20" fmla="*/ 557118 h 1283793"/>
                      <a:gd name="connsiteX21" fmla="*/ 6055 w 1326183"/>
                      <a:gd name="connsiteY21" fmla="*/ 660063 h 1283793"/>
                      <a:gd name="connsiteX22" fmla="*/ 12111 w 1326183"/>
                      <a:gd name="connsiteY22" fmla="*/ 678230 h 1283793"/>
                      <a:gd name="connsiteX23" fmla="*/ 24222 w 1326183"/>
                      <a:gd name="connsiteY23" fmla="*/ 726675 h 1283793"/>
                      <a:gd name="connsiteX24" fmla="*/ 36334 w 1326183"/>
                      <a:gd name="connsiteY24" fmla="*/ 769065 h 1283793"/>
                      <a:gd name="connsiteX25" fmla="*/ 42389 w 1326183"/>
                      <a:gd name="connsiteY25" fmla="*/ 787232 h 1283793"/>
                      <a:gd name="connsiteX26" fmla="*/ 54501 w 1326183"/>
                      <a:gd name="connsiteY26" fmla="*/ 878066 h 1283793"/>
                      <a:gd name="connsiteX27" fmla="*/ 66612 w 1326183"/>
                      <a:gd name="connsiteY27" fmla="*/ 1065791 h 1283793"/>
                      <a:gd name="connsiteX28" fmla="*/ 84779 w 1326183"/>
                      <a:gd name="connsiteY28" fmla="*/ 1120291 h 1283793"/>
                      <a:gd name="connsiteX29" fmla="*/ 102946 w 1326183"/>
                      <a:gd name="connsiteY29" fmla="*/ 1138458 h 1283793"/>
                      <a:gd name="connsiteX30" fmla="*/ 115057 w 1326183"/>
                      <a:gd name="connsiteY30" fmla="*/ 1156625 h 1283793"/>
                      <a:gd name="connsiteX31" fmla="*/ 133224 w 1326183"/>
                      <a:gd name="connsiteY31" fmla="*/ 1186903 h 1283793"/>
                      <a:gd name="connsiteX32" fmla="*/ 139279 w 1326183"/>
                      <a:gd name="connsiteY32" fmla="*/ 1205070 h 1283793"/>
                      <a:gd name="connsiteX33" fmla="*/ 169557 w 1326183"/>
                      <a:gd name="connsiteY33" fmla="*/ 1229293 h 1283793"/>
                      <a:gd name="connsiteX34" fmla="*/ 181669 w 1326183"/>
                      <a:gd name="connsiteY34" fmla="*/ 1241404 h 1283793"/>
                      <a:gd name="connsiteX35" fmla="*/ 218003 w 1326183"/>
                      <a:gd name="connsiteY35" fmla="*/ 1265626 h 1283793"/>
                      <a:gd name="connsiteX36" fmla="*/ 248281 w 1326183"/>
                      <a:gd name="connsiteY36" fmla="*/ 1283793 h 1283793"/>
                      <a:gd name="connsiteX37" fmla="*/ 405727 w 1326183"/>
                      <a:gd name="connsiteY37" fmla="*/ 1277738 h 1283793"/>
                      <a:gd name="connsiteX38" fmla="*/ 442061 w 1326183"/>
                      <a:gd name="connsiteY38" fmla="*/ 1271682 h 1283793"/>
                      <a:gd name="connsiteX39" fmla="*/ 478395 w 1326183"/>
                      <a:gd name="connsiteY39" fmla="*/ 1247459 h 1283793"/>
                      <a:gd name="connsiteX40" fmla="*/ 496561 w 1326183"/>
                      <a:gd name="connsiteY40" fmla="*/ 1241404 h 1283793"/>
                      <a:gd name="connsiteX41" fmla="*/ 538951 w 1326183"/>
                      <a:gd name="connsiteY41" fmla="*/ 1229293 h 1283793"/>
                      <a:gd name="connsiteX42" fmla="*/ 569229 w 1326183"/>
                      <a:gd name="connsiteY42" fmla="*/ 1199014 h 1283793"/>
                      <a:gd name="connsiteX43" fmla="*/ 587396 w 1326183"/>
                      <a:gd name="connsiteY43" fmla="*/ 1180847 h 1283793"/>
                      <a:gd name="connsiteX44" fmla="*/ 605563 w 1326183"/>
                      <a:gd name="connsiteY44" fmla="*/ 1168736 h 1283793"/>
                      <a:gd name="connsiteX45" fmla="*/ 647952 w 1326183"/>
                      <a:gd name="connsiteY45" fmla="*/ 1144514 h 1283793"/>
                      <a:gd name="connsiteX46" fmla="*/ 660063 w 1326183"/>
                      <a:gd name="connsiteY46" fmla="*/ 1126347 h 1283793"/>
                      <a:gd name="connsiteX47" fmla="*/ 672175 w 1326183"/>
                      <a:gd name="connsiteY47" fmla="*/ 1114236 h 1283793"/>
                      <a:gd name="connsiteX48" fmla="*/ 684286 w 1326183"/>
                      <a:gd name="connsiteY48" fmla="*/ 1090013 h 1283793"/>
                      <a:gd name="connsiteX49" fmla="*/ 702453 w 1326183"/>
                      <a:gd name="connsiteY49" fmla="*/ 1071846 h 1283793"/>
                      <a:gd name="connsiteX50" fmla="*/ 726675 w 1326183"/>
                      <a:gd name="connsiteY50" fmla="*/ 1029457 h 1283793"/>
                      <a:gd name="connsiteX51" fmla="*/ 750898 w 1326183"/>
                      <a:gd name="connsiteY51" fmla="*/ 987067 h 1283793"/>
                      <a:gd name="connsiteX52" fmla="*/ 763009 w 1326183"/>
                      <a:gd name="connsiteY52" fmla="*/ 950734 h 1283793"/>
                      <a:gd name="connsiteX53" fmla="*/ 769065 w 1326183"/>
                      <a:gd name="connsiteY53" fmla="*/ 926511 h 1283793"/>
                      <a:gd name="connsiteX54" fmla="*/ 781176 w 1326183"/>
                      <a:gd name="connsiteY54" fmla="*/ 908344 h 1283793"/>
                      <a:gd name="connsiteX55" fmla="*/ 793287 w 1326183"/>
                      <a:gd name="connsiteY55" fmla="*/ 872010 h 1283793"/>
                      <a:gd name="connsiteX56" fmla="*/ 841732 w 1326183"/>
                      <a:gd name="connsiteY56" fmla="*/ 787232 h 1283793"/>
                      <a:gd name="connsiteX57" fmla="*/ 865955 w 1326183"/>
                      <a:gd name="connsiteY57" fmla="*/ 756953 h 1283793"/>
                      <a:gd name="connsiteX58" fmla="*/ 878066 w 1326183"/>
                      <a:gd name="connsiteY58" fmla="*/ 720620 h 1283793"/>
                      <a:gd name="connsiteX59" fmla="*/ 914400 w 1326183"/>
                      <a:gd name="connsiteY59" fmla="*/ 678230 h 1283793"/>
                      <a:gd name="connsiteX60" fmla="*/ 932567 w 1326183"/>
                      <a:gd name="connsiteY60" fmla="*/ 660063 h 1283793"/>
                      <a:gd name="connsiteX61" fmla="*/ 968901 w 1326183"/>
                      <a:gd name="connsiteY61" fmla="*/ 635841 h 1283793"/>
                      <a:gd name="connsiteX62" fmla="*/ 987067 w 1326183"/>
                      <a:gd name="connsiteY62" fmla="*/ 623730 h 1283793"/>
                      <a:gd name="connsiteX63" fmla="*/ 999179 w 1326183"/>
                      <a:gd name="connsiteY63" fmla="*/ 611618 h 1283793"/>
                      <a:gd name="connsiteX64" fmla="*/ 1017346 w 1326183"/>
                      <a:gd name="connsiteY64" fmla="*/ 605563 h 1283793"/>
                      <a:gd name="connsiteX65" fmla="*/ 1047624 w 1326183"/>
                      <a:gd name="connsiteY65" fmla="*/ 587396 h 1283793"/>
                      <a:gd name="connsiteX66" fmla="*/ 1083957 w 1326183"/>
                      <a:gd name="connsiteY66" fmla="*/ 563173 h 1283793"/>
                      <a:gd name="connsiteX67" fmla="*/ 1096069 w 1326183"/>
                      <a:gd name="connsiteY67" fmla="*/ 551062 h 1283793"/>
                      <a:gd name="connsiteX68" fmla="*/ 1132403 w 1326183"/>
                      <a:gd name="connsiteY68" fmla="*/ 526840 h 1283793"/>
                      <a:gd name="connsiteX69" fmla="*/ 1144514 w 1326183"/>
                      <a:gd name="connsiteY69" fmla="*/ 514728 h 1283793"/>
                      <a:gd name="connsiteX70" fmla="*/ 1162681 w 1326183"/>
                      <a:gd name="connsiteY70" fmla="*/ 502617 h 1283793"/>
                      <a:gd name="connsiteX71" fmla="*/ 1211126 w 1326183"/>
                      <a:gd name="connsiteY71" fmla="*/ 460228 h 1283793"/>
                      <a:gd name="connsiteX72" fmla="*/ 1217181 w 1326183"/>
                      <a:gd name="connsiteY72" fmla="*/ 442061 h 1283793"/>
                      <a:gd name="connsiteX73" fmla="*/ 1247459 w 1326183"/>
                      <a:gd name="connsiteY73" fmla="*/ 411783 h 1283793"/>
                      <a:gd name="connsiteX74" fmla="*/ 1259571 w 1326183"/>
                      <a:gd name="connsiteY74" fmla="*/ 393616 h 1283793"/>
                      <a:gd name="connsiteX75" fmla="*/ 1289849 w 1326183"/>
                      <a:gd name="connsiteY75" fmla="*/ 339115 h 1283793"/>
                      <a:gd name="connsiteX76" fmla="*/ 1301960 w 1326183"/>
                      <a:gd name="connsiteY76" fmla="*/ 302781 h 1283793"/>
                      <a:gd name="connsiteX77" fmla="*/ 1314071 w 1326183"/>
                      <a:gd name="connsiteY77" fmla="*/ 284614 h 1283793"/>
                      <a:gd name="connsiteX78" fmla="*/ 1326183 w 1326183"/>
                      <a:gd name="connsiteY78" fmla="*/ 248281 h 1283793"/>
                      <a:gd name="connsiteX79" fmla="*/ 1320127 w 1326183"/>
                      <a:gd name="connsiteY79" fmla="*/ 187724 h 1283793"/>
                      <a:gd name="connsiteX80" fmla="*/ 1308016 w 1326183"/>
                      <a:gd name="connsiteY80" fmla="*/ 169557 h 1283793"/>
                      <a:gd name="connsiteX81" fmla="*/ 1301960 w 1326183"/>
                      <a:gd name="connsiteY81" fmla="*/ 151391 h 1283793"/>
                      <a:gd name="connsiteX82" fmla="*/ 1289849 w 1326183"/>
                      <a:gd name="connsiteY82" fmla="*/ 139279 h 1283793"/>
                      <a:gd name="connsiteX83" fmla="*/ 1277738 w 1326183"/>
                      <a:gd name="connsiteY83" fmla="*/ 121112 h 1283793"/>
                      <a:gd name="connsiteX84" fmla="*/ 1259571 w 1326183"/>
                      <a:gd name="connsiteY84" fmla="*/ 109001 h 1283793"/>
                      <a:gd name="connsiteX85" fmla="*/ 1223237 w 1326183"/>
                      <a:gd name="connsiteY85" fmla="*/ 84779 h 1283793"/>
                      <a:gd name="connsiteX86" fmla="*/ 1192959 w 1326183"/>
                      <a:gd name="connsiteY86" fmla="*/ 60556 h 1283793"/>
                      <a:gd name="connsiteX87" fmla="*/ 1156625 w 1326183"/>
                      <a:gd name="connsiteY87" fmla="*/ 48445 h 1283793"/>
                      <a:gd name="connsiteX88" fmla="*/ 1090013 w 1326183"/>
                      <a:gd name="connsiteY88" fmla="*/ 30278 h 1283793"/>
                      <a:gd name="connsiteX89" fmla="*/ 1005234 w 1326183"/>
                      <a:gd name="connsiteY89" fmla="*/ 18167 h 1283793"/>
                      <a:gd name="connsiteX90" fmla="*/ 968901 w 1326183"/>
                      <a:gd name="connsiteY90" fmla="*/ 12111 h 1283793"/>
                      <a:gd name="connsiteX91" fmla="*/ 908344 w 1326183"/>
                      <a:gd name="connsiteY91" fmla="*/ 0 h 1283793"/>
                      <a:gd name="connsiteX92" fmla="*/ 872010 w 1326183"/>
                      <a:gd name="connsiteY92" fmla="*/ 12111 h 1283793"/>
                      <a:gd name="connsiteX93" fmla="*/ 853844 w 1326183"/>
                      <a:gd name="connsiteY93" fmla="*/ 18167 h 1283793"/>
                      <a:gd name="connsiteX94" fmla="*/ 829621 w 1326183"/>
                      <a:gd name="connsiteY94" fmla="*/ 24222 h 128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26183" h="1283793" extrusionOk="0">
                        <a:moveTo>
                          <a:pt x="829621" y="24222"/>
                        </a:moveTo>
                        <a:cubicBezTo>
                          <a:pt x="700504" y="28071"/>
                          <a:pt x="889282" y="18725"/>
                          <a:pt x="666119" y="36334"/>
                        </a:cubicBezTo>
                        <a:cubicBezTo>
                          <a:pt x="646342" y="38467"/>
                          <a:pt x="625269" y="45686"/>
                          <a:pt x="605563" y="48445"/>
                        </a:cubicBezTo>
                        <a:cubicBezTo>
                          <a:pt x="580223" y="52956"/>
                          <a:pt x="556449" y="56177"/>
                          <a:pt x="532895" y="54500"/>
                        </a:cubicBezTo>
                        <a:cubicBezTo>
                          <a:pt x="505132" y="56599"/>
                          <a:pt x="486214" y="63940"/>
                          <a:pt x="460228" y="66612"/>
                        </a:cubicBezTo>
                        <a:cubicBezTo>
                          <a:pt x="444684" y="69500"/>
                          <a:pt x="423935" y="69501"/>
                          <a:pt x="405727" y="72667"/>
                        </a:cubicBezTo>
                        <a:cubicBezTo>
                          <a:pt x="222901" y="98926"/>
                          <a:pt x="429157" y="85596"/>
                          <a:pt x="296726" y="90834"/>
                        </a:cubicBezTo>
                        <a:cubicBezTo>
                          <a:pt x="284401" y="92826"/>
                          <a:pt x="271395" y="101770"/>
                          <a:pt x="260392" y="102945"/>
                        </a:cubicBezTo>
                        <a:cubicBezTo>
                          <a:pt x="249767" y="106644"/>
                          <a:pt x="237034" y="104673"/>
                          <a:pt x="224058" y="109001"/>
                        </a:cubicBezTo>
                        <a:cubicBezTo>
                          <a:pt x="208429" y="114245"/>
                          <a:pt x="198521" y="123343"/>
                          <a:pt x="187724" y="133224"/>
                        </a:cubicBezTo>
                        <a:cubicBezTo>
                          <a:pt x="167737" y="156055"/>
                          <a:pt x="152568" y="167293"/>
                          <a:pt x="139279" y="187724"/>
                        </a:cubicBezTo>
                        <a:cubicBezTo>
                          <a:pt x="132011" y="205695"/>
                          <a:pt x="125776" y="222010"/>
                          <a:pt x="115057" y="236169"/>
                        </a:cubicBezTo>
                        <a:cubicBezTo>
                          <a:pt x="111705" y="241626"/>
                          <a:pt x="106183" y="246363"/>
                          <a:pt x="102946" y="254336"/>
                        </a:cubicBezTo>
                        <a:cubicBezTo>
                          <a:pt x="95764" y="266330"/>
                          <a:pt x="94377" y="277871"/>
                          <a:pt x="90834" y="290670"/>
                        </a:cubicBezTo>
                        <a:cubicBezTo>
                          <a:pt x="78875" y="315350"/>
                          <a:pt x="68008" y="337714"/>
                          <a:pt x="54501" y="363338"/>
                        </a:cubicBezTo>
                        <a:cubicBezTo>
                          <a:pt x="37447" y="388128"/>
                          <a:pt x="45365" y="375157"/>
                          <a:pt x="30278" y="405727"/>
                        </a:cubicBezTo>
                        <a:cubicBezTo>
                          <a:pt x="27456" y="417255"/>
                          <a:pt x="26942" y="426186"/>
                          <a:pt x="24222" y="436005"/>
                        </a:cubicBezTo>
                        <a:cubicBezTo>
                          <a:pt x="22653" y="442692"/>
                          <a:pt x="20715" y="447563"/>
                          <a:pt x="18167" y="454172"/>
                        </a:cubicBezTo>
                        <a:cubicBezTo>
                          <a:pt x="15570" y="462667"/>
                          <a:pt x="12721" y="470395"/>
                          <a:pt x="12111" y="478394"/>
                        </a:cubicBezTo>
                        <a:cubicBezTo>
                          <a:pt x="11458" y="499265"/>
                          <a:pt x="6156" y="516241"/>
                          <a:pt x="6055" y="532895"/>
                        </a:cubicBezTo>
                        <a:cubicBezTo>
                          <a:pt x="5061" y="539572"/>
                          <a:pt x="-519" y="548766"/>
                          <a:pt x="0" y="557118"/>
                        </a:cubicBezTo>
                        <a:cubicBezTo>
                          <a:pt x="3233" y="594275"/>
                          <a:pt x="1090" y="630523"/>
                          <a:pt x="6055" y="660063"/>
                        </a:cubicBezTo>
                        <a:cubicBezTo>
                          <a:pt x="6137" y="667525"/>
                          <a:pt x="10016" y="671521"/>
                          <a:pt x="12111" y="678230"/>
                        </a:cubicBezTo>
                        <a:cubicBezTo>
                          <a:pt x="17333" y="694553"/>
                          <a:pt x="18815" y="707920"/>
                          <a:pt x="24222" y="726675"/>
                        </a:cubicBezTo>
                        <a:cubicBezTo>
                          <a:pt x="44488" y="773837"/>
                          <a:pt x="15597" y="717079"/>
                          <a:pt x="36334" y="769065"/>
                        </a:cubicBezTo>
                        <a:cubicBezTo>
                          <a:pt x="37904" y="775775"/>
                          <a:pt x="40508" y="779991"/>
                          <a:pt x="42389" y="787232"/>
                        </a:cubicBezTo>
                        <a:cubicBezTo>
                          <a:pt x="53156" y="818878"/>
                          <a:pt x="51599" y="838686"/>
                          <a:pt x="54501" y="878066"/>
                        </a:cubicBezTo>
                        <a:cubicBezTo>
                          <a:pt x="58155" y="1123631"/>
                          <a:pt x="49692" y="974336"/>
                          <a:pt x="66612" y="1065791"/>
                        </a:cubicBezTo>
                        <a:cubicBezTo>
                          <a:pt x="71826" y="1090197"/>
                          <a:pt x="70802" y="1101526"/>
                          <a:pt x="84779" y="1120291"/>
                        </a:cubicBezTo>
                        <a:cubicBezTo>
                          <a:pt x="91291" y="1126956"/>
                          <a:pt x="97036" y="1133477"/>
                          <a:pt x="102946" y="1138458"/>
                        </a:cubicBezTo>
                        <a:cubicBezTo>
                          <a:pt x="108707" y="1144365"/>
                          <a:pt x="110712" y="1149563"/>
                          <a:pt x="115057" y="1156625"/>
                        </a:cubicBezTo>
                        <a:cubicBezTo>
                          <a:pt x="138047" y="1208275"/>
                          <a:pt x="109271" y="1146361"/>
                          <a:pt x="133224" y="1186903"/>
                        </a:cubicBezTo>
                        <a:cubicBezTo>
                          <a:pt x="137067" y="1192912"/>
                          <a:pt x="136073" y="1199787"/>
                          <a:pt x="139279" y="1205070"/>
                        </a:cubicBezTo>
                        <a:cubicBezTo>
                          <a:pt x="146568" y="1216850"/>
                          <a:pt x="159558" y="1221033"/>
                          <a:pt x="169557" y="1229293"/>
                        </a:cubicBezTo>
                        <a:cubicBezTo>
                          <a:pt x="173795" y="1233079"/>
                          <a:pt x="177894" y="1238156"/>
                          <a:pt x="181669" y="1241404"/>
                        </a:cubicBezTo>
                        <a:cubicBezTo>
                          <a:pt x="194165" y="1249228"/>
                          <a:pt x="207053" y="1254157"/>
                          <a:pt x="218003" y="1265626"/>
                        </a:cubicBezTo>
                        <a:cubicBezTo>
                          <a:pt x="233480" y="1282785"/>
                          <a:pt x="224712" y="1276137"/>
                          <a:pt x="248281" y="1283793"/>
                        </a:cubicBezTo>
                        <a:cubicBezTo>
                          <a:pt x="296823" y="1277267"/>
                          <a:pt x="355310" y="1278848"/>
                          <a:pt x="405727" y="1277738"/>
                        </a:cubicBezTo>
                        <a:cubicBezTo>
                          <a:pt x="418873" y="1278068"/>
                          <a:pt x="432425" y="1276696"/>
                          <a:pt x="442061" y="1271682"/>
                        </a:cubicBezTo>
                        <a:cubicBezTo>
                          <a:pt x="454238" y="1266544"/>
                          <a:pt x="464551" y="1250856"/>
                          <a:pt x="478395" y="1247459"/>
                        </a:cubicBezTo>
                        <a:cubicBezTo>
                          <a:pt x="484513" y="1244807"/>
                          <a:pt x="490677" y="1242408"/>
                          <a:pt x="496561" y="1241404"/>
                        </a:cubicBezTo>
                        <a:cubicBezTo>
                          <a:pt x="549041" y="1226253"/>
                          <a:pt x="496440" y="1242173"/>
                          <a:pt x="538951" y="1229293"/>
                        </a:cubicBezTo>
                        <a:cubicBezTo>
                          <a:pt x="545683" y="1220323"/>
                          <a:pt x="552500" y="1212479"/>
                          <a:pt x="569229" y="1199014"/>
                        </a:cubicBezTo>
                        <a:cubicBezTo>
                          <a:pt x="575694" y="1191375"/>
                          <a:pt x="580584" y="1184419"/>
                          <a:pt x="587396" y="1180847"/>
                        </a:cubicBezTo>
                        <a:cubicBezTo>
                          <a:pt x="593251" y="1177810"/>
                          <a:pt x="598832" y="1171906"/>
                          <a:pt x="605563" y="1168736"/>
                        </a:cubicBezTo>
                        <a:cubicBezTo>
                          <a:pt x="661645" y="1139857"/>
                          <a:pt x="593514" y="1176866"/>
                          <a:pt x="647952" y="1144514"/>
                        </a:cubicBezTo>
                        <a:cubicBezTo>
                          <a:pt x="651028" y="1138795"/>
                          <a:pt x="655501" y="1131257"/>
                          <a:pt x="660063" y="1126347"/>
                        </a:cubicBezTo>
                        <a:cubicBezTo>
                          <a:pt x="663153" y="1122066"/>
                          <a:pt x="668957" y="1119753"/>
                          <a:pt x="672175" y="1114236"/>
                        </a:cubicBezTo>
                        <a:cubicBezTo>
                          <a:pt x="676059" y="1105741"/>
                          <a:pt x="680085" y="1097454"/>
                          <a:pt x="684286" y="1090013"/>
                        </a:cubicBezTo>
                        <a:cubicBezTo>
                          <a:pt x="688953" y="1083014"/>
                          <a:pt x="696106" y="1078803"/>
                          <a:pt x="702453" y="1071846"/>
                        </a:cubicBezTo>
                        <a:cubicBezTo>
                          <a:pt x="715679" y="1055535"/>
                          <a:pt x="715988" y="1047258"/>
                          <a:pt x="726675" y="1029457"/>
                        </a:cubicBezTo>
                        <a:cubicBezTo>
                          <a:pt x="740680" y="1004781"/>
                          <a:pt x="738625" y="1017751"/>
                          <a:pt x="750898" y="987067"/>
                        </a:cubicBezTo>
                        <a:cubicBezTo>
                          <a:pt x="755135" y="975335"/>
                          <a:pt x="759785" y="964179"/>
                          <a:pt x="763009" y="950734"/>
                        </a:cubicBezTo>
                        <a:cubicBezTo>
                          <a:pt x="765078" y="942706"/>
                          <a:pt x="765750" y="933237"/>
                          <a:pt x="769065" y="926511"/>
                        </a:cubicBezTo>
                        <a:cubicBezTo>
                          <a:pt x="772392" y="918942"/>
                          <a:pt x="779211" y="913965"/>
                          <a:pt x="781176" y="908344"/>
                        </a:cubicBezTo>
                        <a:cubicBezTo>
                          <a:pt x="787479" y="895908"/>
                          <a:pt x="789784" y="882454"/>
                          <a:pt x="793287" y="872010"/>
                        </a:cubicBezTo>
                        <a:cubicBezTo>
                          <a:pt x="811897" y="829965"/>
                          <a:pt x="818409" y="822781"/>
                          <a:pt x="841732" y="787232"/>
                        </a:cubicBezTo>
                        <a:cubicBezTo>
                          <a:pt x="857464" y="764344"/>
                          <a:pt x="848586" y="772806"/>
                          <a:pt x="865955" y="756953"/>
                        </a:cubicBezTo>
                        <a:cubicBezTo>
                          <a:pt x="869357" y="744912"/>
                          <a:pt x="872563" y="733166"/>
                          <a:pt x="878066" y="720620"/>
                        </a:cubicBezTo>
                        <a:cubicBezTo>
                          <a:pt x="895350" y="695781"/>
                          <a:pt x="887555" y="706713"/>
                          <a:pt x="914400" y="678230"/>
                        </a:cubicBezTo>
                        <a:cubicBezTo>
                          <a:pt x="920670" y="671660"/>
                          <a:pt x="925732" y="664941"/>
                          <a:pt x="932567" y="660063"/>
                        </a:cubicBezTo>
                        <a:cubicBezTo>
                          <a:pt x="944176" y="649977"/>
                          <a:pt x="952783" y="650735"/>
                          <a:pt x="968901" y="635841"/>
                        </a:cubicBezTo>
                        <a:cubicBezTo>
                          <a:pt x="975721" y="631941"/>
                          <a:pt x="981993" y="629796"/>
                          <a:pt x="987067" y="623730"/>
                        </a:cubicBezTo>
                        <a:cubicBezTo>
                          <a:pt x="990524" y="619475"/>
                          <a:pt x="995180" y="614497"/>
                          <a:pt x="999179" y="611618"/>
                        </a:cubicBezTo>
                        <a:cubicBezTo>
                          <a:pt x="1004637" y="607651"/>
                          <a:pt x="1012002" y="607065"/>
                          <a:pt x="1017346" y="605563"/>
                        </a:cubicBezTo>
                        <a:cubicBezTo>
                          <a:pt x="1047042" y="583459"/>
                          <a:pt x="1019151" y="606899"/>
                          <a:pt x="1047624" y="587396"/>
                        </a:cubicBezTo>
                        <a:cubicBezTo>
                          <a:pt x="1061836" y="578801"/>
                          <a:pt x="1074015" y="572643"/>
                          <a:pt x="1083957" y="563173"/>
                        </a:cubicBezTo>
                        <a:cubicBezTo>
                          <a:pt x="1088751" y="559478"/>
                          <a:pt x="1091568" y="554430"/>
                          <a:pt x="1096069" y="551062"/>
                        </a:cubicBezTo>
                        <a:cubicBezTo>
                          <a:pt x="1109516" y="542963"/>
                          <a:pt x="1122403" y="535398"/>
                          <a:pt x="1132403" y="526840"/>
                        </a:cubicBezTo>
                        <a:cubicBezTo>
                          <a:pt x="1136134" y="522127"/>
                          <a:pt x="1140149" y="518994"/>
                          <a:pt x="1144514" y="514728"/>
                        </a:cubicBezTo>
                        <a:cubicBezTo>
                          <a:pt x="1149903" y="510111"/>
                          <a:pt x="1157484" y="506383"/>
                          <a:pt x="1162681" y="502617"/>
                        </a:cubicBezTo>
                        <a:cubicBezTo>
                          <a:pt x="1201034" y="452240"/>
                          <a:pt x="1158780" y="490554"/>
                          <a:pt x="1211126" y="460228"/>
                        </a:cubicBezTo>
                        <a:cubicBezTo>
                          <a:pt x="1213353" y="454297"/>
                          <a:pt x="1213980" y="447077"/>
                          <a:pt x="1217181" y="442061"/>
                        </a:cubicBezTo>
                        <a:cubicBezTo>
                          <a:pt x="1227639" y="431464"/>
                          <a:pt x="1240844" y="424501"/>
                          <a:pt x="1247459" y="411783"/>
                        </a:cubicBezTo>
                        <a:cubicBezTo>
                          <a:pt x="1249797" y="405456"/>
                          <a:pt x="1256336" y="399073"/>
                          <a:pt x="1259571" y="393616"/>
                        </a:cubicBezTo>
                        <a:cubicBezTo>
                          <a:pt x="1271959" y="348017"/>
                          <a:pt x="1261356" y="364249"/>
                          <a:pt x="1289849" y="339115"/>
                        </a:cubicBezTo>
                        <a:cubicBezTo>
                          <a:pt x="1293660" y="328669"/>
                          <a:pt x="1296112" y="314428"/>
                          <a:pt x="1301960" y="302781"/>
                        </a:cubicBezTo>
                        <a:cubicBezTo>
                          <a:pt x="1306022" y="296617"/>
                          <a:pt x="1311804" y="290024"/>
                          <a:pt x="1314071" y="284614"/>
                        </a:cubicBezTo>
                        <a:cubicBezTo>
                          <a:pt x="1319257" y="272948"/>
                          <a:pt x="1326183" y="248281"/>
                          <a:pt x="1326183" y="248281"/>
                        </a:cubicBezTo>
                        <a:cubicBezTo>
                          <a:pt x="1322630" y="230811"/>
                          <a:pt x="1326176" y="207765"/>
                          <a:pt x="1320127" y="187724"/>
                        </a:cubicBezTo>
                        <a:cubicBezTo>
                          <a:pt x="1318896" y="180437"/>
                          <a:pt x="1310835" y="175431"/>
                          <a:pt x="1308016" y="169557"/>
                        </a:cubicBezTo>
                        <a:cubicBezTo>
                          <a:pt x="1304862" y="164579"/>
                          <a:pt x="1305410" y="157074"/>
                          <a:pt x="1301960" y="151391"/>
                        </a:cubicBezTo>
                        <a:cubicBezTo>
                          <a:pt x="1298022" y="146627"/>
                          <a:pt x="1293488" y="144603"/>
                          <a:pt x="1289849" y="139279"/>
                        </a:cubicBezTo>
                        <a:cubicBezTo>
                          <a:pt x="1284955" y="133657"/>
                          <a:pt x="1282586" y="127489"/>
                          <a:pt x="1277738" y="121112"/>
                        </a:cubicBezTo>
                        <a:cubicBezTo>
                          <a:pt x="1271474" y="115700"/>
                          <a:pt x="1265098" y="113635"/>
                          <a:pt x="1259571" y="109001"/>
                        </a:cubicBezTo>
                        <a:cubicBezTo>
                          <a:pt x="1229262" y="82601"/>
                          <a:pt x="1269441" y="107650"/>
                          <a:pt x="1223237" y="84779"/>
                        </a:cubicBezTo>
                        <a:cubicBezTo>
                          <a:pt x="1213210" y="74883"/>
                          <a:pt x="1206758" y="66798"/>
                          <a:pt x="1192959" y="60556"/>
                        </a:cubicBezTo>
                        <a:cubicBezTo>
                          <a:pt x="1182303" y="54873"/>
                          <a:pt x="1168620" y="53762"/>
                          <a:pt x="1156625" y="48445"/>
                        </a:cubicBezTo>
                        <a:cubicBezTo>
                          <a:pt x="1134687" y="41390"/>
                          <a:pt x="1115969" y="31688"/>
                          <a:pt x="1090013" y="30278"/>
                        </a:cubicBezTo>
                        <a:cubicBezTo>
                          <a:pt x="1060485" y="26698"/>
                          <a:pt x="1035686" y="23336"/>
                          <a:pt x="1005234" y="18167"/>
                        </a:cubicBezTo>
                        <a:cubicBezTo>
                          <a:pt x="993831" y="16648"/>
                          <a:pt x="981423" y="13996"/>
                          <a:pt x="968901" y="12111"/>
                        </a:cubicBezTo>
                        <a:cubicBezTo>
                          <a:pt x="948668" y="8318"/>
                          <a:pt x="908345" y="0"/>
                          <a:pt x="908344" y="0"/>
                        </a:cubicBezTo>
                        <a:cubicBezTo>
                          <a:pt x="895370" y="1054"/>
                          <a:pt x="886226" y="4507"/>
                          <a:pt x="872010" y="12111"/>
                        </a:cubicBezTo>
                        <a:cubicBezTo>
                          <a:pt x="867050" y="14072"/>
                          <a:pt x="860570" y="17348"/>
                          <a:pt x="853844" y="18167"/>
                        </a:cubicBezTo>
                        <a:cubicBezTo>
                          <a:pt x="844647" y="21533"/>
                          <a:pt x="833963" y="23071"/>
                          <a:pt x="829621" y="242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78559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57200" y="1295400"/>
            <a:ext cx="8412480" cy="5421164"/>
          </a:xfrm>
        </p:spPr>
        <p:txBody>
          <a:bodyPr>
            <a:normAutofit lnSpcReduction="10000"/>
          </a:bodyPr>
          <a:lstStyle/>
          <a:p>
            <a:r>
              <a:rPr lang="en-CA" b="1" dirty="0"/>
              <a:t>We introduce</a:t>
            </a:r>
            <a:r>
              <a:rPr lang="en-CA" b="1" dirty="0">
                <a:solidFill>
                  <a:srgbClr val="C00000"/>
                </a:solidFill>
              </a:rPr>
              <a:t> a general GNN framework:</a:t>
            </a:r>
            <a:endParaRPr lang="en-CA" dirty="0">
              <a:solidFill>
                <a:srgbClr val="C00000"/>
              </a:solidFill>
            </a:endParaRPr>
          </a:p>
          <a:p>
            <a:pPr lvl="1"/>
            <a:r>
              <a:rPr lang="en-CA" b="1" dirty="0"/>
              <a:t>GNN Layer</a:t>
            </a:r>
            <a:r>
              <a:rPr lang="en-CA" dirty="0"/>
              <a:t>: </a:t>
            </a:r>
          </a:p>
          <a:p>
            <a:pPr lvl="2"/>
            <a:r>
              <a:rPr lang="en-CA" dirty="0"/>
              <a:t>Transformation + Aggregation</a:t>
            </a:r>
          </a:p>
          <a:p>
            <a:pPr lvl="2"/>
            <a:r>
              <a:rPr lang="en-CA" dirty="0"/>
              <a:t>Classic GNN layers: GCN, </a:t>
            </a:r>
            <a:r>
              <a:rPr lang="en-CA" dirty="0" err="1"/>
              <a:t>GraphSAGE</a:t>
            </a:r>
            <a:r>
              <a:rPr lang="en-CA" dirty="0"/>
              <a:t>, GAT</a:t>
            </a:r>
          </a:p>
          <a:p>
            <a:pPr lvl="1"/>
            <a:r>
              <a:rPr lang="en-CA" b="1" dirty="0"/>
              <a:t>Layer connectivity</a:t>
            </a:r>
            <a:r>
              <a:rPr lang="en-CA" dirty="0"/>
              <a:t>: </a:t>
            </a:r>
          </a:p>
          <a:p>
            <a:pPr lvl="2"/>
            <a:r>
              <a:rPr lang="en-CA" dirty="0"/>
              <a:t>The over-smoothing problem</a:t>
            </a:r>
          </a:p>
          <a:p>
            <a:pPr lvl="2"/>
            <a:r>
              <a:rPr lang="en-CA" dirty="0"/>
              <a:t>Solution: skip connections</a:t>
            </a:r>
          </a:p>
          <a:p>
            <a:pPr lvl="1"/>
            <a:r>
              <a:rPr lang="en-CA" b="1" dirty="0"/>
              <a:t>Graph Augmentation:</a:t>
            </a:r>
          </a:p>
          <a:p>
            <a:pPr lvl="2"/>
            <a:r>
              <a:rPr lang="en-CA" dirty="0"/>
              <a:t>Feature augmentation</a:t>
            </a:r>
          </a:p>
          <a:p>
            <a:pPr lvl="2"/>
            <a:r>
              <a:rPr lang="en-CA" dirty="0"/>
              <a:t>Structure augmentation</a:t>
            </a:r>
          </a:p>
          <a:p>
            <a:pPr lvl="1"/>
            <a:r>
              <a:rPr lang="en-CA" b="1" dirty="0"/>
              <a:t>Learning Objectives</a:t>
            </a:r>
          </a:p>
          <a:p>
            <a:pPr lvl="2"/>
            <a:r>
              <a:rPr lang="en-CA" dirty="0"/>
              <a:t>The full training pipeline of a GNN</a:t>
            </a:r>
          </a:p>
        </p:txBody>
      </p:sp>
      <p:sp>
        <p:nvSpPr>
          <p:cNvPr id="6" name="Slide Number Placeholder 5"/>
          <p:cNvSpPr>
            <a:spLocks noGrp="1"/>
          </p:cNvSpPr>
          <p:nvPr>
            <p:ph type="sldNum" sz="quarter" idx="12"/>
          </p:nvPr>
        </p:nvSpPr>
        <p:spPr/>
        <p:txBody>
          <a:bodyPr/>
          <a:lstStyle/>
          <a:p>
            <a:fld id="{19B12225-5612-419B-A8D5-4B8EEE4C217E}" type="slidenum">
              <a:rPr lang="en-US" smtClean="0"/>
              <a:pPr/>
              <a:t>156</a:t>
            </a:fld>
            <a:endParaRPr lang="en-US"/>
          </a:p>
        </p:txBody>
      </p:sp>
    </p:spTree>
    <p:extLst>
      <p:ext uri="{BB962C8B-B14F-4D97-AF65-F5344CB8AC3E}">
        <p14:creationId xmlns:p14="http://schemas.microsoft.com/office/powerpoint/2010/main" val="259797813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F089C8-F84D-4756-A3F9-7E5CAE34F782}"/>
              </a:ext>
            </a:extLst>
          </p:cNvPr>
          <p:cNvSpPr>
            <a:spLocks noGrp="1"/>
          </p:cNvSpPr>
          <p:nvPr>
            <p:ph type="sldNum" sz="quarter" idx="12"/>
          </p:nvPr>
        </p:nvSpPr>
        <p:spPr/>
        <p:txBody>
          <a:bodyPr/>
          <a:lstStyle/>
          <a:p>
            <a:fld id="{878E0B35-C73E-49DE-9EA0-4D9F6C87E107}" type="slidenum">
              <a:rPr lang="el-GR" smtClean="0"/>
              <a:pPr/>
              <a:t>157</a:t>
            </a:fld>
            <a:endParaRPr lang="el-GR"/>
          </a:p>
        </p:txBody>
      </p:sp>
      <p:sp>
        <p:nvSpPr>
          <p:cNvPr id="3" name="Title 1"/>
          <p:cNvSpPr txBox="1">
            <a:spLocks/>
          </p:cNvSpPr>
          <p:nvPr/>
        </p:nvSpPr>
        <p:spPr>
          <a:xfrm>
            <a:off x="683568" y="836712"/>
            <a:ext cx="7344816"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Acknowledgement</a:t>
            </a:r>
          </a:p>
        </p:txBody>
      </p:sp>
      <p:sp>
        <p:nvSpPr>
          <p:cNvPr id="4" name="TextBox 3"/>
          <p:cNvSpPr txBox="1"/>
          <p:nvPr/>
        </p:nvSpPr>
        <p:spPr>
          <a:xfrm>
            <a:off x="925947" y="2132856"/>
            <a:ext cx="6572026" cy="1430520"/>
          </a:xfrm>
          <a:prstGeom prst="rect">
            <a:avLst/>
          </a:prstGeom>
          <a:noFill/>
        </p:spPr>
        <p:txBody>
          <a:bodyPr wrap="square" rtlCol="0">
            <a:spAutoFit/>
          </a:bodyPr>
          <a:lstStyle/>
          <a:p>
            <a:pPr algn="just"/>
            <a:r>
              <a:rPr lang="en-US" sz="2400" dirty="0"/>
              <a:t>Most slides from</a:t>
            </a:r>
          </a:p>
          <a:p>
            <a:pPr algn="just"/>
            <a:endParaRPr lang="en-US" sz="2400" dirty="0"/>
          </a:p>
          <a:p>
            <a:pPr marL="12700">
              <a:lnSpc>
                <a:spcPts val="2365"/>
              </a:lnSpc>
            </a:pPr>
            <a:r>
              <a:rPr lang="en-US" dirty="0">
                <a:latin typeface="+mj-lt"/>
              </a:rPr>
              <a:t>CS224W: Machine Learning with Graphs, Jure </a:t>
            </a:r>
            <a:r>
              <a:rPr lang="en-US" dirty="0" err="1">
                <a:latin typeface="+mj-lt"/>
              </a:rPr>
              <a:t>Leskovec</a:t>
            </a:r>
            <a:r>
              <a:rPr lang="en-US" dirty="0">
                <a:latin typeface="+mj-lt"/>
              </a:rPr>
              <a:t>, Stanford University, </a:t>
            </a:r>
            <a:r>
              <a:rPr lang="en-US" dirty="0">
                <a:latin typeface="+mj-lt"/>
                <a:hlinkClick r:id="rId2">
                  <a:extLst>
                    <a:ext uri="{A12FA001-AC4F-418D-AE19-62706E023703}">
                      <ahyp:hlinkClr xmlns:ahyp="http://schemas.microsoft.com/office/drawing/2018/hyperlinkcolor" val="tx"/>
                    </a:ext>
                  </a:extLst>
                </a:hlinkClick>
              </a:rPr>
              <a:t>http://cs224w.stanford.edu</a:t>
            </a:r>
            <a:endParaRPr lang="en-US" dirty="0">
              <a:latin typeface="+mj-lt"/>
            </a:endParaRPr>
          </a:p>
        </p:txBody>
      </p:sp>
    </p:spTree>
    <p:extLst>
      <p:ext uri="{BB962C8B-B14F-4D97-AF65-F5344CB8AC3E}">
        <p14:creationId xmlns:p14="http://schemas.microsoft.com/office/powerpoint/2010/main" val="1775329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71600" y="1667046"/>
            <a:ext cx="6989728" cy="3136417"/>
            <a:chOff x="609600" y="1700393"/>
            <a:chExt cx="5242296" cy="2352313"/>
          </a:xfrm>
        </p:grpSpPr>
        <p:pic>
          <p:nvPicPr>
            <p:cNvPr id="6" name="Picture 5"/>
            <p:cNvPicPr>
              <a:picLocks noChangeAspect="1"/>
            </p:cNvPicPr>
            <p:nvPr/>
          </p:nvPicPr>
          <p:blipFill>
            <a:blip r:embed="rId3"/>
            <a:stretch>
              <a:fillRect/>
            </a:stretch>
          </p:blipFill>
          <p:spPr>
            <a:xfrm>
              <a:off x="609600" y="1700393"/>
              <a:ext cx="5242296" cy="2352313"/>
            </a:xfrm>
            <a:prstGeom prst="rect">
              <a:avLst/>
            </a:prstGeom>
          </p:spPr>
        </p:pic>
        <p:sp>
          <p:nvSpPr>
            <p:cNvPr id="4" name="Rectangle 3"/>
            <p:cNvSpPr/>
            <p:nvPr/>
          </p:nvSpPr>
          <p:spPr>
            <a:xfrm>
              <a:off x="2971800" y="2876550"/>
              <a:ext cx="381000" cy="304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gr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0399" y="3233807"/>
            <a:ext cx="6197600" cy="1906953"/>
          </a:xfrm>
          <a:prstGeom prst="rect">
            <a:avLst/>
          </a:prstGeom>
        </p:spPr>
      </p:pic>
      <p:sp>
        <p:nvSpPr>
          <p:cNvPr id="466" name="Current practice: Graph convolutional networks"/>
          <p:cNvSpPr txBox="1">
            <a:spLocks noGrp="1"/>
          </p:cNvSpPr>
          <p:nvPr>
            <p:ph type="title"/>
          </p:nvPr>
        </p:nvSpPr>
        <p:spPr>
          <a:xfrm>
            <a:off x="457200" y="63018"/>
            <a:ext cx="8229600" cy="1143000"/>
          </a:xfrm>
        </p:spPr>
        <p:txBody>
          <a:bodyPr/>
          <a:lstStyle>
            <a:lvl1pPr>
              <a:defRPr sz="4600"/>
            </a:lvl1pPr>
          </a:lstStyle>
          <a:p>
            <a:r>
              <a:rPr lang="en-US" dirty="0"/>
              <a:t>Idea: Convolutional Networks</a:t>
            </a:r>
          </a:p>
        </p:txBody>
      </p:sp>
      <p:sp>
        <p:nvSpPr>
          <p:cNvPr id="3" name="Content Placeholder 2"/>
          <p:cNvSpPr>
            <a:spLocks noGrp="1"/>
          </p:cNvSpPr>
          <p:nvPr>
            <p:ph idx="1"/>
          </p:nvPr>
        </p:nvSpPr>
        <p:spPr>
          <a:xfrm>
            <a:off x="450101" y="1094047"/>
            <a:ext cx="8229600" cy="4525963"/>
          </a:xfrm>
        </p:spPr>
        <p:txBody>
          <a:bodyPr/>
          <a:lstStyle/>
          <a:p>
            <a:pPr marL="0" indent="0">
              <a:buNone/>
            </a:pPr>
            <a:r>
              <a:rPr lang="en-US" dirty="0"/>
              <a:t>CNN on an image:</a:t>
            </a:r>
          </a:p>
        </p:txBody>
      </p:sp>
      <p:sp>
        <p:nvSpPr>
          <p:cNvPr id="467" name="Slide Number"/>
          <p:cNvSpPr txBox="1">
            <a:spLocks noGrp="1"/>
          </p:cNvSpPr>
          <p:nvPr>
            <p:ph type="sldNum" sz="quarter" idx="12"/>
          </p:nvPr>
        </p:nvSpPr>
        <p:spPr/>
        <p:txBody>
          <a:bodyPr/>
          <a:lstStyle/>
          <a:p>
            <a:fld id="{86CB4B4D-7CA3-9044-876B-883B54F8677D}" type="slidenum">
              <a:rPr lang="el-GR"/>
              <a:pPr/>
              <a:t>16</a:t>
            </a:fld>
            <a:endParaRPr lang="el-GR"/>
          </a:p>
        </p:txBody>
      </p:sp>
      <p:sp>
        <p:nvSpPr>
          <p:cNvPr id="469" name="Goal is to generalize convolutions beyond simple lattices."/>
          <p:cNvSpPr txBox="1"/>
          <p:nvPr/>
        </p:nvSpPr>
        <p:spPr>
          <a:xfrm>
            <a:off x="241944" y="5620010"/>
            <a:ext cx="8774509" cy="50302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l">
              <a:defRPr sz="3400"/>
            </a:lvl1pPr>
          </a:lstStyle>
          <a:p>
            <a:r>
              <a:rPr lang="en-US" sz="2800" i="1" dirty="0">
                <a:solidFill>
                  <a:schemeClr val="tx2">
                    <a:lumMod val="60000"/>
                    <a:lumOff val="40000"/>
                  </a:schemeClr>
                </a:solidFill>
                <a:latin typeface="Calibri" panose="020F0502020204030204" pitchFamily="34" charset="0"/>
                <a:ea typeface="Helvetica Neue Light" panose="02000403000000020004" pitchFamily="2" charset="0"/>
                <a:cs typeface="Calibri" panose="020F0502020204030204" pitchFamily="34" charset="0"/>
              </a:rPr>
              <a:t>Can we </a:t>
            </a:r>
            <a:r>
              <a:rPr sz="2800" i="1" dirty="0">
                <a:solidFill>
                  <a:schemeClr val="tx2">
                    <a:lumMod val="60000"/>
                    <a:lumOff val="40000"/>
                  </a:schemeClr>
                </a:solidFill>
                <a:latin typeface="Calibri" panose="020F0502020204030204" pitchFamily="34" charset="0"/>
                <a:ea typeface="Helvetica Neue Light" panose="02000403000000020004" pitchFamily="2" charset="0"/>
                <a:cs typeface="Calibri" panose="020F0502020204030204" pitchFamily="34" charset="0"/>
              </a:rPr>
              <a:t>generalize convolutions beyond simple lattices</a:t>
            </a:r>
            <a:r>
              <a:rPr lang="en-US" sz="2800" i="1" dirty="0">
                <a:solidFill>
                  <a:schemeClr val="tx2">
                    <a:lumMod val="60000"/>
                    <a:lumOff val="40000"/>
                  </a:schemeClr>
                </a:solidFill>
                <a:latin typeface="Calibri" panose="020F0502020204030204" pitchFamily="34" charset="0"/>
                <a:ea typeface="Helvetica Neue Light" panose="02000403000000020004" pitchFamily="2" charset="0"/>
                <a:cs typeface="Calibri" panose="020F0502020204030204" pitchFamily="34" charset="0"/>
              </a:rPr>
              <a:t>?</a:t>
            </a:r>
            <a:endParaRPr sz="2800" i="1" dirty="0">
              <a:solidFill>
                <a:schemeClr val="tx2">
                  <a:lumMod val="60000"/>
                  <a:lumOff val="40000"/>
                </a:schemeClr>
              </a:solidFill>
              <a:latin typeface="Calibri" panose="020F0502020204030204" pitchFamily="34" charset="0"/>
              <a:ea typeface="Helvetica Neue Light" panose="02000403000000020004" pitchFamily="2" charset="0"/>
              <a:cs typeface="Calibri" panose="020F0502020204030204" pitchFamily="34" charset="0"/>
            </a:endParaRPr>
          </a:p>
        </p:txBody>
      </p:sp>
      <p:sp>
        <p:nvSpPr>
          <p:cNvPr id="471" name="Leverage node features/attributes (e.g., text, degrees)"/>
          <p:cNvSpPr txBox="1"/>
          <p:nvPr/>
        </p:nvSpPr>
        <p:spPr>
          <a:xfrm>
            <a:off x="266296" y="6081038"/>
            <a:ext cx="8774509" cy="503023"/>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l">
              <a:defRPr sz="3400"/>
            </a:pPr>
            <a:r>
              <a:rPr sz="2800" dirty="0">
                <a:latin typeface="Calibri" panose="020F0502020204030204" pitchFamily="34" charset="0"/>
                <a:ea typeface="Helvetica Neue Light" panose="02000403000000020004" pitchFamily="2" charset="0"/>
                <a:cs typeface="Calibri" panose="020F0502020204030204" pitchFamily="34" charset="0"/>
              </a:rPr>
              <a:t>Leverage </a:t>
            </a:r>
            <a:r>
              <a:rPr sz="2800" dirty="0">
                <a:latin typeface="Calibri" panose="020F0502020204030204" pitchFamily="34" charset="0"/>
                <a:ea typeface="Helvetica Neue Light" panose="02000403000000020004" pitchFamily="2" charset="0"/>
                <a:cs typeface="Calibri" panose="020F0502020204030204" pitchFamily="34" charset="0"/>
                <a:sym typeface="Helvetica Neue"/>
              </a:rPr>
              <a:t>node features/attributes </a:t>
            </a:r>
            <a:r>
              <a:rPr sz="2800" dirty="0">
                <a:latin typeface="Calibri" panose="020F0502020204030204" pitchFamily="34" charset="0"/>
                <a:ea typeface="Helvetica Neue Light" panose="02000403000000020004" pitchFamily="2" charset="0"/>
                <a:cs typeface="Calibri" panose="020F0502020204030204" pitchFamily="34" charset="0"/>
              </a:rPr>
              <a:t>(e.g., text, </a:t>
            </a:r>
            <a:r>
              <a:rPr lang="en-US" sz="2800" dirty="0">
                <a:latin typeface="Calibri" panose="020F0502020204030204" pitchFamily="34" charset="0"/>
                <a:ea typeface="Helvetica Neue Light" panose="02000403000000020004" pitchFamily="2" charset="0"/>
                <a:cs typeface="Calibri" panose="020F0502020204030204" pitchFamily="34" charset="0"/>
              </a:rPr>
              <a:t>images</a:t>
            </a:r>
            <a:r>
              <a:rPr sz="2800" dirty="0">
                <a:latin typeface="Calibri" panose="020F0502020204030204" pitchFamily="34" charset="0"/>
                <a:ea typeface="Helvetica Neue Light" panose="02000403000000020004" pitchFamily="2" charset="0"/>
                <a:cs typeface="Calibri" panose="020F0502020204030204" pitchFamily="34" charset="0"/>
              </a:rPr>
              <a:t>)</a:t>
            </a:r>
          </a:p>
        </p:txBody>
      </p:sp>
      <p:sp>
        <p:nvSpPr>
          <p:cNvPr id="2" name="TextBox 1">
            <a:extLst>
              <a:ext uri="{FF2B5EF4-FFF2-40B4-BE49-F238E27FC236}">
                <a16:creationId xmlns:a16="http://schemas.microsoft.com/office/drawing/2014/main" id="{DE306570-4EC5-37E2-8319-1F5A1601F1E1}"/>
              </a:ext>
            </a:extLst>
          </p:cNvPr>
          <p:cNvSpPr txBox="1"/>
          <p:nvPr/>
        </p:nvSpPr>
        <p:spPr>
          <a:xfrm>
            <a:off x="153206" y="5190954"/>
            <a:ext cx="8748849" cy="461665"/>
          </a:xfrm>
          <a:prstGeom prst="rect">
            <a:avLst/>
          </a:prstGeom>
          <a:noFill/>
        </p:spPr>
        <p:txBody>
          <a:bodyPr wrap="square" rtlCol="0">
            <a:spAutoFit/>
          </a:bodyPr>
          <a:lstStyle/>
          <a:p>
            <a:r>
              <a:rPr lang="en-US" sz="1200" b="1" dirty="0">
                <a:solidFill>
                  <a:srgbClr val="FF0000"/>
                </a:solidFill>
              </a:rPr>
              <a:t>Nice description of CNNs: </a:t>
            </a:r>
            <a:r>
              <a:rPr lang="en-US" sz="1200" dirty="0"/>
              <a:t>https://towardsdatascience.com/a-comprehensive-guide-to-convolutional-neural-networks-the-eli5-way-3bd2b1164a53</a:t>
            </a:r>
          </a:p>
        </p:txBody>
      </p:sp>
    </p:spTree>
    <p:extLst>
      <p:ext uri="{BB962C8B-B14F-4D97-AF65-F5344CB8AC3E}">
        <p14:creationId xmlns:p14="http://schemas.microsoft.com/office/powerpoint/2010/main" val="3811055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20" y="4687"/>
            <a:ext cx="8229600" cy="1143000"/>
          </a:xfrm>
        </p:spPr>
        <p:txBody>
          <a:bodyPr/>
          <a:lstStyle/>
          <a:p>
            <a:r>
              <a:rPr lang="en-US" dirty="0"/>
              <a:t>Why is it hard?</a:t>
            </a:r>
          </a:p>
        </p:txBody>
      </p:sp>
      <p:sp>
        <p:nvSpPr>
          <p:cNvPr id="5" name="Slide Number Placeholder 4">
            <a:extLst>
              <a:ext uri="{FF2B5EF4-FFF2-40B4-BE49-F238E27FC236}">
                <a16:creationId xmlns:a16="http://schemas.microsoft.com/office/drawing/2014/main" id="{66B088CB-1D93-DA45-B501-CB7D40F7CECD}"/>
              </a:ext>
            </a:extLst>
          </p:cNvPr>
          <p:cNvSpPr>
            <a:spLocks noGrp="1"/>
          </p:cNvSpPr>
          <p:nvPr>
            <p:ph type="sldNum" sz="quarter" idx="12"/>
          </p:nvPr>
        </p:nvSpPr>
        <p:spPr/>
        <p:txBody>
          <a:bodyPr/>
          <a:lstStyle/>
          <a:p>
            <a:fld id="{4D267013-DFFC-4352-B274-32112D0CCE19}" type="slidenum">
              <a:rPr lang="en-US" smtClean="0"/>
              <a:t>17</a:t>
            </a:fld>
            <a:endParaRPr lang="en-US"/>
          </a:p>
        </p:txBody>
      </p:sp>
      <p:grpSp>
        <p:nvGrpSpPr>
          <p:cNvPr id="4" name="Group 3">
            <a:extLst>
              <a:ext uri="{FF2B5EF4-FFF2-40B4-BE49-F238E27FC236}">
                <a16:creationId xmlns:a16="http://schemas.microsoft.com/office/drawing/2014/main" id="{74A3B50F-1EBD-4D77-DD02-FBE1D6C2A398}"/>
              </a:ext>
            </a:extLst>
          </p:cNvPr>
          <p:cNvGrpSpPr/>
          <p:nvPr/>
        </p:nvGrpSpPr>
        <p:grpSpPr>
          <a:xfrm>
            <a:off x="3347864" y="1624451"/>
            <a:ext cx="5060526" cy="1303610"/>
            <a:chOff x="965009" y="3225802"/>
            <a:chExt cx="7874191" cy="2367562"/>
          </a:xfrm>
        </p:grpSpPr>
        <p:pic>
          <p:nvPicPr>
            <p:cNvPr id="11" name="Picture 10"/>
            <p:cNvPicPr>
              <a:picLocks noChangeAspect="1"/>
            </p:cNvPicPr>
            <p:nvPr/>
          </p:nvPicPr>
          <p:blipFill rotWithShape="1">
            <a:blip r:embed="rId3"/>
            <a:srcRect l="29744" r="39519"/>
            <a:stretch/>
          </p:blipFill>
          <p:spPr>
            <a:xfrm>
              <a:off x="4841537" y="3267340"/>
              <a:ext cx="2186363" cy="18394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09" y="3225802"/>
              <a:ext cx="2293923" cy="1975767"/>
            </a:xfrm>
            <a:prstGeom prst="rect">
              <a:avLst/>
            </a:prstGeom>
          </p:spPr>
        </p:pic>
        <p:sp>
          <p:nvSpPr>
            <p:cNvPr id="13" name="Left-Right Arrow 12"/>
            <p:cNvSpPr/>
            <p:nvPr/>
          </p:nvSpPr>
          <p:spPr>
            <a:xfrm>
              <a:off x="3146158" y="3888549"/>
              <a:ext cx="1796219" cy="714079"/>
            </a:xfrm>
            <a:prstGeom prst="leftRightArrow">
              <a:avLst>
                <a:gd name="adj1" fmla="val 33739"/>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Picture 13"/>
            <p:cNvPicPr>
              <a:picLocks noChangeAspect="1"/>
            </p:cNvPicPr>
            <p:nvPr/>
          </p:nvPicPr>
          <p:blipFill rotWithShape="1">
            <a:blip r:embed="rId5"/>
            <a:srcRect l="30480" t="39205" r="45375" b="26374"/>
            <a:stretch/>
          </p:blipFill>
          <p:spPr>
            <a:xfrm>
              <a:off x="7027900" y="3943023"/>
              <a:ext cx="1811300" cy="605124"/>
            </a:xfrm>
            <a:prstGeom prst="rect">
              <a:avLst/>
            </a:prstGeom>
          </p:spPr>
        </p:pic>
        <p:sp>
          <p:nvSpPr>
            <p:cNvPr id="15" name="TextBox 14"/>
            <p:cNvSpPr txBox="1"/>
            <p:nvPr/>
          </p:nvSpPr>
          <p:spPr>
            <a:xfrm>
              <a:off x="3555627" y="4064531"/>
              <a:ext cx="609600" cy="609600"/>
            </a:xfrm>
            <a:prstGeom prst="rect">
              <a:avLst/>
            </a:prstGeom>
            <a:noFill/>
            <a:ln>
              <a:noFill/>
            </a:ln>
          </p:spPr>
          <p:txBody>
            <a:bodyPr wrap="none" lIns="91425" tIns="91425" rIns="91425" bIns="91425" rtlCol="0" anchor="t" anchorCtr="0">
              <a:noAutofit/>
            </a:bodyPr>
            <a:lstStyle/>
            <a:p>
              <a:r>
                <a:rPr lang="en-US" sz="2400" b="1" dirty="0">
                  <a:latin typeface="Helvetica Neue Light" charset="0"/>
                  <a:ea typeface="Helvetica Neue Light" charset="0"/>
                  <a:cs typeface="Helvetica Neue Light" charset="0"/>
                  <a:sym typeface="Open Sans"/>
                </a:rPr>
                <a:t>vs.</a:t>
              </a:r>
            </a:p>
          </p:txBody>
        </p:sp>
        <p:sp>
          <p:nvSpPr>
            <p:cNvPr id="16" name="TextBox 15"/>
            <p:cNvSpPr txBox="1"/>
            <p:nvPr/>
          </p:nvSpPr>
          <p:spPr>
            <a:xfrm>
              <a:off x="1317357" y="5085364"/>
              <a:ext cx="1828800" cy="508000"/>
            </a:xfrm>
            <a:prstGeom prst="rect">
              <a:avLst/>
            </a:prstGeom>
            <a:noFill/>
            <a:ln>
              <a:noFill/>
            </a:ln>
          </p:spPr>
          <p:txBody>
            <a:bodyPr wrap="none" lIns="91425" tIns="91425" rIns="91425" bIns="91425" rtlCol="0" anchor="t" anchorCtr="0">
              <a:noAutofit/>
            </a:bodyPr>
            <a:lstStyle/>
            <a:p>
              <a:r>
                <a:rPr lang="en-US" sz="1600" b="1" dirty="0">
                  <a:latin typeface="Helvetica Neue Light" charset="0"/>
                  <a:ea typeface="Helvetica Neue Light" charset="0"/>
                  <a:cs typeface="Helvetica Neue Light" charset="0"/>
                  <a:sym typeface="Open Sans"/>
                </a:rPr>
                <a:t>Networks</a:t>
              </a:r>
            </a:p>
          </p:txBody>
        </p:sp>
        <p:sp>
          <p:nvSpPr>
            <p:cNvPr id="18" name="TextBox 17"/>
            <p:cNvSpPr txBox="1"/>
            <p:nvPr/>
          </p:nvSpPr>
          <p:spPr>
            <a:xfrm>
              <a:off x="5279757" y="5085364"/>
              <a:ext cx="1308608" cy="508000"/>
            </a:xfrm>
            <a:prstGeom prst="rect">
              <a:avLst/>
            </a:prstGeom>
            <a:noFill/>
            <a:ln>
              <a:noFill/>
            </a:ln>
          </p:spPr>
          <p:txBody>
            <a:bodyPr wrap="none" lIns="91425" tIns="91425" rIns="91425" bIns="91425" rtlCol="0" anchor="t" anchorCtr="0">
              <a:noAutofit/>
            </a:bodyPr>
            <a:lstStyle/>
            <a:p>
              <a:r>
                <a:rPr lang="en-US" sz="1600" b="1" dirty="0">
                  <a:latin typeface="Helvetica Neue Light" charset="0"/>
                  <a:ea typeface="Helvetica Neue Light" charset="0"/>
                  <a:cs typeface="Helvetica Neue Light" charset="0"/>
                  <a:sym typeface="Open Sans"/>
                </a:rPr>
                <a:t>Images</a:t>
              </a:r>
            </a:p>
          </p:txBody>
        </p:sp>
        <p:sp>
          <p:nvSpPr>
            <p:cNvPr id="19" name="TextBox 18"/>
            <p:cNvSpPr txBox="1"/>
            <p:nvPr/>
          </p:nvSpPr>
          <p:spPr>
            <a:xfrm>
              <a:off x="7551539" y="4369331"/>
              <a:ext cx="770991" cy="508000"/>
            </a:xfrm>
            <a:prstGeom prst="rect">
              <a:avLst/>
            </a:prstGeom>
            <a:noFill/>
            <a:ln>
              <a:noFill/>
            </a:ln>
          </p:spPr>
          <p:txBody>
            <a:bodyPr wrap="none" lIns="91425" tIns="91425" rIns="91425" bIns="91425" rtlCol="0" anchor="t" anchorCtr="0">
              <a:noAutofit/>
            </a:bodyPr>
            <a:lstStyle/>
            <a:p>
              <a:r>
                <a:rPr lang="en-US" sz="1600" b="1" dirty="0">
                  <a:latin typeface="Helvetica Neue Light" charset="0"/>
                  <a:ea typeface="Helvetica Neue Light" charset="0"/>
                  <a:cs typeface="Helvetica Neue Light" charset="0"/>
                  <a:sym typeface="Open Sans"/>
                </a:rPr>
                <a:t>Text</a:t>
              </a:r>
            </a:p>
          </p:txBody>
        </p:sp>
      </p:grpSp>
      <p:sp>
        <p:nvSpPr>
          <p:cNvPr id="6" name="TextBox 5">
            <a:extLst>
              <a:ext uri="{FF2B5EF4-FFF2-40B4-BE49-F238E27FC236}">
                <a16:creationId xmlns:a16="http://schemas.microsoft.com/office/drawing/2014/main" id="{142F775E-8FD0-AB65-AF6A-3BC8D5E2D0DE}"/>
              </a:ext>
            </a:extLst>
          </p:cNvPr>
          <p:cNvSpPr txBox="1"/>
          <p:nvPr/>
        </p:nvSpPr>
        <p:spPr>
          <a:xfrm>
            <a:off x="251520" y="984119"/>
            <a:ext cx="7213505" cy="369332"/>
          </a:xfrm>
          <a:prstGeom prst="rect">
            <a:avLst/>
          </a:prstGeom>
          <a:noFill/>
        </p:spPr>
        <p:txBody>
          <a:bodyPr wrap="square" rtlCol="0">
            <a:spAutoFit/>
          </a:bodyPr>
          <a:lstStyle/>
          <a:p>
            <a:pPr marL="0" indent="0">
              <a:buNone/>
            </a:pPr>
            <a:r>
              <a:rPr lang="en-US"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Graphs are far more complex!</a:t>
            </a:r>
          </a:p>
        </p:txBody>
      </p:sp>
      <p:sp>
        <p:nvSpPr>
          <p:cNvPr id="7" name="TextBox 6">
            <a:extLst>
              <a:ext uri="{FF2B5EF4-FFF2-40B4-BE49-F238E27FC236}">
                <a16:creationId xmlns:a16="http://schemas.microsoft.com/office/drawing/2014/main" id="{42F544E2-FB70-75D4-535F-8A9A2151D5E7}"/>
              </a:ext>
            </a:extLst>
          </p:cNvPr>
          <p:cNvSpPr txBox="1"/>
          <p:nvPr/>
        </p:nvSpPr>
        <p:spPr>
          <a:xfrm>
            <a:off x="62046" y="5705812"/>
            <a:ext cx="8346344" cy="1015663"/>
          </a:xfrm>
          <a:prstGeom prst="rect">
            <a:avLst/>
          </a:prstGeom>
          <a:noFill/>
        </p:spPr>
        <p:txBody>
          <a:bodyPr wrap="square" rtlCol="0">
            <a:spAutoFit/>
          </a:bodyPr>
          <a:lstStyle/>
          <a:p>
            <a:pPr marL="800100" lvl="1"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No fixed notion of (spatial) locality or sliding window on the graph</a:t>
            </a:r>
            <a:endParaRPr lang="en-CA" sz="2000" dirty="0"/>
          </a:p>
          <a:p>
            <a:pPr marL="800100" lvl="1" indent="-342900">
              <a:buFont typeface="Wingdings" panose="05000000000000000000" pitchFamily="2" charset="2"/>
              <a:buChar char="§"/>
            </a:pPr>
            <a:r>
              <a:rPr lang="en-CA" sz="2000" dirty="0"/>
              <a:t>No fixed node ordering or reference point</a:t>
            </a:r>
          </a:p>
          <a:p>
            <a:pPr marL="800100" lvl="1" indent="-342900">
              <a:buFont typeface="Wingdings" panose="05000000000000000000" pitchFamily="2" charset="2"/>
              <a:buChar char="§"/>
            </a:pPr>
            <a:r>
              <a:rPr lang="en-CA" sz="2000" dirty="0"/>
              <a:t>Often dynamic and have multimodal features</a:t>
            </a:r>
          </a:p>
        </p:txBody>
      </p:sp>
      <p:pic>
        <p:nvPicPr>
          <p:cNvPr id="8" name="Picture 7">
            <a:extLst>
              <a:ext uri="{FF2B5EF4-FFF2-40B4-BE49-F238E27FC236}">
                <a16:creationId xmlns:a16="http://schemas.microsoft.com/office/drawing/2014/main" id="{06F672B6-8AC7-C31D-66FB-46C76F05BF99}"/>
              </a:ext>
            </a:extLst>
          </p:cNvPr>
          <p:cNvPicPr>
            <a:picLocks noChangeAspect="1"/>
          </p:cNvPicPr>
          <p:nvPr/>
        </p:nvPicPr>
        <p:blipFill>
          <a:blip r:embed="rId6"/>
          <a:stretch>
            <a:fillRect/>
          </a:stretch>
        </p:blipFill>
        <p:spPr>
          <a:xfrm>
            <a:off x="511174" y="3405614"/>
            <a:ext cx="2212623" cy="2032000"/>
          </a:xfrm>
          <a:prstGeom prst="rect">
            <a:avLst/>
          </a:prstGeom>
        </p:spPr>
      </p:pic>
      <p:pic>
        <p:nvPicPr>
          <p:cNvPr id="9" name="Picture 8">
            <a:extLst>
              <a:ext uri="{FF2B5EF4-FFF2-40B4-BE49-F238E27FC236}">
                <a16:creationId xmlns:a16="http://schemas.microsoft.com/office/drawing/2014/main" id="{0451A054-C969-4621-21C6-E9582BA57510}"/>
              </a:ext>
            </a:extLst>
          </p:cNvPr>
          <p:cNvPicPr>
            <a:picLocks noChangeAspect="1"/>
          </p:cNvPicPr>
          <p:nvPr/>
        </p:nvPicPr>
        <p:blipFill>
          <a:blip r:embed="rId7"/>
          <a:stretch>
            <a:fillRect/>
          </a:stretch>
        </p:blipFill>
        <p:spPr>
          <a:xfrm>
            <a:off x="4473572" y="3074589"/>
            <a:ext cx="4181260" cy="2661872"/>
          </a:xfrm>
          <a:prstGeom prst="rect">
            <a:avLst/>
          </a:prstGeom>
        </p:spPr>
      </p:pic>
      <p:sp>
        <p:nvSpPr>
          <p:cNvPr id="10" name="Rectangle 9">
            <a:extLst>
              <a:ext uri="{FF2B5EF4-FFF2-40B4-BE49-F238E27FC236}">
                <a16:creationId xmlns:a16="http://schemas.microsoft.com/office/drawing/2014/main" id="{09DE6C3B-ED72-53C0-0E9C-6DD16A9B401F}"/>
              </a:ext>
            </a:extLst>
          </p:cNvPr>
          <p:cNvSpPr/>
          <p:nvPr/>
        </p:nvSpPr>
        <p:spPr>
          <a:xfrm>
            <a:off x="4380440" y="3684189"/>
            <a:ext cx="696069" cy="4064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sp>
        <p:nvSpPr>
          <p:cNvPr id="17" name="TextBox 16">
            <a:extLst>
              <a:ext uri="{FF2B5EF4-FFF2-40B4-BE49-F238E27FC236}">
                <a16:creationId xmlns:a16="http://schemas.microsoft.com/office/drawing/2014/main" id="{8C81C947-54C7-2224-80E5-952C2EF8A57F}"/>
              </a:ext>
            </a:extLst>
          </p:cNvPr>
          <p:cNvSpPr txBox="1"/>
          <p:nvPr/>
        </p:nvSpPr>
        <p:spPr>
          <a:xfrm>
            <a:off x="3129905" y="3806062"/>
            <a:ext cx="1075359" cy="461665"/>
          </a:xfrm>
          <a:prstGeom prst="rect">
            <a:avLst/>
          </a:prstGeom>
          <a:noFill/>
        </p:spPr>
        <p:txBody>
          <a:bodyPr wrap="none" rtlCol="0">
            <a:spAutoFit/>
          </a:bodyPr>
          <a:lstStyle/>
          <a:p>
            <a:r>
              <a:rPr lang="en-US" sz="2400" dirty="0">
                <a:latin typeface="Helvetica Neue Light" charset="0"/>
                <a:ea typeface="Helvetica Neue Light" charset="0"/>
                <a:cs typeface="Helvetica Neue Light" charset="0"/>
              </a:rPr>
              <a:t>or this:</a:t>
            </a:r>
          </a:p>
        </p:txBody>
      </p:sp>
      <p:sp>
        <p:nvSpPr>
          <p:cNvPr id="20" name="Rectangle 19">
            <a:extLst>
              <a:ext uri="{FF2B5EF4-FFF2-40B4-BE49-F238E27FC236}">
                <a16:creationId xmlns:a16="http://schemas.microsoft.com/office/drawing/2014/main" id="{59CBDC8B-C945-CACE-FA8F-DCA27FED83AE}"/>
              </a:ext>
            </a:extLst>
          </p:cNvPr>
          <p:cNvSpPr/>
          <p:nvPr/>
        </p:nvSpPr>
        <p:spPr>
          <a:xfrm>
            <a:off x="1625312" y="3839203"/>
            <a:ext cx="1191617" cy="1031044"/>
          </a:xfrm>
          <a:prstGeom prst="rect">
            <a:avLst/>
          </a:prstGeom>
          <a:noFill/>
          <a:ln w="5715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3482C87A-AEDA-AD3A-EBCD-39635073B5F5}"/>
              </a:ext>
            </a:extLst>
          </p:cNvPr>
          <p:cNvSpPr/>
          <p:nvPr/>
        </p:nvSpPr>
        <p:spPr>
          <a:xfrm>
            <a:off x="7216773" y="3597154"/>
            <a:ext cx="1191617" cy="1031044"/>
          </a:xfrm>
          <a:prstGeom prst="rect">
            <a:avLst/>
          </a:prstGeom>
          <a:noFill/>
          <a:ln w="5715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9A2A1926-1439-AE64-1330-CC6DAFCBDF91}"/>
              </a:ext>
            </a:extLst>
          </p:cNvPr>
          <p:cNvSpPr>
            <a:spLocks noGrp="1"/>
          </p:cNvSpPr>
          <p:nvPr>
            <p:ph idx="1"/>
          </p:nvPr>
        </p:nvSpPr>
        <p:spPr>
          <a:xfrm>
            <a:off x="402120" y="2792910"/>
            <a:ext cx="8229600" cy="824707"/>
          </a:xfrm>
        </p:spPr>
        <p:txBody>
          <a:bodyPr>
            <a:normAutofit/>
          </a:bodyPr>
          <a:lstStyle/>
          <a:p>
            <a:pPr marL="0" indent="0">
              <a:buNone/>
            </a:pPr>
            <a:r>
              <a:rPr lang="en-US" sz="2800" b="1" dirty="0">
                <a:solidFill>
                  <a:srgbClr val="C00000"/>
                </a:solidFill>
                <a:ea typeface="Helvetica Neue" panose="02000503000000020004" pitchFamily="2" charset="0"/>
              </a:rPr>
              <a:t>Graphs look like this:</a:t>
            </a:r>
          </a:p>
        </p:txBody>
      </p:sp>
      <p:sp>
        <p:nvSpPr>
          <p:cNvPr id="23" name="TextBox 22">
            <a:extLst>
              <a:ext uri="{FF2B5EF4-FFF2-40B4-BE49-F238E27FC236}">
                <a16:creationId xmlns:a16="http://schemas.microsoft.com/office/drawing/2014/main" id="{6B4E045B-1038-6E4D-9E89-EC9996D942F5}"/>
              </a:ext>
            </a:extLst>
          </p:cNvPr>
          <p:cNvSpPr txBox="1"/>
          <p:nvPr/>
        </p:nvSpPr>
        <p:spPr>
          <a:xfrm>
            <a:off x="4012873" y="979584"/>
            <a:ext cx="2979600" cy="646331"/>
          </a:xfrm>
          <a:prstGeom prst="rect">
            <a:avLst/>
          </a:prstGeom>
          <a:noFill/>
        </p:spPr>
        <p:txBody>
          <a:bodyPr wrap="square" rtlCol="0">
            <a:spAutoFit/>
          </a:bodyPr>
          <a:lstStyle/>
          <a:p>
            <a:r>
              <a:rPr lang="en-CA" dirty="0">
                <a:solidFill>
                  <a:srgbClr val="00B050"/>
                </a:solidFill>
              </a:rPr>
              <a:t>arbitrary size and complex topological structure</a:t>
            </a:r>
            <a:endParaRPr lang="en-US" dirty="0">
              <a:solidFill>
                <a:srgbClr val="00B050"/>
              </a:solidFill>
            </a:endParaRPr>
          </a:p>
        </p:txBody>
      </p:sp>
    </p:spTree>
    <p:extLst>
      <p:ext uri="{BB962C8B-B14F-4D97-AF65-F5344CB8AC3E}">
        <p14:creationId xmlns:p14="http://schemas.microsoft.com/office/powerpoint/2010/main" val="3707728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Naïve Approach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98600"/>
                <a:ext cx="8686800" cy="5359400"/>
              </a:xfrm>
            </p:spPr>
            <p:txBody>
              <a:bodyPr>
                <a:normAutofit lnSpcReduction="10000"/>
              </a:bodyPr>
              <a:lstStyle/>
              <a:p>
                <a:r>
                  <a:rPr lang="en-US" dirty="0"/>
                  <a:t>Join adjacency matrix and features</a:t>
                </a:r>
              </a:p>
              <a:p>
                <a:r>
                  <a:rPr lang="en-US" dirty="0"/>
                  <a:t>Feed them into a deep neural net:</a:t>
                </a:r>
              </a:p>
              <a:p>
                <a:pPr lvl="2"/>
                <a:endParaRPr lang="en-US" dirty="0"/>
              </a:p>
              <a:p>
                <a:endParaRPr lang="en-US" dirty="0"/>
              </a:p>
              <a:p>
                <a:endParaRPr lang="en-US" dirty="0"/>
              </a:p>
              <a:p>
                <a:r>
                  <a:rPr lang="en-US" dirty="0">
                    <a:solidFill>
                      <a:srgbClr val="C00000"/>
                    </a:solidFill>
                  </a:rPr>
                  <a:t>Issues with this idea:</a:t>
                </a:r>
              </a:p>
              <a:p>
                <a:r>
                  <a:rPr lang="en-US" dirty="0">
                    <a:solidFill>
                      <a:srgbClr val="C00000"/>
                    </a:solidFill>
                  </a:rPr>
                  <a:t>Issues with this idea:</a:t>
                </a:r>
              </a:p>
              <a:p>
                <a:pPr lvl="1"/>
                <a14:m>
                  <m:oMath xmlns:m="http://schemas.openxmlformats.org/officeDocument/2006/math">
                    <m:r>
                      <a:rPr lang="en-US" i="1" dirty="0" smtClean="0">
                        <a:latin typeface="Cambria Math" charset="0"/>
                      </a:rPr>
                      <m:t>𝑂</m:t>
                    </m:r>
                    <m:r>
                      <a:rPr lang="en-US" i="1" dirty="0" smtClean="0">
                        <a:latin typeface="Cambria Math" charset="0"/>
                      </a:rPr>
                      <m:t>(|</m:t>
                    </m:r>
                    <m:r>
                      <a:rPr lang="en-US" b="0" i="1" dirty="0" smtClean="0">
                        <a:latin typeface="Cambria Math" panose="02040503050406030204" pitchFamily="18" charset="0"/>
                      </a:rPr>
                      <m:t>𝑉</m:t>
                    </m:r>
                    <m:r>
                      <a:rPr lang="en-US" b="0" i="1" dirty="0" smtClean="0">
                        <a:latin typeface="Cambria Math" panose="02040503050406030204" pitchFamily="18" charset="0"/>
                      </a:rPr>
                      <m:t>|)</m:t>
                    </m:r>
                  </m:oMath>
                </a14:m>
                <a:r>
                  <a:rPr lang="en-US" dirty="0"/>
                  <a:t> parameters</a:t>
                </a:r>
              </a:p>
              <a:p>
                <a:pPr lvl="1"/>
                <a:r>
                  <a:rPr lang="en-US" dirty="0"/>
                  <a:t>Not applicable to graphs of different sizes</a:t>
                </a:r>
              </a:p>
              <a:p>
                <a:pPr lvl="1"/>
                <a:r>
                  <a:rPr lang="en-US" dirty="0"/>
                  <a:t>Sensitive to </a:t>
                </a:r>
                <a:r>
                  <a:rPr lang="en-US" dirty="0">
                    <a:solidFill>
                      <a:srgbClr val="FF0000"/>
                    </a:solidFill>
                  </a:rPr>
                  <a:t>node ordering</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98600"/>
                <a:ext cx="8686800" cy="5359400"/>
              </a:xfrm>
              <a:blipFill>
                <a:blip r:embed="rId2"/>
                <a:stretch>
                  <a:fillRect l="-1614" t="-238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D267013-DFFC-4352-B274-32112D0CCE19}" type="slidenum">
              <a:rPr lang="en-US" smtClean="0"/>
              <a:t>18</a:t>
            </a:fld>
            <a:endParaRPr lang="en-US"/>
          </a:p>
        </p:txBody>
      </p:sp>
      <p:grpSp>
        <p:nvGrpSpPr>
          <p:cNvPr id="8" name="Group 7"/>
          <p:cNvGrpSpPr/>
          <p:nvPr/>
        </p:nvGrpSpPr>
        <p:grpSpPr>
          <a:xfrm>
            <a:off x="0" y="2717801"/>
            <a:ext cx="9144000" cy="1831533"/>
            <a:chOff x="0" y="2038350"/>
            <a:chExt cx="6858000" cy="1373650"/>
          </a:xfrm>
        </p:grpSpPr>
        <p:pic>
          <p:nvPicPr>
            <p:cNvPr id="6" name="Picture 5"/>
            <p:cNvPicPr>
              <a:picLocks noChangeAspect="1"/>
            </p:cNvPicPr>
            <p:nvPr/>
          </p:nvPicPr>
          <p:blipFill>
            <a:blip r:embed="rId3"/>
            <a:stretch>
              <a:fillRect/>
            </a:stretch>
          </p:blipFill>
          <p:spPr>
            <a:xfrm>
              <a:off x="0" y="2038350"/>
              <a:ext cx="6858000" cy="1373650"/>
            </a:xfrm>
            <a:prstGeom prst="rect">
              <a:avLst/>
            </a:prstGeom>
          </p:spPr>
        </p:pic>
        <p:sp>
          <p:nvSpPr>
            <p:cNvPr id="7" name="Rectangle 6"/>
            <p:cNvSpPr/>
            <p:nvPr/>
          </p:nvSpPr>
          <p:spPr>
            <a:xfrm>
              <a:off x="87548" y="2038350"/>
              <a:ext cx="826852" cy="304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grpSp>
      <p:sp>
        <p:nvSpPr>
          <p:cNvPr id="9" name="Rectangle 8"/>
          <p:cNvSpPr/>
          <p:nvPr/>
        </p:nvSpPr>
        <p:spPr>
          <a:xfrm>
            <a:off x="2057400" y="3429000"/>
            <a:ext cx="1905000" cy="2286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6200000">
            <a:off x="4473538" y="3559139"/>
            <a:ext cx="1492325" cy="2286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9916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A530-4B72-4966-AC6F-781D58D9591F}"/>
              </a:ext>
            </a:extLst>
          </p:cNvPr>
          <p:cNvSpPr>
            <a:spLocks noGrp="1"/>
          </p:cNvSpPr>
          <p:nvPr>
            <p:ph type="title"/>
          </p:nvPr>
        </p:nvSpPr>
        <p:spPr/>
        <p:txBody>
          <a:bodyPr>
            <a:normAutofit/>
          </a:bodyPr>
          <a:lstStyle/>
          <a:p>
            <a:r>
              <a:rPr lang="en-US" altLang="zh-CN"/>
              <a:t>Permutation </a:t>
            </a:r>
            <a:r>
              <a:rPr lang="en-US"/>
              <a:t>Invariance</a:t>
            </a:r>
          </a:p>
        </p:txBody>
      </p:sp>
      <p:sp>
        <p:nvSpPr>
          <p:cNvPr id="3" name="Content Placeholder 2">
            <a:extLst>
              <a:ext uri="{FF2B5EF4-FFF2-40B4-BE49-F238E27FC236}">
                <a16:creationId xmlns:a16="http://schemas.microsoft.com/office/drawing/2014/main" id="{C96879BF-4258-4B20-A5CA-3245CE95CAE8}"/>
              </a:ext>
            </a:extLst>
          </p:cNvPr>
          <p:cNvSpPr>
            <a:spLocks noGrp="1"/>
          </p:cNvSpPr>
          <p:nvPr>
            <p:ph idx="1"/>
          </p:nvPr>
        </p:nvSpPr>
        <p:spPr>
          <a:xfrm>
            <a:off x="457200" y="1076540"/>
            <a:ext cx="8229600" cy="1140677"/>
          </a:xfrm>
        </p:spPr>
        <p:txBody>
          <a:bodyPr>
            <a:normAutofit fontScale="85000" lnSpcReduction="10000"/>
          </a:bodyPr>
          <a:lstStyle/>
          <a:p>
            <a:r>
              <a:rPr lang="en-US" b="1">
                <a:solidFill>
                  <a:srgbClr val="FF0000"/>
                </a:solidFill>
              </a:rPr>
              <a:t>Graph does not have a canonical order of the nodes!</a:t>
            </a:r>
          </a:p>
          <a:p>
            <a:r>
              <a:rPr lang="en-US"/>
              <a:t>We can have many different order plans.</a:t>
            </a:r>
          </a:p>
        </p:txBody>
      </p:sp>
      <p:sp>
        <p:nvSpPr>
          <p:cNvPr id="6" name="Slide Number Placeholder 5">
            <a:extLst>
              <a:ext uri="{FF2B5EF4-FFF2-40B4-BE49-F238E27FC236}">
                <a16:creationId xmlns:a16="http://schemas.microsoft.com/office/drawing/2014/main" id="{2F1A0847-74B9-4EF5-8E6B-BCC09E0474F8}"/>
              </a:ext>
            </a:extLst>
          </p:cNvPr>
          <p:cNvSpPr>
            <a:spLocks noGrp="1"/>
          </p:cNvSpPr>
          <p:nvPr>
            <p:ph type="sldNum" sz="quarter" idx="12"/>
          </p:nvPr>
        </p:nvSpPr>
        <p:spPr/>
        <p:txBody>
          <a:bodyPr/>
          <a:lstStyle/>
          <a:p>
            <a:fld id="{19B12225-5612-419B-A8D5-4B8EEE4C217E}" type="slidenum">
              <a:rPr lang="en-US" smtClean="0"/>
              <a:pPr/>
              <a:t>19</a:t>
            </a:fld>
            <a:endParaRPr lang="en-US"/>
          </a:p>
        </p:txBody>
      </p:sp>
    </p:spTree>
    <p:extLst>
      <p:ext uri="{BB962C8B-B14F-4D97-AF65-F5344CB8AC3E}">
        <p14:creationId xmlns:p14="http://schemas.microsoft.com/office/powerpoint/2010/main" val="2361755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F6075A7E-5371-45D2-89ED-C4FB5770E278}"/>
              </a:ext>
            </a:extLst>
          </p:cNvPr>
          <p:cNvSpPr>
            <a:spLocks noGrp="1"/>
          </p:cNvSpPr>
          <p:nvPr>
            <p:ph type="sldNum" sz="quarter" idx="12"/>
          </p:nvPr>
        </p:nvSpPr>
        <p:spPr/>
        <p:txBody>
          <a:bodyPr/>
          <a:lstStyle/>
          <a:p>
            <a:fld id="{878E0B35-C73E-49DE-9EA0-4D9F6C87E107}" type="slidenum">
              <a:rPr lang="el-GR" smtClean="0"/>
              <a:pPr/>
              <a:t>2</a:t>
            </a:fld>
            <a:endParaRPr lang="el-GR"/>
          </a:p>
        </p:txBody>
      </p:sp>
      <p:sp>
        <p:nvSpPr>
          <p:cNvPr id="3" name="TextBox 2">
            <a:extLst>
              <a:ext uri="{FF2B5EF4-FFF2-40B4-BE49-F238E27FC236}">
                <a16:creationId xmlns:a16="http://schemas.microsoft.com/office/drawing/2014/main" id="{D1C11077-BF9C-47F9-8BE0-7C1ADF2FBD8A}"/>
              </a:ext>
            </a:extLst>
          </p:cNvPr>
          <p:cNvSpPr txBox="1"/>
          <p:nvPr/>
        </p:nvSpPr>
        <p:spPr>
          <a:xfrm>
            <a:off x="611560" y="260648"/>
            <a:ext cx="7920880" cy="4047262"/>
          </a:xfrm>
          <a:prstGeom prst="rect">
            <a:avLst/>
          </a:prstGeom>
          <a:noFill/>
        </p:spPr>
        <p:txBody>
          <a:bodyPr wrap="square" rtlCol="0">
            <a:spAutoFit/>
          </a:bodyPr>
          <a:lstStyle/>
          <a:p>
            <a:pPr algn="ctr"/>
            <a:r>
              <a:rPr lang="en-US" sz="4000" dirty="0"/>
              <a:t>Graph Machine Learning</a:t>
            </a:r>
          </a:p>
          <a:p>
            <a:pPr algn="ctr"/>
            <a:endParaRPr lang="en-US" sz="4000" dirty="0"/>
          </a:p>
          <a:p>
            <a:pPr algn="ctr"/>
            <a:r>
              <a:rPr lang="en-US" sz="3600" dirty="0">
                <a:solidFill>
                  <a:srgbClr val="FF0000"/>
                </a:solidFill>
              </a:rPr>
              <a:t>Outline</a:t>
            </a:r>
          </a:p>
          <a:p>
            <a:pPr algn="ctr"/>
            <a:endParaRPr lang="en-US" sz="1300" dirty="0">
              <a:solidFill>
                <a:schemeClr val="accent1">
                  <a:lumMod val="75000"/>
                </a:schemeClr>
              </a:solidFill>
            </a:endParaRPr>
          </a:p>
          <a:p>
            <a:r>
              <a:rPr lang="en-US" sz="3200" dirty="0"/>
              <a:t>Part I: Introduction, Traditional ML</a:t>
            </a:r>
          </a:p>
          <a:p>
            <a:r>
              <a:rPr lang="en-US" sz="3200" dirty="0"/>
              <a:t>Part II: Graph Embeddings</a:t>
            </a:r>
          </a:p>
          <a:p>
            <a:r>
              <a:rPr lang="en-US" sz="3200" dirty="0">
                <a:solidFill>
                  <a:srgbClr val="FF0000"/>
                </a:solidFill>
              </a:rPr>
              <a:t>Part III: GNNs</a:t>
            </a:r>
          </a:p>
          <a:p>
            <a:r>
              <a:rPr lang="en-US" sz="3200" dirty="0">
                <a:solidFill>
                  <a:schemeClr val="bg1">
                    <a:lumMod val="50000"/>
                  </a:schemeClr>
                </a:solidFill>
              </a:rPr>
              <a:t>Part IV (if time permits): Knowledge Graphs</a:t>
            </a:r>
            <a:endParaRPr lang="el-GR" sz="3200" dirty="0">
              <a:solidFill>
                <a:schemeClr val="bg1">
                  <a:lumMod val="50000"/>
                </a:schemeClr>
              </a:solidFill>
            </a:endParaRPr>
          </a:p>
        </p:txBody>
      </p:sp>
      <p:sp>
        <p:nvSpPr>
          <p:cNvPr id="4" name="TextBox 3">
            <a:extLst>
              <a:ext uri="{FF2B5EF4-FFF2-40B4-BE49-F238E27FC236}">
                <a16:creationId xmlns:a16="http://schemas.microsoft.com/office/drawing/2014/main" id="{350EECD6-7099-48F3-91EE-FDE8D96157C8}"/>
              </a:ext>
            </a:extLst>
          </p:cNvPr>
          <p:cNvSpPr txBox="1"/>
          <p:nvPr/>
        </p:nvSpPr>
        <p:spPr>
          <a:xfrm>
            <a:off x="323528" y="5157192"/>
            <a:ext cx="7704856" cy="1477328"/>
          </a:xfrm>
          <a:prstGeom prst="rect">
            <a:avLst/>
          </a:prstGeom>
          <a:noFill/>
        </p:spPr>
        <p:txBody>
          <a:bodyPr wrap="square" rtlCol="0">
            <a:spAutoFit/>
          </a:bodyPr>
          <a:lstStyle/>
          <a:p>
            <a:pPr marL="12700">
              <a:lnSpc>
                <a:spcPts val="2365"/>
              </a:lnSpc>
            </a:pPr>
            <a:r>
              <a:rPr lang="en-US" b="1" spc="-10" dirty="0">
                <a:latin typeface="Corbel"/>
                <a:cs typeface="Corbel"/>
              </a:rPr>
              <a:t>Slides used based on: </a:t>
            </a:r>
          </a:p>
          <a:p>
            <a:pPr marL="12700">
              <a:lnSpc>
                <a:spcPts val="2365"/>
              </a:lnSpc>
            </a:pPr>
            <a:r>
              <a:rPr lang="en-US" sz="1600" spc="-10" dirty="0">
                <a:latin typeface="Corbel"/>
                <a:cs typeface="Corbel"/>
              </a:rPr>
              <a:t>	CS224W:</a:t>
            </a:r>
            <a:r>
              <a:rPr lang="en-US" sz="1600" spc="-30" dirty="0">
                <a:latin typeface="Corbel"/>
                <a:cs typeface="Corbel"/>
              </a:rPr>
              <a:t> </a:t>
            </a:r>
            <a:r>
              <a:rPr lang="en-US" sz="1600" dirty="0">
                <a:latin typeface="Corbel"/>
                <a:cs typeface="Corbel"/>
              </a:rPr>
              <a:t>Machine</a:t>
            </a:r>
            <a:r>
              <a:rPr lang="en-US" sz="1600" spc="-20" dirty="0">
                <a:latin typeface="Corbel"/>
                <a:cs typeface="Corbel"/>
              </a:rPr>
              <a:t> </a:t>
            </a:r>
            <a:r>
              <a:rPr lang="en-US" sz="1600" dirty="0">
                <a:latin typeface="Corbel"/>
                <a:cs typeface="Corbel"/>
              </a:rPr>
              <a:t>Learning</a:t>
            </a:r>
            <a:r>
              <a:rPr lang="en-US" sz="1600" spc="-25" dirty="0">
                <a:latin typeface="Corbel"/>
                <a:cs typeface="Corbel"/>
              </a:rPr>
              <a:t> </a:t>
            </a:r>
            <a:r>
              <a:rPr lang="en-US" sz="1600" dirty="0">
                <a:latin typeface="Corbel"/>
                <a:cs typeface="Corbel"/>
              </a:rPr>
              <a:t>with</a:t>
            </a:r>
            <a:r>
              <a:rPr lang="en-US" sz="1600" spc="-120" dirty="0">
                <a:latin typeface="Corbel"/>
                <a:cs typeface="Corbel"/>
              </a:rPr>
              <a:t> </a:t>
            </a:r>
            <a:r>
              <a:rPr lang="en-US" sz="1600" spc="-10" dirty="0">
                <a:latin typeface="Corbel"/>
                <a:cs typeface="Corbel"/>
              </a:rPr>
              <a:t>Graphs</a:t>
            </a:r>
            <a:endParaRPr lang="en-US" sz="1600" dirty="0">
              <a:latin typeface="Corbel"/>
              <a:cs typeface="Corbel"/>
            </a:endParaRPr>
          </a:p>
          <a:p>
            <a:pPr marL="12700">
              <a:lnSpc>
                <a:spcPct val="100000"/>
              </a:lnSpc>
            </a:pPr>
            <a:r>
              <a:rPr lang="en-US" sz="1600" dirty="0">
                <a:latin typeface="Corbel"/>
                <a:cs typeface="Corbel"/>
              </a:rPr>
              <a:t>	Jure</a:t>
            </a:r>
            <a:r>
              <a:rPr lang="en-US" sz="1600" spc="-40" dirty="0">
                <a:latin typeface="Corbel"/>
                <a:cs typeface="Corbel"/>
              </a:rPr>
              <a:t> </a:t>
            </a:r>
            <a:r>
              <a:rPr lang="en-US" sz="1600" dirty="0" err="1">
                <a:latin typeface="Corbel"/>
                <a:cs typeface="Corbel"/>
              </a:rPr>
              <a:t>Leskovec</a:t>
            </a:r>
            <a:r>
              <a:rPr lang="en-US" sz="1600" dirty="0">
                <a:latin typeface="Corbel"/>
                <a:cs typeface="Corbel"/>
              </a:rPr>
              <a:t>,</a:t>
            </a:r>
            <a:r>
              <a:rPr lang="en-US" sz="1600" spc="-35" dirty="0">
                <a:latin typeface="Corbel"/>
                <a:cs typeface="Corbel"/>
              </a:rPr>
              <a:t> </a:t>
            </a:r>
            <a:r>
              <a:rPr lang="en-US" sz="1600" dirty="0">
                <a:latin typeface="Corbel"/>
                <a:cs typeface="Corbel"/>
              </a:rPr>
              <a:t>Stanford</a:t>
            </a:r>
            <a:r>
              <a:rPr lang="en-US" sz="1600" spc="-75" dirty="0">
                <a:latin typeface="Corbel"/>
                <a:cs typeface="Corbel"/>
              </a:rPr>
              <a:t> </a:t>
            </a:r>
            <a:r>
              <a:rPr lang="en-US" sz="1600" spc="-10" dirty="0">
                <a:latin typeface="Corbel"/>
                <a:cs typeface="Corbel"/>
              </a:rPr>
              <a:t>University</a:t>
            </a:r>
            <a:endParaRPr lang="en-US" sz="1600" dirty="0">
              <a:latin typeface="Corbel"/>
              <a:cs typeface="Corbel"/>
            </a:endParaRPr>
          </a:p>
          <a:p>
            <a:pPr marL="898525">
              <a:lnSpc>
                <a:spcPct val="100000"/>
              </a:lnSpc>
              <a:spcBef>
                <a:spcPts val="40"/>
              </a:spcBef>
            </a:pPr>
            <a:r>
              <a:rPr lang="en-US" sz="1600" spc="-10" dirty="0">
                <a:solidFill>
                  <a:srgbClr val="FFFFFF"/>
                </a:solidFill>
                <a:latin typeface="Corbel"/>
                <a:cs typeface="Corbel"/>
                <a:hlinkClick r:id="rId2"/>
              </a:rPr>
              <a:t>http://cs224w.stanford.edu</a:t>
            </a:r>
            <a:endParaRPr lang="en-US" sz="1600" dirty="0">
              <a:latin typeface="Corbel"/>
              <a:cs typeface="Corbel"/>
            </a:endParaRPr>
          </a:p>
          <a:p>
            <a:endParaRPr lang="el-GR" dirty="0"/>
          </a:p>
        </p:txBody>
      </p:sp>
    </p:spTree>
    <p:extLst>
      <p:ext uri="{BB962C8B-B14F-4D97-AF65-F5344CB8AC3E}">
        <p14:creationId xmlns:p14="http://schemas.microsoft.com/office/powerpoint/2010/main" val="3348755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A530-4B72-4966-AC6F-781D58D9591F}"/>
              </a:ext>
            </a:extLst>
          </p:cNvPr>
          <p:cNvSpPr>
            <a:spLocks noGrp="1"/>
          </p:cNvSpPr>
          <p:nvPr>
            <p:ph type="title"/>
          </p:nvPr>
        </p:nvSpPr>
        <p:spPr/>
        <p:txBody>
          <a:bodyPr/>
          <a:lstStyle/>
          <a:p>
            <a:r>
              <a:rPr lang="en-US" altLang="zh-CN" dirty="0"/>
              <a:t>Permutation </a:t>
            </a:r>
            <a:r>
              <a:rPr lang="en-US" dirty="0"/>
              <a:t>Invariance</a:t>
            </a:r>
          </a:p>
        </p:txBody>
      </p:sp>
      <p:sp>
        <p:nvSpPr>
          <p:cNvPr id="3" name="Content Placeholder 2">
            <a:extLst>
              <a:ext uri="{FF2B5EF4-FFF2-40B4-BE49-F238E27FC236}">
                <a16:creationId xmlns:a16="http://schemas.microsoft.com/office/drawing/2014/main" id="{C96879BF-4258-4B20-A5CA-3245CE95CAE8}"/>
              </a:ext>
            </a:extLst>
          </p:cNvPr>
          <p:cNvSpPr>
            <a:spLocks noGrp="1"/>
          </p:cNvSpPr>
          <p:nvPr>
            <p:ph idx="1"/>
          </p:nvPr>
        </p:nvSpPr>
        <p:spPr>
          <a:xfrm>
            <a:off x="457200" y="1076541"/>
            <a:ext cx="8229600" cy="568940"/>
          </a:xfrm>
        </p:spPr>
        <p:txBody>
          <a:bodyPr>
            <a:normAutofit fontScale="85000" lnSpcReduction="10000"/>
          </a:bodyPr>
          <a:lstStyle/>
          <a:p>
            <a:r>
              <a:rPr lang="en-US" b="1">
                <a:solidFill>
                  <a:srgbClr val="FF0000"/>
                </a:solidFill>
              </a:rPr>
              <a:t>Graph does not have a canonical order of the nodes!</a:t>
            </a:r>
          </a:p>
        </p:txBody>
      </p:sp>
      <p:sp>
        <p:nvSpPr>
          <p:cNvPr id="6" name="Slide Number Placeholder 5">
            <a:extLst>
              <a:ext uri="{FF2B5EF4-FFF2-40B4-BE49-F238E27FC236}">
                <a16:creationId xmlns:a16="http://schemas.microsoft.com/office/drawing/2014/main" id="{2F1A0847-74B9-4EF5-8E6B-BCC09E0474F8}"/>
              </a:ext>
            </a:extLst>
          </p:cNvPr>
          <p:cNvSpPr>
            <a:spLocks noGrp="1"/>
          </p:cNvSpPr>
          <p:nvPr>
            <p:ph type="sldNum" sz="quarter" idx="12"/>
          </p:nvPr>
        </p:nvSpPr>
        <p:spPr/>
        <p:txBody>
          <a:bodyPr/>
          <a:lstStyle/>
          <a:p>
            <a:fld id="{19B12225-5612-419B-A8D5-4B8EEE4C217E}" type="slidenum">
              <a:rPr lang="en-US" smtClean="0"/>
              <a:pPr/>
              <a:t>20</a:t>
            </a:fld>
            <a:endParaRPr lang="en-US"/>
          </a:p>
        </p:txBody>
      </p:sp>
      <p:grpSp>
        <p:nvGrpSpPr>
          <p:cNvPr id="8" name="Group 7">
            <a:extLst>
              <a:ext uri="{FF2B5EF4-FFF2-40B4-BE49-F238E27FC236}">
                <a16:creationId xmlns:a16="http://schemas.microsoft.com/office/drawing/2014/main" id="{0AE5FE45-B8F3-4924-8CAF-5AFA6FC1D8DE}"/>
              </a:ext>
            </a:extLst>
          </p:cNvPr>
          <p:cNvGrpSpPr/>
          <p:nvPr/>
        </p:nvGrpSpPr>
        <p:grpSpPr>
          <a:xfrm>
            <a:off x="524065" y="1801082"/>
            <a:ext cx="3284034" cy="1936054"/>
            <a:chOff x="457200" y="4321457"/>
            <a:chExt cx="3284034" cy="1936054"/>
          </a:xfrm>
        </p:grpSpPr>
        <p:sp>
          <p:nvSpPr>
            <p:cNvPr id="11" name="Oval 10">
              <a:extLst>
                <a:ext uri="{FF2B5EF4-FFF2-40B4-BE49-F238E27FC236}">
                  <a16:creationId xmlns:a16="http://schemas.microsoft.com/office/drawing/2014/main" id="{E87F5266-6F60-437C-82DA-CE2B4E07D90E}"/>
                </a:ext>
              </a:extLst>
            </p:cNvPr>
            <p:cNvSpPr/>
            <p:nvPr/>
          </p:nvSpPr>
          <p:spPr>
            <a:xfrm>
              <a:off x="1222917" y="4855241"/>
              <a:ext cx="360556" cy="370700"/>
            </a:xfrm>
            <a:prstGeom prst="ellipse">
              <a:avLst/>
            </a:prstGeom>
            <a:solidFill>
              <a:schemeClr val="accent1">
                <a:lumMod val="75000"/>
              </a:schemeClr>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A</a:t>
              </a:r>
            </a:p>
          </p:txBody>
        </p:sp>
        <p:sp>
          <p:nvSpPr>
            <p:cNvPr id="12" name="Oval 11">
              <a:extLst>
                <a:ext uri="{FF2B5EF4-FFF2-40B4-BE49-F238E27FC236}">
                  <a16:creationId xmlns:a16="http://schemas.microsoft.com/office/drawing/2014/main" id="{DCC4347A-C3E3-446E-969A-68D2C227B20A}"/>
                </a:ext>
              </a:extLst>
            </p:cNvPr>
            <p:cNvSpPr/>
            <p:nvPr/>
          </p:nvSpPr>
          <p:spPr>
            <a:xfrm>
              <a:off x="2869581" y="5036610"/>
              <a:ext cx="360556" cy="370700"/>
            </a:xfrm>
            <a:prstGeom prst="ellipse">
              <a:avLst/>
            </a:prstGeom>
            <a:solidFill>
              <a:srgbClr val="008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C</a:t>
              </a:r>
            </a:p>
          </p:txBody>
        </p:sp>
        <p:sp>
          <p:nvSpPr>
            <p:cNvPr id="13" name="Oval 12">
              <a:extLst>
                <a:ext uri="{FF2B5EF4-FFF2-40B4-BE49-F238E27FC236}">
                  <a16:creationId xmlns:a16="http://schemas.microsoft.com/office/drawing/2014/main" id="{9C7A37C9-9F48-4AEA-8DCE-C550DD97FA59}"/>
                </a:ext>
              </a:extLst>
            </p:cNvPr>
            <p:cNvSpPr/>
            <p:nvPr/>
          </p:nvSpPr>
          <p:spPr>
            <a:xfrm>
              <a:off x="2590800" y="4321457"/>
              <a:ext cx="360556" cy="370700"/>
            </a:xfrm>
            <a:prstGeom prst="ellipse">
              <a:avLst/>
            </a:prstGeom>
            <a:solidFill>
              <a:srgbClr val="C00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B</a:t>
              </a:r>
            </a:p>
          </p:txBody>
        </p:sp>
        <p:sp>
          <p:nvSpPr>
            <p:cNvPr id="14" name="Oval 13">
              <a:extLst>
                <a:ext uri="{FF2B5EF4-FFF2-40B4-BE49-F238E27FC236}">
                  <a16:creationId xmlns:a16="http://schemas.microsoft.com/office/drawing/2014/main" id="{B5871523-106C-4217-ADC8-560836F2D1F2}"/>
                </a:ext>
              </a:extLst>
            </p:cNvPr>
            <p:cNvSpPr/>
            <p:nvPr/>
          </p:nvSpPr>
          <p:spPr>
            <a:xfrm>
              <a:off x="2057400" y="5886811"/>
              <a:ext cx="360556" cy="370700"/>
            </a:xfrm>
            <a:prstGeom prst="ellipse">
              <a:avLst/>
            </a:prstGeom>
            <a:solidFill>
              <a:srgbClr val="7030A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E</a:t>
              </a:r>
            </a:p>
          </p:txBody>
        </p:sp>
        <p:sp>
          <p:nvSpPr>
            <p:cNvPr id="15" name="Oval 14">
              <a:extLst>
                <a:ext uri="{FF2B5EF4-FFF2-40B4-BE49-F238E27FC236}">
                  <a16:creationId xmlns:a16="http://schemas.microsoft.com/office/drawing/2014/main" id="{FCA5F47B-9AC1-4F1E-814C-481BE8C3D91F}"/>
                </a:ext>
              </a:extLst>
            </p:cNvPr>
            <p:cNvSpPr/>
            <p:nvPr/>
          </p:nvSpPr>
          <p:spPr>
            <a:xfrm>
              <a:off x="3380678" y="5701461"/>
              <a:ext cx="360556" cy="370700"/>
            </a:xfrm>
            <a:prstGeom prst="ellipse">
              <a:avLst/>
            </a:prstGeom>
            <a:solidFill>
              <a:srgbClr val="FF0066"/>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F</a:t>
              </a:r>
            </a:p>
          </p:txBody>
        </p:sp>
        <p:sp>
          <p:nvSpPr>
            <p:cNvPr id="16" name="Oval 15">
              <a:extLst>
                <a:ext uri="{FF2B5EF4-FFF2-40B4-BE49-F238E27FC236}">
                  <a16:creationId xmlns:a16="http://schemas.microsoft.com/office/drawing/2014/main" id="{EEE29DF2-61BE-4CD2-A289-D5DC1896505A}"/>
                </a:ext>
              </a:extLst>
            </p:cNvPr>
            <p:cNvSpPr/>
            <p:nvPr/>
          </p:nvSpPr>
          <p:spPr>
            <a:xfrm>
              <a:off x="457200" y="5886811"/>
              <a:ext cx="360556" cy="370700"/>
            </a:xfrm>
            <a:prstGeom prst="ellipse">
              <a:avLst/>
            </a:prstGeom>
            <a:solidFill>
              <a:srgbClr val="0070C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D</a:t>
              </a:r>
            </a:p>
          </p:txBody>
        </p:sp>
        <p:cxnSp>
          <p:nvCxnSpPr>
            <p:cNvPr id="17" name="Straight Arrow Connector 16">
              <a:extLst>
                <a:ext uri="{FF2B5EF4-FFF2-40B4-BE49-F238E27FC236}">
                  <a16:creationId xmlns:a16="http://schemas.microsoft.com/office/drawing/2014/main" id="{3920694F-10F2-4681-84EB-71B0B77DB7CC}"/>
                </a:ext>
              </a:extLst>
            </p:cNvPr>
            <p:cNvCxnSpPr>
              <a:cxnSpLocks/>
              <a:stCxn id="12" idx="0"/>
              <a:endCxn id="13" idx="5"/>
            </p:cNvCxnSpPr>
            <p:nvPr/>
          </p:nvCxnSpPr>
          <p:spPr>
            <a:xfrm flipH="1" flipV="1">
              <a:off x="2898554" y="4637869"/>
              <a:ext cx="151305" cy="398741"/>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18DB2190-9736-4164-B635-A74D6F4E11E9}"/>
                </a:ext>
              </a:extLst>
            </p:cNvPr>
            <p:cNvCxnSpPr>
              <a:cxnSpLocks/>
              <a:stCxn id="13" idx="2"/>
              <a:endCxn id="11" idx="6"/>
            </p:cNvCxnSpPr>
            <p:nvPr/>
          </p:nvCxnSpPr>
          <p:spPr>
            <a:xfrm flipH="1">
              <a:off x="1583473" y="4506807"/>
              <a:ext cx="1007327" cy="533784"/>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B0571F75-CCE2-407E-8156-9768E7E3EABC}"/>
                </a:ext>
              </a:extLst>
            </p:cNvPr>
            <p:cNvCxnSpPr>
              <a:cxnSpLocks/>
              <a:stCxn id="16" idx="0"/>
              <a:endCxn id="11" idx="3"/>
            </p:cNvCxnSpPr>
            <p:nvPr/>
          </p:nvCxnSpPr>
          <p:spPr>
            <a:xfrm flipV="1">
              <a:off x="637478" y="5171653"/>
              <a:ext cx="638241" cy="715158"/>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2ABE72BA-11D3-46CD-98E2-E9B981160B90}"/>
                </a:ext>
              </a:extLst>
            </p:cNvPr>
            <p:cNvCxnSpPr>
              <a:cxnSpLocks/>
              <a:stCxn id="12" idx="2"/>
              <a:endCxn id="11" idx="5"/>
            </p:cNvCxnSpPr>
            <p:nvPr/>
          </p:nvCxnSpPr>
          <p:spPr>
            <a:xfrm flipH="1" flipV="1">
              <a:off x="1530671" y="5171653"/>
              <a:ext cx="1338910" cy="5030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0D39DE41-0047-49C5-A997-A960384A4406}"/>
                </a:ext>
              </a:extLst>
            </p:cNvPr>
            <p:cNvCxnSpPr>
              <a:cxnSpLocks/>
              <a:stCxn id="14" idx="7"/>
              <a:endCxn id="12" idx="3"/>
            </p:cNvCxnSpPr>
            <p:nvPr/>
          </p:nvCxnSpPr>
          <p:spPr>
            <a:xfrm flipV="1">
              <a:off x="2365154" y="5353022"/>
              <a:ext cx="557229" cy="58807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21988204-FE81-4EBF-85CD-7CB67851898D}"/>
                </a:ext>
              </a:extLst>
            </p:cNvPr>
            <p:cNvCxnSpPr>
              <a:cxnSpLocks/>
              <a:stCxn id="15" idx="1"/>
              <a:endCxn id="12" idx="4"/>
            </p:cNvCxnSpPr>
            <p:nvPr/>
          </p:nvCxnSpPr>
          <p:spPr>
            <a:xfrm flipH="1" flipV="1">
              <a:off x="3049859" y="5407310"/>
              <a:ext cx="383621" cy="348439"/>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6FAAD737-D6AF-46F1-990E-6CDE20B8F565}"/>
                </a:ext>
              </a:extLst>
            </p:cNvPr>
            <p:cNvCxnSpPr>
              <a:cxnSpLocks/>
              <a:stCxn id="15" idx="2"/>
              <a:endCxn id="14" idx="6"/>
            </p:cNvCxnSpPr>
            <p:nvPr/>
          </p:nvCxnSpPr>
          <p:spPr>
            <a:xfrm flipH="1">
              <a:off x="2417956" y="5886811"/>
              <a:ext cx="962722" cy="185350"/>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grpSp>
      <p:graphicFrame>
        <p:nvGraphicFramePr>
          <p:cNvPr id="39" name="Table 39">
            <a:extLst>
              <a:ext uri="{FF2B5EF4-FFF2-40B4-BE49-F238E27FC236}">
                <a16:creationId xmlns:a16="http://schemas.microsoft.com/office/drawing/2014/main" id="{EA0F55B6-6774-4D1B-A3A2-8E1630D1EC0B}"/>
              </a:ext>
            </a:extLst>
          </p:cNvPr>
          <p:cNvGraphicFramePr>
            <a:graphicFrameLocks noGrp="1"/>
          </p:cNvGraphicFramePr>
          <p:nvPr/>
        </p:nvGraphicFramePr>
        <p:xfrm>
          <a:off x="4601735" y="1782764"/>
          <a:ext cx="1041400" cy="22250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274816716"/>
                    </a:ext>
                  </a:extLst>
                </a:gridCol>
                <a:gridCol w="208280">
                  <a:extLst>
                    <a:ext uri="{9D8B030D-6E8A-4147-A177-3AD203B41FA5}">
                      <a16:colId xmlns:a16="http://schemas.microsoft.com/office/drawing/2014/main" val="662954126"/>
                    </a:ext>
                  </a:extLst>
                </a:gridCol>
                <a:gridCol w="208280">
                  <a:extLst>
                    <a:ext uri="{9D8B030D-6E8A-4147-A177-3AD203B41FA5}">
                      <a16:colId xmlns:a16="http://schemas.microsoft.com/office/drawing/2014/main" val="2413548884"/>
                    </a:ext>
                  </a:extLst>
                </a:gridCol>
                <a:gridCol w="208280">
                  <a:extLst>
                    <a:ext uri="{9D8B030D-6E8A-4147-A177-3AD203B41FA5}">
                      <a16:colId xmlns:a16="http://schemas.microsoft.com/office/drawing/2014/main" val="564823260"/>
                    </a:ext>
                  </a:extLst>
                </a:gridCol>
                <a:gridCol w="208280">
                  <a:extLst>
                    <a:ext uri="{9D8B030D-6E8A-4147-A177-3AD203B41FA5}">
                      <a16:colId xmlns:a16="http://schemas.microsoft.com/office/drawing/2014/main" val="1236663919"/>
                    </a:ext>
                  </a:extLst>
                </a:gridCol>
              </a:tblGrid>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4106942707"/>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2138951212"/>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347360828"/>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4228507512"/>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526454813"/>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463028135"/>
                  </a:ext>
                </a:extLst>
              </a:tr>
            </a:tbl>
          </a:graphicData>
        </a:graphic>
      </p:graphicFrame>
      <p:grpSp>
        <p:nvGrpSpPr>
          <p:cNvPr id="54" name="Group 53">
            <a:extLst>
              <a:ext uri="{FF2B5EF4-FFF2-40B4-BE49-F238E27FC236}">
                <a16:creationId xmlns:a16="http://schemas.microsoft.com/office/drawing/2014/main" id="{3E61A7B6-2C64-4861-9E0F-B4B405F1D482}"/>
              </a:ext>
            </a:extLst>
          </p:cNvPr>
          <p:cNvGrpSpPr/>
          <p:nvPr/>
        </p:nvGrpSpPr>
        <p:grpSpPr>
          <a:xfrm>
            <a:off x="4223367" y="1778469"/>
            <a:ext cx="1326740" cy="2228076"/>
            <a:chOff x="4190679" y="2127529"/>
            <a:chExt cx="1326740" cy="2228076"/>
          </a:xfrm>
        </p:grpSpPr>
        <p:cxnSp>
          <p:nvCxnSpPr>
            <p:cNvPr id="41" name="Straight Connector 40">
              <a:extLst>
                <a:ext uri="{FF2B5EF4-FFF2-40B4-BE49-F238E27FC236}">
                  <a16:creationId xmlns:a16="http://schemas.microsoft.com/office/drawing/2014/main" id="{A7E36E6F-59DE-4C42-A5CA-B51E4F9FF26D}"/>
                </a:ext>
              </a:extLst>
            </p:cNvPr>
            <p:cNvCxnSpPr>
              <a:cxnSpLocks/>
            </p:cNvCxnSpPr>
            <p:nvPr/>
          </p:nvCxnSpPr>
          <p:spPr>
            <a:xfrm>
              <a:off x="4677196" y="2306230"/>
              <a:ext cx="833479" cy="0"/>
            </a:xfrm>
            <a:prstGeom prst="line">
              <a:avLst/>
            </a:prstGeom>
            <a:ln w="285750">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2A5BA652-6EB5-4647-824E-8E4113D24776}"/>
                </a:ext>
              </a:extLst>
            </p:cNvPr>
            <p:cNvCxnSpPr>
              <a:cxnSpLocks/>
            </p:cNvCxnSpPr>
            <p:nvPr/>
          </p:nvCxnSpPr>
          <p:spPr>
            <a:xfrm>
              <a:off x="4677196" y="2669023"/>
              <a:ext cx="833479" cy="0"/>
            </a:xfrm>
            <a:prstGeom prst="line">
              <a:avLst/>
            </a:prstGeom>
            <a:ln w="28575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E62238F-143A-4049-A171-DF8E00E149DF}"/>
                </a:ext>
              </a:extLst>
            </p:cNvPr>
            <p:cNvCxnSpPr>
              <a:cxnSpLocks/>
            </p:cNvCxnSpPr>
            <p:nvPr/>
          </p:nvCxnSpPr>
          <p:spPr>
            <a:xfrm>
              <a:off x="4677196" y="3046791"/>
              <a:ext cx="833479" cy="0"/>
            </a:xfrm>
            <a:prstGeom prst="line">
              <a:avLst/>
            </a:prstGeom>
            <a:ln w="285750">
              <a:solidFill>
                <a:srgbClr val="008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9371198-C8D8-49D6-B1E9-938AF74BF04D}"/>
                </a:ext>
              </a:extLst>
            </p:cNvPr>
            <p:cNvCxnSpPr>
              <a:cxnSpLocks/>
            </p:cNvCxnSpPr>
            <p:nvPr/>
          </p:nvCxnSpPr>
          <p:spPr>
            <a:xfrm>
              <a:off x="4683940" y="3433859"/>
              <a:ext cx="833479" cy="0"/>
            </a:xfrm>
            <a:prstGeom prst="line">
              <a:avLst/>
            </a:prstGeom>
            <a:ln w="285750">
              <a:solidFill>
                <a:srgbClr val="0070C0"/>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853D93B5-C163-4ED2-BB38-CE71D37209AB}"/>
                </a:ext>
              </a:extLst>
            </p:cNvPr>
            <p:cNvCxnSpPr>
              <a:cxnSpLocks/>
            </p:cNvCxnSpPr>
            <p:nvPr/>
          </p:nvCxnSpPr>
          <p:spPr>
            <a:xfrm>
              <a:off x="4677196" y="3791961"/>
              <a:ext cx="833479" cy="0"/>
            </a:xfrm>
            <a:prstGeom prst="line">
              <a:avLst/>
            </a:prstGeom>
            <a:ln w="285750">
              <a:solidFill>
                <a:srgbClr val="7030A0"/>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648B8066-8AB8-4576-AE6C-08BF79D06A51}"/>
                </a:ext>
              </a:extLst>
            </p:cNvPr>
            <p:cNvCxnSpPr>
              <a:cxnSpLocks/>
            </p:cNvCxnSpPr>
            <p:nvPr/>
          </p:nvCxnSpPr>
          <p:spPr>
            <a:xfrm>
              <a:off x="4677196" y="4148833"/>
              <a:ext cx="833479" cy="0"/>
            </a:xfrm>
            <a:prstGeom prst="line">
              <a:avLst/>
            </a:prstGeom>
            <a:ln w="285750">
              <a:solidFill>
                <a:srgbClr val="FF0066"/>
              </a:solidFill>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5667EACD-E693-4B84-A3C8-75CBDBB1F38E}"/>
                </a:ext>
              </a:extLst>
            </p:cNvPr>
            <p:cNvSpPr txBox="1"/>
            <p:nvPr/>
          </p:nvSpPr>
          <p:spPr>
            <a:xfrm>
              <a:off x="4191165" y="2127529"/>
              <a:ext cx="330540" cy="369332"/>
            </a:xfrm>
            <a:prstGeom prst="rect">
              <a:avLst/>
            </a:prstGeom>
            <a:noFill/>
          </p:spPr>
          <p:txBody>
            <a:bodyPr wrap="none" rtlCol="0">
              <a:spAutoFit/>
            </a:bodyPr>
            <a:lstStyle/>
            <a:p>
              <a:r>
                <a:rPr lang="en-US"/>
                <a:t>A</a:t>
              </a:r>
            </a:p>
          </p:txBody>
        </p:sp>
        <p:sp>
          <p:nvSpPr>
            <p:cNvPr id="49" name="TextBox 48">
              <a:extLst>
                <a:ext uri="{FF2B5EF4-FFF2-40B4-BE49-F238E27FC236}">
                  <a16:creationId xmlns:a16="http://schemas.microsoft.com/office/drawing/2014/main" id="{993AEEBA-97B2-4D52-B634-7F630F573937}"/>
                </a:ext>
              </a:extLst>
            </p:cNvPr>
            <p:cNvSpPr txBox="1"/>
            <p:nvPr/>
          </p:nvSpPr>
          <p:spPr>
            <a:xfrm>
              <a:off x="4191165" y="2529191"/>
              <a:ext cx="320922" cy="369332"/>
            </a:xfrm>
            <a:prstGeom prst="rect">
              <a:avLst/>
            </a:prstGeom>
            <a:noFill/>
          </p:spPr>
          <p:txBody>
            <a:bodyPr wrap="none" rtlCol="0">
              <a:spAutoFit/>
            </a:bodyPr>
            <a:lstStyle/>
            <a:p>
              <a:r>
                <a:rPr lang="en-US"/>
                <a:t>B</a:t>
              </a:r>
            </a:p>
          </p:txBody>
        </p:sp>
        <p:sp>
          <p:nvSpPr>
            <p:cNvPr id="50" name="TextBox 49">
              <a:extLst>
                <a:ext uri="{FF2B5EF4-FFF2-40B4-BE49-F238E27FC236}">
                  <a16:creationId xmlns:a16="http://schemas.microsoft.com/office/drawing/2014/main" id="{09BACCC9-4A5A-4B5A-926B-17857EAF50C3}"/>
                </a:ext>
              </a:extLst>
            </p:cNvPr>
            <p:cNvSpPr txBox="1"/>
            <p:nvPr/>
          </p:nvSpPr>
          <p:spPr>
            <a:xfrm>
              <a:off x="4191165" y="2898523"/>
              <a:ext cx="320922" cy="369332"/>
            </a:xfrm>
            <a:prstGeom prst="rect">
              <a:avLst/>
            </a:prstGeom>
            <a:noFill/>
          </p:spPr>
          <p:txBody>
            <a:bodyPr wrap="none" rtlCol="0">
              <a:spAutoFit/>
            </a:bodyPr>
            <a:lstStyle/>
            <a:p>
              <a:r>
                <a:rPr lang="en-US"/>
                <a:t>C</a:t>
              </a:r>
            </a:p>
          </p:txBody>
        </p:sp>
        <p:sp>
          <p:nvSpPr>
            <p:cNvPr id="51" name="TextBox 50">
              <a:extLst>
                <a:ext uri="{FF2B5EF4-FFF2-40B4-BE49-F238E27FC236}">
                  <a16:creationId xmlns:a16="http://schemas.microsoft.com/office/drawing/2014/main" id="{10077D37-477B-4601-B3C3-ECBDE837B11F}"/>
                </a:ext>
              </a:extLst>
            </p:cNvPr>
            <p:cNvSpPr txBox="1"/>
            <p:nvPr/>
          </p:nvSpPr>
          <p:spPr>
            <a:xfrm>
              <a:off x="4190679" y="3244334"/>
              <a:ext cx="340158" cy="369332"/>
            </a:xfrm>
            <a:prstGeom prst="rect">
              <a:avLst/>
            </a:prstGeom>
            <a:noFill/>
          </p:spPr>
          <p:txBody>
            <a:bodyPr wrap="none" rtlCol="0">
              <a:spAutoFit/>
            </a:bodyPr>
            <a:lstStyle/>
            <a:p>
              <a:r>
                <a:rPr lang="en-US"/>
                <a:t>D</a:t>
              </a:r>
            </a:p>
          </p:txBody>
        </p:sp>
        <p:sp>
          <p:nvSpPr>
            <p:cNvPr id="52" name="TextBox 51">
              <a:extLst>
                <a:ext uri="{FF2B5EF4-FFF2-40B4-BE49-F238E27FC236}">
                  <a16:creationId xmlns:a16="http://schemas.microsoft.com/office/drawing/2014/main" id="{E0E25C7F-5E80-4015-B2E7-169C65493B07}"/>
                </a:ext>
              </a:extLst>
            </p:cNvPr>
            <p:cNvSpPr txBox="1"/>
            <p:nvPr/>
          </p:nvSpPr>
          <p:spPr>
            <a:xfrm>
              <a:off x="4200409" y="3607295"/>
              <a:ext cx="311304" cy="369332"/>
            </a:xfrm>
            <a:prstGeom prst="rect">
              <a:avLst/>
            </a:prstGeom>
            <a:noFill/>
          </p:spPr>
          <p:txBody>
            <a:bodyPr wrap="none" rtlCol="0">
              <a:spAutoFit/>
            </a:bodyPr>
            <a:lstStyle/>
            <a:p>
              <a:r>
                <a:rPr lang="en-US"/>
                <a:t>E</a:t>
              </a:r>
            </a:p>
          </p:txBody>
        </p:sp>
        <p:sp>
          <p:nvSpPr>
            <p:cNvPr id="53" name="TextBox 52">
              <a:extLst>
                <a:ext uri="{FF2B5EF4-FFF2-40B4-BE49-F238E27FC236}">
                  <a16:creationId xmlns:a16="http://schemas.microsoft.com/office/drawing/2014/main" id="{77486E30-663D-4FF4-9FB7-F2CA222B96F8}"/>
                </a:ext>
              </a:extLst>
            </p:cNvPr>
            <p:cNvSpPr txBox="1"/>
            <p:nvPr/>
          </p:nvSpPr>
          <p:spPr>
            <a:xfrm>
              <a:off x="4204289" y="3986273"/>
              <a:ext cx="301686" cy="369332"/>
            </a:xfrm>
            <a:prstGeom prst="rect">
              <a:avLst/>
            </a:prstGeom>
            <a:noFill/>
          </p:spPr>
          <p:txBody>
            <a:bodyPr wrap="none" rtlCol="0">
              <a:spAutoFit/>
            </a:bodyPr>
            <a:lstStyle/>
            <a:p>
              <a:r>
                <a:rPr lang="en-US"/>
                <a:t>F</a:t>
              </a:r>
            </a:p>
          </p:txBody>
        </p:sp>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A6D8804-5972-4C89-A04E-E98540233F0B}"/>
                  </a:ext>
                </a:extLst>
              </p:cNvPr>
              <p:cNvSpPr txBox="1"/>
              <p:nvPr/>
            </p:nvSpPr>
            <p:spPr>
              <a:xfrm>
                <a:off x="4223367" y="1452698"/>
                <a:ext cx="1917448" cy="369332"/>
              </a:xfrm>
              <a:prstGeom prst="rect">
                <a:avLst/>
              </a:prstGeom>
              <a:noFill/>
            </p:spPr>
            <p:txBody>
              <a:bodyPr wrap="none" rtlCol="0">
                <a:spAutoFit/>
              </a:bodyPr>
              <a:lstStyle/>
              <a:p>
                <a:r>
                  <a:rPr lang="en-US" b="1"/>
                  <a:t>Node features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𝟏</m:t>
                        </m:r>
                      </m:sub>
                    </m:sSub>
                  </m:oMath>
                </a14:m>
                <a:endParaRPr lang="en-US" b="1" i="1"/>
              </a:p>
            </p:txBody>
          </p:sp>
        </mc:Choice>
        <mc:Fallback xmlns="">
          <p:sp>
            <p:nvSpPr>
              <p:cNvPr id="55" name="TextBox 54">
                <a:extLst>
                  <a:ext uri="{FF2B5EF4-FFF2-40B4-BE49-F238E27FC236}">
                    <a16:creationId xmlns:a16="http://schemas.microsoft.com/office/drawing/2014/main" id="{2A6D8804-5972-4C89-A04E-E98540233F0B}"/>
                  </a:ext>
                </a:extLst>
              </p:cNvPr>
              <p:cNvSpPr txBox="1">
                <a:spLocks noRot="1" noChangeAspect="1" noMove="1" noResize="1" noEditPoints="1" noAdjustHandles="1" noChangeArrowheads="1" noChangeShapeType="1" noTextEdit="1"/>
              </p:cNvSpPr>
              <p:nvPr/>
            </p:nvSpPr>
            <p:spPr>
              <a:xfrm>
                <a:off x="4223367" y="1452698"/>
                <a:ext cx="1917448" cy="369332"/>
              </a:xfrm>
              <a:prstGeom prst="rect">
                <a:avLst/>
              </a:prstGeom>
              <a:blipFill>
                <a:blip r:embed="rId2"/>
                <a:stretch>
                  <a:fillRect l="-2866" t="-8197" b="-24590"/>
                </a:stretch>
              </a:blipFill>
            </p:spPr>
            <p:txBody>
              <a:bodyPr/>
              <a:lstStyle/>
              <a:p>
                <a:r>
                  <a:rPr lang="en-US">
                    <a:noFill/>
                  </a:rPr>
                  <a:t> </a:t>
                </a:r>
              </a:p>
            </p:txBody>
          </p:sp>
        </mc:Fallback>
      </mc:AlternateContent>
      <p:graphicFrame>
        <p:nvGraphicFramePr>
          <p:cNvPr id="59" name="Table 4">
            <a:extLst>
              <a:ext uri="{FF2B5EF4-FFF2-40B4-BE49-F238E27FC236}">
                <a16:creationId xmlns:a16="http://schemas.microsoft.com/office/drawing/2014/main" id="{553E6C44-F4CC-47D1-A34C-4D213FA030BF}"/>
              </a:ext>
            </a:extLst>
          </p:cNvPr>
          <p:cNvGraphicFramePr>
            <a:graphicFrameLocks noGrp="1"/>
          </p:cNvGraphicFramePr>
          <p:nvPr/>
        </p:nvGraphicFramePr>
        <p:xfrm>
          <a:off x="6492361" y="2047923"/>
          <a:ext cx="1785372" cy="1920240"/>
        </p:xfrm>
        <a:graphic>
          <a:graphicData uri="http://schemas.openxmlformats.org/drawingml/2006/table">
            <a:tbl>
              <a:tblPr firstRow="1" bandRow="1">
                <a:tableStyleId>{5C22544A-7EE6-4342-B048-85BDC9FD1C3A}</a:tableStyleId>
              </a:tblPr>
              <a:tblGrid>
                <a:gridCol w="297562">
                  <a:extLst>
                    <a:ext uri="{9D8B030D-6E8A-4147-A177-3AD203B41FA5}">
                      <a16:colId xmlns:a16="http://schemas.microsoft.com/office/drawing/2014/main" val="848996135"/>
                    </a:ext>
                  </a:extLst>
                </a:gridCol>
                <a:gridCol w="297562">
                  <a:extLst>
                    <a:ext uri="{9D8B030D-6E8A-4147-A177-3AD203B41FA5}">
                      <a16:colId xmlns:a16="http://schemas.microsoft.com/office/drawing/2014/main" val="18767683"/>
                    </a:ext>
                  </a:extLst>
                </a:gridCol>
                <a:gridCol w="297562">
                  <a:extLst>
                    <a:ext uri="{9D8B030D-6E8A-4147-A177-3AD203B41FA5}">
                      <a16:colId xmlns:a16="http://schemas.microsoft.com/office/drawing/2014/main" val="2224886479"/>
                    </a:ext>
                  </a:extLst>
                </a:gridCol>
                <a:gridCol w="297562">
                  <a:extLst>
                    <a:ext uri="{9D8B030D-6E8A-4147-A177-3AD203B41FA5}">
                      <a16:colId xmlns:a16="http://schemas.microsoft.com/office/drawing/2014/main" val="1627538582"/>
                    </a:ext>
                  </a:extLst>
                </a:gridCol>
                <a:gridCol w="297562">
                  <a:extLst>
                    <a:ext uri="{9D8B030D-6E8A-4147-A177-3AD203B41FA5}">
                      <a16:colId xmlns:a16="http://schemas.microsoft.com/office/drawing/2014/main" val="2223255320"/>
                    </a:ext>
                  </a:extLst>
                </a:gridCol>
                <a:gridCol w="297562">
                  <a:extLst>
                    <a:ext uri="{9D8B030D-6E8A-4147-A177-3AD203B41FA5}">
                      <a16:colId xmlns:a16="http://schemas.microsoft.com/office/drawing/2014/main" val="2840546119"/>
                    </a:ext>
                  </a:extLst>
                </a:gridCol>
              </a:tblGrid>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2147977093"/>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1872767884"/>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extLst>
                  <a:ext uri="{0D108BD9-81ED-4DB2-BD59-A6C34878D82A}">
                    <a16:rowId xmlns:a16="http://schemas.microsoft.com/office/drawing/2014/main" val="1880729863"/>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574093775"/>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extLst>
                  <a:ext uri="{0D108BD9-81ED-4DB2-BD59-A6C34878D82A}">
                    <a16:rowId xmlns:a16="http://schemas.microsoft.com/office/drawing/2014/main" val="1337697988"/>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221039516"/>
                  </a:ext>
                </a:extLst>
              </a:tr>
            </a:tbl>
          </a:graphicData>
        </a:graphic>
      </p:graphicFrame>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63C9405F-B202-4758-AA09-3BB85EE480FF}"/>
                  </a:ext>
                </a:extLst>
              </p:cNvPr>
              <p:cNvSpPr txBox="1"/>
              <p:nvPr/>
            </p:nvSpPr>
            <p:spPr>
              <a:xfrm>
                <a:off x="6352483" y="1442291"/>
                <a:ext cx="2233240" cy="369332"/>
              </a:xfrm>
              <a:prstGeom prst="rect">
                <a:avLst/>
              </a:prstGeom>
              <a:noFill/>
            </p:spPr>
            <p:txBody>
              <a:bodyPr wrap="none" rtlCol="0">
                <a:spAutoFit/>
              </a:bodyPr>
              <a:lstStyle/>
              <a:p>
                <a:r>
                  <a:rPr lang="en-US" b="1"/>
                  <a:t>Adjacency matrix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𝟏</m:t>
                        </m:r>
                      </m:sub>
                    </m:sSub>
                  </m:oMath>
                </a14:m>
                <a:endParaRPr lang="en-US" b="1"/>
              </a:p>
            </p:txBody>
          </p:sp>
        </mc:Choice>
        <mc:Fallback xmlns="">
          <p:sp>
            <p:nvSpPr>
              <p:cNvPr id="60" name="TextBox 59">
                <a:extLst>
                  <a:ext uri="{FF2B5EF4-FFF2-40B4-BE49-F238E27FC236}">
                    <a16:creationId xmlns:a16="http://schemas.microsoft.com/office/drawing/2014/main" id="{63C9405F-B202-4758-AA09-3BB85EE480FF}"/>
                  </a:ext>
                </a:extLst>
              </p:cNvPr>
              <p:cNvSpPr txBox="1">
                <a:spLocks noRot="1" noChangeAspect="1" noMove="1" noResize="1" noEditPoints="1" noAdjustHandles="1" noChangeArrowheads="1" noChangeShapeType="1" noTextEdit="1"/>
              </p:cNvSpPr>
              <p:nvPr/>
            </p:nvSpPr>
            <p:spPr>
              <a:xfrm>
                <a:off x="6352483" y="1442291"/>
                <a:ext cx="2233240" cy="369332"/>
              </a:xfrm>
              <a:prstGeom prst="rect">
                <a:avLst/>
              </a:prstGeom>
              <a:blipFill>
                <a:blip r:embed="rId3"/>
                <a:stretch>
                  <a:fillRect l="-2186" t="-10000" b="-26667"/>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AE824691-432B-4D07-9946-E7207727E4A7}"/>
              </a:ext>
            </a:extLst>
          </p:cNvPr>
          <p:cNvSpPr txBox="1"/>
          <p:nvPr/>
        </p:nvSpPr>
        <p:spPr>
          <a:xfrm>
            <a:off x="6121601" y="2049065"/>
            <a:ext cx="330540" cy="369332"/>
          </a:xfrm>
          <a:prstGeom prst="rect">
            <a:avLst/>
          </a:prstGeom>
          <a:noFill/>
        </p:spPr>
        <p:txBody>
          <a:bodyPr wrap="none" rtlCol="0">
            <a:spAutoFit/>
          </a:bodyPr>
          <a:lstStyle/>
          <a:p>
            <a:r>
              <a:rPr lang="en-US"/>
              <a:t>A</a:t>
            </a:r>
          </a:p>
        </p:txBody>
      </p:sp>
      <p:sp>
        <p:nvSpPr>
          <p:cNvPr id="62" name="TextBox 61">
            <a:extLst>
              <a:ext uri="{FF2B5EF4-FFF2-40B4-BE49-F238E27FC236}">
                <a16:creationId xmlns:a16="http://schemas.microsoft.com/office/drawing/2014/main" id="{CBBA1C0E-7247-40A6-A4A7-5C2AC4CA503A}"/>
              </a:ext>
            </a:extLst>
          </p:cNvPr>
          <p:cNvSpPr txBox="1"/>
          <p:nvPr/>
        </p:nvSpPr>
        <p:spPr>
          <a:xfrm>
            <a:off x="6121601" y="2361715"/>
            <a:ext cx="320922" cy="369332"/>
          </a:xfrm>
          <a:prstGeom prst="rect">
            <a:avLst/>
          </a:prstGeom>
          <a:noFill/>
        </p:spPr>
        <p:txBody>
          <a:bodyPr wrap="none" rtlCol="0">
            <a:spAutoFit/>
          </a:bodyPr>
          <a:lstStyle/>
          <a:p>
            <a:r>
              <a:rPr lang="en-US"/>
              <a:t>B</a:t>
            </a:r>
          </a:p>
        </p:txBody>
      </p:sp>
      <p:sp>
        <p:nvSpPr>
          <p:cNvPr id="63" name="TextBox 62">
            <a:extLst>
              <a:ext uri="{FF2B5EF4-FFF2-40B4-BE49-F238E27FC236}">
                <a16:creationId xmlns:a16="http://schemas.microsoft.com/office/drawing/2014/main" id="{1FE33789-6EB8-4743-B1D5-553D386604C9}"/>
              </a:ext>
            </a:extLst>
          </p:cNvPr>
          <p:cNvSpPr txBox="1"/>
          <p:nvPr/>
        </p:nvSpPr>
        <p:spPr>
          <a:xfrm>
            <a:off x="6121601" y="2674403"/>
            <a:ext cx="320922" cy="369332"/>
          </a:xfrm>
          <a:prstGeom prst="rect">
            <a:avLst/>
          </a:prstGeom>
          <a:noFill/>
        </p:spPr>
        <p:txBody>
          <a:bodyPr wrap="none" rtlCol="0">
            <a:spAutoFit/>
          </a:bodyPr>
          <a:lstStyle/>
          <a:p>
            <a:r>
              <a:rPr lang="en-US"/>
              <a:t>C</a:t>
            </a:r>
          </a:p>
        </p:txBody>
      </p:sp>
      <p:sp>
        <p:nvSpPr>
          <p:cNvPr id="64" name="TextBox 63">
            <a:extLst>
              <a:ext uri="{FF2B5EF4-FFF2-40B4-BE49-F238E27FC236}">
                <a16:creationId xmlns:a16="http://schemas.microsoft.com/office/drawing/2014/main" id="{CDEE33C7-91E6-4782-8FED-BB7AFF42B83D}"/>
              </a:ext>
            </a:extLst>
          </p:cNvPr>
          <p:cNvSpPr txBox="1"/>
          <p:nvPr/>
        </p:nvSpPr>
        <p:spPr>
          <a:xfrm>
            <a:off x="6121115" y="2971662"/>
            <a:ext cx="340158" cy="369332"/>
          </a:xfrm>
          <a:prstGeom prst="rect">
            <a:avLst/>
          </a:prstGeom>
          <a:noFill/>
        </p:spPr>
        <p:txBody>
          <a:bodyPr wrap="none" rtlCol="0">
            <a:spAutoFit/>
          </a:bodyPr>
          <a:lstStyle/>
          <a:p>
            <a:r>
              <a:rPr lang="en-US"/>
              <a:t>D</a:t>
            </a:r>
          </a:p>
        </p:txBody>
      </p:sp>
      <p:sp>
        <p:nvSpPr>
          <p:cNvPr id="65" name="TextBox 64">
            <a:extLst>
              <a:ext uri="{FF2B5EF4-FFF2-40B4-BE49-F238E27FC236}">
                <a16:creationId xmlns:a16="http://schemas.microsoft.com/office/drawing/2014/main" id="{7F967647-A44A-4275-B059-198041DA8E3F}"/>
              </a:ext>
            </a:extLst>
          </p:cNvPr>
          <p:cNvSpPr txBox="1"/>
          <p:nvPr/>
        </p:nvSpPr>
        <p:spPr>
          <a:xfrm>
            <a:off x="6130845" y="3294163"/>
            <a:ext cx="311304" cy="369332"/>
          </a:xfrm>
          <a:prstGeom prst="rect">
            <a:avLst/>
          </a:prstGeom>
          <a:noFill/>
        </p:spPr>
        <p:txBody>
          <a:bodyPr wrap="none" rtlCol="0">
            <a:spAutoFit/>
          </a:bodyPr>
          <a:lstStyle/>
          <a:p>
            <a:r>
              <a:rPr lang="en-US"/>
              <a:t>E</a:t>
            </a:r>
          </a:p>
        </p:txBody>
      </p:sp>
      <p:sp>
        <p:nvSpPr>
          <p:cNvPr id="66" name="TextBox 65">
            <a:extLst>
              <a:ext uri="{FF2B5EF4-FFF2-40B4-BE49-F238E27FC236}">
                <a16:creationId xmlns:a16="http://schemas.microsoft.com/office/drawing/2014/main" id="{8C81EB93-2185-4A46-9803-0B8298E21952}"/>
              </a:ext>
            </a:extLst>
          </p:cNvPr>
          <p:cNvSpPr txBox="1"/>
          <p:nvPr/>
        </p:nvSpPr>
        <p:spPr>
          <a:xfrm>
            <a:off x="6134725" y="3616497"/>
            <a:ext cx="301686" cy="369332"/>
          </a:xfrm>
          <a:prstGeom prst="rect">
            <a:avLst/>
          </a:prstGeom>
          <a:noFill/>
        </p:spPr>
        <p:txBody>
          <a:bodyPr wrap="none" rtlCol="0">
            <a:spAutoFit/>
          </a:bodyPr>
          <a:lstStyle/>
          <a:p>
            <a:r>
              <a:rPr lang="en-US"/>
              <a:t>F</a:t>
            </a:r>
          </a:p>
        </p:txBody>
      </p:sp>
      <p:sp>
        <p:nvSpPr>
          <p:cNvPr id="67" name="TextBox 66">
            <a:extLst>
              <a:ext uri="{FF2B5EF4-FFF2-40B4-BE49-F238E27FC236}">
                <a16:creationId xmlns:a16="http://schemas.microsoft.com/office/drawing/2014/main" id="{5BD25375-AC60-4AE3-976C-AE6BB982915A}"/>
              </a:ext>
            </a:extLst>
          </p:cNvPr>
          <p:cNvSpPr txBox="1"/>
          <p:nvPr/>
        </p:nvSpPr>
        <p:spPr>
          <a:xfrm>
            <a:off x="6465574" y="1713589"/>
            <a:ext cx="330540" cy="369332"/>
          </a:xfrm>
          <a:prstGeom prst="rect">
            <a:avLst/>
          </a:prstGeom>
          <a:noFill/>
        </p:spPr>
        <p:txBody>
          <a:bodyPr wrap="none" rtlCol="0">
            <a:spAutoFit/>
          </a:bodyPr>
          <a:lstStyle/>
          <a:p>
            <a:r>
              <a:rPr lang="en-US"/>
              <a:t>A</a:t>
            </a:r>
          </a:p>
        </p:txBody>
      </p:sp>
      <p:sp>
        <p:nvSpPr>
          <p:cNvPr id="68" name="TextBox 67">
            <a:extLst>
              <a:ext uri="{FF2B5EF4-FFF2-40B4-BE49-F238E27FC236}">
                <a16:creationId xmlns:a16="http://schemas.microsoft.com/office/drawing/2014/main" id="{12B440DE-62D2-4B8C-9021-12658361001A}"/>
              </a:ext>
            </a:extLst>
          </p:cNvPr>
          <p:cNvSpPr txBox="1"/>
          <p:nvPr/>
        </p:nvSpPr>
        <p:spPr>
          <a:xfrm>
            <a:off x="6779567" y="1713589"/>
            <a:ext cx="320922" cy="369332"/>
          </a:xfrm>
          <a:prstGeom prst="rect">
            <a:avLst/>
          </a:prstGeom>
          <a:noFill/>
        </p:spPr>
        <p:txBody>
          <a:bodyPr wrap="none" rtlCol="0">
            <a:spAutoFit/>
          </a:bodyPr>
          <a:lstStyle/>
          <a:p>
            <a:r>
              <a:rPr lang="en-US"/>
              <a:t>B</a:t>
            </a:r>
          </a:p>
        </p:txBody>
      </p:sp>
      <p:sp>
        <p:nvSpPr>
          <p:cNvPr id="69" name="TextBox 68">
            <a:extLst>
              <a:ext uri="{FF2B5EF4-FFF2-40B4-BE49-F238E27FC236}">
                <a16:creationId xmlns:a16="http://schemas.microsoft.com/office/drawing/2014/main" id="{864A695A-CECB-4D41-B2FE-9A05BBCAD83A}"/>
              </a:ext>
            </a:extLst>
          </p:cNvPr>
          <p:cNvSpPr txBox="1"/>
          <p:nvPr/>
        </p:nvSpPr>
        <p:spPr>
          <a:xfrm>
            <a:off x="7081274" y="1721841"/>
            <a:ext cx="320922" cy="369332"/>
          </a:xfrm>
          <a:prstGeom prst="rect">
            <a:avLst/>
          </a:prstGeom>
          <a:noFill/>
        </p:spPr>
        <p:txBody>
          <a:bodyPr wrap="none" rtlCol="0">
            <a:spAutoFit/>
          </a:bodyPr>
          <a:lstStyle/>
          <a:p>
            <a:r>
              <a:rPr lang="en-US"/>
              <a:t>C</a:t>
            </a:r>
          </a:p>
        </p:txBody>
      </p:sp>
      <p:sp>
        <p:nvSpPr>
          <p:cNvPr id="70" name="TextBox 69">
            <a:extLst>
              <a:ext uri="{FF2B5EF4-FFF2-40B4-BE49-F238E27FC236}">
                <a16:creationId xmlns:a16="http://schemas.microsoft.com/office/drawing/2014/main" id="{61E493E9-E893-49A0-952A-2E13403D13F9}"/>
              </a:ext>
            </a:extLst>
          </p:cNvPr>
          <p:cNvSpPr txBox="1"/>
          <p:nvPr/>
        </p:nvSpPr>
        <p:spPr>
          <a:xfrm>
            <a:off x="7372154" y="1716219"/>
            <a:ext cx="340158" cy="369332"/>
          </a:xfrm>
          <a:prstGeom prst="rect">
            <a:avLst/>
          </a:prstGeom>
          <a:noFill/>
        </p:spPr>
        <p:txBody>
          <a:bodyPr wrap="none" rtlCol="0">
            <a:spAutoFit/>
          </a:bodyPr>
          <a:lstStyle/>
          <a:p>
            <a:r>
              <a:rPr lang="en-US"/>
              <a:t>D</a:t>
            </a:r>
          </a:p>
        </p:txBody>
      </p:sp>
      <p:sp>
        <p:nvSpPr>
          <p:cNvPr id="71" name="TextBox 70">
            <a:extLst>
              <a:ext uri="{FF2B5EF4-FFF2-40B4-BE49-F238E27FC236}">
                <a16:creationId xmlns:a16="http://schemas.microsoft.com/office/drawing/2014/main" id="{12D93F4F-02DB-46AD-A50A-D3BE2EB671DD}"/>
              </a:ext>
            </a:extLst>
          </p:cNvPr>
          <p:cNvSpPr txBox="1"/>
          <p:nvPr/>
        </p:nvSpPr>
        <p:spPr>
          <a:xfrm>
            <a:off x="7686477" y="1711992"/>
            <a:ext cx="311304" cy="369332"/>
          </a:xfrm>
          <a:prstGeom prst="rect">
            <a:avLst/>
          </a:prstGeom>
          <a:noFill/>
        </p:spPr>
        <p:txBody>
          <a:bodyPr wrap="none" rtlCol="0">
            <a:spAutoFit/>
          </a:bodyPr>
          <a:lstStyle/>
          <a:p>
            <a:r>
              <a:rPr lang="en-US"/>
              <a:t>E</a:t>
            </a:r>
          </a:p>
        </p:txBody>
      </p:sp>
      <p:sp>
        <p:nvSpPr>
          <p:cNvPr id="72" name="TextBox 71">
            <a:extLst>
              <a:ext uri="{FF2B5EF4-FFF2-40B4-BE49-F238E27FC236}">
                <a16:creationId xmlns:a16="http://schemas.microsoft.com/office/drawing/2014/main" id="{BB4243B0-F547-4843-B747-F6BE659BC5E9}"/>
              </a:ext>
            </a:extLst>
          </p:cNvPr>
          <p:cNvSpPr txBox="1"/>
          <p:nvPr/>
        </p:nvSpPr>
        <p:spPr>
          <a:xfrm>
            <a:off x="7981675" y="1713589"/>
            <a:ext cx="301686" cy="369332"/>
          </a:xfrm>
          <a:prstGeom prst="rect">
            <a:avLst/>
          </a:prstGeom>
          <a:noFill/>
        </p:spPr>
        <p:txBody>
          <a:bodyPr wrap="none" rtlCol="0">
            <a:spAutoFit/>
          </a:bodyPr>
          <a:lstStyle/>
          <a:p>
            <a:r>
              <a:rPr lang="en-US"/>
              <a:t>F</a:t>
            </a:r>
          </a:p>
        </p:txBody>
      </p:sp>
      <p:sp>
        <p:nvSpPr>
          <p:cNvPr id="73" name="TextBox 72">
            <a:extLst>
              <a:ext uri="{FF2B5EF4-FFF2-40B4-BE49-F238E27FC236}">
                <a16:creationId xmlns:a16="http://schemas.microsoft.com/office/drawing/2014/main" id="{5B1E232E-C530-4788-8539-0A0D96FBB97C}"/>
              </a:ext>
            </a:extLst>
          </p:cNvPr>
          <p:cNvSpPr txBox="1"/>
          <p:nvPr/>
        </p:nvSpPr>
        <p:spPr>
          <a:xfrm>
            <a:off x="140669" y="1673996"/>
            <a:ext cx="1811714" cy="461665"/>
          </a:xfrm>
          <a:prstGeom prst="rect">
            <a:avLst/>
          </a:prstGeom>
          <a:noFill/>
        </p:spPr>
        <p:txBody>
          <a:bodyPr wrap="none" rtlCol="0">
            <a:spAutoFit/>
          </a:bodyPr>
          <a:lstStyle/>
          <a:p>
            <a:r>
              <a:rPr lang="en-US" sz="2400" b="1">
                <a:solidFill>
                  <a:srgbClr val="FF0000"/>
                </a:solidFill>
              </a:rPr>
              <a:t>Order plan 1</a:t>
            </a:r>
          </a:p>
        </p:txBody>
      </p:sp>
    </p:spTree>
    <p:extLst>
      <p:ext uri="{BB962C8B-B14F-4D97-AF65-F5344CB8AC3E}">
        <p14:creationId xmlns:p14="http://schemas.microsoft.com/office/powerpoint/2010/main" val="1273951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A530-4B72-4966-AC6F-781D58D9591F}"/>
              </a:ext>
            </a:extLst>
          </p:cNvPr>
          <p:cNvSpPr>
            <a:spLocks noGrp="1"/>
          </p:cNvSpPr>
          <p:nvPr>
            <p:ph type="title"/>
          </p:nvPr>
        </p:nvSpPr>
        <p:spPr/>
        <p:txBody>
          <a:bodyPr/>
          <a:lstStyle/>
          <a:p>
            <a:r>
              <a:rPr lang="en-US" altLang="zh-CN"/>
              <a:t>Permutation </a:t>
            </a:r>
            <a:r>
              <a:rPr lang="en-US"/>
              <a:t>Invariance</a:t>
            </a:r>
          </a:p>
        </p:txBody>
      </p:sp>
      <p:sp>
        <p:nvSpPr>
          <p:cNvPr id="3" name="Content Placeholder 2">
            <a:extLst>
              <a:ext uri="{FF2B5EF4-FFF2-40B4-BE49-F238E27FC236}">
                <a16:creationId xmlns:a16="http://schemas.microsoft.com/office/drawing/2014/main" id="{C96879BF-4258-4B20-A5CA-3245CE95CAE8}"/>
              </a:ext>
            </a:extLst>
          </p:cNvPr>
          <p:cNvSpPr>
            <a:spLocks noGrp="1"/>
          </p:cNvSpPr>
          <p:nvPr>
            <p:ph idx="1"/>
          </p:nvPr>
        </p:nvSpPr>
        <p:spPr>
          <a:xfrm>
            <a:off x="457200" y="1076541"/>
            <a:ext cx="8229600" cy="568940"/>
          </a:xfrm>
        </p:spPr>
        <p:txBody>
          <a:bodyPr>
            <a:normAutofit fontScale="85000" lnSpcReduction="10000"/>
          </a:bodyPr>
          <a:lstStyle/>
          <a:p>
            <a:r>
              <a:rPr lang="en-US" b="1">
                <a:solidFill>
                  <a:srgbClr val="FF0000"/>
                </a:solidFill>
              </a:rPr>
              <a:t>Graph does not have a canonical order of the nodes!</a:t>
            </a:r>
          </a:p>
        </p:txBody>
      </p:sp>
      <p:sp>
        <p:nvSpPr>
          <p:cNvPr id="6" name="Slide Number Placeholder 5">
            <a:extLst>
              <a:ext uri="{FF2B5EF4-FFF2-40B4-BE49-F238E27FC236}">
                <a16:creationId xmlns:a16="http://schemas.microsoft.com/office/drawing/2014/main" id="{2F1A0847-74B9-4EF5-8E6B-BCC09E0474F8}"/>
              </a:ext>
            </a:extLst>
          </p:cNvPr>
          <p:cNvSpPr>
            <a:spLocks noGrp="1"/>
          </p:cNvSpPr>
          <p:nvPr>
            <p:ph type="sldNum" sz="quarter" idx="12"/>
          </p:nvPr>
        </p:nvSpPr>
        <p:spPr/>
        <p:txBody>
          <a:bodyPr/>
          <a:lstStyle/>
          <a:p>
            <a:fld id="{19B12225-5612-419B-A8D5-4B8EEE4C217E}" type="slidenum">
              <a:rPr lang="en-US" smtClean="0"/>
              <a:pPr/>
              <a:t>21</a:t>
            </a:fld>
            <a:endParaRPr lang="en-US"/>
          </a:p>
        </p:txBody>
      </p:sp>
      <p:grpSp>
        <p:nvGrpSpPr>
          <p:cNvPr id="8" name="Group 7">
            <a:extLst>
              <a:ext uri="{FF2B5EF4-FFF2-40B4-BE49-F238E27FC236}">
                <a16:creationId xmlns:a16="http://schemas.microsoft.com/office/drawing/2014/main" id="{0AE5FE45-B8F3-4924-8CAF-5AFA6FC1D8DE}"/>
              </a:ext>
            </a:extLst>
          </p:cNvPr>
          <p:cNvGrpSpPr/>
          <p:nvPr/>
        </p:nvGrpSpPr>
        <p:grpSpPr>
          <a:xfrm>
            <a:off x="524065" y="1801082"/>
            <a:ext cx="3284034" cy="1936054"/>
            <a:chOff x="457200" y="4321457"/>
            <a:chExt cx="3284034" cy="1936054"/>
          </a:xfrm>
        </p:grpSpPr>
        <p:cxnSp>
          <p:nvCxnSpPr>
            <p:cNvPr id="17" name="Straight Arrow Connector 16">
              <a:extLst>
                <a:ext uri="{FF2B5EF4-FFF2-40B4-BE49-F238E27FC236}">
                  <a16:creationId xmlns:a16="http://schemas.microsoft.com/office/drawing/2014/main" id="{3920694F-10F2-4681-84EB-71B0B77DB7CC}"/>
                </a:ext>
              </a:extLst>
            </p:cNvPr>
            <p:cNvCxnSpPr>
              <a:cxnSpLocks/>
              <a:stCxn id="12" idx="0"/>
              <a:endCxn id="13" idx="5"/>
            </p:cNvCxnSpPr>
            <p:nvPr/>
          </p:nvCxnSpPr>
          <p:spPr>
            <a:xfrm flipH="1" flipV="1">
              <a:off x="2898554" y="4637869"/>
              <a:ext cx="151305" cy="398741"/>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18DB2190-9736-4164-B635-A74D6F4E11E9}"/>
                </a:ext>
              </a:extLst>
            </p:cNvPr>
            <p:cNvCxnSpPr>
              <a:cxnSpLocks/>
              <a:stCxn id="13" idx="2"/>
              <a:endCxn id="11" idx="6"/>
            </p:cNvCxnSpPr>
            <p:nvPr/>
          </p:nvCxnSpPr>
          <p:spPr>
            <a:xfrm flipH="1">
              <a:off x="1583473" y="4506807"/>
              <a:ext cx="1007327" cy="533784"/>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B0571F75-CCE2-407E-8156-9768E7E3EABC}"/>
                </a:ext>
              </a:extLst>
            </p:cNvPr>
            <p:cNvCxnSpPr>
              <a:cxnSpLocks/>
              <a:stCxn id="16" idx="0"/>
              <a:endCxn id="11" idx="3"/>
            </p:cNvCxnSpPr>
            <p:nvPr/>
          </p:nvCxnSpPr>
          <p:spPr>
            <a:xfrm flipV="1">
              <a:off x="637478" y="5171653"/>
              <a:ext cx="638241" cy="715158"/>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2ABE72BA-11D3-46CD-98E2-E9B981160B90}"/>
                </a:ext>
              </a:extLst>
            </p:cNvPr>
            <p:cNvCxnSpPr>
              <a:cxnSpLocks/>
              <a:stCxn id="12" idx="2"/>
              <a:endCxn id="11" idx="5"/>
            </p:cNvCxnSpPr>
            <p:nvPr/>
          </p:nvCxnSpPr>
          <p:spPr>
            <a:xfrm flipH="1" flipV="1">
              <a:off x="1530671" y="5171653"/>
              <a:ext cx="1338910" cy="5030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0D39DE41-0047-49C5-A997-A960384A4406}"/>
                </a:ext>
              </a:extLst>
            </p:cNvPr>
            <p:cNvCxnSpPr>
              <a:cxnSpLocks/>
              <a:stCxn id="14" idx="7"/>
              <a:endCxn id="12" idx="3"/>
            </p:cNvCxnSpPr>
            <p:nvPr/>
          </p:nvCxnSpPr>
          <p:spPr>
            <a:xfrm flipV="1">
              <a:off x="2365154" y="5353022"/>
              <a:ext cx="557229" cy="58807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21988204-FE81-4EBF-85CD-7CB67851898D}"/>
                </a:ext>
              </a:extLst>
            </p:cNvPr>
            <p:cNvCxnSpPr>
              <a:cxnSpLocks/>
              <a:stCxn id="15" idx="1"/>
              <a:endCxn id="12" idx="4"/>
            </p:cNvCxnSpPr>
            <p:nvPr/>
          </p:nvCxnSpPr>
          <p:spPr>
            <a:xfrm flipH="1" flipV="1">
              <a:off x="3049859" y="5407310"/>
              <a:ext cx="383621" cy="348439"/>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6FAAD737-D6AF-46F1-990E-6CDE20B8F565}"/>
                </a:ext>
              </a:extLst>
            </p:cNvPr>
            <p:cNvCxnSpPr>
              <a:cxnSpLocks/>
              <a:stCxn id="15" idx="2"/>
              <a:endCxn id="14" idx="6"/>
            </p:cNvCxnSpPr>
            <p:nvPr/>
          </p:nvCxnSpPr>
          <p:spPr>
            <a:xfrm flipH="1">
              <a:off x="2417956" y="5886811"/>
              <a:ext cx="962722" cy="185350"/>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E87F5266-6F60-437C-82DA-CE2B4E07D90E}"/>
                </a:ext>
              </a:extLst>
            </p:cNvPr>
            <p:cNvSpPr/>
            <p:nvPr/>
          </p:nvSpPr>
          <p:spPr>
            <a:xfrm>
              <a:off x="1222917" y="4855241"/>
              <a:ext cx="360556" cy="370700"/>
            </a:xfrm>
            <a:prstGeom prst="ellipse">
              <a:avLst/>
            </a:prstGeom>
            <a:solidFill>
              <a:schemeClr val="accent1">
                <a:lumMod val="75000"/>
              </a:schemeClr>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A</a:t>
              </a:r>
            </a:p>
          </p:txBody>
        </p:sp>
        <p:sp>
          <p:nvSpPr>
            <p:cNvPr id="12" name="Oval 11">
              <a:extLst>
                <a:ext uri="{FF2B5EF4-FFF2-40B4-BE49-F238E27FC236}">
                  <a16:creationId xmlns:a16="http://schemas.microsoft.com/office/drawing/2014/main" id="{DCC4347A-C3E3-446E-969A-68D2C227B20A}"/>
                </a:ext>
              </a:extLst>
            </p:cNvPr>
            <p:cNvSpPr/>
            <p:nvPr/>
          </p:nvSpPr>
          <p:spPr>
            <a:xfrm>
              <a:off x="2869581" y="5036610"/>
              <a:ext cx="360556" cy="370700"/>
            </a:xfrm>
            <a:prstGeom prst="ellipse">
              <a:avLst/>
            </a:prstGeom>
            <a:solidFill>
              <a:srgbClr val="008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C</a:t>
              </a:r>
            </a:p>
          </p:txBody>
        </p:sp>
        <p:sp>
          <p:nvSpPr>
            <p:cNvPr id="13" name="Oval 12">
              <a:extLst>
                <a:ext uri="{FF2B5EF4-FFF2-40B4-BE49-F238E27FC236}">
                  <a16:creationId xmlns:a16="http://schemas.microsoft.com/office/drawing/2014/main" id="{9C7A37C9-9F48-4AEA-8DCE-C550DD97FA59}"/>
                </a:ext>
              </a:extLst>
            </p:cNvPr>
            <p:cNvSpPr/>
            <p:nvPr/>
          </p:nvSpPr>
          <p:spPr>
            <a:xfrm>
              <a:off x="2590800" y="4321457"/>
              <a:ext cx="360556" cy="370700"/>
            </a:xfrm>
            <a:prstGeom prst="ellipse">
              <a:avLst/>
            </a:prstGeom>
            <a:solidFill>
              <a:srgbClr val="C00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B</a:t>
              </a:r>
            </a:p>
          </p:txBody>
        </p:sp>
        <p:sp>
          <p:nvSpPr>
            <p:cNvPr id="14" name="Oval 13">
              <a:extLst>
                <a:ext uri="{FF2B5EF4-FFF2-40B4-BE49-F238E27FC236}">
                  <a16:creationId xmlns:a16="http://schemas.microsoft.com/office/drawing/2014/main" id="{B5871523-106C-4217-ADC8-560836F2D1F2}"/>
                </a:ext>
              </a:extLst>
            </p:cNvPr>
            <p:cNvSpPr/>
            <p:nvPr/>
          </p:nvSpPr>
          <p:spPr>
            <a:xfrm>
              <a:off x="2057400" y="5886811"/>
              <a:ext cx="360556" cy="370700"/>
            </a:xfrm>
            <a:prstGeom prst="ellipse">
              <a:avLst/>
            </a:prstGeom>
            <a:solidFill>
              <a:srgbClr val="7030A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E</a:t>
              </a:r>
            </a:p>
          </p:txBody>
        </p:sp>
        <p:sp>
          <p:nvSpPr>
            <p:cNvPr id="15" name="Oval 14">
              <a:extLst>
                <a:ext uri="{FF2B5EF4-FFF2-40B4-BE49-F238E27FC236}">
                  <a16:creationId xmlns:a16="http://schemas.microsoft.com/office/drawing/2014/main" id="{FCA5F47B-9AC1-4F1E-814C-481BE8C3D91F}"/>
                </a:ext>
              </a:extLst>
            </p:cNvPr>
            <p:cNvSpPr/>
            <p:nvPr/>
          </p:nvSpPr>
          <p:spPr>
            <a:xfrm>
              <a:off x="3380678" y="5701461"/>
              <a:ext cx="360556" cy="370700"/>
            </a:xfrm>
            <a:prstGeom prst="ellipse">
              <a:avLst/>
            </a:prstGeom>
            <a:solidFill>
              <a:srgbClr val="FF0066"/>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F</a:t>
              </a:r>
            </a:p>
          </p:txBody>
        </p:sp>
        <p:sp>
          <p:nvSpPr>
            <p:cNvPr id="16" name="Oval 15">
              <a:extLst>
                <a:ext uri="{FF2B5EF4-FFF2-40B4-BE49-F238E27FC236}">
                  <a16:creationId xmlns:a16="http://schemas.microsoft.com/office/drawing/2014/main" id="{EEE29DF2-61BE-4CD2-A289-D5DC1896505A}"/>
                </a:ext>
              </a:extLst>
            </p:cNvPr>
            <p:cNvSpPr/>
            <p:nvPr/>
          </p:nvSpPr>
          <p:spPr>
            <a:xfrm>
              <a:off x="457200" y="5886811"/>
              <a:ext cx="360556" cy="370700"/>
            </a:xfrm>
            <a:prstGeom prst="ellipse">
              <a:avLst/>
            </a:prstGeom>
            <a:solidFill>
              <a:srgbClr val="0070C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D</a:t>
              </a:r>
            </a:p>
          </p:txBody>
        </p:sp>
      </p:grpSp>
      <p:graphicFrame>
        <p:nvGraphicFramePr>
          <p:cNvPr id="39" name="Table 39">
            <a:extLst>
              <a:ext uri="{FF2B5EF4-FFF2-40B4-BE49-F238E27FC236}">
                <a16:creationId xmlns:a16="http://schemas.microsoft.com/office/drawing/2014/main" id="{EA0F55B6-6774-4D1B-A3A2-8E1630D1EC0B}"/>
              </a:ext>
            </a:extLst>
          </p:cNvPr>
          <p:cNvGraphicFramePr>
            <a:graphicFrameLocks noGrp="1"/>
          </p:cNvGraphicFramePr>
          <p:nvPr/>
        </p:nvGraphicFramePr>
        <p:xfrm>
          <a:off x="4601735" y="1782764"/>
          <a:ext cx="1041400" cy="22250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274816716"/>
                    </a:ext>
                  </a:extLst>
                </a:gridCol>
                <a:gridCol w="208280">
                  <a:extLst>
                    <a:ext uri="{9D8B030D-6E8A-4147-A177-3AD203B41FA5}">
                      <a16:colId xmlns:a16="http://schemas.microsoft.com/office/drawing/2014/main" val="662954126"/>
                    </a:ext>
                  </a:extLst>
                </a:gridCol>
                <a:gridCol w="208280">
                  <a:extLst>
                    <a:ext uri="{9D8B030D-6E8A-4147-A177-3AD203B41FA5}">
                      <a16:colId xmlns:a16="http://schemas.microsoft.com/office/drawing/2014/main" val="2413548884"/>
                    </a:ext>
                  </a:extLst>
                </a:gridCol>
                <a:gridCol w="208280">
                  <a:extLst>
                    <a:ext uri="{9D8B030D-6E8A-4147-A177-3AD203B41FA5}">
                      <a16:colId xmlns:a16="http://schemas.microsoft.com/office/drawing/2014/main" val="564823260"/>
                    </a:ext>
                  </a:extLst>
                </a:gridCol>
                <a:gridCol w="208280">
                  <a:extLst>
                    <a:ext uri="{9D8B030D-6E8A-4147-A177-3AD203B41FA5}">
                      <a16:colId xmlns:a16="http://schemas.microsoft.com/office/drawing/2014/main" val="1236663919"/>
                    </a:ext>
                  </a:extLst>
                </a:gridCol>
              </a:tblGrid>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4106942707"/>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2138951212"/>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347360828"/>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4228507512"/>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526454813"/>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463028135"/>
                  </a:ext>
                </a:extLst>
              </a:tr>
            </a:tbl>
          </a:graphicData>
        </a:graphic>
      </p:graphicFrame>
      <p:grpSp>
        <p:nvGrpSpPr>
          <p:cNvPr id="54" name="Group 53">
            <a:extLst>
              <a:ext uri="{FF2B5EF4-FFF2-40B4-BE49-F238E27FC236}">
                <a16:creationId xmlns:a16="http://schemas.microsoft.com/office/drawing/2014/main" id="{3E61A7B6-2C64-4861-9E0F-B4B405F1D482}"/>
              </a:ext>
            </a:extLst>
          </p:cNvPr>
          <p:cNvGrpSpPr/>
          <p:nvPr/>
        </p:nvGrpSpPr>
        <p:grpSpPr>
          <a:xfrm>
            <a:off x="4223367" y="1778469"/>
            <a:ext cx="1326740" cy="2228076"/>
            <a:chOff x="4190679" y="2127529"/>
            <a:chExt cx="1326740" cy="2228076"/>
          </a:xfrm>
        </p:grpSpPr>
        <p:cxnSp>
          <p:nvCxnSpPr>
            <p:cNvPr id="41" name="Straight Connector 40">
              <a:extLst>
                <a:ext uri="{FF2B5EF4-FFF2-40B4-BE49-F238E27FC236}">
                  <a16:creationId xmlns:a16="http://schemas.microsoft.com/office/drawing/2014/main" id="{A7E36E6F-59DE-4C42-A5CA-B51E4F9FF26D}"/>
                </a:ext>
              </a:extLst>
            </p:cNvPr>
            <p:cNvCxnSpPr>
              <a:cxnSpLocks/>
            </p:cNvCxnSpPr>
            <p:nvPr/>
          </p:nvCxnSpPr>
          <p:spPr>
            <a:xfrm>
              <a:off x="4677196" y="2306230"/>
              <a:ext cx="833479" cy="0"/>
            </a:xfrm>
            <a:prstGeom prst="line">
              <a:avLst/>
            </a:prstGeom>
            <a:ln w="285750">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2A5BA652-6EB5-4647-824E-8E4113D24776}"/>
                </a:ext>
              </a:extLst>
            </p:cNvPr>
            <p:cNvCxnSpPr>
              <a:cxnSpLocks/>
            </p:cNvCxnSpPr>
            <p:nvPr/>
          </p:nvCxnSpPr>
          <p:spPr>
            <a:xfrm>
              <a:off x="4677196" y="2669023"/>
              <a:ext cx="833479" cy="0"/>
            </a:xfrm>
            <a:prstGeom prst="line">
              <a:avLst/>
            </a:prstGeom>
            <a:ln w="28575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E62238F-143A-4049-A171-DF8E00E149DF}"/>
                </a:ext>
              </a:extLst>
            </p:cNvPr>
            <p:cNvCxnSpPr>
              <a:cxnSpLocks/>
            </p:cNvCxnSpPr>
            <p:nvPr/>
          </p:nvCxnSpPr>
          <p:spPr>
            <a:xfrm>
              <a:off x="4677196" y="3046791"/>
              <a:ext cx="833479" cy="0"/>
            </a:xfrm>
            <a:prstGeom prst="line">
              <a:avLst/>
            </a:prstGeom>
            <a:ln w="285750">
              <a:solidFill>
                <a:srgbClr val="008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9371198-C8D8-49D6-B1E9-938AF74BF04D}"/>
                </a:ext>
              </a:extLst>
            </p:cNvPr>
            <p:cNvCxnSpPr>
              <a:cxnSpLocks/>
            </p:cNvCxnSpPr>
            <p:nvPr/>
          </p:nvCxnSpPr>
          <p:spPr>
            <a:xfrm>
              <a:off x="4683940" y="3433859"/>
              <a:ext cx="833479" cy="0"/>
            </a:xfrm>
            <a:prstGeom prst="line">
              <a:avLst/>
            </a:prstGeom>
            <a:ln w="285750">
              <a:solidFill>
                <a:srgbClr val="0070C0"/>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853D93B5-C163-4ED2-BB38-CE71D37209AB}"/>
                </a:ext>
              </a:extLst>
            </p:cNvPr>
            <p:cNvCxnSpPr>
              <a:cxnSpLocks/>
            </p:cNvCxnSpPr>
            <p:nvPr/>
          </p:nvCxnSpPr>
          <p:spPr>
            <a:xfrm>
              <a:off x="4677196" y="3791961"/>
              <a:ext cx="833479" cy="0"/>
            </a:xfrm>
            <a:prstGeom prst="line">
              <a:avLst/>
            </a:prstGeom>
            <a:ln w="285750">
              <a:solidFill>
                <a:srgbClr val="7030A0"/>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648B8066-8AB8-4576-AE6C-08BF79D06A51}"/>
                </a:ext>
              </a:extLst>
            </p:cNvPr>
            <p:cNvCxnSpPr>
              <a:cxnSpLocks/>
            </p:cNvCxnSpPr>
            <p:nvPr/>
          </p:nvCxnSpPr>
          <p:spPr>
            <a:xfrm>
              <a:off x="4677196" y="4148833"/>
              <a:ext cx="833479" cy="0"/>
            </a:xfrm>
            <a:prstGeom prst="line">
              <a:avLst/>
            </a:prstGeom>
            <a:ln w="285750">
              <a:solidFill>
                <a:srgbClr val="FF0066"/>
              </a:solidFill>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5667EACD-E693-4B84-A3C8-75CBDBB1F38E}"/>
                </a:ext>
              </a:extLst>
            </p:cNvPr>
            <p:cNvSpPr txBox="1"/>
            <p:nvPr/>
          </p:nvSpPr>
          <p:spPr>
            <a:xfrm>
              <a:off x="4191165" y="2127529"/>
              <a:ext cx="330540" cy="369332"/>
            </a:xfrm>
            <a:prstGeom prst="rect">
              <a:avLst/>
            </a:prstGeom>
            <a:noFill/>
          </p:spPr>
          <p:txBody>
            <a:bodyPr wrap="none" rtlCol="0">
              <a:spAutoFit/>
            </a:bodyPr>
            <a:lstStyle/>
            <a:p>
              <a:r>
                <a:rPr lang="en-US"/>
                <a:t>A</a:t>
              </a:r>
            </a:p>
          </p:txBody>
        </p:sp>
        <p:sp>
          <p:nvSpPr>
            <p:cNvPr id="49" name="TextBox 48">
              <a:extLst>
                <a:ext uri="{FF2B5EF4-FFF2-40B4-BE49-F238E27FC236}">
                  <a16:creationId xmlns:a16="http://schemas.microsoft.com/office/drawing/2014/main" id="{993AEEBA-97B2-4D52-B634-7F630F573937}"/>
                </a:ext>
              </a:extLst>
            </p:cNvPr>
            <p:cNvSpPr txBox="1"/>
            <p:nvPr/>
          </p:nvSpPr>
          <p:spPr>
            <a:xfrm>
              <a:off x="4191165" y="2529191"/>
              <a:ext cx="320922" cy="369332"/>
            </a:xfrm>
            <a:prstGeom prst="rect">
              <a:avLst/>
            </a:prstGeom>
            <a:noFill/>
          </p:spPr>
          <p:txBody>
            <a:bodyPr wrap="none" rtlCol="0">
              <a:spAutoFit/>
            </a:bodyPr>
            <a:lstStyle/>
            <a:p>
              <a:r>
                <a:rPr lang="en-US"/>
                <a:t>B</a:t>
              </a:r>
            </a:p>
          </p:txBody>
        </p:sp>
        <p:sp>
          <p:nvSpPr>
            <p:cNvPr id="50" name="TextBox 49">
              <a:extLst>
                <a:ext uri="{FF2B5EF4-FFF2-40B4-BE49-F238E27FC236}">
                  <a16:creationId xmlns:a16="http://schemas.microsoft.com/office/drawing/2014/main" id="{09BACCC9-4A5A-4B5A-926B-17857EAF50C3}"/>
                </a:ext>
              </a:extLst>
            </p:cNvPr>
            <p:cNvSpPr txBox="1"/>
            <p:nvPr/>
          </p:nvSpPr>
          <p:spPr>
            <a:xfrm>
              <a:off x="4191165" y="2898523"/>
              <a:ext cx="320922" cy="369332"/>
            </a:xfrm>
            <a:prstGeom prst="rect">
              <a:avLst/>
            </a:prstGeom>
            <a:noFill/>
          </p:spPr>
          <p:txBody>
            <a:bodyPr wrap="none" rtlCol="0">
              <a:spAutoFit/>
            </a:bodyPr>
            <a:lstStyle/>
            <a:p>
              <a:r>
                <a:rPr lang="en-US"/>
                <a:t>C</a:t>
              </a:r>
            </a:p>
          </p:txBody>
        </p:sp>
        <p:sp>
          <p:nvSpPr>
            <p:cNvPr id="51" name="TextBox 50">
              <a:extLst>
                <a:ext uri="{FF2B5EF4-FFF2-40B4-BE49-F238E27FC236}">
                  <a16:creationId xmlns:a16="http://schemas.microsoft.com/office/drawing/2014/main" id="{10077D37-477B-4601-B3C3-ECBDE837B11F}"/>
                </a:ext>
              </a:extLst>
            </p:cNvPr>
            <p:cNvSpPr txBox="1"/>
            <p:nvPr/>
          </p:nvSpPr>
          <p:spPr>
            <a:xfrm>
              <a:off x="4190679" y="3244334"/>
              <a:ext cx="340158" cy="369332"/>
            </a:xfrm>
            <a:prstGeom prst="rect">
              <a:avLst/>
            </a:prstGeom>
            <a:noFill/>
          </p:spPr>
          <p:txBody>
            <a:bodyPr wrap="none" rtlCol="0">
              <a:spAutoFit/>
            </a:bodyPr>
            <a:lstStyle/>
            <a:p>
              <a:r>
                <a:rPr lang="en-US"/>
                <a:t>D</a:t>
              </a:r>
            </a:p>
          </p:txBody>
        </p:sp>
        <p:sp>
          <p:nvSpPr>
            <p:cNvPr id="52" name="TextBox 51">
              <a:extLst>
                <a:ext uri="{FF2B5EF4-FFF2-40B4-BE49-F238E27FC236}">
                  <a16:creationId xmlns:a16="http://schemas.microsoft.com/office/drawing/2014/main" id="{E0E25C7F-5E80-4015-B2E7-169C65493B07}"/>
                </a:ext>
              </a:extLst>
            </p:cNvPr>
            <p:cNvSpPr txBox="1"/>
            <p:nvPr/>
          </p:nvSpPr>
          <p:spPr>
            <a:xfrm>
              <a:off x="4200409" y="3607295"/>
              <a:ext cx="311304" cy="369332"/>
            </a:xfrm>
            <a:prstGeom prst="rect">
              <a:avLst/>
            </a:prstGeom>
            <a:noFill/>
          </p:spPr>
          <p:txBody>
            <a:bodyPr wrap="none" rtlCol="0">
              <a:spAutoFit/>
            </a:bodyPr>
            <a:lstStyle/>
            <a:p>
              <a:r>
                <a:rPr lang="en-US"/>
                <a:t>E</a:t>
              </a:r>
            </a:p>
          </p:txBody>
        </p:sp>
        <p:sp>
          <p:nvSpPr>
            <p:cNvPr id="53" name="TextBox 52">
              <a:extLst>
                <a:ext uri="{FF2B5EF4-FFF2-40B4-BE49-F238E27FC236}">
                  <a16:creationId xmlns:a16="http://schemas.microsoft.com/office/drawing/2014/main" id="{77486E30-663D-4FF4-9FB7-F2CA222B96F8}"/>
                </a:ext>
              </a:extLst>
            </p:cNvPr>
            <p:cNvSpPr txBox="1"/>
            <p:nvPr/>
          </p:nvSpPr>
          <p:spPr>
            <a:xfrm>
              <a:off x="4204289" y="3986273"/>
              <a:ext cx="301686" cy="369332"/>
            </a:xfrm>
            <a:prstGeom prst="rect">
              <a:avLst/>
            </a:prstGeom>
            <a:noFill/>
          </p:spPr>
          <p:txBody>
            <a:bodyPr wrap="none" rtlCol="0">
              <a:spAutoFit/>
            </a:bodyPr>
            <a:lstStyle/>
            <a:p>
              <a:r>
                <a:rPr lang="en-US"/>
                <a:t>F</a:t>
              </a:r>
            </a:p>
          </p:txBody>
        </p:sp>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A6D8804-5972-4C89-A04E-E98540233F0B}"/>
                  </a:ext>
                </a:extLst>
              </p:cNvPr>
              <p:cNvSpPr txBox="1"/>
              <p:nvPr/>
            </p:nvSpPr>
            <p:spPr>
              <a:xfrm>
                <a:off x="4223367" y="1452698"/>
                <a:ext cx="1917448" cy="369332"/>
              </a:xfrm>
              <a:prstGeom prst="rect">
                <a:avLst/>
              </a:prstGeom>
              <a:noFill/>
            </p:spPr>
            <p:txBody>
              <a:bodyPr wrap="none" rtlCol="0">
                <a:spAutoFit/>
              </a:bodyPr>
              <a:lstStyle/>
              <a:p>
                <a:r>
                  <a:rPr lang="en-US" b="1"/>
                  <a:t>Node features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𝟏</m:t>
                        </m:r>
                      </m:sub>
                    </m:sSub>
                  </m:oMath>
                </a14:m>
                <a:endParaRPr lang="en-US" b="1" i="1"/>
              </a:p>
            </p:txBody>
          </p:sp>
        </mc:Choice>
        <mc:Fallback xmlns="">
          <p:sp>
            <p:nvSpPr>
              <p:cNvPr id="55" name="TextBox 54">
                <a:extLst>
                  <a:ext uri="{FF2B5EF4-FFF2-40B4-BE49-F238E27FC236}">
                    <a16:creationId xmlns:a16="http://schemas.microsoft.com/office/drawing/2014/main" id="{2A6D8804-5972-4C89-A04E-E98540233F0B}"/>
                  </a:ext>
                </a:extLst>
              </p:cNvPr>
              <p:cNvSpPr txBox="1">
                <a:spLocks noRot="1" noChangeAspect="1" noMove="1" noResize="1" noEditPoints="1" noAdjustHandles="1" noChangeArrowheads="1" noChangeShapeType="1" noTextEdit="1"/>
              </p:cNvSpPr>
              <p:nvPr/>
            </p:nvSpPr>
            <p:spPr>
              <a:xfrm>
                <a:off x="4223367" y="1452698"/>
                <a:ext cx="1917448" cy="369332"/>
              </a:xfrm>
              <a:prstGeom prst="rect">
                <a:avLst/>
              </a:prstGeom>
              <a:blipFill>
                <a:blip r:embed="rId2"/>
                <a:stretch>
                  <a:fillRect l="-2866" t="-8197" b="-24590"/>
                </a:stretch>
              </a:blipFill>
            </p:spPr>
            <p:txBody>
              <a:bodyPr/>
              <a:lstStyle/>
              <a:p>
                <a:r>
                  <a:rPr lang="en-US">
                    <a:noFill/>
                  </a:rPr>
                  <a:t> </a:t>
                </a:r>
              </a:p>
            </p:txBody>
          </p:sp>
        </mc:Fallback>
      </mc:AlternateContent>
      <p:graphicFrame>
        <p:nvGraphicFramePr>
          <p:cNvPr id="59" name="Table 4">
            <a:extLst>
              <a:ext uri="{FF2B5EF4-FFF2-40B4-BE49-F238E27FC236}">
                <a16:creationId xmlns:a16="http://schemas.microsoft.com/office/drawing/2014/main" id="{553E6C44-F4CC-47D1-A34C-4D213FA030BF}"/>
              </a:ext>
            </a:extLst>
          </p:cNvPr>
          <p:cNvGraphicFramePr>
            <a:graphicFrameLocks noGrp="1"/>
          </p:cNvGraphicFramePr>
          <p:nvPr/>
        </p:nvGraphicFramePr>
        <p:xfrm>
          <a:off x="6492361" y="2047923"/>
          <a:ext cx="1785372" cy="1920240"/>
        </p:xfrm>
        <a:graphic>
          <a:graphicData uri="http://schemas.openxmlformats.org/drawingml/2006/table">
            <a:tbl>
              <a:tblPr firstRow="1" bandRow="1">
                <a:tableStyleId>{5C22544A-7EE6-4342-B048-85BDC9FD1C3A}</a:tableStyleId>
              </a:tblPr>
              <a:tblGrid>
                <a:gridCol w="297562">
                  <a:extLst>
                    <a:ext uri="{9D8B030D-6E8A-4147-A177-3AD203B41FA5}">
                      <a16:colId xmlns:a16="http://schemas.microsoft.com/office/drawing/2014/main" val="848996135"/>
                    </a:ext>
                  </a:extLst>
                </a:gridCol>
                <a:gridCol w="297562">
                  <a:extLst>
                    <a:ext uri="{9D8B030D-6E8A-4147-A177-3AD203B41FA5}">
                      <a16:colId xmlns:a16="http://schemas.microsoft.com/office/drawing/2014/main" val="18767683"/>
                    </a:ext>
                  </a:extLst>
                </a:gridCol>
                <a:gridCol w="297562">
                  <a:extLst>
                    <a:ext uri="{9D8B030D-6E8A-4147-A177-3AD203B41FA5}">
                      <a16:colId xmlns:a16="http://schemas.microsoft.com/office/drawing/2014/main" val="2224886479"/>
                    </a:ext>
                  </a:extLst>
                </a:gridCol>
                <a:gridCol w="297562">
                  <a:extLst>
                    <a:ext uri="{9D8B030D-6E8A-4147-A177-3AD203B41FA5}">
                      <a16:colId xmlns:a16="http://schemas.microsoft.com/office/drawing/2014/main" val="1627538582"/>
                    </a:ext>
                  </a:extLst>
                </a:gridCol>
                <a:gridCol w="297562">
                  <a:extLst>
                    <a:ext uri="{9D8B030D-6E8A-4147-A177-3AD203B41FA5}">
                      <a16:colId xmlns:a16="http://schemas.microsoft.com/office/drawing/2014/main" val="2223255320"/>
                    </a:ext>
                  </a:extLst>
                </a:gridCol>
                <a:gridCol w="297562">
                  <a:extLst>
                    <a:ext uri="{9D8B030D-6E8A-4147-A177-3AD203B41FA5}">
                      <a16:colId xmlns:a16="http://schemas.microsoft.com/office/drawing/2014/main" val="2840546119"/>
                    </a:ext>
                  </a:extLst>
                </a:gridCol>
              </a:tblGrid>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2147977093"/>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1872767884"/>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extLst>
                  <a:ext uri="{0D108BD9-81ED-4DB2-BD59-A6C34878D82A}">
                    <a16:rowId xmlns:a16="http://schemas.microsoft.com/office/drawing/2014/main" val="1880729863"/>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574093775"/>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extLst>
                  <a:ext uri="{0D108BD9-81ED-4DB2-BD59-A6C34878D82A}">
                    <a16:rowId xmlns:a16="http://schemas.microsoft.com/office/drawing/2014/main" val="1337697988"/>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221039516"/>
                  </a:ext>
                </a:extLst>
              </a:tr>
            </a:tbl>
          </a:graphicData>
        </a:graphic>
      </p:graphicFrame>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63C9405F-B202-4758-AA09-3BB85EE480FF}"/>
                  </a:ext>
                </a:extLst>
              </p:cNvPr>
              <p:cNvSpPr txBox="1"/>
              <p:nvPr/>
            </p:nvSpPr>
            <p:spPr>
              <a:xfrm>
                <a:off x="6352483" y="1442291"/>
                <a:ext cx="2233240" cy="369332"/>
              </a:xfrm>
              <a:prstGeom prst="rect">
                <a:avLst/>
              </a:prstGeom>
              <a:noFill/>
            </p:spPr>
            <p:txBody>
              <a:bodyPr wrap="none" rtlCol="0">
                <a:spAutoFit/>
              </a:bodyPr>
              <a:lstStyle/>
              <a:p>
                <a:r>
                  <a:rPr lang="en-US" b="1"/>
                  <a:t>Adjacency matrix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𝟏</m:t>
                        </m:r>
                      </m:sub>
                    </m:sSub>
                  </m:oMath>
                </a14:m>
                <a:endParaRPr lang="en-US" b="1"/>
              </a:p>
            </p:txBody>
          </p:sp>
        </mc:Choice>
        <mc:Fallback xmlns="">
          <p:sp>
            <p:nvSpPr>
              <p:cNvPr id="60" name="TextBox 59">
                <a:extLst>
                  <a:ext uri="{FF2B5EF4-FFF2-40B4-BE49-F238E27FC236}">
                    <a16:creationId xmlns:a16="http://schemas.microsoft.com/office/drawing/2014/main" id="{63C9405F-B202-4758-AA09-3BB85EE480FF}"/>
                  </a:ext>
                </a:extLst>
              </p:cNvPr>
              <p:cNvSpPr txBox="1">
                <a:spLocks noRot="1" noChangeAspect="1" noMove="1" noResize="1" noEditPoints="1" noAdjustHandles="1" noChangeArrowheads="1" noChangeShapeType="1" noTextEdit="1"/>
              </p:cNvSpPr>
              <p:nvPr/>
            </p:nvSpPr>
            <p:spPr>
              <a:xfrm>
                <a:off x="6352483" y="1442291"/>
                <a:ext cx="2233240" cy="369332"/>
              </a:xfrm>
              <a:prstGeom prst="rect">
                <a:avLst/>
              </a:prstGeom>
              <a:blipFill>
                <a:blip r:embed="rId3"/>
                <a:stretch>
                  <a:fillRect l="-2186" t="-10000" b="-26667"/>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AE824691-432B-4D07-9946-E7207727E4A7}"/>
              </a:ext>
            </a:extLst>
          </p:cNvPr>
          <p:cNvSpPr txBox="1"/>
          <p:nvPr/>
        </p:nvSpPr>
        <p:spPr>
          <a:xfrm>
            <a:off x="6121601" y="2049065"/>
            <a:ext cx="330540" cy="369332"/>
          </a:xfrm>
          <a:prstGeom prst="rect">
            <a:avLst/>
          </a:prstGeom>
          <a:noFill/>
        </p:spPr>
        <p:txBody>
          <a:bodyPr wrap="none" rtlCol="0">
            <a:spAutoFit/>
          </a:bodyPr>
          <a:lstStyle/>
          <a:p>
            <a:r>
              <a:rPr lang="en-US"/>
              <a:t>A</a:t>
            </a:r>
          </a:p>
        </p:txBody>
      </p:sp>
      <p:sp>
        <p:nvSpPr>
          <p:cNvPr id="62" name="TextBox 61">
            <a:extLst>
              <a:ext uri="{FF2B5EF4-FFF2-40B4-BE49-F238E27FC236}">
                <a16:creationId xmlns:a16="http://schemas.microsoft.com/office/drawing/2014/main" id="{CBBA1C0E-7247-40A6-A4A7-5C2AC4CA503A}"/>
              </a:ext>
            </a:extLst>
          </p:cNvPr>
          <p:cNvSpPr txBox="1"/>
          <p:nvPr/>
        </p:nvSpPr>
        <p:spPr>
          <a:xfrm>
            <a:off x="6121601" y="2361715"/>
            <a:ext cx="320922" cy="369332"/>
          </a:xfrm>
          <a:prstGeom prst="rect">
            <a:avLst/>
          </a:prstGeom>
          <a:noFill/>
        </p:spPr>
        <p:txBody>
          <a:bodyPr wrap="none" rtlCol="0">
            <a:spAutoFit/>
          </a:bodyPr>
          <a:lstStyle/>
          <a:p>
            <a:r>
              <a:rPr lang="en-US"/>
              <a:t>B</a:t>
            </a:r>
          </a:p>
        </p:txBody>
      </p:sp>
      <p:sp>
        <p:nvSpPr>
          <p:cNvPr id="63" name="TextBox 62">
            <a:extLst>
              <a:ext uri="{FF2B5EF4-FFF2-40B4-BE49-F238E27FC236}">
                <a16:creationId xmlns:a16="http://schemas.microsoft.com/office/drawing/2014/main" id="{1FE33789-6EB8-4743-B1D5-553D386604C9}"/>
              </a:ext>
            </a:extLst>
          </p:cNvPr>
          <p:cNvSpPr txBox="1"/>
          <p:nvPr/>
        </p:nvSpPr>
        <p:spPr>
          <a:xfrm>
            <a:off x="6121601" y="2674403"/>
            <a:ext cx="320922" cy="369332"/>
          </a:xfrm>
          <a:prstGeom prst="rect">
            <a:avLst/>
          </a:prstGeom>
          <a:noFill/>
        </p:spPr>
        <p:txBody>
          <a:bodyPr wrap="none" rtlCol="0">
            <a:spAutoFit/>
          </a:bodyPr>
          <a:lstStyle/>
          <a:p>
            <a:r>
              <a:rPr lang="en-US"/>
              <a:t>C</a:t>
            </a:r>
          </a:p>
        </p:txBody>
      </p:sp>
      <p:sp>
        <p:nvSpPr>
          <p:cNvPr id="64" name="TextBox 63">
            <a:extLst>
              <a:ext uri="{FF2B5EF4-FFF2-40B4-BE49-F238E27FC236}">
                <a16:creationId xmlns:a16="http://schemas.microsoft.com/office/drawing/2014/main" id="{CDEE33C7-91E6-4782-8FED-BB7AFF42B83D}"/>
              </a:ext>
            </a:extLst>
          </p:cNvPr>
          <p:cNvSpPr txBox="1"/>
          <p:nvPr/>
        </p:nvSpPr>
        <p:spPr>
          <a:xfrm>
            <a:off x="6121115" y="2971662"/>
            <a:ext cx="340158" cy="369332"/>
          </a:xfrm>
          <a:prstGeom prst="rect">
            <a:avLst/>
          </a:prstGeom>
          <a:noFill/>
        </p:spPr>
        <p:txBody>
          <a:bodyPr wrap="none" rtlCol="0">
            <a:spAutoFit/>
          </a:bodyPr>
          <a:lstStyle/>
          <a:p>
            <a:r>
              <a:rPr lang="en-US"/>
              <a:t>D</a:t>
            </a:r>
          </a:p>
        </p:txBody>
      </p:sp>
      <p:sp>
        <p:nvSpPr>
          <p:cNvPr id="65" name="TextBox 64">
            <a:extLst>
              <a:ext uri="{FF2B5EF4-FFF2-40B4-BE49-F238E27FC236}">
                <a16:creationId xmlns:a16="http://schemas.microsoft.com/office/drawing/2014/main" id="{7F967647-A44A-4275-B059-198041DA8E3F}"/>
              </a:ext>
            </a:extLst>
          </p:cNvPr>
          <p:cNvSpPr txBox="1"/>
          <p:nvPr/>
        </p:nvSpPr>
        <p:spPr>
          <a:xfrm>
            <a:off x="6130845" y="3294163"/>
            <a:ext cx="311304" cy="369332"/>
          </a:xfrm>
          <a:prstGeom prst="rect">
            <a:avLst/>
          </a:prstGeom>
          <a:noFill/>
        </p:spPr>
        <p:txBody>
          <a:bodyPr wrap="none" rtlCol="0">
            <a:spAutoFit/>
          </a:bodyPr>
          <a:lstStyle/>
          <a:p>
            <a:r>
              <a:rPr lang="en-US"/>
              <a:t>E</a:t>
            </a:r>
          </a:p>
        </p:txBody>
      </p:sp>
      <p:sp>
        <p:nvSpPr>
          <p:cNvPr id="66" name="TextBox 65">
            <a:extLst>
              <a:ext uri="{FF2B5EF4-FFF2-40B4-BE49-F238E27FC236}">
                <a16:creationId xmlns:a16="http://schemas.microsoft.com/office/drawing/2014/main" id="{8C81EB93-2185-4A46-9803-0B8298E21952}"/>
              </a:ext>
            </a:extLst>
          </p:cNvPr>
          <p:cNvSpPr txBox="1"/>
          <p:nvPr/>
        </p:nvSpPr>
        <p:spPr>
          <a:xfrm>
            <a:off x="6134725" y="3616497"/>
            <a:ext cx="301686" cy="369332"/>
          </a:xfrm>
          <a:prstGeom prst="rect">
            <a:avLst/>
          </a:prstGeom>
          <a:noFill/>
        </p:spPr>
        <p:txBody>
          <a:bodyPr wrap="none" rtlCol="0">
            <a:spAutoFit/>
          </a:bodyPr>
          <a:lstStyle/>
          <a:p>
            <a:r>
              <a:rPr lang="en-US"/>
              <a:t>F</a:t>
            </a:r>
          </a:p>
        </p:txBody>
      </p:sp>
      <p:sp>
        <p:nvSpPr>
          <p:cNvPr id="67" name="TextBox 66">
            <a:extLst>
              <a:ext uri="{FF2B5EF4-FFF2-40B4-BE49-F238E27FC236}">
                <a16:creationId xmlns:a16="http://schemas.microsoft.com/office/drawing/2014/main" id="{5BD25375-AC60-4AE3-976C-AE6BB982915A}"/>
              </a:ext>
            </a:extLst>
          </p:cNvPr>
          <p:cNvSpPr txBox="1"/>
          <p:nvPr/>
        </p:nvSpPr>
        <p:spPr>
          <a:xfrm>
            <a:off x="6465574" y="1713589"/>
            <a:ext cx="330540" cy="369332"/>
          </a:xfrm>
          <a:prstGeom prst="rect">
            <a:avLst/>
          </a:prstGeom>
          <a:noFill/>
        </p:spPr>
        <p:txBody>
          <a:bodyPr wrap="none" rtlCol="0">
            <a:spAutoFit/>
          </a:bodyPr>
          <a:lstStyle/>
          <a:p>
            <a:r>
              <a:rPr lang="en-US"/>
              <a:t>A</a:t>
            </a:r>
          </a:p>
        </p:txBody>
      </p:sp>
      <p:sp>
        <p:nvSpPr>
          <p:cNvPr id="68" name="TextBox 67">
            <a:extLst>
              <a:ext uri="{FF2B5EF4-FFF2-40B4-BE49-F238E27FC236}">
                <a16:creationId xmlns:a16="http://schemas.microsoft.com/office/drawing/2014/main" id="{12B440DE-62D2-4B8C-9021-12658361001A}"/>
              </a:ext>
            </a:extLst>
          </p:cNvPr>
          <p:cNvSpPr txBox="1"/>
          <p:nvPr/>
        </p:nvSpPr>
        <p:spPr>
          <a:xfrm>
            <a:off x="6779567" y="1713589"/>
            <a:ext cx="320922" cy="369332"/>
          </a:xfrm>
          <a:prstGeom prst="rect">
            <a:avLst/>
          </a:prstGeom>
          <a:noFill/>
        </p:spPr>
        <p:txBody>
          <a:bodyPr wrap="none" rtlCol="0">
            <a:spAutoFit/>
          </a:bodyPr>
          <a:lstStyle/>
          <a:p>
            <a:r>
              <a:rPr lang="en-US"/>
              <a:t>B</a:t>
            </a:r>
          </a:p>
        </p:txBody>
      </p:sp>
      <p:sp>
        <p:nvSpPr>
          <p:cNvPr id="69" name="TextBox 68">
            <a:extLst>
              <a:ext uri="{FF2B5EF4-FFF2-40B4-BE49-F238E27FC236}">
                <a16:creationId xmlns:a16="http://schemas.microsoft.com/office/drawing/2014/main" id="{864A695A-CECB-4D41-B2FE-9A05BBCAD83A}"/>
              </a:ext>
            </a:extLst>
          </p:cNvPr>
          <p:cNvSpPr txBox="1"/>
          <p:nvPr/>
        </p:nvSpPr>
        <p:spPr>
          <a:xfrm>
            <a:off x="7081274" y="1721841"/>
            <a:ext cx="320922" cy="369332"/>
          </a:xfrm>
          <a:prstGeom prst="rect">
            <a:avLst/>
          </a:prstGeom>
          <a:noFill/>
        </p:spPr>
        <p:txBody>
          <a:bodyPr wrap="none" rtlCol="0">
            <a:spAutoFit/>
          </a:bodyPr>
          <a:lstStyle/>
          <a:p>
            <a:r>
              <a:rPr lang="en-US"/>
              <a:t>C</a:t>
            </a:r>
          </a:p>
        </p:txBody>
      </p:sp>
      <p:sp>
        <p:nvSpPr>
          <p:cNvPr id="70" name="TextBox 69">
            <a:extLst>
              <a:ext uri="{FF2B5EF4-FFF2-40B4-BE49-F238E27FC236}">
                <a16:creationId xmlns:a16="http://schemas.microsoft.com/office/drawing/2014/main" id="{61E493E9-E893-49A0-952A-2E13403D13F9}"/>
              </a:ext>
            </a:extLst>
          </p:cNvPr>
          <p:cNvSpPr txBox="1"/>
          <p:nvPr/>
        </p:nvSpPr>
        <p:spPr>
          <a:xfrm>
            <a:off x="7372154" y="1716219"/>
            <a:ext cx="340158" cy="369332"/>
          </a:xfrm>
          <a:prstGeom prst="rect">
            <a:avLst/>
          </a:prstGeom>
          <a:noFill/>
        </p:spPr>
        <p:txBody>
          <a:bodyPr wrap="none" rtlCol="0">
            <a:spAutoFit/>
          </a:bodyPr>
          <a:lstStyle/>
          <a:p>
            <a:r>
              <a:rPr lang="en-US"/>
              <a:t>D</a:t>
            </a:r>
          </a:p>
        </p:txBody>
      </p:sp>
      <p:sp>
        <p:nvSpPr>
          <p:cNvPr id="71" name="TextBox 70">
            <a:extLst>
              <a:ext uri="{FF2B5EF4-FFF2-40B4-BE49-F238E27FC236}">
                <a16:creationId xmlns:a16="http://schemas.microsoft.com/office/drawing/2014/main" id="{12D93F4F-02DB-46AD-A50A-D3BE2EB671DD}"/>
              </a:ext>
            </a:extLst>
          </p:cNvPr>
          <p:cNvSpPr txBox="1"/>
          <p:nvPr/>
        </p:nvSpPr>
        <p:spPr>
          <a:xfrm>
            <a:off x="7686477" y="1711992"/>
            <a:ext cx="311304" cy="369332"/>
          </a:xfrm>
          <a:prstGeom prst="rect">
            <a:avLst/>
          </a:prstGeom>
          <a:noFill/>
        </p:spPr>
        <p:txBody>
          <a:bodyPr wrap="none" rtlCol="0">
            <a:spAutoFit/>
          </a:bodyPr>
          <a:lstStyle/>
          <a:p>
            <a:r>
              <a:rPr lang="en-US"/>
              <a:t>E</a:t>
            </a:r>
          </a:p>
        </p:txBody>
      </p:sp>
      <p:sp>
        <p:nvSpPr>
          <p:cNvPr id="72" name="TextBox 71">
            <a:extLst>
              <a:ext uri="{FF2B5EF4-FFF2-40B4-BE49-F238E27FC236}">
                <a16:creationId xmlns:a16="http://schemas.microsoft.com/office/drawing/2014/main" id="{BB4243B0-F547-4843-B747-F6BE659BC5E9}"/>
              </a:ext>
            </a:extLst>
          </p:cNvPr>
          <p:cNvSpPr txBox="1"/>
          <p:nvPr/>
        </p:nvSpPr>
        <p:spPr>
          <a:xfrm>
            <a:off x="7981675" y="1713589"/>
            <a:ext cx="301686" cy="369332"/>
          </a:xfrm>
          <a:prstGeom prst="rect">
            <a:avLst/>
          </a:prstGeom>
          <a:noFill/>
        </p:spPr>
        <p:txBody>
          <a:bodyPr wrap="none" rtlCol="0">
            <a:spAutoFit/>
          </a:bodyPr>
          <a:lstStyle/>
          <a:p>
            <a:r>
              <a:rPr lang="en-US"/>
              <a:t>F</a:t>
            </a:r>
          </a:p>
        </p:txBody>
      </p:sp>
      <p:sp>
        <p:nvSpPr>
          <p:cNvPr id="73" name="TextBox 72">
            <a:extLst>
              <a:ext uri="{FF2B5EF4-FFF2-40B4-BE49-F238E27FC236}">
                <a16:creationId xmlns:a16="http://schemas.microsoft.com/office/drawing/2014/main" id="{5B1E232E-C530-4788-8539-0A0D96FBB97C}"/>
              </a:ext>
            </a:extLst>
          </p:cNvPr>
          <p:cNvSpPr txBox="1"/>
          <p:nvPr/>
        </p:nvSpPr>
        <p:spPr>
          <a:xfrm>
            <a:off x="140669" y="1673996"/>
            <a:ext cx="1811714" cy="461665"/>
          </a:xfrm>
          <a:prstGeom prst="rect">
            <a:avLst/>
          </a:prstGeom>
          <a:noFill/>
        </p:spPr>
        <p:txBody>
          <a:bodyPr wrap="none" rtlCol="0">
            <a:spAutoFit/>
          </a:bodyPr>
          <a:lstStyle/>
          <a:p>
            <a:r>
              <a:rPr lang="en-US" sz="2400" b="1">
                <a:solidFill>
                  <a:srgbClr val="FF0000"/>
                </a:solidFill>
              </a:rPr>
              <a:t>Order plan 1</a:t>
            </a:r>
          </a:p>
        </p:txBody>
      </p:sp>
      <p:grpSp>
        <p:nvGrpSpPr>
          <p:cNvPr id="56" name="Group 55">
            <a:extLst>
              <a:ext uri="{FF2B5EF4-FFF2-40B4-BE49-F238E27FC236}">
                <a16:creationId xmlns:a16="http://schemas.microsoft.com/office/drawing/2014/main" id="{B6508AF1-9F2D-4449-A5A8-987E3591F51C}"/>
              </a:ext>
            </a:extLst>
          </p:cNvPr>
          <p:cNvGrpSpPr/>
          <p:nvPr/>
        </p:nvGrpSpPr>
        <p:grpSpPr>
          <a:xfrm>
            <a:off x="482248" y="4421966"/>
            <a:ext cx="3284034" cy="1936054"/>
            <a:chOff x="457200" y="4321457"/>
            <a:chExt cx="3284034" cy="1936054"/>
          </a:xfrm>
        </p:grpSpPr>
        <p:cxnSp>
          <p:nvCxnSpPr>
            <p:cNvPr id="78" name="Straight Arrow Connector 77">
              <a:extLst>
                <a:ext uri="{FF2B5EF4-FFF2-40B4-BE49-F238E27FC236}">
                  <a16:creationId xmlns:a16="http://schemas.microsoft.com/office/drawing/2014/main" id="{BBCA3859-D5EC-450B-8B44-E52EEA6F4B1B}"/>
                </a:ext>
              </a:extLst>
            </p:cNvPr>
            <p:cNvCxnSpPr>
              <a:cxnSpLocks/>
              <a:stCxn id="58" idx="0"/>
              <a:endCxn id="74" idx="5"/>
            </p:cNvCxnSpPr>
            <p:nvPr/>
          </p:nvCxnSpPr>
          <p:spPr>
            <a:xfrm flipH="1" flipV="1">
              <a:off x="2898554" y="4637869"/>
              <a:ext cx="151305" cy="398741"/>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id="{C2104D72-E07A-407D-8E57-CBE1ADBA5CFF}"/>
                </a:ext>
              </a:extLst>
            </p:cNvPr>
            <p:cNvCxnSpPr>
              <a:cxnSpLocks/>
              <a:stCxn id="74" idx="2"/>
              <a:endCxn id="57" idx="6"/>
            </p:cNvCxnSpPr>
            <p:nvPr/>
          </p:nvCxnSpPr>
          <p:spPr>
            <a:xfrm flipH="1">
              <a:off x="1583473" y="4506807"/>
              <a:ext cx="1007327" cy="533784"/>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4A67D0E3-57D1-4B21-B18E-507B0449E164}"/>
                </a:ext>
              </a:extLst>
            </p:cNvPr>
            <p:cNvCxnSpPr>
              <a:cxnSpLocks/>
              <a:stCxn id="77" idx="0"/>
              <a:endCxn id="57" idx="3"/>
            </p:cNvCxnSpPr>
            <p:nvPr/>
          </p:nvCxnSpPr>
          <p:spPr>
            <a:xfrm flipV="1">
              <a:off x="637478" y="5171653"/>
              <a:ext cx="638241" cy="715158"/>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7CD9D808-3C2C-4853-AFE8-F252102206FA}"/>
                </a:ext>
              </a:extLst>
            </p:cNvPr>
            <p:cNvCxnSpPr>
              <a:cxnSpLocks/>
              <a:stCxn id="58" idx="2"/>
              <a:endCxn id="57" idx="5"/>
            </p:cNvCxnSpPr>
            <p:nvPr/>
          </p:nvCxnSpPr>
          <p:spPr>
            <a:xfrm flipH="1" flipV="1">
              <a:off x="1530671" y="5171653"/>
              <a:ext cx="1338910" cy="5030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8E19B54A-D534-45FE-BA6E-6F5A5D2B6CF2}"/>
                </a:ext>
              </a:extLst>
            </p:cNvPr>
            <p:cNvCxnSpPr>
              <a:cxnSpLocks/>
              <a:stCxn id="75" idx="7"/>
              <a:endCxn id="58" idx="3"/>
            </p:cNvCxnSpPr>
            <p:nvPr/>
          </p:nvCxnSpPr>
          <p:spPr>
            <a:xfrm flipV="1">
              <a:off x="2365154" y="5353022"/>
              <a:ext cx="557229" cy="58807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30EFDD40-105D-4991-BA63-EB4CDB030061}"/>
                </a:ext>
              </a:extLst>
            </p:cNvPr>
            <p:cNvCxnSpPr>
              <a:cxnSpLocks/>
              <a:stCxn id="76" idx="1"/>
              <a:endCxn id="58" idx="4"/>
            </p:cNvCxnSpPr>
            <p:nvPr/>
          </p:nvCxnSpPr>
          <p:spPr>
            <a:xfrm flipH="1" flipV="1">
              <a:off x="3049859" y="5407310"/>
              <a:ext cx="383621" cy="348439"/>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62AF7729-D246-4BDB-B03A-3889946BC6D7}"/>
                </a:ext>
              </a:extLst>
            </p:cNvPr>
            <p:cNvCxnSpPr>
              <a:cxnSpLocks/>
              <a:stCxn id="76" idx="2"/>
              <a:endCxn id="75" idx="6"/>
            </p:cNvCxnSpPr>
            <p:nvPr/>
          </p:nvCxnSpPr>
          <p:spPr>
            <a:xfrm flipH="1">
              <a:off x="2417956" y="5886811"/>
              <a:ext cx="962722" cy="185350"/>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sp>
          <p:nvSpPr>
            <p:cNvPr id="57" name="Oval 56">
              <a:extLst>
                <a:ext uri="{FF2B5EF4-FFF2-40B4-BE49-F238E27FC236}">
                  <a16:creationId xmlns:a16="http://schemas.microsoft.com/office/drawing/2014/main" id="{D63C0415-2B40-4140-926B-97DF84AA9B6E}"/>
                </a:ext>
              </a:extLst>
            </p:cNvPr>
            <p:cNvSpPr/>
            <p:nvPr/>
          </p:nvSpPr>
          <p:spPr>
            <a:xfrm>
              <a:off x="1222917" y="4855241"/>
              <a:ext cx="360556" cy="370700"/>
            </a:xfrm>
            <a:prstGeom prst="ellipse">
              <a:avLst/>
            </a:prstGeom>
            <a:solidFill>
              <a:schemeClr val="accent1">
                <a:lumMod val="75000"/>
              </a:schemeClr>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E</a:t>
              </a:r>
            </a:p>
          </p:txBody>
        </p:sp>
        <p:sp>
          <p:nvSpPr>
            <p:cNvPr id="58" name="Oval 57">
              <a:extLst>
                <a:ext uri="{FF2B5EF4-FFF2-40B4-BE49-F238E27FC236}">
                  <a16:creationId xmlns:a16="http://schemas.microsoft.com/office/drawing/2014/main" id="{FA3D4EFD-3419-410D-A302-B9B191B43A57}"/>
                </a:ext>
              </a:extLst>
            </p:cNvPr>
            <p:cNvSpPr/>
            <p:nvPr/>
          </p:nvSpPr>
          <p:spPr>
            <a:xfrm>
              <a:off x="2869581" y="5036610"/>
              <a:ext cx="360556" cy="370700"/>
            </a:xfrm>
            <a:prstGeom prst="ellipse">
              <a:avLst/>
            </a:prstGeom>
            <a:solidFill>
              <a:srgbClr val="008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D</a:t>
              </a:r>
            </a:p>
          </p:txBody>
        </p:sp>
        <p:sp>
          <p:nvSpPr>
            <p:cNvPr id="74" name="Oval 73">
              <a:extLst>
                <a:ext uri="{FF2B5EF4-FFF2-40B4-BE49-F238E27FC236}">
                  <a16:creationId xmlns:a16="http://schemas.microsoft.com/office/drawing/2014/main" id="{70AA883E-9D0B-48CF-87A1-A83ADD18CFC2}"/>
                </a:ext>
              </a:extLst>
            </p:cNvPr>
            <p:cNvSpPr/>
            <p:nvPr/>
          </p:nvSpPr>
          <p:spPr>
            <a:xfrm>
              <a:off x="2590800" y="4321457"/>
              <a:ext cx="360556" cy="370700"/>
            </a:xfrm>
            <a:prstGeom prst="ellipse">
              <a:avLst/>
            </a:prstGeom>
            <a:solidFill>
              <a:srgbClr val="C00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F</a:t>
              </a:r>
            </a:p>
          </p:txBody>
        </p:sp>
        <p:sp>
          <p:nvSpPr>
            <p:cNvPr id="75" name="Oval 74">
              <a:extLst>
                <a:ext uri="{FF2B5EF4-FFF2-40B4-BE49-F238E27FC236}">
                  <a16:creationId xmlns:a16="http://schemas.microsoft.com/office/drawing/2014/main" id="{EC18660F-6D3A-4792-9275-A4750D08BBF4}"/>
                </a:ext>
              </a:extLst>
            </p:cNvPr>
            <p:cNvSpPr/>
            <p:nvPr/>
          </p:nvSpPr>
          <p:spPr>
            <a:xfrm>
              <a:off x="2057400" y="5886811"/>
              <a:ext cx="360556" cy="370700"/>
            </a:xfrm>
            <a:prstGeom prst="ellipse">
              <a:avLst/>
            </a:prstGeom>
            <a:solidFill>
              <a:srgbClr val="7030A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B</a:t>
              </a:r>
            </a:p>
          </p:txBody>
        </p:sp>
        <p:sp>
          <p:nvSpPr>
            <p:cNvPr id="76" name="Oval 75">
              <a:extLst>
                <a:ext uri="{FF2B5EF4-FFF2-40B4-BE49-F238E27FC236}">
                  <a16:creationId xmlns:a16="http://schemas.microsoft.com/office/drawing/2014/main" id="{95684A7F-95A1-410F-A417-1B772C262370}"/>
                </a:ext>
              </a:extLst>
            </p:cNvPr>
            <p:cNvSpPr/>
            <p:nvPr/>
          </p:nvSpPr>
          <p:spPr>
            <a:xfrm>
              <a:off x="3380678" y="5701461"/>
              <a:ext cx="360556" cy="370700"/>
            </a:xfrm>
            <a:prstGeom prst="ellipse">
              <a:avLst/>
            </a:prstGeom>
            <a:solidFill>
              <a:srgbClr val="FF0066"/>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A</a:t>
              </a:r>
            </a:p>
          </p:txBody>
        </p:sp>
        <p:sp>
          <p:nvSpPr>
            <p:cNvPr id="77" name="Oval 76">
              <a:extLst>
                <a:ext uri="{FF2B5EF4-FFF2-40B4-BE49-F238E27FC236}">
                  <a16:creationId xmlns:a16="http://schemas.microsoft.com/office/drawing/2014/main" id="{4F43E121-490E-4D2E-B4AD-D5245FCC5891}"/>
                </a:ext>
              </a:extLst>
            </p:cNvPr>
            <p:cNvSpPr/>
            <p:nvPr/>
          </p:nvSpPr>
          <p:spPr>
            <a:xfrm>
              <a:off x="457200" y="5886811"/>
              <a:ext cx="360556" cy="370700"/>
            </a:xfrm>
            <a:prstGeom prst="ellipse">
              <a:avLst/>
            </a:prstGeom>
            <a:solidFill>
              <a:srgbClr val="0070C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C</a:t>
              </a:r>
            </a:p>
          </p:txBody>
        </p:sp>
      </p:grpSp>
      <p:graphicFrame>
        <p:nvGraphicFramePr>
          <p:cNvPr id="85" name="Table 39">
            <a:extLst>
              <a:ext uri="{FF2B5EF4-FFF2-40B4-BE49-F238E27FC236}">
                <a16:creationId xmlns:a16="http://schemas.microsoft.com/office/drawing/2014/main" id="{B1AB678C-795D-4591-B91B-9E49C7759C65}"/>
              </a:ext>
            </a:extLst>
          </p:cNvPr>
          <p:cNvGraphicFramePr>
            <a:graphicFrameLocks noGrp="1"/>
          </p:cNvGraphicFramePr>
          <p:nvPr/>
        </p:nvGraphicFramePr>
        <p:xfrm>
          <a:off x="4559918" y="4403648"/>
          <a:ext cx="1041400" cy="22250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274816716"/>
                    </a:ext>
                  </a:extLst>
                </a:gridCol>
                <a:gridCol w="208280">
                  <a:extLst>
                    <a:ext uri="{9D8B030D-6E8A-4147-A177-3AD203B41FA5}">
                      <a16:colId xmlns:a16="http://schemas.microsoft.com/office/drawing/2014/main" val="662954126"/>
                    </a:ext>
                  </a:extLst>
                </a:gridCol>
                <a:gridCol w="208280">
                  <a:extLst>
                    <a:ext uri="{9D8B030D-6E8A-4147-A177-3AD203B41FA5}">
                      <a16:colId xmlns:a16="http://schemas.microsoft.com/office/drawing/2014/main" val="2413548884"/>
                    </a:ext>
                  </a:extLst>
                </a:gridCol>
                <a:gridCol w="208280">
                  <a:extLst>
                    <a:ext uri="{9D8B030D-6E8A-4147-A177-3AD203B41FA5}">
                      <a16:colId xmlns:a16="http://schemas.microsoft.com/office/drawing/2014/main" val="564823260"/>
                    </a:ext>
                  </a:extLst>
                </a:gridCol>
                <a:gridCol w="208280">
                  <a:extLst>
                    <a:ext uri="{9D8B030D-6E8A-4147-A177-3AD203B41FA5}">
                      <a16:colId xmlns:a16="http://schemas.microsoft.com/office/drawing/2014/main" val="1236663919"/>
                    </a:ext>
                  </a:extLst>
                </a:gridCol>
              </a:tblGrid>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4106942707"/>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2138951212"/>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347360828"/>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4228507512"/>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526454813"/>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463028135"/>
                  </a:ext>
                </a:extLst>
              </a:tr>
            </a:tbl>
          </a:graphicData>
        </a:graphic>
      </p:graphicFrame>
      <p:grpSp>
        <p:nvGrpSpPr>
          <p:cNvPr id="7" name="Group 6">
            <a:extLst>
              <a:ext uri="{FF2B5EF4-FFF2-40B4-BE49-F238E27FC236}">
                <a16:creationId xmlns:a16="http://schemas.microsoft.com/office/drawing/2014/main" id="{A2A94408-E4AD-44A2-B94C-CABA2DDBD3E1}"/>
              </a:ext>
            </a:extLst>
          </p:cNvPr>
          <p:cNvGrpSpPr/>
          <p:nvPr/>
        </p:nvGrpSpPr>
        <p:grpSpPr>
          <a:xfrm>
            <a:off x="4181550" y="4399353"/>
            <a:ext cx="1331989" cy="2228076"/>
            <a:chOff x="4181550" y="4399353"/>
            <a:chExt cx="1331989" cy="2228076"/>
          </a:xfrm>
        </p:grpSpPr>
        <p:cxnSp>
          <p:nvCxnSpPr>
            <p:cNvPr id="87" name="Straight Connector 86">
              <a:extLst>
                <a:ext uri="{FF2B5EF4-FFF2-40B4-BE49-F238E27FC236}">
                  <a16:creationId xmlns:a16="http://schemas.microsoft.com/office/drawing/2014/main" id="{00A0434F-560E-4D32-841A-35F12BAC44C6}"/>
                </a:ext>
              </a:extLst>
            </p:cNvPr>
            <p:cNvCxnSpPr>
              <a:cxnSpLocks/>
            </p:cNvCxnSpPr>
            <p:nvPr/>
          </p:nvCxnSpPr>
          <p:spPr>
            <a:xfrm>
              <a:off x="4680060" y="6057792"/>
              <a:ext cx="833479" cy="0"/>
            </a:xfrm>
            <a:prstGeom prst="line">
              <a:avLst/>
            </a:prstGeom>
            <a:ln w="285750">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F770D50B-0FCD-4A9A-AD18-08B5826DE2DF}"/>
                </a:ext>
              </a:extLst>
            </p:cNvPr>
            <p:cNvCxnSpPr>
              <a:cxnSpLocks/>
            </p:cNvCxnSpPr>
            <p:nvPr/>
          </p:nvCxnSpPr>
          <p:spPr>
            <a:xfrm>
              <a:off x="4669104" y="6428749"/>
              <a:ext cx="833479" cy="0"/>
            </a:xfrm>
            <a:prstGeom prst="line">
              <a:avLst/>
            </a:prstGeom>
            <a:ln w="285750">
              <a:solidFill>
                <a:srgbClr val="C00000"/>
              </a:solidFill>
            </a:ln>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CDB603CC-1B06-4CF3-88DF-66624DA54C37}"/>
                </a:ext>
              </a:extLst>
            </p:cNvPr>
            <p:cNvCxnSpPr>
              <a:cxnSpLocks/>
            </p:cNvCxnSpPr>
            <p:nvPr/>
          </p:nvCxnSpPr>
          <p:spPr>
            <a:xfrm>
              <a:off x="4674562" y="5695770"/>
              <a:ext cx="833479" cy="0"/>
            </a:xfrm>
            <a:prstGeom prst="line">
              <a:avLst/>
            </a:prstGeom>
            <a:ln w="285750">
              <a:solidFill>
                <a:srgbClr val="008000"/>
              </a:solidFill>
            </a:ln>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58C9569C-E8D0-4714-8837-E74A25756516}"/>
                </a:ext>
              </a:extLst>
            </p:cNvPr>
            <p:cNvCxnSpPr>
              <a:cxnSpLocks/>
            </p:cNvCxnSpPr>
            <p:nvPr/>
          </p:nvCxnSpPr>
          <p:spPr>
            <a:xfrm>
              <a:off x="4666470" y="5314377"/>
              <a:ext cx="833479" cy="0"/>
            </a:xfrm>
            <a:prstGeom prst="line">
              <a:avLst/>
            </a:prstGeom>
            <a:ln w="285750">
              <a:solidFill>
                <a:srgbClr val="0070C0"/>
              </a:solidFill>
            </a:ln>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A3562DE3-FA87-4784-B60C-E83698E06825}"/>
                </a:ext>
              </a:extLst>
            </p:cNvPr>
            <p:cNvCxnSpPr>
              <a:cxnSpLocks/>
            </p:cNvCxnSpPr>
            <p:nvPr/>
          </p:nvCxnSpPr>
          <p:spPr>
            <a:xfrm>
              <a:off x="4663875" y="4958323"/>
              <a:ext cx="833479" cy="0"/>
            </a:xfrm>
            <a:prstGeom prst="line">
              <a:avLst/>
            </a:prstGeom>
            <a:ln w="285750">
              <a:solidFill>
                <a:srgbClr val="7030A0"/>
              </a:solidFill>
            </a:ln>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AC69105D-0123-450B-B0A4-F1D93ABFBEAE}"/>
                </a:ext>
              </a:extLst>
            </p:cNvPr>
            <p:cNvCxnSpPr>
              <a:cxnSpLocks/>
            </p:cNvCxnSpPr>
            <p:nvPr/>
          </p:nvCxnSpPr>
          <p:spPr>
            <a:xfrm>
              <a:off x="4658379" y="4574186"/>
              <a:ext cx="833479" cy="0"/>
            </a:xfrm>
            <a:prstGeom prst="line">
              <a:avLst/>
            </a:prstGeom>
            <a:ln w="285750">
              <a:solidFill>
                <a:srgbClr val="FF0066"/>
              </a:solidFill>
            </a:ln>
          </p:spPr>
          <p:style>
            <a:lnRef idx="1">
              <a:schemeClr val="dk1"/>
            </a:lnRef>
            <a:fillRef idx="0">
              <a:schemeClr val="dk1"/>
            </a:fillRef>
            <a:effectRef idx="0">
              <a:schemeClr val="dk1"/>
            </a:effectRef>
            <a:fontRef idx="minor">
              <a:schemeClr val="tx1"/>
            </a:fontRef>
          </p:style>
        </p:cxnSp>
        <p:sp>
          <p:nvSpPr>
            <p:cNvPr id="93" name="TextBox 92">
              <a:extLst>
                <a:ext uri="{FF2B5EF4-FFF2-40B4-BE49-F238E27FC236}">
                  <a16:creationId xmlns:a16="http://schemas.microsoft.com/office/drawing/2014/main" id="{B22FAE0C-60F8-4EE3-8CE5-CE52D3F4484F}"/>
                </a:ext>
              </a:extLst>
            </p:cNvPr>
            <p:cNvSpPr txBox="1"/>
            <p:nvPr/>
          </p:nvSpPr>
          <p:spPr>
            <a:xfrm>
              <a:off x="4182036" y="4399353"/>
              <a:ext cx="330540" cy="369332"/>
            </a:xfrm>
            <a:prstGeom prst="rect">
              <a:avLst/>
            </a:prstGeom>
            <a:noFill/>
          </p:spPr>
          <p:txBody>
            <a:bodyPr wrap="none" rtlCol="0">
              <a:spAutoFit/>
            </a:bodyPr>
            <a:lstStyle/>
            <a:p>
              <a:r>
                <a:rPr lang="en-US"/>
                <a:t>A</a:t>
              </a:r>
            </a:p>
          </p:txBody>
        </p:sp>
        <p:sp>
          <p:nvSpPr>
            <p:cNvPr id="94" name="TextBox 93">
              <a:extLst>
                <a:ext uri="{FF2B5EF4-FFF2-40B4-BE49-F238E27FC236}">
                  <a16:creationId xmlns:a16="http://schemas.microsoft.com/office/drawing/2014/main" id="{D0D8F30A-828D-4867-9A58-8B5E8EA56758}"/>
                </a:ext>
              </a:extLst>
            </p:cNvPr>
            <p:cNvSpPr txBox="1"/>
            <p:nvPr/>
          </p:nvSpPr>
          <p:spPr>
            <a:xfrm>
              <a:off x="4182036" y="4801015"/>
              <a:ext cx="320922" cy="369332"/>
            </a:xfrm>
            <a:prstGeom prst="rect">
              <a:avLst/>
            </a:prstGeom>
            <a:noFill/>
          </p:spPr>
          <p:txBody>
            <a:bodyPr wrap="none" rtlCol="0">
              <a:spAutoFit/>
            </a:bodyPr>
            <a:lstStyle/>
            <a:p>
              <a:r>
                <a:rPr lang="en-US"/>
                <a:t>B</a:t>
              </a:r>
            </a:p>
          </p:txBody>
        </p:sp>
        <p:sp>
          <p:nvSpPr>
            <p:cNvPr id="95" name="TextBox 94">
              <a:extLst>
                <a:ext uri="{FF2B5EF4-FFF2-40B4-BE49-F238E27FC236}">
                  <a16:creationId xmlns:a16="http://schemas.microsoft.com/office/drawing/2014/main" id="{309BB39E-6AD1-4A30-9A02-3B42A05B47D1}"/>
                </a:ext>
              </a:extLst>
            </p:cNvPr>
            <p:cNvSpPr txBox="1"/>
            <p:nvPr/>
          </p:nvSpPr>
          <p:spPr>
            <a:xfrm>
              <a:off x="4182036" y="5170347"/>
              <a:ext cx="320922" cy="369332"/>
            </a:xfrm>
            <a:prstGeom prst="rect">
              <a:avLst/>
            </a:prstGeom>
            <a:noFill/>
          </p:spPr>
          <p:txBody>
            <a:bodyPr wrap="none" rtlCol="0">
              <a:spAutoFit/>
            </a:bodyPr>
            <a:lstStyle/>
            <a:p>
              <a:r>
                <a:rPr lang="en-US"/>
                <a:t>C</a:t>
              </a:r>
            </a:p>
          </p:txBody>
        </p:sp>
        <p:sp>
          <p:nvSpPr>
            <p:cNvPr id="96" name="TextBox 95">
              <a:extLst>
                <a:ext uri="{FF2B5EF4-FFF2-40B4-BE49-F238E27FC236}">
                  <a16:creationId xmlns:a16="http://schemas.microsoft.com/office/drawing/2014/main" id="{7FC6B1B0-8554-42F7-AE3F-287CDC509080}"/>
                </a:ext>
              </a:extLst>
            </p:cNvPr>
            <p:cNvSpPr txBox="1"/>
            <p:nvPr/>
          </p:nvSpPr>
          <p:spPr>
            <a:xfrm>
              <a:off x="4181550" y="5516158"/>
              <a:ext cx="340158" cy="369332"/>
            </a:xfrm>
            <a:prstGeom prst="rect">
              <a:avLst/>
            </a:prstGeom>
            <a:noFill/>
          </p:spPr>
          <p:txBody>
            <a:bodyPr wrap="none" rtlCol="0">
              <a:spAutoFit/>
            </a:bodyPr>
            <a:lstStyle/>
            <a:p>
              <a:r>
                <a:rPr lang="en-US"/>
                <a:t>D</a:t>
              </a:r>
            </a:p>
          </p:txBody>
        </p:sp>
        <p:sp>
          <p:nvSpPr>
            <p:cNvPr id="97" name="TextBox 96">
              <a:extLst>
                <a:ext uri="{FF2B5EF4-FFF2-40B4-BE49-F238E27FC236}">
                  <a16:creationId xmlns:a16="http://schemas.microsoft.com/office/drawing/2014/main" id="{042A84BE-54E0-4190-B346-FF6FDC1DA3E9}"/>
                </a:ext>
              </a:extLst>
            </p:cNvPr>
            <p:cNvSpPr txBox="1"/>
            <p:nvPr/>
          </p:nvSpPr>
          <p:spPr>
            <a:xfrm>
              <a:off x="4191280" y="5879119"/>
              <a:ext cx="311304" cy="369332"/>
            </a:xfrm>
            <a:prstGeom prst="rect">
              <a:avLst/>
            </a:prstGeom>
            <a:noFill/>
          </p:spPr>
          <p:txBody>
            <a:bodyPr wrap="none" rtlCol="0">
              <a:spAutoFit/>
            </a:bodyPr>
            <a:lstStyle/>
            <a:p>
              <a:r>
                <a:rPr lang="en-US"/>
                <a:t>E</a:t>
              </a:r>
            </a:p>
          </p:txBody>
        </p:sp>
        <p:sp>
          <p:nvSpPr>
            <p:cNvPr id="98" name="TextBox 97">
              <a:extLst>
                <a:ext uri="{FF2B5EF4-FFF2-40B4-BE49-F238E27FC236}">
                  <a16:creationId xmlns:a16="http://schemas.microsoft.com/office/drawing/2014/main" id="{511E6ACA-2198-4F68-8778-93423F0392C9}"/>
                </a:ext>
              </a:extLst>
            </p:cNvPr>
            <p:cNvSpPr txBox="1"/>
            <p:nvPr/>
          </p:nvSpPr>
          <p:spPr>
            <a:xfrm>
              <a:off x="4195160" y="6258097"/>
              <a:ext cx="301686" cy="369332"/>
            </a:xfrm>
            <a:prstGeom prst="rect">
              <a:avLst/>
            </a:prstGeom>
            <a:noFill/>
          </p:spPr>
          <p:txBody>
            <a:bodyPr wrap="none" rtlCol="0">
              <a:spAutoFit/>
            </a:bodyPr>
            <a:lstStyle/>
            <a:p>
              <a:r>
                <a:rPr lang="en-US"/>
                <a:t>F</a:t>
              </a:r>
            </a:p>
          </p:txBody>
        </p:sp>
      </p:gr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C4A50C04-9A8D-41E6-8B5F-8550839457BF}"/>
                  </a:ext>
                </a:extLst>
              </p:cNvPr>
              <p:cNvSpPr txBox="1"/>
              <p:nvPr/>
            </p:nvSpPr>
            <p:spPr>
              <a:xfrm>
                <a:off x="4181550" y="4073582"/>
                <a:ext cx="1917448" cy="369332"/>
              </a:xfrm>
              <a:prstGeom prst="rect">
                <a:avLst/>
              </a:prstGeom>
              <a:noFill/>
            </p:spPr>
            <p:txBody>
              <a:bodyPr wrap="none" rtlCol="0">
                <a:spAutoFit/>
              </a:bodyPr>
              <a:lstStyle/>
              <a:p>
                <a:r>
                  <a:rPr lang="en-US" b="1"/>
                  <a:t>Node features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𝟐</m:t>
                        </m:r>
                      </m:sub>
                    </m:sSub>
                  </m:oMath>
                </a14:m>
                <a:endParaRPr lang="en-US" b="1" i="1"/>
              </a:p>
            </p:txBody>
          </p:sp>
        </mc:Choice>
        <mc:Fallback xmlns="">
          <p:sp>
            <p:nvSpPr>
              <p:cNvPr id="99" name="TextBox 98">
                <a:extLst>
                  <a:ext uri="{FF2B5EF4-FFF2-40B4-BE49-F238E27FC236}">
                    <a16:creationId xmlns:a16="http://schemas.microsoft.com/office/drawing/2014/main" id="{C4A50C04-9A8D-41E6-8B5F-8550839457BF}"/>
                  </a:ext>
                </a:extLst>
              </p:cNvPr>
              <p:cNvSpPr txBox="1">
                <a:spLocks noRot="1" noChangeAspect="1" noMove="1" noResize="1" noEditPoints="1" noAdjustHandles="1" noChangeArrowheads="1" noChangeShapeType="1" noTextEdit="1"/>
              </p:cNvSpPr>
              <p:nvPr/>
            </p:nvSpPr>
            <p:spPr>
              <a:xfrm>
                <a:off x="4181550" y="4073582"/>
                <a:ext cx="1917448" cy="369332"/>
              </a:xfrm>
              <a:prstGeom prst="rect">
                <a:avLst/>
              </a:prstGeom>
              <a:blipFill>
                <a:blip r:embed="rId4"/>
                <a:stretch>
                  <a:fillRect l="-2866" t="-8197" b="-24590"/>
                </a:stretch>
              </a:blipFill>
            </p:spPr>
            <p:txBody>
              <a:bodyPr/>
              <a:lstStyle/>
              <a:p>
                <a:r>
                  <a:rPr lang="en-US">
                    <a:noFill/>
                  </a:rPr>
                  <a:t> </a:t>
                </a:r>
              </a:p>
            </p:txBody>
          </p:sp>
        </mc:Fallback>
      </mc:AlternateContent>
      <p:graphicFrame>
        <p:nvGraphicFramePr>
          <p:cNvPr id="100" name="Table 4">
            <a:extLst>
              <a:ext uri="{FF2B5EF4-FFF2-40B4-BE49-F238E27FC236}">
                <a16:creationId xmlns:a16="http://schemas.microsoft.com/office/drawing/2014/main" id="{1425ABED-1641-43D0-86E3-E4C7EABFC223}"/>
              </a:ext>
            </a:extLst>
          </p:cNvPr>
          <p:cNvGraphicFramePr>
            <a:graphicFrameLocks noGrp="1"/>
          </p:cNvGraphicFramePr>
          <p:nvPr/>
        </p:nvGraphicFramePr>
        <p:xfrm>
          <a:off x="6450544" y="4668807"/>
          <a:ext cx="1785372" cy="1920240"/>
        </p:xfrm>
        <a:graphic>
          <a:graphicData uri="http://schemas.openxmlformats.org/drawingml/2006/table">
            <a:tbl>
              <a:tblPr firstRow="1" bandRow="1">
                <a:tableStyleId>{5C22544A-7EE6-4342-B048-85BDC9FD1C3A}</a:tableStyleId>
              </a:tblPr>
              <a:tblGrid>
                <a:gridCol w="297562">
                  <a:extLst>
                    <a:ext uri="{9D8B030D-6E8A-4147-A177-3AD203B41FA5}">
                      <a16:colId xmlns:a16="http://schemas.microsoft.com/office/drawing/2014/main" val="848996135"/>
                    </a:ext>
                  </a:extLst>
                </a:gridCol>
                <a:gridCol w="297562">
                  <a:extLst>
                    <a:ext uri="{9D8B030D-6E8A-4147-A177-3AD203B41FA5}">
                      <a16:colId xmlns:a16="http://schemas.microsoft.com/office/drawing/2014/main" val="18767683"/>
                    </a:ext>
                  </a:extLst>
                </a:gridCol>
                <a:gridCol w="297562">
                  <a:extLst>
                    <a:ext uri="{9D8B030D-6E8A-4147-A177-3AD203B41FA5}">
                      <a16:colId xmlns:a16="http://schemas.microsoft.com/office/drawing/2014/main" val="2224886479"/>
                    </a:ext>
                  </a:extLst>
                </a:gridCol>
                <a:gridCol w="297562">
                  <a:extLst>
                    <a:ext uri="{9D8B030D-6E8A-4147-A177-3AD203B41FA5}">
                      <a16:colId xmlns:a16="http://schemas.microsoft.com/office/drawing/2014/main" val="1627538582"/>
                    </a:ext>
                  </a:extLst>
                </a:gridCol>
                <a:gridCol w="297562">
                  <a:extLst>
                    <a:ext uri="{9D8B030D-6E8A-4147-A177-3AD203B41FA5}">
                      <a16:colId xmlns:a16="http://schemas.microsoft.com/office/drawing/2014/main" val="2223255320"/>
                    </a:ext>
                  </a:extLst>
                </a:gridCol>
                <a:gridCol w="297562">
                  <a:extLst>
                    <a:ext uri="{9D8B030D-6E8A-4147-A177-3AD203B41FA5}">
                      <a16:colId xmlns:a16="http://schemas.microsoft.com/office/drawing/2014/main" val="2840546119"/>
                    </a:ext>
                  </a:extLst>
                </a:gridCol>
              </a:tblGrid>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2147977093"/>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1872767884"/>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1880729863"/>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extLst>
                  <a:ext uri="{0D108BD9-81ED-4DB2-BD59-A6C34878D82A}">
                    <a16:rowId xmlns:a16="http://schemas.microsoft.com/office/drawing/2014/main" val="574093775"/>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extLst>
                  <a:ext uri="{0D108BD9-81ED-4DB2-BD59-A6C34878D82A}">
                    <a16:rowId xmlns:a16="http://schemas.microsoft.com/office/drawing/2014/main" val="1337697988"/>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221039516"/>
                  </a:ext>
                </a:extLst>
              </a:tr>
            </a:tbl>
          </a:graphicData>
        </a:graphic>
      </p:graphicFrame>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F14A18D7-EF7A-40F1-8F22-D2E9BE49D664}"/>
                  </a:ext>
                </a:extLst>
              </p:cNvPr>
              <p:cNvSpPr txBox="1"/>
              <p:nvPr/>
            </p:nvSpPr>
            <p:spPr>
              <a:xfrm>
                <a:off x="6310666" y="4063175"/>
                <a:ext cx="2287742" cy="369332"/>
              </a:xfrm>
              <a:prstGeom prst="rect">
                <a:avLst/>
              </a:prstGeom>
              <a:noFill/>
            </p:spPr>
            <p:txBody>
              <a:bodyPr wrap="none" rtlCol="0">
                <a:spAutoFit/>
              </a:bodyPr>
              <a:lstStyle/>
              <a:p>
                <a:r>
                  <a:rPr lang="en-US" b="1"/>
                  <a:t>Adjacency matrix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𝟐</m:t>
                        </m:r>
                      </m:sub>
                    </m:sSub>
                  </m:oMath>
                </a14:m>
                <a:endParaRPr lang="en-US" b="1"/>
              </a:p>
            </p:txBody>
          </p:sp>
        </mc:Choice>
        <mc:Fallback xmlns="">
          <p:sp>
            <p:nvSpPr>
              <p:cNvPr id="101" name="TextBox 100">
                <a:extLst>
                  <a:ext uri="{FF2B5EF4-FFF2-40B4-BE49-F238E27FC236}">
                    <a16:creationId xmlns:a16="http://schemas.microsoft.com/office/drawing/2014/main" id="{F14A18D7-EF7A-40F1-8F22-D2E9BE49D664}"/>
                  </a:ext>
                </a:extLst>
              </p:cNvPr>
              <p:cNvSpPr txBox="1">
                <a:spLocks noRot="1" noChangeAspect="1" noMove="1" noResize="1" noEditPoints="1" noAdjustHandles="1" noChangeArrowheads="1" noChangeShapeType="1" noTextEdit="1"/>
              </p:cNvSpPr>
              <p:nvPr/>
            </p:nvSpPr>
            <p:spPr>
              <a:xfrm>
                <a:off x="6310666" y="4063175"/>
                <a:ext cx="2287742" cy="369332"/>
              </a:xfrm>
              <a:prstGeom prst="rect">
                <a:avLst/>
              </a:prstGeom>
              <a:blipFill>
                <a:blip r:embed="rId5"/>
                <a:stretch>
                  <a:fillRect l="-2128" t="-10000" b="-26667"/>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6675DCEE-6014-4A24-B099-7F17209FA058}"/>
              </a:ext>
            </a:extLst>
          </p:cNvPr>
          <p:cNvSpPr txBox="1"/>
          <p:nvPr/>
        </p:nvSpPr>
        <p:spPr>
          <a:xfrm>
            <a:off x="6079784" y="4669949"/>
            <a:ext cx="330540" cy="369332"/>
          </a:xfrm>
          <a:prstGeom prst="rect">
            <a:avLst/>
          </a:prstGeom>
          <a:noFill/>
        </p:spPr>
        <p:txBody>
          <a:bodyPr wrap="none" rtlCol="0">
            <a:spAutoFit/>
          </a:bodyPr>
          <a:lstStyle/>
          <a:p>
            <a:r>
              <a:rPr lang="en-US"/>
              <a:t>A</a:t>
            </a:r>
          </a:p>
        </p:txBody>
      </p:sp>
      <p:sp>
        <p:nvSpPr>
          <p:cNvPr id="103" name="TextBox 102">
            <a:extLst>
              <a:ext uri="{FF2B5EF4-FFF2-40B4-BE49-F238E27FC236}">
                <a16:creationId xmlns:a16="http://schemas.microsoft.com/office/drawing/2014/main" id="{FBD42627-781C-4F48-A8FD-5A83B40ACE23}"/>
              </a:ext>
            </a:extLst>
          </p:cNvPr>
          <p:cNvSpPr txBox="1"/>
          <p:nvPr/>
        </p:nvSpPr>
        <p:spPr>
          <a:xfrm>
            <a:off x="6079784" y="4982599"/>
            <a:ext cx="320922" cy="369332"/>
          </a:xfrm>
          <a:prstGeom prst="rect">
            <a:avLst/>
          </a:prstGeom>
          <a:noFill/>
        </p:spPr>
        <p:txBody>
          <a:bodyPr wrap="none" rtlCol="0">
            <a:spAutoFit/>
          </a:bodyPr>
          <a:lstStyle/>
          <a:p>
            <a:r>
              <a:rPr lang="en-US"/>
              <a:t>B</a:t>
            </a:r>
          </a:p>
        </p:txBody>
      </p:sp>
      <p:sp>
        <p:nvSpPr>
          <p:cNvPr id="104" name="TextBox 103">
            <a:extLst>
              <a:ext uri="{FF2B5EF4-FFF2-40B4-BE49-F238E27FC236}">
                <a16:creationId xmlns:a16="http://schemas.microsoft.com/office/drawing/2014/main" id="{4DB4D4D4-DCFF-44F6-B0E9-43C2B4FC1F70}"/>
              </a:ext>
            </a:extLst>
          </p:cNvPr>
          <p:cNvSpPr txBox="1"/>
          <p:nvPr/>
        </p:nvSpPr>
        <p:spPr>
          <a:xfrm>
            <a:off x="6079784" y="5295287"/>
            <a:ext cx="320922" cy="369332"/>
          </a:xfrm>
          <a:prstGeom prst="rect">
            <a:avLst/>
          </a:prstGeom>
          <a:noFill/>
        </p:spPr>
        <p:txBody>
          <a:bodyPr wrap="none" rtlCol="0">
            <a:spAutoFit/>
          </a:bodyPr>
          <a:lstStyle/>
          <a:p>
            <a:r>
              <a:rPr lang="en-US"/>
              <a:t>C</a:t>
            </a:r>
          </a:p>
        </p:txBody>
      </p:sp>
      <p:sp>
        <p:nvSpPr>
          <p:cNvPr id="105" name="TextBox 104">
            <a:extLst>
              <a:ext uri="{FF2B5EF4-FFF2-40B4-BE49-F238E27FC236}">
                <a16:creationId xmlns:a16="http://schemas.microsoft.com/office/drawing/2014/main" id="{498517CE-3A90-43C6-9BA7-026920A8CB25}"/>
              </a:ext>
            </a:extLst>
          </p:cNvPr>
          <p:cNvSpPr txBox="1"/>
          <p:nvPr/>
        </p:nvSpPr>
        <p:spPr>
          <a:xfrm>
            <a:off x="6079298" y="5592546"/>
            <a:ext cx="340158" cy="369332"/>
          </a:xfrm>
          <a:prstGeom prst="rect">
            <a:avLst/>
          </a:prstGeom>
          <a:noFill/>
        </p:spPr>
        <p:txBody>
          <a:bodyPr wrap="none" rtlCol="0">
            <a:spAutoFit/>
          </a:bodyPr>
          <a:lstStyle/>
          <a:p>
            <a:r>
              <a:rPr lang="en-US"/>
              <a:t>D</a:t>
            </a:r>
          </a:p>
        </p:txBody>
      </p:sp>
      <p:sp>
        <p:nvSpPr>
          <p:cNvPr id="106" name="TextBox 105">
            <a:extLst>
              <a:ext uri="{FF2B5EF4-FFF2-40B4-BE49-F238E27FC236}">
                <a16:creationId xmlns:a16="http://schemas.microsoft.com/office/drawing/2014/main" id="{8FA5E15C-3855-4F13-8C6C-F9C852FE4581}"/>
              </a:ext>
            </a:extLst>
          </p:cNvPr>
          <p:cNvSpPr txBox="1"/>
          <p:nvPr/>
        </p:nvSpPr>
        <p:spPr>
          <a:xfrm>
            <a:off x="6089028" y="5915047"/>
            <a:ext cx="311304" cy="369332"/>
          </a:xfrm>
          <a:prstGeom prst="rect">
            <a:avLst/>
          </a:prstGeom>
          <a:noFill/>
        </p:spPr>
        <p:txBody>
          <a:bodyPr wrap="none" rtlCol="0">
            <a:spAutoFit/>
          </a:bodyPr>
          <a:lstStyle/>
          <a:p>
            <a:r>
              <a:rPr lang="en-US"/>
              <a:t>E</a:t>
            </a:r>
          </a:p>
        </p:txBody>
      </p:sp>
      <p:sp>
        <p:nvSpPr>
          <p:cNvPr id="107" name="TextBox 106">
            <a:extLst>
              <a:ext uri="{FF2B5EF4-FFF2-40B4-BE49-F238E27FC236}">
                <a16:creationId xmlns:a16="http://schemas.microsoft.com/office/drawing/2014/main" id="{19D9EEAB-EDE9-4A2B-85F8-C6B6FCA8FFCA}"/>
              </a:ext>
            </a:extLst>
          </p:cNvPr>
          <p:cNvSpPr txBox="1"/>
          <p:nvPr/>
        </p:nvSpPr>
        <p:spPr>
          <a:xfrm>
            <a:off x="6092908" y="6237381"/>
            <a:ext cx="301686" cy="369332"/>
          </a:xfrm>
          <a:prstGeom prst="rect">
            <a:avLst/>
          </a:prstGeom>
          <a:noFill/>
        </p:spPr>
        <p:txBody>
          <a:bodyPr wrap="none" rtlCol="0">
            <a:spAutoFit/>
          </a:bodyPr>
          <a:lstStyle/>
          <a:p>
            <a:r>
              <a:rPr lang="en-US"/>
              <a:t>F</a:t>
            </a:r>
          </a:p>
        </p:txBody>
      </p:sp>
      <p:sp>
        <p:nvSpPr>
          <p:cNvPr id="108" name="TextBox 107">
            <a:extLst>
              <a:ext uri="{FF2B5EF4-FFF2-40B4-BE49-F238E27FC236}">
                <a16:creationId xmlns:a16="http://schemas.microsoft.com/office/drawing/2014/main" id="{FE3F34EB-BF1B-402B-8D27-05F6EF767621}"/>
              </a:ext>
            </a:extLst>
          </p:cNvPr>
          <p:cNvSpPr txBox="1"/>
          <p:nvPr/>
        </p:nvSpPr>
        <p:spPr>
          <a:xfrm>
            <a:off x="6423757" y="4334473"/>
            <a:ext cx="330540" cy="369332"/>
          </a:xfrm>
          <a:prstGeom prst="rect">
            <a:avLst/>
          </a:prstGeom>
          <a:noFill/>
        </p:spPr>
        <p:txBody>
          <a:bodyPr wrap="none" rtlCol="0">
            <a:spAutoFit/>
          </a:bodyPr>
          <a:lstStyle/>
          <a:p>
            <a:r>
              <a:rPr lang="en-US"/>
              <a:t>A</a:t>
            </a:r>
          </a:p>
        </p:txBody>
      </p:sp>
      <p:sp>
        <p:nvSpPr>
          <p:cNvPr id="109" name="TextBox 108">
            <a:extLst>
              <a:ext uri="{FF2B5EF4-FFF2-40B4-BE49-F238E27FC236}">
                <a16:creationId xmlns:a16="http://schemas.microsoft.com/office/drawing/2014/main" id="{403B0FEC-1F77-4079-9644-2EA82D5E5F71}"/>
              </a:ext>
            </a:extLst>
          </p:cNvPr>
          <p:cNvSpPr txBox="1"/>
          <p:nvPr/>
        </p:nvSpPr>
        <p:spPr>
          <a:xfrm>
            <a:off x="6737750" y="4334473"/>
            <a:ext cx="320922" cy="369332"/>
          </a:xfrm>
          <a:prstGeom prst="rect">
            <a:avLst/>
          </a:prstGeom>
          <a:noFill/>
        </p:spPr>
        <p:txBody>
          <a:bodyPr wrap="none" rtlCol="0">
            <a:spAutoFit/>
          </a:bodyPr>
          <a:lstStyle/>
          <a:p>
            <a:r>
              <a:rPr lang="en-US"/>
              <a:t>B</a:t>
            </a:r>
          </a:p>
        </p:txBody>
      </p:sp>
      <p:sp>
        <p:nvSpPr>
          <p:cNvPr id="110" name="TextBox 109">
            <a:extLst>
              <a:ext uri="{FF2B5EF4-FFF2-40B4-BE49-F238E27FC236}">
                <a16:creationId xmlns:a16="http://schemas.microsoft.com/office/drawing/2014/main" id="{6F0629BE-1752-43AA-9489-0DDEFD776D54}"/>
              </a:ext>
            </a:extLst>
          </p:cNvPr>
          <p:cNvSpPr txBox="1"/>
          <p:nvPr/>
        </p:nvSpPr>
        <p:spPr>
          <a:xfrm>
            <a:off x="7039457" y="4342725"/>
            <a:ext cx="320922" cy="369332"/>
          </a:xfrm>
          <a:prstGeom prst="rect">
            <a:avLst/>
          </a:prstGeom>
          <a:noFill/>
        </p:spPr>
        <p:txBody>
          <a:bodyPr wrap="none" rtlCol="0">
            <a:spAutoFit/>
          </a:bodyPr>
          <a:lstStyle/>
          <a:p>
            <a:r>
              <a:rPr lang="en-US"/>
              <a:t>C</a:t>
            </a:r>
          </a:p>
        </p:txBody>
      </p:sp>
      <p:sp>
        <p:nvSpPr>
          <p:cNvPr id="111" name="TextBox 110">
            <a:extLst>
              <a:ext uri="{FF2B5EF4-FFF2-40B4-BE49-F238E27FC236}">
                <a16:creationId xmlns:a16="http://schemas.microsoft.com/office/drawing/2014/main" id="{EEA64705-2B32-4F75-9E3B-DC0488D93AF0}"/>
              </a:ext>
            </a:extLst>
          </p:cNvPr>
          <p:cNvSpPr txBox="1"/>
          <p:nvPr/>
        </p:nvSpPr>
        <p:spPr>
          <a:xfrm>
            <a:off x="7330337" y="4337103"/>
            <a:ext cx="340158" cy="369332"/>
          </a:xfrm>
          <a:prstGeom prst="rect">
            <a:avLst/>
          </a:prstGeom>
          <a:noFill/>
        </p:spPr>
        <p:txBody>
          <a:bodyPr wrap="none" rtlCol="0">
            <a:spAutoFit/>
          </a:bodyPr>
          <a:lstStyle/>
          <a:p>
            <a:r>
              <a:rPr lang="en-US"/>
              <a:t>D</a:t>
            </a:r>
          </a:p>
        </p:txBody>
      </p:sp>
      <p:sp>
        <p:nvSpPr>
          <p:cNvPr id="112" name="TextBox 111">
            <a:extLst>
              <a:ext uri="{FF2B5EF4-FFF2-40B4-BE49-F238E27FC236}">
                <a16:creationId xmlns:a16="http://schemas.microsoft.com/office/drawing/2014/main" id="{4058D33C-F7BF-412F-98D6-A01C7F304DEC}"/>
              </a:ext>
            </a:extLst>
          </p:cNvPr>
          <p:cNvSpPr txBox="1"/>
          <p:nvPr/>
        </p:nvSpPr>
        <p:spPr>
          <a:xfrm>
            <a:off x="7644660" y="4332876"/>
            <a:ext cx="311304" cy="369332"/>
          </a:xfrm>
          <a:prstGeom prst="rect">
            <a:avLst/>
          </a:prstGeom>
          <a:noFill/>
        </p:spPr>
        <p:txBody>
          <a:bodyPr wrap="none" rtlCol="0">
            <a:spAutoFit/>
          </a:bodyPr>
          <a:lstStyle/>
          <a:p>
            <a:r>
              <a:rPr lang="en-US"/>
              <a:t>E</a:t>
            </a:r>
          </a:p>
        </p:txBody>
      </p:sp>
      <p:sp>
        <p:nvSpPr>
          <p:cNvPr id="113" name="TextBox 112">
            <a:extLst>
              <a:ext uri="{FF2B5EF4-FFF2-40B4-BE49-F238E27FC236}">
                <a16:creationId xmlns:a16="http://schemas.microsoft.com/office/drawing/2014/main" id="{AF457309-D803-478A-83C1-017396955B8C}"/>
              </a:ext>
            </a:extLst>
          </p:cNvPr>
          <p:cNvSpPr txBox="1"/>
          <p:nvPr/>
        </p:nvSpPr>
        <p:spPr>
          <a:xfrm>
            <a:off x="7939858" y="4334473"/>
            <a:ext cx="301686" cy="369332"/>
          </a:xfrm>
          <a:prstGeom prst="rect">
            <a:avLst/>
          </a:prstGeom>
          <a:noFill/>
        </p:spPr>
        <p:txBody>
          <a:bodyPr wrap="none" rtlCol="0">
            <a:spAutoFit/>
          </a:bodyPr>
          <a:lstStyle/>
          <a:p>
            <a:r>
              <a:rPr lang="en-US"/>
              <a:t>F</a:t>
            </a:r>
          </a:p>
        </p:txBody>
      </p:sp>
      <p:sp>
        <p:nvSpPr>
          <p:cNvPr id="114" name="TextBox 113">
            <a:extLst>
              <a:ext uri="{FF2B5EF4-FFF2-40B4-BE49-F238E27FC236}">
                <a16:creationId xmlns:a16="http://schemas.microsoft.com/office/drawing/2014/main" id="{D3009620-B411-425F-ACB1-49E29753F58C}"/>
              </a:ext>
            </a:extLst>
          </p:cNvPr>
          <p:cNvSpPr txBox="1"/>
          <p:nvPr/>
        </p:nvSpPr>
        <p:spPr>
          <a:xfrm>
            <a:off x="98852" y="4294880"/>
            <a:ext cx="1813317" cy="461665"/>
          </a:xfrm>
          <a:prstGeom prst="rect">
            <a:avLst/>
          </a:prstGeom>
          <a:noFill/>
        </p:spPr>
        <p:txBody>
          <a:bodyPr wrap="none" rtlCol="0">
            <a:spAutoFit/>
          </a:bodyPr>
          <a:lstStyle/>
          <a:p>
            <a:r>
              <a:rPr lang="en-US" sz="2400" b="1">
                <a:solidFill>
                  <a:schemeClr val="accent2">
                    <a:lumMod val="75000"/>
                  </a:schemeClr>
                </a:solidFill>
              </a:rPr>
              <a:t>Order plan 2</a:t>
            </a:r>
          </a:p>
        </p:txBody>
      </p:sp>
    </p:spTree>
    <p:extLst>
      <p:ext uri="{BB962C8B-B14F-4D97-AF65-F5344CB8AC3E}">
        <p14:creationId xmlns:p14="http://schemas.microsoft.com/office/powerpoint/2010/main" val="3451296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A530-4B72-4966-AC6F-781D58D9591F}"/>
              </a:ext>
            </a:extLst>
          </p:cNvPr>
          <p:cNvSpPr>
            <a:spLocks noGrp="1"/>
          </p:cNvSpPr>
          <p:nvPr>
            <p:ph type="title"/>
          </p:nvPr>
        </p:nvSpPr>
        <p:spPr/>
        <p:txBody>
          <a:bodyPr/>
          <a:lstStyle/>
          <a:p>
            <a:r>
              <a:rPr lang="en-US" altLang="zh-CN"/>
              <a:t>Permutation </a:t>
            </a:r>
            <a:r>
              <a:rPr lang="en-US"/>
              <a:t>Invariance</a:t>
            </a:r>
          </a:p>
        </p:txBody>
      </p:sp>
      <p:sp>
        <p:nvSpPr>
          <p:cNvPr id="3" name="Content Placeholder 2">
            <a:extLst>
              <a:ext uri="{FF2B5EF4-FFF2-40B4-BE49-F238E27FC236}">
                <a16:creationId xmlns:a16="http://schemas.microsoft.com/office/drawing/2014/main" id="{C96879BF-4258-4B20-A5CA-3245CE95CAE8}"/>
              </a:ext>
            </a:extLst>
          </p:cNvPr>
          <p:cNvSpPr>
            <a:spLocks noGrp="1"/>
          </p:cNvSpPr>
          <p:nvPr>
            <p:ph idx="1"/>
          </p:nvPr>
        </p:nvSpPr>
        <p:spPr>
          <a:xfrm>
            <a:off x="457200" y="1076541"/>
            <a:ext cx="8229600" cy="568940"/>
          </a:xfrm>
        </p:spPr>
        <p:txBody>
          <a:bodyPr>
            <a:normAutofit fontScale="85000" lnSpcReduction="10000"/>
          </a:bodyPr>
          <a:lstStyle/>
          <a:p>
            <a:r>
              <a:rPr lang="en-US" b="1">
                <a:solidFill>
                  <a:srgbClr val="FF0000"/>
                </a:solidFill>
              </a:rPr>
              <a:t>Graph does not have a canonical order of the nodes!</a:t>
            </a:r>
          </a:p>
        </p:txBody>
      </p:sp>
      <p:sp>
        <p:nvSpPr>
          <p:cNvPr id="6" name="Slide Number Placeholder 5">
            <a:extLst>
              <a:ext uri="{FF2B5EF4-FFF2-40B4-BE49-F238E27FC236}">
                <a16:creationId xmlns:a16="http://schemas.microsoft.com/office/drawing/2014/main" id="{2F1A0847-74B9-4EF5-8E6B-BCC09E0474F8}"/>
              </a:ext>
            </a:extLst>
          </p:cNvPr>
          <p:cNvSpPr>
            <a:spLocks noGrp="1"/>
          </p:cNvSpPr>
          <p:nvPr>
            <p:ph type="sldNum" sz="quarter" idx="12"/>
          </p:nvPr>
        </p:nvSpPr>
        <p:spPr/>
        <p:txBody>
          <a:bodyPr/>
          <a:lstStyle/>
          <a:p>
            <a:fld id="{19B12225-5612-419B-A8D5-4B8EEE4C217E}" type="slidenum">
              <a:rPr lang="en-US" smtClean="0"/>
              <a:pPr/>
              <a:t>22</a:t>
            </a:fld>
            <a:endParaRPr lang="en-US"/>
          </a:p>
        </p:txBody>
      </p:sp>
      <p:grpSp>
        <p:nvGrpSpPr>
          <p:cNvPr id="8" name="Group 7">
            <a:extLst>
              <a:ext uri="{FF2B5EF4-FFF2-40B4-BE49-F238E27FC236}">
                <a16:creationId xmlns:a16="http://schemas.microsoft.com/office/drawing/2014/main" id="{0AE5FE45-B8F3-4924-8CAF-5AFA6FC1D8DE}"/>
              </a:ext>
            </a:extLst>
          </p:cNvPr>
          <p:cNvGrpSpPr/>
          <p:nvPr/>
        </p:nvGrpSpPr>
        <p:grpSpPr>
          <a:xfrm>
            <a:off x="524065" y="1801082"/>
            <a:ext cx="3284034" cy="1936054"/>
            <a:chOff x="457200" y="4321457"/>
            <a:chExt cx="3284034" cy="1936054"/>
          </a:xfrm>
        </p:grpSpPr>
        <p:sp>
          <p:nvSpPr>
            <p:cNvPr id="11" name="Oval 10">
              <a:extLst>
                <a:ext uri="{FF2B5EF4-FFF2-40B4-BE49-F238E27FC236}">
                  <a16:creationId xmlns:a16="http://schemas.microsoft.com/office/drawing/2014/main" id="{E87F5266-6F60-437C-82DA-CE2B4E07D90E}"/>
                </a:ext>
              </a:extLst>
            </p:cNvPr>
            <p:cNvSpPr/>
            <p:nvPr/>
          </p:nvSpPr>
          <p:spPr>
            <a:xfrm>
              <a:off x="1222917" y="4855241"/>
              <a:ext cx="360556" cy="370700"/>
            </a:xfrm>
            <a:prstGeom prst="ellipse">
              <a:avLst/>
            </a:prstGeom>
            <a:solidFill>
              <a:schemeClr val="accent1">
                <a:lumMod val="75000"/>
              </a:schemeClr>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A</a:t>
              </a:r>
            </a:p>
          </p:txBody>
        </p:sp>
        <p:sp>
          <p:nvSpPr>
            <p:cNvPr id="12" name="Oval 11">
              <a:extLst>
                <a:ext uri="{FF2B5EF4-FFF2-40B4-BE49-F238E27FC236}">
                  <a16:creationId xmlns:a16="http://schemas.microsoft.com/office/drawing/2014/main" id="{DCC4347A-C3E3-446E-969A-68D2C227B20A}"/>
                </a:ext>
              </a:extLst>
            </p:cNvPr>
            <p:cNvSpPr/>
            <p:nvPr/>
          </p:nvSpPr>
          <p:spPr>
            <a:xfrm>
              <a:off x="2869581" y="5036610"/>
              <a:ext cx="360556" cy="370700"/>
            </a:xfrm>
            <a:prstGeom prst="ellipse">
              <a:avLst/>
            </a:prstGeom>
            <a:solidFill>
              <a:srgbClr val="008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C</a:t>
              </a:r>
            </a:p>
          </p:txBody>
        </p:sp>
        <p:sp>
          <p:nvSpPr>
            <p:cNvPr id="13" name="Oval 12">
              <a:extLst>
                <a:ext uri="{FF2B5EF4-FFF2-40B4-BE49-F238E27FC236}">
                  <a16:creationId xmlns:a16="http://schemas.microsoft.com/office/drawing/2014/main" id="{9C7A37C9-9F48-4AEA-8DCE-C550DD97FA59}"/>
                </a:ext>
              </a:extLst>
            </p:cNvPr>
            <p:cNvSpPr/>
            <p:nvPr/>
          </p:nvSpPr>
          <p:spPr>
            <a:xfrm>
              <a:off x="2590800" y="4321457"/>
              <a:ext cx="360556" cy="370700"/>
            </a:xfrm>
            <a:prstGeom prst="ellipse">
              <a:avLst/>
            </a:prstGeom>
            <a:solidFill>
              <a:srgbClr val="C00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B</a:t>
              </a:r>
            </a:p>
          </p:txBody>
        </p:sp>
        <p:sp>
          <p:nvSpPr>
            <p:cNvPr id="14" name="Oval 13">
              <a:extLst>
                <a:ext uri="{FF2B5EF4-FFF2-40B4-BE49-F238E27FC236}">
                  <a16:creationId xmlns:a16="http://schemas.microsoft.com/office/drawing/2014/main" id="{B5871523-106C-4217-ADC8-560836F2D1F2}"/>
                </a:ext>
              </a:extLst>
            </p:cNvPr>
            <p:cNvSpPr/>
            <p:nvPr/>
          </p:nvSpPr>
          <p:spPr>
            <a:xfrm>
              <a:off x="2057400" y="5886811"/>
              <a:ext cx="360556" cy="370700"/>
            </a:xfrm>
            <a:prstGeom prst="ellipse">
              <a:avLst/>
            </a:prstGeom>
            <a:solidFill>
              <a:srgbClr val="7030A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E</a:t>
              </a:r>
            </a:p>
          </p:txBody>
        </p:sp>
        <p:sp>
          <p:nvSpPr>
            <p:cNvPr id="15" name="Oval 14">
              <a:extLst>
                <a:ext uri="{FF2B5EF4-FFF2-40B4-BE49-F238E27FC236}">
                  <a16:creationId xmlns:a16="http://schemas.microsoft.com/office/drawing/2014/main" id="{FCA5F47B-9AC1-4F1E-814C-481BE8C3D91F}"/>
                </a:ext>
              </a:extLst>
            </p:cNvPr>
            <p:cNvSpPr/>
            <p:nvPr/>
          </p:nvSpPr>
          <p:spPr>
            <a:xfrm>
              <a:off x="3380678" y="5701461"/>
              <a:ext cx="360556" cy="370700"/>
            </a:xfrm>
            <a:prstGeom prst="ellipse">
              <a:avLst/>
            </a:prstGeom>
            <a:solidFill>
              <a:srgbClr val="FF0066"/>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F</a:t>
              </a:r>
            </a:p>
          </p:txBody>
        </p:sp>
        <p:sp>
          <p:nvSpPr>
            <p:cNvPr id="16" name="Oval 15">
              <a:extLst>
                <a:ext uri="{FF2B5EF4-FFF2-40B4-BE49-F238E27FC236}">
                  <a16:creationId xmlns:a16="http://schemas.microsoft.com/office/drawing/2014/main" id="{EEE29DF2-61BE-4CD2-A289-D5DC1896505A}"/>
                </a:ext>
              </a:extLst>
            </p:cNvPr>
            <p:cNvSpPr/>
            <p:nvPr/>
          </p:nvSpPr>
          <p:spPr>
            <a:xfrm>
              <a:off x="457200" y="5886811"/>
              <a:ext cx="360556" cy="370700"/>
            </a:xfrm>
            <a:prstGeom prst="ellipse">
              <a:avLst/>
            </a:prstGeom>
            <a:solidFill>
              <a:srgbClr val="0070C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D</a:t>
              </a:r>
            </a:p>
          </p:txBody>
        </p:sp>
        <p:cxnSp>
          <p:nvCxnSpPr>
            <p:cNvPr id="17" name="Straight Arrow Connector 16">
              <a:extLst>
                <a:ext uri="{FF2B5EF4-FFF2-40B4-BE49-F238E27FC236}">
                  <a16:creationId xmlns:a16="http://schemas.microsoft.com/office/drawing/2014/main" id="{3920694F-10F2-4681-84EB-71B0B77DB7CC}"/>
                </a:ext>
              </a:extLst>
            </p:cNvPr>
            <p:cNvCxnSpPr>
              <a:cxnSpLocks/>
              <a:stCxn id="12" idx="0"/>
              <a:endCxn id="13" idx="5"/>
            </p:cNvCxnSpPr>
            <p:nvPr/>
          </p:nvCxnSpPr>
          <p:spPr>
            <a:xfrm flipH="1" flipV="1">
              <a:off x="2898554" y="4637869"/>
              <a:ext cx="151305" cy="398741"/>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18DB2190-9736-4164-B635-A74D6F4E11E9}"/>
                </a:ext>
              </a:extLst>
            </p:cNvPr>
            <p:cNvCxnSpPr>
              <a:cxnSpLocks/>
              <a:stCxn id="13" idx="2"/>
              <a:endCxn id="11" idx="6"/>
            </p:cNvCxnSpPr>
            <p:nvPr/>
          </p:nvCxnSpPr>
          <p:spPr>
            <a:xfrm flipH="1">
              <a:off x="1583473" y="4506807"/>
              <a:ext cx="1007327" cy="533784"/>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B0571F75-CCE2-407E-8156-9768E7E3EABC}"/>
                </a:ext>
              </a:extLst>
            </p:cNvPr>
            <p:cNvCxnSpPr>
              <a:cxnSpLocks/>
              <a:stCxn id="16" idx="0"/>
              <a:endCxn id="11" idx="3"/>
            </p:cNvCxnSpPr>
            <p:nvPr/>
          </p:nvCxnSpPr>
          <p:spPr>
            <a:xfrm flipV="1">
              <a:off x="637478" y="5171653"/>
              <a:ext cx="638241" cy="715158"/>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2ABE72BA-11D3-46CD-98E2-E9B981160B90}"/>
                </a:ext>
              </a:extLst>
            </p:cNvPr>
            <p:cNvCxnSpPr>
              <a:cxnSpLocks/>
              <a:stCxn id="12" idx="2"/>
              <a:endCxn id="11" idx="5"/>
            </p:cNvCxnSpPr>
            <p:nvPr/>
          </p:nvCxnSpPr>
          <p:spPr>
            <a:xfrm flipH="1" flipV="1">
              <a:off x="1530671" y="5171653"/>
              <a:ext cx="1338910" cy="5030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0D39DE41-0047-49C5-A997-A960384A4406}"/>
                </a:ext>
              </a:extLst>
            </p:cNvPr>
            <p:cNvCxnSpPr>
              <a:cxnSpLocks/>
              <a:stCxn id="14" idx="7"/>
              <a:endCxn id="12" idx="3"/>
            </p:cNvCxnSpPr>
            <p:nvPr/>
          </p:nvCxnSpPr>
          <p:spPr>
            <a:xfrm flipV="1">
              <a:off x="2365154" y="5353022"/>
              <a:ext cx="557229" cy="58807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21988204-FE81-4EBF-85CD-7CB67851898D}"/>
                </a:ext>
              </a:extLst>
            </p:cNvPr>
            <p:cNvCxnSpPr>
              <a:cxnSpLocks/>
              <a:stCxn id="15" idx="1"/>
              <a:endCxn id="12" idx="4"/>
            </p:cNvCxnSpPr>
            <p:nvPr/>
          </p:nvCxnSpPr>
          <p:spPr>
            <a:xfrm flipH="1" flipV="1">
              <a:off x="3049859" y="5407310"/>
              <a:ext cx="383621" cy="348439"/>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6FAAD737-D6AF-46F1-990E-6CDE20B8F565}"/>
                </a:ext>
              </a:extLst>
            </p:cNvPr>
            <p:cNvCxnSpPr>
              <a:cxnSpLocks/>
              <a:stCxn id="15" idx="2"/>
              <a:endCxn id="14" idx="6"/>
            </p:cNvCxnSpPr>
            <p:nvPr/>
          </p:nvCxnSpPr>
          <p:spPr>
            <a:xfrm flipH="1">
              <a:off x="2417956" y="5886811"/>
              <a:ext cx="962722" cy="185350"/>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grpSp>
      <p:graphicFrame>
        <p:nvGraphicFramePr>
          <p:cNvPr id="39" name="Table 39">
            <a:extLst>
              <a:ext uri="{FF2B5EF4-FFF2-40B4-BE49-F238E27FC236}">
                <a16:creationId xmlns:a16="http://schemas.microsoft.com/office/drawing/2014/main" id="{EA0F55B6-6774-4D1B-A3A2-8E1630D1EC0B}"/>
              </a:ext>
            </a:extLst>
          </p:cNvPr>
          <p:cNvGraphicFramePr>
            <a:graphicFrameLocks noGrp="1"/>
          </p:cNvGraphicFramePr>
          <p:nvPr/>
        </p:nvGraphicFramePr>
        <p:xfrm>
          <a:off x="4601735" y="1782764"/>
          <a:ext cx="1041400" cy="22250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274816716"/>
                    </a:ext>
                  </a:extLst>
                </a:gridCol>
                <a:gridCol w="208280">
                  <a:extLst>
                    <a:ext uri="{9D8B030D-6E8A-4147-A177-3AD203B41FA5}">
                      <a16:colId xmlns:a16="http://schemas.microsoft.com/office/drawing/2014/main" val="662954126"/>
                    </a:ext>
                  </a:extLst>
                </a:gridCol>
                <a:gridCol w="208280">
                  <a:extLst>
                    <a:ext uri="{9D8B030D-6E8A-4147-A177-3AD203B41FA5}">
                      <a16:colId xmlns:a16="http://schemas.microsoft.com/office/drawing/2014/main" val="2413548884"/>
                    </a:ext>
                  </a:extLst>
                </a:gridCol>
                <a:gridCol w="208280">
                  <a:extLst>
                    <a:ext uri="{9D8B030D-6E8A-4147-A177-3AD203B41FA5}">
                      <a16:colId xmlns:a16="http://schemas.microsoft.com/office/drawing/2014/main" val="564823260"/>
                    </a:ext>
                  </a:extLst>
                </a:gridCol>
                <a:gridCol w="208280">
                  <a:extLst>
                    <a:ext uri="{9D8B030D-6E8A-4147-A177-3AD203B41FA5}">
                      <a16:colId xmlns:a16="http://schemas.microsoft.com/office/drawing/2014/main" val="1236663919"/>
                    </a:ext>
                  </a:extLst>
                </a:gridCol>
              </a:tblGrid>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4106942707"/>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2138951212"/>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347360828"/>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4228507512"/>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526454813"/>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463028135"/>
                  </a:ext>
                </a:extLst>
              </a:tr>
            </a:tbl>
          </a:graphicData>
        </a:graphic>
      </p:graphicFrame>
      <p:grpSp>
        <p:nvGrpSpPr>
          <p:cNvPr id="54" name="Group 53">
            <a:extLst>
              <a:ext uri="{FF2B5EF4-FFF2-40B4-BE49-F238E27FC236}">
                <a16:creationId xmlns:a16="http://schemas.microsoft.com/office/drawing/2014/main" id="{3E61A7B6-2C64-4861-9E0F-B4B405F1D482}"/>
              </a:ext>
            </a:extLst>
          </p:cNvPr>
          <p:cNvGrpSpPr/>
          <p:nvPr/>
        </p:nvGrpSpPr>
        <p:grpSpPr>
          <a:xfrm>
            <a:off x="4223367" y="1778469"/>
            <a:ext cx="1326740" cy="2228076"/>
            <a:chOff x="4190679" y="2127529"/>
            <a:chExt cx="1326740" cy="2228076"/>
          </a:xfrm>
        </p:grpSpPr>
        <p:cxnSp>
          <p:nvCxnSpPr>
            <p:cNvPr id="41" name="Straight Connector 40">
              <a:extLst>
                <a:ext uri="{FF2B5EF4-FFF2-40B4-BE49-F238E27FC236}">
                  <a16:creationId xmlns:a16="http://schemas.microsoft.com/office/drawing/2014/main" id="{A7E36E6F-59DE-4C42-A5CA-B51E4F9FF26D}"/>
                </a:ext>
              </a:extLst>
            </p:cNvPr>
            <p:cNvCxnSpPr>
              <a:cxnSpLocks/>
            </p:cNvCxnSpPr>
            <p:nvPr/>
          </p:nvCxnSpPr>
          <p:spPr>
            <a:xfrm>
              <a:off x="4677196" y="2306230"/>
              <a:ext cx="833479" cy="0"/>
            </a:xfrm>
            <a:prstGeom prst="line">
              <a:avLst/>
            </a:prstGeom>
            <a:ln w="285750">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2A5BA652-6EB5-4647-824E-8E4113D24776}"/>
                </a:ext>
              </a:extLst>
            </p:cNvPr>
            <p:cNvCxnSpPr>
              <a:cxnSpLocks/>
            </p:cNvCxnSpPr>
            <p:nvPr/>
          </p:nvCxnSpPr>
          <p:spPr>
            <a:xfrm>
              <a:off x="4677196" y="2669023"/>
              <a:ext cx="833479" cy="0"/>
            </a:xfrm>
            <a:prstGeom prst="line">
              <a:avLst/>
            </a:prstGeom>
            <a:ln w="28575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E62238F-143A-4049-A171-DF8E00E149DF}"/>
                </a:ext>
              </a:extLst>
            </p:cNvPr>
            <p:cNvCxnSpPr>
              <a:cxnSpLocks/>
            </p:cNvCxnSpPr>
            <p:nvPr/>
          </p:nvCxnSpPr>
          <p:spPr>
            <a:xfrm>
              <a:off x="4677196" y="3046791"/>
              <a:ext cx="833479" cy="0"/>
            </a:xfrm>
            <a:prstGeom prst="line">
              <a:avLst/>
            </a:prstGeom>
            <a:ln w="285750">
              <a:solidFill>
                <a:srgbClr val="008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9371198-C8D8-49D6-B1E9-938AF74BF04D}"/>
                </a:ext>
              </a:extLst>
            </p:cNvPr>
            <p:cNvCxnSpPr>
              <a:cxnSpLocks/>
            </p:cNvCxnSpPr>
            <p:nvPr/>
          </p:nvCxnSpPr>
          <p:spPr>
            <a:xfrm>
              <a:off x="4683940" y="3433859"/>
              <a:ext cx="833479" cy="0"/>
            </a:xfrm>
            <a:prstGeom prst="line">
              <a:avLst/>
            </a:prstGeom>
            <a:ln w="285750">
              <a:solidFill>
                <a:srgbClr val="0070C0"/>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853D93B5-C163-4ED2-BB38-CE71D37209AB}"/>
                </a:ext>
              </a:extLst>
            </p:cNvPr>
            <p:cNvCxnSpPr>
              <a:cxnSpLocks/>
            </p:cNvCxnSpPr>
            <p:nvPr/>
          </p:nvCxnSpPr>
          <p:spPr>
            <a:xfrm>
              <a:off x="4677196" y="3791961"/>
              <a:ext cx="833479" cy="0"/>
            </a:xfrm>
            <a:prstGeom prst="line">
              <a:avLst/>
            </a:prstGeom>
            <a:ln w="285750">
              <a:solidFill>
                <a:srgbClr val="7030A0"/>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648B8066-8AB8-4576-AE6C-08BF79D06A51}"/>
                </a:ext>
              </a:extLst>
            </p:cNvPr>
            <p:cNvCxnSpPr>
              <a:cxnSpLocks/>
            </p:cNvCxnSpPr>
            <p:nvPr/>
          </p:nvCxnSpPr>
          <p:spPr>
            <a:xfrm>
              <a:off x="4677196" y="4148833"/>
              <a:ext cx="833479" cy="0"/>
            </a:xfrm>
            <a:prstGeom prst="line">
              <a:avLst/>
            </a:prstGeom>
            <a:ln w="285750">
              <a:solidFill>
                <a:srgbClr val="FF0066"/>
              </a:solidFill>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5667EACD-E693-4B84-A3C8-75CBDBB1F38E}"/>
                </a:ext>
              </a:extLst>
            </p:cNvPr>
            <p:cNvSpPr txBox="1"/>
            <p:nvPr/>
          </p:nvSpPr>
          <p:spPr>
            <a:xfrm>
              <a:off x="4191165" y="2127529"/>
              <a:ext cx="330540" cy="369332"/>
            </a:xfrm>
            <a:prstGeom prst="rect">
              <a:avLst/>
            </a:prstGeom>
            <a:noFill/>
          </p:spPr>
          <p:txBody>
            <a:bodyPr wrap="none" rtlCol="0">
              <a:spAutoFit/>
            </a:bodyPr>
            <a:lstStyle/>
            <a:p>
              <a:r>
                <a:rPr lang="en-US"/>
                <a:t>A</a:t>
              </a:r>
            </a:p>
          </p:txBody>
        </p:sp>
        <p:sp>
          <p:nvSpPr>
            <p:cNvPr id="49" name="TextBox 48">
              <a:extLst>
                <a:ext uri="{FF2B5EF4-FFF2-40B4-BE49-F238E27FC236}">
                  <a16:creationId xmlns:a16="http://schemas.microsoft.com/office/drawing/2014/main" id="{993AEEBA-97B2-4D52-B634-7F630F573937}"/>
                </a:ext>
              </a:extLst>
            </p:cNvPr>
            <p:cNvSpPr txBox="1"/>
            <p:nvPr/>
          </p:nvSpPr>
          <p:spPr>
            <a:xfrm>
              <a:off x="4191165" y="2529191"/>
              <a:ext cx="320922" cy="369332"/>
            </a:xfrm>
            <a:prstGeom prst="rect">
              <a:avLst/>
            </a:prstGeom>
            <a:noFill/>
          </p:spPr>
          <p:txBody>
            <a:bodyPr wrap="none" rtlCol="0">
              <a:spAutoFit/>
            </a:bodyPr>
            <a:lstStyle/>
            <a:p>
              <a:r>
                <a:rPr lang="en-US"/>
                <a:t>B</a:t>
              </a:r>
            </a:p>
          </p:txBody>
        </p:sp>
        <p:sp>
          <p:nvSpPr>
            <p:cNvPr id="50" name="TextBox 49">
              <a:extLst>
                <a:ext uri="{FF2B5EF4-FFF2-40B4-BE49-F238E27FC236}">
                  <a16:creationId xmlns:a16="http://schemas.microsoft.com/office/drawing/2014/main" id="{09BACCC9-4A5A-4B5A-926B-17857EAF50C3}"/>
                </a:ext>
              </a:extLst>
            </p:cNvPr>
            <p:cNvSpPr txBox="1"/>
            <p:nvPr/>
          </p:nvSpPr>
          <p:spPr>
            <a:xfrm>
              <a:off x="4191165" y="2898523"/>
              <a:ext cx="320922" cy="369332"/>
            </a:xfrm>
            <a:prstGeom prst="rect">
              <a:avLst/>
            </a:prstGeom>
            <a:noFill/>
          </p:spPr>
          <p:txBody>
            <a:bodyPr wrap="none" rtlCol="0">
              <a:spAutoFit/>
            </a:bodyPr>
            <a:lstStyle/>
            <a:p>
              <a:r>
                <a:rPr lang="en-US"/>
                <a:t>C</a:t>
              </a:r>
            </a:p>
          </p:txBody>
        </p:sp>
        <p:sp>
          <p:nvSpPr>
            <p:cNvPr id="51" name="TextBox 50">
              <a:extLst>
                <a:ext uri="{FF2B5EF4-FFF2-40B4-BE49-F238E27FC236}">
                  <a16:creationId xmlns:a16="http://schemas.microsoft.com/office/drawing/2014/main" id="{10077D37-477B-4601-B3C3-ECBDE837B11F}"/>
                </a:ext>
              </a:extLst>
            </p:cNvPr>
            <p:cNvSpPr txBox="1"/>
            <p:nvPr/>
          </p:nvSpPr>
          <p:spPr>
            <a:xfrm>
              <a:off x="4190679" y="3244334"/>
              <a:ext cx="340158" cy="369332"/>
            </a:xfrm>
            <a:prstGeom prst="rect">
              <a:avLst/>
            </a:prstGeom>
            <a:noFill/>
          </p:spPr>
          <p:txBody>
            <a:bodyPr wrap="none" rtlCol="0">
              <a:spAutoFit/>
            </a:bodyPr>
            <a:lstStyle/>
            <a:p>
              <a:r>
                <a:rPr lang="en-US"/>
                <a:t>D</a:t>
              </a:r>
            </a:p>
          </p:txBody>
        </p:sp>
        <p:sp>
          <p:nvSpPr>
            <p:cNvPr id="52" name="TextBox 51">
              <a:extLst>
                <a:ext uri="{FF2B5EF4-FFF2-40B4-BE49-F238E27FC236}">
                  <a16:creationId xmlns:a16="http://schemas.microsoft.com/office/drawing/2014/main" id="{E0E25C7F-5E80-4015-B2E7-169C65493B07}"/>
                </a:ext>
              </a:extLst>
            </p:cNvPr>
            <p:cNvSpPr txBox="1"/>
            <p:nvPr/>
          </p:nvSpPr>
          <p:spPr>
            <a:xfrm>
              <a:off x="4200409" y="3607295"/>
              <a:ext cx="311304" cy="369332"/>
            </a:xfrm>
            <a:prstGeom prst="rect">
              <a:avLst/>
            </a:prstGeom>
            <a:noFill/>
          </p:spPr>
          <p:txBody>
            <a:bodyPr wrap="none" rtlCol="0">
              <a:spAutoFit/>
            </a:bodyPr>
            <a:lstStyle/>
            <a:p>
              <a:r>
                <a:rPr lang="en-US"/>
                <a:t>E</a:t>
              </a:r>
            </a:p>
          </p:txBody>
        </p:sp>
        <p:sp>
          <p:nvSpPr>
            <p:cNvPr id="53" name="TextBox 52">
              <a:extLst>
                <a:ext uri="{FF2B5EF4-FFF2-40B4-BE49-F238E27FC236}">
                  <a16:creationId xmlns:a16="http://schemas.microsoft.com/office/drawing/2014/main" id="{77486E30-663D-4FF4-9FB7-F2CA222B96F8}"/>
                </a:ext>
              </a:extLst>
            </p:cNvPr>
            <p:cNvSpPr txBox="1"/>
            <p:nvPr/>
          </p:nvSpPr>
          <p:spPr>
            <a:xfrm>
              <a:off x="4204289" y="3986273"/>
              <a:ext cx="301686" cy="369332"/>
            </a:xfrm>
            <a:prstGeom prst="rect">
              <a:avLst/>
            </a:prstGeom>
            <a:noFill/>
          </p:spPr>
          <p:txBody>
            <a:bodyPr wrap="none" rtlCol="0">
              <a:spAutoFit/>
            </a:bodyPr>
            <a:lstStyle/>
            <a:p>
              <a:r>
                <a:rPr lang="en-US"/>
                <a:t>F</a:t>
              </a:r>
            </a:p>
          </p:txBody>
        </p:sp>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A6D8804-5972-4C89-A04E-E98540233F0B}"/>
                  </a:ext>
                </a:extLst>
              </p:cNvPr>
              <p:cNvSpPr txBox="1"/>
              <p:nvPr/>
            </p:nvSpPr>
            <p:spPr>
              <a:xfrm>
                <a:off x="4223367" y="1452698"/>
                <a:ext cx="1917448" cy="369332"/>
              </a:xfrm>
              <a:prstGeom prst="rect">
                <a:avLst/>
              </a:prstGeom>
              <a:noFill/>
            </p:spPr>
            <p:txBody>
              <a:bodyPr wrap="none" rtlCol="0">
                <a:spAutoFit/>
              </a:bodyPr>
              <a:lstStyle/>
              <a:p>
                <a:r>
                  <a:rPr lang="en-US" b="1"/>
                  <a:t>Node features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𝟏</m:t>
                        </m:r>
                      </m:sub>
                    </m:sSub>
                  </m:oMath>
                </a14:m>
                <a:endParaRPr lang="en-US" b="1" i="1"/>
              </a:p>
            </p:txBody>
          </p:sp>
        </mc:Choice>
        <mc:Fallback xmlns="">
          <p:sp>
            <p:nvSpPr>
              <p:cNvPr id="55" name="TextBox 54">
                <a:extLst>
                  <a:ext uri="{FF2B5EF4-FFF2-40B4-BE49-F238E27FC236}">
                    <a16:creationId xmlns:a16="http://schemas.microsoft.com/office/drawing/2014/main" id="{2A6D8804-5972-4C89-A04E-E98540233F0B}"/>
                  </a:ext>
                </a:extLst>
              </p:cNvPr>
              <p:cNvSpPr txBox="1">
                <a:spLocks noRot="1" noChangeAspect="1" noMove="1" noResize="1" noEditPoints="1" noAdjustHandles="1" noChangeArrowheads="1" noChangeShapeType="1" noTextEdit="1"/>
              </p:cNvSpPr>
              <p:nvPr/>
            </p:nvSpPr>
            <p:spPr>
              <a:xfrm>
                <a:off x="4223367" y="1452698"/>
                <a:ext cx="1917448" cy="369332"/>
              </a:xfrm>
              <a:prstGeom prst="rect">
                <a:avLst/>
              </a:prstGeom>
              <a:blipFill>
                <a:blip r:embed="rId2"/>
                <a:stretch>
                  <a:fillRect l="-2866" t="-8197" b="-24590"/>
                </a:stretch>
              </a:blipFill>
            </p:spPr>
            <p:txBody>
              <a:bodyPr/>
              <a:lstStyle/>
              <a:p>
                <a:r>
                  <a:rPr lang="en-US">
                    <a:noFill/>
                  </a:rPr>
                  <a:t> </a:t>
                </a:r>
              </a:p>
            </p:txBody>
          </p:sp>
        </mc:Fallback>
      </mc:AlternateContent>
      <p:graphicFrame>
        <p:nvGraphicFramePr>
          <p:cNvPr id="59" name="Table 4">
            <a:extLst>
              <a:ext uri="{FF2B5EF4-FFF2-40B4-BE49-F238E27FC236}">
                <a16:creationId xmlns:a16="http://schemas.microsoft.com/office/drawing/2014/main" id="{553E6C44-F4CC-47D1-A34C-4D213FA030BF}"/>
              </a:ext>
            </a:extLst>
          </p:cNvPr>
          <p:cNvGraphicFramePr>
            <a:graphicFrameLocks noGrp="1"/>
          </p:cNvGraphicFramePr>
          <p:nvPr/>
        </p:nvGraphicFramePr>
        <p:xfrm>
          <a:off x="6492361" y="2047923"/>
          <a:ext cx="1785372" cy="1920240"/>
        </p:xfrm>
        <a:graphic>
          <a:graphicData uri="http://schemas.openxmlformats.org/drawingml/2006/table">
            <a:tbl>
              <a:tblPr firstRow="1" bandRow="1">
                <a:tableStyleId>{5C22544A-7EE6-4342-B048-85BDC9FD1C3A}</a:tableStyleId>
              </a:tblPr>
              <a:tblGrid>
                <a:gridCol w="297562">
                  <a:extLst>
                    <a:ext uri="{9D8B030D-6E8A-4147-A177-3AD203B41FA5}">
                      <a16:colId xmlns:a16="http://schemas.microsoft.com/office/drawing/2014/main" val="848996135"/>
                    </a:ext>
                  </a:extLst>
                </a:gridCol>
                <a:gridCol w="297562">
                  <a:extLst>
                    <a:ext uri="{9D8B030D-6E8A-4147-A177-3AD203B41FA5}">
                      <a16:colId xmlns:a16="http://schemas.microsoft.com/office/drawing/2014/main" val="18767683"/>
                    </a:ext>
                  </a:extLst>
                </a:gridCol>
                <a:gridCol w="297562">
                  <a:extLst>
                    <a:ext uri="{9D8B030D-6E8A-4147-A177-3AD203B41FA5}">
                      <a16:colId xmlns:a16="http://schemas.microsoft.com/office/drawing/2014/main" val="2224886479"/>
                    </a:ext>
                  </a:extLst>
                </a:gridCol>
                <a:gridCol w="297562">
                  <a:extLst>
                    <a:ext uri="{9D8B030D-6E8A-4147-A177-3AD203B41FA5}">
                      <a16:colId xmlns:a16="http://schemas.microsoft.com/office/drawing/2014/main" val="1627538582"/>
                    </a:ext>
                  </a:extLst>
                </a:gridCol>
                <a:gridCol w="297562">
                  <a:extLst>
                    <a:ext uri="{9D8B030D-6E8A-4147-A177-3AD203B41FA5}">
                      <a16:colId xmlns:a16="http://schemas.microsoft.com/office/drawing/2014/main" val="2223255320"/>
                    </a:ext>
                  </a:extLst>
                </a:gridCol>
                <a:gridCol w="297562">
                  <a:extLst>
                    <a:ext uri="{9D8B030D-6E8A-4147-A177-3AD203B41FA5}">
                      <a16:colId xmlns:a16="http://schemas.microsoft.com/office/drawing/2014/main" val="2840546119"/>
                    </a:ext>
                  </a:extLst>
                </a:gridCol>
              </a:tblGrid>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2147977093"/>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1872767884"/>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extLst>
                  <a:ext uri="{0D108BD9-81ED-4DB2-BD59-A6C34878D82A}">
                    <a16:rowId xmlns:a16="http://schemas.microsoft.com/office/drawing/2014/main" val="1880729863"/>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574093775"/>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extLst>
                  <a:ext uri="{0D108BD9-81ED-4DB2-BD59-A6C34878D82A}">
                    <a16:rowId xmlns:a16="http://schemas.microsoft.com/office/drawing/2014/main" val="1337697988"/>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221039516"/>
                  </a:ext>
                </a:extLst>
              </a:tr>
            </a:tbl>
          </a:graphicData>
        </a:graphic>
      </p:graphicFrame>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63C9405F-B202-4758-AA09-3BB85EE480FF}"/>
                  </a:ext>
                </a:extLst>
              </p:cNvPr>
              <p:cNvSpPr txBox="1"/>
              <p:nvPr/>
            </p:nvSpPr>
            <p:spPr>
              <a:xfrm>
                <a:off x="6352483" y="1442291"/>
                <a:ext cx="2233240" cy="369332"/>
              </a:xfrm>
              <a:prstGeom prst="rect">
                <a:avLst/>
              </a:prstGeom>
              <a:noFill/>
            </p:spPr>
            <p:txBody>
              <a:bodyPr wrap="none" rtlCol="0">
                <a:spAutoFit/>
              </a:bodyPr>
              <a:lstStyle/>
              <a:p>
                <a:r>
                  <a:rPr lang="en-US" b="1"/>
                  <a:t>Adjacency matrix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𝟏</m:t>
                        </m:r>
                      </m:sub>
                    </m:sSub>
                  </m:oMath>
                </a14:m>
                <a:endParaRPr lang="en-US" b="1"/>
              </a:p>
            </p:txBody>
          </p:sp>
        </mc:Choice>
        <mc:Fallback xmlns="">
          <p:sp>
            <p:nvSpPr>
              <p:cNvPr id="60" name="TextBox 59">
                <a:extLst>
                  <a:ext uri="{FF2B5EF4-FFF2-40B4-BE49-F238E27FC236}">
                    <a16:creationId xmlns:a16="http://schemas.microsoft.com/office/drawing/2014/main" id="{63C9405F-B202-4758-AA09-3BB85EE480FF}"/>
                  </a:ext>
                </a:extLst>
              </p:cNvPr>
              <p:cNvSpPr txBox="1">
                <a:spLocks noRot="1" noChangeAspect="1" noMove="1" noResize="1" noEditPoints="1" noAdjustHandles="1" noChangeArrowheads="1" noChangeShapeType="1" noTextEdit="1"/>
              </p:cNvSpPr>
              <p:nvPr/>
            </p:nvSpPr>
            <p:spPr>
              <a:xfrm>
                <a:off x="6352483" y="1442291"/>
                <a:ext cx="2233240" cy="369332"/>
              </a:xfrm>
              <a:prstGeom prst="rect">
                <a:avLst/>
              </a:prstGeom>
              <a:blipFill>
                <a:blip r:embed="rId3"/>
                <a:stretch>
                  <a:fillRect l="-2186" t="-10000" b="-26667"/>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AE824691-432B-4D07-9946-E7207727E4A7}"/>
              </a:ext>
            </a:extLst>
          </p:cNvPr>
          <p:cNvSpPr txBox="1"/>
          <p:nvPr/>
        </p:nvSpPr>
        <p:spPr>
          <a:xfrm>
            <a:off x="6121601" y="2049065"/>
            <a:ext cx="330540" cy="369332"/>
          </a:xfrm>
          <a:prstGeom prst="rect">
            <a:avLst/>
          </a:prstGeom>
          <a:noFill/>
        </p:spPr>
        <p:txBody>
          <a:bodyPr wrap="none" rtlCol="0">
            <a:spAutoFit/>
          </a:bodyPr>
          <a:lstStyle/>
          <a:p>
            <a:r>
              <a:rPr lang="en-US"/>
              <a:t>A</a:t>
            </a:r>
          </a:p>
        </p:txBody>
      </p:sp>
      <p:sp>
        <p:nvSpPr>
          <p:cNvPr id="62" name="TextBox 61">
            <a:extLst>
              <a:ext uri="{FF2B5EF4-FFF2-40B4-BE49-F238E27FC236}">
                <a16:creationId xmlns:a16="http://schemas.microsoft.com/office/drawing/2014/main" id="{CBBA1C0E-7247-40A6-A4A7-5C2AC4CA503A}"/>
              </a:ext>
            </a:extLst>
          </p:cNvPr>
          <p:cNvSpPr txBox="1"/>
          <p:nvPr/>
        </p:nvSpPr>
        <p:spPr>
          <a:xfrm>
            <a:off x="6121601" y="2361715"/>
            <a:ext cx="320922" cy="369332"/>
          </a:xfrm>
          <a:prstGeom prst="rect">
            <a:avLst/>
          </a:prstGeom>
          <a:noFill/>
        </p:spPr>
        <p:txBody>
          <a:bodyPr wrap="none" rtlCol="0">
            <a:spAutoFit/>
          </a:bodyPr>
          <a:lstStyle/>
          <a:p>
            <a:r>
              <a:rPr lang="en-US"/>
              <a:t>B</a:t>
            </a:r>
          </a:p>
        </p:txBody>
      </p:sp>
      <p:sp>
        <p:nvSpPr>
          <p:cNvPr id="63" name="TextBox 62">
            <a:extLst>
              <a:ext uri="{FF2B5EF4-FFF2-40B4-BE49-F238E27FC236}">
                <a16:creationId xmlns:a16="http://schemas.microsoft.com/office/drawing/2014/main" id="{1FE33789-6EB8-4743-B1D5-553D386604C9}"/>
              </a:ext>
            </a:extLst>
          </p:cNvPr>
          <p:cNvSpPr txBox="1"/>
          <p:nvPr/>
        </p:nvSpPr>
        <p:spPr>
          <a:xfrm>
            <a:off x="6121601" y="2674403"/>
            <a:ext cx="320922" cy="369332"/>
          </a:xfrm>
          <a:prstGeom prst="rect">
            <a:avLst/>
          </a:prstGeom>
          <a:noFill/>
        </p:spPr>
        <p:txBody>
          <a:bodyPr wrap="none" rtlCol="0">
            <a:spAutoFit/>
          </a:bodyPr>
          <a:lstStyle/>
          <a:p>
            <a:r>
              <a:rPr lang="en-US"/>
              <a:t>C</a:t>
            </a:r>
          </a:p>
        </p:txBody>
      </p:sp>
      <p:sp>
        <p:nvSpPr>
          <p:cNvPr id="64" name="TextBox 63">
            <a:extLst>
              <a:ext uri="{FF2B5EF4-FFF2-40B4-BE49-F238E27FC236}">
                <a16:creationId xmlns:a16="http://schemas.microsoft.com/office/drawing/2014/main" id="{CDEE33C7-91E6-4782-8FED-BB7AFF42B83D}"/>
              </a:ext>
            </a:extLst>
          </p:cNvPr>
          <p:cNvSpPr txBox="1"/>
          <p:nvPr/>
        </p:nvSpPr>
        <p:spPr>
          <a:xfrm>
            <a:off x="6121115" y="2971662"/>
            <a:ext cx="340158" cy="369332"/>
          </a:xfrm>
          <a:prstGeom prst="rect">
            <a:avLst/>
          </a:prstGeom>
          <a:noFill/>
        </p:spPr>
        <p:txBody>
          <a:bodyPr wrap="none" rtlCol="0">
            <a:spAutoFit/>
          </a:bodyPr>
          <a:lstStyle/>
          <a:p>
            <a:r>
              <a:rPr lang="en-US"/>
              <a:t>D</a:t>
            </a:r>
          </a:p>
        </p:txBody>
      </p:sp>
      <p:sp>
        <p:nvSpPr>
          <p:cNvPr id="65" name="TextBox 64">
            <a:extLst>
              <a:ext uri="{FF2B5EF4-FFF2-40B4-BE49-F238E27FC236}">
                <a16:creationId xmlns:a16="http://schemas.microsoft.com/office/drawing/2014/main" id="{7F967647-A44A-4275-B059-198041DA8E3F}"/>
              </a:ext>
            </a:extLst>
          </p:cNvPr>
          <p:cNvSpPr txBox="1"/>
          <p:nvPr/>
        </p:nvSpPr>
        <p:spPr>
          <a:xfrm>
            <a:off x="6130845" y="3294163"/>
            <a:ext cx="311304" cy="369332"/>
          </a:xfrm>
          <a:prstGeom prst="rect">
            <a:avLst/>
          </a:prstGeom>
          <a:noFill/>
        </p:spPr>
        <p:txBody>
          <a:bodyPr wrap="none" rtlCol="0">
            <a:spAutoFit/>
          </a:bodyPr>
          <a:lstStyle/>
          <a:p>
            <a:r>
              <a:rPr lang="en-US"/>
              <a:t>E</a:t>
            </a:r>
          </a:p>
        </p:txBody>
      </p:sp>
      <p:sp>
        <p:nvSpPr>
          <p:cNvPr id="66" name="TextBox 65">
            <a:extLst>
              <a:ext uri="{FF2B5EF4-FFF2-40B4-BE49-F238E27FC236}">
                <a16:creationId xmlns:a16="http://schemas.microsoft.com/office/drawing/2014/main" id="{8C81EB93-2185-4A46-9803-0B8298E21952}"/>
              </a:ext>
            </a:extLst>
          </p:cNvPr>
          <p:cNvSpPr txBox="1"/>
          <p:nvPr/>
        </p:nvSpPr>
        <p:spPr>
          <a:xfrm>
            <a:off x="6134725" y="3616497"/>
            <a:ext cx="301686" cy="369332"/>
          </a:xfrm>
          <a:prstGeom prst="rect">
            <a:avLst/>
          </a:prstGeom>
          <a:noFill/>
        </p:spPr>
        <p:txBody>
          <a:bodyPr wrap="none" rtlCol="0">
            <a:spAutoFit/>
          </a:bodyPr>
          <a:lstStyle/>
          <a:p>
            <a:r>
              <a:rPr lang="en-US"/>
              <a:t>F</a:t>
            </a:r>
          </a:p>
        </p:txBody>
      </p:sp>
      <p:sp>
        <p:nvSpPr>
          <p:cNvPr id="67" name="TextBox 66">
            <a:extLst>
              <a:ext uri="{FF2B5EF4-FFF2-40B4-BE49-F238E27FC236}">
                <a16:creationId xmlns:a16="http://schemas.microsoft.com/office/drawing/2014/main" id="{5BD25375-AC60-4AE3-976C-AE6BB982915A}"/>
              </a:ext>
            </a:extLst>
          </p:cNvPr>
          <p:cNvSpPr txBox="1"/>
          <p:nvPr/>
        </p:nvSpPr>
        <p:spPr>
          <a:xfrm>
            <a:off x="6465574" y="1713589"/>
            <a:ext cx="330540" cy="369332"/>
          </a:xfrm>
          <a:prstGeom prst="rect">
            <a:avLst/>
          </a:prstGeom>
          <a:noFill/>
        </p:spPr>
        <p:txBody>
          <a:bodyPr wrap="none" rtlCol="0">
            <a:spAutoFit/>
          </a:bodyPr>
          <a:lstStyle/>
          <a:p>
            <a:r>
              <a:rPr lang="en-US"/>
              <a:t>A</a:t>
            </a:r>
          </a:p>
        </p:txBody>
      </p:sp>
      <p:sp>
        <p:nvSpPr>
          <p:cNvPr id="68" name="TextBox 67">
            <a:extLst>
              <a:ext uri="{FF2B5EF4-FFF2-40B4-BE49-F238E27FC236}">
                <a16:creationId xmlns:a16="http://schemas.microsoft.com/office/drawing/2014/main" id="{12B440DE-62D2-4B8C-9021-12658361001A}"/>
              </a:ext>
            </a:extLst>
          </p:cNvPr>
          <p:cNvSpPr txBox="1"/>
          <p:nvPr/>
        </p:nvSpPr>
        <p:spPr>
          <a:xfrm>
            <a:off x="6779567" y="1713589"/>
            <a:ext cx="320922" cy="369332"/>
          </a:xfrm>
          <a:prstGeom prst="rect">
            <a:avLst/>
          </a:prstGeom>
          <a:noFill/>
        </p:spPr>
        <p:txBody>
          <a:bodyPr wrap="none" rtlCol="0">
            <a:spAutoFit/>
          </a:bodyPr>
          <a:lstStyle/>
          <a:p>
            <a:r>
              <a:rPr lang="en-US"/>
              <a:t>B</a:t>
            </a:r>
          </a:p>
        </p:txBody>
      </p:sp>
      <p:sp>
        <p:nvSpPr>
          <p:cNvPr id="69" name="TextBox 68">
            <a:extLst>
              <a:ext uri="{FF2B5EF4-FFF2-40B4-BE49-F238E27FC236}">
                <a16:creationId xmlns:a16="http://schemas.microsoft.com/office/drawing/2014/main" id="{864A695A-CECB-4D41-B2FE-9A05BBCAD83A}"/>
              </a:ext>
            </a:extLst>
          </p:cNvPr>
          <p:cNvSpPr txBox="1"/>
          <p:nvPr/>
        </p:nvSpPr>
        <p:spPr>
          <a:xfrm>
            <a:off x="7081274" y="1721841"/>
            <a:ext cx="320922" cy="369332"/>
          </a:xfrm>
          <a:prstGeom prst="rect">
            <a:avLst/>
          </a:prstGeom>
          <a:noFill/>
        </p:spPr>
        <p:txBody>
          <a:bodyPr wrap="none" rtlCol="0">
            <a:spAutoFit/>
          </a:bodyPr>
          <a:lstStyle/>
          <a:p>
            <a:r>
              <a:rPr lang="en-US"/>
              <a:t>C</a:t>
            </a:r>
          </a:p>
        </p:txBody>
      </p:sp>
      <p:sp>
        <p:nvSpPr>
          <p:cNvPr id="70" name="TextBox 69">
            <a:extLst>
              <a:ext uri="{FF2B5EF4-FFF2-40B4-BE49-F238E27FC236}">
                <a16:creationId xmlns:a16="http://schemas.microsoft.com/office/drawing/2014/main" id="{61E493E9-E893-49A0-952A-2E13403D13F9}"/>
              </a:ext>
            </a:extLst>
          </p:cNvPr>
          <p:cNvSpPr txBox="1"/>
          <p:nvPr/>
        </p:nvSpPr>
        <p:spPr>
          <a:xfrm>
            <a:off x="7372154" y="1716219"/>
            <a:ext cx="340158" cy="369332"/>
          </a:xfrm>
          <a:prstGeom prst="rect">
            <a:avLst/>
          </a:prstGeom>
          <a:noFill/>
        </p:spPr>
        <p:txBody>
          <a:bodyPr wrap="none" rtlCol="0">
            <a:spAutoFit/>
          </a:bodyPr>
          <a:lstStyle/>
          <a:p>
            <a:r>
              <a:rPr lang="en-US"/>
              <a:t>D</a:t>
            </a:r>
          </a:p>
        </p:txBody>
      </p:sp>
      <p:sp>
        <p:nvSpPr>
          <p:cNvPr id="71" name="TextBox 70">
            <a:extLst>
              <a:ext uri="{FF2B5EF4-FFF2-40B4-BE49-F238E27FC236}">
                <a16:creationId xmlns:a16="http://schemas.microsoft.com/office/drawing/2014/main" id="{12D93F4F-02DB-46AD-A50A-D3BE2EB671DD}"/>
              </a:ext>
            </a:extLst>
          </p:cNvPr>
          <p:cNvSpPr txBox="1"/>
          <p:nvPr/>
        </p:nvSpPr>
        <p:spPr>
          <a:xfrm>
            <a:off x="7686477" y="1711992"/>
            <a:ext cx="311304" cy="369332"/>
          </a:xfrm>
          <a:prstGeom prst="rect">
            <a:avLst/>
          </a:prstGeom>
          <a:noFill/>
        </p:spPr>
        <p:txBody>
          <a:bodyPr wrap="none" rtlCol="0">
            <a:spAutoFit/>
          </a:bodyPr>
          <a:lstStyle/>
          <a:p>
            <a:r>
              <a:rPr lang="en-US"/>
              <a:t>E</a:t>
            </a:r>
          </a:p>
        </p:txBody>
      </p:sp>
      <p:sp>
        <p:nvSpPr>
          <p:cNvPr id="72" name="TextBox 71">
            <a:extLst>
              <a:ext uri="{FF2B5EF4-FFF2-40B4-BE49-F238E27FC236}">
                <a16:creationId xmlns:a16="http://schemas.microsoft.com/office/drawing/2014/main" id="{BB4243B0-F547-4843-B747-F6BE659BC5E9}"/>
              </a:ext>
            </a:extLst>
          </p:cNvPr>
          <p:cNvSpPr txBox="1"/>
          <p:nvPr/>
        </p:nvSpPr>
        <p:spPr>
          <a:xfrm>
            <a:off x="7981675" y="1713589"/>
            <a:ext cx="301686" cy="369332"/>
          </a:xfrm>
          <a:prstGeom prst="rect">
            <a:avLst/>
          </a:prstGeom>
          <a:noFill/>
        </p:spPr>
        <p:txBody>
          <a:bodyPr wrap="none" rtlCol="0">
            <a:spAutoFit/>
          </a:bodyPr>
          <a:lstStyle/>
          <a:p>
            <a:r>
              <a:rPr lang="en-US"/>
              <a:t>F</a:t>
            </a:r>
          </a:p>
        </p:txBody>
      </p:sp>
      <p:sp>
        <p:nvSpPr>
          <p:cNvPr id="73" name="TextBox 72">
            <a:extLst>
              <a:ext uri="{FF2B5EF4-FFF2-40B4-BE49-F238E27FC236}">
                <a16:creationId xmlns:a16="http://schemas.microsoft.com/office/drawing/2014/main" id="{5B1E232E-C530-4788-8539-0A0D96FBB97C}"/>
              </a:ext>
            </a:extLst>
          </p:cNvPr>
          <p:cNvSpPr txBox="1"/>
          <p:nvPr/>
        </p:nvSpPr>
        <p:spPr>
          <a:xfrm>
            <a:off x="140669" y="1673996"/>
            <a:ext cx="1811714" cy="461665"/>
          </a:xfrm>
          <a:prstGeom prst="rect">
            <a:avLst/>
          </a:prstGeom>
          <a:noFill/>
        </p:spPr>
        <p:txBody>
          <a:bodyPr wrap="none" rtlCol="0">
            <a:spAutoFit/>
          </a:bodyPr>
          <a:lstStyle/>
          <a:p>
            <a:r>
              <a:rPr lang="en-US" sz="2400" b="1">
                <a:solidFill>
                  <a:srgbClr val="FF0000"/>
                </a:solidFill>
              </a:rPr>
              <a:t>Order plan 1</a:t>
            </a:r>
          </a:p>
        </p:txBody>
      </p:sp>
      <p:grpSp>
        <p:nvGrpSpPr>
          <p:cNvPr id="56" name="Group 55">
            <a:extLst>
              <a:ext uri="{FF2B5EF4-FFF2-40B4-BE49-F238E27FC236}">
                <a16:creationId xmlns:a16="http://schemas.microsoft.com/office/drawing/2014/main" id="{B6508AF1-9F2D-4449-A5A8-987E3591F51C}"/>
              </a:ext>
            </a:extLst>
          </p:cNvPr>
          <p:cNvGrpSpPr/>
          <p:nvPr/>
        </p:nvGrpSpPr>
        <p:grpSpPr>
          <a:xfrm>
            <a:off x="482248" y="4421966"/>
            <a:ext cx="3284034" cy="1936054"/>
            <a:chOff x="457200" y="4321457"/>
            <a:chExt cx="3284034" cy="1936054"/>
          </a:xfrm>
        </p:grpSpPr>
        <p:sp>
          <p:nvSpPr>
            <p:cNvPr id="57" name="Oval 56">
              <a:extLst>
                <a:ext uri="{FF2B5EF4-FFF2-40B4-BE49-F238E27FC236}">
                  <a16:creationId xmlns:a16="http://schemas.microsoft.com/office/drawing/2014/main" id="{D63C0415-2B40-4140-926B-97DF84AA9B6E}"/>
                </a:ext>
              </a:extLst>
            </p:cNvPr>
            <p:cNvSpPr/>
            <p:nvPr/>
          </p:nvSpPr>
          <p:spPr>
            <a:xfrm>
              <a:off x="1222917" y="4855241"/>
              <a:ext cx="360556" cy="370700"/>
            </a:xfrm>
            <a:prstGeom prst="ellipse">
              <a:avLst/>
            </a:prstGeom>
            <a:solidFill>
              <a:schemeClr val="accent1">
                <a:lumMod val="75000"/>
              </a:schemeClr>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E</a:t>
              </a:r>
            </a:p>
          </p:txBody>
        </p:sp>
        <p:sp>
          <p:nvSpPr>
            <p:cNvPr id="58" name="Oval 57">
              <a:extLst>
                <a:ext uri="{FF2B5EF4-FFF2-40B4-BE49-F238E27FC236}">
                  <a16:creationId xmlns:a16="http://schemas.microsoft.com/office/drawing/2014/main" id="{FA3D4EFD-3419-410D-A302-B9B191B43A57}"/>
                </a:ext>
              </a:extLst>
            </p:cNvPr>
            <p:cNvSpPr/>
            <p:nvPr/>
          </p:nvSpPr>
          <p:spPr>
            <a:xfrm>
              <a:off x="2869581" y="5036610"/>
              <a:ext cx="360556" cy="370700"/>
            </a:xfrm>
            <a:prstGeom prst="ellipse">
              <a:avLst/>
            </a:prstGeom>
            <a:solidFill>
              <a:srgbClr val="008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D</a:t>
              </a:r>
            </a:p>
          </p:txBody>
        </p:sp>
        <p:sp>
          <p:nvSpPr>
            <p:cNvPr id="74" name="Oval 73">
              <a:extLst>
                <a:ext uri="{FF2B5EF4-FFF2-40B4-BE49-F238E27FC236}">
                  <a16:creationId xmlns:a16="http://schemas.microsoft.com/office/drawing/2014/main" id="{70AA883E-9D0B-48CF-87A1-A83ADD18CFC2}"/>
                </a:ext>
              </a:extLst>
            </p:cNvPr>
            <p:cNvSpPr/>
            <p:nvPr/>
          </p:nvSpPr>
          <p:spPr>
            <a:xfrm>
              <a:off x="2590800" y="4321457"/>
              <a:ext cx="360556" cy="370700"/>
            </a:xfrm>
            <a:prstGeom prst="ellipse">
              <a:avLst/>
            </a:prstGeom>
            <a:solidFill>
              <a:srgbClr val="C00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F</a:t>
              </a:r>
            </a:p>
          </p:txBody>
        </p:sp>
        <p:sp>
          <p:nvSpPr>
            <p:cNvPr id="75" name="Oval 74">
              <a:extLst>
                <a:ext uri="{FF2B5EF4-FFF2-40B4-BE49-F238E27FC236}">
                  <a16:creationId xmlns:a16="http://schemas.microsoft.com/office/drawing/2014/main" id="{EC18660F-6D3A-4792-9275-A4750D08BBF4}"/>
                </a:ext>
              </a:extLst>
            </p:cNvPr>
            <p:cNvSpPr/>
            <p:nvPr/>
          </p:nvSpPr>
          <p:spPr>
            <a:xfrm>
              <a:off x="2057400" y="5886811"/>
              <a:ext cx="360556" cy="370700"/>
            </a:xfrm>
            <a:prstGeom prst="ellipse">
              <a:avLst/>
            </a:prstGeom>
            <a:solidFill>
              <a:srgbClr val="7030A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B</a:t>
              </a:r>
            </a:p>
          </p:txBody>
        </p:sp>
        <p:sp>
          <p:nvSpPr>
            <p:cNvPr id="76" name="Oval 75">
              <a:extLst>
                <a:ext uri="{FF2B5EF4-FFF2-40B4-BE49-F238E27FC236}">
                  <a16:creationId xmlns:a16="http://schemas.microsoft.com/office/drawing/2014/main" id="{95684A7F-95A1-410F-A417-1B772C262370}"/>
                </a:ext>
              </a:extLst>
            </p:cNvPr>
            <p:cNvSpPr/>
            <p:nvPr/>
          </p:nvSpPr>
          <p:spPr>
            <a:xfrm>
              <a:off x="3380678" y="5701461"/>
              <a:ext cx="360556" cy="370700"/>
            </a:xfrm>
            <a:prstGeom prst="ellipse">
              <a:avLst/>
            </a:prstGeom>
            <a:solidFill>
              <a:srgbClr val="FF0066"/>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A</a:t>
              </a:r>
            </a:p>
          </p:txBody>
        </p:sp>
        <p:sp>
          <p:nvSpPr>
            <p:cNvPr id="77" name="Oval 76">
              <a:extLst>
                <a:ext uri="{FF2B5EF4-FFF2-40B4-BE49-F238E27FC236}">
                  <a16:creationId xmlns:a16="http://schemas.microsoft.com/office/drawing/2014/main" id="{4F43E121-490E-4D2E-B4AD-D5245FCC5891}"/>
                </a:ext>
              </a:extLst>
            </p:cNvPr>
            <p:cNvSpPr/>
            <p:nvPr/>
          </p:nvSpPr>
          <p:spPr>
            <a:xfrm>
              <a:off x="457200" y="5886811"/>
              <a:ext cx="360556" cy="370700"/>
            </a:xfrm>
            <a:prstGeom prst="ellipse">
              <a:avLst/>
            </a:prstGeom>
            <a:solidFill>
              <a:srgbClr val="0070C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C</a:t>
              </a:r>
            </a:p>
          </p:txBody>
        </p:sp>
        <p:cxnSp>
          <p:nvCxnSpPr>
            <p:cNvPr id="78" name="Straight Arrow Connector 77">
              <a:extLst>
                <a:ext uri="{FF2B5EF4-FFF2-40B4-BE49-F238E27FC236}">
                  <a16:creationId xmlns:a16="http://schemas.microsoft.com/office/drawing/2014/main" id="{BBCA3859-D5EC-450B-8B44-E52EEA6F4B1B}"/>
                </a:ext>
              </a:extLst>
            </p:cNvPr>
            <p:cNvCxnSpPr>
              <a:cxnSpLocks/>
              <a:stCxn id="58" idx="0"/>
              <a:endCxn id="74" idx="5"/>
            </p:cNvCxnSpPr>
            <p:nvPr/>
          </p:nvCxnSpPr>
          <p:spPr>
            <a:xfrm flipH="1" flipV="1">
              <a:off x="2898554" y="4637869"/>
              <a:ext cx="151305" cy="398741"/>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id="{C2104D72-E07A-407D-8E57-CBE1ADBA5CFF}"/>
                </a:ext>
              </a:extLst>
            </p:cNvPr>
            <p:cNvCxnSpPr>
              <a:cxnSpLocks/>
              <a:stCxn id="74" idx="2"/>
              <a:endCxn id="57" idx="6"/>
            </p:cNvCxnSpPr>
            <p:nvPr/>
          </p:nvCxnSpPr>
          <p:spPr>
            <a:xfrm flipH="1">
              <a:off x="1583473" y="4506807"/>
              <a:ext cx="1007327" cy="533784"/>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4A67D0E3-57D1-4B21-B18E-507B0449E164}"/>
                </a:ext>
              </a:extLst>
            </p:cNvPr>
            <p:cNvCxnSpPr>
              <a:cxnSpLocks/>
              <a:stCxn id="77" idx="0"/>
              <a:endCxn id="57" idx="3"/>
            </p:cNvCxnSpPr>
            <p:nvPr/>
          </p:nvCxnSpPr>
          <p:spPr>
            <a:xfrm flipV="1">
              <a:off x="637478" y="5171653"/>
              <a:ext cx="638241" cy="715158"/>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7CD9D808-3C2C-4853-AFE8-F252102206FA}"/>
                </a:ext>
              </a:extLst>
            </p:cNvPr>
            <p:cNvCxnSpPr>
              <a:cxnSpLocks/>
              <a:stCxn id="58" idx="2"/>
              <a:endCxn id="57" idx="5"/>
            </p:cNvCxnSpPr>
            <p:nvPr/>
          </p:nvCxnSpPr>
          <p:spPr>
            <a:xfrm flipH="1" flipV="1">
              <a:off x="1530671" y="5171653"/>
              <a:ext cx="1338910" cy="5030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8E19B54A-D534-45FE-BA6E-6F5A5D2B6CF2}"/>
                </a:ext>
              </a:extLst>
            </p:cNvPr>
            <p:cNvCxnSpPr>
              <a:cxnSpLocks/>
              <a:stCxn id="75" idx="7"/>
              <a:endCxn id="58" idx="3"/>
            </p:cNvCxnSpPr>
            <p:nvPr/>
          </p:nvCxnSpPr>
          <p:spPr>
            <a:xfrm flipV="1">
              <a:off x="2365154" y="5353022"/>
              <a:ext cx="557229" cy="58807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30EFDD40-105D-4991-BA63-EB4CDB030061}"/>
                </a:ext>
              </a:extLst>
            </p:cNvPr>
            <p:cNvCxnSpPr>
              <a:cxnSpLocks/>
              <a:stCxn id="76" idx="1"/>
              <a:endCxn id="58" idx="4"/>
            </p:cNvCxnSpPr>
            <p:nvPr/>
          </p:nvCxnSpPr>
          <p:spPr>
            <a:xfrm flipH="1" flipV="1">
              <a:off x="3049859" y="5407310"/>
              <a:ext cx="383621" cy="348439"/>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62AF7729-D246-4BDB-B03A-3889946BC6D7}"/>
                </a:ext>
              </a:extLst>
            </p:cNvPr>
            <p:cNvCxnSpPr>
              <a:cxnSpLocks/>
              <a:stCxn id="76" idx="2"/>
              <a:endCxn id="75" idx="6"/>
            </p:cNvCxnSpPr>
            <p:nvPr/>
          </p:nvCxnSpPr>
          <p:spPr>
            <a:xfrm flipH="1">
              <a:off x="2417956" y="5886811"/>
              <a:ext cx="962722" cy="185350"/>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grpSp>
      <p:graphicFrame>
        <p:nvGraphicFramePr>
          <p:cNvPr id="85" name="Table 39">
            <a:extLst>
              <a:ext uri="{FF2B5EF4-FFF2-40B4-BE49-F238E27FC236}">
                <a16:creationId xmlns:a16="http://schemas.microsoft.com/office/drawing/2014/main" id="{B1AB678C-795D-4591-B91B-9E49C7759C65}"/>
              </a:ext>
            </a:extLst>
          </p:cNvPr>
          <p:cNvGraphicFramePr>
            <a:graphicFrameLocks noGrp="1"/>
          </p:cNvGraphicFramePr>
          <p:nvPr/>
        </p:nvGraphicFramePr>
        <p:xfrm>
          <a:off x="4559918" y="4403648"/>
          <a:ext cx="1041400" cy="22250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274816716"/>
                    </a:ext>
                  </a:extLst>
                </a:gridCol>
                <a:gridCol w="208280">
                  <a:extLst>
                    <a:ext uri="{9D8B030D-6E8A-4147-A177-3AD203B41FA5}">
                      <a16:colId xmlns:a16="http://schemas.microsoft.com/office/drawing/2014/main" val="662954126"/>
                    </a:ext>
                  </a:extLst>
                </a:gridCol>
                <a:gridCol w="208280">
                  <a:extLst>
                    <a:ext uri="{9D8B030D-6E8A-4147-A177-3AD203B41FA5}">
                      <a16:colId xmlns:a16="http://schemas.microsoft.com/office/drawing/2014/main" val="2413548884"/>
                    </a:ext>
                  </a:extLst>
                </a:gridCol>
                <a:gridCol w="208280">
                  <a:extLst>
                    <a:ext uri="{9D8B030D-6E8A-4147-A177-3AD203B41FA5}">
                      <a16:colId xmlns:a16="http://schemas.microsoft.com/office/drawing/2014/main" val="564823260"/>
                    </a:ext>
                  </a:extLst>
                </a:gridCol>
                <a:gridCol w="208280">
                  <a:extLst>
                    <a:ext uri="{9D8B030D-6E8A-4147-A177-3AD203B41FA5}">
                      <a16:colId xmlns:a16="http://schemas.microsoft.com/office/drawing/2014/main" val="1236663919"/>
                    </a:ext>
                  </a:extLst>
                </a:gridCol>
              </a:tblGrid>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4106942707"/>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2138951212"/>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347360828"/>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4228507512"/>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526454813"/>
                  </a:ext>
                </a:extLst>
              </a:tr>
              <a:tr h="370840">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tc>
                  <a:txBody>
                    <a:bodyPr/>
                    <a:lstStyle/>
                    <a:p>
                      <a:endParaRPr lang="en-US"/>
                    </a:p>
                  </a:txBody>
                  <a:tcPr>
                    <a:solidFill>
                      <a:schemeClr val="bg1">
                        <a:lumMod val="85000"/>
                      </a:schemeClr>
                    </a:solidFill>
                  </a:tcPr>
                </a:tc>
                <a:extLst>
                  <a:ext uri="{0D108BD9-81ED-4DB2-BD59-A6C34878D82A}">
                    <a16:rowId xmlns:a16="http://schemas.microsoft.com/office/drawing/2014/main" val="1463028135"/>
                  </a:ext>
                </a:extLst>
              </a:tr>
            </a:tbl>
          </a:graphicData>
        </a:graphic>
      </p:graphicFrame>
      <p:grpSp>
        <p:nvGrpSpPr>
          <p:cNvPr id="7" name="Group 6">
            <a:extLst>
              <a:ext uri="{FF2B5EF4-FFF2-40B4-BE49-F238E27FC236}">
                <a16:creationId xmlns:a16="http://schemas.microsoft.com/office/drawing/2014/main" id="{A2A94408-E4AD-44A2-B94C-CABA2DDBD3E1}"/>
              </a:ext>
            </a:extLst>
          </p:cNvPr>
          <p:cNvGrpSpPr/>
          <p:nvPr/>
        </p:nvGrpSpPr>
        <p:grpSpPr>
          <a:xfrm>
            <a:off x="4181550" y="4399353"/>
            <a:ext cx="1331989" cy="2228076"/>
            <a:chOff x="4181550" y="4399353"/>
            <a:chExt cx="1331989" cy="2228076"/>
          </a:xfrm>
        </p:grpSpPr>
        <p:cxnSp>
          <p:nvCxnSpPr>
            <p:cNvPr id="87" name="Straight Connector 86">
              <a:extLst>
                <a:ext uri="{FF2B5EF4-FFF2-40B4-BE49-F238E27FC236}">
                  <a16:creationId xmlns:a16="http://schemas.microsoft.com/office/drawing/2014/main" id="{00A0434F-560E-4D32-841A-35F12BAC44C6}"/>
                </a:ext>
              </a:extLst>
            </p:cNvPr>
            <p:cNvCxnSpPr>
              <a:cxnSpLocks/>
            </p:cNvCxnSpPr>
            <p:nvPr/>
          </p:nvCxnSpPr>
          <p:spPr>
            <a:xfrm>
              <a:off x="4680060" y="6057792"/>
              <a:ext cx="833479" cy="0"/>
            </a:xfrm>
            <a:prstGeom prst="line">
              <a:avLst/>
            </a:prstGeom>
            <a:ln w="285750">
              <a:solidFill>
                <a:schemeClr val="accent1">
                  <a:lumMod val="50000"/>
                </a:schemeClr>
              </a:solidFill>
            </a:ln>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F770D50B-0FCD-4A9A-AD18-08B5826DE2DF}"/>
                </a:ext>
              </a:extLst>
            </p:cNvPr>
            <p:cNvCxnSpPr>
              <a:cxnSpLocks/>
            </p:cNvCxnSpPr>
            <p:nvPr/>
          </p:nvCxnSpPr>
          <p:spPr>
            <a:xfrm>
              <a:off x="4669104" y="6428749"/>
              <a:ext cx="833479" cy="0"/>
            </a:xfrm>
            <a:prstGeom prst="line">
              <a:avLst/>
            </a:prstGeom>
            <a:ln w="285750">
              <a:solidFill>
                <a:srgbClr val="C00000"/>
              </a:solidFill>
            </a:ln>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CDB603CC-1B06-4CF3-88DF-66624DA54C37}"/>
                </a:ext>
              </a:extLst>
            </p:cNvPr>
            <p:cNvCxnSpPr>
              <a:cxnSpLocks/>
            </p:cNvCxnSpPr>
            <p:nvPr/>
          </p:nvCxnSpPr>
          <p:spPr>
            <a:xfrm>
              <a:off x="4674562" y="5695770"/>
              <a:ext cx="833479" cy="0"/>
            </a:xfrm>
            <a:prstGeom prst="line">
              <a:avLst/>
            </a:prstGeom>
            <a:ln w="285750">
              <a:solidFill>
                <a:srgbClr val="008000"/>
              </a:solidFill>
            </a:ln>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58C9569C-E8D0-4714-8837-E74A25756516}"/>
                </a:ext>
              </a:extLst>
            </p:cNvPr>
            <p:cNvCxnSpPr>
              <a:cxnSpLocks/>
            </p:cNvCxnSpPr>
            <p:nvPr/>
          </p:nvCxnSpPr>
          <p:spPr>
            <a:xfrm>
              <a:off x="4666470" y="5314377"/>
              <a:ext cx="833479" cy="0"/>
            </a:xfrm>
            <a:prstGeom prst="line">
              <a:avLst/>
            </a:prstGeom>
            <a:ln w="285750">
              <a:solidFill>
                <a:srgbClr val="0070C0"/>
              </a:solidFill>
            </a:ln>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A3562DE3-FA87-4784-B60C-E83698E06825}"/>
                </a:ext>
              </a:extLst>
            </p:cNvPr>
            <p:cNvCxnSpPr>
              <a:cxnSpLocks/>
            </p:cNvCxnSpPr>
            <p:nvPr/>
          </p:nvCxnSpPr>
          <p:spPr>
            <a:xfrm>
              <a:off x="4663875" y="4958323"/>
              <a:ext cx="833479" cy="0"/>
            </a:xfrm>
            <a:prstGeom prst="line">
              <a:avLst/>
            </a:prstGeom>
            <a:ln w="285750">
              <a:solidFill>
                <a:srgbClr val="7030A0"/>
              </a:solidFill>
            </a:ln>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AC69105D-0123-450B-B0A4-F1D93ABFBEAE}"/>
                </a:ext>
              </a:extLst>
            </p:cNvPr>
            <p:cNvCxnSpPr>
              <a:cxnSpLocks/>
            </p:cNvCxnSpPr>
            <p:nvPr/>
          </p:nvCxnSpPr>
          <p:spPr>
            <a:xfrm>
              <a:off x="4658379" y="4574186"/>
              <a:ext cx="833479" cy="0"/>
            </a:xfrm>
            <a:prstGeom prst="line">
              <a:avLst/>
            </a:prstGeom>
            <a:ln w="285750">
              <a:solidFill>
                <a:srgbClr val="FF0066"/>
              </a:solidFill>
            </a:ln>
          </p:spPr>
          <p:style>
            <a:lnRef idx="1">
              <a:schemeClr val="dk1"/>
            </a:lnRef>
            <a:fillRef idx="0">
              <a:schemeClr val="dk1"/>
            </a:fillRef>
            <a:effectRef idx="0">
              <a:schemeClr val="dk1"/>
            </a:effectRef>
            <a:fontRef idx="minor">
              <a:schemeClr val="tx1"/>
            </a:fontRef>
          </p:style>
        </p:cxnSp>
        <p:sp>
          <p:nvSpPr>
            <p:cNvPr id="93" name="TextBox 92">
              <a:extLst>
                <a:ext uri="{FF2B5EF4-FFF2-40B4-BE49-F238E27FC236}">
                  <a16:creationId xmlns:a16="http://schemas.microsoft.com/office/drawing/2014/main" id="{B22FAE0C-60F8-4EE3-8CE5-CE52D3F4484F}"/>
                </a:ext>
              </a:extLst>
            </p:cNvPr>
            <p:cNvSpPr txBox="1"/>
            <p:nvPr/>
          </p:nvSpPr>
          <p:spPr>
            <a:xfrm>
              <a:off x="4182036" y="4399353"/>
              <a:ext cx="330540" cy="369332"/>
            </a:xfrm>
            <a:prstGeom prst="rect">
              <a:avLst/>
            </a:prstGeom>
            <a:noFill/>
          </p:spPr>
          <p:txBody>
            <a:bodyPr wrap="none" rtlCol="0">
              <a:spAutoFit/>
            </a:bodyPr>
            <a:lstStyle/>
            <a:p>
              <a:r>
                <a:rPr lang="en-US"/>
                <a:t>A</a:t>
              </a:r>
            </a:p>
          </p:txBody>
        </p:sp>
        <p:sp>
          <p:nvSpPr>
            <p:cNvPr id="94" name="TextBox 93">
              <a:extLst>
                <a:ext uri="{FF2B5EF4-FFF2-40B4-BE49-F238E27FC236}">
                  <a16:creationId xmlns:a16="http://schemas.microsoft.com/office/drawing/2014/main" id="{D0D8F30A-828D-4867-9A58-8B5E8EA56758}"/>
                </a:ext>
              </a:extLst>
            </p:cNvPr>
            <p:cNvSpPr txBox="1"/>
            <p:nvPr/>
          </p:nvSpPr>
          <p:spPr>
            <a:xfrm>
              <a:off x="4182036" y="4801015"/>
              <a:ext cx="320922" cy="369332"/>
            </a:xfrm>
            <a:prstGeom prst="rect">
              <a:avLst/>
            </a:prstGeom>
            <a:noFill/>
          </p:spPr>
          <p:txBody>
            <a:bodyPr wrap="none" rtlCol="0">
              <a:spAutoFit/>
            </a:bodyPr>
            <a:lstStyle/>
            <a:p>
              <a:r>
                <a:rPr lang="en-US"/>
                <a:t>B</a:t>
              </a:r>
            </a:p>
          </p:txBody>
        </p:sp>
        <p:sp>
          <p:nvSpPr>
            <p:cNvPr id="95" name="TextBox 94">
              <a:extLst>
                <a:ext uri="{FF2B5EF4-FFF2-40B4-BE49-F238E27FC236}">
                  <a16:creationId xmlns:a16="http://schemas.microsoft.com/office/drawing/2014/main" id="{309BB39E-6AD1-4A30-9A02-3B42A05B47D1}"/>
                </a:ext>
              </a:extLst>
            </p:cNvPr>
            <p:cNvSpPr txBox="1"/>
            <p:nvPr/>
          </p:nvSpPr>
          <p:spPr>
            <a:xfrm>
              <a:off x="4182036" y="5170347"/>
              <a:ext cx="320922" cy="369332"/>
            </a:xfrm>
            <a:prstGeom prst="rect">
              <a:avLst/>
            </a:prstGeom>
            <a:noFill/>
          </p:spPr>
          <p:txBody>
            <a:bodyPr wrap="none" rtlCol="0">
              <a:spAutoFit/>
            </a:bodyPr>
            <a:lstStyle/>
            <a:p>
              <a:r>
                <a:rPr lang="en-US"/>
                <a:t>C</a:t>
              </a:r>
            </a:p>
          </p:txBody>
        </p:sp>
        <p:sp>
          <p:nvSpPr>
            <p:cNvPr id="96" name="TextBox 95">
              <a:extLst>
                <a:ext uri="{FF2B5EF4-FFF2-40B4-BE49-F238E27FC236}">
                  <a16:creationId xmlns:a16="http://schemas.microsoft.com/office/drawing/2014/main" id="{7FC6B1B0-8554-42F7-AE3F-287CDC509080}"/>
                </a:ext>
              </a:extLst>
            </p:cNvPr>
            <p:cNvSpPr txBox="1"/>
            <p:nvPr/>
          </p:nvSpPr>
          <p:spPr>
            <a:xfrm>
              <a:off x="4181550" y="5516158"/>
              <a:ext cx="340158" cy="369332"/>
            </a:xfrm>
            <a:prstGeom prst="rect">
              <a:avLst/>
            </a:prstGeom>
            <a:noFill/>
          </p:spPr>
          <p:txBody>
            <a:bodyPr wrap="none" rtlCol="0">
              <a:spAutoFit/>
            </a:bodyPr>
            <a:lstStyle/>
            <a:p>
              <a:r>
                <a:rPr lang="en-US"/>
                <a:t>D</a:t>
              </a:r>
            </a:p>
          </p:txBody>
        </p:sp>
        <p:sp>
          <p:nvSpPr>
            <p:cNvPr id="97" name="TextBox 96">
              <a:extLst>
                <a:ext uri="{FF2B5EF4-FFF2-40B4-BE49-F238E27FC236}">
                  <a16:creationId xmlns:a16="http://schemas.microsoft.com/office/drawing/2014/main" id="{042A84BE-54E0-4190-B346-FF6FDC1DA3E9}"/>
                </a:ext>
              </a:extLst>
            </p:cNvPr>
            <p:cNvSpPr txBox="1"/>
            <p:nvPr/>
          </p:nvSpPr>
          <p:spPr>
            <a:xfrm>
              <a:off x="4191280" y="5879119"/>
              <a:ext cx="311304" cy="369332"/>
            </a:xfrm>
            <a:prstGeom prst="rect">
              <a:avLst/>
            </a:prstGeom>
            <a:noFill/>
          </p:spPr>
          <p:txBody>
            <a:bodyPr wrap="none" rtlCol="0">
              <a:spAutoFit/>
            </a:bodyPr>
            <a:lstStyle/>
            <a:p>
              <a:r>
                <a:rPr lang="en-US"/>
                <a:t>E</a:t>
              </a:r>
            </a:p>
          </p:txBody>
        </p:sp>
        <p:sp>
          <p:nvSpPr>
            <p:cNvPr id="98" name="TextBox 97">
              <a:extLst>
                <a:ext uri="{FF2B5EF4-FFF2-40B4-BE49-F238E27FC236}">
                  <a16:creationId xmlns:a16="http://schemas.microsoft.com/office/drawing/2014/main" id="{511E6ACA-2198-4F68-8778-93423F0392C9}"/>
                </a:ext>
              </a:extLst>
            </p:cNvPr>
            <p:cNvSpPr txBox="1"/>
            <p:nvPr/>
          </p:nvSpPr>
          <p:spPr>
            <a:xfrm>
              <a:off x="4195160" y="6258097"/>
              <a:ext cx="301686" cy="369332"/>
            </a:xfrm>
            <a:prstGeom prst="rect">
              <a:avLst/>
            </a:prstGeom>
            <a:noFill/>
          </p:spPr>
          <p:txBody>
            <a:bodyPr wrap="none" rtlCol="0">
              <a:spAutoFit/>
            </a:bodyPr>
            <a:lstStyle/>
            <a:p>
              <a:r>
                <a:rPr lang="en-US"/>
                <a:t>F</a:t>
              </a:r>
            </a:p>
          </p:txBody>
        </p:sp>
      </p:gr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C4A50C04-9A8D-41E6-8B5F-8550839457BF}"/>
                  </a:ext>
                </a:extLst>
              </p:cNvPr>
              <p:cNvSpPr txBox="1"/>
              <p:nvPr/>
            </p:nvSpPr>
            <p:spPr>
              <a:xfrm>
                <a:off x="4181550" y="4073582"/>
                <a:ext cx="1819665" cy="369332"/>
              </a:xfrm>
              <a:prstGeom prst="rect">
                <a:avLst/>
              </a:prstGeom>
              <a:noFill/>
            </p:spPr>
            <p:txBody>
              <a:bodyPr wrap="none" rtlCol="0">
                <a:spAutoFit/>
              </a:bodyPr>
              <a:lstStyle/>
              <a:p>
                <a:r>
                  <a:rPr lang="en-US" b="1"/>
                  <a:t>Node feature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𝑿</m:t>
                        </m:r>
                      </m:e>
                      <m:sub>
                        <m:r>
                          <a:rPr lang="en-US" b="1" i="1" smtClean="0">
                            <a:latin typeface="Cambria Math" panose="02040503050406030204" pitchFamily="18" charset="0"/>
                          </a:rPr>
                          <m:t>𝟐</m:t>
                        </m:r>
                      </m:sub>
                    </m:sSub>
                  </m:oMath>
                </a14:m>
                <a:endParaRPr lang="en-US" b="1" i="1"/>
              </a:p>
            </p:txBody>
          </p:sp>
        </mc:Choice>
        <mc:Fallback xmlns="">
          <p:sp>
            <p:nvSpPr>
              <p:cNvPr id="99" name="TextBox 98">
                <a:extLst>
                  <a:ext uri="{FF2B5EF4-FFF2-40B4-BE49-F238E27FC236}">
                    <a16:creationId xmlns:a16="http://schemas.microsoft.com/office/drawing/2014/main" id="{C4A50C04-9A8D-41E6-8B5F-8550839457BF}"/>
                  </a:ext>
                </a:extLst>
              </p:cNvPr>
              <p:cNvSpPr txBox="1">
                <a:spLocks noRot="1" noChangeAspect="1" noMove="1" noResize="1" noEditPoints="1" noAdjustHandles="1" noChangeArrowheads="1" noChangeShapeType="1" noTextEdit="1"/>
              </p:cNvSpPr>
              <p:nvPr/>
            </p:nvSpPr>
            <p:spPr>
              <a:xfrm>
                <a:off x="4181550" y="4073582"/>
                <a:ext cx="1819665" cy="369332"/>
              </a:xfrm>
              <a:prstGeom prst="rect">
                <a:avLst/>
              </a:prstGeom>
              <a:blipFill>
                <a:blip r:embed="rId4"/>
                <a:stretch>
                  <a:fillRect l="-3020" t="-8197" b="-24590"/>
                </a:stretch>
              </a:blipFill>
            </p:spPr>
            <p:txBody>
              <a:bodyPr/>
              <a:lstStyle/>
              <a:p>
                <a:r>
                  <a:rPr lang="en-US">
                    <a:noFill/>
                  </a:rPr>
                  <a:t> </a:t>
                </a:r>
              </a:p>
            </p:txBody>
          </p:sp>
        </mc:Fallback>
      </mc:AlternateContent>
      <p:graphicFrame>
        <p:nvGraphicFramePr>
          <p:cNvPr id="100" name="Table 4">
            <a:extLst>
              <a:ext uri="{FF2B5EF4-FFF2-40B4-BE49-F238E27FC236}">
                <a16:creationId xmlns:a16="http://schemas.microsoft.com/office/drawing/2014/main" id="{1425ABED-1641-43D0-86E3-E4C7EABFC223}"/>
              </a:ext>
            </a:extLst>
          </p:cNvPr>
          <p:cNvGraphicFramePr>
            <a:graphicFrameLocks noGrp="1"/>
          </p:cNvGraphicFramePr>
          <p:nvPr/>
        </p:nvGraphicFramePr>
        <p:xfrm>
          <a:off x="6450544" y="4668807"/>
          <a:ext cx="1785372" cy="1920240"/>
        </p:xfrm>
        <a:graphic>
          <a:graphicData uri="http://schemas.openxmlformats.org/drawingml/2006/table">
            <a:tbl>
              <a:tblPr firstRow="1" bandRow="1">
                <a:tableStyleId>{5C22544A-7EE6-4342-B048-85BDC9FD1C3A}</a:tableStyleId>
              </a:tblPr>
              <a:tblGrid>
                <a:gridCol w="297562">
                  <a:extLst>
                    <a:ext uri="{9D8B030D-6E8A-4147-A177-3AD203B41FA5}">
                      <a16:colId xmlns:a16="http://schemas.microsoft.com/office/drawing/2014/main" val="848996135"/>
                    </a:ext>
                  </a:extLst>
                </a:gridCol>
                <a:gridCol w="297562">
                  <a:extLst>
                    <a:ext uri="{9D8B030D-6E8A-4147-A177-3AD203B41FA5}">
                      <a16:colId xmlns:a16="http://schemas.microsoft.com/office/drawing/2014/main" val="18767683"/>
                    </a:ext>
                  </a:extLst>
                </a:gridCol>
                <a:gridCol w="297562">
                  <a:extLst>
                    <a:ext uri="{9D8B030D-6E8A-4147-A177-3AD203B41FA5}">
                      <a16:colId xmlns:a16="http://schemas.microsoft.com/office/drawing/2014/main" val="2224886479"/>
                    </a:ext>
                  </a:extLst>
                </a:gridCol>
                <a:gridCol w="297562">
                  <a:extLst>
                    <a:ext uri="{9D8B030D-6E8A-4147-A177-3AD203B41FA5}">
                      <a16:colId xmlns:a16="http://schemas.microsoft.com/office/drawing/2014/main" val="1627538582"/>
                    </a:ext>
                  </a:extLst>
                </a:gridCol>
                <a:gridCol w="297562">
                  <a:extLst>
                    <a:ext uri="{9D8B030D-6E8A-4147-A177-3AD203B41FA5}">
                      <a16:colId xmlns:a16="http://schemas.microsoft.com/office/drawing/2014/main" val="2223255320"/>
                    </a:ext>
                  </a:extLst>
                </a:gridCol>
                <a:gridCol w="297562">
                  <a:extLst>
                    <a:ext uri="{9D8B030D-6E8A-4147-A177-3AD203B41FA5}">
                      <a16:colId xmlns:a16="http://schemas.microsoft.com/office/drawing/2014/main" val="2840546119"/>
                    </a:ext>
                  </a:extLst>
                </a:gridCol>
              </a:tblGrid>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2147977093"/>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1872767884"/>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1880729863"/>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extLst>
                  <a:ext uri="{0D108BD9-81ED-4DB2-BD59-A6C34878D82A}">
                    <a16:rowId xmlns:a16="http://schemas.microsoft.com/office/drawing/2014/main" val="574093775"/>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extLst>
                  <a:ext uri="{0D108BD9-81ED-4DB2-BD59-A6C34878D82A}">
                    <a16:rowId xmlns:a16="http://schemas.microsoft.com/office/drawing/2014/main" val="1337697988"/>
                  </a:ext>
                </a:extLst>
              </a:tr>
              <a:tr h="312420">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7F7F"/>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AADC"/>
                    </a:solidFill>
                  </a:tcPr>
                </a:tc>
                <a:tc>
                  <a:txBody>
                    <a:bodyPr/>
                    <a:lstStyle/>
                    <a:p>
                      <a:endParaRPr lang="en-US" sz="1800">
                        <a:solidFill>
                          <a:schemeClr val="tx1"/>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221039516"/>
                  </a:ext>
                </a:extLst>
              </a:tr>
            </a:tbl>
          </a:graphicData>
        </a:graphic>
      </p:graphicFrame>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F14A18D7-EF7A-40F1-8F22-D2E9BE49D664}"/>
                  </a:ext>
                </a:extLst>
              </p:cNvPr>
              <p:cNvSpPr txBox="1"/>
              <p:nvPr/>
            </p:nvSpPr>
            <p:spPr>
              <a:xfrm>
                <a:off x="6310666" y="4063175"/>
                <a:ext cx="2287742" cy="369332"/>
              </a:xfrm>
              <a:prstGeom prst="rect">
                <a:avLst/>
              </a:prstGeom>
              <a:noFill/>
            </p:spPr>
            <p:txBody>
              <a:bodyPr wrap="none" rtlCol="0">
                <a:spAutoFit/>
              </a:bodyPr>
              <a:lstStyle/>
              <a:p>
                <a:r>
                  <a:rPr lang="en-US" b="1"/>
                  <a:t>Adjacency matrix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𝟐</m:t>
                        </m:r>
                      </m:sub>
                    </m:sSub>
                  </m:oMath>
                </a14:m>
                <a:endParaRPr lang="en-US" b="1"/>
              </a:p>
            </p:txBody>
          </p:sp>
        </mc:Choice>
        <mc:Fallback xmlns="">
          <p:sp>
            <p:nvSpPr>
              <p:cNvPr id="101" name="TextBox 100">
                <a:extLst>
                  <a:ext uri="{FF2B5EF4-FFF2-40B4-BE49-F238E27FC236}">
                    <a16:creationId xmlns:a16="http://schemas.microsoft.com/office/drawing/2014/main" id="{F14A18D7-EF7A-40F1-8F22-D2E9BE49D664}"/>
                  </a:ext>
                </a:extLst>
              </p:cNvPr>
              <p:cNvSpPr txBox="1">
                <a:spLocks noRot="1" noChangeAspect="1" noMove="1" noResize="1" noEditPoints="1" noAdjustHandles="1" noChangeArrowheads="1" noChangeShapeType="1" noTextEdit="1"/>
              </p:cNvSpPr>
              <p:nvPr/>
            </p:nvSpPr>
            <p:spPr>
              <a:xfrm>
                <a:off x="6310666" y="4063175"/>
                <a:ext cx="2287742" cy="369332"/>
              </a:xfrm>
              <a:prstGeom prst="rect">
                <a:avLst/>
              </a:prstGeom>
              <a:blipFill>
                <a:blip r:embed="rId5"/>
                <a:stretch>
                  <a:fillRect l="-2128" t="-10000" b="-26667"/>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6675DCEE-6014-4A24-B099-7F17209FA058}"/>
              </a:ext>
            </a:extLst>
          </p:cNvPr>
          <p:cNvSpPr txBox="1"/>
          <p:nvPr/>
        </p:nvSpPr>
        <p:spPr>
          <a:xfrm>
            <a:off x="6079784" y="4669949"/>
            <a:ext cx="330540" cy="369332"/>
          </a:xfrm>
          <a:prstGeom prst="rect">
            <a:avLst/>
          </a:prstGeom>
          <a:noFill/>
        </p:spPr>
        <p:txBody>
          <a:bodyPr wrap="none" rtlCol="0">
            <a:spAutoFit/>
          </a:bodyPr>
          <a:lstStyle/>
          <a:p>
            <a:r>
              <a:rPr lang="en-US"/>
              <a:t>A</a:t>
            </a:r>
          </a:p>
        </p:txBody>
      </p:sp>
      <p:sp>
        <p:nvSpPr>
          <p:cNvPr id="103" name="TextBox 102">
            <a:extLst>
              <a:ext uri="{FF2B5EF4-FFF2-40B4-BE49-F238E27FC236}">
                <a16:creationId xmlns:a16="http://schemas.microsoft.com/office/drawing/2014/main" id="{FBD42627-781C-4F48-A8FD-5A83B40ACE23}"/>
              </a:ext>
            </a:extLst>
          </p:cNvPr>
          <p:cNvSpPr txBox="1"/>
          <p:nvPr/>
        </p:nvSpPr>
        <p:spPr>
          <a:xfrm>
            <a:off x="6079784" y="4982599"/>
            <a:ext cx="320922" cy="369332"/>
          </a:xfrm>
          <a:prstGeom prst="rect">
            <a:avLst/>
          </a:prstGeom>
          <a:noFill/>
        </p:spPr>
        <p:txBody>
          <a:bodyPr wrap="none" rtlCol="0">
            <a:spAutoFit/>
          </a:bodyPr>
          <a:lstStyle/>
          <a:p>
            <a:r>
              <a:rPr lang="en-US"/>
              <a:t>B</a:t>
            </a:r>
          </a:p>
        </p:txBody>
      </p:sp>
      <p:sp>
        <p:nvSpPr>
          <p:cNvPr id="104" name="TextBox 103">
            <a:extLst>
              <a:ext uri="{FF2B5EF4-FFF2-40B4-BE49-F238E27FC236}">
                <a16:creationId xmlns:a16="http://schemas.microsoft.com/office/drawing/2014/main" id="{4DB4D4D4-DCFF-44F6-B0E9-43C2B4FC1F70}"/>
              </a:ext>
            </a:extLst>
          </p:cNvPr>
          <p:cNvSpPr txBox="1"/>
          <p:nvPr/>
        </p:nvSpPr>
        <p:spPr>
          <a:xfrm>
            <a:off x="6079784" y="5295287"/>
            <a:ext cx="320922" cy="369332"/>
          </a:xfrm>
          <a:prstGeom prst="rect">
            <a:avLst/>
          </a:prstGeom>
          <a:noFill/>
        </p:spPr>
        <p:txBody>
          <a:bodyPr wrap="none" rtlCol="0">
            <a:spAutoFit/>
          </a:bodyPr>
          <a:lstStyle/>
          <a:p>
            <a:r>
              <a:rPr lang="en-US"/>
              <a:t>C</a:t>
            </a:r>
          </a:p>
        </p:txBody>
      </p:sp>
      <p:sp>
        <p:nvSpPr>
          <p:cNvPr id="105" name="TextBox 104">
            <a:extLst>
              <a:ext uri="{FF2B5EF4-FFF2-40B4-BE49-F238E27FC236}">
                <a16:creationId xmlns:a16="http://schemas.microsoft.com/office/drawing/2014/main" id="{498517CE-3A90-43C6-9BA7-026920A8CB25}"/>
              </a:ext>
            </a:extLst>
          </p:cNvPr>
          <p:cNvSpPr txBox="1"/>
          <p:nvPr/>
        </p:nvSpPr>
        <p:spPr>
          <a:xfrm>
            <a:off x="6079298" y="5592546"/>
            <a:ext cx="340158" cy="369332"/>
          </a:xfrm>
          <a:prstGeom prst="rect">
            <a:avLst/>
          </a:prstGeom>
          <a:noFill/>
        </p:spPr>
        <p:txBody>
          <a:bodyPr wrap="none" rtlCol="0">
            <a:spAutoFit/>
          </a:bodyPr>
          <a:lstStyle/>
          <a:p>
            <a:r>
              <a:rPr lang="en-US"/>
              <a:t>D</a:t>
            </a:r>
          </a:p>
        </p:txBody>
      </p:sp>
      <p:sp>
        <p:nvSpPr>
          <p:cNvPr id="106" name="TextBox 105">
            <a:extLst>
              <a:ext uri="{FF2B5EF4-FFF2-40B4-BE49-F238E27FC236}">
                <a16:creationId xmlns:a16="http://schemas.microsoft.com/office/drawing/2014/main" id="{8FA5E15C-3855-4F13-8C6C-F9C852FE4581}"/>
              </a:ext>
            </a:extLst>
          </p:cNvPr>
          <p:cNvSpPr txBox="1"/>
          <p:nvPr/>
        </p:nvSpPr>
        <p:spPr>
          <a:xfrm>
            <a:off x="6089028" y="5915047"/>
            <a:ext cx="311304" cy="369332"/>
          </a:xfrm>
          <a:prstGeom prst="rect">
            <a:avLst/>
          </a:prstGeom>
          <a:noFill/>
        </p:spPr>
        <p:txBody>
          <a:bodyPr wrap="none" rtlCol="0">
            <a:spAutoFit/>
          </a:bodyPr>
          <a:lstStyle/>
          <a:p>
            <a:r>
              <a:rPr lang="en-US"/>
              <a:t>E</a:t>
            </a:r>
          </a:p>
        </p:txBody>
      </p:sp>
      <p:sp>
        <p:nvSpPr>
          <p:cNvPr id="107" name="TextBox 106">
            <a:extLst>
              <a:ext uri="{FF2B5EF4-FFF2-40B4-BE49-F238E27FC236}">
                <a16:creationId xmlns:a16="http://schemas.microsoft.com/office/drawing/2014/main" id="{19D9EEAB-EDE9-4A2B-85F8-C6B6FCA8FFCA}"/>
              </a:ext>
            </a:extLst>
          </p:cNvPr>
          <p:cNvSpPr txBox="1"/>
          <p:nvPr/>
        </p:nvSpPr>
        <p:spPr>
          <a:xfrm>
            <a:off x="6092908" y="6237381"/>
            <a:ext cx="301686" cy="369332"/>
          </a:xfrm>
          <a:prstGeom prst="rect">
            <a:avLst/>
          </a:prstGeom>
          <a:noFill/>
        </p:spPr>
        <p:txBody>
          <a:bodyPr wrap="none" rtlCol="0">
            <a:spAutoFit/>
          </a:bodyPr>
          <a:lstStyle/>
          <a:p>
            <a:r>
              <a:rPr lang="en-US"/>
              <a:t>F</a:t>
            </a:r>
          </a:p>
        </p:txBody>
      </p:sp>
      <p:sp>
        <p:nvSpPr>
          <p:cNvPr id="108" name="TextBox 107">
            <a:extLst>
              <a:ext uri="{FF2B5EF4-FFF2-40B4-BE49-F238E27FC236}">
                <a16:creationId xmlns:a16="http://schemas.microsoft.com/office/drawing/2014/main" id="{FE3F34EB-BF1B-402B-8D27-05F6EF767621}"/>
              </a:ext>
            </a:extLst>
          </p:cNvPr>
          <p:cNvSpPr txBox="1"/>
          <p:nvPr/>
        </p:nvSpPr>
        <p:spPr>
          <a:xfrm>
            <a:off x="6423757" y="4334473"/>
            <a:ext cx="330540" cy="369332"/>
          </a:xfrm>
          <a:prstGeom prst="rect">
            <a:avLst/>
          </a:prstGeom>
          <a:noFill/>
        </p:spPr>
        <p:txBody>
          <a:bodyPr wrap="none" rtlCol="0">
            <a:spAutoFit/>
          </a:bodyPr>
          <a:lstStyle/>
          <a:p>
            <a:r>
              <a:rPr lang="en-US"/>
              <a:t>A</a:t>
            </a:r>
          </a:p>
        </p:txBody>
      </p:sp>
      <p:sp>
        <p:nvSpPr>
          <p:cNvPr id="109" name="TextBox 108">
            <a:extLst>
              <a:ext uri="{FF2B5EF4-FFF2-40B4-BE49-F238E27FC236}">
                <a16:creationId xmlns:a16="http://schemas.microsoft.com/office/drawing/2014/main" id="{403B0FEC-1F77-4079-9644-2EA82D5E5F71}"/>
              </a:ext>
            </a:extLst>
          </p:cNvPr>
          <p:cNvSpPr txBox="1"/>
          <p:nvPr/>
        </p:nvSpPr>
        <p:spPr>
          <a:xfrm>
            <a:off x="6737750" y="4334473"/>
            <a:ext cx="320922" cy="369332"/>
          </a:xfrm>
          <a:prstGeom prst="rect">
            <a:avLst/>
          </a:prstGeom>
          <a:noFill/>
        </p:spPr>
        <p:txBody>
          <a:bodyPr wrap="none" rtlCol="0">
            <a:spAutoFit/>
          </a:bodyPr>
          <a:lstStyle/>
          <a:p>
            <a:r>
              <a:rPr lang="en-US"/>
              <a:t>B</a:t>
            </a:r>
          </a:p>
        </p:txBody>
      </p:sp>
      <p:sp>
        <p:nvSpPr>
          <p:cNvPr id="110" name="TextBox 109">
            <a:extLst>
              <a:ext uri="{FF2B5EF4-FFF2-40B4-BE49-F238E27FC236}">
                <a16:creationId xmlns:a16="http://schemas.microsoft.com/office/drawing/2014/main" id="{6F0629BE-1752-43AA-9489-0DDEFD776D54}"/>
              </a:ext>
            </a:extLst>
          </p:cNvPr>
          <p:cNvSpPr txBox="1"/>
          <p:nvPr/>
        </p:nvSpPr>
        <p:spPr>
          <a:xfrm>
            <a:off x="7039457" y="4342725"/>
            <a:ext cx="320922" cy="369332"/>
          </a:xfrm>
          <a:prstGeom prst="rect">
            <a:avLst/>
          </a:prstGeom>
          <a:noFill/>
        </p:spPr>
        <p:txBody>
          <a:bodyPr wrap="none" rtlCol="0">
            <a:spAutoFit/>
          </a:bodyPr>
          <a:lstStyle/>
          <a:p>
            <a:r>
              <a:rPr lang="en-US"/>
              <a:t>C</a:t>
            </a:r>
          </a:p>
        </p:txBody>
      </p:sp>
      <p:sp>
        <p:nvSpPr>
          <p:cNvPr id="111" name="TextBox 110">
            <a:extLst>
              <a:ext uri="{FF2B5EF4-FFF2-40B4-BE49-F238E27FC236}">
                <a16:creationId xmlns:a16="http://schemas.microsoft.com/office/drawing/2014/main" id="{EEA64705-2B32-4F75-9E3B-DC0488D93AF0}"/>
              </a:ext>
            </a:extLst>
          </p:cNvPr>
          <p:cNvSpPr txBox="1"/>
          <p:nvPr/>
        </p:nvSpPr>
        <p:spPr>
          <a:xfrm>
            <a:off x="7330337" y="4337103"/>
            <a:ext cx="340158" cy="369332"/>
          </a:xfrm>
          <a:prstGeom prst="rect">
            <a:avLst/>
          </a:prstGeom>
          <a:noFill/>
        </p:spPr>
        <p:txBody>
          <a:bodyPr wrap="none" rtlCol="0">
            <a:spAutoFit/>
          </a:bodyPr>
          <a:lstStyle/>
          <a:p>
            <a:r>
              <a:rPr lang="en-US"/>
              <a:t>D</a:t>
            </a:r>
          </a:p>
        </p:txBody>
      </p:sp>
      <p:sp>
        <p:nvSpPr>
          <p:cNvPr id="112" name="TextBox 111">
            <a:extLst>
              <a:ext uri="{FF2B5EF4-FFF2-40B4-BE49-F238E27FC236}">
                <a16:creationId xmlns:a16="http://schemas.microsoft.com/office/drawing/2014/main" id="{4058D33C-F7BF-412F-98D6-A01C7F304DEC}"/>
              </a:ext>
            </a:extLst>
          </p:cNvPr>
          <p:cNvSpPr txBox="1"/>
          <p:nvPr/>
        </p:nvSpPr>
        <p:spPr>
          <a:xfrm>
            <a:off x="7644660" y="4332876"/>
            <a:ext cx="311304" cy="369332"/>
          </a:xfrm>
          <a:prstGeom prst="rect">
            <a:avLst/>
          </a:prstGeom>
          <a:noFill/>
        </p:spPr>
        <p:txBody>
          <a:bodyPr wrap="none" rtlCol="0">
            <a:spAutoFit/>
          </a:bodyPr>
          <a:lstStyle/>
          <a:p>
            <a:r>
              <a:rPr lang="en-US"/>
              <a:t>E</a:t>
            </a:r>
          </a:p>
        </p:txBody>
      </p:sp>
      <p:sp>
        <p:nvSpPr>
          <p:cNvPr id="113" name="TextBox 112">
            <a:extLst>
              <a:ext uri="{FF2B5EF4-FFF2-40B4-BE49-F238E27FC236}">
                <a16:creationId xmlns:a16="http://schemas.microsoft.com/office/drawing/2014/main" id="{AF457309-D803-478A-83C1-017396955B8C}"/>
              </a:ext>
            </a:extLst>
          </p:cNvPr>
          <p:cNvSpPr txBox="1"/>
          <p:nvPr/>
        </p:nvSpPr>
        <p:spPr>
          <a:xfrm>
            <a:off x="7939858" y="4334473"/>
            <a:ext cx="301686" cy="369332"/>
          </a:xfrm>
          <a:prstGeom prst="rect">
            <a:avLst/>
          </a:prstGeom>
          <a:noFill/>
        </p:spPr>
        <p:txBody>
          <a:bodyPr wrap="none" rtlCol="0">
            <a:spAutoFit/>
          </a:bodyPr>
          <a:lstStyle/>
          <a:p>
            <a:r>
              <a:rPr lang="en-US"/>
              <a:t>F</a:t>
            </a:r>
          </a:p>
        </p:txBody>
      </p:sp>
      <p:sp>
        <p:nvSpPr>
          <p:cNvPr id="114" name="TextBox 113">
            <a:extLst>
              <a:ext uri="{FF2B5EF4-FFF2-40B4-BE49-F238E27FC236}">
                <a16:creationId xmlns:a16="http://schemas.microsoft.com/office/drawing/2014/main" id="{D3009620-B411-425F-ACB1-49E29753F58C}"/>
              </a:ext>
            </a:extLst>
          </p:cNvPr>
          <p:cNvSpPr txBox="1"/>
          <p:nvPr/>
        </p:nvSpPr>
        <p:spPr>
          <a:xfrm>
            <a:off x="98852" y="4294880"/>
            <a:ext cx="1813317" cy="461665"/>
          </a:xfrm>
          <a:prstGeom prst="rect">
            <a:avLst/>
          </a:prstGeom>
          <a:noFill/>
        </p:spPr>
        <p:txBody>
          <a:bodyPr wrap="none" rtlCol="0">
            <a:spAutoFit/>
          </a:bodyPr>
          <a:lstStyle/>
          <a:p>
            <a:r>
              <a:rPr lang="en-US" sz="2400" b="1">
                <a:solidFill>
                  <a:schemeClr val="accent2">
                    <a:lumMod val="75000"/>
                  </a:schemeClr>
                </a:solidFill>
              </a:rPr>
              <a:t>Order plan 2</a:t>
            </a:r>
          </a:p>
        </p:txBody>
      </p:sp>
      <p:sp>
        <p:nvSpPr>
          <p:cNvPr id="115" name="Rectangle 114">
            <a:extLst>
              <a:ext uri="{FF2B5EF4-FFF2-40B4-BE49-F238E27FC236}">
                <a16:creationId xmlns:a16="http://schemas.microsoft.com/office/drawing/2014/main" id="{DBDE51EA-D237-4F1E-8BDE-699CEF3E1D65}"/>
              </a:ext>
            </a:extLst>
          </p:cNvPr>
          <p:cNvSpPr/>
          <p:nvPr/>
        </p:nvSpPr>
        <p:spPr>
          <a:xfrm>
            <a:off x="541776" y="3158796"/>
            <a:ext cx="7928962" cy="202452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Calibri" panose="020F0502020204030204" pitchFamily="34" charset="0"/>
                <a:ea typeface="Helvetica Neue" panose="02000503000000020004" pitchFamily="2" charset="0"/>
                <a:cs typeface="Calibri" panose="020F0502020204030204" pitchFamily="34" charset="0"/>
              </a:rPr>
              <a:t>Graph and node representations </a:t>
            </a:r>
            <a:br>
              <a:rPr lang="en-US" sz="3600" b="1">
                <a:solidFill>
                  <a:schemeClr val="bg1"/>
                </a:solidFill>
                <a:latin typeface="Calibri" panose="020F0502020204030204" pitchFamily="34" charset="0"/>
                <a:ea typeface="Helvetica Neue" panose="02000503000000020004" pitchFamily="2" charset="0"/>
                <a:cs typeface="Calibri" panose="020F0502020204030204" pitchFamily="34" charset="0"/>
              </a:rPr>
            </a:br>
            <a:r>
              <a:rPr lang="en-US" sz="3600" b="1">
                <a:solidFill>
                  <a:schemeClr val="bg1"/>
                </a:solidFill>
                <a:latin typeface="Calibri" panose="020F0502020204030204" pitchFamily="34" charset="0"/>
                <a:ea typeface="Helvetica Neue" panose="02000503000000020004" pitchFamily="2" charset="0"/>
                <a:cs typeface="Calibri" panose="020F0502020204030204" pitchFamily="34" charset="0"/>
              </a:rPr>
              <a:t>should be the same for </a:t>
            </a:r>
            <a:r>
              <a:rPr lang="en-US" sz="3600" b="1">
                <a:solidFill>
                  <a:srgbClr val="FF0000"/>
                </a:solidFill>
                <a:latin typeface="Calibri" panose="020F0502020204030204" pitchFamily="34" charset="0"/>
                <a:ea typeface="Helvetica Neue" panose="02000503000000020004" pitchFamily="2" charset="0"/>
                <a:cs typeface="Calibri" panose="020F0502020204030204" pitchFamily="34" charset="0"/>
              </a:rPr>
              <a:t>Order plan 1</a:t>
            </a:r>
            <a:r>
              <a:rPr lang="en-US" sz="3600" b="1">
                <a:solidFill>
                  <a:schemeClr val="bg1"/>
                </a:solidFill>
                <a:latin typeface="Calibri" panose="020F0502020204030204" pitchFamily="34" charset="0"/>
                <a:ea typeface="Helvetica Neue" panose="02000503000000020004" pitchFamily="2" charset="0"/>
                <a:cs typeface="Calibri" panose="020F0502020204030204" pitchFamily="34" charset="0"/>
              </a:rPr>
              <a:t> </a:t>
            </a:r>
            <a:br>
              <a:rPr lang="en-US" sz="3600" b="1">
                <a:solidFill>
                  <a:schemeClr val="bg1"/>
                </a:solidFill>
                <a:latin typeface="Calibri" panose="020F0502020204030204" pitchFamily="34" charset="0"/>
                <a:ea typeface="Helvetica Neue" panose="02000503000000020004" pitchFamily="2" charset="0"/>
                <a:cs typeface="Calibri" panose="020F0502020204030204" pitchFamily="34" charset="0"/>
              </a:rPr>
            </a:br>
            <a:r>
              <a:rPr lang="en-US" sz="3600" b="1">
                <a:solidFill>
                  <a:schemeClr val="bg1"/>
                </a:solidFill>
                <a:latin typeface="Calibri" panose="020F0502020204030204" pitchFamily="34" charset="0"/>
                <a:ea typeface="Helvetica Neue" panose="02000503000000020004" pitchFamily="2" charset="0"/>
                <a:cs typeface="Calibri" panose="020F0502020204030204" pitchFamily="34" charset="0"/>
              </a:rPr>
              <a:t>and </a:t>
            </a:r>
            <a:r>
              <a:rPr lang="en-US" sz="3600" b="1">
                <a:solidFill>
                  <a:schemeClr val="accent2">
                    <a:lumMod val="75000"/>
                  </a:schemeClr>
                </a:solidFill>
                <a:latin typeface="Calibri" panose="020F0502020204030204" pitchFamily="34" charset="0"/>
                <a:ea typeface="Helvetica Neue" panose="02000503000000020004" pitchFamily="2" charset="0"/>
                <a:cs typeface="Calibri" panose="020F0502020204030204" pitchFamily="34" charset="0"/>
              </a:rPr>
              <a:t>Order plan 2</a:t>
            </a:r>
            <a:endParaRPr lang="en-US" sz="3600">
              <a:solidFill>
                <a:schemeClr val="accent2">
                  <a:lumMod val="75000"/>
                </a:schemeClr>
              </a:solidFill>
              <a:latin typeface="Calibri" panose="020F0502020204030204" pitchFamily="34" charset="0"/>
              <a:ea typeface="Helvetica Neue Light" panose="02000403000000020004" pitchFamily="2" charset="0"/>
              <a:cs typeface="Calibri" panose="020F0502020204030204" pitchFamily="34" charset="0"/>
            </a:endParaRPr>
          </a:p>
        </p:txBody>
      </p:sp>
    </p:spTree>
    <p:extLst>
      <p:ext uri="{BB962C8B-B14F-4D97-AF65-F5344CB8AC3E}">
        <p14:creationId xmlns:p14="http://schemas.microsoft.com/office/powerpoint/2010/main" val="2009116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C66E1-1E32-8ADF-F3B7-5F86E32EDFC8}"/>
              </a:ext>
            </a:extLst>
          </p:cNvPr>
          <p:cNvSpPr>
            <a:spLocks noGrp="1"/>
          </p:cNvSpPr>
          <p:nvPr>
            <p:ph type="title"/>
          </p:nvPr>
        </p:nvSpPr>
        <p:spPr>
          <a:xfrm>
            <a:off x="157655" y="65690"/>
            <a:ext cx="9033641" cy="987552"/>
          </a:xfrm>
        </p:spPr>
        <p:txBody>
          <a:bodyPr>
            <a:normAutofit/>
          </a:bodyPr>
          <a:lstStyle/>
          <a:p>
            <a:r>
              <a:rPr lang="en-US" dirty="0"/>
              <a:t>Invariance and Equivariance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B489CE-5525-ACFD-B04B-4439AA179A90}"/>
                  </a:ext>
                </a:extLst>
              </p:cNvPr>
              <p:cNvSpPr>
                <a:spLocks noGrp="1"/>
              </p:cNvSpPr>
              <p:nvPr>
                <p:ph idx="1"/>
              </p:nvPr>
            </p:nvSpPr>
            <p:spPr>
              <a:xfrm>
                <a:off x="0" y="1700808"/>
                <a:ext cx="9144000" cy="3063302"/>
              </a:xfrm>
            </p:spPr>
            <p:txBody>
              <a:bodyPr>
                <a:normAutofit/>
              </a:bodyPr>
              <a:lstStyle/>
              <a:p>
                <a:r>
                  <a:rPr lang="en-US" b="1" dirty="0">
                    <a:ea typeface="Cambria Math" charset="0"/>
                    <a:cs typeface="Cambria Math" charset="0"/>
                  </a:rPr>
                  <a:t>Permutation-invariant</a:t>
                </a:r>
                <a:r>
                  <a:rPr lang="en-US" b="1" dirty="0">
                    <a:solidFill>
                      <a:srgbClr val="FF0000"/>
                    </a:solidFill>
                    <a:ea typeface="Cambria Math" charset="0"/>
                    <a:cs typeface="Cambria Math" charset="0"/>
                  </a:rPr>
                  <a:t> </a:t>
                </a:r>
                <a:endParaRPr lang="en-US" sz="3200" i="1" dirty="0">
                  <a:latin typeface="Cambria Math" panose="02040503050406030204" pitchFamily="18" charset="0"/>
                  <a:ea typeface="Cambria Math" charset="0"/>
                  <a:cs typeface="Cambria Math" charset="0"/>
                </a:endParaRPr>
              </a:p>
              <a:p>
                <a:pPr marL="118872" indent="0">
                  <a:buNone/>
                </a:pPr>
                <a14:m>
                  <m:oMathPara xmlns:m="http://schemas.openxmlformats.org/officeDocument/2006/math">
                    <m:oMathParaPr>
                      <m:jc m:val="center"/>
                    </m:oMathParaPr>
                    <m:oMath xmlns:m="http://schemas.openxmlformats.org/officeDocument/2006/math">
                      <m:r>
                        <a:rPr lang="en-US" i="1">
                          <a:latin typeface="Cambria Math" panose="02040503050406030204" pitchFamily="18" charset="0"/>
                          <a:ea typeface="Cambria Math" charset="0"/>
                          <a:cs typeface="Cambria Math" charset="0"/>
                        </a:rPr>
                        <m:t>𝑓</m:t>
                      </m:r>
                      <m:d>
                        <m:dPr>
                          <m:ctrlPr>
                            <a:rPr lang="en-US" i="1">
                              <a:latin typeface="Cambria Math" panose="02040503050406030204" pitchFamily="18" charset="0"/>
                              <a:ea typeface="Cambria Math" charset="0"/>
                              <a:cs typeface="Cambria Math" charset="0"/>
                            </a:rPr>
                          </m:ctrlPr>
                        </m:dPr>
                        <m:e>
                          <m:r>
                            <a:rPr lang="en-US" i="1">
                              <a:latin typeface="Cambria Math" panose="02040503050406030204" pitchFamily="18" charset="0"/>
                              <a:ea typeface="Cambria Math" charset="0"/>
                              <a:cs typeface="Cambria Math" charset="0"/>
                            </a:rPr>
                            <m:t>𝐴</m:t>
                          </m:r>
                          <m:r>
                            <a:rPr lang="en-US" i="1">
                              <a:latin typeface="Cambria Math" panose="02040503050406030204" pitchFamily="18" charset="0"/>
                              <a:ea typeface="Cambria Math" charset="0"/>
                              <a:cs typeface="Cambria Math" charset="0"/>
                            </a:rPr>
                            <m:t>,</m:t>
                          </m:r>
                          <m:r>
                            <a:rPr lang="en-US" i="1">
                              <a:latin typeface="Cambria Math" panose="02040503050406030204" pitchFamily="18" charset="0"/>
                              <a:ea typeface="Cambria Math" charset="0"/>
                              <a:cs typeface="Cambria Math" charset="0"/>
                            </a:rPr>
                            <m:t>𝑋</m:t>
                          </m:r>
                        </m:e>
                      </m:d>
                      <m:r>
                        <a:rPr lang="en-US" i="1">
                          <a:latin typeface="Cambria Math" panose="02040503050406030204" pitchFamily="18" charset="0"/>
                          <a:ea typeface="Cambria Math" charset="0"/>
                          <a:cs typeface="Cambria Math" charset="0"/>
                        </a:rPr>
                        <m:t>=</m:t>
                      </m:r>
                      <m:r>
                        <a:rPr lang="en-US" i="1">
                          <a:latin typeface="Cambria Math" panose="02040503050406030204" pitchFamily="18" charset="0"/>
                          <a:ea typeface="Cambria Math" charset="0"/>
                          <a:cs typeface="Cambria Math" charset="0"/>
                        </a:rPr>
                        <m:t>𝑓</m:t>
                      </m:r>
                      <m:d>
                        <m:dPr>
                          <m:ctrlPr>
                            <a:rPr lang="en-US" i="1">
                              <a:latin typeface="Cambria Math" panose="02040503050406030204" pitchFamily="18" charset="0"/>
                              <a:ea typeface="Cambria Math" charset="0"/>
                              <a:cs typeface="Cambria Math" charset="0"/>
                            </a:rPr>
                          </m:ctrlPr>
                        </m:dPr>
                        <m:e>
                          <m:r>
                            <a:rPr lang="en-US" i="1">
                              <a:latin typeface="Cambria Math" panose="02040503050406030204" pitchFamily="18" charset="0"/>
                              <a:ea typeface="Cambria Math" charset="0"/>
                              <a:cs typeface="Cambria Math" charset="0"/>
                            </a:rPr>
                            <m:t>𝑃𝐴</m:t>
                          </m:r>
                          <m:sSup>
                            <m:sSupPr>
                              <m:ctrlPr>
                                <a:rPr lang="en-US" i="1">
                                  <a:latin typeface="Cambria Math" panose="02040503050406030204" pitchFamily="18" charset="0"/>
                                  <a:ea typeface="Cambria Math" charset="0"/>
                                  <a:cs typeface="Cambria Math" charset="0"/>
                                </a:rPr>
                              </m:ctrlPr>
                            </m:sSupPr>
                            <m:e>
                              <m:r>
                                <a:rPr lang="en-US" i="1">
                                  <a:latin typeface="Cambria Math" panose="02040503050406030204" pitchFamily="18" charset="0"/>
                                  <a:ea typeface="Cambria Math" charset="0"/>
                                  <a:cs typeface="Cambria Math" charset="0"/>
                                </a:rPr>
                                <m:t>𝑃</m:t>
                              </m:r>
                            </m:e>
                            <m:sup>
                              <m:r>
                                <a:rPr lang="en-US" i="1">
                                  <a:latin typeface="Cambria Math" panose="02040503050406030204" pitchFamily="18" charset="0"/>
                                  <a:ea typeface="Cambria Math" charset="0"/>
                                  <a:cs typeface="Cambria Math" charset="0"/>
                                </a:rPr>
                                <m:t>𝑇</m:t>
                              </m:r>
                            </m:sup>
                          </m:sSup>
                          <m:r>
                            <a:rPr lang="en-US" i="1">
                              <a:latin typeface="Cambria Math" panose="02040503050406030204" pitchFamily="18" charset="0"/>
                              <a:ea typeface="Cambria Math" charset="0"/>
                              <a:cs typeface="Cambria Math" charset="0"/>
                            </a:rPr>
                            <m:t>,</m:t>
                          </m:r>
                          <m:r>
                            <a:rPr lang="en-US" i="1">
                              <a:latin typeface="Cambria Math" panose="02040503050406030204" pitchFamily="18" charset="0"/>
                              <a:ea typeface="Cambria Math" charset="0"/>
                              <a:cs typeface="Cambria Math" charset="0"/>
                            </a:rPr>
                            <m:t>𝑃𝑋</m:t>
                          </m:r>
                        </m:e>
                      </m:d>
                    </m:oMath>
                  </m:oMathPara>
                </a14:m>
                <a:endParaRPr lang="en-US" sz="3200" b="0" dirty="0">
                  <a:ea typeface="Cambria Math" charset="0"/>
                  <a:cs typeface="Cambria Math" charset="0"/>
                </a:endParaRPr>
              </a:p>
              <a:p>
                <a:r>
                  <a:rPr lang="en-US" b="1" dirty="0">
                    <a:ea typeface="Cambria Math" charset="0"/>
                    <a:cs typeface="Cambria Math" charset="0"/>
                  </a:rPr>
                  <a:t>P</a:t>
                </a:r>
                <a:r>
                  <a:rPr lang="en-US" sz="3200" b="1" dirty="0">
                    <a:ea typeface="Cambria Math" charset="0"/>
                    <a:cs typeface="Cambria Math" charset="0"/>
                  </a:rPr>
                  <a:t>ermutation-equivariant</a:t>
                </a:r>
                <a:endParaRPr lang="en-US" sz="3200" dirty="0">
                  <a:ea typeface="Cambria Math" charset="0"/>
                  <a:cs typeface="Cambria Math" charset="0"/>
                </a:endParaRPr>
              </a:p>
              <a:p>
                <a:pPr marL="118872" indent="0">
                  <a:buNone/>
                </a:pPr>
                <a14:m>
                  <m:oMathPara xmlns:m="http://schemas.openxmlformats.org/officeDocument/2006/math">
                    <m:oMathParaPr>
                      <m:jc m:val="center"/>
                    </m:oMathParaPr>
                    <m:oMath xmlns:m="http://schemas.openxmlformats.org/officeDocument/2006/math">
                      <m:r>
                        <a:rPr lang="en-US" sz="3200" b="0" i="1" smtClean="0">
                          <a:solidFill>
                            <a:srgbClr val="FF0000"/>
                          </a:solidFill>
                          <a:latin typeface="Cambria Math" panose="02040503050406030204" pitchFamily="18" charset="0"/>
                          <a:ea typeface="Cambria Math" charset="0"/>
                          <a:cs typeface="Cambria Math" charset="0"/>
                        </a:rPr>
                        <m:t>𝑃</m:t>
                      </m:r>
                      <m:r>
                        <a:rPr lang="en-US" i="1">
                          <a:latin typeface="Cambria Math" panose="02040503050406030204" pitchFamily="18" charset="0"/>
                          <a:ea typeface="Cambria Math" charset="0"/>
                          <a:cs typeface="Cambria Math" charset="0"/>
                        </a:rPr>
                        <m:t>𝑓</m:t>
                      </m:r>
                      <m:d>
                        <m:dPr>
                          <m:ctrlPr>
                            <a:rPr lang="en-US" i="1">
                              <a:latin typeface="Cambria Math" panose="02040503050406030204" pitchFamily="18" charset="0"/>
                              <a:ea typeface="Cambria Math" charset="0"/>
                              <a:cs typeface="Cambria Math" charset="0"/>
                            </a:rPr>
                          </m:ctrlPr>
                        </m:dPr>
                        <m:e>
                          <m:r>
                            <a:rPr lang="en-US" i="1">
                              <a:latin typeface="Cambria Math" panose="02040503050406030204" pitchFamily="18" charset="0"/>
                              <a:ea typeface="Cambria Math" charset="0"/>
                              <a:cs typeface="Cambria Math" charset="0"/>
                            </a:rPr>
                            <m:t>𝐴</m:t>
                          </m:r>
                          <m:r>
                            <a:rPr lang="en-US" i="1">
                              <a:latin typeface="Cambria Math" panose="02040503050406030204" pitchFamily="18" charset="0"/>
                              <a:ea typeface="Cambria Math" charset="0"/>
                              <a:cs typeface="Cambria Math" charset="0"/>
                            </a:rPr>
                            <m:t>,</m:t>
                          </m:r>
                          <m:r>
                            <a:rPr lang="en-US" i="1">
                              <a:latin typeface="Cambria Math" panose="02040503050406030204" pitchFamily="18" charset="0"/>
                              <a:ea typeface="Cambria Math" charset="0"/>
                              <a:cs typeface="Cambria Math" charset="0"/>
                            </a:rPr>
                            <m:t>𝑋</m:t>
                          </m:r>
                        </m:e>
                      </m:d>
                      <m:r>
                        <a:rPr lang="en-US" i="1">
                          <a:latin typeface="Cambria Math" panose="02040503050406030204" pitchFamily="18" charset="0"/>
                          <a:ea typeface="Cambria Math" charset="0"/>
                          <a:cs typeface="Cambria Math" charset="0"/>
                        </a:rPr>
                        <m:t>=</m:t>
                      </m:r>
                      <m:r>
                        <a:rPr lang="en-US" i="1">
                          <a:latin typeface="Cambria Math" panose="02040503050406030204" pitchFamily="18" charset="0"/>
                          <a:ea typeface="Cambria Math" charset="0"/>
                          <a:cs typeface="Cambria Math" charset="0"/>
                        </a:rPr>
                        <m:t>𝑓</m:t>
                      </m:r>
                      <m:d>
                        <m:dPr>
                          <m:ctrlPr>
                            <a:rPr lang="en-US" i="1">
                              <a:latin typeface="Cambria Math" panose="02040503050406030204" pitchFamily="18" charset="0"/>
                              <a:ea typeface="Cambria Math" charset="0"/>
                              <a:cs typeface="Cambria Math" charset="0"/>
                            </a:rPr>
                          </m:ctrlPr>
                        </m:dPr>
                        <m:e>
                          <m:r>
                            <a:rPr lang="en-US" i="1">
                              <a:latin typeface="Cambria Math" panose="02040503050406030204" pitchFamily="18" charset="0"/>
                              <a:ea typeface="Cambria Math" charset="0"/>
                              <a:cs typeface="Cambria Math" charset="0"/>
                            </a:rPr>
                            <m:t>𝑃𝐴</m:t>
                          </m:r>
                          <m:sSup>
                            <m:sSupPr>
                              <m:ctrlPr>
                                <a:rPr lang="en-US" i="1">
                                  <a:latin typeface="Cambria Math" panose="02040503050406030204" pitchFamily="18" charset="0"/>
                                  <a:ea typeface="Cambria Math" charset="0"/>
                                  <a:cs typeface="Cambria Math" charset="0"/>
                                </a:rPr>
                              </m:ctrlPr>
                            </m:sSupPr>
                            <m:e>
                              <m:r>
                                <a:rPr lang="en-US" i="1">
                                  <a:latin typeface="Cambria Math" panose="02040503050406030204" pitchFamily="18" charset="0"/>
                                  <a:ea typeface="Cambria Math" charset="0"/>
                                  <a:cs typeface="Cambria Math" charset="0"/>
                                </a:rPr>
                                <m:t>𝑃</m:t>
                              </m:r>
                            </m:e>
                            <m:sup>
                              <m:r>
                                <a:rPr lang="en-US" i="1">
                                  <a:latin typeface="Cambria Math" panose="02040503050406030204" pitchFamily="18" charset="0"/>
                                  <a:ea typeface="Cambria Math" charset="0"/>
                                  <a:cs typeface="Cambria Math" charset="0"/>
                                </a:rPr>
                                <m:t>𝑇</m:t>
                              </m:r>
                            </m:sup>
                          </m:sSup>
                          <m:r>
                            <a:rPr lang="en-US" i="1">
                              <a:latin typeface="Cambria Math" panose="02040503050406030204" pitchFamily="18" charset="0"/>
                              <a:ea typeface="Cambria Math" charset="0"/>
                              <a:cs typeface="Cambria Math" charset="0"/>
                            </a:rPr>
                            <m:t>,</m:t>
                          </m:r>
                          <m:r>
                            <a:rPr lang="en-US" i="1">
                              <a:latin typeface="Cambria Math" panose="02040503050406030204" pitchFamily="18" charset="0"/>
                              <a:ea typeface="Cambria Math" charset="0"/>
                              <a:cs typeface="Cambria Math" charset="0"/>
                            </a:rPr>
                            <m:t>𝑃𝑋</m:t>
                          </m:r>
                        </m:e>
                      </m:d>
                    </m:oMath>
                  </m:oMathPara>
                </a14:m>
                <a:endParaRPr lang="en-US" dirty="0">
                  <a:ea typeface="Cambria Math" charset="0"/>
                  <a:cs typeface="Cambria Math" charset="0"/>
                </a:endParaRPr>
              </a:p>
              <a:p>
                <a:pPr lvl="2"/>
                <a:endParaRPr lang="en-US" dirty="0"/>
              </a:p>
            </p:txBody>
          </p:sp>
        </mc:Choice>
        <mc:Fallback xmlns="">
          <p:sp>
            <p:nvSpPr>
              <p:cNvPr id="3" name="Content Placeholder 2">
                <a:extLst>
                  <a:ext uri="{FF2B5EF4-FFF2-40B4-BE49-F238E27FC236}">
                    <a16:creationId xmlns:a16="http://schemas.microsoft.com/office/drawing/2014/main" id="{77B489CE-5525-ACFD-B04B-4439AA179A90}"/>
                  </a:ext>
                </a:extLst>
              </p:cNvPr>
              <p:cNvSpPr>
                <a:spLocks noGrp="1" noRot="1" noChangeAspect="1" noMove="1" noResize="1" noEditPoints="1" noAdjustHandles="1" noChangeArrowheads="1" noChangeShapeType="1" noTextEdit="1"/>
              </p:cNvSpPr>
              <p:nvPr>
                <p:ph idx="1"/>
              </p:nvPr>
            </p:nvSpPr>
            <p:spPr>
              <a:xfrm>
                <a:off x="0" y="1700808"/>
                <a:ext cx="9144000" cy="3063302"/>
              </a:xfrm>
              <a:blipFill>
                <a:blip r:embed="rId2"/>
                <a:stretch>
                  <a:fillRect l="-1533" t="-2386"/>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50D1A616-00E0-5E41-B7AB-D43CE8434517}"/>
              </a:ext>
            </a:extLst>
          </p:cNvPr>
          <p:cNvSpPr>
            <a:spLocks noGrp="1"/>
          </p:cNvSpPr>
          <p:nvPr>
            <p:ph type="sldNum" sz="quarter" idx="12"/>
          </p:nvPr>
        </p:nvSpPr>
        <p:spPr/>
        <p:txBody>
          <a:bodyPr/>
          <a:lstStyle/>
          <a:p>
            <a:fld id="{19B12225-5612-419B-A8D5-4B8EEE4C217E}" type="slidenum">
              <a:rPr lang="en-US" smtClean="0"/>
              <a:pPr/>
              <a:t>23</a:t>
            </a:fld>
            <a:endParaRPr lang="en-US"/>
          </a:p>
        </p:txBody>
      </p:sp>
      <p:sp>
        <p:nvSpPr>
          <p:cNvPr id="8" name="TextBox 7">
            <a:extLst>
              <a:ext uri="{FF2B5EF4-FFF2-40B4-BE49-F238E27FC236}">
                <a16:creationId xmlns:a16="http://schemas.microsoft.com/office/drawing/2014/main" id="{C132B156-EAD6-8BD9-A35E-5AF2DE1CF2D2}"/>
              </a:ext>
            </a:extLst>
          </p:cNvPr>
          <p:cNvSpPr txBox="1"/>
          <p:nvPr/>
        </p:nvSpPr>
        <p:spPr>
          <a:xfrm>
            <a:off x="6596975" y="2115270"/>
            <a:ext cx="2528047" cy="738664"/>
          </a:xfrm>
          <a:prstGeom prst="rect">
            <a:avLst/>
          </a:prstGeom>
          <a:noFill/>
          <a:ln w="38100">
            <a:noFill/>
          </a:ln>
        </p:spPr>
        <p:txBody>
          <a:bodyPr wrap="square" rtlCol="0">
            <a:spAutoFit/>
          </a:bodyPr>
          <a:lstStyle/>
          <a:p>
            <a:pPr algn="ctr"/>
            <a:r>
              <a:rPr lang="en-US" sz="1400" dirty="0">
                <a:solidFill>
                  <a:srgbClr val="008000"/>
                </a:solidFill>
                <a:latin typeface="Arial" panose="020B0604020202020204" pitchFamily="34" charset="0"/>
                <a:cs typeface="Arial" panose="020B0604020202020204" pitchFamily="34" charset="0"/>
              </a:rPr>
              <a:t>Permute the input, the output stays the same.</a:t>
            </a:r>
          </a:p>
          <a:p>
            <a:pPr algn="ctr"/>
            <a:endParaRPr lang="en-US" sz="1400" dirty="0">
              <a:solidFill>
                <a:srgbClr val="008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1322F70-D15B-2B28-AC63-7ED2C8C9A25F}"/>
              </a:ext>
            </a:extLst>
          </p:cNvPr>
          <p:cNvSpPr txBox="1"/>
          <p:nvPr/>
        </p:nvSpPr>
        <p:spPr>
          <a:xfrm>
            <a:off x="6463707" y="3284984"/>
            <a:ext cx="2832538" cy="523220"/>
          </a:xfrm>
          <a:prstGeom prst="rect">
            <a:avLst/>
          </a:prstGeom>
          <a:noFill/>
          <a:ln w="38100">
            <a:noFill/>
          </a:ln>
        </p:spPr>
        <p:txBody>
          <a:bodyPr wrap="square" rtlCol="0">
            <a:spAutoFit/>
          </a:bodyPr>
          <a:lstStyle/>
          <a:p>
            <a:pPr algn="ctr"/>
            <a:r>
              <a:rPr lang="en-US" sz="1400" dirty="0">
                <a:solidFill>
                  <a:srgbClr val="008000"/>
                </a:solidFill>
                <a:latin typeface="Arial" panose="020B0604020202020204" pitchFamily="34" charset="0"/>
                <a:cs typeface="Arial" panose="020B0604020202020204" pitchFamily="34" charset="0"/>
              </a:rPr>
              <a:t>Permute the input, output also permutes accordingly.</a:t>
            </a:r>
          </a:p>
        </p:txBody>
      </p:sp>
    </p:spTree>
    <p:extLst>
      <p:ext uri="{BB962C8B-B14F-4D97-AF65-F5344CB8AC3E}">
        <p14:creationId xmlns:p14="http://schemas.microsoft.com/office/powerpoint/2010/main" val="2735786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F663B-EDCB-472B-801C-258AF8987FB2}"/>
              </a:ext>
            </a:extLst>
          </p:cNvPr>
          <p:cNvSpPr>
            <a:spLocks noGrp="1"/>
          </p:cNvSpPr>
          <p:nvPr>
            <p:ph type="title"/>
          </p:nvPr>
        </p:nvSpPr>
        <p:spPr/>
        <p:txBody>
          <a:bodyPr/>
          <a:lstStyle/>
          <a:p>
            <a:r>
              <a:rPr lang="en-US"/>
              <a:t>Graph Neural Network Overview</a:t>
            </a:r>
          </a:p>
        </p:txBody>
      </p:sp>
      <p:sp>
        <p:nvSpPr>
          <p:cNvPr id="3" name="Content Placeholder 2">
            <a:extLst>
              <a:ext uri="{FF2B5EF4-FFF2-40B4-BE49-F238E27FC236}">
                <a16:creationId xmlns:a16="http://schemas.microsoft.com/office/drawing/2014/main" id="{7CE93502-4336-4D2A-82C7-3BB87E630FAB}"/>
              </a:ext>
            </a:extLst>
          </p:cNvPr>
          <p:cNvSpPr>
            <a:spLocks noGrp="1"/>
          </p:cNvSpPr>
          <p:nvPr>
            <p:ph idx="1"/>
          </p:nvPr>
        </p:nvSpPr>
        <p:spPr>
          <a:xfrm>
            <a:off x="423747" y="1420759"/>
            <a:ext cx="8229600" cy="4525963"/>
          </a:xfrm>
        </p:spPr>
        <p:txBody>
          <a:bodyPr/>
          <a:lstStyle/>
          <a:p>
            <a:pPr marL="118872" indent="0">
              <a:buNone/>
            </a:pPr>
            <a:r>
              <a:rPr lang="en-US" b="1" dirty="0"/>
              <a:t>Are other neural network architectures, e.g., MLPs, permutation invariant / equivariant?</a:t>
            </a:r>
          </a:p>
          <a:p>
            <a:r>
              <a:rPr lang="en-US" b="1" dirty="0">
                <a:solidFill>
                  <a:srgbClr val="FF0000"/>
                </a:solidFill>
              </a:rPr>
              <a:t>No</a:t>
            </a:r>
          </a:p>
        </p:txBody>
      </p:sp>
      <p:sp>
        <p:nvSpPr>
          <p:cNvPr id="6" name="Slide Number Placeholder 5">
            <a:extLst>
              <a:ext uri="{FF2B5EF4-FFF2-40B4-BE49-F238E27FC236}">
                <a16:creationId xmlns:a16="http://schemas.microsoft.com/office/drawing/2014/main" id="{B99E608E-B8B2-42A1-9690-A570DB659660}"/>
              </a:ext>
            </a:extLst>
          </p:cNvPr>
          <p:cNvSpPr>
            <a:spLocks noGrp="1"/>
          </p:cNvSpPr>
          <p:nvPr>
            <p:ph type="sldNum" sz="quarter" idx="12"/>
          </p:nvPr>
        </p:nvSpPr>
        <p:spPr/>
        <p:txBody>
          <a:bodyPr/>
          <a:lstStyle/>
          <a:p>
            <a:fld id="{19B12225-5612-419B-A8D5-4B8EEE4C217E}" type="slidenum">
              <a:rPr lang="en-US" smtClean="0"/>
              <a:pPr/>
              <a:t>24</a:t>
            </a:fld>
            <a:endParaRPr lang="en-US"/>
          </a:p>
        </p:txBody>
      </p:sp>
      <p:pic>
        <p:nvPicPr>
          <p:cNvPr id="2050" name="Picture 2">
            <a:extLst>
              <a:ext uri="{FF2B5EF4-FFF2-40B4-BE49-F238E27FC236}">
                <a16:creationId xmlns:a16="http://schemas.microsoft.com/office/drawing/2014/main" id="{7CC4D391-572A-4351-BF03-D7F1F4B263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7" t="25969" r="50000" b="19149"/>
          <a:stretch/>
        </p:blipFill>
        <p:spPr bwMode="auto">
          <a:xfrm>
            <a:off x="932313" y="3993214"/>
            <a:ext cx="7482702" cy="25908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AB56831-FD72-4C11-92BE-CAAC459C67A4}"/>
              </a:ext>
            </a:extLst>
          </p:cNvPr>
          <p:cNvSpPr/>
          <p:nvPr/>
        </p:nvSpPr>
        <p:spPr>
          <a:xfrm>
            <a:off x="3779912" y="2620054"/>
            <a:ext cx="3552826" cy="9144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Switching the order of the input leads to different outputs!</a:t>
            </a:r>
          </a:p>
        </p:txBody>
      </p:sp>
    </p:spTree>
    <p:extLst>
      <p:ext uri="{BB962C8B-B14F-4D97-AF65-F5344CB8AC3E}">
        <p14:creationId xmlns:p14="http://schemas.microsoft.com/office/powerpoint/2010/main" val="4145566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F663B-EDCB-472B-801C-258AF8987FB2}"/>
              </a:ext>
            </a:extLst>
          </p:cNvPr>
          <p:cNvSpPr>
            <a:spLocks noGrp="1"/>
          </p:cNvSpPr>
          <p:nvPr>
            <p:ph type="title"/>
          </p:nvPr>
        </p:nvSpPr>
        <p:spPr/>
        <p:txBody>
          <a:bodyPr/>
          <a:lstStyle/>
          <a:p>
            <a:r>
              <a:rPr lang="en-US"/>
              <a:t>Graph Neural Network Overview</a:t>
            </a:r>
          </a:p>
        </p:txBody>
      </p:sp>
      <p:sp>
        <p:nvSpPr>
          <p:cNvPr id="3" name="Content Placeholder 2">
            <a:extLst>
              <a:ext uri="{FF2B5EF4-FFF2-40B4-BE49-F238E27FC236}">
                <a16:creationId xmlns:a16="http://schemas.microsoft.com/office/drawing/2014/main" id="{7CE93502-4336-4D2A-82C7-3BB87E630FAB}"/>
              </a:ext>
            </a:extLst>
          </p:cNvPr>
          <p:cNvSpPr>
            <a:spLocks noGrp="1"/>
          </p:cNvSpPr>
          <p:nvPr>
            <p:ph idx="1"/>
          </p:nvPr>
        </p:nvSpPr>
        <p:spPr/>
        <p:txBody>
          <a:bodyPr/>
          <a:lstStyle/>
          <a:p>
            <a:pPr marL="118872" indent="0">
              <a:buNone/>
            </a:pPr>
            <a:r>
              <a:rPr lang="en-US" b="1"/>
              <a:t>Are other neural network architectures, e.g., MLPs, permutation invariant / equivariant?</a:t>
            </a:r>
          </a:p>
          <a:p>
            <a:r>
              <a:rPr lang="en-US" b="1">
                <a:solidFill>
                  <a:srgbClr val="FF0000"/>
                </a:solidFill>
              </a:rPr>
              <a:t>No.</a:t>
            </a:r>
          </a:p>
        </p:txBody>
      </p:sp>
      <p:sp>
        <p:nvSpPr>
          <p:cNvPr id="6" name="Slide Number Placeholder 5">
            <a:extLst>
              <a:ext uri="{FF2B5EF4-FFF2-40B4-BE49-F238E27FC236}">
                <a16:creationId xmlns:a16="http://schemas.microsoft.com/office/drawing/2014/main" id="{B99E608E-B8B2-42A1-9690-A570DB659660}"/>
              </a:ext>
            </a:extLst>
          </p:cNvPr>
          <p:cNvSpPr>
            <a:spLocks noGrp="1"/>
          </p:cNvSpPr>
          <p:nvPr>
            <p:ph type="sldNum" sz="quarter" idx="12"/>
          </p:nvPr>
        </p:nvSpPr>
        <p:spPr/>
        <p:txBody>
          <a:bodyPr/>
          <a:lstStyle/>
          <a:p>
            <a:fld id="{19B12225-5612-419B-A8D5-4B8EEE4C217E}" type="slidenum">
              <a:rPr lang="en-US" smtClean="0"/>
              <a:pPr/>
              <a:t>25</a:t>
            </a:fld>
            <a:endParaRPr lang="en-US"/>
          </a:p>
        </p:txBody>
      </p:sp>
      <p:sp>
        <p:nvSpPr>
          <p:cNvPr id="13" name="Rectangle 12">
            <a:extLst>
              <a:ext uri="{FF2B5EF4-FFF2-40B4-BE49-F238E27FC236}">
                <a16:creationId xmlns:a16="http://schemas.microsoft.com/office/drawing/2014/main" id="{37F0218C-6C6E-4D92-BD61-717EBD9FD022}"/>
              </a:ext>
            </a:extLst>
          </p:cNvPr>
          <p:cNvSpPr/>
          <p:nvPr/>
        </p:nvSpPr>
        <p:spPr>
          <a:xfrm>
            <a:off x="1123056" y="5334001"/>
            <a:ext cx="6362896" cy="1164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This explains why </a:t>
            </a:r>
            <a:r>
              <a:rPr lang="en-US" sz="2400" b="1">
                <a:solidFill>
                  <a:srgbClr val="FF0000"/>
                </a:solidFill>
              </a:rPr>
              <a:t>the naïve MLP approach </a:t>
            </a:r>
            <a:br>
              <a:rPr lang="en-US" sz="2400" b="1">
                <a:solidFill>
                  <a:srgbClr val="FF0000"/>
                </a:solidFill>
              </a:rPr>
            </a:br>
            <a:r>
              <a:rPr lang="en-US" sz="2400" b="1">
                <a:solidFill>
                  <a:srgbClr val="FF0000"/>
                </a:solidFill>
              </a:rPr>
              <a:t>fails for graphs</a:t>
            </a:r>
            <a:r>
              <a:rPr lang="en-US" sz="2400"/>
              <a:t>!</a:t>
            </a:r>
          </a:p>
        </p:txBody>
      </p:sp>
      <p:grpSp>
        <p:nvGrpSpPr>
          <p:cNvPr id="7" name="Group 6">
            <a:extLst>
              <a:ext uri="{FF2B5EF4-FFF2-40B4-BE49-F238E27FC236}">
                <a16:creationId xmlns:a16="http://schemas.microsoft.com/office/drawing/2014/main" id="{1CA565AC-806B-44C8-BB85-5B837E73A07E}"/>
              </a:ext>
            </a:extLst>
          </p:cNvPr>
          <p:cNvGrpSpPr/>
          <p:nvPr/>
        </p:nvGrpSpPr>
        <p:grpSpPr>
          <a:xfrm>
            <a:off x="0" y="2829368"/>
            <a:ext cx="9144000" cy="1831533"/>
            <a:chOff x="0" y="2715068"/>
            <a:chExt cx="9144000" cy="1831533"/>
          </a:xfrm>
        </p:grpSpPr>
        <p:grpSp>
          <p:nvGrpSpPr>
            <p:cNvPr id="14" name="Group 13">
              <a:extLst>
                <a:ext uri="{FF2B5EF4-FFF2-40B4-BE49-F238E27FC236}">
                  <a16:creationId xmlns:a16="http://schemas.microsoft.com/office/drawing/2014/main" id="{69BDD66E-4B94-4F3C-B83D-B634CD343460}"/>
                </a:ext>
              </a:extLst>
            </p:cNvPr>
            <p:cNvGrpSpPr/>
            <p:nvPr/>
          </p:nvGrpSpPr>
          <p:grpSpPr>
            <a:xfrm>
              <a:off x="0" y="2715068"/>
              <a:ext cx="9144000" cy="1831533"/>
              <a:chOff x="0" y="2036300"/>
              <a:chExt cx="6858000" cy="1373650"/>
            </a:xfrm>
          </p:grpSpPr>
          <p:pic>
            <p:nvPicPr>
              <p:cNvPr id="15" name="Picture 14">
                <a:extLst>
                  <a:ext uri="{FF2B5EF4-FFF2-40B4-BE49-F238E27FC236}">
                    <a16:creationId xmlns:a16="http://schemas.microsoft.com/office/drawing/2014/main" id="{90D33364-C668-4F5A-AF24-3B8D3DA0A8CA}"/>
                  </a:ext>
                </a:extLst>
              </p:cNvPr>
              <p:cNvPicPr>
                <a:picLocks noChangeAspect="1"/>
              </p:cNvPicPr>
              <p:nvPr/>
            </p:nvPicPr>
            <p:blipFill>
              <a:blip r:embed="rId2"/>
              <a:stretch>
                <a:fillRect/>
              </a:stretch>
            </p:blipFill>
            <p:spPr>
              <a:xfrm>
                <a:off x="0" y="2036300"/>
                <a:ext cx="6858000" cy="1373650"/>
              </a:xfrm>
              <a:prstGeom prst="rect">
                <a:avLst/>
              </a:prstGeom>
            </p:spPr>
          </p:pic>
          <p:sp>
            <p:nvSpPr>
              <p:cNvPr id="16" name="Rectangle 15">
                <a:extLst>
                  <a:ext uri="{FF2B5EF4-FFF2-40B4-BE49-F238E27FC236}">
                    <a16:creationId xmlns:a16="http://schemas.microsoft.com/office/drawing/2014/main" id="{CC4A5905-0F70-497E-91C5-C1FEDAE1DF9A}"/>
                  </a:ext>
                </a:extLst>
              </p:cNvPr>
              <p:cNvSpPr/>
              <p:nvPr/>
            </p:nvSpPr>
            <p:spPr>
              <a:xfrm>
                <a:off x="87548" y="2038350"/>
                <a:ext cx="826852" cy="3048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p:grpSp>
        <p:sp>
          <p:nvSpPr>
            <p:cNvPr id="17" name="Rectangle 16">
              <a:extLst>
                <a:ext uri="{FF2B5EF4-FFF2-40B4-BE49-F238E27FC236}">
                  <a16:creationId xmlns:a16="http://schemas.microsoft.com/office/drawing/2014/main" id="{C8F74CEE-9F47-4086-BF75-23DF9B2FE851}"/>
                </a:ext>
              </a:extLst>
            </p:cNvPr>
            <p:cNvSpPr/>
            <p:nvPr/>
          </p:nvSpPr>
          <p:spPr>
            <a:xfrm>
              <a:off x="2057400" y="3429000"/>
              <a:ext cx="1905000" cy="2286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359BCC-D154-4362-B7E4-B3CA0BF79C54}"/>
                </a:ext>
              </a:extLst>
            </p:cNvPr>
            <p:cNvSpPr/>
            <p:nvPr/>
          </p:nvSpPr>
          <p:spPr>
            <a:xfrm rot="16200000">
              <a:off x="4473538" y="3559139"/>
              <a:ext cx="1492325" cy="2286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33783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B9EFE-D5F9-4B1E-8851-97209582A413}"/>
              </a:ext>
            </a:extLst>
          </p:cNvPr>
          <p:cNvSpPr>
            <a:spLocks noGrp="1"/>
          </p:cNvSpPr>
          <p:nvPr>
            <p:ph type="title"/>
          </p:nvPr>
        </p:nvSpPr>
        <p:spPr/>
        <p:txBody>
          <a:bodyPr/>
          <a:lstStyle/>
          <a:p>
            <a:r>
              <a:rPr lang="en-US"/>
              <a:t>Graph Neural Network Overview</a:t>
            </a:r>
          </a:p>
        </p:txBody>
      </p:sp>
      <p:sp>
        <p:nvSpPr>
          <p:cNvPr id="3" name="Content Placeholder 2">
            <a:extLst>
              <a:ext uri="{FF2B5EF4-FFF2-40B4-BE49-F238E27FC236}">
                <a16:creationId xmlns:a16="http://schemas.microsoft.com/office/drawing/2014/main" id="{1B2349DD-E09F-405F-8772-918502C5E7D6}"/>
              </a:ext>
            </a:extLst>
          </p:cNvPr>
          <p:cNvSpPr>
            <a:spLocks noGrp="1"/>
          </p:cNvSpPr>
          <p:nvPr>
            <p:ph idx="1"/>
          </p:nvPr>
        </p:nvSpPr>
        <p:spPr>
          <a:xfrm>
            <a:off x="457200" y="1295400"/>
            <a:ext cx="8603166" cy="5257801"/>
          </a:xfrm>
        </p:spPr>
        <p:txBody>
          <a:bodyPr/>
          <a:lstStyle/>
          <a:p>
            <a:r>
              <a:rPr lang="en-US" b="1" dirty="0">
                <a:solidFill>
                  <a:srgbClr val="FF0066"/>
                </a:solidFill>
              </a:rPr>
              <a:t>Graph neural networks consist of multiple permutation equivariant/invariant functions.</a:t>
            </a:r>
          </a:p>
        </p:txBody>
      </p:sp>
      <p:sp>
        <p:nvSpPr>
          <p:cNvPr id="6" name="Slide Number Placeholder 5">
            <a:extLst>
              <a:ext uri="{FF2B5EF4-FFF2-40B4-BE49-F238E27FC236}">
                <a16:creationId xmlns:a16="http://schemas.microsoft.com/office/drawing/2014/main" id="{F01CA5F9-DED9-4FC3-A067-1136B984C7C3}"/>
              </a:ext>
            </a:extLst>
          </p:cNvPr>
          <p:cNvSpPr>
            <a:spLocks noGrp="1"/>
          </p:cNvSpPr>
          <p:nvPr>
            <p:ph type="sldNum" sz="quarter" idx="12"/>
          </p:nvPr>
        </p:nvSpPr>
        <p:spPr/>
        <p:txBody>
          <a:bodyPr/>
          <a:lstStyle/>
          <a:p>
            <a:fld id="{19B12225-5612-419B-A8D5-4B8EEE4C217E}" type="slidenum">
              <a:rPr lang="en-US" smtClean="0"/>
              <a:pPr/>
              <a:t>26</a:t>
            </a:fld>
            <a:endParaRPr lang="en-US"/>
          </a:p>
        </p:txBody>
      </p:sp>
      <p:grpSp>
        <p:nvGrpSpPr>
          <p:cNvPr id="156" name="Group 155">
            <a:extLst>
              <a:ext uri="{FF2B5EF4-FFF2-40B4-BE49-F238E27FC236}">
                <a16:creationId xmlns:a16="http://schemas.microsoft.com/office/drawing/2014/main" id="{50287BF0-8140-48AF-814C-3402429B5861}"/>
              </a:ext>
            </a:extLst>
          </p:cNvPr>
          <p:cNvGrpSpPr/>
          <p:nvPr/>
        </p:nvGrpSpPr>
        <p:grpSpPr>
          <a:xfrm>
            <a:off x="248237" y="3070263"/>
            <a:ext cx="8895763" cy="3397224"/>
            <a:chOff x="457200" y="2430183"/>
            <a:chExt cx="8895763" cy="3397224"/>
          </a:xfrm>
        </p:grpSpPr>
        <p:grpSp>
          <p:nvGrpSpPr>
            <p:cNvPr id="48" name="Group 47">
              <a:extLst>
                <a:ext uri="{FF2B5EF4-FFF2-40B4-BE49-F238E27FC236}">
                  <a16:creationId xmlns:a16="http://schemas.microsoft.com/office/drawing/2014/main" id="{ADBB0931-2780-41AC-8F50-299827196E15}"/>
                </a:ext>
              </a:extLst>
            </p:cNvPr>
            <p:cNvGrpSpPr/>
            <p:nvPr/>
          </p:nvGrpSpPr>
          <p:grpSpPr>
            <a:xfrm>
              <a:off x="6285756" y="2598321"/>
              <a:ext cx="3067207" cy="1935118"/>
              <a:chOff x="5289392" y="2430183"/>
              <a:chExt cx="3067207" cy="1935118"/>
            </a:xfrm>
            <a:scene3d>
              <a:camera prst="perspectiveContrastingRightFacing"/>
              <a:lightRig rig="threePt" dir="t"/>
            </a:scene3d>
          </p:grpSpPr>
          <p:sp>
            <p:nvSpPr>
              <p:cNvPr id="49" name="Rectangle 48">
                <a:extLst>
                  <a:ext uri="{FF2B5EF4-FFF2-40B4-BE49-F238E27FC236}">
                    <a16:creationId xmlns:a16="http://schemas.microsoft.com/office/drawing/2014/main" id="{46107B76-74CC-48FB-840B-5AA62AEE5650}"/>
                  </a:ext>
                </a:extLst>
              </p:cNvPr>
              <p:cNvSpPr/>
              <p:nvPr/>
            </p:nvSpPr>
            <p:spPr>
              <a:xfrm>
                <a:off x="5289392" y="2430183"/>
                <a:ext cx="3067207" cy="193511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417C767-2472-4363-B6BD-3458A7761B1F}"/>
                  </a:ext>
                </a:extLst>
              </p:cNvPr>
              <p:cNvSpPr/>
              <p:nvPr/>
            </p:nvSpPr>
            <p:spPr>
              <a:xfrm>
                <a:off x="6708496" y="3212392"/>
                <a:ext cx="360556" cy="370700"/>
              </a:xfrm>
              <a:prstGeom prst="ellipse">
                <a:avLst/>
              </a:prstGeom>
              <a:solidFill>
                <a:schemeClr val="bg1">
                  <a:lumMod val="75000"/>
                </a:schemeClr>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BAC1DF1B-DF7F-46D9-9265-997B2E0A4048}"/>
                </a:ext>
              </a:extLst>
            </p:cNvPr>
            <p:cNvGrpSpPr/>
            <p:nvPr/>
          </p:nvGrpSpPr>
          <p:grpSpPr>
            <a:xfrm>
              <a:off x="457200" y="2430183"/>
              <a:ext cx="2962144" cy="1891080"/>
              <a:chOff x="1027328" y="1365509"/>
              <a:chExt cx="3475806" cy="2122758"/>
            </a:xfrm>
            <a:scene3d>
              <a:camera prst="perspectiveContrastingRightFacing"/>
              <a:lightRig rig="threePt" dir="t"/>
            </a:scene3d>
          </p:grpSpPr>
          <p:grpSp>
            <p:nvGrpSpPr>
              <p:cNvPr id="52" name="Group 51">
                <a:extLst>
                  <a:ext uri="{FF2B5EF4-FFF2-40B4-BE49-F238E27FC236}">
                    <a16:creationId xmlns:a16="http://schemas.microsoft.com/office/drawing/2014/main" id="{E15E47E9-726F-4557-9452-7C92BDAE6332}"/>
                  </a:ext>
                </a:extLst>
              </p:cNvPr>
              <p:cNvGrpSpPr/>
              <p:nvPr/>
            </p:nvGrpSpPr>
            <p:grpSpPr>
              <a:xfrm>
                <a:off x="1085904" y="1432565"/>
                <a:ext cx="3284034" cy="1936054"/>
                <a:chOff x="457200" y="4321457"/>
                <a:chExt cx="3284034" cy="1936054"/>
              </a:xfrm>
            </p:grpSpPr>
            <p:cxnSp>
              <p:nvCxnSpPr>
                <p:cNvPr id="54" name="Straight Arrow Connector 53">
                  <a:extLst>
                    <a:ext uri="{FF2B5EF4-FFF2-40B4-BE49-F238E27FC236}">
                      <a16:creationId xmlns:a16="http://schemas.microsoft.com/office/drawing/2014/main" id="{CFAF2961-4B7A-4970-87F1-1978009B3CB9}"/>
                    </a:ext>
                  </a:extLst>
                </p:cNvPr>
                <p:cNvCxnSpPr>
                  <a:cxnSpLocks/>
                  <a:stCxn id="62" idx="0"/>
                  <a:endCxn id="63" idx="5"/>
                </p:cNvCxnSpPr>
                <p:nvPr/>
              </p:nvCxnSpPr>
              <p:spPr>
                <a:xfrm flipH="1" flipV="1">
                  <a:off x="2898554" y="4637869"/>
                  <a:ext cx="151305" cy="398741"/>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29640018-9667-4EDB-8B4F-FA5C0CD38326}"/>
                    </a:ext>
                  </a:extLst>
                </p:cNvPr>
                <p:cNvCxnSpPr>
                  <a:cxnSpLocks/>
                  <a:stCxn id="63" idx="2"/>
                  <a:endCxn id="61" idx="6"/>
                </p:cNvCxnSpPr>
                <p:nvPr/>
              </p:nvCxnSpPr>
              <p:spPr>
                <a:xfrm flipH="1">
                  <a:off x="1583473" y="4506807"/>
                  <a:ext cx="1007327" cy="533784"/>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B72AB55C-FD8D-42B3-8079-DB517D7106CB}"/>
                    </a:ext>
                  </a:extLst>
                </p:cNvPr>
                <p:cNvCxnSpPr>
                  <a:cxnSpLocks/>
                  <a:stCxn id="66" idx="0"/>
                  <a:endCxn id="61" idx="3"/>
                </p:cNvCxnSpPr>
                <p:nvPr/>
              </p:nvCxnSpPr>
              <p:spPr>
                <a:xfrm flipV="1">
                  <a:off x="637478" y="5171653"/>
                  <a:ext cx="638241" cy="715158"/>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BCB38B96-7D4F-4035-9E4F-1F93CBE31AE9}"/>
                    </a:ext>
                  </a:extLst>
                </p:cNvPr>
                <p:cNvCxnSpPr>
                  <a:cxnSpLocks/>
                  <a:stCxn id="62" idx="2"/>
                  <a:endCxn id="61" idx="5"/>
                </p:cNvCxnSpPr>
                <p:nvPr/>
              </p:nvCxnSpPr>
              <p:spPr>
                <a:xfrm flipH="1" flipV="1">
                  <a:off x="1530671" y="5171653"/>
                  <a:ext cx="1338910" cy="5030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B9E2D670-E1D5-4A3E-82BC-77D74E28CA5B}"/>
                    </a:ext>
                  </a:extLst>
                </p:cNvPr>
                <p:cNvCxnSpPr>
                  <a:cxnSpLocks/>
                  <a:stCxn id="64" idx="7"/>
                  <a:endCxn id="62" idx="3"/>
                </p:cNvCxnSpPr>
                <p:nvPr/>
              </p:nvCxnSpPr>
              <p:spPr>
                <a:xfrm flipV="1">
                  <a:off x="2365154" y="5353022"/>
                  <a:ext cx="557229" cy="58807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0CD428E0-FF45-4720-9906-12CADE01A9F4}"/>
                    </a:ext>
                  </a:extLst>
                </p:cNvPr>
                <p:cNvCxnSpPr>
                  <a:cxnSpLocks/>
                  <a:stCxn id="65" idx="1"/>
                  <a:endCxn id="62" idx="4"/>
                </p:cNvCxnSpPr>
                <p:nvPr/>
              </p:nvCxnSpPr>
              <p:spPr>
                <a:xfrm flipH="1" flipV="1">
                  <a:off x="3049859" y="5407310"/>
                  <a:ext cx="383621" cy="348439"/>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F22397A4-BDF1-4107-841A-3EBCCA48DE45}"/>
                    </a:ext>
                  </a:extLst>
                </p:cNvPr>
                <p:cNvCxnSpPr>
                  <a:cxnSpLocks/>
                  <a:stCxn id="65" idx="2"/>
                  <a:endCxn id="64" idx="6"/>
                </p:cNvCxnSpPr>
                <p:nvPr/>
              </p:nvCxnSpPr>
              <p:spPr>
                <a:xfrm flipH="1">
                  <a:off x="2417956" y="5886811"/>
                  <a:ext cx="962722" cy="185350"/>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sp>
              <p:nvSpPr>
                <p:cNvPr id="61" name="Oval 60">
                  <a:extLst>
                    <a:ext uri="{FF2B5EF4-FFF2-40B4-BE49-F238E27FC236}">
                      <a16:creationId xmlns:a16="http://schemas.microsoft.com/office/drawing/2014/main" id="{161368E9-7185-43F5-8AD6-5B4075C436AA}"/>
                    </a:ext>
                  </a:extLst>
                </p:cNvPr>
                <p:cNvSpPr/>
                <p:nvPr/>
              </p:nvSpPr>
              <p:spPr>
                <a:xfrm>
                  <a:off x="1222917" y="4855241"/>
                  <a:ext cx="360556" cy="370700"/>
                </a:xfrm>
                <a:prstGeom prst="ellipse">
                  <a:avLst/>
                </a:prstGeom>
                <a:solidFill>
                  <a:schemeClr val="accent1">
                    <a:lumMod val="75000"/>
                  </a:schemeClr>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A</a:t>
                  </a:r>
                </a:p>
              </p:txBody>
            </p:sp>
            <p:sp>
              <p:nvSpPr>
                <p:cNvPr id="62" name="Oval 61">
                  <a:extLst>
                    <a:ext uri="{FF2B5EF4-FFF2-40B4-BE49-F238E27FC236}">
                      <a16:creationId xmlns:a16="http://schemas.microsoft.com/office/drawing/2014/main" id="{9F5F79F1-2C41-4862-9287-02FEDFDE7457}"/>
                    </a:ext>
                  </a:extLst>
                </p:cNvPr>
                <p:cNvSpPr/>
                <p:nvPr/>
              </p:nvSpPr>
              <p:spPr>
                <a:xfrm>
                  <a:off x="2869581" y="5036610"/>
                  <a:ext cx="360556" cy="370700"/>
                </a:xfrm>
                <a:prstGeom prst="ellipse">
                  <a:avLst/>
                </a:prstGeom>
                <a:solidFill>
                  <a:srgbClr val="008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C</a:t>
                  </a:r>
                </a:p>
              </p:txBody>
            </p:sp>
            <p:sp>
              <p:nvSpPr>
                <p:cNvPr id="63" name="Oval 62">
                  <a:extLst>
                    <a:ext uri="{FF2B5EF4-FFF2-40B4-BE49-F238E27FC236}">
                      <a16:creationId xmlns:a16="http://schemas.microsoft.com/office/drawing/2014/main" id="{623D4A60-D27D-4CD6-90B9-9B9A14EE70BA}"/>
                    </a:ext>
                  </a:extLst>
                </p:cNvPr>
                <p:cNvSpPr/>
                <p:nvPr/>
              </p:nvSpPr>
              <p:spPr>
                <a:xfrm>
                  <a:off x="2590800" y="4321457"/>
                  <a:ext cx="360556" cy="370700"/>
                </a:xfrm>
                <a:prstGeom prst="ellipse">
                  <a:avLst/>
                </a:prstGeom>
                <a:solidFill>
                  <a:srgbClr val="C00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B</a:t>
                  </a:r>
                </a:p>
              </p:txBody>
            </p:sp>
            <p:sp>
              <p:nvSpPr>
                <p:cNvPr id="64" name="Oval 63">
                  <a:extLst>
                    <a:ext uri="{FF2B5EF4-FFF2-40B4-BE49-F238E27FC236}">
                      <a16:creationId xmlns:a16="http://schemas.microsoft.com/office/drawing/2014/main" id="{A4F54839-66A8-4BDA-872C-4E497BCF3F88}"/>
                    </a:ext>
                  </a:extLst>
                </p:cNvPr>
                <p:cNvSpPr/>
                <p:nvPr/>
              </p:nvSpPr>
              <p:spPr>
                <a:xfrm>
                  <a:off x="2057400" y="5886811"/>
                  <a:ext cx="360556" cy="370700"/>
                </a:xfrm>
                <a:prstGeom prst="ellipse">
                  <a:avLst/>
                </a:prstGeom>
                <a:solidFill>
                  <a:srgbClr val="7030A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E</a:t>
                  </a:r>
                </a:p>
              </p:txBody>
            </p:sp>
            <p:sp>
              <p:nvSpPr>
                <p:cNvPr id="65" name="Oval 64">
                  <a:extLst>
                    <a:ext uri="{FF2B5EF4-FFF2-40B4-BE49-F238E27FC236}">
                      <a16:creationId xmlns:a16="http://schemas.microsoft.com/office/drawing/2014/main" id="{2EAEA7F9-D378-4750-A7C2-25EAA5C2CC16}"/>
                    </a:ext>
                  </a:extLst>
                </p:cNvPr>
                <p:cNvSpPr/>
                <p:nvPr/>
              </p:nvSpPr>
              <p:spPr>
                <a:xfrm>
                  <a:off x="3380678" y="5701461"/>
                  <a:ext cx="360556" cy="370700"/>
                </a:xfrm>
                <a:prstGeom prst="ellipse">
                  <a:avLst/>
                </a:prstGeom>
                <a:solidFill>
                  <a:srgbClr val="FF0066"/>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F</a:t>
                  </a:r>
                </a:p>
              </p:txBody>
            </p:sp>
            <p:sp>
              <p:nvSpPr>
                <p:cNvPr id="66" name="Oval 65">
                  <a:extLst>
                    <a:ext uri="{FF2B5EF4-FFF2-40B4-BE49-F238E27FC236}">
                      <a16:creationId xmlns:a16="http://schemas.microsoft.com/office/drawing/2014/main" id="{3A6723A5-CC56-4AE6-9130-24440BDB9B69}"/>
                    </a:ext>
                  </a:extLst>
                </p:cNvPr>
                <p:cNvSpPr/>
                <p:nvPr/>
              </p:nvSpPr>
              <p:spPr>
                <a:xfrm>
                  <a:off x="457200" y="5886811"/>
                  <a:ext cx="360556" cy="370700"/>
                </a:xfrm>
                <a:prstGeom prst="ellipse">
                  <a:avLst/>
                </a:prstGeom>
                <a:solidFill>
                  <a:srgbClr val="0070C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D</a:t>
                  </a:r>
                </a:p>
              </p:txBody>
            </p:sp>
          </p:grpSp>
          <p:sp>
            <p:nvSpPr>
              <p:cNvPr id="53" name="Rectangle 52">
                <a:extLst>
                  <a:ext uri="{FF2B5EF4-FFF2-40B4-BE49-F238E27FC236}">
                    <a16:creationId xmlns:a16="http://schemas.microsoft.com/office/drawing/2014/main" id="{8F691C0A-AEA8-4EBA-A72C-E0F6DF30D97D}"/>
                  </a:ext>
                </a:extLst>
              </p:cNvPr>
              <p:cNvSpPr/>
              <p:nvPr/>
            </p:nvSpPr>
            <p:spPr>
              <a:xfrm>
                <a:off x="1027328" y="1365509"/>
                <a:ext cx="3475806" cy="212275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BC535E50-2000-412D-9483-8C17889E6F16}"/>
                </a:ext>
              </a:extLst>
            </p:cNvPr>
            <p:cNvGrpSpPr/>
            <p:nvPr/>
          </p:nvGrpSpPr>
          <p:grpSpPr>
            <a:xfrm>
              <a:off x="2314539" y="2600612"/>
              <a:ext cx="2962144" cy="1891080"/>
              <a:chOff x="1027328" y="1365509"/>
              <a:chExt cx="3475806" cy="2122758"/>
            </a:xfrm>
            <a:scene3d>
              <a:camera prst="perspectiveContrastingRightFacing"/>
              <a:lightRig rig="threePt" dir="t"/>
            </a:scene3d>
          </p:grpSpPr>
          <p:grpSp>
            <p:nvGrpSpPr>
              <p:cNvPr id="68" name="Group 67">
                <a:extLst>
                  <a:ext uri="{FF2B5EF4-FFF2-40B4-BE49-F238E27FC236}">
                    <a16:creationId xmlns:a16="http://schemas.microsoft.com/office/drawing/2014/main" id="{89B66C12-D8A4-45B3-8F4F-6471C67F0C3F}"/>
                  </a:ext>
                </a:extLst>
              </p:cNvPr>
              <p:cNvGrpSpPr/>
              <p:nvPr/>
            </p:nvGrpSpPr>
            <p:grpSpPr>
              <a:xfrm>
                <a:off x="1085904" y="1432565"/>
                <a:ext cx="3284034" cy="1936054"/>
                <a:chOff x="457200" y="4321457"/>
                <a:chExt cx="3284034" cy="1936054"/>
              </a:xfrm>
            </p:grpSpPr>
            <p:cxnSp>
              <p:nvCxnSpPr>
                <p:cNvPr id="70" name="Straight Arrow Connector 69">
                  <a:extLst>
                    <a:ext uri="{FF2B5EF4-FFF2-40B4-BE49-F238E27FC236}">
                      <a16:creationId xmlns:a16="http://schemas.microsoft.com/office/drawing/2014/main" id="{FCD6EF4E-4D91-40CA-BBF9-25109741377E}"/>
                    </a:ext>
                  </a:extLst>
                </p:cNvPr>
                <p:cNvCxnSpPr>
                  <a:cxnSpLocks/>
                  <a:stCxn id="78" idx="0"/>
                  <a:endCxn id="79" idx="5"/>
                </p:cNvCxnSpPr>
                <p:nvPr/>
              </p:nvCxnSpPr>
              <p:spPr>
                <a:xfrm flipH="1" flipV="1">
                  <a:off x="2898554" y="4637869"/>
                  <a:ext cx="151305" cy="398741"/>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9D198A2D-A807-4010-A19A-027B5ED4A5BF}"/>
                    </a:ext>
                  </a:extLst>
                </p:cNvPr>
                <p:cNvCxnSpPr>
                  <a:cxnSpLocks/>
                  <a:stCxn id="79" idx="2"/>
                  <a:endCxn id="77" idx="6"/>
                </p:cNvCxnSpPr>
                <p:nvPr/>
              </p:nvCxnSpPr>
              <p:spPr>
                <a:xfrm flipH="1">
                  <a:off x="1583473" y="4506807"/>
                  <a:ext cx="1007327" cy="533784"/>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613C4779-7A0F-480A-ACD4-7C2B41DB906B}"/>
                    </a:ext>
                  </a:extLst>
                </p:cNvPr>
                <p:cNvCxnSpPr>
                  <a:cxnSpLocks/>
                  <a:stCxn id="82" idx="0"/>
                  <a:endCxn id="77" idx="3"/>
                </p:cNvCxnSpPr>
                <p:nvPr/>
              </p:nvCxnSpPr>
              <p:spPr>
                <a:xfrm flipV="1">
                  <a:off x="637478" y="5171653"/>
                  <a:ext cx="638241" cy="715158"/>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F73F490B-6A16-47D6-A746-07F38D141045}"/>
                    </a:ext>
                  </a:extLst>
                </p:cNvPr>
                <p:cNvCxnSpPr>
                  <a:cxnSpLocks/>
                  <a:stCxn id="78" idx="2"/>
                  <a:endCxn id="77" idx="5"/>
                </p:cNvCxnSpPr>
                <p:nvPr/>
              </p:nvCxnSpPr>
              <p:spPr>
                <a:xfrm flipH="1" flipV="1">
                  <a:off x="1530671" y="5171653"/>
                  <a:ext cx="1338910" cy="5030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id="{E3EE90EC-4024-4D45-95C9-2D3B9EE12205}"/>
                    </a:ext>
                  </a:extLst>
                </p:cNvPr>
                <p:cNvCxnSpPr>
                  <a:cxnSpLocks/>
                  <a:stCxn id="80" idx="7"/>
                  <a:endCxn id="78" idx="3"/>
                </p:cNvCxnSpPr>
                <p:nvPr/>
              </p:nvCxnSpPr>
              <p:spPr>
                <a:xfrm flipV="1">
                  <a:off x="2365154" y="5353022"/>
                  <a:ext cx="557229" cy="58807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9DF7493F-066F-4031-882B-81D0B6F1CD82}"/>
                    </a:ext>
                  </a:extLst>
                </p:cNvPr>
                <p:cNvCxnSpPr>
                  <a:cxnSpLocks/>
                  <a:stCxn id="81" idx="1"/>
                  <a:endCxn id="78" idx="4"/>
                </p:cNvCxnSpPr>
                <p:nvPr/>
              </p:nvCxnSpPr>
              <p:spPr>
                <a:xfrm flipH="1" flipV="1">
                  <a:off x="3049859" y="5407310"/>
                  <a:ext cx="383621" cy="348439"/>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C48CA2E9-B689-4DCA-A1A2-510DB34D9A6B}"/>
                    </a:ext>
                  </a:extLst>
                </p:cNvPr>
                <p:cNvCxnSpPr>
                  <a:cxnSpLocks/>
                  <a:stCxn id="81" idx="2"/>
                  <a:endCxn id="80" idx="6"/>
                </p:cNvCxnSpPr>
                <p:nvPr/>
              </p:nvCxnSpPr>
              <p:spPr>
                <a:xfrm flipH="1">
                  <a:off x="2417956" y="5886811"/>
                  <a:ext cx="962722" cy="185350"/>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sp>
              <p:nvSpPr>
                <p:cNvPr id="77" name="Oval 76">
                  <a:extLst>
                    <a:ext uri="{FF2B5EF4-FFF2-40B4-BE49-F238E27FC236}">
                      <a16:creationId xmlns:a16="http://schemas.microsoft.com/office/drawing/2014/main" id="{6BF3D1C7-5F19-4B97-A137-6F284D01A224}"/>
                    </a:ext>
                  </a:extLst>
                </p:cNvPr>
                <p:cNvSpPr/>
                <p:nvPr/>
              </p:nvSpPr>
              <p:spPr>
                <a:xfrm>
                  <a:off x="1222917" y="4855241"/>
                  <a:ext cx="360556" cy="370700"/>
                </a:xfrm>
                <a:prstGeom prst="ellipse">
                  <a:avLst/>
                </a:prstGeom>
                <a:solidFill>
                  <a:schemeClr val="accent1">
                    <a:lumMod val="75000"/>
                  </a:schemeClr>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A</a:t>
                  </a:r>
                </a:p>
              </p:txBody>
            </p:sp>
            <p:sp>
              <p:nvSpPr>
                <p:cNvPr id="78" name="Oval 77">
                  <a:extLst>
                    <a:ext uri="{FF2B5EF4-FFF2-40B4-BE49-F238E27FC236}">
                      <a16:creationId xmlns:a16="http://schemas.microsoft.com/office/drawing/2014/main" id="{A8774E13-2B80-464A-BB64-DFF8F560C1B0}"/>
                    </a:ext>
                  </a:extLst>
                </p:cNvPr>
                <p:cNvSpPr/>
                <p:nvPr/>
              </p:nvSpPr>
              <p:spPr>
                <a:xfrm>
                  <a:off x="2869581" y="5036610"/>
                  <a:ext cx="360556" cy="370700"/>
                </a:xfrm>
                <a:prstGeom prst="ellipse">
                  <a:avLst/>
                </a:prstGeom>
                <a:solidFill>
                  <a:srgbClr val="008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C</a:t>
                  </a:r>
                </a:p>
              </p:txBody>
            </p:sp>
            <p:sp>
              <p:nvSpPr>
                <p:cNvPr id="79" name="Oval 78">
                  <a:extLst>
                    <a:ext uri="{FF2B5EF4-FFF2-40B4-BE49-F238E27FC236}">
                      <a16:creationId xmlns:a16="http://schemas.microsoft.com/office/drawing/2014/main" id="{5DA64A2E-2653-450F-87FA-58485BD7195D}"/>
                    </a:ext>
                  </a:extLst>
                </p:cNvPr>
                <p:cNvSpPr/>
                <p:nvPr/>
              </p:nvSpPr>
              <p:spPr>
                <a:xfrm>
                  <a:off x="2590800" y="4321457"/>
                  <a:ext cx="360556" cy="370700"/>
                </a:xfrm>
                <a:prstGeom prst="ellipse">
                  <a:avLst/>
                </a:prstGeom>
                <a:solidFill>
                  <a:srgbClr val="C00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B</a:t>
                  </a:r>
                </a:p>
              </p:txBody>
            </p:sp>
            <p:sp>
              <p:nvSpPr>
                <p:cNvPr id="80" name="Oval 79">
                  <a:extLst>
                    <a:ext uri="{FF2B5EF4-FFF2-40B4-BE49-F238E27FC236}">
                      <a16:creationId xmlns:a16="http://schemas.microsoft.com/office/drawing/2014/main" id="{A73A8B0F-BBF8-41DD-AE47-A9F756486686}"/>
                    </a:ext>
                  </a:extLst>
                </p:cNvPr>
                <p:cNvSpPr/>
                <p:nvPr/>
              </p:nvSpPr>
              <p:spPr>
                <a:xfrm>
                  <a:off x="2057400" y="5886811"/>
                  <a:ext cx="360556" cy="370700"/>
                </a:xfrm>
                <a:prstGeom prst="ellipse">
                  <a:avLst/>
                </a:prstGeom>
                <a:solidFill>
                  <a:srgbClr val="7030A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E</a:t>
                  </a:r>
                </a:p>
              </p:txBody>
            </p:sp>
            <p:sp>
              <p:nvSpPr>
                <p:cNvPr id="81" name="Oval 80">
                  <a:extLst>
                    <a:ext uri="{FF2B5EF4-FFF2-40B4-BE49-F238E27FC236}">
                      <a16:creationId xmlns:a16="http://schemas.microsoft.com/office/drawing/2014/main" id="{4328AE7D-28A7-4AC6-A062-0B828DE8A485}"/>
                    </a:ext>
                  </a:extLst>
                </p:cNvPr>
                <p:cNvSpPr/>
                <p:nvPr/>
              </p:nvSpPr>
              <p:spPr>
                <a:xfrm>
                  <a:off x="3380678" y="5701461"/>
                  <a:ext cx="360556" cy="370700"/>
                </a:xfrm>
                <a:prstGeom prst="ellipse">
                  <a:avLst/>
                </a:prstGeom>
                <a:solidFill>
                  <a:srgbClr val="FF0066"/>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F</a:t>
                  </a:r>
                </a:p>
              </p:txBody>
            </p:sp>
            <p:sp>
              <p:nvSpPr>
                <p:cNvPr id="82" name="Oval 81">
                  <a:extLst>
                    <a:ext uri="{FF2B5EF4-FFF2-40B4-BE49-F238E27FC236}">
                      <a16:creationId xmlns:a16="http://schemas.microsoft.com/office/drawing/2014/main" id="{5F1A614B-8ED5-4235-856C-A2879E15BB5F}"/>
                    </a:ext>
                  </a:extLst>
                </p:cNvPr>
                <p:cNvSpPr/>
                <p:nvPr/>
              </p:nvSpPr>
              <p:spPr>
                <a:xfrm>
                  <a:off x="457200" y="5886811"/>
                  <a:ext cx="360556" cy="370700"/>
                </a:xfrm>
                <a:prstGeom prst="ellipse">
                  <a:avLst/>
                </a:prstGeom>
                <a:solidFill>
                  <a:srgbClr val="0070C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D</a:t>
                  </a:r>
                </a:p>
              </p:txBody>
            </p:sp>
          </p:grpSp>
          <p:sp>
            <p:nvSpPr>
              <p:cNvPr id="69" name="Rectangle 68">
                <a:extLst>
                  <a:ext uri="{FF2B5EF4-FFF2-40B4-BE49-F238E27FC236}">
                    <a16:creationId xmlns:a16="http://schemas.microsoft.com/office/drawing/2014/main" id="{CA70DF6D-656B-4355-97F3-7B7A30A5DD5C}"/>
                  </a:ext>
                </a:extLst>
              </p:cNvPr>
              <p:cNvSpPr/>
              <p:nvPr/>
            </p:nvSpPr>
            <p:spPr>
              <a:xfrm>
                <a:off x="1027328" y="1365509"/>
                <a:ext cx="3475806" cy="212275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96FB2964-182D-4BE3-B9B8-D535AFBDA4F6}"/>
                </a:ext>
              </a:extLst>
            </p:cNvPr>
            <p:cNvGrpSpPr/>
            <p:nvPr/>
          </p:nvGrpSpPr>
          <p:grpSpPr>
            <a:xfrm>
              <a:off x="4266933" y="2753050"/>
              <a:ext cx="2962144" cy="1891080"/>
              <a:chOff x="1027328" y="1365509"/>
              <a:chExt cx="3475806" cy="2122758"/>
            </a:xfrm>
            <a:scene3d>
              <a:camera prst="perspectiveContrastingRightFacing"/>
              <a:lightRig rig="threePt" dir="t"/>
            </a:scene3d>
          </p:grpSpPr>
          <p:grpSp>
            <p:nvGrpSpPr>
              <p:cNvPr id="84" name="Group 83">
                <a:extLst>
                  <a:ext uri="{FF2B5EF4-FFF2-40B4-BE49-F238E27FC236}">
                    <a16:creationId xmlns:a16="http://schemas.microsoft.com/office/drawing/2014/main" id="{8D930EA0-533C-405A-B006-2E9BC2AACD9F}"/>
                  </a:ext>
                </a:extLst>
              </p:cNvPr>
              <p:cNvGrpSpPr/>
              <p:nvPr/>
            </p:nvGrpSpPr>
            <p:grpSpPr>
              <a:xfrm>
                <a:off x="1085904" y="1432565"/>
                <a:ext cx="3284034" cy="1936054"/>
                <a:chOff x="457200" y="4321457"/>
                <a:chExt cx="3284034" cy="1936054"/>
              </a:xfrm>
            </p:grpSpPr>
            <p:cxnSp>
              <p:nvCxnSpPr>
                <p:cNvPr id="86" name="Straight Arrow Connector 85">
                  <a:extLst>
                    <a:ext uri="{FF2B5EF4-FFF2-40B4-BE49-F238E27FC236}">
                      <a16:creationId xmlns:a16="http://schemas.microsoft.com/office/drawing/2014/main" id="{DAFEEF20-747F-48C7-BEDA-104DED3ECB9E}"/>
                    </a:ext>
                  </a:extLst>
                </p:cNvPr>
                <p:cNvCxnSpPr>
                  <a:cxnSpLocks/>
                  <a:stCxn id="94" idx="0"/>
                  <a:endCxn id="95" idx="5"/>
                </p:cNvCxnSpPr>
                <p:nvPr/>
              </p:nvCxnSpPr>
              <p:spPr>
                <a:xfrm flipH="1" flipV="1">
                  <a:off x="2898554" y="4637869"/>
                  <a:ext cx="151305" cy="398741"/>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37AC00E2-4DCD-4DE4-96FE-7C5941959CB8}"/>
                    </a:ext>
                  </a:extLst>
                </p:cNvPr>
                <p:cNvCxnSpPr>
                  <a:cxnSpLocks/>
                  <a:stCxn id="95" idx="2"/>
                  <a:endCxn id="93" idx="6"/>
                </p:cNvCxnSpPr>
                <p:nvPr/>
              </p:nvCxnSpPr>
              <p:spPr>
                <a:xfrm flipH="1">
                  <a:off x="1583473" y="4506807"/>
                  <a:ext cx="1007327" cy="533784"/>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E9A0CB9A-7B6A-4A91-AF4A-B5DC6923E15C}"/>
                    </a:ext>
                  </a:extLst>
                </p:cNvPr>
                <p:cNvCxnSpPr>
                  <a:cxnSpLocks/>
                  <a:stCxn id="98" idx="0"/>
                  <a:endCxn id="93" idx="3"/>
                </p:cNvCxnSpPr>
                <p:nvPr/>
              </p:nvCxnSpPr>
              <p:spPr>
                <a:xfrm flipV="1">
                  <a:off x="637478" y="5171653"/>
                  <a:ext cx="638241" cy="715158"/>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DE66FC1F-7955-4C1E-B92C-9E7DC6158372}"/>
                    </a:ext>
                  </a:extLst>
                </p:cNvPr>
                <p:cNvCxnSpPr>
                  <a:cxnSpLocks/>
                  <a:stCxn id="94" idx="2"/>
                  <a:endCxn id="93" idx="5"/>
                </p:cNvCxnSpPr>
                <p:nvPr/>
              </p:nvCxnSpPr>
              <p:spPr>
                <a:xfrm flipH="1" flipV="1">
                  <a:off x="1530671" y="5171653"/>
                  <a:ext cx="1338910" cy="5030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9AEE00B3-CBDE-40E2-BF4C-216CBF82B4C5}"/>
                    </a:ext>
                  </a:extLst>
                </p:cNvPr>
                <p:cNvCxnSpPr>
                  <a:cxnSpLocks/>
                  <a:stCxn id="96" idx="7"/>
                  <a:endCxn id="94" idx="3"/>
                </p:cNvCxnSpPr>
                <p:nvPr/>
              </p:nvCxnSpPr>
              <p:spPr>
                <a:xfrm flipV="1">
                  <a:off x="2365154" y="5353022"/>
                  <a:ext cx="557229" cy="58807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AD2CCCF6-5472-46AC-82EF-C07DF1BC21E3}"/>
                    </a:ext>
                  </a:extLst>
                </p:cNvPr>
                <p:cNvCxnSpPr>
                  <a:cxnSpLocks/>
                  <a:stCxn id="97" idx="1"/>
                  <a:endCxn id="94" idx="4"/>
                </p:cNvCxnSpPr>
                <p:nvPr/>
              </p:nvCxnSpPr>
              <p:spPr>
                <a:xfrm flipH="1" flipV="1">
                  <a:off x="3049859" y="5407310"/>
                  <a:ext cx="383621" cy="348439"/>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id="{ACA70F8D-BF03-4347-83C3-95F78ADC4011}"/>
                    </a:ext>
                  </a:extLst>
                </p:cNvPr>
                <p:cNvCxnSpPr>
                  <a:cxnSpLocks/>
                  <a:stCxn id="97" idx="2"/>
                  <a:endCxn id="96" idx="6"/>
                </p:cNvCxnSpPr>
                <p:nvPr/>
              </p:nvCxnSpPr>
              <p:spPr>
                <a:xfrm flipH="1">
                  <a:off x="2417956" y="5886811"/>
                  <a:ext cx="962722" cy="185350"/>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sp>
              <p:nvSpPr>
                <p:cNvPr id="93" name="Oval 92">
                  <a:extLst>
                    <a:ext uri="{FF2B5EF4-FFF2-40B4-BE49-F238E27FC236}">
                      <a16:creationId xmlns:a16="http://schemas.microsoft.com/office/drawing/2014/main" id="{231B1E36-5A3F-4A46-B955-7D3BB776781D}"/>
                    </a:ext>
                  </a:extLst>
                </p:cNvPr>
                <p:cNvSpPr/>
                <p:nvPr/>
              </p:nvSpPr>
              <p:spPr>
                <a:xfrm>
                  <a:off x="1222917" y="4855241"/>
                  <a:ext cx="360556" cy="370700"/>
                </a:xfrm>
                <a:prstGeom prst="ellipse">
                  <a:avLst/>
                </a:prstGeom>
                <a:solidFill>
                  <a:schemeClr val="accent1">
                    <a:lumMod val="75000"/>
                  </a:schemeClr>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A</a:t>
                  </a:r>
                </a:p>
              </p:txBody>
            </p:sp>
            <p:sp>
              <p:nvSpPr>
                <p:cNvPr id="94" name="Oval 93">
                  <a:extLst>
                    <a:ext uri="{FF2B5EF4-FFF2-40B4-BE49-F238E27FC236}">
                      <a16:creationId xmlns:a16="http://schemas.microsoft.com/office/drawing/2014/main" id="{29A8747C-6BE7-49B8-9F16-E1739393DD9F}"/>
                    </a:ext>
                  </a:extLst>
                </p:cNvPr>
                <p:cNvSpPr/>
                <p:nvPr/>
              </p:nvSpPr>
              <p:spPr>
                <a:xfrm>
                  <a:off x="2869581" y="5036610"/>
                  <a:ext cx="360556" cy="370700"/>
                </a:xfrm>
                <a:prstGeom prst="ellipse">
                  <a:avLst/>
                </a:prstGeom>
                <a:solidFill>
                  <a:srgbClr val="008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C</a:t>
                  </a:r>
                </a:p>
              </p:txBody>
            </p:sp>
            <p:sp>
              <p:nvSpPr>
                <p:cNvPr id="95" name="Oval 94">
                  <a:extLst>
                    <a:ext uri="{FF2B5EF4-FFF2-40B4-BE49-F238E27FC236}">
                      <a16:creationId xmlns:a16="http://schemas.microsoft.com/office/drawing/2014/main" id="{C32747FE-8289-4836-B8B4-89BED4AA4F8A}"/>
                    </a:ext>
                  </a:extLst>
                </p:cNvPr>
                <p:cNvSpPr/>
                <p:nvPr/>
              </p:nvSpPr>
              <p:spPr>
                <a:xfrm>
                  <a:off x="2590800" y="4321457"/>
                  <a:ext cx="360556" cy="370700"/>
                </a:xfrm>
                <a:prstGeom prst="ellipse">
                  <a:avLst/>
                </a:prstGeom>
                <a:solidFill>
                  <a:srgbClr val="C00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B</a:t>
                  </a:r>
                </a:p>
              </p:txBody>
            </p:sp>
            <p:sp>
              <p:nvSpPr>
                <p:cNvPr id="96" name="Oval 95">
                  <a:extLst>
                    <a:ext uri="{FF2B5EF4-FFF2-40B4-BE49-F238E27FC236}">
                      <a16:creationId xmlns:a16="http://schemas.microsoft.com/office/drawing/2014/main" id="{1F3BB905-9D78-4473-AD8F-A2130517DF09}"/>
                    </a:ext>
                  </a:extLst>
                </p:cNvPr>
                <p:cNvSpPr/>
                <p:nvPr/>
              </p:nvSpPr>
              <p:spPr>
                <a:xfrm>
                  <a:off x="2057400" y="5886811"/>
                  <a:ext cx="360556" cy="370700"/>
                </a:xfrm>
                <a:prstGeom prst="ellipse">
                  <a:avLst/>
                </a:prstGeom>
                <a:solidFill>
                  <a:srgbClr val="7030A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E</a:t>
                  </a:r>
                </a:p>
              </p:txBody>
            </p:sp>
            <p:sp>
              <p:nvSpPr>
                <p:cNvPr id="97" name="Oval 96">
                  <a:extLst>
                    <a:ext uri="{FF2B5EF4-FFF2-40B4-BE49-F238E27FC236}">
                      <a16:creationId xmlns:a16="http://schemas.microsoft.com/office/drawing/2014/main" id="{461C62C9-5BAD-4863-AD9C-B182B312DCDA}"/>
                    </a:ext>
                  </a:extLst>
                </p:cNvPr>
                <p:cNvSpPr/>
                <p:nvPr/>
              </p:nvSpPr>
              <p:spPr>
                <a:xfrm>
                  <a:off x="3380678" y="5701461"/>
                  <a:ext cx="360556" cy="370700"/>
                </a:xfrm>
                <a:prstGeom prst="ellipse">
                  <a:avLst/>
                </a:prstGeom>
                <a:solidFill>
                  <a:srgbClr val="FF0066"/>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F</a:t>
                  </a:r>
                </a:p>
              </p:txBody>
            </p:sp>
            <p:sp>
              <p:nvSpPr>
                <p:cNvPr id="98" name="Oval 97">
                  <a:extLst>
                    <a:ext uri="{FF2B5EF4-FFF2-40B4-BE49-F238E27FC236}">
                      <a16:creationId xmlns:a16="http://schemas.microsoft.com/office/drawing/2014/main" id="{118EEE31-7790-4FBE-A20D-792A03FECAE9}"/>
                    </a:ext>
                  </a:extLst>
                </p:cNvPr>
                <p:cNvSpPr/>
                <p:nvPr/>
              </p:nvSpPr>
              <p:spPr>
                <a:xfrm>
                  <a:off x="457200" y="5886811"/>
                  <a:ext cx="360556" cy="370700"/>
                </a:xfrm>
                <a:prstGeom prst="ellipse">
                  <a:avLst/>
                </a:prstGeom>
                <a:solidFill>
                  <a:srgbClr val="0070C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D</a:t>
                  </a:r>
                </a:p>
              </p:txBody>
            </p:sp>
          </p:grpSp>
          <p:sp>
            <p:nvSpPr>
              <p:cNvPr id="85" name="Rectangle 84">
                <a:extLst>
                  <a:ext uri="{FF2B5EF4-FFF2-40B4-BE49-F238E27FC236}">
                    <a16:creationId xmlns:a16="http://schemas.microsoft.com/office/drawing/2014/main" id="{E2AB22BF-FC38-4A5B-B41B-68266DEE6592}"/>
                  </a:ext>
                </a:extLst>
              </p:cNvPr>
              <p:cNvSpPr/>
              <p:nvPr/>
            </p:nvSpPr>
            <p:spPr>
              <a:xfrm>
                <a:off x="1027328" y="1365509"/>
                <a:ext cx="3475806" cy="212275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0" name="Straight Connector 99">
              <a:extLst>
                <a:ext uri="{FF2B5EF4-FFF2-40B4-BE49-F238E27FC236}">
                  <a16:creationId xmlns:a16="http://schemas.microsoft.com/office/drawing/2014/main" id="{4B0C9CDC-8C50-476C-B882-1C56915ACD8B}"/>
                </a:ext>
              </a:extLst>
            </p:cNvPr>
            <p:cNvCxnSpPr>
              <a:cxnSpLocks/>
            </p:cNvCxnSpPr>
            <p:nvPr/>
          </p:nvCxnSpPr>
          <p:spPr>
            <a:xfrm>
              <a:off x="1159678" y="4333213"/>
              <a:ext cx="1556952" cy="149281"/>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B5F9A485-6FA7-4103-B321-6C01E9A46C18}"/>
                </a:ext>
              </a:extLst>
            </p:cNvPr>
            <p:cNvCxnSpPr>
              <a:cxnSpLocks/>
            </p:cNvCxnSpPr>
            <p:nvPr/>
          </p:nvCxnSpPr>
          <p:spPr>
            <a:xfrm>
              <a:off x="3103338" y="4510442"/>
              <a:ext cx="1556952" cy="148336"/>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67F04288-661A-4FAC-BA92-7C7739433EC8}"/>
                </a:ext>
              </a:extLst>
            </p:cNvPr>
            <p:cNvCxnSpPr>
              <a:cxnSpLocks/>
            </p:cNvCxnSpPr>
            <p:nvPr/>
          </p:nvCxnSpPr>
          <p:spPr>
            <a:xfrm flipV="1">
              <a:off x="5009535" y="3546152"/>
              <a:ext cx="2707987" cy="1125018"/>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3D4F90FA-BD52-41E3-8269-E9E8AF90440B}"/>
                </a:ext>
              </a:extLst>
            </p:cNvPr>
            <p:cNvCxnSpPr>
              <a:cxnSpLocks/>
            </p:cNvCxnSpPr>
            <p:nvPr/>
          </p:nvCxnSpPr>
          <p:spPr>
            <a:xfrm>
              <a:off x="2160304" y="4094370"/>
              <a:ext cx="1556952" cy="149281"/>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34CCEB7A-C497-41C4-A479-4184D49E221F}"/>
                </a:ext>
              </a:extLst>
            </p:cNvPr>
            <p:cNvCxnSpPr>
              <a:cxnSpLocks/>
            </p:cNvCxnSpPr>
            <p:nvPr/>
          </p:nvCxnSpPr>
          <p:spPr>
            <a:xfrm>
              <a:off x="4074074" y="4206555"/>
              <a:ext cx="1556952" cy="149281"/>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9F90D028-D88E-45AF-8488-B5538ECA177F}"/>
                </a:ext>
              </a:extLst>
            </p:cNvPr>
            <p:cNvCxnSpPr>
              <a:cxnSpLocks/>
            </p:cNvCxnSpPr>
            <p:nvPr/>
          </p:nvCxnSpPr>
          <p:spPr>
            <a:xfrm>
              <a:off x="1638611" y="3236526"/>
              <a:ext cx="1556952" cy="149281"/>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4F687FC9-1A96-485E-BAE7-5DDFA490A02E}"/>
                </a:ext>
              </a:extLst>
            </p:cNvPr>
            <p:cNvCxnSpPr>
              <a:cxnSpLocks/>
            </p:cNvCxnSpPr>
            <p:nvPr/>
          </p:nvCxnSpPr>
          <p:spPr>
            <a:xfrm>
              <a:off x="3519342" y="3404668"/>
              <a:ext cx="1556952" cy="149281"/>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A278B6BB-92FA-4F06-8B72-F3FC16887722}"/>
                </a:ext>
              </a:extLst>
            </p:cNvPr>
            <p:cNvCxnSpPr>
              <a:cxnSpLocks/>
            </p:cNvCxnSpPr>
            <p:nvPr/>
          </p:nvCxnSpPr>
          <p:spPr>
            <a:xfrm>
              <a:off x="2454344" y="2584813"/>
              <a:ext cx="1556952" cy="149281"/>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51A76D62-A25A-45CD-9036-62A185B60364}"/>
                </a:ext>
              </a:extLst>
            </p:cNvPr>
            <p:cNvCxnSpPr>
              <a:cxnSpLocks/>
            </p:cNvCxnSpPr>
            <p:nvPr/>
          </p:nvCxnSpPr>
          <p:spPr>
            <a:xfrm>
              <a:off x="4380472" y="2769043"/>
              <a:ext cx="1556952" cy="149281"/>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E5DB69DC-0DFC-42BB-AF73-84124BA57651}"/>
                </a:ext>
              </a:extLst>
            </p:cNvPr>
            <p:cNvCxnSpPr>
              <a:cxnSpLocks/>
            </p:cNvCxnSpPr>
            <p:nvPr/>
          </p:nvCxnSpPr>
          <p:spPr>
            <a:xfrm>
              <a:off x="2681380" y="3162305"/>
              <a:ext cx="1556952" cy="149281"/>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115E0952-CC1E-40B5-9384-10E183A785BA}"/>
                </a:ext>
              </a:extLst>
            </p:cNvPr>
            <p:cNvCxnSpPr>
              <a:cxnSpLocks/>
            </p:cNvCxnSpPr>
            <p:nvPr/>
          </p:nvCxnSpPr>
          <p:spPr>
            <a:xfrm>
              <a:off x="4529301" y="3297386"/>
              <a:ext cx="1556952" cy="149281"/>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CF6FC16-251A-4278-984C-1627C6D04EA1}"/>
                </a:ext>
              </a:extLst>
            </p:cNvPr>
            <p:cNvCxnSpPr>
              <a:cxnSpLocks/>
            </p:cNvCxnSpPr>
            <p:nvPr/>
          </p:nvCxnSpPr>
          <p:spPr>
            <a:xfrm>
              <a:off x="2924709" y="3663743"/>
              <a:ext cx="1556952" cy="149281"/>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E1F382EC-B462-4D6F-81DF-1F9BABDDC918}"/>
                </a:ext>
              </a:extLst>
            </p:cNvPr>
            <p:cNvCxnSpPr>
              <a:cxnSpLocks/>
            </p:cNvCxnSpPr>
            <p:nvPr/>
          </p:nvCxnSpPr>
          <p:spPr>
            <a:xfrm>
              <a:off x="4788584" y="3832498"/>
              <a:ext cx="1556952" cy="149281"/>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id="{68AE8034-F0AA-4C2B-900A-73189166346A}"/>
                </a:ext>
              </a:extLst>
            </p:cNvPr>
            <p:cNvCxnSpPr>
              <a:cxnSpLocks/>
              <a:endCxn id="50" idx="2"/>
            </p:cNvCxnSpPr>
            <p:nvPr/>
          </p:nvCxnSpPr>
          <p:spPr>
            <a:xfrm flipV="1">
              <a:off x="6663631" y="3565880"/>
              <a:ext cx="1041229" cy="431740"/>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74E2D419-2852-4839-B516-5AEED6B964E4}"/>
                </a:ext>
              </a:extLst>
            </p:cNvPr>
            <p:cNvCxnSpPr>
              <a:cxnSpLocks/>
              <a:stCxn id="96" idx="6"/>
              <a:endCxn id="50" idx="2"/>
            </p:cNvCxnSpPr>
            <p:nvPr/>
          </p:nvCxnSpPr>
          <p:spPr>
            <a:xfrm flipV="1">
              <a:off x="5987844" y="3565880"/>
              <a:ext cx="1717016" cy="806540"/>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A4F6F063-8ECB-4453-B762-CBD38B8C4715}"/>
                </a:ext>
              </a:extLst>
            </p:cNvPr>
            <p:cNvCxnSpPr>
              <a:cxnSpLocks/>
              <a:stCxn id="94" idx="1"/>
              <a:endCxn id="50" idx="2"/>
            </p:cNvCxnSpPr>
            <p:nvPr/>
          </p:nvCxnSpPr>
          <p:spPr>
            <a:xfrm>
              <a:off x="6417726" y="3498252"/>
              <a:ext cx="1287134" cy="67628"/>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22C7F7D1-BD1A-4085-8D53-3AD2C7A79B1D}"/>
                </a:ext>
              </a:extLst>
            </p:cNvPr>
            <p:cNvCxnSpPr>
              <a:cxnSpLocks/>
              <a:stCxn id="95" idx="1"/>
              <a:endCxn id="50" idx="2"/>
            </p:cNvCxnSpPr>
            <p:nvPr/>
          </p:nvCxnSpPr>
          <p:spPr>
            <a:xfrm>
              <a:off x="6180144" y="2861151"/>
              <a:ext cx="1524716" cy="704729"/>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86B9EFEC-59AC-42D7-843C-E3E5F6C94A11}"/>
                </a:ext>
              </a:extLst>
            </p:cNvPr>
            <p:cNvCxnSpPr>
              <a:cxnSpLocks/>
              <a:endCxn id="50" idx="2"/>
            </p:cNvCxnSpPr>
            <p:nvPr/>
          </p:nvCxnSpPr>
          <p:spPr>
            <a:xfrm flipV="1">
              <a:off x="5352776" y="3565880"/>
              <a:ext cx="2352084" cy="20372"/>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D6DD656B-E2B2-4321-A96F-D3F8E91FECE2}"/>
                </a:ext>
              </a:extLst>
            </p:cNvPr>
            <p:cNvCxnSpPr>
              <a:cxnSpLocks/>
              <a:endCxn id="77" idx="5"/>
            </p:cNvCxnSpPr>
            <p:nvPr/>
          </p:nvCxnSpPr>
          <p:spPr>
            <a:xfrm flipV="1">
              <a:off x="1184706" y="3417756"/>
              <a:ext cx="2094584" cy="770974"/>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0C3D0DB0-F08E-4199-8F56-A4DD88DFD0C5}"/>
                </a:ext>
              </a:extLst>
            </p:cNvPr>
            <p:cNvCxnSpPr>
              <a:cxnSpLocks/>
              <a:endCxn id="77" idx="5"/>
            </p:cNvCxnSpPr>
            <p:nvPr/>
          </p:nvCxnSpPr>
          <p:spPr>
            <a:xfrm>
              <a:off x="2413064" y="2625872"/>
              <a:ext cx="866226" cy="791884"/>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128E47F9-395C-45B3-90EC-DB51C8FF5DB0}"/>
                </a:ext>
              </a:extLst>
            </p:cNvPr>
            <p:cNvCxnSpPr>
              <a:cxnSpLocks/>
            </p:cNvCxnSpPr>
            <p:nvPr/>
          </p:nvCxnSpPr>
          <p:spPr>
            <a:xfrm flipV="1">
              <a:off x="4011296" y="3567037"/>
              <a:ext cx="2208031" cy="628073"/>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452345C7-8B71-411B-A830-0B45CF7DF58B}"/>
                </a:ext>
              </a:extLst>
            </p:cNvPr>
            <p:cNvCxnSpPr>
              <a:cxnSpLocks/>
              <a:endCxn id="93" idx="6"/>
            </p:cNvCxnSpPr>
            <p:nvPr/>
          </p:nvCxnSpPr>
          <p:spPr>
            <a:xfrm>
              <a:off x="4249486" y="2769042"/>
              <a:ext cx="1027197" cy="684394"/>
            </a:xfrm>
            <a:prstGeom prst="line">
              <a:avLst/>
            </a:prstGeom>
            <a:ln w="28575">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sp>
          <p:nvSpPr>
            <p:cNvPr id="153" name="Rectangle 152">
              <a:extLst>
                <a:ext uri="{FF2B5EF4-FFF2-40B4-BE49-F238E27FC236}">
                  <a16:creationId xmlns:a16="http://schemas.microsoft.com/office/drawing/2014/main" id="{8A1CCD81-7814-474D-89A0-1BC8FF39DEC4}"/>
                </a:ext>
              </a:extLst>
            </p:cNvPr>
            <p:cNvSpPr/>
            <p:nvPr/>
          </p:nvSpPr>
          <p:spPr>
            <a:xfrm>
              <a:off x="1028321" y="4732361"/>
              <a:ext cx="1780733" cy="914400"/>
            </a:xfrm>
            <a:prstGeom prst="rect">
              <a:avLst/>
            </a:prstGeom>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Permutation equivariant</a:t>
              </a:r>
            </a:p>
          </p:txBody>
        </p:sp>
        <p:sp>
          <p:nvSpPr>
            <p:cNvPr id="154" name="Rectangle 153">
              <a:extLst>
                <a:ext uri="{FF2B5EF4-FFF2-40B4-BE49-F238E27FC236}">
                  <a16:creationId xmlns:a16="http://schemas.microsoft.com/office/drawing/2014/main" id="{4ACEC98D-EDC4-44FB-9ABA-21D4D3D46BA2}"/>
                </a:ext>
              </a:extLst>
            </p:cNvPr>
            <p:cNvSpPr/>
            <p:nvPr/>
          </p:nvSpPr>
          <p:spPr>
            <a:xfrm>
              <a:off x="3062015" y="4875406"/>
              <a:ext cx="1780733" cy="914400"/>
            </a:xfrm>
            <a:prstGeom prst="rect">
              <a:avLst/>
            </a:prstGeom>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Permutation equivariant</a:t>
              </a:r>
            </a:p>
          </p:txBody>
        </p:sp>
        <p:sp>
          <p:nvSpPr>
            <p:cNvPr id="155" name="Rectangle 154">
              <a:extLst>
                <a:ext uri="{FF2B5EF4-FFF2-40B4-BE49-F238E27FC236}">
                  <a16:creationId xmlns:a16="http://schemas.microsoft.com/office/drawing/2014/main" id="{7845B931-8D28-490D-8464-668DE31606D4}"/>
                </a:ext>
              </a:extLst>
            </p:cNvPr>
            <p:cNvSpPr/>
            <p:nvPr/>
          </p:nvSpPr>
          <p:spPr>
            <a:xfrm>
              <a:off x="5189861" y="4913007"/>
              <a:ext cx="1780733" cy="914400"/>
            </a:xfrm>
            <a:prstGeom prst="rect">
              <a:avLst/>
            </a:prstGeom>
            <a:solidFill>
              <a:schemeClr val="accent2">
                <a:lumMod val="60000"/>
                <a:lumOff val="40000"/>
              </a:schemeClr>
            </a:solidFill>
            <a:ln>
              <a:solidFill>
                <a:schemeClr val="accent2">
                  <a:lumMod val="50000"/>
                </a:schemeClr>
              </a:solidFill>
            </a:ln>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Permutation invariant</a:t>
              </a:r>
            </a:p>
          </p:txBody>
        </p:sp>
      </p:grpSp>
      <p:sp>
        <p:nvSpPr>
          <p:cNvPr id="157" name="TextBox 156">
            <a:extLst>
              <a:ext uri="{FF2B5EF4-FFF2-40B4-BE49-F238E27FC236}">
                <a16:creationId xmlns:a16="http://schemas.microsoft.com/office/drawing/2014/main" id="{5660AE3F-A6D6-42A6-91FB-4ED3949ED3B6}"/>
              </a:ext>
            </a:extLst>
          </p:cNvPr>
          <p:cNvSpPr txBox="1"/>
          <p:nvPr/>
        </p:nvSpPr>
        <p:spPr>
          <a:xfrm>
            <a:off x="6050449" y="4690"/>
            <a:ext cx="3119893" cy="369332"/>
          </a:xfrm>
          <a:prstGeom prst="rect">
            <a:avLst/>
          </a:prstGeom>
          <a:noFill/>
        </p:spPr>
        <p:txBody>
          <a:bodyPr wrap="none" rtlCol="0">
            <a:spAutoFit/>
          </a:bodyPr>
          <a:lstStyle/>
          <a:p>
            <a:r>
              <a:rPr lang="en-US">
                <a:solidFill>
                  <a:schemeClr val="bg1"/>
                </a:solidFill>
              </a:rPr>
              <a:t>[Bronstein, ICLR 2021 keynote]</a:t>
            </a:r>
          </a:p>
        </p:txBody>
      </p:sp>
    </p:spTree>
    <p:extLst>
      <p:ext uri="{BB962C8B-B14F-4D97-AF65-F5344CB8AC3E}">
        <p14:creationId xmlns:p14="http://schemas.microsoft.com/office/powerpoint/2010/main" val="1955201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Graph Convolutional Networks</a:t>
            </a:r>
          </a:p>
        </p:txBody>
      </p:sp>
      <p:sp>
        <p:nvSpPr>
          <p:cNvPr id="3" name="Content Placeholder 2"/>
          <p:cNvSpPr>
            <a:spLocks noGrp="1"/>
          </p:cNvSpPr>
          <p:nvPr>
            <p:ph idx="1"/>
          </p:nvPr>
        </p:nvSpPr>
        <p:spPr>
          <a:xfrm>
            <a:off x="385387" y="1166018"/>
            <a:ext cx="8229600" cy="4525963"/>
          </a:xfrm>
        </p:spPr>
        <p:txBody>
          <a:bodyPr/>
          <a:lstStyle/>
          <a:p>
            <a:pPr marL="0" indent="0" algn="ctr">
              <a:buNone/>
            </a:pPr>
            <a:r>
              <a:rPr lang="en-US" dirty="0">
                <a:solidFill>
                  <a:srgbClr val="C00000"/>
                </a:solidFill>
              </a:rPr>
              <a:t>Idea:</a:t>
            </a:r>
            <a:r>
              <a:rPr lang="en-US" dirty="0"/>
              <a:t> The neighborhood of a node defines a computation graph</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27</a:t>
            </a:fld>
            <a:endParaRPr lang="en-US"/>
          </a:p>
        </p:txBody>
      </p:sp>
      <p:pic>
        <p:nvPicPr>
          <p:cNvPr id="7" name="pasted-image.tiff" descr="pasted-image.tif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52600" y="2362200"/>
            <a:ext cx="5715001" cy="2496827"/>
          </a:xfrm>
          <a:prstGeom prst="rect">
            <a:avLst/>
          </a:prstGeom>
          <a:ln w="3175">
            <a:miter lim="400000"/>
          </a:ln>
        </p:spPr>
      </p:pic>
      <p:sp>
        <p:nvSpPr>
          <p:cNvPr id="8" name="TextBox 7"/>
          <p:cNvSpPr txBox="1"/>
          <p:nvPr/>
        </p:nvSpPr>
        <p:spPr>
          <a:xfrm>
            <a:off x="2067649" y="4757429"/>
            <a:ext cx="2308131" cy="748795"/>
          </a:xfrm>
          <a:prstGeom prst="rect">
            <a:avLst/>
          </a:prstGeom>
          <a:noFill/>
        </p:spPr>
        <p:txBody>
          <a:bodyPr wrap="none" rtlCol="0">
            <a:spAutoFit/>
          </a:bodyPr>
          <a:lstStyle/>
          <a:p>
            <a:pPr algn="ctr"/>
            <a:r>
              <a:rPr lang="en-US" sz="2133">
                <a:solidFill>
                  <a:srgbClr val="C00000"/>
                </a:solidFill>
                <a:latin typeface="Calibri" charset="0"/>
                <a:ea typeface="Calibri" charset="0"/>
                <a:cs typeface="Calibri" charset="0"/>
              </a:rPr>
              <a:t>Determine node </a:t>
            </a:r>
            <a:br>
              <a:rPr lang="en-US" sz="2133">
                <a:solidFill>
                  <a:srgbClr val="C00000"/>
                </a:solidFill>
                <a:latin typeface="Calibri" charset="0"/>
                <a:ea typeface="Calibri" charset="0"/>
                <a:cs typeface="Calibri" charset="0"/>
              </a:rPr>
            </a:br>
            <a:r>
              <a:rPr lang="en-US" sz="2133">
                <a:solidFill>
                  <a:srgbClr val="C00000"/>
                </a:solidFill>
                <a:latin typeface="Calibri" charset="0"/>
                <a:ea typeface="Calibri" charset="0"/>
                <a:cs typeface="Calibri" charset="0"/>
              </a:rPr>
              <a:t>computation graph</a:t>
            </a:r>
          </a:p>
        </p:txBody>
      </p:sp>
      <mc:AlternateContent xmlns:mc="http://schemas.openxmlformats.org/markup-compatibility/2006" xmlns:a14="http://schemas.microsoft.com/office/drawing/2010/main">
        <mc:Choice Requires="a14">
          <p:sp>
            <p:nvSpPr>
              <p:cNvPr id="9" name="Oval 8"/>
              <p:cNvSpPr>
                <a:spLocks noChangeAspect="1"/>
              </p:cNvSpPr>
              <p:nvPr/>
            </p:nvSpPr>
            <p:spPr>
              <a:xfrm rot="60000" flipH="1">
                <a:off x="3206340" y="3458155"/>
                <a:ext cx="220780" cy="217356"/>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1600" i="1" dirty="0">
                          <a:latin typeface="Cambria Math" charset="0"/>
                        </a:rPr>
                        <m:t>𝑖</m:t>
                      </m:r>
                    </m:oMath>
                  </m:oMathPara>
                </a14:m>
                <a:endParaRPr lang="en-US" sz="2400" i="1"/>
              </a:p>
            </p:txBody>
          </p:sp>
        </mc:Choice>
        <mc:Fallback xmlns="">
          <p:sp>
            <p:nvSpPr>
              <p:cNvPr id="9" name="Oval 8"/>
              <p:cNvSpPr>
                <a:spLocks noRot="1" noChangeAspect="1" noMove="1" noResize="1" noEditPoints="1" noAdjustHandles="1" noChangeArrowheads="1" noChangeShapeType="1" noTextEdit="1"/>
              </p:cNvSpPr>
              <p:nvPr/>
            </p:nvSpPr>
            <p:spPr>
              <a:xfrm rot="60000" flipH="1">
                <a:off x="3206340" y="3458155"/>
                <a:ext cx="220780" cy="217356"/>
              </a:xfrm>
              <a:prstGeom prst="ellipse">
                <a:avLst/>
              </a:prstGeom>
              <a:blipFill>
                <a:blip r:embed="rId3"/>
                <a:stretch>
                  <a:fillRect l="-5263" b="-10526"/>
                </a:stretch>
              </a:blipFill>
              <a:ln w="3175">
                <a:solidFill>
                  <a:schemeClr val="tx1"/>
                </a:solidFill>
              </a:ln>
            </p:spPr>
            <p:txBody>
              <a:bodyPr/>
              <a:lstStyle/>
              <a:p>
                <a:r>
                  <a:rPr lang="en-US">
                    <a:noFill/>
                  </a:rPr>
                  <a:t> </a:t>
                </a:r>
              </a:p>
            </p:txBody>
          </p:sp>
        </mc:Fallback>
      </mc:AlternateContent>
      <p:sp>
        <p:nvSpPr>
          <p:cNvPr id="10" name="TextBox 9"/>
          <p:cNvSpPr txBox="1"/>
          <p:nvPr/>
        </p:nvSpPr>
        <p:spPr>
          <a:xfrm>
            <a:off x="4763575" y="4757429"/>
            <a:ext cx="2698175" cy="748795"/>
          </a:xfrm>
          <a:prstGeom prst="rect">
            <a:avLst/>
          </a:prstGeom>
          <a:noFill/>
        </p:spPr>
        <p:txBody>
          <a:bodyPr wrap="none" rtlCol="0">
            <a:spAutoFit/>
          </a:bodyPr>
          <a:lstStyle/>
          <a:p>
            <a:pPr algn="ctr"/>
            <a:r>
              <a:rPr lang="en-US" sz="2133">
                <a:solidFill>
                  <a:srgbClr val="C00000"/>
                </a:solidFill>
                <a:latin typeface="Calibri" charset="0"/>
                <a:ea typeface="Calibri" charset="0"/>
                <a:cs typeface="Calibri" charset="0"/>
              </a:rPr>
              <a:t>Propagate and</a:t>
            </a:r>
            <a:br>
              <a:rPr lang="en-US" sz="2133">
                <a:solidFill>
                  <a:srgbClr val="C00000"/>
                </a:solidFill>
                <a:latin typeface="Calibri" charset="0"/>
                <a:ea typeface="Calibri" charset="0"/>
                <a:cs typeface="Calibri" charset="0"/>
              </a:rPr>
            </a:br>
            <a:r>
              <a:rPr lang="en-US" sz="2133">
                <a:solidFill>
                  <a:srgbClr val="C00000"/>
                </a:solidFill>
                <a:latin typeface="Calibri" charset="0"/>
                <a:ea typeface="Calibri" charset="0"/>
                <a:cs typeface="Calibri" charset="0"/>
              </a:rPr>
              <a:t>transform information</a:t>
            </a:r>
          </a:p>
        </p:txBody>
      </p:sp>
      <mc:AlternateContent xmlns:mc="http://schemas.openxmlformats.org/markup-compatibility/2006" xmlns:a14="http://schemas.microsoft.com/office/drawing/2010/main">
        <mc:Choice Requires="a14">
          <p:sp>
            <p:nvSpPr>
              <p:cNvPr id="11" name="Oval 10"/>
              <p:cNvSpPr>
                <a:spLocks noChangeAspect="1"/>
              </p:cNvSpPr>
              <p:nvPr/>
            </p:nvSpPr>
            <p:spPr>
              <a:xfrm flipH="1">
                <a:off x="5943599" y="3497737"/>
                <a:ext cx="182517" cy="179687"/>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1600" i="1" dirty="0">
                          <a:latin typeface="Cambria Math" charset="0"/>
                        </a:rPr>
                        <m:t>𝑖</m:t>
                      </m:r>
                    </m:oMath>
                  </m:oMathPara>
                </a14:m>
                <a:endParaRPr lang="en-US" sz="2400" i="1"/>
              </a:p>
            </p:txBody>
          </p:sp>
        </mc:Choice>
        <mc:Fallback xmlns="">
          <p:sp>
            <p:nvSpPr>
              <p:cNvPr id="11" name="Oval 10"/>
              <p:cNvSpPr>
                <a:spLocks noRot="1" noChangeAspect="1" noMove="1" noResize="1" noEditPoints="1" noAdjustHandles="1" noChangeArrowheads="1" noChangeShapeType="1" noTextEdit="1"/>
              </p:cNvSpPr>
              <p:nvPr/>
            </p:nvSpPr>
            <p:spPr>
              <a:xfrm flipH="1">
                <a:off x="5943599" y="3497737"/>
                <a:ext cx="182517" cy="179687"/>
              </a:xfrm>
              <a:prstGeom prst="ellipse">
                <a:avLst/>
              </a:prstGeom>
              <a:blipFill>
                <a:blip r:embed="rId4"/>
                <a:stretch>
                  <a:fillRect l="-19355" t="-6667" b="-23333"/>
                </a:stretch>
              </a:blipFill>
              <a:ln w="3175">
                <a:solidFill>
                  <a:schemeClr val="tx1"/>
                </a:solidFill>
              </a:ln>
            </p:spPr>
            <p:txBody>
              <a:bodyPr/>
              <a:lstStyle/>
              <a:p>
                <a:r>
                  <a:rPr lang="en-US">
                    <a:noFill/>
                  </a:rPr>
                  <a:t> </a:t>
                </a:r>
              </a:p>
            </p:txBody>
          </p:sp>
        </mc:Fallback>
      </mc:AlternateContent>
      <p:sp>
        <p:nvSpPr>
          <p:cNvPr id="12" name="Rectangle 11"/>
          <p:cNvSpPr/>
          <p:nvPr/>
        </p:nvSpPr>
        <p:spPr>
          <a:xfrm>
            <a:off x="533400" y="5552659"/>
            <a:ext cx="8077200" cy="954107"/>
          </a:xfrm>
          <a:prstGeom prst="rect">
            <a:avLst/>
          </a:prstGeom>
        </p:spPr>
        <p:txBody>
          <a:bodyPr wrap="square">
            <a:spAutoFit/>
          </a:bodyPr>
          <a:lstStyle/>
          <a:p>
            <a:pPr algn="ctr"/>
            <a:r>
              <a:rPr lang="en-US" sz="2800" b="1">
                <a:solidFill>
                  <a:srgbClr val="0070C0"/>
                </a:solidFill>
              </a:rPr>
              <a:t>Learn how to propagate information across the graph to compute node features</a:t>
            </a:r>
            <a:endParaRPr lang="en-US" sz="2800">
              <a:solidFill>
                <a:srgbClr val="0070C0"/>
              </a:solidFill>
            </a:endParaRPr>
          </a:p>
        </p:txBody>
      </p:sp>
      <p:sp>
        <p:nvSpPr>
          <p:cNvPr id="14" name="TextBox 13"/>
          <p:cNvSpPr txBox="1"/>
          <p:nvPr/>
        </p:nvSpPr>
        <p:spPr>
          <a:xfrm>
            <a:off x="6239487" y="11668"/>
            <a:ext cx="2945422" cy="369332"/>
          </a:xfrm>
          <a:prstGeom prst="rect">
            <a:avLst/>
          </a:prstGeom>
          <a:noFill/>
        </p:spPr>
        <p:txBody>
          <a:bodyPr wrap="none" rtlCol="0">
            <a:spAutoFit/>
          </a:bodyPr>
          <a:lstStyle/>
          <a:p>
            <a:r>
              <a:rPr lang="en-US" dirty="0">
                <a:solidFill>
                  <a:schemeClr val="accent3">
                    <a:lumMod val="75000"/>
                  </a:schemeClr>
                </a:solidFill>
              </a:rPr>
              <a:t>[</a:t>
            </a:r>
            <a:r>
              <a:rPr lang="en-US" dirty="0" err="1">
                <a:solidFill>
                  <a:schemeClr val="accent3">
                    <a:lumMod val="75000"/>
                  </a:schemeClr>
                </a:solidFill>
              </a:rPr>
              <a:t>Kipf</a:t>
            </a:r>
            <a:r>
              <a:rPr lang="en-US" dirty="0">
                <a:solidFill>
                  <a:schemeClr val="accent3">
                    <a:lumMod val="75000"/>
                  </a:schemeClr>
                </a:solidFill>
              </a:rPr>
              <a:t> and Welling, ICLR 2017]</a:t>
            </a:r>
          </a:p>
        </p:txBody>
      </p:sp>
    </p:spTree>
    <p:extLst>
      <p:ext uri="{BB962C8B-B14F-4D97-AF65-F5344CB8AC3E}">
        <p14:creationId xmlns:p14="http://schemas.microsoft.com/office/powerpoint/2010/main" val="280451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Idea: Aggregate Neighbors</a:t>
            </a:r>
          </a:p>
        </p:txBody>
      </p:sp>
      <p:sp>
        <p:nvSpPr>
          <p:cNvPr id="3" name="Content Placeholder 2"/>
          <p:cNvSpPr>
            <a:spLocks noGrp="1"/>
          </p:cNvSpPr>
          <p:nvPr>
            <p:ph idx="1"/>
          </p:nvPr>
        </p:nvSpPr>
        <p:spPr/>
        <p:txBody>
          <a:bodyPr/>
          <a:lstStyle/>
          <a:p>
            <a:pPr marL="0" indent="0">
              <a:buNone/>
            </a:pPr>
            <a:r>
              <a:rPr lang="en-CA" b="1" dirty="0">
                <a:solidFill>
                  <a:srgbClr val="D60093"/>
                </a:solidFill>
              </a:rPr>
              <a:t>Key idea:</a:t>
            </a:r>
            <a:r>
              <a:rPr lang="en-CA" b="1" dirty="0">
                <a:solidFill>
                  <a:srgbClr val="C00000"/>
                </a:solidFill>
              </a:rPr>
              <a:t> </a:t>
            </a:r>
            <a:r>
              <a:rPr lang="en-CA" dirty="0"/>
              <a:t>Generate node embeddings based on </a:t>
            </a:r>
            <a:r>
              <a:rPr lang="en-CA" b="1" dirty="0">
                <a:solidFill>
                  <a:srgbClr val="D60093"/>
                </a:solidFill>
              </a:rPr>
              <a:t>local network neighborhoods </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Tree>
    <p:extLst>
      <p:ext uri="{BB962C8B-B14F-4D97-AF65-F5344CB8AC3E}">
        <p14:creationId xmlns:p14="http://schemas.microsoft.com/office/powerpoint/2010/main" val="539436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Idea: Aggregate Neighbors</a:t>
            </a:r>
          </a:p>
        </p:txBody>
      </p:sp>
      <p:sp>
        <p:nvSpPr>
          <p:cNvPr id="3" name="Content Placeholder 2"/>
          <p:cNvSpPr>
            <a:spLocks noGrp="1"/>
          </p:cNvSpPr>
          <p:nvPr>
            <p:ph idx="1"/>
          </p:nvPr>
        </p:nvSpPr>
        <p:spPr/>
        <p:txBody>
          <a:bodyPr/>
          <a:lstStyle/>
          <a:p>
            <a:r>
              <a:rPr lang="en-CA" b="1">
                <a:solidFill>
                  <a:srgbClr val="D60093"/>
                </a:solidFill>
              </a:rPr>
              <a:t>Intuition: </a:t>
            </a:r>
            <a:r>
              <a:rPr lang="en-CA"/>
              <a:t>Nodes aggregate information from their neighbors using neural networks</a:t>
            </a:r>
            <a:endParaRPr lang="en-CA">
              <a:solidFill>
                <a:schemeClr val="accent1"/>
              </a:solidFill>
            </a:endParaRPr>
          </a:p>
          <a:p>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29</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583534"/>
            <a:ext cx="8193959" cy="3264151"/>
          </a:xfrm>
          <a:prstGeom prst="rect">
            <a:avLst/>
          </a:prstGeom>
        </p:spPr>
      </p:pic>
      <p:sp>
        <p:nvSpPr>
          <p:cNvPr id="8" name="TextBox 7"/>
          <p:cNvSpPr txBox="1"/>
          <p:nvPr/>
        </p:nvSpPr>
        <p:spPr>
          <a:xfrm>
            <a:off x="3657600" y="2786732"/>
            <a:ext cx="508000" cy="609600"/>
          </a:xfrm>
          <a:prstGeom prst="rect">
            <a:avLst/>
          </a:prstGeom>
          <a:noFill/>
          <a:ln>
            <a:noFill/>
          </a:ln>
        </p:spPr>
        <p:txBody>
          <a:bodyPr wrap="square" lIns="91425" tIns="91425" rIns="91425" bIns="91425" rtlCol="0" anchor="t" anchorCtr="0">
            <a:noAutofit/>
          </a:bodyPr>
          <a:lstStyle/>
          <a:p>
            <a:endParaRPr lang="en-US" sz="2400">
              <a:latin typeface="Helvetica Neue Light" charset="0"/>
              <a:ea typeface="Helvetica Neue Light" charset="0"/>
              <a:cs typeface="Helvetica Neue Light" charset="0"/>
              <a:sym typeface="Open Sans"/>
            </a:endParaRPr>
          </a:p>
        </p:txBody>
      </p:sp>
      <p:cxnSp>
        <p:nvCxnSpPr>
          <p:cNvPr id="9" name="Straight Arrow Connector 8"/>
          <p:cNvCxnSpPr/>
          <p:nvPr/>
        </p:nvCxnSpPr>
        <p:spPr>
          <a:xfrm flipV="1">
            <a:off x="5283200" y="4920332"/>
            <a:ext cx="0" cy="1016000"/>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14800" y="5905248"/>
            <a:ext cx="2438400" cy="419352"/>
          </a:xfrm>
          <a:prstGeom prst="rect">
            <a:avLst/>
          </a:prstGeom>
          <a:noFill/>
          <a:ln>
            <a:noFill/>
          </a:ln>
        </p:spPr>
        <p:txBody>
          <a:bodyPr wrap="none" lIns="91425" tIns="91425" rIns="91425" bIns="91425" rtlCol="0" anchor="t" anchorCtr="0">
            <a:noAutofit/>
          </a:bodyPr>
          <a:lstStyle/>
          <a:p>
            <a:r>
              <a:rPr lang="en-US" sz="2800" b="1">
                <a:solidFill>
                  <a:srgbClr val="D60093"/>
                </a:solidFill>
                <a:latin typeface="Calibri" charset="0"/>
                <a:ea typeface="Calibri" charset="0"/>
                <a:cs typeface="Calibri" charset="0"/>
                <a:sym typeface="Open Sans"/>
              </a:rPr>
              <a:t>Neural networks</a:t>
            </a:r>
          </a:p>
        </p:txBody>
      </p:sp>
      <p:cxnSp>
        <p:nvCxnSpPr>
          <p:cNvPr id="11" name="Straight Arrow Connector 10"/>
          <p:cNvCxnSpPr/>
          <p:nvPr/>
        </p:nvCxnSpPr>
        <p:spPr>
          <a:xfrm flipV="1">
            <a:off x="5282152" y="3396334"/>
            <a:ext cx="2134648" cy="2539999"/>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283200" y="4513934"/>
            <a:ext cx="2133600" cy="1422399"/>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282152" y="5534635"/>
            <a:ext cx="1982249" cy="410524"/>
          </a:xfrm>
          <a:prstGeom prst="straightConnector1">
            <a:avLst/>
          </a:prstGeom>
          <a:ln w="57150">
            <a:solidFill>
              <a:srgbClr val="D6009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319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2165258" y="1286857"/>
            <a:ext cx="4049395" cy="4678680"/>
            <a:chOff x="2283589" y="1621442"/>
            <a:chExt cx="4049395" cy="4678680"/>
          </a:xfrm>
        </p:grpSpPr>
        <p:pic>
          <p:nvPicPr>
            <p:cNvPr id="7" name="object 7"/>
            <p:cNvPicPr/>
            <p:nvPr/>
          </p:nvPicPr>
          <p:blipFill>
            <a:blip r:embed="rId2" cstate="print"/>
            <a:stretch>
              <a:fillRect/>
            </a:stretch>
          </p:blipFill>
          <p:spPr>
            <a:xfrm>
              <a:off x="3149904" y="1861232"/>
              <a:ext cx="2445250" cy="4237719"/>
            </a:xfrm>
            <a:prstGeom prst="rect">
              <a:avLst/>
            </a:prstGeom>
          </p:spPr>
        </p:pic>
        <p:sp>
          <p:nvSpPr>
            <p:cNvPr id="8" name="object 8"/>
            <p:cNvSpPr/>
            <p:nvPr/>
          </p:nvSpPr>
          <p:spPr>
            <a:xfrm>
              <a:off x="5258422" y="2423578"/>
              <a:ext cx="1074420" cy="3296285"/>
            </a:xfrm>
            <a:custGeom>
              <a:avLst/>
              <a:gdLst/>
              <a:ahLst/>
              <a:cxnLst/>
              <a:rect l="l" t="t" r="r" b="b"/>
              <a:pathLst>
                <a:path w="1074420" h="3296285">
                  <a:moveTo>
                    <a:pt x="1004328" y="3232239"/>
                  </a:moveTo>
                  <a:lnTo>
                    <a:pt x="877328" y="3168739"/>
                  </a:lnTo>
                  <a:lnTo>
                    <a:pt x="877328" y="3219539"/>
                  </a:lnTo>
                  <a:lnTo>
                    <a:pt x="12700" y="3219539"/>
                  </a:lnTo>
                  <a:lnTo>
                    <a:pt x="5689" y="3219539"/>
                  </a:lnTo>
                  <a:lnTo>
                    <a:pt x="0" y="3225228"/>
                  </a:lnTo>
                  <a:lnTo>
                    <a:pt x="0" y="3239262"/>
                  </a:lnTo>
                  <a:lnTo>
                    <a:pt x="5689" y="3244939"/>
                  </a:lnTo>
                  <a:lnTo>
                    <a:pt x="877328" y="3244939"/>
                  </a:lnTo>
                  <a:lnTo>
                    <a:pt x="877328" y="3295739"/>
                  </a:lnTo>
                  <a:lnTo>
                    <a:pt x="978928" y="3244939"/>
                  </a:lnTo>
                  <a:lnTo>
                    <a:pt x="1004328" y="3232239"/>
                  </a:lnTo>
                  <a:close/>
                </a:path>
                <a:path w="1074420" h="3296285">
                  <a:moveTo>
                    <a:pt x="1074280" y="63500"/>
                  </a:moveTo>
                  <a:lnTo>
                    <a:pt x="947280" y="0"/>
                  </a:lnTo>
                  <a:lnTo>
                    <a:pt x="947280" y="50800"/>
                  </a:lnTo>
                  <a:lnTo>
                    <a:pt x="271284" y="50800"/>
                  </a:lnTo>
                  <a:lnTo>
                    <a:pt x="264261" y="50800"/>
                  </a:lnTo>
                  <a:lnTo>
                    <a:pt x="258584" y="56489"/>
                  </a:lnTo>
                  <a:lnTo>
                    <a:pt x="258584" y="70510"/>
                  </a:lnTo>
                  <a:lnTo>
                    <a:pt x="264261" y="76200"/>
                  </a:lnTo>
                  <a:lnTo>
                    <a:pt x="947280" y="76200"/>
                  </a:lnTo>
                  <a:lnTo>
                    <a:pt x="947280" y="127000"/>
                  </a:lnTo>
                  <a:lnTo>
                    <a:pt x="1048880" y="76200"/>
                  </a:lnTo>
                  <a:lnTo>
                    <a:pt x="1074280" y="63500"/>
                  </a:lnTo>
                  <a:close/>
                </a:path>
              </a:pathLst>
            </a:custGeom>
            <a:solidFill>
              <a:srgbClr val="C00000"/>
            </a:solidFill>
          </p:spPr>
          <p:txBody>
            <a:bodyPr wrap="square" lIns="0" tIns="0" rIns="0" bIns="0" rtlCol="0"/>
            <a:lstStyle/>
            <a:p>
              <a:endParaRPr/>
            </a:p>
          </p:txBody>
        </p:sp>
        <p:sp>
          <p:nvSpPr>
            <p:cNvPr id="9" name="object 9"/>
            <p:cNvSpPr/>
            <p:nvPr/>
          </p:nvSpPr>
          <p:spPr>
            <a:xfrm>
              <a:off x="4231261" y="3307052"/>
              <a:ext cx="1524000" cy="1667510"/>
            </a:xfrm>
            <a:custGeom>
              <a:avLst/>
              <a:gdLst/>
              <a:ahLst/>
              <a:cxnLst/>
              <a:rect l="l" t="t" r="r" b="b"/>
              <a:pathLst>
                <a:path w="1524000" h="1667510">
                  <a:moveTo>
                    <a:pt x="0" y="833589"/>
                  </a:moveTo>
                  <a:lnTo>
                    <a:pt x="1390" y="782809"/>
                  </a:lnTo>
                  <a:lnTo>
                    <a:pt x="5509" y="732834"/>
                  </a:lnTo>
                  <a:lnTo>
                    <a:pt x="12276" y="683750"/>
                  </a:lnTo>
                  <a:lnTo>
                    <a:pt x="21612" y="635646"/>
                  </a:lnTo>
                  <a:lnTo>
                    <a:pt x="33438" y="588607"/>
                  </a:lnTo>
                  <a:lnTo>
                    <a:pt x="47672" y="542723"/>
                  </a:lnTo>
                  <a:lnTo>
                    <a:pt x="64236" y="498078"/>
                  </a:lnTo>
                  <a:lnTo>
                    <a:pt x="83050" y="454762"/>
                  </a:lnTo>
                  <a:lnTo>
                    <a:pt x="104035" y="412860"/>
                  </a:lnTo>
                  <a:lnTo>
                    <a:pt x="127110" y="372461"/>
                  </a:lnTo>
                  <a:lnTo>
                    <a:pt x="152195" y="333651"/>
                  </a:lnTo>
                  <a:lnTo>
                    <a:pt x="179212" y="296518"/>
                  </a:lnTo>
                  <a:lnTo>
                    <a:pt x="208081" y="261148"/>
                  </a:lnTo>
                  <a:lnTo>
                    <a:pt x="238721" y="227630"/>
                  </a:lnTo>
                  <a:lnTo>
                    <a:pt x="271053" y="196049"/>
                  </a:lnTo>
                  <a:lnTo>
                    <a:pt x="304997" y="166494"/>
                  </a:lnTo>
                  <a:lnTo>
                    <a:pt x="340474" y="139052"/>
                  </a:lnTo>
                  <a:lnTo>
                    <a:pt x="377404" y="113809"/>
                  </a:lnTo>
                  <a:lnTo>
                    <a:pt x="415706" y="90853"/>
                  </a:lnTo>
                  <a:lnTo>
                    <a:pt x="455303" y="70271"/>
                  </a:lnTo>
                  <a:lnTo>
                    <a:pt x="496113" y="52151"/>
                  </a:lnTo>
                  <a:lnTo>
                    <a:pt x="538057" y="36579"/>
                  </a:lnTo>
                  <a:lnTo>
                    <a:pt x="581056" y="23643"/>
                  </a:lnTo>
                  <a:lnTo>
                    <a:pt x="625029" y="13430"/>
                  </a:lnTo>
                  <a:lnTo>
                    <a:pt x="669897" y="6027"/>
                  </a:lnTo>
                  <a:lnTo>
                    <a:pt x="715581" y="1521"/>
                  </a:lnTo>
                  <a:lnTo>
                    <a:pt x="762000" y="0"/>
                  </a:lnTo>
                  <a:lnTo>
                    <a:pt x="808418" y="1521"/>
                  </a:lnTo>
                  <a:lnTo>
                    <a:pt x="854102" y="6027"/>
                  </a:lnTo>
                  <a:lnTo>
                    <a:pt x="898970" y="13430"/>
                  </a:lnTo>
                  <a:lnTo>
                    <a:pt x="942943" y="23643"/>
                  </a:lnTo>
                  <a:lnTo>
                    <a:pt x="985942" y="36579"/>
                  </a:lnTo>
                  <a:lnTo>
                    <a:pt x="1027886" y="52151"/>
                  </a:lnTo>
                  <a:lnTo>
                    <a:pt x="1068696" y="70271"/>
                  </a:lnTo>
                  <a:lnTo>
                    <a:pt x="1108293" y="90853"/>
                  </a:lnTo>
                  <a:lnTo>
                    <a:pt x="1146596" y="113809"/>
                  </a:lnTo>
                  <a:lnTo>
                    <a:pt x="1183525" y="139052"/>
                  </a:lnTo>
                  <a:lnTo>
                    <a:pt x="1219002" y="166494"/>
                  </a:lnTo>
                  <a:lnTo>
                    <a:pt x="1252946" y="196049"/>
                  </a:lnTo>
                  <a:lnTo>
                    <a:pt x="1285278" y="227630"/>
                  </a:lnTo>
                  <a:lnTo>
                    <a:pt x="1315918" y="261148"/>
                  </a:lnTo>
                  <a:lnTo>
                    <a:pt x="1344787" y="296518"/>
                  </a:lnTo>
                  <a:lnTo>
                    <a:pt x="1371804" y="333651"/>
                  </a:lnTo>
                  <a:lnTo>
                    <a:pt x="1396889" y="372461"/>
                  </a:lnTo>
                  <a:lnTo>
                    <a:pt x="1419964" y="412860"/>
                  </a:lnTo>
                  <a:lnTo>
                    <a:pt x="1440949" y="454762"/>
                  </a:lnTo>
                  <a:lnTo>
                    <a:pt x="1459763" y="498078"/>
                  </a:lnTo>
                  <a:lnTo>
                    <a:pt x="1476327" y="542723"/>
                  </a:lnTo>
                  <a:lnTo>
                    <a:pt x="1490561" y="588607"/>
                  </a:lnTo>
                  <a:lnTo>
                    <a:pt x="1502387" y="635646"/>
                  </a:lnTo>
                  <a:lnTo>
                    <a:pt x="1511723" y="683750"/>
                  </a:lnTo>
                  <a:lnTo>
                    <a:pt x="1518490" y="732834"/>
                  </a:lnTo>
                  <a:lnTo>
                    <a:pt x="1522609" y="782809"/>
                  </a:lnTo>
                  <a:lnTo>
                    <a:pt x="1524000" y="833589"/>
                  </a:lnTo>
                  <a:lnTo>
                    <a:pt x="1522609" y="884369"/>
                  </a:lnTo>
                  <a:lnTo>
                    <a:pt x="1518490" y="934344"/>
                  </a:lnTo>
                  <a:lnTo>
                    <a:pt x="1511723" y="983428"/>
                  </a:lnTo>
                  <a:lnTo>
                    <a:pt x="1502387" y="1031532"/>
                  </a:lnTo>
                  <a:lnTo>
                    <a:pt x="1490561" y="1078570"/>
                  </a:lnTo>
                  <a:lnTo>
                    <a:pt x="1476327" y="1124455"/>
                  </a:lnTo>
                  <a:lnTo>
                    <a:pt x="1459763" y="1169100"/>
                  </a:lnTo>
                  <a:lnTo>
                    <a:pt x="1440949" y="1212416"/>
                  </a:lnTo>
                  <a:lnTo>
                    <a:pt x="1419964" y="1254317"/>
                  </a:lnTo>
                  <a:lnTo>
                    <a:pt x="1396889" y="1294717"/>
                  </a:lnTo>
                  <a:lnTo>
                    <a:pt x="1371804" y="1333527"/>
                  </a:lnTo>
                  <a:lnTo>
                    <a:pt x="1344787" y="1370660"/>
                  </a:lnTo>
                  <a:lnTo>
                    <a:pt x="1315918" y="1406030"/>
                  </a:lnTo>
                  <a:lnTo>
                    <a:pt x="1285278" y="1439548"/>
                  </a:lnTo>
                  <a:lnTo>
                    <a:pt x="1252946" y="1471129"/>
                  </a:lnTo>
                  <a:lnTo>
                    <a:pt x="1219002" y="1500684"/>
                  </a:lnTo>
                  <a:lnTo>
                    <a:pt x="1183525" y="1528126"/>
                  </a:lnTo>
                  <a:lnTo>
                    <a:pt x="1146596" y="1553369"/>
                  </a:lnTo>
                  <a:lnTo>
                    <a:pt x="1108293" y="1576325"/>
                  </a:lnTo>
                  <a:lnTo>
                    <a:pt x="1068696" y="1596907"/>
                  </a:lnTo>
                  <a:lnTo>
                    <a:pt x="1027886" y="1615027"/>
                  </a:lnTo>
                  <a:lnTo>
                    <a:pt x="985942" y="1630599"/>
                  </a:lnTo>
                  <a:lnTo>
                    <a:pt x="942943" y="1643535"/>
                  </a:lnTo>
                  <a:lnTo>
                    <a:pt x="898970" y="1653748"/>
                  </a:lnTo>
                  <a:lnTo>
                    <a:pt x="854102" y="1661151"/>
                  </a:lnTo>
                  <a:lnTo>
                    <a:pt x="808418" y="1665657"/>
                  </a:lnTo>
                  <a:lnTo>
                    <a:pt x="762000" y="1667179"/>
                  </a:lnTo>
                  <a:lnTo>
                    <a:pt x="715581" y="1665657"/>
                  </a:lnTo>
                  <a:lnTo>
                    <a:pt x="669897" y="1661151"/>
                  </a:lnTo>
                  <a:lnTo>
                    <a:pt x="625029" y="1653748"/>
                  </a:lnTo>
                  <a:lnTo>
                    <a:pt x="581056" y="1643535"/>
                  </a:lnTo>
                  <a:lnTo>
                    <a:pt x="538057" y="1630599"/>
                  </a:lnTo>
                  <a:lnTo>
                    <a:pt x="496113" y="1615027"/>
                  </a:lnTo>
                  <a:lnTo>
                    <a:pt x="455303" y="1596907"/>
                  </a:lnTo>
                  <a:lnTo>
                    <a:pt x="415706" y="1576325"/>
                  </a:lnTo>
                  <a:lnTo>
                    <a:pt x="377404" y="1553369"/>
                  </a:lnTo>
                  <a:lnTo>
                    <a:pt x="340474" y="1528126"/>
                  </a:lnTo>
                  <a:lnTo>
                    <a:pt x="304997" y="1500684"/>
                  </a:lnTo>
                  <a:lnTo>
                    <a:pt x="271053" y="1471129"/>
                  </a:lnTo>
                  <a:lnTo>
                    <a:pt x="238721" y="1439548"/>
                  </a:lnTo>
                  <a:lnTo>
                    <a:pt x="208081" y="1406030"/>
                  </a:lnTo>
                  <a:lnTo>
                    <a:pt x="179212" y="1370660"/>
                  </a:lnTo>
                  <a:lnTo>
                    <a:pt x="152195" y="1333527"/>
                  </a:lnTo>
                  <a:lnTo>
                    <a:pt x="127110" y="1294717"/>
                  </a:lnTo>
                  <a:lnTo>
                    <a:pt x="104035" y="1254317"/>
                  </a:lnTo>
                  <a:lnTo>
                    <a:pt x="83050" y="1212416"/>
                  </a:lnTo>
                  <a:lnTo>
                    <a:pt x="64236" y="1169100"/>
                  </a:lnTo>
                  <a:lnTo>
                    <a:pt x="47672" y="1124455"/>
                  </a:lnTo>
                  <a:lnTo>
                    <a:pt x="33438" y="1078570"/>
                  </a:lnTo>
                  <a:lnTo>
                    <a:pt x="21612" y="1031532"/>
                  </a:lnTo>
                  <a:lnTo>
                    <a:pt x="12276" y="983428"/>
                  </a:lnTo>
                  <a:lnTo>
                    <a:pt x="5509" y="934344"/>
                  </a:lnTo>
                  <a:lnTo>
                    <a:pt x="1390" y="884369"/>
                  </a:lnTo>
                  <a:lnTo>
                    <a:pt x="0" y="833589"/>
                  </a:lnTo>
                  <a:close/>
                </a:path>
              </a:pathLst>
            </a:custGeom>
            <a:ln w="48000">
              <a:solidFill>
                <a:srgbClr val="C00000"/>
              </a:solidFill>
            </a:ln>
          </p:spPr>
          <p:txBody>
            <a:bodyPr wrap="square" lIns="0" tIns="0" rIns="0" bIns="0" rtlCol="0"/>
            <a:lstStyle/>
            <a:p>
              <a:endParaRPr/>
            </a:p>
          </p:txBody>
        </p:sp>
        <p:sp>
          <p:nvSpPr>
            <p:cNvPr id="10" name="object 10"/>
            <p:cNvSpPr/>
            <p:nvPr/>
          </p:nvSpPr>
          <p:spPr>
            <a:xfrm>
              <a:off x="2844421" y="1645442"/>
              <a:ext cx="3081655" cy="4630420"/>
            </a:xfrm>
            <a:custGeom>
              <a:avLst/>
              <a:gdLst/>
              <a:ahLst/>
              <a:cxnLst/>
              <a:rect l="l" t="t" r="r" b="b"/>
              <a:pathLst>
                <a:path w="3081654" h="4630420">
                  <a:moveTo>
                    <a:pt x="0" y="0"/>
                  </a:moveTo>
                  <a:lnTo>
                    <a:pt x="3081528" y="0"/>
                  </a:lnTo>
                  <a:lnTo>
                    <a:pt x="3081528" y="4630289"/>
                  </a:lnTo>
                  <a:lnTo>
                    <a:pt x="0" y="4630289"/>
                  </a:lnTo>
                  <a:lnTo>
                    <a:pt x="0" y="0"/>
                  </a:lnTo>
                  <a:close/>
                </a:path>
              </a:pathLst>
            </a:custGeom>
            <a:ln w="48000">
              <a:solidFill>
                <a:srgbClr val="C00000"/>
              </a:solidFill>
            </a:ln>
          </p:spPr>
          <p:txBody>
            <a:bodyPr wrap="square" lIns="0" tIns="0" rIns="0" bIns="0" rtlCol="0"/>
            <a:lstStyle/>
            <a:p>
              <a:endParaRPr/>
            </a:p>
          </p:txBody>
        </p:sp>
        <p:sp>
          <p:nvSpPr>
            <p:cNvPr id="11" name="object 11"/>
            <p:cNvSpPr/>
            <p:nvPr/>
          </p:nvSpPr>
          <p:spPr>
            <a:xfrm>
              <a:off x="2283587" y="3831475"/>
              <a:ext cx="4049395" cy="382270"/>
            </a:xfrm>
            <a:custGeom>
              <a:avLst/>
              <a:gdLst/>
              <a:ahLst/>
              <a:cxnLst/>
              <a:rect l="l" t="t" r="r" b="b"/>
              <a:pathLst>
                <a:path w="4049395" h="382270">
                  <a:moveTo>
                    <a:pt x="573532" y="56476"/>
                  </a:moveTo>
                  <a:lnTo>
                    <a:pt x="567842" y="50787"/>
                  </a:lnTo>
                  <a:lnTo>
                    <a:pt x="127000" y="50800"/>
                  </a:lnTo>
                  <a:lnTo>
                    <a:pt x="127000" y="0"/>
                  </a:lnTo>
                  <a:lnTo>
                    <a:pt x="0" y="63500"/>
                  </a:lnTo>
                  <a:lnTo>
                    <a:pt x="127000" y="127000"/>
                  </a:lnTo>
                  <a:lnTo>
                    <a:pt x="127000" y="76200"/>
                  </a:lnTo>
                  <a:lnTo>
                    <a:pt x="567842" y="76187"/>
                  </a:lnTo>
                  <a:lnTo>
                    <a:pt x="573532" y="70510"/>
                  </a:lnTo>
                  <a:lnTo>
                    <a:pt x="573532" y="56476"/>
                  </a:lnTo>
                  <a:close/>
                </a:path>
                <a:path w="4049395" h="382270">
                  <a:moveTo>
                    <a:pt x="4049115" y="318312"/>
                  </a:moveTo>
                  <a:lnTo>
                    <a:pt x="3922115" y="254812"/>
                  </a:lnTo>
                  <a:lnTo>
                    <a:pt x="3922115" y="305612"/>
                  </a:lnTo>
                  <a:lnTo>
                    <a:pt x="3483356" y="305612"/>
                  </a:lnTo>
                  <a:lnTo>
                    <a:pt x="3476345" y="305612"/>
                  </a:lnTo>
                  <a:lnTo>
                    <a:pt x="3470656" y="311302"/>
                  </a:lnTo>
                  <a:lnTo>
                    <a:pt x="3470656" y="325335"/>
                  </a:lnTo>
                  <a:lnTo>
                    <a:pt x="3476345" y="331012"/>
                  </a:lnTo>
                  <a:lnTo>
                    <a:pt x="3922115" y="331012"/>
                  </a:lnTo>
                  <a:lnTo>
                    <a:pt x="3922115" y="381812"/>
                  </a:lnTo>
                  <a:lnTo>
                    <a:pt x="4023715" y="331012"/>
                  </a:lnTo>
                  <a:lnTo>
                    <a:pt x="4049115" y="318312"/>
                  </a:lnTo>
                  <a:close/>
                </a:path>
              </a:pathLst>
            </a:custGeom>
            <a:solidFill>
              <a:srgbClr val="C00000"/>
            </a:solidFill>
          </p:spPr>
          <p:txBody>
            <a:bodyPr wrap="square" lIns="0" tIns="0" rIns="0" bIns="0" rtlCol="0"/>
            <a:lstStyle/>
            <a:p>
              <a:endParaRPr/>
            </a:p>
          </p:txBody>
        </p:sp>
      </p:grpSp>
      <p:sp>
        <p:nvSpPr>
          <p:cNvPr id="13" name="object 13"/>
          <p:cNvSpPr txBox="1"/>
          <p:nvPr/>
        </p:nvSpPr>
        <p:spPr>
          <a:xfrm>
            <a:off x="6444880" y="5140131"/>
            <a:ext cx="2345114" cy="351378"/>
          </a:xfrm>
          <a:prstGeom prst="rect">
            <a:avLst/>
          </a:prstGeom>
        </p:spPr>
        <p:txBody>
          <a:bodyPr vert="horz" wrap="square" lIns="0" tIns="12700" rIns="0" bIns="0" rtlCol="0">
            <a:spAutoFit/>
          </a:bodyPr>
          <a:lstStyle/>
          <a:p>
            <a:pPr marL="12700">
              <a:lnSpc>
                <a:spcPct val="100000"/>
              </a:lnSpc>
              <a:spcBef>
                <a:spcPts val="100"/>
              </a:spcBef>
            </a:pPr>
            <a:r>
              <a:rPr sz="2200" b="1" dirty="0">
                <a:latin typeface="Arial"/>
                <a:cs typeface="Arial"/>
              </a:rPr>
              <a:t>Edge</a:t>
            </a:r>
            <a:r>
              <a:rPr lang="en-US" sz="2200" b="1" dirty="0">
                <a:latin typeface="Arial"/>
                <a:cs typeface="Arial"/>
              </a:rPr>
              <a:t> (link) </a:t>
            </a:r>
            <a:r>
              <a:rPr sz="2200" b="1" spc="-10" dirty="0">
                <a:latin typeface="Arial"/>
                <a:cs typeface="Arial"/>
              </a:rPr>
              <a:t>level</a:t>
            </a:r>
            <a:endParaRPr sz="2200" dirty="0">
              <a:latin typeface="Arial"/>
              <a:cs typeface="Arial"/>
            </a:endParaRPr>
          </a:p>
        </p:txBody>
      </p:sp>
      <p:sp>
        <p:nvSpPr>
          <p:cNvPr id="14" name="object 14"/>
          <p:cNvSpPr txBox="1"/>
          <p:nvPr/>
        </p:nvSpPr>
        <p:spPr>
          <a:xfrm>
            <a:off x="6361811" y="3541427"/>
            <a:ext cx="1564005" cy="1098550"/>
          </a:xfrm>
          <a:prstGeom prst="rect">
            <a:avLst/>
          </a:prstGeom>
        </p:spPr>
        <p:txBody>
          <a:bodyPr vert="horz" wrap="square" lIns="0" tIns="6350" rIns="0" bIns="0" rtlCol="0">
            <a:spAutoFit/>
          </a:bodyPr>
          <a:lstStyle/>
          <a:p>
            <a:pPr marL="12700" marR="5080">
              <a:lnSpc>
                <a:spcPct val="101800"/>
              </a:lnSpc>
              <a:spcBef>
                <a:spcPts val="50"/>
              </a:spcBef>
            </a:pPr>
            <a:r>
              <a:rPr sz="2200" b="1" spc="-10" dirty="0">
                <a:latin typeface="Arial"/>
                <a:cs typeface="Arial"/>
              </a:rPr>
              <a:t>Community (subgraph)</a:t>
            </a:r>
            <a:endParaRPr sz="2200" dirty="0">
              <a:latin typeface="Arial"/>
              <a:cs typeface="Arial"/>
            </a:endParaRPr>
          </a:p>
          <a:p>
            <a:pPr marL="12700">
              <a:lnSpc>
                <a:spcPct val="100000"/>
              </a:lnSpc>
              <a:spcBef>
                <a:spcPts val="480"/>
              </a:spcBef>
            </a:pPr>
            <a:r>
              <a:rPr sz="2200" b="1" spc="-10" dirty="0">
                <a:latin typeface="Arial"/>
                <a:cs typeface="Arial"/>
              </a:rPr>
              <a:t>level</a:t>
            </a:r>
            <a:endParaRPr sz="2200" dirty="0">
              <a:latin typeface="Arial"/>
              <a:cs typeface="Arial"/>
            </a:endParaRPr>
          </a:p>
        </p:txBody>
      </p:sp>
      <p:sp>
        <p:nvSpPr>
          <p:cNvPr id="15" name="object 15"/>
          <p:cNvSpPr txBox="1"/>
          <p:nvPr/>
        </p:nvSpPr>
        <p:spPr>
          <a:xfrm>
            <a:off x="539815" y="3344859"/>
            <a:ext cx="1565275" cy="1440180"/>
          </a:xfrm>
          <a:prstGeom prst="rect">
            <a:avLst/>
          </a:prstGeom>
        </p:spPr>
        <p:txBody>
          <a:bodyPr vert="horz" wrap="square" lIns="0" tIns="6350" rIns="0" bIns="0" rtlCol="0">
            <a:spAutoFit/>
          </a:bodyPr>
          <a:lstStyle/>
          <a:p>
            <a:pPr marL="12700" marR="5080">
              <a:lnSpc>
                <a:spcPct val="101800"/>
              </a:lnSpc>
              <a:spcBef>
                <a:spcPts val="50"/>
              </a:spcBef>
            </a:pPr>
            <a:r>
              <a:rPr sz="2200" b="1" dirty="0">
                <a:latin typeface="Arial"/>
                <a:cs typeface="Arial"/>
              </a:rPr>
              <a:t>Graph-</a:t>
            </a:r>
            <a:r>
              <a:rPr sz="2200" b="1" spc="-10" dirty="0">
                <a:latin typeface="Arial"/>
                <a:cs typeface="Arial"/>
              </a:rPr>
              <a:t>level prediction,</a:t>
            </a:r>
            <a:endParaRPr sz="2200">
              <a:latin typeface="Arial"/>
              <a:cs typeface="Arial"/>
            </a:endParaRPr>
          </a:p>
          <a:p>
            <a:pPr marL="12700" marR="113030">
              <a:lnSpc>
                <a:spcPct val="102699"/>
              </a:lnSpc>
              <a:spcBef>
                <a:spcPts val="385"/>
              </a:spcBef>
            </a:pPr>
            <a:r>
              <a:rPr sz="2200" b="1" spc="-10" dirty="0">
                <a:latin typeface="Arial"/>
                <a:cs typeface="Arial"/>
              </a:rPr>
              <a:t>Graph generation</a:t>
            </a:r>
            <a:endParaRPr sz="2200">
              <a:latin typeface="Arial"/>
              <a:cs typeface="Arial"/>
            </a:endParaRPr>
          </a:p>
        </p:txBody>
      </p:sp>
      <p:sp>
        <p:nvSpPr>
          <p:cNvPr id="16" name="object 14">
            <a:extLst>
              <a:ext uri="{FF2B5EF4-FFF2-40B4-BE49-F238E27FC236}">
                <a16:creationId xmlns:a16="http://schemas.microsoft.com/office/drawing/2014/main" id="{43875EDA-21D3-8A55-287A-17E045BEB390}"/>
              </a:ext>
            </a:extLst>
          </p:cNvPr>
          <p:cNvSpPr txBox="1"/>
          <p:nvPr/>
        </p:nvSpPr>
        <p:spPr>
          <a:xfrm>
            <a:off x="6459669" y="1825519"/>
            <a:ext cx="1564005" cy="754437"/>
          </a:xfrm>
          <a:prstGeom prst="rect">
            <a:avLst/>
          </a:prstGeom>
        </p:spPr>
        <p:txBody>
          <a:bodyPr vert="horz" wrap="square" lIns="0" tIns="6350" rIns="0" bIns="0" rtlCol="0">
            <a:spAutoFit/>
          </a:bodyPr>
          <a:lstStyle/>
          <a:p>
            <a:pPr marL="12700" marR="5080">
              <a:lnSpc>
                <a:spcPct val="101800"/>
              </a:lnSpc>
              <a:spcBef>
                <a:spcPts val="50"/>
              </a:spcBef>
            </a:pPr>
            <a:r>
              <a:rPr lang="en-US" sz="2200" b="1" spc="-10" dirty="0">
                <a:latin typeface="Arial"/>
                <a:cs typeface="Arial"/>
              </a:rPr>
              <a:t>Node</a:t>
            </a:r>
            <a:endParaRPr sz="2200" dirty="0">
              <a:latin typeface="Arial"/>
              <a:cs typeface="Arial"/>
            </a:endParaRPr>
          </a:p>
          <a:p>
            <a:pPr marL="12700">
              <a:lnSpc>
                <a:spcPct val="100000"/>
              </a:lnSpc>
              <a:spcBef>
                <a:spcPts val="480"/>
              </a:spcBef>
            </a:pPr>
            <a:r>
              <a:rPr sz="2200" b="1" spc="-10" dirty="0">
                <a:latin typeface="Arial"/>
                <a:cs typeface="Arial"/>
              </a:rPr>
              <a:t>level</a:t>
            </a:r>
            <a:endParaRPr sz="2200" dirty="0">
              <a:latin typeface="Arial"/>
              <a:cs typeface="Arial"/>
            </a:endParaRPr>
          </a:p>
        </p:txBody>
      </p:sp>
      <p:sp>
        <p:nvSpPr>
          <p:cNvPr id="18" name="TextBox 17">
            <a:extLst>
              <a:ext uri="{FF2B5EF4-FFF2-40B4-BE49-F238E27FC236}">
                <a16:creationId xmlns:a16="http://schemas.microsoft.com/office/drawing/2014/main" id="{DDABAA54-C62F-9EF1-2BEA-5E4B38214DA8}"/>
              </a:ext>
            </a:extLst>
          </p:cNvPr>
          <p:cNvSpPr txBox="1"/>
          <p:nvPr/>
        </p:nvSpPr>
        <p:spPr>
          <a:xfrm>
            <a:off x="755576" y="188640"/>
            <a:ext cx="7704856" cy="707886"/>
          </a:xfrm>
          <a:prstGeom prst="rect">
            <a:avLst/>
          </a:prstGeom>
          <a:noFill/>
        </p:spPr>
        <p:txBody>
          <a:bodyPr wrap="square" rtlCol="0">
            <a:spAutoFit/>
          </a:bodyPr>
          <a:lstStyle/>
          <a:p>
            <a:pPr algn="ctr"/>
            <a:r>
              <a:rPr lang="en-US" sz="4000" dirty="0"/>
              <a:t>Types of ML tasks in graphs</a:t>
            </a:r>
          </a:p>
        </p:txBody>
      </p:sp>
      <p:sp>
        <p:nvSpPr>
          <p:cNvPr id="2" name="Θέση αριθμού διαφάνειας 1">
            <a:extLst>
              <a:ext uri="{FF2B5EF4-FFF2-40B4-BE49-F238E27FC236}">
                <a16:creationId xmlns:a16="http://schemas.microsoft.com/office/drawing/2014/main" id="{D49D5540-2962-45F0-AD2A-71E87C09F95D}"/>
              </a:ext>
            </a:extLst>
          </p:cNvPr>
          <p:cNvSpPr>
            <a:spLocks noGrp="1"/>
          </p:cNvSpPr>
          <p:nvPr>
            <p:ph type="sldNum" sz="quarter" idx="12"/>
          </p:nvPr>
        </p:nvSpPr>
        <p:spPr/>
        <p:txBody>
          <a:bodyPr/>
          <a:lstStyle/>
          <a:p>
            <a:fld id="{878E0B35-C73E-49DE-9EA0-4D9F6C87E107}" type="slidenum">
              <a:rPr lang="el-GR" smtClean="0"/>
              <a:pPr/>
              <a:t>3</a:t>
            </a:fld>
            <a:endParaRPr lang="el-G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Idea: Aggregate Neighbors</a:t>
            </a:r>
          </a:p>
        </p:txBody>
      </p:sp>
      <p:sp>
        <p:nvSpPr>
          <p:cNvPr id="3" name="Content Placeholder 2"/>
          <p:cNvSpPr>
            <a:spLocks noGrp="1"/>
          </p:cNvSpPr>
          <p:nvPr>
            <p:ph idx="1"/>
          </p:nvPr>
        </p:nvSpPr>
        <p:spPr/>
        <p:txBody>
          <a:bodyPr/>
          <a:lstStyle/>
          <a:p>
            <a:r>
              <a:rPr lang="en-CA" b="1">
                <a:solidFill>
                  <a:srgbClr val="D60093"/>
                </a:solidFill>
              </a:rPr>
              <a:t>Intuition: </a:t>
            </a:r>
            <a:r>
              <a:rPr lang="en-US"/>
              <a:t>Network neighborhood defines a </a:t>
            </a:r>
            <a:r>
              <a:rPr lang="en-US">
                <a:solidFill>
                  <a:srgbClr val="D60093"/>
                </a:solidFill>
              </a:rPr>
              <a:t>computation graph</a:t>
            </a:r>
            <a:endParaRPr lang="en-CA">
              <a:solidFill>
                <a:srgbClr val="D60093"/>
              </a:solidFill>
            </a:endParaRPr>
          </a:p>
          <a:p>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30</a:t>
            </a:fld>
            <a:endParaRPr lang="en-US"/>
          </a:p>
        </p:txBody>
      </p:sp>
      <p:sp>
        <p:nvSpPr>
          <p:cNvPr id="7" name="TextBox 6"/>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a:latin typeface="Helvetica Neue Light" charset="0"/>
              <a:ea typeface="Helvetica Neue Light" charset="0"/>
              <a:cs typeface="Helvetica Neue Light" charset="0"/>
              <a:sym typeface="Open Sans"/>
            </a:endParaRPr>
          </a:p>
        </p:txBody>
      </p:sp>
      <p:pic>
        <p:nvPicPr>
          <p:cNvPr id="8" name="Picture 7"/>
          <p:cNvPicPr>
            <a:picLocks noChangeAspect="1"/>
          </p:cNvPicPr>
          <p:nvPr/>
        </p:nvPicPr>
        <p:blipFill>
          <a:blip r:embed="rId2"/>
          <a:stretch>
            <a:fillRect/>
          </a:stretch>
        </p:blipFill>
        <p:spPr>
          <a:xfrm>
            <a:off x="19221" y="4773758"/>
            <a:ext cx="9144000" cy="1596529"/>
          </a:xfrm>
          <a:prstGeom prst="rect">
            <a:avLst/>
          </a:prstGeom>
        </p:spPr>
      </p:pic>
      <p:pic>
        <p:nvPicPr>
          <p:cNvPr id="9" name="Picture 8"/>
          <p:cNvPicPr>
            <a:picLocks noChangeAspect="1"/>
          </p:cNvPicPr>
          <p:nvPr/>
        </p:nvPicPr>
        <p:blipFill>
          <a:blip r:embed="rId3"/>
          <a:stretch>
            <a:fillRect/>
          </a:stretch>
        </p:blipFill>
        <p:spPr>
          <a:xfrm>
            <a:off x="5588000" y="2031560"/>
            <a:ext cx="2183360" cy="2209241"/>
          </a:xfrm>
          <a:prstGeom prst="rect">
            <a:avLst/>
          </a:prstGeom>
        </p:spPr>
      </p:pic>
      <p:cxnSp>
        <p:nvCxnSpPr>
          <p:cNvPr id="10" name="Straight Arrow Connector 9"/>
          <p:cNvCxnSpPr/>
          <p:nvPr/>
        </p:nvCxnSpPr>
        <p:spPr>
          <a:xfrm>
            <a:off x="2844800" y="3530600"/>
            <a:ext cx="5486400" cy="1422400"/>
          </a:xfrm>
          <a:prstGeom prst="straightConnector1">
            <a:avLst/>
          </a:prstGeom>
          <a:ln w="28575">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828325" y="3536093"/>
            <a:ext cx="3970639" cy="1318740"/>
          </a:xfrm>
          <a:prstGeom prst="straightConnector1">
            <a:avLst/>
          </a:prstGeom>
          <a:ln w="28575">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11848" y="3530601"/>
            <a:ext cx="2712995" cy="1302265"/>
          </a:xfrm>
          <a:prstGeom prst="straightConnector1">
            <a:avLst/>
          </a:prstGeom>
          <a:ln w="28575">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328563" y="3514724"/>
            <a:ext cx="497016" cy="1318141"/>
          </a:xfrm>
          <a:prstGeom prst="straightConnector1">
            <a:avLst/>
          </a:prstGeom>
          <a:ln w="28575">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829170" y="3532554"/>
            <a:ext cx="1223847" cy="1333263"/>
          </a:xfrm>
          <a:prstGeom prst="straightConnector1">
            <a:avLst/>
          </a:prstGeom>
          <a:ln w="28575">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85342" y="3532553"/>
            <a:ext cx="2036012" cy="1360723"/>
          </a:xfrm>
          <a:prstGeom prst="straightConnector1">
            <a:avLst/>
          </a:prstGeom>
          <a:ln w="28575">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9781" y="2644483"/>
            <a:ext cx="5641419" cy="987717"/>
          </a:xfrm>
          <a:prstGeom prst="rect">
            <a:avLst/>
          </a:prstGeom>
          <a:noFill/>
          <a:ln>
            <a:noFill/>
          </a:ln>
        </p:spPr>
        <p:txBody>
          <a:bodyPr wrap="square" lIns="91425" tIns="91425" rIns="91425" bIns="91425" rtlCol="0" anchor="t" anchorCtr="0">
            <a:noAutofit/>
          </a:bodyPr>
          <a:lstStyle/>
          <a:p>
            <a:pPr algn="ctr"/>
            <a:r>
              <a:rPr lang="en-US" sz="2667">
                <a:solidFill>
                  <a:srgbClr val="D60093"/>
                </a:solidFill>
                <a:latin typeface="Calibri" charset="0"/>
                <a:ea typeface="Calibri" charset="0"/>
                <a:cs typeface="Calibri" charset="0"/>
                <a:sym typeface="Open Sans"/>
              </a:rPr>
              <a:t>Every node defines a computation graph based on its neighborhood!</a:t>
            </a:r>
          </a:p>
        </p:txBody>
      </p:sp>
    </p:spTree>
    <p:extLst>
      <p:ext uri="{BB962C8B-B14F-4D97-AF65-F5344CB8AC3E}">
        <p14:creationId xmlns:p14="http://schemas.microsoft.com/office/powerpoint/2010/main" val="719381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Model: Many Layers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316166"/>
                <a:ext cx="8229600" cy="4525963"/>
              </a:xfrm>
            </p:spPr>
            <p:txBody>
              <a:bodyPr/>
              <a:lstStyle/>
              <a:p>
                <a:r>
                  <a:rPr lang="en-CA" dirty="0"/>
                  <a:t>Model can be </a:t>
                </a:r>
                <a:r>
                  <a:rPr lang="en-CA" dirty="0">
                    <a:solidFill>
                      <a:srgbClr val="C00000"/>
                    </a:solidFill>
                  </a:rPr>
                  <a:t>of arbitrary depth:</a:t>
                </a:r>
              </a:p>
              <a:p>
                <a:pPr lvl="1"/>
                <a:r>
                  <a:rPr lang="en-CA" sz="2667" dirty="0"/>
                  <a:t>Nodes </a:t>
                </a:r>
                <a:r>
                  <a:rPr lang="en-CA" sz="2667" b="1" dirty="0"/>
                  <a:t>have embeddings at each layer</a:t>
                </a:r>
              </a:p>
              <a:p>
                <a:pPr lvl="1"/>
                <a:r>
                  <a:rPr lang="en-CA" sz="2667" dirty="0"/>
                  <a:t>Layer-0 embedding of node </a:t>
                </a:r>
                <a14:m>
                  <m:oMath xmlns:m="http://schemas.openxmlformats.org/officeDocument/2006/math">
                    <m:r>
                      <a:rPr lang="en-US" sz="2667" b="0" i="1" smtClean="0">
                        <a:latin typeface="Cambria Math" panose="02040503050406030204" pitchFamily="18" charset="0"/>
                      </a:rPr>
                      <m:t>𝑣</m:t>
                    </m:r>
                  </m:oMath>
                </a14:m>
                <a:r>
                  <a:rPr lang="en-CA" sz="2667" dirty="0"/>
                  <a:t> is its input feature, </a:t>
                </a:r>
                <a14:m>
                  <m:oMath xmlns:m="http://schemas.openxmlformats.org/officeDocument/2006/math">
                    <m:r>
                      <a:rPr lang="en-CA" sz="2667" i="1" dirty="0" smtClean="0">
                        <a:latin typeface="Cambria Math" charset="0"/>
                        <a:ea typeface="Cambria Math" charset="0"/>
                        <a:cs typeface="Cambria Math" charset="0"/>
                      </a:rPr>
                      <m:t>𝑥</m:t>
                    </m:r>
                    <m:r>
                      <a:rPr lang="en-US" sz="2667" b="0" i="1" baseline="-25000" dirty="0" smtClean="0">
                        <a:latin typeface="Cambria Math" panose="02040503050406030204" pitchFamily="18" charset="0"/>
                        <a:ea typeface="Cambria Math" charset="0"/>
                        <a:cs typeface="Cambria Math" charset="0"/>
                      </a:rPr>
                      <m:t>𝑣</m:t>
                    </m:r>
                  </m:oMath>
                </a14:m>
                <a:endParaRPr lang="en-CA" sz="2667" dirty="0"/>
              </a:p>
              <a:p>
                <a:pPr lvl="1"/>
                <a:r>
                  <a:rPr lang="en-US" altLang="zh-CN" sz="2667" dirty="0"/>
                  <a:t>Layer-</a:t>
                </a:r>
                <a14:m>
                  <m:oMath xmlns:m="http://schemas.openxmlformats.org/officeDocument/2006/math">
                    <m:r>
                      <a:rPr lang="en-US" altLang="zh-CN" sz="2667" b="0" i="1" dirty="0" smtClean="0">
                        <a:latin typeface="Cambria Math" panose="02040503050406030204" pitchFamily="18" charset="0"/>
                      </a:rPr>
                      <m:t>𝑘</m:t>
                    </m:r>
                  </m:oMath>
                </a14:m>
                <a:r>
                  <a:rPr lang="en-US" altLang="zh-CN" sz="2667" dirty="0"/>
                  <a:t> embedding gets information from nodes that are </a:t>
                </a:r>
                <a14:m>
                  <m:oMath xmlns:m="http://schemas.openxmlformats.org/officeDocument/2006/math">
                    <m:r>
                      <a:rPr lang="en-US" altLang="zh-CN" sz="2667" i="1" dirty="0" smtClean="0">
                        <a:latin typeface="Cambria Math" panose="02040503050406030204" pitchFamily="18" charset="0"/>
                      </a:rPr>
                      <m:t>𝑘</m:t>
                    </m:r>
                  </m:oMath>
                </a14:m>
                <a:r>
                  <a:rPr lang="en-US" altLang="zh-CN" sz="2667" dirty="0"/>
                  <a:t> hops away</a:t>
                </a:r>
                <a:endParaRPr lang="en-CA" sz="2667"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316166"/>
                <a:ext cx="8229600" cy="4525963"/>
              </a:xfrm>
              <a:blipFill>
                <a:blip r:embed="rId2"/>
                <a:stretch>
                  <a:fillRect l="-1704" t="-1752" r="-2222"/>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19B12225-5612-419B-A8D5-4B8EEE4C217E}" type="slidenum">
              <a:rPr lang="en-US" smtClean="0"/>
              <a:pPr/>
              <a:t>31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142" y="3924300"/>
            <a:ext cx="6799178" cy="2708525"/>
          </a:xfrm>
          <a:prstGeom prst="rect">
            <a:avLst/>
          </a:prstGeom>
        </p:spPr>
      </p:pic>
      <p:sp>
        <p:nvSpPr>
          <p:cNvPr id="8" name="TextBox 7"/>
          <p:cNvSpPr txBox="1"/>
          <p:nvPr/>
        </p:nvSpPr>
        <p:spPr>
          <a:xfrm>
            <a:off x="3901440" y="3124200"/>
            <a:ext cx="508000" cy="609600"/>
          </a:xfrm>
          <a:prstGeom prst="rect">
            <a:avLst/>
          </a:prstGeom>
          <a:noFill/>
          <a:ln>
            <a:noFill/>
          </a:ln>
        </p:spPr>
        <p:txBody>
          <a:bodyPr wrap="square" lIns="91425" tIns="91425" rIns="91425" bIns="91425" rtlCol="0" anchor="t" anchorCtr="0">
            <a:noAutofit/>
          </a:bodyPr>
          <a:lstStyle/>
          <a:p>
            <a:endParaRPr lang="en-US" sz="2400">
              <a:latin typeface="Helvetica Neue Light" charset="0"/>
              <a:ea typeface="Helvetica Neue Light" charset="0"/>
              <a:cs typeface="Helvetica Neue Light" charset="0"/>
              <a:sym typeface="Open Sans"/>
            </a:endParaRPr>
          </a:p>
        </p:txBody>
      </p:sp>
      <p:pic>
        <p:nvPicPr>
          <p:cNvPr id="9" name="Picture 8"/>
          <p:cNvPicPr>
            <a:picLocks noChangeAspect="1"/>
          </p:cNvPicPr>
          <p:nvPr/>
        </p:nvPicPr>
        <p:blipFill>
          <a:blip r:embed="rId4"/>
          <a:stretch>
            <a:fillRect/>
          </a:stretch>
        </p:blipFill>
        <p:spPr>
          <a:xfrm>
            <a:off x="7685304" y="3940927"/>
            <a:ext cx="463011" cy="293220"/>
          </a:xfrm>
          <a:prstGeom prst="rect">
            <a:avLst/>
          </a:prstGeom>
        </p:spPr>
      </p:pic>
      <p:pic>
        <p:nvPicPr>
          <p:cNvPr id="10" name="Picture 9"/>
          <p:cNvPicPr>
            <a:picLocks noChangeAspect="1"/>
          </p:cNvPicPr>
          <p:nvPr/>
        </p:nvPicPr>
        <p:blipFill>
          <a:blip r:embed="rId5"/>
          <a:stretch>
            <a:fillRect/>
          </a:stretch>
        </p:blipFill>
        <p:spPr>
          <a:xfrm>
            <a:off x="7674280" y="5051621"/>
            <a:ext cx="474035" cy="293220"/>
          </a:xfrm>
          <a:prstGeom prst="rect">
            <a:avLst/>
          </a:prstGeom>
        </p:spPr>
      </p:pic>
      <p:pic>
        <p:nvPicPr>
          <p:cNvPr id="11" name="Picture 10"/>
          <p:cNvPicPr>
            <a:picLocks noChangeAspect="1"/>
          </p:cNvPicPr>
          <p:nvPr/>
        </p:nvPicPr>
        <p:blipFill>
          <a:blip r:embed="rId6"/>
          <a:stretch>
            <a:fillRect/>
          </a:stretch>
        </p:blipFill>
        <p:spPr>
          <a:xfrm>
            <a:off x="7660688" y="4319185"/>
            <a:ext cx="474035" cy="293220"/>
          </a:xfrm>
          <a:prstGeom prst="rect">
            <a:avLst/>
          </a:prstGeom>
        </p:spPr>
      </p:pic>
      <p:pic>
        <p:nvPicPr>
          <p:cNvPr id="12" name="Picture 11"/>
          <p:cNvPicPr>
            <a:picLocks noChangeAspect="1"/>
          </p:cNvPicPr>
          <p:nvPr/>
        </p:nvPicPr>
        <p:blipFill>
          <a:blip r:embed="rId7"/>
          <a:stretch>
            <a:fillRect/>
          </a:stretch>
        </p:blipFill>
        <p:spPr>
          <a:xfrm>
            <a:off x="7684840" y="5371428"/>
            <a:ext cx="474035" cy="293220"/>
          </a:xfrm>
          <a:prstGeom prst="rect">
            <a:avLst/>
          </a:prstGeom>
        </p:spPr>
      </p:pic>
      <p:pic>
        <p:nvPicPr>
          <p:cNvPr id="13" name="Picture 12"/>
          <p:cNvPicPr>
            <a:picLocks noChangeAspect="1"/>
          </p:cNvPicPr>
          <p:nvPr/>
        </p:nvPicPr>
        <p:blipFill>
          <a:blip r:embed="rId8"/>
          <a:stretch>
            <a:fillRect/>
          </a:stretch>
        </p:blipFill>
        <p:spPr>
          <a:xfrm>
            <a:off x="7694535" y="5695519"/>
            <a:ext cx="474035" cy="293220"/>
          </a:xfrm>
          <a:prstGeom prst="rect">
            <a:avLst/>
          </a:prstGeom>
        </p:spPr>
      </p:pic>
      <p:pic>
        <p:nvPicPr>
          <p:cNvPr id="14" name="Picture 13"/>
          <p:cNvPicPr>
            <a:picLocks noChangeAspect="1"/>
          </p:cNvPicPr>
          <p:nvPr/>
        </p:nvPicPr>
        <p:blipFill>
          <a:blip r:embed="rId4"/>
          <a:stretch>
            <a:fillRect/>
          </a:stretch>
        </p:blipFill>
        <p:spPr>
          <a:xfrm>
            <a:off x="7700048" y="4727922"/>
            <a:ext cx="463011" cy="293220"/>
          </a:xfrm>
          <a:prstGeom prst="rect">
            <a:avLst/>
          </a:prstGeom>
        </p:spPr>
      </p:pic>
      <p:pic>
        <p:nvPicPr>
          <p:cNvPr id="15" name="Picture 14"/>
          <p:cNvPicPr>
            <a:picLocks noChangeAspect="1"/>
          </p:cNvPicPr>
          <p:nvPr/>
        </p:nvPicPr>
        <p:blipFill>
          <a:blip r:embed="rId4"/>
          <a:stretch>
            <a:fillRect/>
          </a:stretch>
        </p:blipFill>
        <p:spPr>
          <a:xfrm>
            <a:off x="7693996" y="6373935"/>
            <a:ext cx="463011" cy="293220"/>
          </a:xfrm>
          <a:prstGeom prst="rect">
            <a:avLst/>
          </a:prstGeom>
        </p:spPr>
      </p:pic>
      <p:sp>
        <p:nvSpPr>
          <p:cNvPr id="16" name="TextBox 15"/>
          <p:cNvSpPr txBox="1"/>
          <p:nvPr/>
        </p:nvSpPr>
        <p:spPr>
          <a:xfrm>
            <a:off x="3368040" y="3137472"/>
            <a:ext cx="1752600" cy="393128"/>
          </a:xfrm>
          <a:prstGeom prst="rect">
            <a:avLst/>
          </a:prstGeom>
          <a:noFill/>
          <a:ln>
            <a:noFill/>
          </a:ln>
        </p:spPr>
        <p:txBody>
          <a:bodyPr wrap="square" lIns="91425" tIns="91425" rIns="91425" bIns="91425" rtlCol="0" anchor="t" anchorCtr="0">
            <a:noAutofit/>
          </a:bodyPr>
          <a:lstStyle/>
          <a:p>
            <a:endParaRPr lang="en-US" sz="2400">
              <a:latin typeface="Helvetica Neue Light" charset="0"/>
              <a:ea typeface="Helvetica Neue Light" charset="0"/>
              <a:cs typeface="Helvetica Neue Light" charset="0"/>
              <a:sym typeface="Open Sans"/>
            </a:endParaRPr>
          </a:p>
        </p:txBody>
      </p:sp>
      <p:sp>
        <p:nvSpPr>
          <p:cNvPr id="17" name="TextBox 16"/>
          <p:cNvSpPr txBox="1"/>
          <p:nvPr/>
        </p:nvSpPr>
        <p:spPr>
          <a:xfrm>
            <a:off x="4114800" y="4558487"/>
            <a:ext cx="1625600" cy="419672"/>
          </a:xfrm>
          <a:prstGeom prst="rect">
            <a:avLst/>
          </a:prstGeom>
          <a:noFill/>
          <a:ln>
            <a:noFill/>
          </a:ln>
        </p:spPr>
        <p:txBody>
          <a:bodyPr wrap="square" lIns="91425" tIns="91425" rIns="91425" bIns="91425" rtlCol="0" anchor="t" anchorCtr="0">
            <a:noAutofit/>
          </a:bodyPr>
          <a:lstStyle/>
          <a:p>
            <a:r>
              <a:rPr lang="en-US" sz="2400" b="1">
                <a:latin typeface="Helvetica Neue Light" charset="0"/>
                <a:ea typeface="Helvetica Neue Light" charset="0"/>
                <a:cs typeface="Helvetica Neue Light" charset="0"/>
                <a:sym typeface="Open Sans"/>
              </a:rPr>
              <a:t>Layer-2</a:t>
            </a:r>
          </a:p>
        </p:txBody>
      </p:sp>
      <p:sp>
        <p:nvSpPr>
          <p:cNvPr id="18" name="TextBox 17"/>
          <p:cNvSpPr txBox="1"/>
          <p:nvPr/>
        </p:nvSpPr>
        <p:spPr>
          <a:xfrm>
            <a:off x="5724660" y="3761255"/>
            <a:ext cx="1625600" cy="419672"/>
          </a:xfrm>
          <a:prstGeom prst="rect">
            <a:avLst/>
          </a:prstGeom>
          <a:noFill/>
          <a:ln>
            <a:noFill/>
          </a:ln>
        </p:spPr>
        <p:txBody>
          <a:bodyPr wrap="square" lIns="91425" tIns="91425" rIns="91425" bIns="91425" rtlCol="0" anchor="t" anchorCtr="0">
            <a:noAutofit/>
          </a:bodyPr>
          <a:lstStyle/>
          <a:p>
            <a:r>
              <a:rPr lang="en-US" sz="2400" b="1">
                <a:latin typeface="Helvetica Neue Light" charset="0"/>
                <a:ea typeface="Helvetica Neue Light" charset="0"/>
                <a:cs typeface="Helvetica Neue Light" charset="0"/>
                <a:sym typeface="Open Sans"/>
              </a:rPr>
              <a:t>Layer-1</a:t>
            </a:r>
          </a:p>
        </p:txBody>
      </p:sp>
      <p:sp>
        <p:nvSpPr>
          <p:cNvPr id="19" name="TextBox 18"/>
          <p:cNvSpPr txBox="1"/>
          <p:nvPr/>
        </p:nvSpPr>
        <p:spPr>
          <a:xfrm>
            <a:off x="6813960" y="3490776"/>
            <a:ext cx="1625600" cy="419672"/>
          </a:xfrm>
          <a:prstGeom prst="rect">
            <a:avLst/>
          </a:prstGeom>
          <a:noFill/>
          <a:ln>
            <a:noFill/>
          </a:ln>
        </p:spPr>
        <p:txBody>
          <a:bodyPr wrap="square" lIns="91425" tIns="91425" rIns="91425" bIns="91425" rtlCol="0" anchor="t" anchorCtr="0">
            <a:noAutofit/>
          </a:bodyPr>
          <a:lstStyle/>
          <a:p>
            <a:r>
              <a:rPr lang="en-US" sz="2400" b="1">
                <a:latin typeface="Helvetica Neue Light" charset="0"/>
                <a:ea typeface="Helvetica Neue Light" charset="0"/>
                <a:cs typeface="Helvetica Neue Light" charset="0"/>
                <a:sym typeface="Open Sans"/>
              </a:rPr>
              <a:t>Layer-0</a:t>
            </a:r>
          </a:p>
        </p:txBody>
      </p:sp>
    </p:spTree>
    <p:extLst>
      <p:ext uri="{BB962C8B-B14F-4D97-AF65-F5344CB8AC3E}">
        <p14:creationId xmlns:p14="http://schemas.microsoft.com/office/powerpoint/2010/main" val="1500320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Neighborhood Aggregation </a:t>
            </a:r>
          </a:p>
        </p:txBody>
      </p:sp>
      <p:sp>
        <p:nvSpPr>
          <p:cNvPr id="3" name="Content Placeholder 2"/>
          <p:cNvSpPr>
            <a:spLocks noGrp="1"/>
          </p:cNvSpPr>
          <p:nvPr>
            <p:ph idx="1"/>
          </p:nvPr>
        </p:nvSpPr>
        <p:spPr>
          <a:xfrm>
            <a:off x="395536" y="1278919"/>
            <a:ext cx="8229600" cy="4525963"/>
          </a:xfrm>
        </p:spPr>
        <p:txBody>
          <a:bodyPr/>
          <a:lstStyle/>
          <a:p>
            <a:r>
              <a:rPr lang="en-CA" b="1" dirty="0">
                <a:solidFill>
                  <a:srgbClr val="D60093"/>
                </a:solidFill>
              </a:rPr>
              <a:t>Neighborhood aggregation: </a:t>
            </a:r>
            <a:r>
              <a:rPr lang="en-CA" dirty="0"/>
              <a:t>Key distinctions are in how different approaches aggregate information across the layers</a:t>
            </a:r>
            <a:endParaRPr lang="en-CA" dirty="0">
              <a:solidFill>
                <a:schemeClr val="accent1"/>
              </a:solidFill>
            </a:endParaRPr>
          </a:p>
          <a:p>
            <a:endParaRPr lang="en-US" dirty="0"/>
          </a:p>
        </p:txBody>
      </p:sp>
      <p:sp>
        <p:nvSpPr>
          <p:cNvPr id="6" name="Slide Number Placeholder 5"/>
          <p:cNvSpPr>
            <a:spLocks noGrp="1"/>
          </p:cNvSpPr>
          <p:nvPr>
            <p:ph type="sldNum" sz="quarter" idx="12"/>
          </p:nvPr>
        </p:nvSpPr>
        <p:spPr/>
        <p:txBody>
          <a:bodyPr/>
          <a:lstStyle/>
          <a:p>
            <a:fld id="{19B12225-5612-419B-A8D5-4B8EEE4C217E}" type="slidenum">
              <a:rPr lang="en-US" smtClean="0"/>
              <a:pPr/>
              <a:t>32</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a:latin typeface="Helvetica Neue Light" charset="0"/>
              <a:ea typeface="Helvetica Neue Light" charset="0"/>
              <a:cs typeface="Helvetica Neue Light" charset="0"/>
              <a:sym typeface="Open Sans"/>
            </a:endParaRPr>
          </a:p>
        </p:txBody>
      </p:sp>
      <p:grpSp>
        <p:nvGrpSpPr>
          <p:cNvPr id="9" name="Group 8"/>
          <p:cNvGrpSpPr/>
          <p:nvPr/>
        </p:nvGrpSpPr>
        <p:grpSpPr>
          <a:xfrm>
            <a:off x="2934205" y="3099818"/>
            <a:ext cx="5336035" cy="2917951"/>
            <a:chOff x="2200654" y="2324863"/>
            <a:chExt cx="4002026" cy="2188463"/>
          </a:xfrm>
        </p:grpSpPr>
        <p:sp>
          <p:nvSpPr>
            <p:cNvPr id="10" name="TextBox 9"/>
            <p:cNvSpPr txBox="1"/>
            <p:nvPr/>
          </p:nvSpPr>
          <p:spPr>
            <a:xfrm>
              <a:off x="3630167" y="3278887"/>
              <a:ext cx="682753" cy="457199"/>
            </a:xfrm>
            <a:prstGeom prst="rect">
              <a:avLst/>
            </a:prstGeom>
            <a:noFill/>
            <a:ln>
              <a:noFill/>
            </a:ln>
          </p:spPr>
          <p:txBody>
            <a:bodyPr wrap="square" lIns="91425" tIns="91425" rIns="91425" bIns="91425" rtlCol="0" anchor="t" anchorCtr="0">
              <a:noAutofit/>
            </a:bodyPr>
            <a:lstStyle/>
            <a:p>
              <a:r>
                <a:rPr lang="en-US" sz="3200" b="1">
                  <a:solidFill>
                    <a:srgbClr val="D60093"/>
                  </a:solidFill>
                  <a:latin typeface="Helvetica Neue Light" charset="0"/>
                  <a:ea typeface="Helvetica Neue Light" charset="0"/>
                  <a:cs typeface="Helvetica Neue Light" charset="0"/>
                  <a:sym typeface="Open Sans"/>
                </a:rPr>
                <a:t>  ?</a:t>
              </a:r>
            </a:p>
          </p:txBody>
        </p:sp>
        <p:sp>
          <p:nvSpPr>
            <p:cNvPr id="11" name="TextBox 10"/>
            <p:cNvSpPr txBox="1"/>
            <p:nvPr/>
          </p:nvSpPr>
          <p:spPr>
            <a:xfrm>
              <a:off x="5519927" y="2324863"/>
              <a:ext cx="682753" cy="457199"/>
            </a:xfrm>
            <a:prstGeom prst="rect">
              <a:avLst/>
            </a:prstGeom>
            <a:noFill/>
            <a:ln>
              <a:noFill/>
            </a:ln>
          </p:spPr>
          <p:txBody>
            <a:bodyPr wrap="square" lIns="91425" tIns="91425" rIns="91425" bIns="91425" rtlCol="0" anchor="t" anchorCtr="0">
              <a:noAutofit/>
            </a:bodyPr>
            <a:lstStyle/>
            <a:p>
              <a:r>
                <a:rPr lang="en-US" sz="3200" b="1">
                  <a:solidFill>
                    <a:srgbClr val="D60093"/>
                  </a:solidFill>
                  <a:latin typeface="Helvetica Neue Light" charset="0"/>
                  <a:ea typeface="Helvetica Neue Light" charset="0"/>
                  <a:cs typeface="Helvetica Neue Light" charset="0"/>
                  <a:sym typeface="Open Sans"/>
                </a:rPr>
                <a:t>?</a:t>
              </a:r>
            </a:p>
          </p:txBody>
        </p:sp>
        <p:sp>
          <p:nvSpPr>
            <p:cNvPr id="12" name="TextBox 11"/>
            <p:cNvSpPr txBox="1"/>
            <p:nvPr/>
          </p:nvSpPr>
          <p:spPr>
            <a:xfrm>
              <a:off x="5516879" y="3217927"/>
              <a:ext cx="682753" cy="457199"/>
            </a:xfrm>
            <a:prstGeom prst="rect">
              <a:avLst/>
            </a:prstGeom>
            <a:noFill/>
            <a:ln>
              <a:noFill/>
            </a:ln>
          </p:spPr>
          <p:txBody>
            <a:bodyPr wrap="square" lIns="91425" tIns="91425" rIns="91425" bIns="91425" rtlCol="0" anchor="t" anchorCtr="0">
              <a:noAutofit/>
            </a:bodyPr>
            <a:lstStyle/>
            <a:p>
              <a:r>
                <a:rPr lang="en-US" sz="3200" b="1">
                  <a:solidFill>
                    <a:srgbClr val="D60093"/>
                  </a:solidFill>
                  <a:latin typeface="Helvetica Neue Light" charset="0"/>
                  <a:ea typeface="Helvetica Neue Light" charset="0"/>
                  <a:cs typeface="Helvetica Neue Light" charset="0"/>
                  <a:sym typeface="Open Sans"/>
                </a:rPr>
                <a:t>?</a:t>
              </a:r>
            </a:p>
          </p:txBody>
        </p:sp>
        <p:sp>
          <p:nvSpPr>
            <p:cNvPr id="13" name="TextBox 12"/>
            <p:cNvSpPr txBox="1"/>
            <p:nvPr/>
          </p:nvSpPr>
          <p:spPr>
            <a:xfrm>
              <a:off x="5458967" y="4056127"/>
              <a:ext cx="682753" cy="457199"/>
            </a:xfrm>
            <a:prstGeom prst="rect">
              <a:avLst/>
            </a:prstGeom>
            <a:noFill/>
            <a:ln>
              <a:noFill/>
            </a:ln>
          </p:spPr>
          <p:txBody>
            <a:bodyPr wrap="square" lIns="91425" tIns="91425" rIns="91425" bIns="91425" rtlCol="0" anchor="t" anchorCtr="0">
              <a:noAutofit/>
            </a:bodyPr>
            <a:lstStyle/>
            <a:p>
              <a:r>
                <a:rPr lang="en-US" sz="3200" b="1">
                  <a:solidFill>
                    <a:srgbClr val="D60093"/>
                  </a:solidFill>
                  <a:latin typeface="Helvetica Neue Light" charset="0"/>
                  <a:ea typeface="Helvetica Neue Light" charset="0"/>
                  <a:cs typeface="Helvetica Neue Light" charset="0"/>
                  <a:sym typeface="Open Sans"/>
                </a:rPr>
                <a:t>?</a:t>
              </a:r>
            </a:p>
          </p:txBody>
        </p:sp>
        <p:sp>
          <p:nvSpPr>
            <p:cNvPr id="14" name="TextBox 13"/>
            <p:cNvSpPr txBox="1"/>
            <p:nvPr/>
          </p:nvSpPr>
          <p:spPr>
            <a:xfrm>
              <a:off x="2200654" y="2656425"/>
              <a:ext cx="3316225" cy="457199"/>
            </a:xfrm>
            <a:prstGeom prst="rect">
              <a:avLst/>
            </a:prstGeom>
            <a:noFill/>
            <a:ln>
              <a:noFill/>
            </a:ln>
          </p:spPr>
          <p:txBody>
            <a:bodyPr wrap="square" lIns="91425" tIns="91425" rIns="91425" bIns="91425" rtlCol="0" anchor="t" anchorCtr="0">
              <a:noAutofit/>
            </a:bodyPr>
            <a:lstStyle/>
            <a:p>
              <a:r>
                <a:rPr lang="en-US" sz="3200">
                  <a:solidFill>
                    <a:srgbClr val="D60093"/>
                  </a:solidFill>
                  <a:latin typeface="Arial" panose="020B0604020202020204" pitchFamily="34" charset="0"/>
                  <a:ea typeface="Helvetica Neue Light" charset="0"/>
                  <a:cs typeface="Arial" panose="020B0604020202020204" pitchFamily="34" charset="0"/>
                  <a:sym typeface="Open Sans"/>
                </a:rPr>
                <a:t>What is in the box?</a:t>
              </a:r>
            </a:p>
          </p:txBody>
        </p:sp>
      </p:grpSp>
    </p:spTree>
    <p:extLst>
      <p:ext uri="{BB962C8B-B14F-4D97-AF65-F5344CB8AC3E}">
        <p14:creationId xmlns:p14="http://schemas.microsoft.com/office/powerpoint/2010/main" val="83214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Neighborhood Aggregation</a:t>
            </a:r>
          </a:p>
        </p:txBody>
      </p:sp>
      <p:sp>
        <p:nvSpPr>
          <p:cNvPr id="3" name="Content Placeholder 2"/>
          <p:cNvSpPr>
            <a:spLocks noGrp="1"/>
          </p:cNvSpPr>
          <p:nvPr>
            <p:ph idx="1"/>
          </p:nvPr>
        </p:nvSpPr>
        <p:spPr/>
        <p:txBody>
          <a:bodyPr/>
          <a:lstStyle/>
          <a:p>
            <a:r>
              <a:rPr lang="en-CA" b="1">
                <a:solidFill>
                  <a:srgbClr val="D60093"/>
                </a:solidFill>
              </a:rPr>
              <a:t>Basic approach: </a:t>
            </a:r>
            <a:r>
              <a:rPr lang="en-CA"/>
              <a:t>Average information from neighbors and apply a neural network</a:t>
            </a:r>
          </a:p>
          <a:p>
            <a:endParaRPr lang="en-US"/>
          </a:p>
        </p:txBody>
      </p:sp>
      <p:sp>
        <p:nvSpPr>
          <p:cNvPr id="6" name="Slide Number Placeholder 5"/>
          <p:cNvSpPr>
            <a:spLocks noGrp="1"/>
          </p:cNvSpPr>
          <p:nvPr>
            <p:ph type="sldNum" sz="quarter" idx="12"/>
          </p:nvPr>
        </p:nvSpPr>
        <p:spPr/>
        <p:txBody>
          <a:bodyPr/>
          <a:lstStyle/>
          <a:p>
            <a:fld id="{19B12225-5612-419B-A8D5-4B8EEE4C217E}" type="slidenum">
              <a:rPr lang="en-US" smtClean="0"/>
              <a:pPr/>
              <a:t>33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a:latin typeface="Helvetica Neue Light" charset="0"/>
              <a:ea typeface="Helvetica Neue Light" charset="0"/>
              <a:cs typeface="Helvetica Neue Light" charset="0"/>
              <a:sym typeface="Open Sans"/>
            </a:endParaRPr>
          </a:p>
        </p:txBody>
      </p:sp>
      <p:grpSp>
        <p:nvGrpSpPr>
          <p:cNvPr id="9" name="Group 8"/>
          <p:cNvGrpSpPr/>
          <p:nvPr/>
        </p:nvGrpSpPr>
        <p:grpSpPr>
          <a:xfrm>
            <a:off x="2178304" y="2624330"/>
            <a:ext cx="4267201" cy="2023871"/>
            <a:chOff x="1633727" y="1968247"/>
            <a:chExt cx="3200401" cy="1517903"/>
          </a:xfrm>
        </p:grpSpPr>
        <p:sp>
          <p:nvSpPr>
            <p:cNvPr id="10" name="TextBox 9"/>
            <p:cNvSpPr txBox="1"/>
            <p:nvPr/>
          </p:nvSpPr>
          <p:spPr>
            <a:xfrm>
              <a:off x="1633727" y="1968247"/>
              <a:ext cx="3200401" cy="960280"/>
            </a:xfrm>
            <a:prstGeom prst="rect">
              <a:avLst/>
            </a:prstGeom>
            <a:noFill/>
            <a:ln>
              <a:noFill/>
            </a:ln>
          </p:spPr>
          <p:txBody>
            <a:bodyPr wrap="square" lIns="91425" tIns="91425" rIns="91425" bIns="91425" rtlCol="0" anchor="t" anchorCtr="0">
              <a:noAutofit/>
            </a:bodyPr>
            <a:lstStyle/>
            <a:p>
              <a:pPr algn="ctr"/>
              <a:r>
                <a:rPr lang="en-US" sz="3200">
                  <a:solidFill>
                    <a:srgbClr val="D60093"/>
                  </a:solidFill>
                  <a:latin typeface="Calibri" charset="0"/>
                  <a:ea typeface="Calibri" charset="0"/>
                  <a:cs typeface="Calibri" charset="0"/>
                  <a:sym typeface="Open Sans"/>
                </a:rPr>
                <a:t>(1) average messages from neighbors </a:t>
              </a:r>
            </a:p>
          </p:txBody>
        </p:sp>
        <p:cxnSp>
          <p:nvCxnSpPr>
            <p:cNvPr id="11" name="Straight Arrow Connector 10"/>
            <p:cNvCxnSpPr/>
            <p:nvPr/>
          </p:nvCxnSpPr>
          <p:spPr>
            <a:xfrm>
              <a:off x="3733800" y="2800350"/>
              <a:ext cx="609600" cy="685800"/>
            </a:xfrm>
            <a:prstGeom prst="straightConnector1">
              <a:avLst/>
            </a:prstGeom>
            <a:ln w="79375">
              <a:solidFill>
                <a:srgbClr val="D6009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2987040" y="4840224"/>
            <a:ext cx="4421633" cy="1653032"/>
            <a:chOff x="2240279" y="3630168"/>
            <a:chExt cx="3316225" cy="1239774"/>
          </a:xfrm>
        </p:grpSpPr>
        <p:sp>
          <p:nvSpPr>
            <p:cNvPr id="13" name="TextBox 12"/>
            <p:cNvSpPr txBox="1"/>
            <p:nvPr/>
          </p:nvSpPr>
          <p:spPr>
            <a:xfrm>
              <a:off x="2240279" y="4412743"/>
              <a:ext cx="3316225" cy="457199"/>
            </a:xfrm>
            <a:prstGeom prst="rect">
              <a:avLst/>
            </a:prstGeom>
            <a:noFill/>
            <a:ln>
              <a:noFill/>
            </a:ln>
          </p:spPr>
          <p:txBody>
            <a:bodyPr wrap="square" lIns="91425" tIns="91425" rIns="91425" bIns="91425" rtlCol="0" anchor="t" anchorCtr="0">
              <a:noAutofit/>
            </a:bodyPr>
            <a:lstStyle/>
            <a:p>
              <a:r>
                <a:rPr lang="en-US" sz="3200">
                  <a:solidFill>
                    <a:srgbClr val="D60093"/>
                  </a:solidFill>
                  <a:latin typeface="Calibri" charset="0"/>
                  <a:ea typeface="Calibri" charset="0"/>
                  <a:cs typeface="Calibri" charset="0"/>
                  <a:sym typeface="Open Sans"/>
                </a:rPr>
                <a:t>(2) apply neural network</a:t>
              </a:r>
            </a:p>
          </p:txBody>
        </p:sp>
        <p:cxnSp>
          <p:nvCxnSpPr>
            <p:cNvPr id="14" name="Straight Arrow Connector 13"/>
            <p:cNvCxnSpPr/>
            <p:nvPr/>
          </p:nvCxnSpPr>
          <p:spPr>
            <a:xfrm flipV="1">
              <a:off x="3419856" y="3630168"/>
              <a:ext cx="539496" cy="850392"/>
            </a:xfrm>
            <a:prstGeom prst="straightConnector1">
              <a:avLst/>
            </a:prstGeom>
            <a:ln w="79375">
              <a:solidFill>
                <a:srgbClr val="D6009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6876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60" y="112139"/>
            <a:ext cx="8229600" cy="1143000"/>
          </a:xfrm>
        </p:spPr>
        <p:txBody>
          <a:bodyPr/>
          <a:lstStyle/>
          <a:p>
            <a:r>
              <a:rPr lang="en-US" dirty="0"/>
              <a:t>The Math: Deep Encoder</a:t>
            </a:r>
          </a:p>
        </p:txBody>
      </p:sp>
      <p:sp>
        <p:nvSpPr>
          <p:cNvPr id="3" name="Content Placeholder 2"/>
          <p:cNvSpPr>
            <a:spLocks noGrp="1"/>
          </p:cNvSpPr>
          <p:nvPr>
            <p:ph idx="1"/>
          </p:nvPr>
        </p:nvSpPr>
        <p:spPr>
          <a:xfrm>
            <a:off x="457200" y="1340768"/>
            <a:ext cx="8229600" cy="4525963"/>
          </a:xfrm>
        </p:spPr>
        <p:txBody>
          <a:bodyPr/>
          <a:lstStyle/>
          <a:p>
            <a:r>
              <a:rPr lang="en-CA" b="1" dirty="0">
                <a:solidFill>
                  <a:srgbClr val="D60093"/>
                </a:solidFill>
              </a:rPr>
              <a:t>Basic approach: </a:t>
            </a:r>
            <a:r>
              <a:rPr lang="en-CA" dirty="0"/>
              <a:t>Average neighbor messages and apply a neural network</a:t>
            </a:r>
            <a:endParaRPr lang="en-US" dirty="0"/>
          </a:p>
          <a:p>
            <a:endParaRPr lang="en-US" dirty="0"/>
          </a:p>
        </p:txBody>
      </p:sp>
      <p:sp>
        <p:nvSpPr>
          <p:cNvPr id="6" name="Slide Number Placeholder 5"/>
          <p:cNvSpPr>
            <a:spLocks noGrp="1"/>
          </p:cNvSpPr>
          <p:nvPr>
            <p:ph type="sldNum" sz="quarter" idx="12"/>
          </p:nvPr>
        </p:nvSpPr>
        <p:spPr>
          <a:xfrm>
            <a:off x="6553200" y="6096918"/>
            <a:ext cx="2133600" cy="365125"/>
          </a:xfrm>
        </p:spPr>
        <p:txBody>
          <a:bodyPr/>
          <a:lstStyle/>
          <a:p>
            <a:fld id="{19B12225-5612-419B-A8D5-4B8EEE4C217E}" type="slidenum">
              <a:rPr lang="en-US" smtClean="0"/>
              <a:pPr/>
              <a:t>34</a:t>
            </a:fld>
            <a:endParaRPr lang="en-US"/>
          </a:p>
        </p:txBody>
      </p:sp>
      <p:sp>
        <p:nvSpPr>
          <p:cNvPr id="8" name="Rectangle 7"/>
          <p:cNvSpPr/>
          <p:nvPr/>
        </p:nvSpPr>
        <p:spPr>
          <a:xfrm>
            <a:off x="2702187" y="3255103"/>
            <a:ext cx="2010267" cy="1489932"/>
          </a:xfrm>
          <a:prstGeom prst="rect">
            <a:avLst/>
          </a:prstGeom>
          <a:solidFill>
            <a:schemeClr val="accent2">
              <a:alpha val="60000"/>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3630547" y="4746291"/>
            <a:ext cx="3737372" cy="1328577"/>
          </a:xfrm>
          <a:prstGeom prst="rect">
            <a:avLst/>
          </a:prstGeom>
          <a:noFill/>
          <a:ln>
            <a:noFill/>
          </a:ln>
        </p:spPr>
        <p:txBody>
          <a:bodyPr wrap="square" lIns="91425" tIns="91425" rIns="91425" bIns="91425" rtlCol="0" anchor="t" anchorCtr="0">
            <a:noAutofit/>
          </a:bodyPr>
          <a:lstStyle/>
          <a:p>
            <a:pPr algn="ctr"/>
            <a:r>
              <a:rPr lang="en-US" sz="2400">
                <a:solidFill>
                  <a:srgbClr val="0070C0"/>
                </a:solidFill>
                <a:latin typeface="Calibri" charset="0"/>
                <a:ea typeface="Calibri" charset="0"/>
                <a:cs typeface="Calibri" charset="0"/>
                <a:sym typeface="Open Sans"/>
              </a:rPr>
              <a:t>Average of neighbor’s previous layer embeddings</a:t>
            </a:r>
          </a:p>
        </p:txBody>
      </p:sp>
      <p:cxnSp>
        <p:nvCxnSpPr>
          <p:cNvPr id="10" name="Straight Arrow Connector 9"/>
          <p:cNvCxnSpPr>
            <a:cxnSpLocks/>
          </p:cNvCxnSpPr>
          <p:nvPr/>
        </p:nvCxnSpPr>
        <p:spPr>
          <a:xfrm flipH="1" flipV="1">
            <a:off x="4211826" y="4385809"/>
            <a:ext cx="682132" cy="53741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5C08C96-8483-499F-880E-57D2105230FB}"/>
              </a:ext>
            </a:extLst>
          </p:cNvPr>
          <p:cNvCxnSpPr>
            <a:cxnSpLocks/>
          </p:cNvCxnSpPr>
          <p:nvPr/>
        </p:nvCxnSpPr>
        <p:spPr>
          <a:xfrm flipH="1" flipV="1">
            <a:off x="8215065" y="4176603"/>
            <a:ext cx="82609" cy="390988"/>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1176FC5-DA08-45A4-8730-C58D972D183B}"/>
              </a:ext>
            </a:extLst>
          </p:cNvPr>
          <p:cNvSpPr txBox="1"/>
          <p:nvPr/>
        </p:nvSpPr>
        <p:spPr>
          <a:xfrm>
            <a:off x="7221490" y="4461447"/>
            <a:ext cx="1987150" cy="1328577"/>
          </a:xfrm>
          <a:prstGeom prst="rect">
            <a:avLst/>
          </a:prstGeom>
          <a:noFill/>
          <a:ln>
            <a:noFill/>
          </a:ln>
        </p:spPr>
        <p:txBody>
          <a:bodyPr wrap="square" lIns="91425" tIns="91425" rIns="91425" bIns="91425" rtlCol="0" anchor="t" anchorCtr="0">
            <a:noAutofit/>
          </a:bodyPr>
          <a:lstStyle/>
          <a:p>
            <a:pPr algn="ctr"/>
            <a:r>
              <a:rPr lang="en-US" sz="2400">
                <a:solidFill>
                  <a:srgbClr val="7030A0"/>
                </a:solidFill>
                <a:latin typeface="Calibri" charset="0"/>
                <a:ea typeface="Calibri" charset="0"/>
                <a:cs typeface="Calibri" charset="0"/>
                <a:sym typeface="Open Sans"/>
              </a:rPr>
              <a:t>Total number of layers</a:t>
            </a:r>
            <a:endParaRPr lang="en-US" sz="2400" i="1">
              <a:solidFill>
                <a:srgbClr val="7030A0"/>
              </a:solidFill>
              <a:latin typeface="Calibri" charset="0"/>
              <a:ea typeface="Calibri" charset="0"/>
              <a:cs typeface="Calibri" charset="0"/>
              <a:sym typeface="Open Sans"/>
            </a:endParaRPr>
          </a:p>
        </p:txBody>
      </p:sp>
      <p:sp>
        <p:nvSpPr>
          <p:cNvPr id="13" name="Rectangle 12"/>
          <p:cNvSpPr/>
          <p:nvPr/>
        </p:nvSpPr>
        <p:spPr>
          <a:xfrm>
            <a:off x="216409" y="2669887"/>
            <a:ext cx="1469136" cy="585216"/>
          </a:xfrm>
          <a:prstGeom prst="rect">
            <a:avLst/>
          </a:prstGeom>
          <a:solidFill>
            <a:schemeClr val="accent4">
              <a:alpha val="60000"/>
            </a:schemeClr>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p:cNvSpPr txBox="1"/>
          <p:nvPr/>
        </p:nvSpPr>
        <p:spPr>
          <a:xfrm>
            <a:off x="2264706" y="2157719"/>
            <a:ext cx="4238752" cy="1359512"/>
          </a:xfrm>
          <a:prstGeom prst="rect">
            <a:avLst/>
          </a:prstGeom>
          <a:noFill/>
          <a:ln>
            <a:noFill/>
          </a:ln>
        </p:spPr>
        <p:txBody>
          <a:bodyPr wrap="square" lIns="91425" tIns="91425" rIns="91425" bIns="91425" rtlCol="0" anchor="t" anchorCtr="0">
            <a:noAutofit/>
          </a:bodyPr>
          <a:lstStyle/>
          <a:p>
            <a:pPr algn="ctr"/>
            <a:r>
              <a:rPr lang="en-US" sz="2400" dirty="0">
                <a:solidFill>
                  <a:schemeClr val="accent4"/>
                </a:solidFill>
                <a:latin typeface="Calibri" charset="0"/>
                <a:ea typeface="Calibri" charset="0"/>
                <a:cs typeface="Calibri" charset="0"/>
                <a:sym typeface="Open Sans"/>
              </a:rPr>
              <a:t>Initial 0-th layer embeddings are equal to node features</a:t>
            </a:r>
            <a:endParaRPr lang="en-US" sz="2400" i="1" dirty="0">
              <a:solidFill>
                <a:schemeClr val="accent4"/>
              </a:solidFill>
              <a:latin typeface="Calibri" charset="0"/>
              <a:ea typeface="Calibri" charset="0"/>
              <a:cs typeface="Calibri" charset="0"/>
              <a:sym typeface="Open Sans"/>
            </a:endParaRPr>
          </a:p>
        </p:txBody>
      </p:sp>
      <p:cxnSp>
        <p:nvCxnSpPr>
          <p:cNvPr id="15" name="Straight Arrow Connector 14"/>
          <p:cNvCxnSpPr>
            <a:cxnSpLocks/>
          </p:cNvCxnSpPr>
          <p:nvPr/>
        </p:nvCxnSpPr>
        <p:spPr>
          <a:xfrm flipH="1">
            <a:off x="1770889" y="2669887"/>
            <a:ext cx="811956" cy="32004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16409" y="4793458"/>
            <a:ext cx="3353604" cy="1687108"/>
            <a:chOff x="162306" y="3763756"/>
            <a:chExt cx="2515203" cy="1265330"/>
          </a:xfrm>
        </p:grpSpPr>
        <p:sp>
          <p:nvSpPr>
            <p:cNvPr id="17" name="Rectangle 16"/>
            <p:cNvSpPr/>
            <p:nvPr/>
          </p:nvSpPr>
          <p:spPr>
            <a:xfrm>
              <a:off x="162306" y="3763756"/>
              <a:ext cx="387222" cy="344804"/>
            </a:xfrm>
            <a:prstGeom prst="rect">
              <a:avLst/>
            </a:prstGeom>
            <a:solidFill>
              <a:schemeClr val="accent3">
                <a:alpha val="60000"/>
              </a:schemeClr>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8" name="Straight Arrow Connector 17"/>
            <p:cNvCxnSpPr/>
            <p:nvPr/>
          </p:nvCxnSpPr>
          <p:spPr>
            <a:xfrm flipH="1" flipV="1">
              <a:off x="348869" y="4146041"/>
              <a:ext cx="165481" cy="29083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5749" y="4144994"/>
              <a:ext cx="2391760" cy="884092"/>
            </a:xfrm>
            <a:prstGeom prst="rect">
              <a:avLst/>
            </a:prstGeom>
            <a:noFill/>
            <a:ln>
              <a:noFill/>
            </a:ln>
          </p:spPr>
          <p:txBody>
            <a:bodyPr wrap="square" lIns="91425" tIns="91425" rIns="91425" bIns="91425" rtlCol="0" anchor="t" anchorCtr="0">
              <a:noAutofit/>
            </a:bodyPr>
            <a:lstStyle/>
            <a:p>
              <a:pPr algn="ctr"/>
              <a:r>
                <a:rPr lang="en-US" sz="2400" dirty="0">
                  <a:solidFill>
                    <a:schemeClr val="accent3"/>
                  </a:solidFill>
                  <a:latin typeface="Calibri" charset="0"/>
                  <a:ea typeface="Calibri" charset="0"/>
                  <a:cs typeface="Calibri" charset="0"/>
                  <a:sym typeface="Open Sans"/>
                </a:rPr>
                <a:t>Embedding after </a:t>
              </a:r>
              <a:r>
                <a:rPr lang="en-US" sz="2400" i="1" dirty="0">
                  <a:solidFill>
                    <a:schemeClr val="accent3"/>
                  </a:solidFill>
                  <a:latin typeface="Calibri" charset="0"/>
                  <a:ea typeface="Calibri" charset="0"/>
                  <a:cs typeface="Calibri" charset="0"/>
                  <a:sym typeface="Open Sans"/>
                </a:rPr>
                <a:t>K</a:t>
              </a:r>
              <a:r>
                <a:rPr lang="en-US" sz="2400" dirty="0">
                  <a:solidFill>
                    <a:schemeClr val="accent3"/>
                  </a:solidFill>
                  <a:latin typeface="Calibri" charset="0"/>
                  <a:ea typeface="Calibri" charset="0"/>
                  <a:cs typeface="Calibri" charset="0"/>
                  <a:sym typeface="Open Sans"/>
                </a:rPr>
                <a:t> layers of neighborhood aggregation </a:t>
              </a:r>
              <a:endParaRPr lang="en-US" sz="2400" i="1" dirty="0">
                <a:solidFill>
                  <a:schemeClr val="accent3"/>
                </a:solidFill>
                <a:latin typeface="Calibri" charset="0"/>
                <a:ea typeface="Calibri" charset="0"/>
                <a:cs typeface="Calibri" charset="0"/>
                <a:sym typeface="Open Sans"/>
              </a:endParaRPr>
            </a:p>
          </p:txBody>
        </p:sp>
      </p:grpSp>
      <p:sp>
        <p:nvSpPr>
          <p:cNvPr id="21" name="Rectangle 20"/>
          <p:cNvSpPr/>
          <p:nvPr/>
        </p:nvSpPr>
        <p:spPr>
          <a:xfrm>
            <a:off x="1734641" y="3629103"/>
            <a:ext cx="310015" cy="607583"/>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2" name="Straight Arrow Connector 21"/>
          <p:cNvCxnSpPr>
            <a:cxnSpLocks/>
          </p:cNvCxnSpPr>
          <p:nvPr/>
        </p:nvCxnSpPr>
        <p:spPr>
          <a:xfrm flipH="1" flipV="1">
            <a:off x="1820627" y="4302047"/>
            <a:ext cx="1889566" cy="1359513"/>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095010" y="5536684"/>
            <a:ext cx="2211832" cy="1051088"/>
          </a:xfrm>
          <a:prstGeom prst="rect">
            <a:avLst/>
          </a:prstGeom>
          <a:noFill/>
          <a:ln>
            <a:noFill/>
          </a:ln>
        </p:spPr>
        <p:txBody>
          <a:bodyPr wrap="square" lIns="91425" tIns="91425" rIns="91425" bIns="91425" rtlCol="0" anchor="t" anchorCtr="0">
            <a:noAutofit/>
          </a:bodyPr>
          <a:lstStyle/>
          <a:p>
            <a:pPr algn="ctr"/>
            <a:r>
              <a:rPr lang="en-US" sz="2400" dirty="0">
                <a:solidFill>
                  <a:schemeClr val="accent5">
                    <a:lumMod val="75000"/>
                  </a:schemeClr>
                </a:solidFill>
                <a:latin typeface="Calibri" charset="0"/>
                <a:ea typeface="Calibri" charset="0"/>
                <a:cs typeface="Calibri" charset="0"/>
                <a:sym typeface="Open Sans"/>
              </a:rPr>
              <a:t> Non-linearity (e.g., </a:t>
            </a:r>
            <a:r>
              <a:rPr lang="en-US" sz="2400" dirty="0" err="1">
                <a:solidFill>
                  <a:schemeClr val="accent5">
                    <a:lumMod val="75000"/>
                  </a:schemeClr>
                </a:solidFill>
                <a:latin typeface="Calibri" charset="0"/>
                <a:ea typeface="Calibri" charset="0"/>
                <a:cs typeface="Calibri" charset="0"/>
                <a:sym typeface="Open Sans"/>
              </a:rPr>
              <a:t>ReLU</a:t>
            </a:r>
            <a:r>
              <a:rPr lang="en-US" sz="2400" dirty="0">
                <a:solidFill>
                  <a:schemeClr val="accent5">
                    <a:lumMod val="75000"/>
                  </a:schemeClr>
                </a:solidFill>
                <a:latin typeface="Calibri" charset="0"/>
                <a:ea typeface="Calibri" charset="0"/>
                <a:cs typeface="Calibri" charset="0"/>
                <a:sym typeface="Open Sans"/>
              </a:rPr>
              <a:t>)</a:t>
            </a:r>
            <a:endParaRPr lang="en-US" sz="2400" i="1" dirty="0">
              <a:solidFill>
                <a:schemeClr val="accent5">
                  <a:lumMod val="75000"/>
                </a:schemeClr>
              </a:solidFill>
              <a:latin typeface="Calibri" charset="0"/>
              <a:ea typeface="Calibri" charset="0"/>
              <a:cs typeface="Calibri" charset="0"/>
              <a:sym typeface="Open Sans"/>
            </a:endParaRPr>
          </a:p>
        </p:txBody>
      </p:sp>
      <p:sp>
        <p:nvSpPr>
          <p:cNvPr id="25" name="Rectangle 24"/>
          <p:cNvSpPr/>
          <p:nvPr/>
        </p:nvSpPr>
        <p:spPr>
          <a:xfrm>
            <a:off x="5475848" y="3555691"/>
            <a:ext cx="558354" cy="754406"/>
          </a:xfrm>
          <a:prstGeom prst="rect">
            <a:avLst/>
          </a:prstGeom>
          <a:solidFill>
            <a:schemeClr val="accent6">
              <a:alpha val="60000"/>
            </a:schemeClr>
          </a:solid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26" name="TextBox 25"/>
              <p:cNvSpPr txBox="1"/>
              <p:nvPr/>
            </p:nvSpPr>
            <p:spPr>
              <a:xfrm>
                <a:off x="6295303" y="2537432"/>
                <a:ext cx="2393885" cy="1367521"/>
              </a:xfrm>
              <a:prstGeom prst="rect">
                <a:avLst/>
              </a:prstGeom>
              <a:noFill/>
              <a:ln>
                <a:noFill/>
              </a:ln>
            </p:spPr>
            <p:txBody>
              <a:bodyPr wrap="square" lIns="91425" tIns="91425" rIns="91425" bIns="91425" rtlCol="0" anchor="t" anchorCtr="0">
                <a:noAutofit/>
              </a:bodyPr>
              <a:lstStyle/>
              <a:p>
                <a:pPr algn="ctr"/>
                <a:r>
                  <a:rPr lang="en-US" sz="2400">
                    <a:solidFill>
                      <a:schemeClr val="accent6"/>
                    </a:solidFill>
                    <a:latin typeface="Calibri" charset="0"/>
                    <a:ea typeface="Calibri" charset="0"/>
                    <a:cs typeface="Calibri" charset="0"/>
                    <a:sym typeface="Open Sans"/>
                  </a:rPr>
                  <a:t>embedding of </a:t>
                </a:r>
                <a14:m>
                  <m:oMath xmlns:m="http://schemas.openxmlformats.org/officeDocument/2006/math">
                    <m:r>
                      <a:rPr lang="en-US" sz="2400" i="1" dirty="0" smtClean="0">
                        <a:solidFill>
                          <a:schemeClr val="accent6"/>
                        </a:solidFill>
                        <a:latin typeface="Cambria Math" panose="02040503050406030204" pitchFamily="18" charset="0"/>
                        <a:ea typeface="Calibri" charset="0"/>
                        <a:cs typeface="Calibri" charset="0"/>
                        <a:sym typeface="Open Sans"/>
                      </a:rPr>
                      <m:t>𝑣</m:t>
                    </m:r>
                    <m:r>
                      <a:rPr lang="en-US" sz="2400" i="1" dirty="0" smtClean="0">
                        <a:solidFill>
                          <a:schemeClr val="accent6"/>
                        </a:solidFill>
                        <a:latin typeface="Cambria Math" panose="02040503050406030204" pitchFamily="18" charset="0"/>
                        <a:ea typeface="Calibri" charset="0"/>
                        <a:cs typeface="Calibri" charset="0"/>
                        <a:sym typeface="Open Sans"/>
                      </a:rPr>
                      <m:t> </m:t>
                    </m:r>
                  </m:oMath>
                </a14:m>
                <a:r>
                  <a:rPr lang="en-US" sz="2400">
                    <a:solidFill>
                      <a:schemeClr val="accent6"/>
                    </a:solidFill>
                    <a:latin typeface="Calibri" charset="0"/>
                    <a:ea typeface="Calibri" charset="0"/>
                    <a:cs typeface="Calibri" charset="0"/>
                    <a:sym typeface="Open Sans"/>
                  </a:rPr>
                  <a:t>at layer </a:t>
                </a:r>
                <a14:m>
                  <m:oMath xmlns:m="http://schemas.openxmlformats.org/officeDocument/2006/math">
                    <m:r>
                      <a:rPr lang="en-US" sz="2400" b="0" i="1" dirty="0" smtClean="0">
                        <a:solidFill>
                          <a:schemeClr val="accent6"/>
                        </a:solidFill>
                        <a:latin typeface="Cambria Math" panose="02040503050406030204" pitchFamily="18" charset="0"/>
                        <a:ea typeface="Calibri" charset="0"/>
                        <a:cs typeface="Calibri" charset="0"/>
                        <a:sym typeface="Open Sans"/>
                      </a:rPr>
                      <m:t>𝑘</m:t>
                    </m:r>
                  </m:oMath>
                </a14:m>
                <a:endParaRPr lang="en-US" sz="2400" i="1">
                  <a:solidFill>
                    <a:schemeClr val="accent6"/>
                  </a:solidFill>
                  <a:latin typeface="Calibri" charset="0"/>
                  <a:ea typeface="Calibri" charset="0"/>
                  <a:cs typeface="Calibri" charset="0"/>
                  <a:sym typeface="Open Sans"/>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295303" y="2537432"/>
                <a:ext cx="2393885" cy="1367521"/>
              </a:xfrm>
              <a:prstGeom prst="rect">
                <a:avLst/>
              </a:prstGeom>
              <a:blipFill>
                <a:blip r:embed="rId2"/>
                <a:stretch>
                  <a:fillRect/>
                </a:stretch>
              </a:blipFill>
              <a:ln>
                <a:noFill/>
              </a:ln>
            </p:spPr>
            <p:txBody>
              <a:bodyPr/>
              <a:lstStyle/>
              <a:p>
                <a:r>
                  <a:rPr lang="en-US">
                    <a:noFill/>
                  </a:rPr>
                  <a:t> </a:t>
                </a:r>
              </a:p>
            </p:txBody>
          </p:sp>
        </mc:Fallback>
      </mc:AlternateContent>
      <p:cxnSp>
        <p:nvCxnSpPr>
          <p:cNvPr id="27" name="Straight Arrow Connector 26"/>
          <p:cNvCxnSpPr>
            <a:cxnSpLocks/>
          </p:cNvCxnSpPr>
          <p:nvPr/>
        </p:nvCxnSpPr>
        <p:spPr>
          <a:xfrm flipH="1">
            <a:off x="5818357" y="2883189"/>
            <a:ext cx="709706" cy="595266"/>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4987A8A-9EDE-EE4E-9315-80ECDC8FBFC2}"/>
                  </a:ext>
                </a:extLst>
              </p:cNvPr>
              <p:cNvSpPr txBox="1"/>
              <p:nvPr/>
            </p:nvSpPr>
            <p:spPr>
              <a:xfrm>
                <a:off x="284248" y="2747051"/>
                <a:ext cx="126771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rPr>
                          </m:ctrlPr>
                        </m:sSubSupPr>
                        <m:e>
                          <m:r>
                            <m:rPr>
                              <m:sty m:val="p"/>
                            </m:rPr>
                            <a:rPr lang="en-US" sz="2800" b="0" i="0" smtClean="0">
                              <a:latin typeface="Cambria Math" panose="02040503050406030204" pitchFamily="18" charset="0"/>
                            </a:rPr>
                            <m:t>h</m:t>
                          </m:r>
                        </m:e>
                        <m:sub>
                          <m:r>
                            <a:rPr lang="en-US" sz="2800" b="0" i="1" smtClean="0">
                              <a:latin typeface="Cambria Math" panose="02040503050406030204" pitchFamily="18" charset="0"/>
                            </a:rPr>
                            <m:t>𝑣</m:t>
                          </m:r>
                        </m:sub>
                        <m:sup>
                          <m:r>
                            <a:rPr lang="en-US" sz="2800" b="0" i="1" smtClean="0">
                              <a:latin typeface="Cambria Math" panose="02040503050406030204" pitchFamily="18" charset="0"/>
                            </a:rPr>
                            <m:t>0</m:t>
                          </m:r>
                        </m:sup>
                      </m:sSubSup>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m:rPr>
                              <m:sty m:val="p"/>
                            </m:rPr>
                            <a:rPr lang="en-US" sz="2800" b="0" i="0" smtClean="0">
                              <a:latin typeface="Cambria Math" panose="02040503050406030204" pitchFamily="18" charset="0"/>
                            </a:rPr>
                            <m:t>x</m:t>
                          </m:r>
                        </m:e>
                        <m:sub>
                          <m:r>
                            <a:rPr lang="en-US" sz="2800" b="0" i="1" smtClean="0">
                              <a:latin typeface="Cambria Math" panose="02040503050406030204" pitchFamily="18" charset="0"/>
                            </a:rPr>
                            <m:t>𝑣</m:t>
                          </m:r>
                        </m:sub>
                      </m:sSub>
                    </m:oMath>
                  </m:oMathPara>
                </a14:m>
                <a:endParaRPr lang="en-US" sz="2800"/>
              </a:p>
            </p:txBody>
          </p:sp>
        </mc:Choice>
        <mc:Fallback xmlns="">
          <p:sp>
            <p:nvSpPr>
              <p:cNvPr id="11" name="TextBox 10">
                <a:extLst>
                  <a:ext uri="{FF2B5EF4-FFF2-40B4-BE49-F238E27FC236}">
                    <a16:creationId xmlns:a16="http://schemas.microsoft.com/office/drawing/2014/main" id="{64987A8A-9EDE-EE4E-9315-80ECDC8FBFC2}"/>
                  </a:ext>
                </a:extLst>
              </p:cNvPr>
              <p:cNvSpPr txBox="1">
                <a:spLocks noRot="1" noChangeAspect="1" noMove="1" noResize="1" noEditPoints="1" noAdjustHandles="1" noChangeArrowheads="1" noChangeShapeType="1" noTextEdit="1"/>
              </p:cNvSpPr>
              <p:nvPr/>
            </p:nvSpPr>
            <p:spPr>
              <a:xfrm>
                <a:off x="284248" y="2747051"/>
                <a:ext cx="1267719"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5D4BAE2-75B4-6A44-8FB5-4333D945C95A}"/>
                  </a:ext>
                </a:extLst>
              </p:cNvPr>
              <p:cNvSpPr txBox="1"/>
              <p:nvPr/>
            </p:nvSpPr>
            <p:spPr>
              <a:xfrm>
                <a:off x="294384" y="4752879"/>
                <a:ext cx="1500667" cy="5232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m:rPr>
                              <m:sty m:val="p"/>
                            </m:rPr>
                            <a:rPr lang="en-US" sz="2800" b="0" i="0" smtClean="0">
                              <a:latin typeface="Cambria Math" panose="02040503050406030204" pitchFamily="18" charset="0"/>
                            </a:rPr>
                            <m:t>z</m:t>
                          </m:r>
                        </m:e>
                        <m:sub>
                          <m:r>
                            <a:rPr lang="en-US" sz="2800" b="0" i="1" smtClean="0">
                              <a:latin typeface="Cambria Math" panose="02040503050406030204" pitchFamily="18" charset="0"/>
                            </a:rPr>
                            <m:t>𝑣</m:t>
                          </m:r>
                        </m:sub>
                      </m:sSub>
                      <m:r>
                        <a:rPr lang="en-US" sz="2800" b="0" i="1" smtClean="0">
                          <a:latin typeface="Cambria Math" panose="02040503050406030204" pitchFamily="18" charset="0"/>
                        </a:rPr>
                        <m:t>=</m:t>
                      </m:r>
                      <m:sSubSup>
                        <m:sSubSupPr>
                          <m:ctrlPr>
                            <a:rPr lang="en-US" sz="2800" b="0" i="1" smtClean="0">
                              <a:latin typeface="Cambria Math" panose="02040503050406030204" pitchFamily="18" charset="0"/>
                            </a:rPr>
                          </m:ctrlPr>
                        </m:sSubSupPr>
                        <m:e>
                          <m:r>
                            <m:rPr>
                              <m:sty m:val="p"/>
                            </m:rPr>
                            <a:rPr lang="en-US" sz="2800" b="0" i="0" smtClean="0">
                              <a:latin typeface="Cambria Math" panose="02040503050406030204" pitchFamily="18" charset="0"/>
                            </a:rPr>
                            <m:t>h</m:t>
                          </m:r>
                        </m:e>
                        <m:sub>
                          <m:r>
                            <a:rPr lang="en-US" sz="2800" b="0" i="1" smtClean="0">
                              <a:latin typeface="Cambria Math" panose="02040503050406030204" pitchFamily="18" charset="0"/>
                            </a:rPr>
                            <m:t>𝑣</m:t>
                          </m:r>
                        </m:sub>
                        <m:sup>
                          <m:r>
                            <a:rPr lang="en-US" sz="2800" b="0" i="1" smtClean="0">
                              <a:latin typeface="Cambria Math" panose="02040503050406030204" pitchFamily="18" charset="0"/>
                            </a:rPr>
                            <m:t>(</m:t>
                          </m:r>
                          <m:r>
                            <a:rPr lang="en-US" sz="2800" b="0" i="1" smtClean="0">
                              <a:latin typeface="Cambria Math" panose="02040503050406030204" pitchFamily="18" charset="0"/>
                            </a:rPr>
                            <m:t>𝐾</m:t>
                          </m:r>
                          <m:r>
                            <a:rPr lang="en-US" sz="2800" b="0" i="1" smtClean="0">
                              <a:latin typeface="Cambria Math" panose="02040503050406030204" pitchFamily="18" charset="0"/>
                            </a:rPr>
                            <m:t>)</m:t>
                          </m:r>
                        </m:sup>
                      </m:sSubSup>
                    </m:oMath>
                  </m:oMathPara>
                </a14:m>
                <a:endParaRPr lang="en-US" sz="2800" dirty="0"/>
              </a:p>
            </p:txBody>
          </p:sp>
        </mc:Choice>
        <mc:Fallback xmlns="">
          <p:sp>
            <p:nvSpPr>
              <p:cNvPr id="29" name="TextBox 28">
                <a:extLst>
                  <a:ext uri="{FF2B5EF4-FFF2-40B4-BE49-F238E27FC236}">
                    <a16:creationId xmlns:a16="http://schemas.microsoft.com/office/drawing/2014/main" id="{55D4BAE2-75B4-6A44-8FB5-4333D945C95A}"/>
                  </a:ext>
                </a:extLst>
              </p:cNvPr>
              <p:cNvSpPr txBox="1">
                <a:spLocks noRot="1" noChangeAspect="1" noMove="1" noResize="1" noEditPoints="1" noAdjustHandles="1" noChangeArrowheads="1" noChangeShapeType="1" noTextEdit="1"/>
              </p:cNvSpPr>
              <p:nvPr/>
            </p:nvSpPr>
            <p:spPr>
              <a:xfrm>
                <a:off x="294384" y="4752879"/>
                <a:ext cx="150066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C728B60-3C79-E34F-ABF5-27D5FFD52787}"/>
                  </a:ext>
                </a:extLst>
              </p:cNvPr>
              <p:cNvSpPr txBox="1"/>
              <p:nvPr/>
            </p:nvSpPr>
            <p:spPr>
              <a:xfrm>
                <a:off x="335171" y="3363927"/>
                <a:ext cx="8870442" cy="12168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rPr>
                          </m:ctrlPr>
                        </m:sSubSupPr>
                        <m:e>
                          <m:r>
                            <m:rPr>
                              <m:sty m:val="p"/>
                            </m:rPr>
                            <a:rPr lang="en-US" sz="2800" b="0" i="0" smtClean="0">
                              <a:latin typeface="Cambria Math" panose="02040503050406030204" pitchFamily="18" charset="0"/>
                            </a:rPr>
                            <m:t>h</m:t>
                          </m:r>
                        </m:e>
                        <m:sub>
                          <m:r>
                            <a:rPr lang="en-US" sz="2800" b="0" i="1" smtClean="0">
                              <a:latin typeface="Cambria Math" panose="02040503050406030204" pitchFamily="18" charset="0"/>
                            </a:rPr>
                            <m:t>𝑣</m:t>
                          </m:r>
                        </m:sub>
                        <m:sup>
                          <m:r>
                            <a:rPr lang="en-US" sz="2800" b="0" i="1" smtClean="0">
                              <a:latin typeface="Cambria Math" panose="02040503050406030204" pitchFamily="18" charset="0"/>
                            </a:rPr>
                            <m:t>(</m:t>
                          </m:r>
                          <m:r>
                            <a:rPr lang="en-US" sz="2800" b="0" i="1" smtClean="0">
                              <a:latin typeface="Cambria Math" panose="02040503050406030204" pitchFamily="18" charset="0"/>
                            </a:rPr>
                            <m:t>𝑘</m:t>
                          </m:r>
                          <m:r>
                            <a:rPr lang="en-US" sz="2800" b="0" i="1" smtClean="0">
                              <a:latin typeface="Cambria Math" panose="02040503050406030204" pitchFamily="18" charset="0"/>
                            </a:rPr>
                            <m:t>+1)</m:t>
                          </m:r>
                        </m:sup>
                      </m:sSubSup>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𝜎</m:t>
                      </m:r>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m:rPr>
                              <m:sty m:val="p"/>
                            </m:rPr>
                            <a:rPr lang="en-US" sz="2800" b="0" i="0" smtClean="0">
                              <a:latin typeface="Cambria Math" panose="02040503050406030204" pitchFamily="18" charset="0"/>
                              <a:ea typeface="Cambria Math" panose="02040503050406030204" pitchFamily="18" charset="0"/>
                            </a:rPr>
                            <m:t>W</m:t>
                          </m:r>
                        </m:e>
                        <m:sub>
                          <m:r>
                            <a:rPr lang="en-US" sz="2800" b="0" i="1" smtClean="0">
                              <a:latin typeface="Cambria Math" panose="02040503050406030204" pitchFamily="18" charset="0"/>
                              <a:ea typeface="Cambria Math" panose="02040503050406030204" pitchFamily="18" charset="0"/>
                            </a:rPr>
                            <m:t>𝑘</m:t>
                          </m:r>
                        </m:sub>
                      </m:sSub>
                      <m:nary>
                        <m:naryPr>
                          <m:chr m:val="∑"/>
                          <m:supHide m:val="on"/>
                          <m:ctrlPr>
                            <a:rPr lang="en-US" sz="2800" b="0" i="1" smtClean="0">
                              <a:latin typeface="Cambria Math" panose="02040503050406030204" pitchFamily="18" charset="0"/>
                              <a:ea typeface="Cambria Math" panose="02040503050406030204" pitchFamily="18" charset="0"/>
                            </a:rPr>
                          </m:ctrlPr>
                        </m:naryPr>
                        <m:sub>
                          <m:r>
                            <m:rPr>
                              <m:brk m:alnAt="7"/>
                            </m:rPr>
                            <a:rPr lang="en-US" sz="2800" b="0" i="1" smtClean="0">
                              <a:latin typeface="Cambria Math" panose="02040503050406030204" pitchFamily="18" charset="0"/>
                              <a:ea typeface="Cambria Math" panose="02040503050406030204" pitchFamily="18" charset="0"/>
                            </a:rPr>
                            <m:t>𝑢</m:t>
                          </m:r>
                          <m:r>
                            <a:rPr lang="en-US" sz="2800" b="0" i="1" smtClean="0">
                              <a:latin typeface="Cambria Math" panose="02040503050406030204" pitchFamily="18" charset="0"/>
                              <a:ea typeface="Cambria Math" panose="02040503050406030204" pitchFamily="18" charset="0"/>
                            </a:rPr>
                            <m:t>∈</m:t>
                          </m:r>
                          <m:r>
                            <m:rPr>
                              <m:sty m:val="p"/>
                              <m:brk m:alnAt="7"/>
                            </m:rPr>
                            <a:rPr lang="en-US" sz="2800" b="0" i="0" smtClean="0">
                              <a:latin typeface="Cambria Math" panose="02040503050406030204" pitchFamily="18" charset="0"/>
                              <a:ea typeface="Cambria Math" panose="02040503050406030204" pitchFamily="18" charset="0"/>
                            </a:rPr>
                            <m:t>N</m:t>
                          </m:r>
                          <m:r>
                            <m:rPr>
                              <m:brk m:alnAt="7"/>
                            </m:rP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𝑣</m:t>
                          </m:r>
                          <m:r>
                            <a:rPr lang="en-US" sz="2800" b="0" i="1" smtClean="0">
                              <a:latin typeface="Cambria Math" panose="02040503050406030204" pitchFamily="18" charset="0"/>
                              <a:ea typeface="Cambria Math" panose="02040503050406030204" pitchFamily="18" charset="0"/>
                            </a:rPr>
                            <m:t>)</m:t>
                          </m:r>
                        </m:sub>
                        <m:sup/>
                        <m:e>
                          <m:f>
                            <m:fPr>
                              <m:ctrlPr>
                                <a:rPr lang="en-US" sz="2800" b="0" i="1" smtClean="0">
                                  <a:latin typeface="Cambria Math" panose="02040503050406030204" pitchFamily="18" charset="0"/>
                                  <a:ea typeface="Cambria Math" panose="02040503050406030204" pitchFamily="18" charset="0"/>
                                </a:rPr>
                              </m:ctrlPr>
                            </m:fPr>
                            <m:num>
                              <m:sSubSup>
                                <m:sSubSupPr>
                                  <m:ctrlPr>
                                    <a:rPr lang="en-US" sz="2800" b="0" i="1" smtClean="0">
                                      <a:latin typeface="Cambria Math" panose="02040503050406030204" pitchFamily="18" charset="0"/>
                                      <a:ea typeface="Cambria Math" panose="02040503050406030204" pitchFamily="18" charset="0"/>
                                    </a:rPr>
                                  </m:ctrlPr>
                                </m:sSubSupPr>
                                <m:e>
                                  <m:r>
                                    <m:rPr>
                                      <m:sty m:val="p"/>
                                    </m:rPr>
                                    <a:rPr lang="en-US" sz="2800" b="0" i="0" smtClean="0">
                                      <a:latin typeface="Cambria Math" panose="02040503050406030204" pitchFamily="18" charset="0"/>
                                      <a:ea typeface="Cambria Math" panose="02040503050406030204" pitchFamily="18" charset="0"/>
                                    </a:rPr>
                                    <m:t>h</m:t>
                                  </m:r>
                                </m:e>
                                <m:sub>
                                  <m:r>
                                    <a:rPr lang="en-US" sz="2800" b="0" i="1" smtClean="0">
                                      <a:latin typeface="Cambria Math" panose="02040503050406030204" pitchFamily="18" charset="0"/>
                                      <a:ea typeface="Cambria Math" panose="02040503050406030204" pitchFamily="18" charset="0"/>
                                    </a:rPr>
                                    <m:t>𝑢</m:t>
                                  </m:r>
                                </m:sub>
                                <m:sup>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𝑘</m:t>
                                  </m:r>
                                  <m:r>
                                    <a:rPr lang="en-US" sz="2800" b="0" i="1" smtClean="0">
                                      <a:latin typeface="Cambria Math" panose="02040503050406030204" pitchFamily="18" charset="0"/>
                                      <a:ea typeface="Cambria Math" panose="02040503050406030204" pitchFamily="18" charset="0"/>
                                    </a:rPr>
                                    <m:t>)</m:t>
                                  </m:r>
                                </m:sup>
                              </m:sSubSup>
                            </m:num>
                            <m:den>
                              <m:d>
                                <m:dPr>
                                  <m:begChr m:val="|"/>
                                  <m:endChr m:val="|"/>
                                  <m:ctrlPr>
                                    <a:rPr lang="en-US" sz="2800" b="0" i="1" smtClean="0">
                                      <a:latin typeface="Cambria Math" panose="02040503050406030204" pitchFamily="18" charset="0"/>
                                      <a:ea typeface="Cambria Math" panose="02040503050406030204" pitchFamily="18" charset="0"/>
                                    </a:rPr>
                                  </m:ctrlPr>
                                </m:dPr>
                                <m:e>
                                  <m:r>
                                    <m:rPr>
                                      <m:sty m:val="p"/>
                                    </m:rPr>
                                    <a:rPr lang="en-US" sz="2800" b="0" i="0" smtClean="0">
                                      <a:latin typeface="Cambria Math" panose="02040503050406030204" pitchFamily="18" charset="0"/>
                                      <a:ea typeface="Cambria Math" panose="02040503050406030204" pitchFamily="18" charset="0"/>
                                    </a:rPr>
                                    <m:t>N</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𝑣</m:t>
                                  </m:r>
                                  <m:r>
                                    <a:rPr lang="en-US" sz="2800" b="0" i="1" smtClean="0">
                                      <a:latin typeface="Cambria Math" panose="02040503050406030204" pitchFamily="18" charset="0"/>
                                      <a:ea typeface="Cambria Math" panose="02040503050406030204" pitchFamily="18" charset="0"/>
                                    </a:rPr>
                                    <m:t>)</m:t>
                                  </m:r>
                                </m:e>
                              </m:d>
                            </m:den>
                          </m:f>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m:rPr>
                                  <m:sty m:val="p"/>
                                </m:rPr>
                                <a:rPr lang="en-US" sz="2800" b="0" i="0" smtClean="0">
                                  <a:latin typeface="Cambria Math" panose="02040503050406030204" pitchFamily="18" charset="0"/>
                                  <a:ea typeface="Cambria Math" panose="02040503050406030204" pitchFamily="18" charset="0"/>
                                </a:rPr>
                                <m:t>B</m:t>
                              </m:r>
                            </m:e>
                            <m:sub>
                              <m:r>
                                <a:rPr lang="en-US" sz="2800" b="0" i="1" smtClean="0">
                                  <a:latin typeface="Cambria Math" panose="02040503050406030204" pitchFamily="18" charset="0"/>
                                  <a:ea typeface="Cambria Math" panose="02040503050406030204" pitchFamily="18" charset="0"/>
                                </a:rPr>
                                <m:t>𝑘</m:t>
                              </m:r>
                            </m:sub>
                          </m:sSub>
                          <m:sSubSup>
                            <m:sSubSupPr>
                              <m:ctrlPr>
                                <a:rPr lang="en-US" sz="2800" b="0" i="1" smtClean="0">
                                  <a:latin typeface="Cambria Math" panose="02040503050406030204" pitchFamily="18" charset="0"/>
                                  <a:ea typeface="Cambria Math" panose="02040503050406030204" pitchFamily="18" charset="0"/>
                                </a:rPr>
                              </m:ctrlPr>
                            </m:sSubSupPr>
                            <m:e>
                              <m:r>
                                <m:rPr>
                                  <m:sty m:val="p"/>
                                </m:rPr>
                                <a:rPr lang="en-US" sz="2800" b="0" i="0" smtClean="0">
                                  <a:latin typeface="Cambria Math" panose="02040503050406030204" pitchFamily="18" charset="0"/>
                                  <a:ea typeface="Cambria Math" panose="02040503050406030204" pitchFamily="18" charset="0"/>
                                </a:rPr>
                                <m:t>h</m:t>
                              </m:r>
                            </m:e>
                            <m:sub>
                              <m:r>
                                <a:rPr lang="en-US" sz="2800" b="0" i="1" smtClean="0">
                                  <a:latin typeface="Cambria Math" panose="02040503050406030204" pitchFamily="18" charset="0"/>
                                  <a:ea typeface="Cambria Math" panose="02040503050406030204" pitchFamily="18" charset="0"/>
                                </a:rPr>
                                <m:t>𝑣</m:t>
                              </m:r>
                            </m:sub>
                            <m:sup>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𝑘</m:t>
                              </m:r>
                              <m:r>
                                <a:rPr lang="en-US" sz="2800" b="0" i="1" smtClean="0">
                                  <a:latin typeface="Cambria Math" panose="02040503050406030204" pitchFamily="18" charset="0"/>
                                  <a:ea typeface="Cambria Math" panose="02040503050406030204" pitchFamily="18" charset="0"/>
                                </a:rPr>
                                <m:t>)</m:t>
                              </m:r>
                            </m:sup>
                          </m:sSubSup>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𝑘</m:t>
                          </m:r>
                          <m:r>
                            <a:rPr lang="en-US" sz="2800" b="0" i="1" smtClean="0">
                              <a:latin typeface="Cambria Math" panose="02040503050406030204" pitchFamily="18" charset="0"/>
                              <a:ea typeface="Cambria Math" panose="02040503050406030204" pitchFamily="18" charset="0"/>
                            </a:rPr>
                            <m:t>∈{0,…,</m:t>
                          </m:r>
                          <m:r>
                            <a:rPr lang="en-US" sz="2800" b="0" i="1" smtClean="0">
                              <a:latin typeface="Cambria Math" panose="02040503050406030204" pitchFamily="18" charset="0"/>
                              <a:ea typeface="Cambria Math" panose="02040503050406030204" pitchFamily="18" charset="0"/>
                            </a:rPr>
                            <m:t>𝐾</m:t>
                          </m:r>
                          <m:r>
                            <a:rPr lang="en-US" sz="2800" b="0" i="1" smtClean="0">
                              <a:latin typeface="Cambria Math" panose="02040503050406030204" pitchFamily="18" charset="0"/>
                              <a:ea typeface="Cambria Math" panose="02040503050406030204" pitchFamily="18" charset="0"/>
                            </a:rPr>
                            <m:t>−1}</m:t>
                          </m:r>
                        </m:e>
                      </m:nary>
                    </m:oMath>
                  </m:oMathPara>
                </a14:m>
                <a:endParaRPr lang="en-US" sz="2800" dirty="0"/>
              </a:p>
            </p:txBody>
          </p:sp>
        </mc:Choice>
        <mc:Fallback xmlns="">
          <p:sp>
            <p:nvSpPr>
              <p:cNvPr id="30" name="TextBox 29">
                <a:extLst>
                  <a:ext uri="{FF2B5EF4-FFF2-40B4-BE49-F238E27FC236}">
                    <a16:creationId xmlns:a16="http://schemas.microsoft.com/office/drawing/2014/main" id="{BC728B60-3C79-E34F-ABF5-27D5FFD52787}"/>
                  </a:ext>
                </a:extLst>
              </p:cNvPr>
              <p:cNvSpPr txBox="1">
                <a:spLocks noRot="1" noChangeAspect="1" noMove="1" noResize="1" noEditPoints="1" noAdjustHandles="1" noChangeArrowheads="1" noChangeShapeType="1" noTextEdit="1"/>
              </p:cNvSpPr>
              <p:nvPr/>
            </p:nvSpPr>
            <p:spPr>
              <a:xfrm>
                <a:off x="335171" y="3363927"/>
                <a:ext cx="8870442" cy="1216808"/>
              </a:xfrm>
              <a:prstGeom prst="rect">
                <a:avLst/>
              </a:prstGeom>
              <a:blipFill>
                <a:blip r:embed="rId5"/>
                <a:stretch>
                  <a:fillRect/>
                </a:stretch>
              </a:blipFill>
            </p:spPr>
            <p:txBody>
              <a:bodyPr/>
              <a:lstStyle/>
              <a:p>
                <a:r>
                  <a:rPr lang="en-US">
                    <a:noFill/>
                  </a:rPr>
                  <a:t> </a:t>
                </a:r>
              </a:p>
            </p:txBody>
          </p:sp>
        </mc:Fallback>
      </mc:AlternateContent>
      <p:sp>
        <p:nvSpPr>
          <p:cNvPr id="35" name="Rectangle 34">
            <a:extLst>
              <a:ext uri="{FF2B5EF4-FFF2-40B4-BE49-F238E27FC236}">
                <a16:creationId xmlns:a16="http://schemas.microsoft.com/office/drawing/2014/main" id="{82202AAD-C613-420C-BCD1-9BF0BFE52A9A}"/>
              </a:ext>
            </a:extLst>
          </p:cNvPr>
          <p:cNvSpPr/>
          <p:nvPr/>
        </p:nvSpPr>
        <p:spPr>
          <a:xfrm>
            <a:off x="8121034" y="3697086"/>
            <a:ext cx="270669" cy="459739"/>
          </a:xfrm>
          <a:prstGeom prst="rect">
            <a:avLst/>
          </a:prstGeom>
          <a:solidFill>
            <a:srgbClr val="7030A0">
              <a:alpha val="60000"/>
            </a:srgbClr>
          </a:solidFill>
          <a:ln w="222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TextBox 35">
            <a:extLst>
              <a:ext uri="{FF2B5EF4-FFF2-40B4-BE49-F238E27FC236}">
                <a16:creationId xmlns:a16="http://schemas.microsoft.com/office/drawing/2014/main" id="{005CFBB4-DF9D-874D-A434-70C362B34D1E}"/>
              </a:ext>
            </a:extLst>
          </p:cNvPr>
          <p:cNvSpPr txBox="1"/>
          <p:nvPr/>
        </p:nvSpPr>
        <p:spPr>
          <a:xfrm>
            <a:off x="5081257" y="5710707"/>
            <a:ext cx="4053539" cy="946187"/>
          </a:xfrm>
          <a:prstGeom prst="rect">
            <a:avLst/>
          </a:prstGeom>
          <a:solidFill>
            <a:srgbClr val="FF0000"/>
          </a:solidFill>
          <a:ln>
            <a:noFill/>
          </a:ln>
        </p:spPr>
        <p:txBody>
          <a:bodyPr wrap="square" lIns="91425" tIns="91425" rIns="91425" bIns="91425" rtlCol="0" anchor="t" anchorCtr="0">
            <a:noAutofit/>
          </a:bodyPr>
          <a:lstStyle/>
          <a:p>
            <a:r>
              <a:rPr lang="en-US" sz="2000" b="1" dirty="0">
                <a:solidFill>
                  <a:schemeClr val="bg1"/>
                </a:solidFill>
                <a:ea typeface="Calibri" charset="0"/>
                <a:cs typeface="Arial" panose="020B0604020202020204" pitchFamily="34" charset="0"/>
                <a:sym typeface="Open Sans"/>
              </a:rPr>
              <a:t>Notice summation is a permutation invariant pooling/aggregation.</a:t>
            </a:r>
          </a:p>
        </p:txBody>
      </p:sp>
    </p:spTree>
    <p:extLst>
      <p:ext uri="{BB962C8B-B14F-4D97-AF65-F5344CB8AC3E}">
        <p14:creationId xmlns:p14="http://schemas.microsoft.com/office/powerpoint/2010/main" val="1048450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8311"/>
            <a:ext cx="8229600" cy="1143000"/>
          </a:xfrm>
        </p:spPr>
        <p:txBody>
          <a:bodyPr/>
          <a:lstStyle/>
          <a:p>
            <a:r>
              <a:rPr lang="en-US" dirty="0"/>
              <a:t>Model Parameters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61456" y="4085442"/>
                <a:ext cx="8782543" cy="2772558"/>
              </a:xfrm>
            </p:spPr>
            <p:txBody>
              <a:bodyPr>
                <a:normAutofit fontScale="85000" lnSpcReduction="10000"/>
              </a:bodyPr>
              <a:lstStyle/>
              <a:p>
                <a:pPr marL="118872" indent="0">
                  <a:buNone/>
                </a:pPr>
                <a:r>
                  <a:rPr lang="en-CA"/>
                  <a:t>We can feed these </a:t>
                </a:r>
                <a:r>
                  <a:rPr lang="en-CA" b="1">
                    <a:solidFill>
                      <a:srgbClr val="D60093"/>
                    </a:solidFill>
                  </a:rPr>
                  <a:t>embeddings into any loss function</a:t>
                </a:r>
                <a:r>
                  <a:rPr lang="en-CA">
                    <a:solidFill>
                      <a:srgbClr val="D60093"/>
                    </a:solidFill>
                  </a:rPr>
                  <a:t> </a:t>
                </a:r>
                <a:r>
                  <a:rPr lang="en-CA"/>
                  <a:t>and run SGD to </a:t>
                </a:r>
                <a:r>
                  <a:rPr lang="en-CA" b="1">
                    <a:solidFill>
                      <a:srgbClr val="0000FF"/>
                    </a:solidFill>
                  </a:rPr>
                  <a:t>train the weight parameters</a:t>
                </a:r>
              </a:p>
              <a:p>
                <a:pPr marL="118872" indent="0">
                  <a:buNone/>
                </a:pPr>
                <a:br>
                  <a:rPr lang="en-CA" b="1">
                    <a:solidFill>
                      <a:srgbClr val="0000FF"/>
                    </a:solidFill>
                  </a:rPr>
                </a:br>
                <a14:m>
                  <m:oMath xmlns:m="http://schemas.openxmlformats.org/officeDocument/2006/math">
                    <m:sSubSup>
                      <m:sSubSupPr>
                        <m:ctrlPr>
                          <a:rPr lang="en-US" sz="3100" b="0" i="1" smtClean="0">
                            <a:solidFill>
                              <a:srgbClr val="C00000"/>
                            </a:solidFill>
                            <a:latin typeface="Cambria Math" panose="02040503050406030204" pitchFamily="18" charset="0"/>
                          </a:rPr>
                        </m:ctrlPr>
                      </m:sSubSupPr>
                      <m:e>
                        <m:r>
                          <a:rPr lang="en-US" sz="3100" b="0" i="1" smtClean="0">
                            <a:solidFill>
                              <a:srgbClr val="C00000"/>
                            </a:solidFill>
                            <a:latin typeface="Cambria Math" panose="02040503050406030204" pitchFamily="18" charset="0"/>
                          </a:rPr>
                          <m:t>h</m:t>
                        </m:r>
                      </m:e>
                      <m:sub>
                        <m:r>
                          <a:rPr lang="en-US" sz="3100" b="0" i="1" smtClean="0">
                            <a:solidFill>
                              <a:srgbClr val="C00000"/>
                            </a:solidFill>
                            <a:latin typeface="Cambria Math" panose="02040503050406030204" pitchFamily="18" charset="0"/>
                          </a:rPr>
                          <m:t>𝑣</m:t>
                        </m:r>
                      </m:sub>
                      <m:sup>
                        <m:r>
                          <a:rPr lang="en-US" sz="3100" b="0" i="1" smtClean="0">
                            <a:solidFill>
                              <a:srgbClr val="C00000"/>
                            </a:solidFill>
                            <a:latin typeface="Cambria Math" panose="02040503050406030204" pitchFamily="18" charset="0"/>
                          </a:rPr>
                          <m:t>𝑘</m:t>
                        </m:r>
                      </m:sup>
                    </m:sSubSup>
                  </m:oMath>
                </a14:m>
                <a:r>
                  <a:rPr lang="en-US" sz="3100"/>
                  <a:t>: the hidden representation of node </a:t>
                </a:r>
                <a14:m>
                  <m:oMath xmlns:m="http://schemas.openxmlformats.org/officeDocument/2006/math">
                    <m:r>
                      <a:rPr lang="en-US" sz="3100" i="1">
                        <a:solidFill>
                          <a:srgbClr val="C00000"/>
                        </a:solidFill>
                        <a:latin typeface="Cambria Math" panose="02040503050406030204" pitchFamily="18" charset="0"/>
                      </a:rPr>
                      <m:t>𝑣</m:t>
                    </m:r>
                  </m:oMath>
                </a14:m>
                <a:r>
                  <a:rPr lang="en-US" sz="3100"/>
                  <a:t> at layer </a:t>
                </a:r>
                <a14:m>
                  <m:oMath xmlns:m="http://schemas.openxmlformats.org/officeDocument/2006/math">
                    <m:r>
                      <a:rPr lang="en-US" sz="3100" b="0" i="1" smtClean="0">
                        <a:solidFill>
                          <a:srgbClr val="C00000"/>
                        </a:solidFill>
                        <a:latin typeface="Cambria Math" panose="02040503050406030204" pitchFamily="18" charset="0"/>
                      </a:rPr>
                      <m:t>𝑘</m:t>
                    </m:r>
                  </m:oMath>
                </a14:m>
                <a:endParaRPr lang="en-US" sz="3100"/>
              </a:p>
              <a:p>
                <a14:m>
                  <m:oMath xmlns:m="http://schemas.openxmlformats.org/officeDocument/2006/math">
                    <m:sSub>
                      <m:sSubPr>
                        <m:ctrlPr>
                          <a:rPr lang="en-US" sz="3100" i="1" smtClean="0">
                            <a:solidFill>
                              <a:srgbClr val="0000FF"/>
                            </a:solidFill>
                            <a:latin typeface="Cambria Math" panose="02040503050406030204" pitchFamily="18" charset="0"/>
                          </a:rPr>
                        </m:ctrlPr>
                      </m:sSubPr>
                      <m:e>
                        <m:r>
                          <a:rPr lang="en-US" sz="3100" b="0" i="1" smtClean="0">
                            <a:solidFill>
                              <a:srgbClr val="0000FF"/>
                            </a:solidFill>
                            <a:latin typeface="Cambria Math" panose="02040503050406030204" pitchFamily="18" charset="0"/>
                          </a:rPr>
                          <m:t>𝑊</m:t>
                        </m:r>
                      </m:e>
                      <m:sub>
                        <m:r>
                          <a:rPr lang="en-US" sz="3100" b="0" i="1" smtClean="0">
                            <a:solidFill>
                              <a:srgbClr val="0000FF"/>
                            </a:solidFill>
                            <a:latin typeface="Cambria Math" panose="02040503050406030204" pitchFamily="18" charset="0"/>
                          </a:rPr>
                          <m:t>𝑘</m:t>
                        </m:r>
                      </m:sub>
                    </m:sSub>
                  </m:oMath>
                </a14:m>
                <a:r>
                  <a:rPr lang="en-US" sz="3100"/>
                  <a:t>: weight matrix for neighborhood aggregation</a:t>
                </a:r>
              </a:p>
              <a:p>
                <a14:m>
                  <m:oMath xmlns:m="http://schemas.openxmlformats.org/officeDocument/2006/math">
                    <m:sSub>
                      <m:sSubPr>
                        <m:ctrlPr>
                          <a:rPr lang="en-US" sz="3100" b="0" i="1" smtClean="0">
                            <a:solidFill>
                              <a:srgbClr val="D60093"/>
                            </a:solidFill>
                            <a:latin typeface="Cambria Math" panose="02040503050406030204" pitchFamily="18" charset="0"/>
                          </a:rPr>
                        </m:ctrlPr>
                      </m:sSubPr>
                      <m:e>
                        <m:r>
                          <a:rPr lang="en-US" sz="3100" b="0" i="1" smtClean="0">
                            <a:solidFill>
                              <a:srgbClr val="D60093"/>
                            </a:solidFill>
                            <a:latin typeface="Cambria Math" panose="02040503050406030204" pitchFamily="18" charset="0"/>
                          </a:rPr>
                          <m:t>𝐵</m:t>
                        </m:r>
                      </m:e>
                      <m:sub>
                        <m:r>
                          <a:rPr lang="en-US" sz="3100" b="0" i="1" smtClean="0">
                            <a:solidFill>
                              <a:srgbClr val="D60093"/>
                            </a:solidFill>
                            <a:latin typeface="Cambria Math" panose="02040503050406030204" pitchFamily="18" charset="0"/>
                          </a:rPr>
                          <m:t>𝑘</m:t>
                        </m:r>
                      </m:sub>
                    </m:sSub>
                  </m:oMath>
                </a14:m>
                <a:r>
                  <a:rPr lang="en-US" sz="3100"/>
                  <a:t>: weight matrix for transforming hidden vector of self</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61456" y="4085442"/>
                <a:ext cx="8782543" cy="2772558"/>
              </a:xfrm>
              <a:blipFill>
                <a:blip r:embed="rId2"/>
                <a:stretch>
                  <a:fillRect t="-3516"/>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19B12225-5612-419B-A8D5-4B8EEE4C217E}" type="slidenum">
              <a:rPr lang="en-US" smtClean="0"/>
              <a:pPr/>
              <a:t>35</a:t>
            </a:fld>
            <a:endParaRPr lang="en-US"/>
          </a:p>
        </p:txBody>
      </p:sp>
      <p:sp>
        <p:nvSpPr>
          <p:cNvPr id="7" name="Rectangle 6"/>
          <p:cNvSpPr/>
          <p:nvPr/>
        </p:nvSpPr>
        <p:spPr>
          <a:xfrm>
            <a:off x="2119403" y="2354711"/>
            <a:ext cx="470610" cy="512521"/>
          </a:xfrm>
          <a:prstGeom prst="rect">
            <a:avLst/>
          </a:prstGeom>
          <a:solidFill>
            <a:srgbClr val="D60093">
              <a:alpha val="60000"/>
            </a:srgbClr>
          </a:solidFill>
          <a:ln w="22225">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D60093"/>
              </a:solidFill>
            </a:endParaRPr>
          </a:p>
        </p:txBody>
      </p:sp>
      <p:sp>
        <p:nvSpPr>
          <p:cNvPr id="8" name="Rectangle 7"/>
          <p:cNvSpPr/>
          <p:nvPr/>
        </p:nvSpPr>
        <p:spPr>
          <a:xfrm>
            <a:off x="5225914" y="2331879"/>
            <a:ext cx="360843" cy="521153"/>
          </a:xfrm>
          <a:prstGeom prst="rect">
            <a:avLst/>
          </a:prstGeom>
          <a:solidFill>
            <a:srgbClr val="D60093">
              <a:alpha val="60000"/>
            </a:srgbClr>
          </a:solidFill>
          <a:ln w="22225">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D60093"/>
              </a:solidFill>
            </a:endParaRPr>
          </a:p>
        </p:txBody>
      </p:sp>
      <p:sp>
        <p:nvSpPr>
          <p:cNvPr id="9" name="TextBox 8"/>
          <p:cNvSpPr txBox="1"/>
          <p:nvPr/>
        </p:nvSpPr>
        <p:spPr>
          <a:xfrm>
            <a:off x="2073124" y="1066800"/>
            <a:ext cx="3872992" cy="868680"/>
          </a:xfrm>
          <a:prstGeom prst="rect">
            <a:avLst/>
          </a:prstGeom>
          <a:noFill/>
          <a:ln>
            <a:noFill/>
          </a:ln>
        </p:spPr>
        <p:txBody>
          <a:bodyPr wrap="square" lIns="91425" tIns="91425" rIns="91425" bIns="91425" rtlCol="0" anchor="t" anchorCtr="0">
            <a:noAutofit/>
          </a:bodyPr>
          <a:lstStyle/>
          <a:p>
            <a:pPr algn="ctr"/>
            <a:r>
              <a:rPr lang="en-US" sz="2400">
                <a:solidFill>
                  <a:srgbClr val="D60093"/>
                </a:solidFill>
                <a:latin typeface="Calibri" charset="0"/>
                <a:ea typeface="Calibri" charset="0"/>
                <a:cs typeface="Calibri" charset="0"/>
                <a:sym typeface="Open Sans"/>
              </a:rPr>
              <a:t>Trainable weight matrices (i.e., what we learn) </a:t>
            </a:r>
            <a:endParaRPr lang="en-US" sz="2400" i="1">
              <a:solidFill>
                <a:srgbClr val="D60093"/>
              </a:solidFill>
              <a:latin typeface="Calibri" charset="0"/>
              <a:ea typeface="Calibri" charset="0"/>
              <a:cs typeface="Calibri" charset="0"/>
              <a:sym typeface="Open Sans"/>
            </a:endParaRPr>
          </a:p>
        </p:txBody>
      </p:sp>
      <p:cxnSp>
        <p:nvCxnSpPr>
          <p:cNvPr id="10" name="Straight Arrow Connector 9"/>
          <p:cNvCxnSpPr/>
          <p:nvPr/>
        </p:nvCxnSpPr>
        <p:spPr>
          <a:xfrm flipH="1">
            <a:off x="2559449" y="1874575"/>
            <a:ext cx="1072896" cy="414528"/>
          </a:xfrm>
          <a:prstGeom prst="straightConnector1">
            <a:avLst/>
          </a:prstGeom>
          <a:ln w="1905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137944" y="1892987"/>
            <a:ext cx="1219200" cy="414528"/>
          </a:xfrm>
          <a:prstGeom prst="straightConnector1">
            <a:avLst/>
          </a:prstGeom>
          <a:ln w="1905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F361430-1ED0-4503-8C61-3488586590AF}"/>
              </a:ext>
            </a:extLst>
          </p:cNvPr>
          <p:cNvSpPr txBox="1"/>
          <p:nvPr/>
        </p:nvSpPr>
        <p:spPr>
          <a:xfrm>
            <a:off x="2293338" y="3683307"/>
            <a:ext cx="2634054" cy="369332"/>
          </a:xfrm>
          <a:prstGeom prst="rect">
            <a:avLst/>
          </a:prstGeom>
          <a:noFill/>
        </p:spPr>
        <p:txBody>
          <a:bodyPr wrap="none" rtlCol="0">
            <a:spAutoFit/>
          </a:bodyPr>
          <a:lstStyle/>
          <a:p>
            <a:r>
              <a:rPr lang="en-US" b="1">
                <a:solidFill>
                  <a:srgbClr val="008000"/>
                </a:solidFill>
                <a:latin typeface="Arial" panose="020B0604020202020204" pitchFamily="34" charset="0"/>
                <a:cs typeface="Arial" panose="020B0604020202020204" pitchFamily="34" charset="0"/>
              </a:rPr>
              <a:t>Final node embedding</a:t>
            </a:r>
          </a:p>
        </p:txBody>
      </p:sp>
      <p:cxnSp>
        <p:nvCxnSpPr>
          <p:cNvPr id="19" name="Straight Arrow Connector 18">
            <a:extLst>
              <a:ext uri="{FF2B5EF4-FFF2-40B4-BE49-F238E27FC236}">
                <a16:creationId xmlns:a16="http://schemas.microsoft.com/office/drawing/2014/main" id="{732B6358-9DB4-4176-99B9-99A6A95D1231}"/>
              </a:ext>
            </a:extLst>
          </p:cNvPr>
          <p:cNvCxnSpPr/>
          <p:nvPr/>
        </p:nvCxnSpPr>
        <p:spPr>
          <a:xfrm flipH="1" flipV="1">
            <a:off x="1658752" y="3618463"/>
            <a:ext cx="644144" cy="213761"/>
          </a:xfrm>
          <a:prstGeom prst="straightConnector1">
            <a:avLst/>
          </a:prstGeom>
          <a:ln w="28575">
            <a:solidFill>
              <a:srgbClr val="008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8C23F03-E590-1948-A46E-FF408627555F}"/>
                  </a:ext>
                </a:extLst>
              </p:cNvPr>
              <p:cNvSpPr txBox="1"/>
              <p:nvPr/>
            </p:nvSpPr>
            <p:spPr>
              <a:xfrm>
                <a:off x="155309" y="1484145"/>
                <a:ext cx="1576394" cy="5605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3000" i="1" smtClean="0">
                              <a:latin typeface="Cambria Math" panose="02040503050406030204" pitchFamily="18" charset="0"/>
                            </a:rPr>
                          </m:ctrlPr>
                        </m:sSubSupPr>
                        <m:e>
                          <m:r>
                            <m:rPr>
                              <m:sty m:val="p"/>
                            </m:rPr>
                            <a:rPr lang="en-US" sz="3000" b="0" i="0" smtClean="0">
                              <a:latin typeface="Cambria Math" panose="02040503050406030204" pitchFamily="18" charset="0"/>
                            </a:rPr>
                            <m:t>h</m:t>
                          </m:r>
                        </m:e>
                        <m:sub>
                          <m:r>
                            <a:rPr lang="en-US" sz="3000" b="0" i="1" smtClean="0">
                              <a:latin typeface="Cambria Math" panose="02040503050406030204" pitchFamily="18" charset="0"/>
                            </a:rPr>
                            <m:t>𝑣</m:t>
                          </m:r>
                        </m:sub>
                        <m:sup>
                          <m:r>
                            <a:rPr lang="en-US" sz="3000" b="0" i="1" smtClean="0">
                              <a:latin typeface="Cambria Math" panose="02040503050406030204" pitchFamily="18" charset="0"/>
                            </a:rPr>
                            <m:t>(0)</m:t>
                          </m:r>
                        </m:sup>
                      </m:sSubSup>
                      <m:r>
                        <a:rPr lang="en-US" sz="3000" b="0" i="1" smtClean="0">
                          <a:latin typeface="Cambria Math" panose="02040503050406030204" pitchFamily="18" charset="0"/>
                        </a:rPr>
                        <m:t>=</m:t>
                      </m:r>
                      <m:sSub>
                        <m:sSubPr>
                          <m:ctrlPr>
                            <a:rPr lang="en-US" sz="3000" b="0" i="1" smtClean="0">
                              <a:latin typeface="Cambria Math" panose="02040503050406030204" pitchFamily="18" charset="0"/>
                            </a:rPr>
                          </m:ctrlPr>
                        </m:sSubPr>
                        <m:e>
                          <m:r>
                            <m:rPr>
                              <m:sty m:val="p"/>
                            </m:rPr>
                            <a:rPr lang="en-US" sz="3000" b="0" i="0" smtClean="0">
                              <a:latin typeface="Cambria Math" panose="02040503050406030204" pitchFamily="18" charset="0"/>
                            </a:rPr>
                            <m:t>x</m:t>
                          </m:r>
                        </m:e>
                        <m:sub>
                          <m:r>
                            <a:rPr lang="en-US" sz="3000" b="0" i="1" smtClean="0">
                              <a:latin typeface="Cambria Math" panose="02040503050406030204" pitchFamily="18" charset="0"/>
                            </a:rPr>
                            <m:t>𝑣</m:t>
                          </m:r>
                        </m:sub>
                      </m:sSub>
                    </m:oMath>
                  </m:oMathPara>
                </a14:m>
                <a:endParaRPr lang="en-US" sz="3000"/>
              </a:p>
            </p:txBody>
          </p:sp>
        </mc:Choice>
        <mc:Fallback xmlns="">
          <p:sp>
            <p:nvSpPr>
              <p:cNvPr id="23" name="TextBox 22">
                <a:extLst>
                  <a:ext uri="{FF2B5EF4-FFF2-40B4-BE49-F238E27FC236}">
                    <a16:creationId xmlns:a16="http://schemas.microsoft.com/office/drawing/2014/main" id="{08C23F03-E590-1948-A46E-FF408627555F}"/>
                  </a:ext>
                </a:extLst>
              </p:cNvPr>
              <p:cNvSpPr txBox="1">
                <a:spLocks noRot="1" noChangeAspect="1" noMove="1" noResize="1" noEditPoints="1" noAdjustHandles="1" noChangeArrowheads="1" noChangeShapeType="1" noTextEdit="1"/>
              </p:cNvSpPr>
              <p:nvPr/>
            </p:nvSpPr>
            <p:spPr>
              <a:xfrm>
                <a:off x="155309" y="1484145"/>
                <a:ext cx="1576394" cy="56053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19A9EBC-44B5-DA4F-AB93-2F8234D48A47}"/>
                  </a:ext>
                </a:extLst>
              </p:cNvPr>
              <p:cNvSpPr txBox="1"/>
              <p:nvPr/>
            </p:nvSpPr>
            <p:spPr>
              <a:xfrm>
                <a:off x="205740" y="3011931"/>
                <a:ext cx="1606274" cy="5605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000" i="1" smtClean="0">
                              <a:latin typeface="Cambria Math" panose="02040503050406030204" pitchFamily="18" charset="0"/>
                            </a:rPr>
                          </m:ctrlPr>
                        </m:sSubPr>
                        <m:e>
                          <m:r>
                            <m:rPr>
                              <m:sty m:val="p"/>
                            </m:rPr>
                            <a:rPr lang="en-US" sz="3000" b="0" i="0" smtClean="0">
                              <a:latin typeface="Cambria Math" panose="02040503050406030204" pitchFamily="18" charset="0"/>
                            </a:rPr>
                            <m:t>z</m:t>
                          </m:r>
                        </m:e>
                        <m:sub>
                          <m:r>
                            <a:rPr lang="en-US" sz="3000" b="0" i="1" smtClean="0">
                              <a:latin typeface="Cambria Math" panose="02040503050406030204" pitchFamily="18" charset="0"/>
                            </a:rPr>
                            <m:t>𝑣</m:t>
                          </m:r>
                        </m:sub>
                      </m:sSub>
                      <m:r>
                        <a:rPr lang="en-US" sz="3000" b="0" i="1" smtClean="0">
                          <a:latin typeface="Cambria Math" panose="02040503050406030204" pitchFamily="18" charset="0"/>
                        </a:rPr>
                        <m:t>=</m:t>
                      </m:r>
                      <m:sSubSup>
                        <m:sSubSupPr>
                          <m:ctrlPr>
                            <a:rPr lang="en-US" sz="3000" b="0" i="1" smtClean="0">
                              <a:latin typeface="Cambria Math" panose="02040503050406030204" pitchFamily="18" charset="0"/>
                            </a:rPr>
                          </m:ctrlPr>
                        </m:sSubSupPr>
                        <m:e>
                          <m:r>
                            <m:rPr>
                              <m:sty m:val="p"/>
                            </m:rPr>
                            <a:rPr lang="en-US" sz="3000" b="0" i="0" smtClean="0">
                              <a:latin typeface="Cambria Math" panose="02040503050406030204" pitchFamily="18" charset="0"/>
                            </a:rPr>
                            <m:t>h</m:t>
                          </m:r>
                        </m:e>
                        <m:sub>
                          <m:r>
                            <a:rPr lang="en-US" sz="3000" b="0" i="1" smtClean="0">
                              <a:latin typeface="Cambria Math" panose="02040503050406030204" pitchFamily="18" charset="0"/>
                            </a:rPr>
                            <m:t>𝑣</m:t>
                          </m:r>
                        </m:sub>
                        <m:sup>
                          <m:r>
                            <a:rPr lang="en-US" sz="3000" b="0" i="1" smtClean="0">
                              <a:latin typeface="Cambria Math" panose="02040503050406030204" pitchFamily="18" charset="0"/>
                            </a:rPr>
                            <m:t>(</m:t>
                          </m:r>
                          <m:r>
                            <a:rPr lang="en-US" sz="3000" b="0" i="1" smtClean="0">
                              <a:latin typeface="Cambria Math" panose="02040503050406030204" pitchFamily="18" charset="0"/>
                            </a:rPr>
                            <m:t>𝐾</m:t>
                          </m:r>
                          <m:r>
                            <a:rPr lang="en-US" sz="3000" b="0" i="1" smtClean="0">
                              <a:latin typeface="Cambria Math" panose="02040503050406030204" pitchFamily="18" charset="0"/>
                            </a:rPr>
                            <m:t>)</m:t>
                          </m:r>
                        </m:sup>
                      </m:sSubSup>
                    </m:oMath>
                  </m:oMathPara>
                </a14:m>
                <a:endParaRPr lang="en-US" sz="3000"/>
              </a:p>
            </p:txBody>
          </p:sp>
        </mc:Choice>
        <mc:Fallback xmlns="">
          <p:sp>
            <p:nvSpPr>
              <p:cNvPr id="24" name="TextBox 23">
                <a:extLst>
                  <a:ext uri="{FF2B5EF4-FFF2-40B4-BE49-F238E27FC236}">
                    <a16:creationId xmlns:a16="http://schemas.microsoft.com/office/drawing/2014/main" id="{219A9EBC-44B5-DA4F-AB93-2F8234D48A47}"/>
                  </a:ext>
                </a:extLst>
              </p:cNvPr>
              <p:cNvSpPr txBox="1">
                <a:spLocks noRot="1" noChangeAspect="1" noMove="1" noResize="1" noEditPoints="1" noAdjustHandles="1" noChangeArrowheads="1" noChangeShapeType="1" noTextEdit="1"/>
              </p:cNvSpPr>
              <p:nvPr/>
            </p:nvSpPr>
            <p:spPr>
              <a:xfrm>
                <a:off x="205740" y="3011931"/>
                <a:ext cx="1606274" cy="56053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A8A6079-4303-4B4D-B88A-EA680DAE5B22}"/>
                  </a:ext>
                </a:extLst>
              </p:cNvPr>
              <p:cNvSpPr txBox="1"/>
              <p:nvPr/>
            </p:nvSpPr>
            <p:spPr>
              <a:xfrm>
                <a:off x="159494" y="1940611"/>
                <a:ext cx="9138271" cy="13036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3000" i="1" smtClean="0">
                              <a:latin typeface="Cambria Math" panose="02040503050406030204" pitchFamily="18" charset="0"/>
                            </a:rPr>
                          </m:ctrlPr>
                        </m:sSubSupPr>
                        <m:e>
                          <m:r>
                            <m:rPr>
                              <m:sty m:val="p"/>
                            </m:rPr>
                            <a:rPr lang="en-US" sz="3000" b="0" i="0" smtClean="0">
                              <a:latin typeface="Cambria Math" panose="02040503050406030204" pitchFamily="18" charset="0"/>
                            </a:rPr>
                            <m:t>h</m:t>
                          </m:r>
                        </m:e>
                        <m:sub>
                          <m:r>
                            <a:rPr lang="en-US" sz="3000" b="0" i="1" smtClean="0">
                              <a:latin typeface="Cambria Math" panose="02040503050406030204" pitchFamily="18" charset="0"/>
                            </a:rPr>
                            <m:t>𝑣</m:t>
                          </m:r>
                        </m:sub>
                        <m:sup>
                          <m:r>
                            <a:rPr lang="en-US" sz="3000" b="0" i="1" smtClean="0">
                              <a:latin typeface="Cambria Math" panose="02040503050406030204" pitchFamily="18" charset="0"/>
                            </a:rPr>
                            <m:t>(</m:t>
                          </m:r>
                          <m:r>
                            <a:rPr lang="en-US" sz="3000" b="0" i="1" smtClean="0">
                              <a:latin typeface="Cambria Math" panose="02040503050406030204" pitchFamily="18" charset="0"/>
                            </a:rPr>
                            <m:t>𝑘</m:t>
                          </m:r>
                          <m:r>
                            <a:rPr lang="en-US" sz="3000" b="0" i="1" smtClean="0">
                              <a:latin typeface="Cambria Math" panose="02040503050406030204" pitchFamily="18" charset="0"/>
                            </a:rPr>
                            <m:t>+1)</m:t>
                          </m:r>
                        </m:sup>
                      </m:sSubSup>
                      <m:r>
                        <a:rPr lang="en-US" sz="3000" b="0" i="1" smtClean="0">
                          <a:latin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𝜎</m:t>
                      </m:r>
                      <m:r>
                        <a:rPr lang="en-US" sz="3000" b="0" i="1" smtClean="0">
                          <a:latin typeface="Cambria Math" panose="02040503050406030204" pitchFamily="18" charset="0"/>
                          <a:ea typeface="Cambria Math" panose="02040503050406030204" pitchFamily="18" charset="0"/>
                        </a:rPr>
                        <m:t>(</m:t>
                      </m:r>
                      <m:sSub>
                        <m:sSubPr>
                          <m:ctrlPr>
                            <a:rPr lang="en-US" sz="3000" b="0" i="1" smtClean="0">
                              <a:latin typeface="Cambria Math" panose="02040503050406030204" pitchFamily="18" charset="0"/>
                              <a:ea typeface="Cambria Math" panose="02040503050406030204" pitchFamily="18" charset="0"/>
                            </a:rPr>
                          </m:ctrlPr>
                        </m:sSubPr>
                        <m:e>
                          <m:r>
                            <m:rPr>
                              <m:sty m:val="p"/>
                            </m:rPr>
                            <a:rPr lang="en-US" sz="3000" b="0" i="0" smtClean="0">
                              <a:latin typeface="Cambria Math" panose="02040503050406030204" pitchFamily="18" charset="0"/>
                              <a:ea typeface="Cambria Math" panose="02040503050406030204" pitchFamily="18" charset="0"/>
                            </a:rPr>
                            <m:t>W</m:t>
                          </m:r>
                        </m:e>
                        <m:sub>
                          <m:r>
                            <a:rPr lang="en-US" sz="3000" b="0" i="1" smtClean="0">
                              <a:latin typeface="Cambria Math" panose="02040503050406030204" pitchFamily="18" charset="0"/>
                              <a:ea typeface="Cambria Math" panose="02040503050406030204" pitchFamily="18" charset="0"/>
                            </a:rPr>
                            <m:t>𝑘</m:t>
                          </m:r>
                        </m:sub>
                      </m:sSub>
                      <m:nary>
                        <m:naryPr>
                          <m:chr m:val="∑"/>
                          <m:supHide m:val="on"/>
                          <m:ctrlPr>
                            <a:rPr lang="en-US" sz="3000" b="0" i="1" smtClean="0">
                              <a:latin typeface="Cambria Math" panose="02040503050406030204" pitchFamily="18" charset="0"/>
                              <a:ea typeface="Cambria Math" panose="02040503050406030204" pitchFamily="18" charset="0"/>
                            </a:rPr>
                          </m:ctrlPr>
                        </m:naryPr>
                        <m:sub>
                          <m:r>
                            <m:rPr>
                              <m:brk m:alnAt="7"/>
                            </m:rPr>
                            <a:rPr lang="en-US" sz="3000" b="0" i="1" smtClean="0">
                              <a:latin typeface="Cambria Math" panose="02040503050406030204" pitchFamily="18" charset="0"/>
                              <a:ea typeface="Cambria Math" panose="02040503050406030204" pitchFamily="18" charset="0"/>
                            </a:rPr>
                            <m:t>𝑢</m:t>
                          </m:r>
                          <m:r>
                            <a:rPr lang="en-US" sz="3000" b="0" i="1" smtClean="0">
                              <a:latin typeface="Cambria Math" panose="02040503050406030204" pitchFamily="18" charset="0"/>
                              <a:ea typeface="Cambria Math" panose="02040503050406030204" pitchFamily="18" charset="0"/>
                            </a:rPr>
                            <m:t>∈</m:t>
                          </m:r>
                          <m:r>
                            <m:rPr>
                              <m:sty m:val="p"/>
                              <m:brk m:alnAt="7"/>
                            </m:rPr>
                            <a:rPr lang="en-US" sz="3000" b="0" i="0" smtClean="0">
                              <a:latin typeface="Cambria Math" panose="02040503050406030204" pitchFamily="18" charset="0"/>
                              <a:ea typeface="Cambria Math" panose="02040503050406030204" pitchFamily="18" charset="0"/>
                            </a:rPr>
                            <m:t>N</m:t>
                          </m:r>
                          <m:r>
                            <m:rPr>
                              <m:brk m:alnAt="7"/>
                            </m:rP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𝑣</m:t>
                          </m:r>
                          <m:r>
                            <a:rPr lang="en-US" sz="3000" b="0" i="1" smtClean="0">
                              <a:latin typeface="Cambria Math" panose="02040503050406030204" pitchFamily="18" charset="0"/>
                              <a:ea typeface="Cambria Math" panose="02040503050406030204" pitchFamily="18" charset="0"/>
                            </a:rPr>
                            <m:t>)</m:t>
                          </m:r>
                        </m:sub>
                        <m:sup/>
                        <m:e>
                          <m:f>
                            <m:fPr>
                              <m:ctrlPr>
                                <a:rPr lang="en-US" sz="3000" b="0" i="1" smtClean="0">
                                  <a:latin typeface="Cambria Math" panose="02040503050406030204" pitchFamily="18" charset="0"/>
                                  <a:ea typeface="Cambria Math" panose="02040503050406030204" pitchFamily="18" charset="0"/>
                                </a:rPr>
                              </m:ctrlPr>
                            </m:fPr>
                            <m:num>
                              <m:sSubSup>
                                <m:sSubSupPr>
                                  <m:ctrlPr>
                                    <a:rPr lang="en-US" sz="3000" b="0" i="1" smtClean="0">
                                      <a:latin typeface="Cambria Math" panose="02040503050406030204" pitchFamily="18" charset="0"/>
                                      <a:ea typeface="Cambria Math" panose="02040503050406030204" pitchFamily="18" charset="0"/>
                                    </a:rPr>
                                  </m:ctrlPr>
                                </m:sSubSupPr>
                                <m:e>
                                  <m:r>
                                    <m:rPr>
                                      <m:sty m:val="p"/>
                                    </m:rPr>
                                    <a:rPr lang="en-US" sz="3000" b="0" i="0" smtClean="0">
                                      <a:latin typeface="Cambria Math" panose="02040503050406030204" pitchFamily="18" charset="0"/>
                                      <a:ea typeface="Cambria Math" panose="02040503050406030204" pitchFamily="18" charset="0"/>
                                    </a:rPr>
                                    <m:t>h</m:t>
                                  </m:r>
                                </m:e>
                                <m:sub>
                                  <m:r>
                                    <a:rPr lang="en-US" sz="3000" b="0" i="1" smtClean="0">
                                      <a:latin typeface="Cambria Math" panose="02040503050406030204" pitchFamily="18" charset="0"/>
                                      <a:ea typeface="Cambria Math" panose="02040503050406030204" pitchFamily="18" charset="0"/>
                                    </a:rPr>
                                    <m:t>𝑢</m:t>
                                  </m:r>
                                </m:sub>
                                <m:sup>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𝑘</m:t>
                                  </m:r>
                                  <m:r>
                                    <a:rPr lang="en-US" sz="3000" b="0" i="1" smtClean="0">
                                      <a:latin typeface="Cambria Math" panose="02040503050406030204" pitchFamily="18" charset="0"/>
                                      <a:ea typeface="Cambria Math" panose="02040503050406030204" pitchFamily="18" charset="0"/>
                                    </a:rPr>
                                    <m:t>)</m:t>
                                  </m:r>
                                </m:sup>
                              </m:sSubSup>
                            </m:num>
                            <m:den>
                              <m:d>
                                <m:dPr>
                                  <m:begChr m:val="|"/>
                                  <m:endChr m:val="|"/>
                                  <m:ctrlPr>
                                    <a:rPr lang="en-US" sz="3000" b="0" i="1" smtClean="0">
                                      <a:latin typeface="Cambria Math" panose="02040503050406030204" pitchFamily="18" charset="0"/>
                                      <a:ea typeface="Cambria Math" panose="02040503050406030204" pitchFamily="18" charset="0"/>
                                    </a:rPr>
                                  </m:ctrlPr>
                                </m:dPr>
                                <m:e>
                                  <m:r>
                                    <m:rPr>
                                      <m:sty m:val="p"/>
                                    </m:rPr>
                                    <a:rPr lang="en-US" sz="3000" b="0" i="0" smtClean="0">
                                      <a:latin typeface="Cambria Math" panose="02040503050406030204" pitchFamily="18" charset="0"/>
                                      <a:ea typeface="Cambria Math" panose="02040503050406030204" pitchFamily="18" charset="0"/>
                                    </a:rPr>
                                    <m:t>N</m:t>
                                  </m:r>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𝑣</m:t>
                                  </m:r>
                                  <m:r>
                                    <a:rPr lang="en-US" sz="3000" b="0" i="1" smtClean="0">
                                      <a:latin typeface="Cambria Math" panose="02040503050406030204" pitchFamily="18" charset="0"/>
                                      <a:ea typeface="Cambria Math" panose="02040503050406030204" pitchFamily="18" charset="0"/>
                                    </a:rPr>
                                    <m:t>)</m:t>
                                  </m:r>
                                </m:e>
                              </m:d>
                            </m:den>
                          </m:f>
                          <m:r>
                            <a:rPr lang="en-US" sz="3000" b="0" i="1" smtClean="0">
                              <a:latin typeface="Cambria Math" panose="02040503050406030204" pitchFamily="18" charset="0"/>
                              <a:ea typeface="Cambria Math" panose="02040503050406030204" pitchFamily="18" charset="0"/>
                            </a:rPr>
                            <m:t>+</m:t>
                          </m:r>
                          <m:sSub>
                            <m:sSubPr>
                              <m:ctrlPr>
                                <a:rPr lang="en-US" sz="3000" b="0" i="1" smtClean="0">
                                  <a:latin typeface="Cambria Math" panose="02040503050406030204" pitchFamily="18" charset="0"/>
                                  <a:ea typeface="Cambria Math" panose="02040503050406030204" pitchFamily="18" charset="0"/>
                                </a:rPr>
                              </m:ctrlPr>
                            </m:sSubPr>
                            <m:e>
                              <m:r>
                                <m:rPr>
                                  <m:sty m:val="p"/>
                                </m:rPr>
                                <a:rPr lang="en-US" sz="3000" b="0" i="0" smtClean="0">
                                  <a:latin typeface="Cambria Math" panose="02040503050406030204" pitchFamily="18" charset="0"/>
                                  <a:ea typeface="Cambria Math" panose="02040503050406030204" pitchFamily="18" charset="0"/>
                                </a:rPr>
                                <m:t>B</m:t>
                              </m:r>
                            </m:e>
                            <m:sub>
                              <m:r>
                                <a:rPr lang="en-US" sz="3000" b="0" i="1" smtClean="0">
                                  <a:latin typeface="Cambria Math" panose="02040503050406030204" pitchFamily="18" charset="0"/>
                                  <a:ea typeface="Cambria Math" panose="02040503050406030204" pitchFamily="18" charset="0"/>
                                </a:rPr>
                                <m:t>𝑘</m:t>
                              </m:r>
                            </m:sub>
                          </m:sSub>
                          <m:sSubSup>
                            <m:sSubSupPr>
                              <m:ctrlPr>
                                <a:rPr lang="en-US" sz="3000" b="0" i="1" smtClean="0">
                                  <a:latin typeface="Cambria Math" panose="02040503050406030204" pitchFamily="18" charset="0"/>
                                  <a:ea typeface="Cambria Math" panose="02040503050406030204" pitchFamily="18" charset="0"/>
                                </a:rPr>
                              </m:ctrlPr>
                            </m:sSubSupPr>
                            <m:e>
                              <m:r>
                                <m:rPr>
                                  <m:sty m:val="p"/>
                                </m:rPr>
                                <a:rPr lang="en-US" sz="3000" b="0" i="0" smtClean="0">
                                  <a:latin typeface="Cambria Math" panose="02040503050406030204" pitchFamily="18" charset="0"/>
                                  <a:ea typeface="Cambria Math" panose="02040503050406030204" pitchFamily="18" charset="0"/>
                                </a:rPr>
                                <m:t>h</m:t>
                              </m:r>
                            </m:e>
                            <m:sub>
                              <m:r>
                                <a:rPr lang="en-US" sz="3000" b="0" i="1" smtClean="0">
                                  <a:latin typeface="Cambria Math" panose="02040503050406030204" pitchFamily="18" charset="0"/>
                                  <a:ea typeface="Cambria Math" panose="02040503050406030204" pitchFamily="18" charset="0"/>
                                </a:rPr>
                                <m:t>𝑣</m:t>
                              </m:r>
                            </m:sub>
                            <m:sup>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𝑘</m:t>
                              </m:r>
                              <m:r>
                                <a:rPr lang="en-US" sz="3000" b="0" i="1" smtClean="0">
                                  <a:latin typeface="Cambria Math" panose="02040503050406030204" pitchFamily="18" charset="0"/>
                                  <a:ea typeface="Cambria Math" panose="02040503050406030204" pitchFamily="18" charset="0"/>
                                </a:rPr>
                                <m:t>)</m:t>
                              </m:r>
                            </m:sup>
                          </m:sSubSup>
                          <m:r>
                            <a:rPr lang="en-US" sz="3000" b="0" i="1" smtClean="0">
                              <a:latin typeface="Cambria Math" panose="02040503050406030204" pitchFamily="18" charset="0"/>
                              <a:ea typeface="Cambria Math" panose="02040503050406030204" pitchFamily="18" charset="0"/>
                            </a:rPr>
                            <m:t>), ∀</m:t>
                          </m:r>
                          <m:r>
                            <a:rPr lang="en-US" sz="3000" b="0" i="1" smtClean="0">
                              <a:latin typeface="Cambria Math" panose="02040503050406030204" pitchFamily="18" charset="0"/>
                              <a:ea typeface="Cambria Math" panose="02040503050406030204" pitchFamily="18" charset="0"/>
                            </a:rPr>
                            <m:t>𝑘</m:t>
                          </m:r>
                          <m:r>
                            <a:rPr lang="en-US" sz="3000" b="0" i="1" smtClean="0">
                              <a:latin typeface="Cambria Math" panose="02040503050406030204" pitchFamily="18" charset="0"/>
                              <a:ea typeface="Cambria Math" panose="02040503050406030204" pitchFamily="18" charset="0"/>
                            </a:rPr>
                            <m:t>∈{0..</m:t>
                          </m:r>
                          <m:r>
                            <a:rPr lang="en-US" sz="3000" b="0" i="1" smtClean="0">
                              <a:latin typeface="Cambria Math" panose="02040503050406030204" pitchFamily="18" charset="0"/>
                              <a:ea typeface="Cambria Math" panose="02040503050406030204" pitchFamily="18" charset="0"/>
                            </a:rPr>
                            <m:t>𝐾</m:t>
                          </m:r>
                          <m:r>
                            <a:rPr lang="en-US" sz="3000" b="0" i="1" smtClean="0">
                              <a:latin typeface="Cambria Math" panose="02040503050406030204" pitchFamily="18" charset="0"/>
                              <a:ea typeface="Cambria Math" panose="02040503050406030204" pitchFamily="18" charset="0"/>
                            </a:rPr>
                            <m:t>−1}</m:t>
                          </m:r>
                        </m:e>
                      </m:nary>
                    </m:oMath>
                  </m:oMathPara>
                </a14:m>
                <a:endParaRPr lang="en-US" sz="3000"/>
              </a:p>
            </p:txBody>
          </p:sp>
        </mc:Choice>
        <mc:Fallback xmlns="">
          <p:sp>
            <p:nvSpPr>
              <p:cNvPr id="25" name="TextBox 24">
                <a:extLst>
                  <a:ext uri="{FF2B5EF4-FFF2-40B4-BE49-F238E27FC236}">
                    <a16:creationId xmlns:a16="http://schemas.microsoft.com/office/drawing/2014/main" id="{2A8A6079-4303-4B4D-B88A-EA680DAE5B22}"/>
                  </a:ext>
                </a:extLst>
              </p:cNvPr>
              <p:cNvSpPr txBox="1">
                <a:spLocks noRot="1" noChangeAspect="1" noMove="1" noResize="1" noEditPoints="1" noAdjustHandles="1" noChangeArrowheads="1" noChangeShapeType="1" noTextEdit="1"/>
              </p:cNvSpPr>
              <p:nvPr/>
            </p:nvSpPr>
            <p:spPr>
              <a:xfrm>
                <a:off x="159494" y="1940611"/>
                <a:ext cx="9138271" cy="1303690"/>
              </a:xfrm>
              <a:prstGeom prst="rect">
                <a:avLst/>
              </a:prstGeom>
              <a:blipFill>
                <a:blip r:embed="rId5"/>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739873B1-F41E-4BF3-95C7-85A0B4FDABF0}"/>
              </a:ext>
            </a:extLst>
          </p:cNvPr>
          <p:cNvSpPr txBox="1"/>
          <p:nvPr/>
        </p:nvSpPr>
        <p:spPr>
          <a:xfrm>
            <a:off x="6115987" y="1107048"/>
            <a:ext cx="2704484" cy="830997"/>
          </a:xfrm>
          <a:prstGeom prst="rect">
            <a:avLst/>
          </a:prstGeom>
          <a:solidFill>
            <a:srgbClr val="FF0000"/>
          </a:solidFill>
        </p:spPr>
        <p:txBody>
          <a:bodyPr wrap="square" rtlCol="0">
            <a:spAutoFit/>
          </a:bodyPr>
          <a:lstStyle/>
          <a:p>
            <a:r>
              <a:rPr lang="en-US" sz="2400" b="1" dirty="0">
                <a:solidFill>
                  <a:schemeClr val="bg1"/>
                </a:solidFill>
              </a:rPr>
              <a:t>weight matrices are shared </a:t>
            </a:r>
            <a:endParaRPr lang="el-GR" sz="2400" b="1" dirty="0">
              <a:solidFill>
                <a:schemeClr val="bg1"/>
              </a:solidFill>
            </a:endParaRPr>
          </a:p>
        </p:txBody>
      </p:sp>
    </p:spTree>
    <p:extLst>
      <p:ext uri="{BB962C8B-B14F-4D97-AF65-F5344CB8AC3E}">
        <p14:creationId xmlns:p14="http://schemas.microsoft.com/office/powerpoint/2010/main" val="2140980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5C76-AEEC-437D-83F5-7F3C7C629B63}"/>
              </a:ext>
            </a:extLst>
          </p:cNvPr>
          <p:cNvSpPr>
            <a:spLocks noGrp="1"/>
          </p:cNvSpPr>
          <p:nvPr>
            <p:ph type="title"/>
          </p:nvPr>
        </p:nvSpPr>
        <p:spPr>
          <a:xfrm>
            <a:off x="492602" y="99850"/>
            <a:ext cx="8229600" cy="1143000"/>
          </a:xfrm>
        </p:spPr>
        <p:txBody>
          <a:bodyPr>
            <a:normAutofit/>
          </a:bodyPr>
          <a:lstStyle/>
          <a:p>
            <a:r>
              <a:rPr lang="en-US" dirty="0"/>
              <a:t>GCN: Invariance and Equivariance</a:t>
            </a:r>
          </a:p>
        </p:txBody>
      </p:sp>
      <p:sp>
        <p:nvSpPr>
          <p:cNvPr id="3" name="Content Placeholder 2">
            <a:extLst>
              <a:ext uri="{FF2B5EF4-FFF2-40B4-BE49-F238E27FC236}">
                <a16:creationId xmlns:a16="http://schemas.microsoft.com/office/drawing/2014/main" id="{00808D18-61A7-4D72-A017-5DB794402D31}"/>
              </a:ext>
            </a:extLst>
          </p:cNvPr>
          <p:cNvSpPr>
            <a:spLocks noGrp="1"/>
          </p:cNvSpPr>
          <p:nvPr>
            <p:ph idx="1"/>
          </p:nvPr>
        </p:nvSpPr>
        <p:spPr>
          <a:xfrm>
            <a:off x="457200" y="1242850"/>
            <a:ext cx="8229600" cy="5257801"/>
          </a:xfrm>
        </p:spPr>
        <p:txBody>
          <a:bodyPr>
            <a:normAutofit/>
          </a:bodyPr>
          <a:lstStyle/>
          <a:p>
            <a:pPr marL="118872" indent="0">
              <a:buNone/>
            </a:pPr>
            <a:r>
              <a:rPr lang="en-US" b="1" dirty="0"/>
              <a:t>What are the </a:t>
            </a:r>
            <a:r>
              <a:rPr lang="en-US" b="1" dirty="0">
                <a:solidFill>
                  <a:schemeClr val="accent6"/>
                </a:solidFill>
              </a:rPr>
              <a:t>invariance</a:t>
            </a:r>
            <a:r>
              <a:rPr lang="en-US" b="1" dirty="0"/>
              <a:t> and </a:t>
            </a:r>
            <a:r>
              <a:rPr lang="en-US" b="1" dirty="0">
                <a:solidFill>
                  <a:srgbClr val="0070C0"/>
                </a:solidFill>
              </a:rPr>
              <a:t>equivariance</a:t>
            </a:r>
            <a:r>
              <a:rPr lang="en-US" b="1" dirty="0"/>
              <a:t> properties for a GCN?</a:t>
            </a:r>
          </a:p>
          <a:p>
            <a:r>
              <a:rPr lang="en-US" b="1" dirty="0">
                <a:solidFill>
                  <a:schemeClr val="accent6"/>
                </a:solidFill>
              </a:rPr>
              <a:t>Given</a:t>
            </a:r>
            <a:r>
              <a:rPr lang="en-US" b="1" dirty="0"/>
              <a:t> </a:t>
            </a:r>
            <a:r>
              <a:rPr lang="en-US" b="1" dirty="0">
                <a:solidFill>
                  <a:schemeClr val="accent6"/>
                </a:solidFill>
              </a:rPr>
              <a:t>a node</a:t>
            </a:r>
            <a:r>
              <a:rPr lang="en-US" dirty="0"/>
              <a:t>, the GCN that computes its embedding is </a:t>
            </a:r>
            <a:r>
              <a:rPr lang="en-US" b="1" dirty="0">
                <a:solidFill>
                  <a:schemeClr val="accent6"/>
                </a:solidFill>
              </a:rPr>
              <a:t>permutation invariant</a:t>
            </a:r>
          </a:p>
          <a:p>
            <a:endParaRPr lang="en-US" b="1" dirty="0">
              <a:solidFill>
                <a:schemeClr val="accent6"/>
              </a:solidFill>
            </a:endParaRPr>
          </a:p>
          <a:p>
            <a:endParaRPr lang="en-US" b="1" dirty="0">
              <a:solidFill>
                <a:schemeClr val="accent6"/>
              </a:solidFill>
            </a:endParaRPr>
          </a:p>
          <a:p>
            <a:endParaRPr lang="en-US" b="1" dirty="0">
              <a:solidFill>
                <a:schemeClr val="accent6"/>
              </a:solidFill>
            </a:endParaRPr>
          </a:p>
        </p:txBody>
      </p:sp>
      <p:sp>
        <p:nvSpPr>
          <p:cNvPr id="6" name="Slide Number Placeholder 5">
            <a:extLst>
              <a:ext uri="{FF2B5EF4-FFF2-40B4-BE49-F238E27FC236}">
                <a16:creationId xmlns:a16="http://schemas.microsoft.com/office/drawing/2014/main" id="{E8D2ECF2-CB1F-46DF-9C49-0C1CA61C034A}"/>
              </a:ext>
            </a:extLst>
          </p:cNvPr>
          <p:cNvSpPr>
            <a:spLocks noGrp="1"/>
          </p:cNvSpPr>
          <p:nvPr>
            <p:ph type="sldNum" sz="quarter" idx="12"/>
          </p:nvPr>
        </p:nvSpPr>
        <p:spPr/>
        <p:txBody>
          <a:bodyPr/>
          <a:lstStyle/>
          <a:p>
            <a:fld id="{19B12225-5612-419B-A8D5-4B8EEE4C217E}" type="slidenum">
              <a:rPr lang="en-US" smtClean="0"/>
              <a:pPr/>
              <a:t>36</a:t>
            </a:fld>
            <a:endParaRPr lang="en-US"/>
          </a:p>
        </p:txBody>
      </p:sp>
      <p:grpSp>
        <p:nvGrpSpPr>
          <p:cNvPr id="77" name="Group 76">
            <a:extLst>
              <a:ext uri="{FF2B5EF4-FFF2-40B4-BE49-F238E27FC236}">
                <a16:creationId xmlns:a16="http://schemas.microsoft.com/office/drawing/2014/main" id="{1B78BF9A-FF14-1A06-6DDB-C0CB62794BFB}"/>
              </a:ext>
            </a:extLst>
          </p:cNvPr>
          <p:cNvGrpSpPr/>
          <p:nvPr/>
        </p:nvGrpSpPr>
        <p:grpSpPr>
          <a:xfrm>
            <a:off x="612325" y="3773958"/>
            <a:ext cx="3284034" cy="1936054"/>
            <a:chOff x="457200" y="4321457"/>
            <a:chExt cx="3284034" cy="1936054"/>
          </a:xfrm>
        </p:grpSpPr>
        <p:cxnSp>
          <p:nvCxnSpPr>
            <p:cNvPr id="78" name="Straight Arrow Connector 77">
              <a:extLst>
                <a:ext uri="{FF2B5EF4-FFF2-40B4-BE49-F238E27FC236}">
                  <a16:creationId xmlns:a16="http://schemas.microsoft.com/office/drawing/2014/main" id="{2DDFDC06-1DBC-9434-57BE-CE1AFE7FCC14}"/>
                </a:ext>
              </a:extLst>
            </p:cNvPr>
            <p:cNvCxnSpPr>
              <a:cxnSpLocks/>
              <a:stCxn id="88" idx="0"/>
              <a:endCxn id="89" idx="5"/>
            </p:cNvCxnSpPr>
            <p:nvPr/>
          </p:nvCxnSpPr>
          <p:spPr>
            <a:xfrm flipH="1" flipV="1">
              <a:off x="2898554" y="4637869"/>
              <a:ext cx="151305" cy="398741"/>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id="{21945A9F-09DF-CF37-82E4-3FD86990068A}"/>
                </a:ext>
              </a:extLst>
            </p:cNvPr>
            <p:cNvCxnSpPr>
              <a:cxnSpLocks/>
              <a:stCxn id="89" idx="2"/>
              <a:endCxn id="85" idx="6"/>
            </p:cNvCxnSpPr>
            <p:nvPr/>
          </p:nvCxnSpPr>
          <p:spPr>
            <a:xfrm flipH="1">
              <a:off x="1583473" y="4506807"/>
              <a:ext cx="1007327" cy="533784"/>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4A80007C-DD09-5DFA-88EF-DD42947ADF96}"/>
                </a:ext>
              </a:extLst>
            </p:cNvPr>
            <p:cNvCxnSpPr>
              <a:cxnSpLocks/>
              <a:stCxn id="92" idx="0"/>
              <a:endCxn id="85" idx="3"/>
            </p:cNvCxnSpPr>
            <p:nvPr/>
          </p:nvCxnSpPr>
          <p:spPr>
            <a:xfrm flipV="1">
              <a:off x="637478" y="5171653"/>
              <a:ext cx="638241" cy="715158"/>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DFF25AEE-9140-80E8-1EF9-2ADFF7391DF6}"/>
                </a:ext>
              </a:extLst>
            </p:cNvPr>
            <p:cNvCxnSpPr>
              <a:cxnSpLocks/>
              <a:stCxn id="88" idx="2"/>
              <a:endCxn id="85" idx="5"/>
            </p:cNvCxnSpPr>
            <p:nvPr/>
          </p:nvCxnSpPr>
          <p:spPr>
            <a:xfrm flipH="1" flipV="1">
              <a:off x="1530671" y="5171653"/>
              <a:ext cx="1338910" cy="5030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7709090B-0169-AF77-8605-8D36802BCCFF}"/>
                </a:ext>
              </a:extLst>
            </p:cNvPr>
            <p:cNvCxnSpPr>
              <a:cxnSpLocks/>
              <a:stCxn id="90" idx="7"/>
              <a:endCxn id="88" idx="3"/>
            </p:cNvCxnSpPr>
            <p:nvPr/>
          </p:nvCxnSpPr>
          <p:spPr>
            <a:xfrm flipV="1">
              <a:off x="2365154" y="5353022"/>
              <a:ext cx="557229" cy="588077"/>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A65B1C3C-987E-F1AB-7E44-5AA9316789B0}"/>
                </a:ext>
              </a:extLst>
            </p:cNvPr>
            <p:cNvCxnSpPr>
              <a:cxnSpLocks/>
              <a:stCxn id="91" idx="1"/>
              <a:endCxn id="88" idx="4"/>
            </p:cNvCxnSpPr>
            <p:nvPr/>
          </p:nvCxnSpPr>
          <p:spPr>
            <a:xfrm flipH="1" flipV="1">
              <a:off x="3049859" y="5407310"/>
              <a:ext cx="383621" cy="348439"/>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84844F7C-593E-A8D5-C05D-6AE8DE65067A}"/>
                </a:ext>
              </a:extLst>
            </p:cNvPr>
            <p:cNvCxnSpPr>
              <a:cxnSpLocks/>
              <a:stCxn id="91" idx="2"/>
              <a:endCxn id="90" idx="6"/>
            </p:cNvCxnSpPr>
            <p:nvPr/>
          </p:nvCxnSpPr>
          <p:spPr>
            <a:xfrm flipH="1">
              <a:off x="2417956" y="5886811"/>
              <a:ext cx="962722" cy="185350"/>
            </a:xfrm>
            <a:prstGeom prst="straightConnector1">
              <a:avLst/>
            </a:prstGeom>
            <a:ln w="28575">
              <a:tailEnd type="none"/>
            </a:ln>
          </p:spPr>
          <p:style>
            <a:lnRef idx="1">
              <a:schemeClr val="dk1"/>
            </a:lnRef>
            <a:fillRef idx="0">
              <a:schemeClr val="dk1"/>
            </a:fillRef>
            <a:effectRef idx="0">
              <a:schemeClr val="dk1"/>
            </a:effectRef>
            <a:fontRef idx="minor">
              <a:schemeClr val="tx1"/>
            </a:fontRef>
          </p:style>
        </p:cxnSp>
        <p:sp>
          <p:nvSpPr>
            <p:cNvPr id="85" name="Oval 84">
              <a:extLst>
                <a:ext uri="{FF2B5EF4-FFF2-40B4-BE49-F238E27FC236}">
                  <a16:creationId xmlns:a16="http://schemas.microsoft.com/office/drawing/2014/main" id="{E6A0C301-7E10-4F16-4850-A97AB53808C3}"/>
                </a:ext>
              </a:extLst>
            </p:cNvPr>
            <p:cNvSpPr/>
            <p:nvPr/>
          </p:nvSpPr>
          <p:spPr>
            <a:xfrm>
              <a:off x="1222917" y="4855241"/>
              <a:ext cx="360556" cy="370700"/>
            </a:xfrm>
            <a:prstGeom prst="ellipse">
              <a:avLst/>
            </a:prstGeom>
            <a:solidFill>
              <a:schemeClr val="accent1">
                <a:lumMod val="75000"/>
              </a:schemeClr>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A</a:t>
              </a:r>
            </a:p>
          </p:txBody>
        </p:sp>
        <p:sp>
          <p:nvSpPr>
            <p:cNvPr id="88" name="Oval 87">
              <a:extLst>
                <a:ext uri="{FF2B5EF4-FFF2-40B4-BE49-F238E27FC236}">
                  <a16:creationId xmlns:a16="http://schemas.microsoft.com/office/drawing/2014/main" id="{802820BC-DCA4-D708-759A-8EFA35B8129F}"/>
                </a:ext>
              </a:extLst>
            </p:cNvPr>
            <p:cNvSpPr/>
            <p:nvPr/>
          </p:nvSpPr>
          <p:spPr>
            <a:xfrm>
              <a:off x="2869581" y="5036610"/>
              <a:ext cx="360556" cy="370700"/>
            </a:xfrm>
            <a:prstGeom prst="ellipse">
              <a:avLst/>
            </a:prstGeom>
            <a:solidFill>
              <a:srgbClr val="008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C</a:t>
              </a:r>
            </a:p>
          </p:txBody>
        </p:sp>
        <p:sp>
          <p:nvSpPr>
            <p:cNvPr id="89" name="Oval 88">
              <a:extLst>
                <a:ext uri="{FF2B5EF4-FFF2-40B4-BE49-F238E27FC236}">
                  <a16:creationId xmlns:a16="http://schemas.microsoft.com/office/drawing/2014/main" id="{9C1A02B0-7776-A080-20D5-D3A3E84B1896}"/>
                </a:ext>
              </a:extLst>
            </p:cNvPr>
            <p:cNvSpPr/>
            <p:nvPr/>
          </p:nvSpPr>
          <p:spPr>
            <a:xfrm>
              <a:off x="2590800" y="4321457"/>
              <a:ext cx="360556" cy="370700"/>
            </a:xfrm>
            <a:prstGeom prst="ellipse">
              <a:avLst/>
            </a:prstGeom>
            <a:solidFill>
              <a:srgbClr val="C00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B</a:t>
              </a:r>
            </a:p>
          </p:txBody>
        </p:sp>
        <p:sp>
          <p:nvSpPr>
            <p:cNvPr id="90" name="Oval 89">
              <a:extLst>
                <a:ext uri="{FF2B5EF4-FFF2-40B4-BE49-F238E27FC236}">
                  <a16:creationId xmlns:a16="http://schemas.microsoft.com/office/drawing/2014/main" id="{0C7065A0-BA87-5D91-CAC2-F2C1E8C3C8CD}"/>
                </a:ext>
              </a:extLst>
            </p:cNvPr>
            <p:cNvSpPr/>
            <p:nvPr/>
          </p:nvSpPr>
          <p:spPr>
            <a:xfrm>
              <a:off x="2057400" y="5886811"/>
              <a:ext cx="360556" cy="370700"/>
            </a:xfrm>
            <a:prstGeom prst="ellipse">
              <a:avLst/>
            </a:prstGeom>
            <a:solidFill>
              <a:srgbClr val="7030A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E</a:t>
              </a:r>
            </a:p>
          </p:txBody>
        </p:sp>
        <p:sp>
          <p:nvSpPr>
            <p:cNvPr id="91" name="Oval 90">
              <a:extLst>
                <a:ext uri="{FF2B5EF4-FFF2-40B4-BE49-F238E27FC236}">
                  <a16:creationId xmlns:a16="http://schemas.microsoft.com/office/drawing/2014/main" id="{66D7BE6A-AB63-9134-9832-03863E118496}"/>
                </a:ext>
              </a:extLst>
            </p:cNvPr>
            <p:cNvSpPr/>
            <p:nvPr/>
          </p:nvSpPr>
          <p:spPr>
            <a:xfrm>
              <a:off x="3380678" y="5701461"/>
              <a:ext cx="360556" cy="370700"/>
            </a:xfrm>
            <a:prstGeom prst="ellipse">
              <a:avLst/>
            </a:prstGeom>
            <a:solidFill>
              <a:srgbClr val="FF0066"/>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F</a:t>
              </a:r>
            </a:p>
          </p:txBody>
        </p:sp>
        <p:sp>
          <p:nvSpPr>
            <p:cNvPr id="92" name="Oval 91">
              <a:extLst>
                <a:ext uri="{FF2B5EF4-FFF2-40B4-BE49-F238E27FC236}">
                  <a16:creationId xmlns:a16="http://schemas.microsoft.com/office/drawing/2014/main" id="{45B856A8-EDAA-4628-D65E-A45FEA12C42F}"/>
                </a:ext>
              </a:extLst>
            </p:cNvPr>
            <p:cNvSpPr/>
            <p:nvPr/>
          </p:nvSpPr>
          <p:spPr>
            <a:xfrm>
              <a:off x="457200" y="5886811"/>
              <a:ext cx="360556" cy="370700"/>
            </a:xfrm>
            <a:prstGeom prst="ellipse">
              <a:avLst/>
            </a:prstGeom>
            <a:solidFill>
              <a:srgbClr val="0070C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D</a:t>
              </a:r>
            </a:p>
          </p:txBody>
        </p:sp>
      </p:grpSp>
      <p:sp>
        <p:nvSpPr>
          <p:cNvPr id="93" name="TextBox 92">
            <a:extLst>
              <a:ext uri="{FF2B5EF4-FFF2-40B4-BE49-F238E27FC236}">
                <a16:creationId xmlns:a16="http://schemas.microsoft.com/office/drawing/2014/main" id="{D5B706D4-4CD4-4989-93B4-4CAF38BC017C}"/>
              </a:ext>
            </a:extLst>
          </p:cNvPr>
          <p:cNvSpPr txBox="1"/>
          <p:nvPr/>
        </p:nvSpPr>
        <p:spPr>
          <a:xfrm>
            <a:off x="151218" y="5695363"/>
            <a:ext cx="1441485" cy="369332"/>
          </a:xfrm>
          <a:prstGeom prst="rect">
            <a:avLst/>
          </a:prstGeom>
          <a:noFill/>
        </p:spPr>
        <p:txBody>
          <a:bodyPr wrap="none" rtlCol="0">
            <a:spAutoFit/>
          </a:bodyPr>
          <a:lstStyle/>
          <a:p>
            <a:r>
              <a:rPr lang="en-US">
                <a:latin typeface="Arial" pitchFamily="34" charset="0"/>
                <a:cs typeface="Arial" pitchFamily="34" charset="0"/>
              </a:rPr>
              <a:t>Target Node</a:t>
            </a:r>
          </a:p>
        </p:txBody>
      </p:sp>
      <p:grpSp>
        <p:nvGrpSpPr>
          <p:cNvPr id="94" name="Group 93">
            <a:extLst>
              <a:ext uri="{FF2B5EF4-FFF2-40B4-BE49-F238E27FC236}">
                <a16:creationId xmlns:a16="http://schemas.microsoft.com/office/drawing/2014/main" id="{5E5C8D9B-B202-2EE7-0F7C-C70DD2DC4A17}"/>
              </a:ext>
            </a:extLst>
          </p:cNvPr>
          <p:cNvGrpSpPr/>
          <p:nvPr/>
        </p:nvGrpSpPr>
        <p:grpSpPr>
          <a:xfrm>
            <a:off x="5213686" y="3933453"/>
            <a:ext cx="3489158" cy="1744139"/>
            <a:chOff x="3797467" y="4237561"/>
            <a:chExt cx="4251712" cy="2182967"/>
          </a:xfrm>
        </p:grpSpPr>
        <p:sp>
          <p:nvSpPr>
            <p:cNvPr id="95" name="Oval 94">
              <a:extLst>
                <a:ext uri="{FF2B5EF4-FFF2-40B4-BE49-F238E27FC236}">
                  <a16:creationId xmlns:a16="http://schemas.microsoft.com/office/drawing/2014/main" id="{D8DA6458-87AA-C4C4-FC42-5DE0DD825792}"/>
                </a:ext>
              </a:extLst>
            </p:cNvPr>
            <p:cNvSpPr/>
            <p:nvPr/>
          </p:nvSpPr>
          <p:spPr>
            <a:xfrm>
              <a:off x="3797467" y="5141768"/>
              <a:ext cx="360556" cy="370700"/>
            </a:xfrm>
            <a:prstGeom prst="ellipse">
              <a:avLst/>
            </a:prstGeom>
            <a:solidFill>
              <a:srgbClr val="0070C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D</a:t>
              </a:r>
            </a:p>
          </p:txBody>
        </p:sp>
        <p:sp>
          <p:nvSpPr>
            <p:cNvPr id="98" name="Oval 97">
              <a:extLst>
                <a:ext uri="{FF2B5EF4-FFF2-40B4-BE49-F238E27FC236}">
                  <a16:creationId xmlns:a16="http://schemas.microsoft.com/office/drawing/2014/main" id="{F8F826B5-89A1-1F1A-D98F-473CAA689555}"/>
                </a:ext>
              </a:extLst>
            </p:cNvPr>
            <p:cNvSpPr/>
            <p:nvPr/>
          </p:nvSpPr>
          <p:spPr>
            <a:xfrm>
              <a:off x="5652480" y="5131679"/>
              <a:ext cx="360556" cy="370700"/>
            </a:xfrm>
            <a:prstGeom prst="ellipse">
              <a:avLst/>
            </a:prstGeom>
            <a:solidFill>
              <a:srgbClr val="B482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A</a:t>
              </a:r>
            </a:p>
          </p:txBody>
        </p:sp>
        <p:sp>
          <p:nvSpPr>
            <p:cNvPr id="102" name="Oval 101">
              <a:extLst>
                <a:ext uri="{FF2B5EF4-FFF2-40B4-BE49-F238E27FC236}">
                  <a16:creationId xmlns:a16="http://schemas.microsoft.com/office/drawing/2014/main" id="{4788E75F-A4EE-2ED6-1932-C0599F9C05E4}"/>
                </a:ext>
              </a:extLst>
            </p:cNvPr>
            <p:cNvSpPr/>
            <p:nvPr/>
          </p:nvSpPr>
          <p:spPr>
            <a:xfrm>
              <a:off x="7688623" y="5932055"/>
              <a:ext cx="360556" cy="370700"/>
            </a:xfrm>
            <a:prstGeom prst="ellipse">
              <a:avLst/>
            </a:prstGeom>
            <a:solidFill>
              <a:srgbClr val="0070C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D</a:t>
              </a:r>
            </a:p>
          </p:txBody>
        </p:sp>
        <p:sp>
          <p:nvSpPr>
            <p:cNvPr id="103" name="Oval 102">
              <a:extLst>
                <a:ext uri="{FF2B5EF4-FFF2-40B4-BE49-F238E27FC236}">
                  <a16:creationId xmlns:a16="http://schemas.microsoft.com/office/drawing/2014/main" id="{137B701D-16E6-0C78-3121-81E07F0BC13A}"/>
                </a:ext>
              </a:extLst>
            </p:cNvPr>
            <p:cNvSpPr/>
            <p:nvPr/>
          </p:nvSpPr>
          <p:spPr>
            <a:xfrm>
              <a:off x="7651775" y="4355333"/>
              <a:ext cx="360556" cy="370700"/>
            </a:xfrm>
            <a:prstGeom prst="ellipse">
              <a:avLst/>
            </a:prstGeom>
            <a:solidFill>
              <a:srgbClr val="C00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B</a:t>
              </a:r>
            </a:p>
          </p:txBody>
        </p:sp>
        <p:cxnSp>
          <p:nvCxnSpPr>
            <p:cNvPr id="105" name="Straight Arrow Connector 104">
              <a:extLst>
                <a:ext uri="{FF2B5EF4-FFF2-40B4-BE49-F238E27FC236}">
                  <a16:creationId xmlns:a16="http://schemas.microsoft.com/office/drawing/2014/main" id="{7B1C1E13-87F8-90CD-767D-22C2E78901EC}"/>
                </a:ext>
              </a:extLst>
            </p:cNvPr>
            <p:cNvCxnSpPr>
              <a:cxnSpLocks/>
              <a:stCxn id="103" idx="2"/>
              <a:endCxn id="113" idx="3"/>
            </p:cNvCxnSpPr>
            <p:nvPr/>
          </p:nvCxnSpPr>
          <p:spPr>
            <a:xfrm flipH="1">
              <a:off x="7404649" y="4540683"/>
              <a:ext cx="247126"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id="{6623D56B-2C60-3358-D7C1-05C5E3E52430}"/>
                </a:ext>
              </a:extLst>
            </p:cNvPr>
            <p:cNvCxnSpPr>
              <a:cxnSpLocks/>
              <a:stCxn id="102" idx="2"/>
              <a:endCxn id="114" idx="3"/>
            </p:cNvCxnSpPr>
            <p:nvPr/>
          </p:nvCxnSpPr>
          <p:spPr>
            <a:xfrm flipH="1">
              <a:off x="7411559" y="6117405"/>
              <a:ext cx="277064" cy="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8" name="Straight Arrow Connector 107">
              <a:extLst>
                <a:ext uri="{FF2B5EF4-FFF2-40B4-BE49-F238E27FC236}">
                  <a16:creationId xmlns:a16="http://schemas.microsoft.com/office/drawing/2014/main" id="{950AAC4A-E543-E6A2-FED6-2658432F8C08}"/>
                </a:ext>
              </a:extLst>
            </p:cNvPr>
            <p:cNvCxnSpPr>
              <a:cxnSpLocks/>
              <a:stCxn id="118" idx="1"/>
              <a:endCxn id="98" idx="6"/>
            </p:cNvCxnSpPr>
            <p:nvPr/>
          </p:nvCxnSpPr>
          <p:spPr>
            <a:xfrm flipH="1">
              <a:off x="6013036" y="5309457"/>
              <a:ext cx="312257" cy="757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9" name="Straight Arrow Connector 108">
              <a:extLst>
                <a:ext uri="{FF2B5EF4-FFF2-40B4-BE49-F238E27FC236}">
                  <a16:creationId xmlns:a16="http://schemas.microsoft.com/office/drawing/2014/main" id="{78FF91BF-08FA-7EF3-B03D-301BBDB9EEF3}"/>
                </a:ext>
              </a:extLst>
            </p:cNvPr>
            <p:cNvCxnSpPr>
              <a:cxnSpLocks/>
              <a:stCxn id="98" idx="2"/>
              <a:endCxn id="119" idx="3"/>
            </p:cNvCxnSpPr>
            <p:nvPr/>
          </p:nvCxnSpPr>
          <p:spPr>
            <a:xfrm flipH="1">
              <a:off x="5350259" y="5317029"/>
              <a:ext cx="30222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2" name="Straight Arrow Connector 111">
              <a:extLst>
                <a:ext uri="{FF2B5EF4-FFF2-40B4-BE49-F238E27FC236}">
                  <a16:creationId xmlns:a16="http://schemas.microsoft.com/office/drawing/2014/main" id="{6372E379-1606-5130-85E4-DEC56FC91E02}"/>
                </a:ext>
              </a:extLst>
            </p:cNvPr>
            <p:cNvCxnSpPr>
              <a:cxnSpLocks/>
              <a:stCxn id="122" idx="1"/>
              <a:endCxn id="95" idx="6"/>
            </p:cNvCxnSpPr>
            <p:nvPr/>
          </p:nvCxnSpPr>
          <p:spPr>
            <a:xfrm flipH="1">
              <a:off x="4158023" y="5317029"/>
              <a:ext cx="211816" cy="100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3" name="Rectangle 112">
              <a:extLst>
                <a:ext uri="{FF2B5EF4-FFF2-40B4-BE49-F238E27FC236}">
                  <a16:creationId xmlns:a16="http://schemas.microsoft.com/office/drawing/2014/main" id="{6B92F4E3-878F-BCDF-39ED-4CC824AFBB49}"/>
                </a:ext>
              </a:extLst>
            </p:cNvPr>
            <p:cNvSpPr/>
            <p:nvPr/>
          </p:nvSpPr>
          <p:spPr>
            <a:xfrm>
              <a:off x="7176142" y="4237561"/>
              <a:ext cx="228507" cy="606245"/>
            </a:xfrm>
            <a:prstGeom prst="rect">
              <a:avLst/>
            </a:prstGeom>
            <a:solidFill>
              <a:schemeClr val="tx2">
                <a:lumMod val="75000"/>
              </a:schemeClr>
            </a:solidFill>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4" name="Rectangle 113">
              <a:extLst>
                <a:ext uri="{FF2B5EF4-FFF2-40B4-BE49-F238E27FC236}">
                  <a16:creationId xmlns:a16="http://schemas.microsoft.com/office/drawing/2014/main" id="{2C3A78BE-34D2-3676-0D42-221996D84A35}"/>
                </a:ext>
              </a:extLst>
            </p:cNvPr>
            <p:cNvSpPr/>
            <p:nvPr/>
          </p:nvSpPr>
          <p:spPr>
            <a:xfrm>
              <a:off x="7183052" y="5814283"/>
              <a:ext cx="228507" cy="606245"/>
            </a:xfrm>
            <a:prstGeom prst="rect">
              <a:avLst/>
            </a:prstGeom>
            <a:solidFill>
              <a:schemeClr val="tx2">
                <a:lumMod val="75000"/>
              </a:schemeClr>
            </a:solidFill>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15" name="Straight Arrow Connector 114">
              <a:extLst>
                <a:ext uri="{FF2B5EF4-FFF2-40B4-BE49-F238E27FC236}">
                  <a16:creationId xmlns:a16="http://schemas.microsoft.com/office/drawing/2014/main" id="{2C268D00-0C13-3437-C2B7-F51A9034BDBC}"/>
                </a:ext>
              </a:extLst>
            </p:cNvPr>
            <p:cNvCxnSpPr>
              <a:cxnSpLocks/>
              <a:stCxn id="113" idx="1"/>
              <a:endCxn id="118" idx="3"/>
            </p:cNvCxnSpPr>
            <p:nvPr/>
          </p:nvCxnSpPr>
          <p:spPr>
            <a:xfrm flipH="1">
              <a:off x="6845681" y="4540684"/>
              <a:ext cx="330461" cy="76877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id="{D0F6EA8A-82AB-AC26-D734-5673B3349B1E}"/>
                </a:ext>
              </a:extLst>
            </p:cNvPr>
            <p:cNvCxnSpPr>
              <a:cxnSpLocks/>
              <a:endCxn id="118" idx="3"/>
            </p:cNvCxnSpPr>
            <p:nvPr/>
          </p:nvCxnSpPr>
          <p:spPr>
            <a:xfrm flipH="1" flipV="1">
              <a:off x="6845681" y="5309457"/>
              <a:ext cx="339814" cy="81854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8" name="Rectangle 117">
              <a:extLst>
                <a:ext uri="{FF2B5EF4-FFF2-40B4-BE49-F238E27FC236}">
                  <a16:creationId xmlns:a16="http://schemas.microsoft.com/office/drawing/2014/main" id="{2ACB200E-CEFB-9161-F737-F51463536982}"/>
                </a:ext>
              </a:extLst>
            </p:cNvPr>
            <p:cNvSpPr/>
            <p:nvPr/>
          </p:nvSpPr>
          <p:spPr>
            <a:xfrm>
              <a:off x="6325293" y="5006334"/>
              <a:ext cx="520388" cy="606245"/>
            </a:xfrm>
            <a:prstGeom prst="rect">
              <a:avLst/>
            </a:prstGeom>
            <a:solidFill>
              <a:schemeClr val="tx2">
                <a:lumMod val="40000"/>
                <a:lumOff val="60000"/>
              </a:schemeClr>
            </a:solidFill>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9" name="Rectangle 118">
              <a:extLst>
                <a:ext uri="{FF2B5EF4-FFF2-40B4-BE49-F238E27FC236}">
                  <a16:creationId xmlns:a16="http://schemas.microsoft.com/office/drawing/2014/main" id="{A85E1FF2-4483-4A17-DFB1-B63086632CDE}"/>
                </a:ext>
              </a:extLst>
            </p:cNvPr>
            <p:cNvSpPr/>
            <p:nvPr/>
          </p:nvSpPr>
          <p:spPr>
            <a:xfrm>
              <a:off x="5121752" y="5013906"/>
              <a:ext cx="228507" cy="606245"/>
            </a:xfrm>
            <a:prstGeom prst="rect">
              <a:avLst/>
            </a:prstGeom>
            <a:solidFill>
              <a:schemeClr val="tx2">
                <a:lumMod val="75000"/>
              </a:schemeClr>
            </a:solidFill>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2" name="Rectangle 121">
              <a:extLst>
                <a:ext uri="{FF2B5EF4-FFF2-40B4-BE49-F238E27FC236}">
                  <a16:creationId xmlns:a16="http://schemas.microsoft.com/office/drawing/2014/main" id="{DE8F3E04-C05E-E400-D712-B2473864B7A7}"/>
                </a:ext>
              </a:extLst>
            </p:cNvPr>
            <p:cNvSpPr/>
            <p:nvPr/>
          </p:nvSpPr>
          <p:spPr>
            <a:xfrm>
              <a:off x="4369839" y="5013906"/>
              <a:ext cx="520388" cy="606245"/>
            </a:xfrm>
            <a:prstGeom prst="rect">
              <a:avLst/>
            </a:prstGeom>
            <a:solidFill>
              <a:schemeClr val="tx2">
                <a:lumMod val="40000"/>
                <a:lumOff val="60000"/>
              </a:schemeClr>
            </a:solidFill>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23" name="Straight Arrow Connector 122">
              <a:extLst>
                <a:ext uri="{FF2B5EF4-FFF2-40B4-BE49-F238E27FC236}">
                  <a16:creationId xmlns:a16="http://schemas.microsoft.com/office/drawing/2014/main" id="{F959FB6A-BD8F-9263-9D2C-B069793DB146}"/>
                </a:ext>
              </a:extLst>
            </p:cNvPr>
            <p:cNvCxnSpPr>
              <a:cxnSpLocks/>
              <a:stCxn id="119" idx="1"/>
              <a:endCxn id="122" idx="3"/>
            </p:cNvCxnSpPr>
            <p:nvPr/>
          </p:nvCxnSpPr>
          <p:spPr>
            <a:xfrm flipH="1">
              <a:off x="4890227" y="5317029"/>
              <a:ext cx="231525"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4" name="Rectangle 123">
              <a:extLst>
                <a:ext uri="{FF2B5EF4-FFF2-40B4-BE49-F238E27FC236}">
                  <a16:creationId xmlns:a16="http://schemas.microsoft.com/office/drawing/2014/main" id="{DE50AB34-F669-39A7-89C1-F31515446B18}"/>
                </a:ext>
              </a:extLst>
            </p:cNvPr>
            <p:cNvSpPr/>
            <p:nvPr/>
          </p:nvSpPr>
          <p:spPr>
            <a:xfrm>
              <a:off x="7183052" y="5010835"/>
              <a:ext cx="228507" cy="606245"/>
            </a:xfrm>
            <a:prstGeom prst="rect">
              <a:avLst/>
            </a:prstGeom>
            <a:solidFill>
              <a:schemeClr val="tx2">
                <a:lumMod val="75000"/>
              </a:schemeClr>
            </a:solidFill>
            <a:ln w="381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25" name="Straight Arrow Connector 124">
              <a:extLst>
                <a:ext uri="{FF2B5EF4-FFF2-40B4-BE49-F238E27FC236}">
                  <a16:creationId xmlns:a16="http://schemas.microsoft.com/office/drawing/2014/main" id="{AEDC034E-1493-D7F2-E1C5-0485E08BAD87}"/>
                </a:ext>
              </a:extLst>
            </p:cNvPr>
            <p:cNvCxnSpPr>
              <a:cxnSpLocks/>
              <a:stCxn id="124" idx="1"/>
              <a:endCxn id="118" idx="3"/>
            </p:cNvCxnSpPr>
            <p:nvPr/>
          </p:nvCxnSpPr>
          <p:spPr>
            <a:xfrm flipH="1" flipV="1">
              <a:off x="6845681" y="5309457"/>
              <a:ext cx="337371" cy="450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6" name="Oval 125">
              <a:extLst>
                <a:ext uri="{FF2B5EF4-FFF2-40B4-BE49-F238E27FC236}">
                  <a16:creationId xmlns:a16="http://schemas.microsoft.com/office/drawing/2014/main" id="{776B615B-2C13-0122-66AB-3E826CE871E6}"/>
                </a:ext>
              </a:extLst>
            </p:cNvPr>
            <p:cNvSpPr/>
            <p:nvPr/>
          </p:nvSpPr>
          <p:spPr>
            <a:xfrm>
              <a:off x="7651775" y="5134886"/>
              <a:ext cx="360556" cy="370700"/>
            </a:xfrm>
            <a:prstGeom prst="ellipse">
              <a:avLst/>
            </a:prstGeom>
            <a:solidFill>
              <a:srgbClr val="008000"/>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r>
                <a:rPr lang="en-US"/>
                <a:t>C</a:t>
              </a:r>
            </a:p>
          </p:txBody>
        </p:sp>
        <p:cxnSp>
          <p:nvCxnSpPr>
            <p:cNvPr id="127" name="Straight Arrow Connector 126">
              <a:extLst>
                <a:ext uri="{FF2B5EF4-FFF2-40B4-BE49-F238E27FC236}">
                  <a16:creationId xmlns:a16="http://schemas.microsoft.com/office/drawing/2014/main" id="{EE532FF0-64A7-1E08-F5B2-C27FC8800AF3}"/>
                </a:ext>
              </a:extLst>
            </p:cNvPr>
            <p:cNvCxnSpPr>
              <a:cxnSpLocks/>
              <a:stCxn id="126" idx="2"/>
              <a:endCxn id="124" idx="3"/>
            </p:cNvCxnSpPr>
            <p:nvPr/>
          </p:nvCxnSpPr>
          <p:spPr>
            <a:xfrm flipH="1" flipV="1">
              <a:off x="7411559" y="5313958"/>
              <a:ext cx="240216" cy="627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128" name="TextBox 127">
            <a:extLst>
              <a:ext uri="{FF2B5EF4-FFF2-40B4-BE49-F238E27FC236}">
                <a16:creationId xmlns:a16="http://schemas.microsoft.com/office/drawing/2014/main" id="{7A31CD03-7D25-C598-723A-F6BFFA34600E}"/>
              </a:ext>
            </a:extLst>
          </p:cNvPr>
          <p:cNvSpPr txBox="1"/>
          <p:nvPr/>
        </p:nvSpPr>
        <p:spPr>
          <a:xfrm>
            <a:off x="4518852" y="3495206"/>
            <a:ext cx="4238752" cy="518072"/>
          </a:xfrm>
          <a:prstGeom prst="rect">
            <a:avLst/>
          </a:prstGeom>
          <a:noFill/>
          <a:ln>
            <a:noFill/>
          </a:ln>
        </p:spPr>
        <p:txBody>
          <a:bodyPr wrap="square" lIns="91425" tIns="91425" rIns="91425" bIns="91425" rtlCol="0" anchor="t" anchorCtr="0">
            <a:noAutofit/>
          </a:bodyPr>
          <a:lstStyle/>
          <a:p>
            <a:pPr algn="ctr"/>
            <a:r>
              <a:rPr lang="en-US" sz="2400" b="1">
                <a:solidFill>
                  <a:schemeClr val="accent4"/>
                </a:solidFill>
                <a:latin typeface="Calibri" charset="0"/>
                <a:ea typeface="Calibri" charset="0"/>
                <a:cs typeface="Calibri" charset="0"/>
                <a:sym typeface="Open Sans"/>
              </a:rPr>
              <a:t>Shared</a:t>
            </a:r>
            <a:r>
              <a:rPr lang="en-US" sz="2400">
                <a:solidFill>
                  <a:schemeClr val="accent4"/>
                </a:solidFill>
                <a:latin typeface="Calibri" charset="0"/>
                <a:ea typeface="Calibri" charset="0"/>
                <a:cs typeface="Calibri" charset="0"/>
                <a:sym typeface="Open Sans"/>
              </a:rPr>
              <a:t> NN weights</a:t>
            </a:r>
            <a:endParaRPr lang="en-US" sz="2400" i="1">
              <a:solidFill>
                <a:schemeClr val="accent4"/>
              </a:solidFill>
              <a:latin typeface="Calibri" charset="0"/>
              <a:ea typeface="Calibri" charset="0"/>
              <a:cs typeface="Calibri" charset="0"/>
              <a:sym typeface="Open Sans"/>
            </a:endParaRPr>
          </a:p>
        </p:txBody>
      </p:sp>
      <p:cxnSp>
        <p:nvCxnSpPr>
          <p:cNvPr id="129" name="Straight Arrow Connector 128">
            <a:extLst>
              <a:ext uri="{FF2B5EF4-FFF2-40B4-BE49-F238E27FC236}">
                <a16:creationId xmlns:a16="http://schemas.microsoft.com/office/drawing/2014/main" id="{660DD0AD-E5B4-96FA-CA2D-3F7908203494}"/>
              </a:ext>
            </a:extLst>
          </p:cNvPr>
          <p:cNvCxnSpPr>
            <a:cxnSpLocks/>
          </p:cNvCxnSpPr>
          <p:nvPr/>
        </p:nvCxnSpPr>
        <p:spPr>
          <a:xfrm>
            <a:off x="7160014" y="3913971"/>
            <a:ext cx="784432" cy="185594"/>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EA219AC0-FCDE-283E-F937-C9257581872B}"/>
              </a:ext>
            </a:extLst>
          </p:cNvPr>
          <p:cNvCxnSpPr>
            <a:cxnSpLocks/>
          </p:cNvCxnSpPr>
          <p:nvPr/>
        </p:nvCxnSpPr>
        <p:spPr>
          <a:xfrm>
            <a:off x="6611989" y="3884297"/>
            <a:ext cx="1350290" cy="787525"/>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DB8CF3B7-874E-C2BC-1711-2D201A4267B2}"/>
              </a:ext>
            </a:extLst>
          </p:cNvPr>
          <p:cNvCxnSpPr>
            <a:cxnSpLocks/>
          </p:cNvCxnSpPr>
          <p:nvPr/>
        </p:nvCxnSpPr>
        <p:spPr>
          <a:xfrm>
            <a:off x="6363145" y="3913971"/>
            <a:ext cx="1563260" cy="1669524"/>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1DEEF211-8B1F-BC80-1D56-EE7208845A81}"/>
              </a:ext>
            </a:extLst>
          </p:cNvPr>
          <p:cNvCxnSpPr>
            <a:cxnSpLocks/>
          </p:cNvCxnSpPr>
          <p:nvPr/>
        </p:nvCxnSpPr>
        <p:spPr>
          <a:xfrm flipV="1">
            <a:off x="6845269" y="5079813"/>
            <a:ext cx="372137" cy="55170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6570B34F-3267-566B-D594-9895A0936CAE}"/>
              </a:ext>
            </a:extLst>
          </p:cNvPr>
          <p:cNvCxnSpPr>
            <a:cxnSpLocks/>
          </p:cNvCxnSpPr>
          <p:nvPr/>
        </p:nvCxnSpPr>
        <p:spPr>
          <a:xfrm flipH="1" flipV="1">
            <a:off x="5997220" y="5113718"/>
            <a:ext cx="195717" cy="49538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56FA8487-6572-47CC-20B0-24E5ED32DA2D}"/>
              </a:ext>
            </a:extLst>
          </p:cNvPr>
          <p:cNvSpPr txBox="1"/>
          <p:nvPr/>
        </p:nvSpPr>
        <p:spPr>
          <a:xfrm>
            <a:off x="4066071" y="5639583"/>
            <a:ext cx="4775854" cy="1328577"/>
          </a:xfrm>
          <a:prstGeom prst="rect">
            <a:avLst/>
          </a:prstGeom>
          <a:noFill/>
          <a:ln>
            <a:noFill/>
          </a:ln>
        </p:spPr>
        <p:txBody>
          <a:bodyPr wrap="square" lIns="91425" tIns="91425" rIns="91425" bIns="91425" rtlCol="0" anchor="t" anchorCtr="0">
            <a:noAutofit/>
          </a:bodyPr>
          <a:lstStyle/>
          <a:p>
            <a:pPr algn="ctr"/>
            <a:r>
              <a:rPr lang="en-US" sz="2400" b="1">
                <a:solidFill>
                  <a:schemeClr val="accent2"/>
                </a:solidFill>
                <a:latin typeface="Calibri" charset="0"/>
                <a:ea typeface="Calibri" charset="0"/>
                <a:cs typeface="Calibri" charset="0"/>
                <a:sym typeface="Open Sans"/>
              </a:rPr>
              <a:t>Average</a:t>
            </a:r>
            <a:r>
              <a:rPr lang="en-US" sz="2400">
                <a:solidFill>
                  <a:schemeClr val="accent2"/>
                </a:solidFill>
                <a:latin typeface="Calibri" charset="0"/>
                <a:ea typeface="Calibri" charset="0"/>
                <a:cs typeface="Calibri" charset="0"/>
                <a:sym typeface="Open Sans"/>
              </a:rPr>
              <a:t> of neighbor’s previous layer embeddings - </a:t>
            </a:r>
            <a:r>
              <a:rPr lang="en-US" sz="2400" b="1">
                <a:solidFill>
                  <a:schemeClr val="accent6"/>
                </a:solidFill>
                <a:latin typeface="Calibri" charset="0"/>
                <a:ea typeface="Calibri" charset="0"/>
                <a:cs typeface="Calibri" charset="0"/>
                <a:sym typeface="Open Sans"/>
              </a:rPr>
              <a:t>Permutation invariant </a:t>
            </a:r>
          </a:p>
        </p:txBody>
      </p:sp>
    </p:spTree>
    <p:extLst>
      <p:ext uri="{BB962C8B-B14F-4D97-AF65-F5344CB8AC3E}">
        <p14:creationId xmlns:p14="http://schemas.microsoft.com/office/powerpoint/2010/main" val="1941855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605797" y="2006601"/>
            <a:ext cx="5217404" cy="3712385"/>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1736313" y="3837728"/>
                <a:ext cx="1400212" cy="607273"/>
              </a:xfrm>
              <a:prstGeom prst="rect">
                <a:avLst/>
              </a:prstGeom>
              <a:noFill/>
              <a:ln>
                <a:noFill/>
              </a:ln>
            </p:spPr>
            <p:txBody>
              <a:bodyPr wrap="none" lIns="0" tIns="0" rIns="0" bIns="0" rtlCol="0" anchor="t" anchorCtr="0">
                <a:noAutofit/>
              </a:bodyPr>
              <a:lstStyle/>
              <a:p>
                <a:pPr/>
                <a14:m>
                  <m:oMathPara xmlns:m="http://schemas.openxmlformats.org/officeDocument/2006/math">
                    <m:oMathParaPr>
                      <m:jc m:val="centerGroup"/>
                    </m:oMathParaPr>
                    <m:oMath xmlns:m="http://schemas.openxmlformats.org/officeDocument/2006/math">
                      <m:sSub>
                        <m:sSubPr>
                          <m:ctrlPr>
                            <a:rPr lang="en-US" sz="2667" i="1">
                              <a:latin typeface="Cambria Math" panose="02040503050406030204" pitchFamily="18" charset="0"/>
                              <a:ea typeface="Helvetica Neue Light" charset="0"/>
                              <a:cs typeface="Helvetica Neue Light" charset="0"/>
                              <a:sym typeface="Open Sans"/>
                            </a:rPr>
                          </m:ctrlPr>
                        </m:sSubPr>
                        <m:e>
                          <m:r>
                            <a:rPr lang="en-US" sz="2667" b="1" i="1">
                              <a:latin typeface="Cambria Math" charset="0"/>
                              <a:ea typeface="Helvetica Neue Light" charset="0"/>
                              <a:cs typeface="Helvetica Neue Light" charset="0"/>
                              <a:sym typeface="Open Sans"/>
                            </a:rPr>
                            <m:t>𝒛</m:t>
                          </m:r>
                        </m:e>
                        <m:sub>
                          <m:r>
                            <a:rPr lang="en-US" sz="2667" i="1">
                              <a:latin typeface="Cambria Math" charset="0"/>
                              <a:ea typeface="Helvetica Neue Light" charset="0"/>
                              <a:cs typeface="Helvetica Neue Light" charset="0"/>
                              <a:sym typeface="Open Sans"/>
                            </a:rPr>
                            <m:t>𝐴</m:t>
                          </m:r>
                        </m:sub>
                      </m:sSub>
                    </m:oMath>
                  </m:oMathPara>
                </a14:m>
                <a:endParaRPr lang="en-US" sz="2667">
                  <a:latin typeface="Helvetica Neue Light" charset="0"/>
                  <a:ea typeface="Helvetica Neue Light" charset="0"/>
                  <a:cs typeface="Helvetica Neue Light" charset="0"/>
                  <a:sym typeface="Open Sans"/>
                </a:endParaRPr>
              </a:p>
              <a:p>
                <a:endParaRPr lang="en-US" sz="2667">
                  <a:latin typeface="Helvetica Neue Light" charset="0"/>
                  <a:ea typeface="Helvetica Neue Light" charset="0"/>
                  <a:cs typeface="Helvetica Neue Light" charset="0"/>
                  <a:sym typeface="Open San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736313" y="3837728"/>
                <a:ext cx="1400212" cy="607273"/>
              </a:xfrm>
              <a:prstGeom prst="rect">
                <a:avLst/>
              </a:prstGeom>
              <a:blipFill>
                <a:blip r:embed="rId3"/>
                <a:stretch>
                  <a:fillRect/>
                </a:stretch>
              </a:blipFill>
              <a:ln>
                <a:noFill/>
              </a:ln>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Training the Model</a:t>
            </a:r>
          </a:p>
        </p:txBody>
      </p:sp>
      <p:sp>
        <p:nvSpPr>
          <p:cNvPr id="3" name="Content Placeholder 2"/>
          <p:cNvSpPr>
            <a:spLocks noGrp="1"/>
          </p:cNvSpPr>
          <p:nvPr>
            <p:ph idx="1"/>
          </p:nvPr>
        </p:nvSpPr>
        <p:spPr/>
        <p:txBody>
          <a:bodyPr>
            <a:normAutofit fontScale="77500" lnSpcReduction="20000"/>
          </a:bodyPr>
          <a:lstStyle/>
          <a:p>
            <a:pPr marL="118872" indent="0" algn="ctr">
              <a:buNone/>
            </a:pPr>
            <a:r>
              <a:rPr lang="en-CA" b="1" dirty="0">
                <a:solidFill>
                  <a:srgbClr val="D60093"/>
                </a:solidFill>
              </a:rPr>
              <a:t>How do we train the GCN to </a:t>
            </a:r>
            <a:br>
              <a:rPr lang="en-CA" b="1" dirty="0">
                <a:solidFill>
                  <a:srgbClr val="D60093"/>
                </a:solidFill>
              </a:rPr>
            </a:br>
            <a:r>
              <a:rPr lang="en-CA" b="1" dirty="0">
                <a:solidFill>
                  <a:srgbClr val="D60093"/>
                </a:solidFill>
              </a:rPr>
              <a:t>generate embeddings?</a:t>
            </a:r>
          </a:p>
          <a:p>
            <a:pPr marL="118872" indent="0" algn="ctr">
              <a:buNone/>
            </a:pPr>
            <a:endParaRPr lang="en-CA" b="1" dirty="0">
              <a:solidFill>
                <a:srgbClr val="D60093"/>
              </a:solidFill>
            </a:endParaRPr>
          </a:p>
          <a:p>
            <a:pPr marL="118872" indent="0" algn="ctr">
              <a:buNone/>
            </a:pPr>
            <a:endParaRPr lang="en-CA" b="1" dirty="0">
              <a:solidFill>
                <a:srgbClr val="D60093"/>
              </a:solidFill>
            </a:endParaRPr>
          </a:p>
          <a:p>
            <a:pPr marL="118872" indent="0" algn="ctr">
              <a:buNone/>
            </a:pPr>
            <a:endParaRPr lang="en-CA" b="1" dirty="0">
              <a:solidFill>
                <a:srgbClr val="D60093"/>
              </a:solidFill>
            </a:endParaRPr>
          </a:p>
          <a:p>
            <a:pPr marL="118872" indent="0" algn="ctr">
              <a:buNone/>
            </a:pPr>
            <a:endParaRPr lang="en-CA" b="1" dirty="0">
              <a:solidFill>
                <a:srgbClr val="D60093"/>
              </a:solidFill>
            </a:endParaRPr>
          </a:p>
          <a:p>
            <a:pPr marL="118872" indent="0" algn="ctr">
              <a:buNone/>
            </a:pPr>
            <a:endParaRPr lang="en-CA" b="1" dirty="0">
              <a:solidFill>
                <a:srgbClr val="D60093"/>
              </a:solidFill>
            </a:endParaRPr>
          </a:p>
          <a:p>
            <a:pPr marL="118872" indent="0" algn="ctr">
              <a:buNone/>
            </a:pPr>
            <a:endParaRPr lang="en-CA" b="1" dirty="0">
              <a:solidFill>
                <a:srgbClr val="D60093"/>
              </a:solidFill>
            </a:endParaRPr>
          </a:p>
          <a:p>
            <a:pPr marL="118872" indent="0" algn="ctr">
              <a:buNone/>
            </a:pPr>
            <a:endParaRPr lang="en-CA" b="1" dirty="0">
              <a:solidFill>
                <a:srgbClr val="D60093"/>
              </a:solidFill>
            </a:endParaRPr>
          </a:p>
          <a:p>
            <a:pPr marL="118872" indent="0" algn="ctr">
              <a:buNone/>
            </a:pPr>
            <a:endParaRPr lang="en-CA" b="1" dirty="0">
              <a:solidFill>
                <a:srgbClr val="D60093"/>
              </a:solidFill>
            </a:endParaRPr>
          </a:p>
          <a:p>
            <a:pPr marL="118872" indent="0" algn="ctr">
              <a:buNone/>
            </a:pPr>
            <a:endParaRPr lang="en-CA" b="1" dirty="0">
              <a:solidFill>
                <a:srgbClr val="0000FF"/>
              </a:solidFill>
            </a:endParaRPr>
          </a:p>
          <a:p>
            <a:pPr marL="118872" indent="0" algn="ctr">
              <a:buNone/>
            </a:pPr>
            <a:r>
              <a:rPr lang="en-CA" dirty="0">
                <a:solidFill>
                  <a:srgbClr val="0000FF"/>
                </a:solidFill>
              </a:rPr>
              <a:t>Need to define a loss function on the embeddings.</a:t>
            </a:r>
          </a:p>
          <a:p>
            <a:pPr marL="118872" indent="0" algn="ctr">
              <a:buNone/>
            </a:pPr>
            <a:endParaRPr lang="en-US" dirty="0">
              <a:solidFill>
                <a:srgbClr val="D60093"/>
              </a:solidFill>
            </a:endParaRPr>
          </a:p>
        </p:txBody>
      </p:sp>
      <p:sp>
        <p:nvSpPr>
          <p:cNvPr id="6" name="Slide Number Placeholder 5"/>
          <p:cNvSpPr>
            <a:spLocks noGrp="1"/>
          </p:cNvSpPr>
          <p:nvPr>
            <p:ph type="sldNum" sz="quarter" idx="12"/>
          </p:nvPr>
        </p:nvSpPr>
        <p:spPr/>
        <p:txBody>
          <a:bodyPr/>
          <a:lstStyle/>
          <a:p>
            <a:fld id="{19B12225-5612-419B-A8D5-4B8EEE4C217E}" type="slidenum">
              <a:rPr lang="en-US" smtClean="0"/>
              <a:pPr/>
              <a:t>37</a:t>
            </a:fld>
            <a:endParaRPr lang="en-US"/>
          </a:p>
        </p:txBody>
      </p:sp>
    </p:spTree>
    <p:extLst>
      <p:ext uri="{BB962C8B-B14F-4D97-AF65-F5344CB8AC3E}">
        <p14:creationId xmlns:p14="http://schemas.microsoft.com/office/powerpoint/2010/main" val="969229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02291-1290-4AB8-AE73-1EB8039DC0A9}"/>
              </a:ext>
            </a:extLst>
          </p:cNvPr>
          <p:cNvSpPr>
            <a:spLocks noGrp="1"/>
          </p:cNvSpPr>
          <p:nvPr>
            <p:ph type="title"/>
          </p:nvPr>
        </p:nvSpPr>
        <p:spPr/>
        <p:txBody>
          <a:bodyPr vert="horz" lIns="91440" tIns="45720" rIns="45720" bIns="45720" rtlCol="0" anchor="ctr">
            <a:normAutofit/>
            <a:scene3d>
              <a:camera prst="orthographicFront"/>
              <a:lightRig rig="threePt" dir="t">
                <a:rot lat="0" lon="0" rev="4800000"/>
              </a:lightRig>
            </a:scene3d>
            <a:sp3d prstMaterial="matte">
              <a:bevelT w="50800" h="10160"/>
            </a:sp3d>
          </a:bodyPr>
          <a:lstStyle/>
          <a:p>
            <a:r>
              <a:rPr lang="en-US"/>
              <a:t>How to Train A GNN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E067999-BF87-4619-A6EA-EEB570898BA8}"/>
                  </a:ext>
                </a:extLst>
              </p:cNvPr>
              <p:cNvSpPr>
                <a:spLocks noGrp="1"/>
              </p:cNvSpPr>
              <p:nvPr>
                <p:ph idx="1"/>
              </p:nvPr>
            </p:nvSpPr>
            <p:spPr>
              <a:xfrm>
                <a:off x="457200" y="1295400"/>
                <a:ext cx="8229600" cy="4869904"/>
              </a:xfrm>
            </p:spPr>
            <p:txBody>
              <a:bodyPr>
                <a:normAutofit fontScale="77500" lnSpcReduction="20000"/>
              </a:bodyPr>
              <a:lstStyle/>
              <a:p>
                <a:r>
                  <a:rPr lang="en-US" sz="3000" b="0" dirty="0"/>
                  <a:t>Node embedding </a:t>
                </a:r>
                <a14:m>
                  <m:oMath xmlns:m="http://schemas.openxmlformats.org/officeDocument/2006/math">
                    <m:sSub>
                      <m:sSubPr>
                        <m:ctrlPr>
                          <a:rPr lang="en-US" sz="3000" b="0" i="1" smtClean="0">
                            <a:latin typeface="Cambria Math" panose="02040503050406030204" pitchFamily="18" charset="0"/>
                          </a:rPr>
                        </m:ctrlPr>
                      </m:sSubPr>
                      <m:e>
                        <m:r>
                          <a:rPr lang="en-US" sz="3000" b="1" i="1" smtClean="0">
                            <a:latin typeface="Cambria Math" panose="02040503050406030204" pitchFamily="18" charset="0"/>
                          </a:rPr>
                          <m:t>𝒛</m:t>
                        </m:r>
                      </m:e>
                      <m:sub>
                        <m:r>
                          <a:rPr lang="en-US" sz="3000" b="0" i="1" smtClean="0">
                            <a:latin typeface="Cambria Math" panose="02040503050406030204" pitchFamily="18" charset="0"/>
                          </a:rPr>
                          <m:t>𝑣</m:t>
                        </m:r>
                      </m:sub>
                    </m:sSub>
                  </m:oMath>
                </a14:m>
                <a:r>
                  <a:rPr lang="en-US" sz="3000" dirty="0"/>
                  <a:t> is a function of input graph</a:t>
                </a:r>
              </a:p>
              <a:p>
                <a:r>
                  <a:rPr lang="en-US" sz="3000" b="1" dirty="0">
                    <a:solidFill>
                      <a:srgbClr val="C00000"/>
                    </a:solidFill>
                  </a:rPr>
                  <a:t>Supervised setting</a:t>
                </a:r>
                <a:r>
                  <a:rPr lang="en-US" sz="3000" dirty="0"/>
                  <a:t>: We want to minimize loss </a:t>
                </a:r>
                <a14:m>
                  <m:oMath xmlns:m="http://schemas.openxmlformats.org/officeDocument/2006/math">
                    <m:r>
                      <a:rPr lang="en-US" sz="2800" i="1">
                        <a:solidFill>
                          <a:srgbClr val="C00000"/>
                        </a:solidFill>
                        <a:latin typeface="Cambria Math" panose="02040503050406030204" pitchFamily="18" charset="0"/>
                        <a:ea typeface="Cambria Math" panose="02040503050406030204" pitchFamily="18" charset="0"/>
                      </a:rPr>
                      <m:t>ℒ</m:t>
                    </m:r>
                  </m:oMath>
                </a14:m>
                <a:r>
                  <a:rPr lang="en-US" sz="3000" dirty="0"/>
                  <a:t>:</a:t>
                </a:r>
                <a:br>
                  <a:rPr lang="en-US" dirty="0"/>
                </a:br>
                <a14:m>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min</m:t>
                            </m:r>
                          </m:e>
                          <m:lim>
                            <m:r>
                              <m:rPr>
                                <m:sty m:val="p"/>
                              </m:rPr>
                              <a:rPr lang="en-US" b="0" i="0" smtClean="0">
                                <a:solidFill>
                                  <a:schemeClr val="accent5">
                                    <a:lumMod val="75000"/>
                                  </a:schemeClr>
                                </a:solidFill>
                                <a:latin typeface="Cambria Math" panose="02040503050406030204" pitchFamily="18" charset="0"/>
                              </a:rPr>
                              <m:t>Θ</m:t>
                            </m:r>
                          </m:lim>
                        </m:limLow>
                      </m:fName>
                      <m:e>
                        <m:r>
                          <a:rPr lang="en-US" b="0" i="1" smtClean="0">
                            <a:solidFill>
                              <a:srgbClr val="C00000"/>
                            </a:solidFill>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𝒚</m:t>
                        </m:r>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𝑓</m:t>
                            </m:r>
                          </m:e>
                          <m:sub>
                            <m:r>
                              <m:rPr>
                                <m:sty m:val="p"/>
                              </m:rPr>
                              <a:rPr lang="en-US" b="0" i="0" smtClean="0">
                                <a:latin typeface="Cambria Math" panose="02040503050406030204" pitchFamily="18" charset="0"/>
                                <a:ea typeface="Cambria Math" panose="02040503050406030204" pitchFamily="18" charset="0"/>
                              </a:rPr>
                              <m:t>Θ</m:t>
                            </m:r>
                          </m:sub>
                        </m:sSub>
                        <m:d>
                          <m:dPr>
                            <m:ctrlPr>
                              <a:rPr lang="en-US"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panose="02040503050406030204" pitchFamily="18" charset="0"/>
                                  </a:rPr>
                                  <m:t>𝒛</m:t>
                                </m:r>
                              </m:e>
                              <m:sub>
                                <m:r>
                                  <a:rPr lang="en-US" i="1">
                                    <a:latin typeface="Cambria Math" panose="02040503050406030204" pitchFamily="18" charset="0"/>
                                  </a:rPr>
                                  <m:t>𝑣</m:t>
                                </m:r>
                              </m:sub>
                            </m:sSub>
                          </m:e>
                        </m:d>
                        <m:r>
                          <a:rPr lang="en-US" b="0" i="1" smtClean="0">
                            <a:latin typeface="Cambria Math" panose="02040503050406030204" pitchFamily="18" charset="0"/>
                            <a:ea typeface="Cambria Math" panose="02040503050406030204" pitchFamily="18" charset="0"/>
                          </a:rPr>
                          <m:t>)</m:t>
                        </m:r>
                      </m:e>
                    </m:func>
                  </m:oMath>
                </a14:m>
                <a:endParaRPr lang="en-US" dirty="0"/>
              </a:p>
              <a:p>
                <a:pPr lvl="1"/>
                <a14:m>
                  <m:oMath xmlns:m="http://schemas.openxmlformats.org/officeDocument/2006/math">
                    <m:r>
                      <a:rPr lang="en-US" b="1" i="1" smtClean="0">
                        <a:latin typeface="Cambria Math" panose="02040503050406030204" pitchFamily="18" charset="0"/>
                        <a:ea typeface="Cambria Math" panose="02040503050406030204" pitchFamily="18" charset="0"/>
                      </a:rPr>
                      <m:t>𝒚</m:t>
                    </m:r>
                  </m:oMath>
                </a14:m>
                <a:r>
                  <a:rPr lang="en-US" dirty="0"/>
                  <a:t>: node label</a:t>
                </a:r>
              </a:p>
              <a:p>
                <a:pPr lvl="1"/>
                <a14:m>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ℒ</m:t>
                    </m:r>
                  </m:oMath>
                </a14:m>
                <a:r>
                  <a:rPr lang="en-US" dirty="0"/>
                  <a:t> could be L2 if </a:t>
                </a:r>
                <a14:m>
                  <m:oMath xmlns:m="http://schemas.openxmlformats.org/officeDocument/2006/math">
                    <m:r>
                      <a:rPr lang="en-US" b="1" i="1">
                        <a:latin typeface="Cambria Math" panose="02040503050406030204" pitchFamily="18" charset="0"/>
                        <a:ea typeface="Cambria Math" panose="02040503050406030204" pitchFamily="18" charset="0"/>
                      </a:rPr>
                      <m:t>𝒚</m:t>
                    </m:r>
                  </m:oMath>
                </a14:m>
                <a:r>
                  <a:rPr lang="en-US" dirty="0"/>
                  <a:t> is real number, or cross entropy if </a:t>
                </a:r>
                <a14:m>
                  <m:oMath xmlns:m="http://schemas.openxmlformats.org/officeDocument/2006/math">
                    <m:r>
                      <a:rPr lang="en-US" b="1" i="1">
                        <a:latin typeface="Cambria Math" panose="02040503050406030204" pitchFamily="18" charset="0"/>
                        <a:ea typeface="Cambria Math" panose="02040503050406030204" pitchFamily="18" charset="0"/>
                      </a:rPr>
                      <m:t>𝒚</m:t>
                    </m:r>
                  </m:oMath>
                </a14:m>
                <a:r>
                  <a:rPr lang="en-US" dirty="0"/>
                  <a:t> is categorical (loss in Maximum Likelihood Estimation)</a:t>
                </a:r>
              </a:p>
              <a:p>
                <a:pPr lvl="2"/>
                <a:r>
                  <a:rPr lang="en-US" sz="2500" dirty="0">
                    <a:solidFill>
                      <a:srgbClr val="C00000"/>
                    </a:solidFill>
                    <a:latin typeface="Cambria Math" panose="02040503050406030204" pitchFamily="18" charset="0"/>
                    <a:ea typeface="Cambria Math" panose="02040503050406030204" pitchFamily="18" charset="0"/>
                  </a:rPr>
                  <a:t>Cross entropy loss (CE):</a:t>
                </a:r>
              </a:p>
              <a:p>
                <a:pPr lvl="3"/>
                <a14:m>
                  <m:oMath xmlns:m="http://schemas.openxmlformats.org/officeDocument/2006/math">
                    <m:r>
                      <m:rPr>
                        <m:sty m:val="p"/>
                      </m:rPr>
                      <a:rPr lang="en-US" sz="2500" b="0" i="0" smtClean="0">
                        <a:solidFill>
                          <a:srgbClr val="C00000"/>
                        </a:solidFill>
                        <a:latin typeface="Cambria Math" panose="02040503050406030204" pitchFamily="18" charset="0"/>
                        <a:ea typeface="Cambria Math" panose="02040503050406030204" pitchFamily="18" charset="0"/>
                      </a:rPr>
                      <m:t>CE</m:t>
                    </m:r>
                    <m:d>
                      <m:dPr>
                        <m:ctrlPr>
                          <a:rPr lang="en-US" sz="2500" b="0" i="1" smtClean="0">
                            <a:solidFill>
                              <a:srgbClr val="C00000"/>
                            </a:solidFill>
                            <a:latin typeface="Cambria Math" panose="02040503050406030204" pitchFamily="18" charset="0"/>
                            <a:ea typeface="Cambria Math" panose="02040503050406030204" pitchFamily="18" charset="0"/>
                          </a:rPr>
                        </m:ctrlPr>
                      </m:dPr>
                      <m:e>
                        <m:r>
                          <a:rPr lang="en-US" sz="2500" b="1" i="1" smtClean="0">
                            <a:latin typeface="Cambria Math" panose="02040503050406030204" pitchFamily="18" charset="0"/>
                            <a:ea typeface="Cambria Math" panose="02040503050406030204" pitchFamily="18" charset="0"/>
                          </a:rPr>
                          <m:t>𝒚</m:t>
                        </m:r>
                        <m:r>
                          <a:rPr lang="en-US" sz="2500" b="0" i="1" smtClean="0">
                            <a:latin typeface="Cambria Math" panose="02040503050406030204" pitchFamily="18" charset="0"/>
                            <a:ea typeface="Cambria Math" panose="02040503050406030204" pitchFamily="18" charset="0"/>
                          </a:rPr>
                          <m:t>, </m:t>
                        </m:r>
                        <m:r>
                          <a:rPr lang="en-US" sz="2500" b="0" i="1" smtClean="0">
                            <a:latin typeface="Cambria Math" panose="02040503050406030204" pitchFamily="18" charset="0"/>
                            <a:ea typeface="Cambria Math" panose="02040503050406030204" pitchFamily="18" charset="0"/>
                          </a:rPr>
                          <m:t>𝑓</m:t>
                        </m:r>
                        <m:d>
                          <m:dPr>
                            <m:ctrlPr>
                              <a:rPr lang="en-US" sz="2500" b="0" i="1" smtClean="0">
                                <a:latin typeface="Cambria Math" panose="02040503050406030204" pitchFamily="18" charset="0"/>
                                <a:ea typeface="Cambria Math" panose="02040503050406030204" pitchFamily="18" charset="0"/>
                              </a:rPr>
                            </m:ctrlPr>
                          </m:dPr>
                          <m:e>
                            <m:r>
                              <a:rPr lang="en-US" sz="2500" b="1" i="1" smtClean="0">
                                <a:latin typeface="Cambria Math" panose="02040503050406030204" pitchFamily="18" charset="0"/>
                                <a:ea typeface="Cambria Math" panose="02040503050406030204" pitchFamily="18" charset="0"/>
                              </a:rPr>
                              <m:t>𝒙</m:t>
                            </m:r>
                          </m:e>
                        </m:d>
                      </m:e>
                    </m:d>
                    <m:r>
                      <a:rPr lang="en-US" sz="2500" b="0" i="1" smtClean="0">
                        <a:latin typeface="Cambria Math" panose="02040503050406030204" pitchFamily="18" charset="0"/>
                        <a:ea typeface="Cambria Math" panose="02040503050406030204" pitchFamily="18" charset="0"/>
                      </a:rPr>
                      <m:t>=−</m:t>
                    </m:r>
                    <m:nary>
                      <m:naryPr>
                        <m:chr m:val="∑"/>
                        <m:ctrlPr>
                          <a:rPr lang="en-US" sz="2500" b="0" i="1" smtClean="0">
                            <a:latin typeface="Cambria Math" panose="02040503050406030204" pitchFamily="18" charset="0"/>
                            <a:ea typeface="Cambria Math" panose="02040503050406030204" pitchFamily="18" charset="0"/>
                          </a:rPr>
                        </m:ctrlPr>
                      </m:naryPr>
                      <m:sub>
                        <m:r>
                          <m:rPr>
                            <m:brk m:alnAt="23"/>
                          </m:rPr>
                          <a:rPr lang="en-US" sz="2500" b="0" i="1" smtClean="0">
                            <a:latin typeface="Cambria Math" panose="02040503050406030204" pitchFamily="18" charset="0"/>
                            <a:ea typeface="Cambria Math" panose="02040503050406030204" pitchFamily="18" charset="0"/>
                          </a:rPr>
                          <m:t>𝑖</m:t>
                        </m:r>
                        <m:r>
                          <a:rPr lang="en-US" sz="2500" b="0" i="1" smtClean="0">
                            <a:latin typeface="Cambria Math" panose="02040503050406030204" pitchFamily="18" charset="0"/>
                            <a:ea typeface="Cambria Math" panose="02040503050406030204" pitchFamily="18" charset="0"/>
                          </a:rPr>
                          <m:t>=1</m:t>
                        </m:r>
                      </m:sub>
                      <m:sup>
                        <m:r>
                          <a:rPr lang="en-US" sz="2500" b="0" i="1" smtClean="0">
                            <a:latin typeface="Cambria Math" panose="02040503050406030204" pitchFamily="18" charset="0"/>
                            <a:ea typeface="Cambria Math" panose="02040503050406030204" pitchFamily="18" charset="0"/>
                          </a:rPr>
                          <m:t>𝐶</m:t>
                        </m:r>
                      </m:sup>
                      <m:e>
                        <m:r>
                          <a:rPr lang="en-US" sz="2500" b="0" i="1" smtClean="0">
                            <a:latin typeface="Cambria Math" panose="02040503050406030204" pitchFamily="18" charset="0"/>
                            <a:ea typeface="Cambria Math" panose="02040503050406030204" pitchFamily="18" charset="0"/>
                          </a:rPr>
                          <m:t>(</m:t>
                        </m:r>
                        <m:sSub>
                          <m:sSubPr>
                            <m:ctrlPr>
                              <a:rPr lang="en-US" sz="2500" b="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𝑦</m:t>
                            </m:r>
                          </m:e>
                          <m:sub>
                            <m:r>
                              <a:rPr lang="en-US" sz="2500" b="0" i="1" smtClean="0">
                                <a:latin typeface="Cambria Math" panose="02040503050406030204" pitchFamily="18" charset="0"/>
                                <a:ea typeface="Cambria Math" panose="02040503050406030204" pitchFamily="18" charset="0"/>
                              </a:rPr>
                              <m:t>𝑖</m:t>
                            </m:r>
                          </m:sub>
                        </m:sSub>
                        <m:func>
                          <m:funcPr>
                            <m:ctrlPr>
                              <a:rPr lang="en-US" sz="2500" b="0" i="1" smtClean="0">
                                <a:latin typeface="Cambria Math" panose="02040503050406030204" pitchFamily="18" charset="0"/>
                                <a:ea typeface="Cambria Math" panose="02040503050406030204" pitchFamily="18" charset="0"/>
                              </a:rPr>
                            </m:ctrlPr>
                          </m:funcPr>
                          <m:fName>
                            <m:r>
                              <m:rPr>
                                <m:sty m:val="p"/>
                              </m:rPr>
                              <a:rPr lang="en-US" sz="2500" b="0" i="0" smtClean="0">
                                <a:latin typeface="Cambria Math" panose="02040503050406030204" pitchFamily="18" charset="0"/>
                                <a:ea typeface="Cambria Math" panose="02040503050406030204" pitchFamily="18" charset="0"/>
                              </a:rPr>
                              <m:t>log</m:t>
                            </m:r>
                          </m:fName>
                          <m:e>
                            <m:sSub>
                              <m:sSubPr>
                                <m:ctrlPr>
                                  <a:rPr lang="en-US" sz="2500" b="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𝑓</m:t>
                                </m:r>
                              </m:e>
                              <m:sub>
                                <m:r>
                                  <m:rPr>
                                    <m:sty m:val="p"/>
                                  </m:rPr>
                                  <a:rPr lang="en-US" sz="2500" b="0" i="0" smtClean="0">
                                    <a:latin typeface="Cambria Math" panose="02040503050406030204" pitchFamily="18" charset="0"/>
                                    <a:ea typeface="Cambria Math" panose="02040503050406030204" pitchFamily="18" charset="0"/>
                                  </a:rPr>
                                  <m:t>Θ</m:t>
                                </m:r>
                              </m:sub>
                            </m:sSub>
                            <m:r>
                              <a:rPr lang="en-US" sz="2500" b="0" i="1" smtClean="0">
                                <a:latin typeface="Cambria Math" panose="02040503050406030204" pitchFamily="18" charset="0"/>
                                <a:ea typeface="Cambria Math" panose="02040503050406030204" pitchFamily="18" charset="0"/>
                              </a:rPr>
                              <m:t>(</m:t>
                            </m:r>
                            <m:r>
                              <a:rPr lang="en-US" sz="2500" b="0" i="1" smtClean="0">
                                <a:latin typeface="Cambria Math" panose="02040503050406030204" pitchFamily="18" charset="0"/>
                                <a:ea typeface="Cambria Math" panose="02040503050406030204" pitchFamily="18" charset="0"/>
                              </a:rPr>
                              <m:t>𝑥</m:t>
                            </m:r>
                            <m:sSub>
                              <m:sSubPr>
                                <m:ctrlPr>
                                  <a:rPr lang="en-US" sz="2500" b="0" i="1" smtClean="0">
                                    <a:latin typeface="Cambria Math" panose="02040503050406030204" pitchFamily="18" charset="0"/>
                                    <a:ea typeface="Cambria Math" panose="02040503050406030204" pitchFamily="18" charset="0"/>
                                  </a:rPr>
                                </m:ctrlPr>
                              </m:sSubPr>
                              <m:e>
                                <m:r>
                                  <a:rPr lang="en-US" sz="2500" b="0" i="1" smtClean="0">
                                    <a:latin typeface="Cambria Math" panose="02040503050406030204" pitchFamily="18" charset="0"/>
                                    <a:ea typeface="Cambria Math" panose="02040503050406030204" pitchFamily="18" charset="0"/>
                                  </a:rPr>
                                  <m:t>)</m:t>
                                </m:r>
                              </m:e>
                              <m:sub>
                                <m:r>
                                  <a:rPr lang="en-US" sz="2500" b="0" i="1" smtClean="0">
                                    <a:latin typeface="Cambria Math" panose="02040503050406030204" pitchFamily="18" charset="0"/>
                                    <a:ea typeface="Cambria Math" panose="02040503050406030204" pitchFamily="18" charset="0"/>
                                  </a:rPr>
                                  <m:t>𝑖</m:t>
                                </m:r>
                              </m:sub>
                            </m:sSub>
                          </m:e>
                        </m:func>
                        <m:r>
                          <a:rPr lang="en-US" sz="2500" b="0" i="1" smtClean="0">
                            <a:latin typeface="Cambria Math" panose="02040503050406030204" pitchFamily="18" charset="0"/>
                            <a:ea typeface="Cambria Math" panose="02040503050406030204" pitchFamily="18" charset="0"/>
                          </a:rPr>
                          <m:t>)</m:t>
                        </m:r>
                      </m:e>
                    </m:nary>
                  </m:oMath>
                </a14:m>
                <a:endParaRPr lang="en-US" sz="2500" dirty="0">
                  <a:highlight>
                    <a:srgbClr val="FFFF00"/>
                  </a:highlight>
                </a:endParaRPr>
              </a:p>
              <a:p>
                <a:pPr lvl="3"/>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𝑦</m:t>
                        </m:r>
                      </m:e>
                      <m:sub>
                        <m:r>
                          <a:rPr lang="en-US" i="1">
                            <a:latin typeface="Cambria Math" panose="02040503050406030204" pitchFamily="18" charset="0"/>
                            <a:ea typeface="Cambria Math" panose="02040503050406030204" pitchFamily="18" charset="0"/>
                          </a:rPr>
                          <m:t>𝑖</m:t>
                        </m:r>
                      </m:sub>
                    </m:sSub>
                  </m:oMath>
                </a14:m>
                <a:r>
                  <a:rPr lang="en-US" b="0" dirty="0"/>
                  <a:t> and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m:rPr>
                            <m:sty m:val="p"/>
                          </m:rPr>
                          <a:rPr lang="en-US" b="0" i="0" smtClean="0">
                            <a:latin typeface="Cambria Math" panose="02040503050406030204" pitchFamily="18" charset="0"/>
                            <a:ea typeface="Cambria Math" panose="02040503050406030204" pitchFamily="18" charset="0"/>
                          </a:rPr>
                          <m:t>Θ</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𝑖</m:t>
                        </m:r>
                      </m:sub>
                    </m:sSub>
                  </m:oMath>
                </a14:m>
                <a:r>
                  <a:rPr lang="en-US" b="0" dirty="0"/>
                  <a:t> are the </a:t>
                </a:r>
                <a:r>
                  <a:rPr lang="en-US" b="1" dirty="0"/>
                  <a:t>actual</a:t>
                </a:r>
                <a:r>
                  <a:rPr lang="en-US" b="0" dirty="0"/>
                  <a:t> and </a:t>
                </a:r>
                <a:r>
                  <a:rPr lang="en-US" b="1" dirty="0"/>
                  <a:t>predicted</a:t>
                </a:r>
                <a:r>
                  <a:rPr lang="en-US" b="0" dirty="0"/>
                  <a:t> values of the </a:t>
                </a:r>
                <a14:m>
                  <m:oMath xmlns:m="http://schemas.openxmlformats.org/officeDocument/2006/math">
                    <m:r>
                      <a:rPr lang="en-US" i="1">
                        <a:latin typeface="Cambria Math" panose="02040503050406030204" pitchFamily="18" charset="0"/>
                        <a:ea typeface="Cambria Math" panose="02040503050406030204" pitchFamily="18" charset="0"/>
                      </a:rPr>
                      <m:t>𝑖</m:t>
                    </m:r>
                  </m:oMath>
                </a14:m>
                <a:r>
                  <a:rPr lang="en-US" b="0" dirty="0"/>
                  <a:t>-</a:t>
                </a:r>
                <a:r>
                  <a:rPr lang="en-US" b="0" dirty="0" err="1"/>
                  <a:t>th</a:t>
                </a:r>
                <a:r>
                  <a:rPr lang="en-US" b="0" dirty="0"/>
                  <a:t> class</a:t>
                </a:r>
              </a:p>
              <a:p>
                <a:pPr lvl="3"/>
                <a:r>
                  <a:rPr lang="en-US" b="1" dirty="0"/>
                  <a:t>Intuition:</a:t>
                </a:r>
                <a:r>
                  <a:rPr lang="en-US" dirty="0"/>
                  <a:t> the lower the loss, the closer the prediction is to one-hot </a:t>
                </a:r>
              </a:p>
              <a:p>
                <a:pPr lvl="1"/>
                <a:endParaRPr lang="en-US" dirty="0"/>
              </a:p>
              <a:p>
                <a:r>
                  <a:rPr lang="en-US" sz="3000" b="1" dirty="0">
                    <a:solidFill>
                      <a:srgbClr val="C00000"/>
                    </a:solidFill>
                  </a:rPr>
                  <a:t>Unsupervised setting:</a:t>
                </a:r>
              </a:p>
              <a:p>
                <a:pPr lvl="1"/>
                <a:r>
                  <a:rPr lang="en-US" dirty="0"/>
                  <a:t>No node label available</a:t>
                </a:r>
              </a:p>
              <a:p>
                <a:pPr lvl="1"/>
                <a:r>
                  <a:rPr lang="en-US" b="1" dirty="0"/>
                  <a:t>Use the graph structure as the supervision!</a:t>
                </a:r>
              </a:p>
              <a:p>
                <a:pPr lvl="1"/>
                <a:endParaRPr lang="en-US" dirty="0"/>
              </a:p>
            </p:txBody>
          </p:sp>
        </mc:Choice>
        <mc:Fallback xmlns="">
          <p:sp>
            <p:nvSpPr>
              <p:cNvPr id="3" name="Content Placeholder 2">
                <a:extLst>
                  <a:ext uri="{FF2B5EF4-FFF2-40B4-BE49-F238E27FC236}">
                    <a16:creationId xmlns:a16="http://schemas.microsoft.com/office/drawing/2014/main" id="{8E067999-BF87-4619-A6EA-EEB570898BA8}"/>
                  </a:ext>
                </a:extLst>
              </p:cNvPr>
              <p:cNvSpPr>
                <a:spLocks noGrp="1" noRot="1" noChangeAspect="1" noMove="1" noResize="1" noEditPoints="1" noAdjustHandles="1" noChangeArrowheads="1" noChangeShapeType="1" noTextEdit="1"/>
              </p:cNvSpPr>
              <p:nvPr>
                <p:ph idx="1"/>
              </p:nvPr>
            </p:nvSpPr>
            <p:spPr>
              <a:xfrm>
                <a:off x="457200" y="1295400"/>
                <a:ext cx="8229600" cy="4869904"/>
              </a:xfrm>
              <a:blipFill>
                <a:blip r:embed="rId2"/>
                <a:stretch>
                  <a:fillRect l="-889" t="-2256"/>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91980D78-6AAA-4D49-BFB6-13D34B964788}"/>
              </a:ext>
            </a:extLst>
          </p:cNvPr>
          <p:cNvSpPr>
            <a:spLocks noGrp="1"/>
          </p:cNvSpPr>
          <p:nvPr>
            <p:ph type="sldNum" sz="quarter" idx="12"/>
          </p:nvPr>
        </p:nvSpPr>
        <p:spPr/>
        <p:txBody>
          <a:bodyPr/>
          <a:lstStyle/>
          <a:p>
            <a:fld id="{19B12225-5612-419B-A8D5-4B8EEE4C217E}" type="slidenum">
              <a:rPr lang="en-US" dirty="0" smtClean="0"/>
              <a:pPr/>
              <a:t>38</a:t>
            </a:fld>
            <a:endParaRPr lang="en-US"/>
          </a:p>
        </p:txBody>
      </p:sp>
    </p:spTree>
    <p:extLst>
      <p:ext uri="{BB962C8B-B14F-4D97-AF65-F5344CB8AC3E}">
        <p14:creationId xmlns:p14="http://schemas.microsoft.com/office/powerpoint/2010/main" val="1216873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389"/>
            <a:ext cx="8229600" cy="1143000"/>
          </a:xfrm>
        </p:spPr>
        <p:txBody>
          <a:bodyPr/>
          <a:lstStyle/>
          <a:p>
            <a:r>
              <a:rPr lang="en-US" dirty="0"/>
              <a:t>Unsupervised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600" y="1235326"/>
                <a:ext cx="8686800" cy="5098257"/>
              </a:xfrm>
            </p:spPr>
            <p:txBody>
              <a:bodyPr>
                <a:noAutofit/>
              </a:bodyPr>
              <a:lstStyle/>
              <a:p>
                <a:pPr marL="0" indent="0">
                  <a:buNone/>
                </a:pPr>
                <a:r>
                  <a:rPr lang="en-US" sz="2400" b="1" dirty="0">
                    <a:solidFill>
                      <a:srgbClr val="FF0066"/>
                    </a:solidFill>
                  </a:rPr>
                  <a:t>One possible idea: </a:t>
                </a:r>
                <a:r>
                  <a:rPr lang="en-US" sz="2400" b="1" dirty="0"/>
                  <a:t>“Similar” nodes have similar embeddings:</a:t>
                </a:r>
                <a:br>
                  <a:rPr lang="en-US" sz="2400" b="1" dirty="0">
                    <a:solidFill>
                      <a:srgbClr val="D60093"/>
                    </a:solidFill>
                  </a:rPr>
                </a:br>
                <a14:m>
                  <m:oMathPara xmlns:m="http://schemas.openxmlformats.org/officeDocument/2006/math">
                    <m:oMathParaPr>
                      <m:jc m:val="centerGroup"/>
                    </m:oMathParaPr>
                    <m:oMath xmlns:m="http://schemas.openxmlformats.org/officeDocument/2006/math">
                      <m:r>
                        <a:rPr lang="en-US" sz="2400" b="1" i="0" smtClean="0">
                          <a:solidFill>
                            <a:srgbClr val="C00000"/>
                          </a:solidFill>
                          <a:latin typeface="Cambria Math" panose="02040503050406030204" pitchFamily="18" charset="0"/>
                          <a:ea typeface="Cambria Math" panose="02040503050406030204" pitchFamily="18" charset="0"/>
                        </a:rPr>
                        <m:t>𝐦𝐢</m:t>
                      </m:r>
                      <m:sSub>
                        <m:sSubPr>
                          <m:ctrlPr>
                            <a:rPr lang="en-US" sz="2400" b="1" i="1" smtClean="0">
                              <a:solidFill>
                                <a:srgbClr val="C00000"/>
                              </a:solidFill>
                              <a:latin typeface="Cambria Math" panose="02040503050406030204" pitchFamily="18" charset="0"/>
                              <a:ea typeface="Cambria Math" panose="02040503050406030204" pitchFamily="18" charset="0"/>
                            </a:rPr>
                          </m:ctrlPr>
                        </m:sSubPr>
                        <m:e>
                          <m:r>
                            <a:rPr lang="en-US" sz="2400" b="1" i="0" smtClean="0">
                              <a:solidFill>
                                <a:srgbClr val="C00000"/>
                              </a:solidFill>
                              <a:latin typeface="Cambria Math" panose="02040503050406030204" pitchFamily="18" charset="0"/>
                              <a:ea typeface="Cambria Math" panose="02040503050406030204" pitchFamily="18" charset="0"/>
                            </a:rPr>
                            <m:t>𝐧</m:t>
                          </m:r>
                        </m:e>
                        <m:sub>
                          <m:r>
                            <a:rPr lang="en-US" sz="2400" b="1" i="0" smtClean="0">
                              <a:solidFill>
                                <a:srgbClr val="C00000"/>
                              </a:solidFill>
                              <a:latin typeface="Cambria Math" panose="02040503050406030204" pitchFamily="18" charset="0"/>
                              <a:ea typeface="Cambria Math" panose="02040503050406030204" pitchFamily="18" charset="0"/>
                            </a:rPr>
                            <m:t>𝚯</m:t>
                          </m:r>
                        </m:sub>
                      </m:sSub>
                      <m:r>
                        <a:rPr lang="en-US" sz="2400" b="1" i="0" smtClean="0">
                          <a:solidFill>
                            <a:srgbClr val="C00000"/>
                          </a:solidFill>
                          <a:latin typeface="Cambria Math" panose="02040503050406030204" pitchFamily="18" charset="0"/>
                          <a:ea typeface="Cambria Math" panose="02040503050406030204" pitchFamily="18" charset="0"/>
                        </a:rPr>
                        <m:t> </m:t>
                      </m:r>
                      <m:r>
                        <a:rPr lang="en-US" sz="2400" b="0" i="1" smtClean="0">
                          <a:solidFill>
                            <a:srgbClr val="C00000"/>
                          </a:solidFill>
                          <a:latin typeface="Cambria Math" panose="02040503050406030204" pitchFamily="18" charset="0"/>
                          <a:ea typeface="Cambria Math" panose="02040503050406030204" pitchFamily="18" charset="0"/>
                        </a:rPr>
                        <m:t>ℒ</m:t>
                      </m:r>
                      <m:r>
                        <a:rPr lang="en-US" sz="2400" b="0" i="1" smtClean="0">
                          <a:solidFill>
                            <a:srgbClr val="C00000"/>
                          </a:solidFill>
                          <a:latin typeface="Cambria Math" panose="02040503050406030204" pitchFamily="18" charset="0"/>
                          <a:ea typeface="Cambria Math" panose="02040503050406030204" pitchFamily="18" charset="0"/>
                        </a:rPr>
                        <m:t>=</m:t>
                      </m:r>
                      <m:nary>
                        <m:naryPr>
                          <m:chr m:val="∑"/>
                          <m:supHide m:val="on"/>
                          <m:ctrlPr>
                            <a:rPr lang="en-US" sz="2400" b="0" i="1" smtClean="0">
                              <a:solidFill>
                                <a:srgbClr val="C00000"/>
                              </a:solidFill>
                              <a:latin typeface="Cambria Math" panose="02040503050406030204" pitchFamily="18" charset="0"/>
                              <a:ea typeface="Cambria Math" panose="02040503050406030204" pitchFamily="18" charset="0"/>
                            </a:rPr>
                          </m:ctrlPr>
                        </m:naryPr>
                        <m:sub>
                          <m:sSub>
                            <m:sSubPr>
                              <m:ctrlPr>
                                <a:rPr lang="en-US" sz="2400" b="0" i="1" smtClean="0">
                                  <a:solidFill>
                                    <a:srgbClr val="C00000"/>
                                  </a:solidFill>
                                  <a:latin typeface="Cambria Math" panose="02040503050406030204" pitchFamily="18" charset="0"/>
                                  <a:ea typeface="Cambria Math" panose="02040503050406030204" pitchFamily="18" charset="0"/>
                                </a:rPr>
                              </m:ctrlPr>
                            </m:sSubPr>
                            <m:e>
                              <m:r>
                                <m:rPr>
                                  <m:brk m:alnAt="7"/>
                                </m:rPr>
                                <a:rPr lang="en-US" sz="2400" b="0" i="1" smtClean="0">
                                  <a:solidFill>
                                    <a:srgbClr val="C00000"/>
                                  </a:solidFill>
                                  <a:latin typeface="Cambria Math" panose="02040503050406030204" pitchFamily="18" charset="0"/>
                                  <a:ea typeface="Cambria Math" panose="02040503050406030204" pitchFamily="18" charset="0"/>
                                </a:rPr>
                                <m:t>𝑧</m:t>
                              </m:r>
                            </m:e>
                            <m:sub>
                              <m:r>
                                <m:rPr>
                                  <m:brk m:alnAt="7"/>
                                </m:rPr>
                                <a:rPr lang="en-US" sz="2400" b="0" i="1" smtClean="0">
                                  <a:solidFill>
                                    <a:srgbClr val="C00000"/>
                                  </a:solidFill>
                                  <a:latin typeface="Cambria Math" panose="02040503050406030204" pitchFamily="18" charset="0"/>
                                  <a:ea typeface="Cambria Math" panose="02040503050406030204" pitchFamily="18" charset="0"/>
                                </a:rPr>
                                <m:t>𝑢</m:t>
                              </m:r>
                            </m:sub>
                          </m:sSub>
                          <m:r>
                            <m:rPr>
                              <m:brk m:alnAt="7"/>
                            </m:rPr>
                            <a:rPr lang="en-US" sz="2400" b="0" i="1" smtClean="0">
                              <a:solidFill>
                                <a:srgbClr val="C00000"/>
                              </a:solidFill>
                              <a:latin typeface="Cambria Math" panose="02040503050406030204" pitchFamily="18" charset="0"/>
                              <a:ea typeface="Cambria Math" panose="02040503050406030204" pitchFamily="18" charset="0"/>
                            </a:rPr>
                            <m:t>,</m:t>
                          </m:r>
                          <m:r>
                            <a:rPr lang="en-US" sz="2400" b="0" i="1" smtClean="0">
                              <a:solidFill>
                                <a:srgbClr val="C00000"/>
                              </a:solidFill>
                              <a:latin typeface="Cambria Math" panose="02040503050406030204" pitchFamily="18" charset="0"/>
                              <a:ea typeface="Cambria Math" panose="02040503050406030204" pitchFamily="18" charset="0"/>
                            </a:rPr>
                            <m:t> </m:t>
                          </m:r>
                          <m:sSub>
                            <m:sSubPr>
                              <m:ctrlPr>
                                <a:rPr lang="en-US" sz="2400" b="0" i="1" smtClean="0">
                                  <a:solidFill>
                                    <a:srgbClr val="C00000"/>
                                  </a:solidFill>
                                  <a:latin typeface="Cambria Math" panose="02040503050406030204" pitchFamily="18" charset="0"/>
                                  <a:ea typeface="Cambria Math" panose="02040503050406030204" pitchFamily="18" charset="0"/>
                                </a:rPr>
                              </m:ctrlPr>
                            </m:sSubPr>
                            <m:e>
                              <m:r>
                                <m:rPr>
                                  <m:brk m:alnAt="7"/>
                                </m:rPr>
                                <a:rPr lang="en-US" sz="2400" b="0" i="1" smtClean="0">
                                  <a:solidFill>
                                    <a:srgbClr val="C00000"/>
                                  </a:solidFill>
                                  <a:latin typeface="Cambria Math" panose="02040503050406030204" pitchFamily="18" charset="0"/>
                                  <a:ea typeface="Cambria Math" panose="02040503050406030204" pitchFamily="18" charset="0"/>
                                </a:rPr>
                                <m:t>𝑧</m:t>
                              </m:r>
                            </m:e>
                            <m:sub>
                              <m:r>
                                <m:rPr>
                                  <m:brk m:alnAt="7"/>
                                </m:rPr>
                                <a:rPr lang="en-US" sz="2400" b="0" i="1" smtClean="0">
                                  <a:solidFill>
                                    <a:srgbClr val="C00000"/>
                                  </a:solidFill>
                                  <a:latin typeface="Cambria Math" panose="02040503050406030204" pitchFamily="18" charset="0"/>
                                  <a:ea typeface="Cambria Math" panose="02040503050406030204" pitchFamily="18" charset="0"/>
                                </a:rPr>
                                <m:t>𝑣</m:t>
                              </m:r>
                            </m:sub>
                          </m:sSub>
                        </m:sub>
                        <m:sup/>
                        <m:e>
                          <m:r>
                            <m:rPr>
                              <m:sty m:val="p"/>
                            </m:rPr>
                            <a:rPr lang="en-US" sz="2400" b="0" i="0" smtClean="0">
                              <a:solidFill>
                                <a:srgbClr val="C00000"/>
                              </a:solidFill>
                              <a:latin typeface="Cambria Math" panose="02040503050406030204" pitchFamily="18" charset="0"/>
                              <a:ea typeface="Cambria Math" panose="02040503050406030204" pitchFamily="18" charset="0"/>
                            </a:rPr>
                            <m:t>CE</m:t>
                          </m:r>
                          <m:r>
                            <a:rPr lang="en-US" sz="2400" b="0" i="1" smtClean="0">
                              <a:solidFill>
                                <a:srgbClr val="C00000"/>
                              </a:solidFill>
                              <a:latin typeface="Cambria Math" panose="02040503050406030204" pitchFamily="18" charset="0"/>
                              <a:ea typeface="Cambria Math" panose="02040503050406030204" pitchFamily="18" charset="0"/>
                            </a:rPr>
                            <m:t>(</m:t>
                          </m:r>
                          <m:sSub>
                            <m:sSubPr>
                              <m:ctrlPr>
                                <a:rPr lang="en-US" sz="2400" b="0" i="1" smtClean="0">
                                  <a:solidFill>
                                    <a:srgbClr val="C00000"/>
                                  </a:solidFill>
                                  <a:latin typeface="Cambria Math" panose="02040503050406030204" pitchFamily="18" charset="0"/>
                                  <a:ea typeface="Cambria Math" panose="02040503050406030204" pitchFamily="18" charset="0"/>
                                </a:rPr>
                              </m:ctrlPr>
                            </m:sSubPr>
                            <m:e>
                              <m:r>
                                <a:rPr lang="en-US" sz="2400" b="0" i="1" smtClean="0">
                                  <a:solidFill>
                                    <a:srgbClr val="C00000"/>
                                  </a:solidFill>
                                  <a:latin typeface="Cambria Math" panose="02040503050406030204" pitchFamily="18" charset="0"/>
                                  <a:ea typeface="Cambria Math" panose="02040503050406030204" pitchFamily="18" charset="0"/>
                                </a:rPr>
                                <m:t>𝑦</m:t>
                              </m:r>
                            </m:e>
                            <m:sub>
                              <m:r>
                                <a:rPr lang="en-US" sz="2400" b="0" i="1" smtClean="0">
                                  <a:solidFill>
                                    <a:srgbClr val="C00000"/>
                                  </a:solidFill>
                                  <a:latin typeface="Cambria Math" panose="02040503050406030204" pitchFamily="18" charset="0"/>
                                  <a:ea typeface="Cambria Math" panose="02040503050406030204" pitchFamily="18" charset="0"/>
                                </a:rPr>
                                <m:t>𝑢</m:t>
                              </m:r>
                              <m:r>
                                <a:rPr lang="en-US" sz="2400" b="0" i="1" smtClean="0">
                                  <a:solidFill>
                                    <a:srgbClr val="C00000"/>
                                  </a:solidFill>
                                  <a:latin typeface="Cambria Math" panose="02040503050406030204" pitchFamily="18" charset="0"/>
                                  <a:ea typeface="Cambria Math" panose="02040503050406030204" pitchFamily="18" charset="0"/>
                                </a:rPr>
                                <m:t>,</m:t>
                              </m:r>
                              <m:r>
                                <a:rPr lang="en-US" sz="2400" b="0" i="1" smtClean="0">
                                  <a:solidFill>
                                    <a:srgbClr val="C00000"/>
                                  </a:solidFill>
                                  <a:latin typeface="Cambria Math" panose="02040503050406030204" pitchFamily="18" charset="0"/>
                                  <a:ea typeface="Cambria Math" panose="02040503050406030204" pitchFamily="18" charset="0"/>
                                </a:rPr>
                                <m:t>𝑣</m:t>
                              </m:r>
                            </m:sub>
                          </m:sSub>
                          <m:r>
                            <a:rPr lang="en-US" sz="2400" b="0" i="1" smtClean="0">
                              <a:solidFill>
                                <a:srgbClr val="C00000"/>
                              </a:solidFill>
                              <a:latin typeface="Cambria Math" panose="02040503050406030204" pitchFamily="18" charset="0"/>
                              <a:ea typeface="Cambria Math" panose="02040503050406030204" pitchFamily="18" charset="0"/>
                            </a:rPr>
                            <m:t>, </m:t>
                          </m:r>
                          <m:r>
                            <m:rPr>
                              <m:sty m:val="p"/>
                            </m:rPr>
                            <a:rPr lang="en-US" sz="2400" b="0" i="0" smtClean="0">
                              <a:solidFill>
                                <a:srgbClr val="C00000"/>
                              </a:solidFill>
                              <a:latin typeface="Cambria Math" panose="02040503050406030204" pitchFamily="18" charset="0"/>
                              <a:ea typeface="Cambria Math" panose="02040503050406030204" pitchFamily="18" charset="0"/>
                            </a:rPr>
                            <m:t>DEC</m:t>
                          </m:r>
                          <m:d>
                            <m:dPr>
                              <m:ctrlPr>
                                <a:rPr lang="en-US" sz="2400" b="0" i="1" smtClean="0">
                                  <a:solidFill>
                                    <a:srgbClr val="C00000"/>
                                  </a:solidFill>
                                  <a:latin typeface="Cambria Math" panose="02040503050406030204" pitchFamily="18" charset="0"/>
                                  <a:ea typeface="Cambria Math" panose="02040503050406030204" pitchFamily="18" charset="0"/>
                                </a:rPr>
                              </m:ctrlPr>
                            </m:dPr>
                            <m:e>
                              <m:sSub>
                                <m:sSubPr>
                                  <m:ctrlPr>
                                    <a:rPr lang="en-US" sz="2400" b="0" i="1" smtClean="0">
                                      <a:solidFill>
                                        <a:srgbClr val="C00000"/>
                                      </a:solidFill>
                                      <a:latin typeface="Cambria Math" panose="02040503050406030204" pitchFamily="18" charset="0"/>
                                      <a:ea typeface="Cambria Math" panose="02040503050406030204" pitchFamily="18" charset="0"/>
                                    </a:rPr>
                                  </m:ctrlPr>
                                </m:sSubPr>
                                <m:e>
                                  <m:r>
                                    <a:rPr lang="en-US" sz="2400" b="0" i="1" smtClean="0">
                                      <a:solidFill>
                                        <a:srgbClr val="C00000"/>
                                      </a:solidFill>
                                      <a:latin typeface="Cambria Math" panose="02040503050406030204" pitchFamily="18" charset="0"/>
                                      <a:ea typeface="Cambria Math" panose="02040503050406030204" pitchFamily="18" charset="0"/>
                                    </a:rPr>
                                    <m:t>𝑧</m:t>
                                  </m:r>
                                </m:e>
                                <m:sub>
                                  <m:r>
                                    <a:rPr lang="en-US" sz="2400" b="0" i="1" smtClean="0">
                                      <a:solidFill>
                                        <a:srgbClr val="C00000"/>
                                      </a:solidFill>
                                      <a:latin typeface="Cambria Math" panose="02040503050406030204" pitchFamily="18" charset="0"/>
                                      <a:ea typeface="Cambria Math" panose="02040503050406030204" pitchFamily="18" charset="0"/>
                                    </a:rPr>
                                    <m:t>𝑢</m:t>
                                  </m:r>
                                </m:sub>
                              </m:sSub>
                              <m:r>
                                <a:rPr lang="en-US" sz="2400" b="0" i="1" smtClean="0">
                                  <a:solidFill>
                                    <a:srgbClr val="C00000"/>
                                  </a:solidFill>
                                  <a:latin typeface="Cambria Math" panose="02040503050406030204" pitchFamily="18" charset="0"/>
                                  <a:ea typeface="Cambria Math" panose="02040503050406030204" pitchFamily="18" charset="0"/>
                                </a:rPr>
                                <m:t>,</m:t>
                              </m:r>
                              <m:sSub>
                                <m:sSubPr>
                                  <m:ctrlPr>
                                    <a:rPr lang="en-US" sz="2400" b="0" i="1" smtClean="0">
                                      <a:solidFill>
                                        <a:srgbClr val="C00000"/>
                                      </a:solidFill>
                                      <a:latin typeface="Cambria Math" panose="02040503050406030204" pitchFamily="18" charset="0"/>
                                      <a:ea typeface="Cambria Math" panose="02040503050406030204" pitchFamily="18" charset="0"/>
                                    </a:rPr>
                                  </m:ctrlPr>
                                </m:sSubPr>
                                <m:e>
                                  <m:r>
                                    <a:rPr lang="en-US" sz="2400" b="0" i="1" smtClean="0">
                                      <a:solidFill>
                                        <a:srgbClr val="C00000"/>
                                      </a:solidFill>
                                      <a:latin typeface="Cambria Math" panose="02040503050406030204" pitchFamily="18" charset="0"/>
                                      <a:ea typeface="Cambria Math" panose="02040503050406030204" pitchFamily="18" charset="0"/>
                                    </a:rPr>
                                    <m:t>𝑧</m:t>
                                  </m:r>
                                </m:e>
                                <m:sub>
                                  <m:r>
                                    <a:rPr lang="en-US" sz="2400" b="0" i="1" smtClean="0">
                                      <a:solidFill>
                                        <a:srgbClr val="C00000"/>
                                      </a:solidFill>
                                      <a:latin typeface="Cambria Math" panose="02040503050406030204" pitchFamily="18" charset="0"/>
                                      <a:ea typeface="Cambria Math" panose="02040503050406030204" pitchFamily="18" charset="0"/>
                                    </a:rPr>
                                    <m:t>𝑣</m:t>
                                  </m:r>
                                </m:sub>
                              </m:sSub>
                            </m:e>
                          </m:d>
                          <m:r>
                            <a:rPr lang="en-US" sz="2400" b="0" i="1" smtClean="0">
                              <a:solidFill>
                                <a:srgbClr val="C00000"/>
                              </a:solidFill>
                              <a:latin typeface="Cambria Math" panose="02040503050406030204" pitchFamily="18" charset="0"/>
                              <a:ea typeface="Cambria Math" panose="02040503050406030204" pitchFamily="18" charset="0"/>
                            </a:rPr>
                            <m:t>)</m:t>
                          </m:r>
                        </m:e>
                      </m:nary>
                    </m:oMath>
                  </m:oMathPara>
                </a14:m>
                <a:endParaRPr lang="en-US" sz="2667" b="1" dirty="0">
                  <a:solidFill>
                    <a:srgbClr val="D60093"/>
                  </a:solidFill>
                </a:endParaRPr>
              </a:p>
              <a:p>
                <a:pPr lvl="2"/>
                <a:r>
                  <a:rPr lang="en-US" sz="2267" dirty="0"/>
                  <a:t>where </a:t>
                </a:r>
                <a14:m>
                  <m:oMath xmlns:m="http://schemas.openxmlformats.org/officeDocument/2006/math">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𝑦</m:t>
                        </m:r>
                      </m:e>
                      <m:sub>
                        <m:r>
                          <a:rPr lang="en-US" i="1">
                            <a:solidFill>
                              <a:srgbClr val="C00000"/>
                            </a:solidFill>
                            <a:latin typeface="Cambria Math" panose="02040503050406030204" pitchFamily="18" charset="0"/>
                            <a:ea typeface="Cambria Math" panose="02040503050406030204" pitchFamily="18" charset="0"/>
                          </a:rPr>
                          <m:t>𝑢</m:t>
                        </m:r>
                        <m:r>
                          <a:rPr lang="en-US" i="1">
                            <a:solidFill>
                              <a:srgbClr val="C00000"/>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𝑣</m:t>
                        </m:r>
                      </m:sub>
                    </m:sSub>
                    <m:r>
                      <a:rPr lang="en-US" b="0" i="1" smtClean="0">
                        <a:solidFill>
                          <a:srgbClr val="C00000"/>
                        </a:solidFill>
                        <a:latin typeface="Cambria Math" panose="02040503050406030204" pitchFamily="18" charset="0"/>
                        <a:ea typeface="Cambria Math" panose="02040503050406030204" pitchFamily="18" charset="0"/>
                      </a:rPr>
                      <m:t>=1</m:t>
                    </m:r>
                    <m:r>
                      <a:rPr lang="en-US" i="1">
                        <a:solidFill>
                          <a:srgbClr val="C00000"/>
                        </a:solidFill>
                        <a:latin typeface="Cambria Math" panose="02040503050406030204" pitchFamily="18" charset="0"/>
                        <a:ea typeface="Cambria Math" panose="02040503050406030204" pitchFamily="18" charset="0"/>
                      </a:rPr>
                      <m:t> </m:t>
                    </m:r>
                  </m:oMath>
                </a14:m>
                <a:r>
                  <a:rPr lang="en-US" sz="2267" dirty="0"/>
                  <a:t>when node </a:t>
                </a:r>
                <a14:m>
                  <m:oMath xmlns:m="http://schemas.openxmlformats.org/officeDocument/2006/math">
                    <m:r>
                      <m:rPr>
                        <m:brk m:alnAt="7"/>
                      </m:rPr>
                      <a:rPr lang="en-US" sz="2000" i="1">
                        <a:solidFill>
                          <a:srgbClr val="C00000"/>
                        </a:solidFill>
                        <a:latin typeface="Cambria Math" panose="02040503050406030204" pitchFamily="18" charset="0"/>
                        <a:ea typeface="Cambria Math" panose="02040503050406030204" pitchFamily="18" charset="0"/>
                      </a:rPr>
                      <m:t>𝑢</m:t>
                    </m:r>
                  </m:oMath>
                </a14:m>
                <a:r>
                  <a:rPr lang="en-US" sz="2267" dirty="0"/>
                  <a:t> and </a:t>
                </a:r>
                <a14:m>
                  <m:oMath xmlns:m="http://schemas.openxmlformats.org/officeDocument/2006/math">
                    <m:r>
                      <a:rPr lang="en-US" sz="2000" b="0" i="1" smtClean="0">
                        <a:solidFill>
                          <a:srgbClr val="C00000"/>
                        </a:solidFill>
                        <a:latin typeface="Cambria Math" panose="02040503050406030204" pitchFamily="18" charset="0"/>
                        <a:ea typeface="Cambria Math" panose="02040503050406030204" pitchFamily="18" charset="0"/>
                      </a:rPr>
                      <m:t>𝑣</m:t>
                    </m:r>
                  </m:oMath>
                </a14:m>
                <a:r>
                  <a:rPr lang="en-US" sz="2267" dirty="0"/>
                  <a:t> are </a:t>
                </a:r>
                <a:r>
                  <a:rPr lang="en-US" sz="2267" b="1" dirty="0">
                    <a:solidFill>
                      <a:srgbClr val="D60093"/>
                    </a:solidFill>
                  </a:rPr>
                  <a:t>similar </a:t>
                </a:r>
              </a:p>
              <a:p>
                <a:pPr lvl="2"/>
                <a14:m>
                  <m:oMath xmlns:m="http://schemas.openxmlformats.org/officeDocument/2006/math">
                    <m:sSub>
                      <m:sSubPr>
                        <m:ctrlPr>
                          <a:rPr lang="en-US" sz="2000" i="1" smtClean="0">
                            <a:solidFill>
                              <a:srgbClr val="C00000"/>
                            </a:solidFill>
                            <a:latin typeface="Cambria Math" panose="02040503050406030204" pitchFamily="18" charset="0"/>
                            <a:ea typeface="Cambria Math" panose="02040503050406030204" pitchFamily="18" charset="0"/>
                          </a:rPr>
                        </m:ctrlPr>
                      </m:sSubPr>
                      <m:e>
                        <m:r>
                          <a:rPr lang="en-US" sz="2000" b="0" i="1" smtClean="0">
                            <a:solidFill>
                              <a:srgbClr val="C00000"/>
                            </a:solidFill>
                            <a:latin typeface="Cambria Math" panose="02040503050406030204" pitchFamily="18" charset="0"/>
                            <a:ea typeface="Cambria Math" panose="02040503050406030204" pitchFamily="18" charset="0"/>
                          </a:rPr>
                          <m:t>𝑧</m:t>
                        </m:r>
                      </m:e>
                      <m:sub>
                        <m:r>
                          <a:rPr lang="en-US" sz="2000" b="0" i="1" smtClean="0">
                            <a:solidFill>
                              <a:srgbClr val="C00000"/>
                            </a:solidFill>
                            <a:latin typeface="Cambria Math" panose="02040503050406030204" pitchFamily="18" charset="0"/>
                            <a:ea typeface="Cambria Math" panose="02040503050406030204" pitchFamily="18" charset="0"/>
                          </a:rPr>
                          <m:t>𝑢</m:t>
                        </m:r>
                      </m:sub>
                    </m:sSub>
                    <m:r>
                      <a:rPr lang="en-US" sz="2000" b="0" i="1" smtClean="0">
                        <a:solidFill>
                          <a:srgbClr val="C00000"/>
                        </a:solidFill>
                        <a:latin typeface="Cambria Math" panose="02040503050406030204" pitchFamily="18" charset="0"/>
                        <a:ea typeface="Cambria Math" panose="02040503050406030204" pitchFamily="18" charset="0"/>
                      </a:rPr>
                      <m:t>=</m:t>
                    </m:r>
                    <m:sSub>
                      <m:sSubPr>
                        <m:ctrlPr>
                          <a:rPr lang="en-US" sz="2000" i="1" smtClean="0">
                            <a:solidFill>
                              <a:srgbClr val="C00000"/>
                            </a:solidFill>
                            <a:latin typeface="Cambria Math" panose="02040503050406030204" pitchFamily="18" charset="0"/>
                            <a:ea typeface="Cambria Math" panose="02040503050406030204" pitchFamily="18" charset="0"/>
                          </a:rPr>
                        </m:ctrlPr>
                      </m:sSubPr>
                      <m:e>
                        <m:r>
                          <a:rPr lang="en-US" sz="2000" b="0" i="1" smtClean="0">
                            <a:solidFill>
                              <a:srgbClr val="C00000"/>
                            </a:solidFill>
                            <a:latin typeface="Cambria Math" panose="02040503050406030204" pitchFamily="18" charset="0"/>
                            <a:ea typeface="Cambria Math" panose="02040503050406030204" pitchFamily="18" charset="0"/>
                          </a:rPr>
                          <m:t>𝑓</m:t>
                        </m:r>
                      </m:e>
                      <m:sub>
                        <m:r>
                          <m:rPr>
                            <m:sty m:val="p"/>
                          </m:rPr>
                          <a:rPr lang="en-US" sz="2000" b="0" i="0" smtClean="0">
                            <a:solidFill>
                              <a:srgbClr val="C00000"/>
                            </a:solidFill>
                            <a:latin typeface="Cambria Math" panose="02040503050406030204" pitchFamily="18" charset="0"/>
                            <a:ea typeface="Cambria Math" panose="02040503050406030204" pitchFamily="18" charset="0"/>
                          </a:rPr>
                          <m:t>Θ</m:t>
                        </m:r>
                      </m:sub>
                    </m:sSub>
                    <m:d>
                      <m:dPr>
                        <m:ctrlPr>
                          <a:rPr lang="en-US" sz="2000" i="1" smtClean="0">
                            <a:solidFill>
                              <a:srgbClr val="C00000"/>
                            </a:solidFill>
                            <a:latin typeface="Cambria Math" panose="02040503050406030204" pitchFamily="18" charset="0"/>
                            <a:ea typeface="Cambria Math" panose="02040503050406030204" pitchFamily="18" charset="0"/>
                          </a:rPr>
                        </m:ctrlPr>
                      </m:dPr>
                      <m:e>
                        <m:r>
                          <a:rPr lang="en-US" sz="2000" b="0" i="1" smtClean="0">
                            <a:solidFill>
                              <a:srgbClr val="C00000"/>
                            </a:solidFill>
                            <a:latin typeface="Cambria Math" panose="02040503050406030204" pitchFamily="18" charset="0"/>
                            <a:ea typeface="Cambria Math" panose="02040503050406030204" pitchFamily="18" charset="0"/>
                          </a:rPr>
                          <m:t>𝑢</m:t>
                        </m:r>
                      </m:e>
                    </m:d>
                  </m:oMath>
                </a14:m>
                <a:r>
                  <a:rPr lang="en-US" sz="2267" dirty="0">
                    <a:solidFill>
                      <a:srgbClr val="D60093"/>
                    </a:solidFill>
                  </a:rPr>
                  <a:t> </a:t>
                </a:r>
                <a:r>
                  <a:rPr lang="en-US" sz="2267" dirty="0"/>
                  <a:t>and</a:t>
                </a:r>
                <a:r>
                  <a:rPr lang="en-US" sz="2267" dirty="0">
                    <a:solidFill>
                      <a:srgbClr val="D60093"/>
                    </a:solidFill>
                  </a:rPr>
                  <a:t> </a:t>
                </a:r>
                <a14:m>
                  <m:oMath xmlns:m="http://schemas.openxmlformats.org/officeDocument/2006/math">
                    <m:r>
                      <m:rPr>
                        <m:sty m:val="p"/>
                      </m:rPr>
                      <a:rPr lang="en-US" sz="2000" b="0">
                        <a:solidFill>
                          <a:srgbClr val="C00000"/>
                        </a:solidFill>
                        <a:latin typeface="Cambria Math" panose="02040503050406030204" pitchFamily="18" charset="0"/>
                        <a:ea typeface="Cambria Math" panose="02040503050406030204" pitchFamily="18" charset="0"/>
                      </a:rPr>
                      <m:t>DEC</m:t>
                    </m:r>
                    <m:r>
                      <a:rPr lang="en-US" sz="2000" b="0" i="0" smtClean="0">
                        <a:solidFill>
                          <a:srgbClr val="C00000"/>
                        </a:solidFill>
                        <a:latin typeface="Cambria Math" panose="02040503050406030204" pitchFamily="18" charset="0"/>
                        <a:ea typeface="Cambria Math" panose="02040503050406030204" pitchFamily="18" charset="0"/>
                      </a:rPr>
                      <m:t>(</m:t>
                    </m:r>
                    <m:r>
                      <a:rPr lang="en-US" sz="2000" b="0" i="1" smtClean="0">
                        <a:solidFill>
                          <a:srgbClr val="C00000"/>
                        </a:solidFill>
                        <a:latin typeface="Cambria Math" panose="02040503050406030204" pitchFamily="18" charset="0"/>
                        <a:ea typeface="Cambria Math" panose="02040503050406030204" pitchFamily="18" charset="0"/>
                      </a:rPr>
                      <m:t>⋅</m:t>
                    </m:r>
                    <m:r>
                      <a:rPr lang="en-US" sz="2000" b="0" i="0" smtClean="0">
                        <a:solidFill>
                          <a:srgbClr val="C00000"/>
                        </a:solidFill>
                        <a:latin typeface="Cambria Math" panose="02040503050406030204" pitchFamily="18" charset="0"/>
                        <a:ea typeface="Cambria Math" panose="02040503050406030204" pitchFamily="18" charset="0"/>
                      </a:rPr>
                      <m:t>,</m:t>
                    </m:r>
                    <m:r>
                      <a:rPr lang="en-US" sz="2000" i="1">
                        <a:solidFill>
                          <a:srgbClr val="C00000"/>
                        </a:solidFill>
                        <a:latin typeface="Cambria Math" panose="02040503050406030204" pitchFamily="18" charset="0"/>
                        <a:ea typeface="Cambria Math" panose="02040503050406030204" pitchFamily="18" charset="0"/>
                      </a:rPr>
                      <m:t>⋅</m:t>
                    </m:r>
                    <m:r>
                      <a:rPr lang="en-US" sz="2000" b="0" i="0" smtClean="0">
                        <a:solidFill>
                          <a:srgbClr val="C00000"/>
                        </a:solidFill>
                        <a:latin typeface="Cambria Math" panose="02040503050406030204" pitchFamily="18" charset="0"/>
                        <a:ea typeface="Cambria Math" panose="02040503050406030204" pitchFamily="18" charset="0"/>
                      </a:rPr>
                      <m:t>)</m:t>
                    </m:r>
                  </m:oMath>
                </a14:m>
                <a:r>
                  <a:rPr lang="en-US" sz="2267" dirty="0">
                    <a:solidFill>
                      <a:srgbClr val="D60093"/>
                    </a:solidFill>
                  </a:rPr>
                  <a:t> </a:t>
                </a:r>
                <a:r>
                  <a:rPr lang="en-US" sz="2267" dirty="0"/>
                  <a:t>is the dot product</a:t>
                </a:r>
              </a:p>
              <a:p>
                <a:pPr marL="914400" lvl="2" indent="0">
                  <a:buNone/>
                </a:pPr>
                <a:endParaRPr lang="en-US" sz="2267" dirty="0"/>
              </a:p>
              <a:p>
                <a:pPr marL="0" indent="0">
                  <a:buNone/>
                </a:pPr>
                <a:r>
                  <a:rPr lang="en-US" sz="2800" b="1" dirty="0">
                    <a:solidFill>
                      <a:srgbClr val="D60093"/>
                    </a:solidFill>
                  </a:rPr>
                  <a:t>Node similarity </a:t>
                </a:r>
                <a:r>
                  <a:rPr lang="en-US" sz="2800" dirty="0"/>
                  <a:t>can be anything from embeddings, e.g., a loss based on:</a:t>
                </a:r>
              </a:p>
              <a:p>
                <a:pPr lvl="1"/>
                <a:r>
                  <a:rPr lang="en-US" b="1" dirty="0">
                    <a:solidFill>
                      <a:srgbClr val="0070C0"/>
                    </a:solidFill>
                  </a:rPr>
                  <a:t>Random walks </a:t>
                </a:r>
                <a:r>
                  <a:rPr lang="en-US" dirty="0"/>
                  <a:t>(node2vec, </a:t>
                </a:r>
                <a:r>
                  <a:rPr lang="en-US" dirty="0" err="1"/>
                  <a:t>DeepWalk</a:t>
                </a:r>
                <a:r>
                  <a:rPr lang="en-US" dirty="0"/>
                  <a:t>, struc2vec)</a:t>
                </a:r>
              </a:p>
              <a:p>
                <a:pPr lvl="1"/>
                <a:r>
                  <a:rPr lang="en-US" b="1" dirty="0">
                    <a:solidFill>
                      <a:srgbClr val="0070C0"/>
                    </a:solidFill>
                  </a:rPr>
                  <a:t>Matrix factorization</a:t>
                </a:r>
              </a:p>
              <a:p>
                <a:pPr lvl="1"/>
                <a:endParaRPr lang="en-US" sz="2667" dirty="0">
                  <a:solidFill>
                    <a:schemeClr val="accent2"/>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1235326"/>
                <a:ext cx="8686800" cy="5098257"/>
              </a:xfrm>
              <a:blipFill>
                <a:blip r:embed="rId2"/>
                <a:stretch>
                  <a:fillRect l="-1474" t="-957"/>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19B12225-5612-419B-A8D5-4B8EEE4C217E}" type="slidenum">
              <a:rPr lang="en-US" dirty="0" smtClean="0"/>
              <a:pPr/>
              <a:t>39</a:t>
            </a:fld>
            <a:endParaRPr lang="en-US"/>
          </a:p>
        </p:txBody>
      </p:sp>
    </p:spTree>
    <p:extLst>
      <p:ext uri="{BB962C8B-B14F-4D97-AF65-F5344CB8AC3E}">
        <p14:creationId xmlns:p14="http://schemas.microsoft.com/office/powerpoint/2010/main" val="2005484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164" y="116632"/>
            <a:ext cx="8229600" cy="926976"/>
          </a:xfrm>
        </p:spPr>
        <p:txBody>
          <a:bodyPr/>
          <a:lstStyle/>
          <a:p>
            <a:r>
              <a:rPr lang="en-US" dirty="0"/>
              <a:t>Example Tasks</a:t>
            </a:r>
          </a:p>
        </p:txBody>
      </p:sp>
      <p:sp>
        <p:nvSpPr>
          <p:cNvPr id="3" name="Content Placeholder 2"/>
          <p:cNvSpPr>
            <a:spLocks noGrp="1"/>
          </p:cNvSpPr>
          <p:nvPr>
            <p:ph idx="1"/>
          </p:nvPr>
        </p:nvSpPr>
        <p:spPr>
          <a:xfrm>
            <a:off x="323528" y="1098550"/>
            <a:ext cx="8686800" cy="5257800"/>
          </a:xfrm>
        </p:spPr>
        <p:txBody>
          <a:bodyPr>
            <a:normAutofit/>
          </a:bodyPr>
          <a:lstStyle/>
          <a:p>
            <a:pPr marL="0" indent="0">
              <a:buNone/>
            </a:pPr>
            <a:r>
              <a:rPr lang="en-US" b="1" dirty="0">
                <a:solidFill>
                  <a:srgbClr val="0070C0"/>
                </a:solidFill>
              </a:rPr>
              <a:t>Tasks we will be able to solve:</a:t>
            </a:r>
          </a:p>
          <a:p>
            <a:r>
              <a:rPr lang="en-US" dirty="0">
                <a:solidFill>
                  <a:srgbClr val="C00000"/>
                </a:solidFill>
              </a:rPr>
              <a:t>Node classification</a:t>
            </a:r>
          </a:p>
          <a:p>
            <a:pPr lvl="1"/>
            <a:r>
              <a:rPr lang="en-US" dirty="0"/>
              <a:t>Predict the type of a given node</a:t>
            </a:r>
          </a:p>
          <a:p>
            <a:r>
              <a:rPr lang="en-US" dirty="0">
                <a:solidFill>
                  <a:srgbClr val="C00000"/>
                </a:solidFill>
              </a:rPr>
              <a:t>Link prediction</a:t>
            </a:r>
          </a:p>
          <a:p>
            <a:pPr lvl="1"/>
            <a:r>
              <a:rPr lang="en-US" dirty="0"/>
              <a:t>Predict whether two nodes are linked</a:t>
            </a:r>
          </a:p>
          <a:p>
            <a:r>
              <a:rPr lang="en-US" dirty="0">
                <a:solidFill>
                  <a:srgbClr val="C00000"/>
                </a:solidFill>
              </a:rPr>
              <a:t>Community detection</a:t>
            </a:r>
          </a:p>
          <a:p>
            <a:pPr lvl="1"/>
            <a:r>
              <a:rPr lang="en-US" dirty="0"/>
              <a:t>Identify densely linked clusters of nodes</a:t>
            </a:r>
          </a:p>
          <a:p>
            <a:r>
              <a:rPr lang="en-US" dirty="0">
                <a:solidFill>
                  <a:srgbClr val="C00000"/>
                </a:solidFill>
              </a:rPr>
              <a:t>Network similarity</a:t>
            </a:r>
          </a:p>
          <a:p>
            <a:pPr lvl="1"/>
            <a:r>
              <a:rPr lang="en-US" dirty="0"/>
              <a:t>How similar are two (sub)networks</a:t>
            </a:r>
          </a:p>
          <a:p>
            <a:endParaRPr lang="en-US" dirty="0"/>
          </a:p>
        </p:txBody>
      </p:sp>
      <p:sp>
        <p:nvSpPr>
          <p:cNvPr id="4" name="Slide Number Placeholder 3"/>
          <p:cNvSpPr>
            <a:spLocks noGrp="1"/>
          </p:cNvSpPr>
          <p:nvPr>
            <p:ph type="sldNum" sz="quarter" idx="12"/>
          </p:nvPr>
        </p:nvSpPr>
        <p:spPr/>
        <p:txBody>
          <a:bodyPr/>
          <a:lstStyle/>
          <a:p>
            <a:fld id="{4D267013-DFFC-4352-B274-32112D0CCE19}"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3584606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10"/>
            <a:ext cx="8229600" cy="1143000"/>
          </a:xfrm>
        </p:spPr>
        <p:txBody>
          <a:bodyPr/>
          <a:lstStyle/>
          <a:p>
            <a:r>
              <a:rPr lang="en-US" dirty="0"/>
              <a:t>Supervised Training</a:t>
            </a:r>
          </a:p>
        </p:txBody>
      </p:sp>
      <p:sp>
        <p:nvSpPr>
          <p:cNvPr id="3" name="Content Placeholder 2"/>
          <p:cNvSpPr>
            <a:spLocks noGrp="1"/>
          </p:cNvSpPr>
          <p:nvPr>
            <p:ph idx="1"/>
          </p:nvPr>
        </p:nvSpPr>
        <p:spPr/>
        <p:txBody>
          <a:bodyPr/>
          <a:lstStyle/>
          <a:p>
            <a:pPr marL="118872" indent="0">
              <a:buNone/>
            </a:pPr>
            <a:r>
              <a:rPr lang="en-US" b="1" dirty="0">
                <a:solidFill>
                  <a:srgbClr val="D60093"/>
                </a:solidFill>
              </a:rPr>
              <a:t>Directly train</a:t>
            </a:r>
            <a:r>
              <a:rPr lang="en-US" dirty="0"/>
              <a:t> the model for a supervised task (e.g., </a:t>
            </a:r>
            <a:r>
              <a:rPr lang="en-US" b="1" dirty="0">
                <a:solidFill>
                  <a:srgbClr val="D60093"/>
                </a:solidFill>
              </a:rPr>
              <a:t>node classification</a:t>
            </a:r>
            <a:r>
              <a:rPr lang="en-US" dirty="0"/>
              <a:t>)</a:t>
            </a:r>
          </a:p>
          <a:p>
            <a:pPr marL="118872" indent="0" algn="ctr">
              <a:buNone/>
            </a:pPr>
            <a:endParaRPr lang="en-US" dirty="0"/>
          </a:p>
        </p:txBody>
      </p:sp>
      <p:sp>
        <p:nvSpPr>
          <p:cNvPr id="6" name="Slide Number Placeholder 5"/>
          <p:cNvSpPr>
            <a:spLocks noGrp="1"/>
          </p:cNvSpPr>
          <p:nvPr>
            <p:ph type="sldNum" sz="quarter" idx="12"/>
          </p:nvPr>
        </p:nvSpPr>
        <p:spPr/>
        <p:txBody>
          <a:bodyPr/>
          <a:lstStyle/>
          <a:p>
            <a:fld id="{19B12225-5612-419B-A8D5-4B8EEE4C217E}" type="slidenum">
              <a:rPr lang="en-US" smtClean="0"/>
              <a:pPr/>
              <a:t>40</a:t>
            </a:fld>
            <a:endParaRPr lang="en-US"/>
          </a:p>
        </p:txBody>
      </p:sp>
      <p:pic>
        <p:nvPicPr>
          <p:cNvPr id="7" name="Picture 6"/>
          <p:cNvPicPr>
            <a:picLocks noChangeAspect="1"/>
          </p:cNvPicPr>
          <p:nvPr/>
        </p:nvPicPr>
        <p:blipFill>
          <a:blip r:embed="rId2"/>
          <a:stretch>
            <a:fillRect/>
          </a:stretch>
        </p:blipFill>
        <p:spPr>
          <a:xfrm>
            <a:off x="4178171" y="2753967"/>
            <a:ext cx="3441829" cy="3482628"/>
          </a:xfrm>
          <a:prstGeom prst="rect">
            <a:avLst/>
          </a:prstGeom>
        </p:spPr>
      </p:pic>
      <p:pic>
        <p:nvPicPr>
          <p:cNvPr id="8" name="Picture 7"/>
          <p:cNvPicPr>
            <a:picLocks noChangeAspect="1"/>
          </p:cNvPicPr>
          <p:nvPr/>
        </p:nvPicPr>
        <p:blipFill>
          <a:blip r:embed="rId3"/>
          <a:stretch>
            <a:fillRect/>
          </a:stretch>
        </p:blipFill>
        <p:spPr>
          <a:xfrm>
            <a:off x="135578" y="3766468"/>
            <a:ext cx="2306685" cy="2604323"/>
          </a:xfrm>
          <a:prstGeom prst="rect">
            <a:avLst/>
          </a:prstGeom>
        </p:spPr>
      </p:pic>
      <p:grpSp>
        <p:nvGrpSpPr>
          <p:cNvPr id="9" name="Group 8"/>
          <p:cNvGrpSpPr/>
          <p:nvPr/>
        </p:nvGrpSpPr>
        <p:grpSpPr>
          <a:xfrm>
            <a:off x="217472" y="2805491"/>
            <a:ext cx="5208405" cy="1497784"/>
            <a:chOff x="170002" y="2080929"/>
            <a:chExt cx="3906304" cy="1123338"/>
          </a:xfrm>
        </p:grpSpPr>
        <p:sp>
          <p:nvSpPr>
            <p:cNvPr id="10" name="TextBox 9"/>
            <p:cNvSpPr txBox="1"/>
            <p:nvPr/>
          </p:nvSpPr>
          <p:spPr>
            <a:xfrm>
              <a:off x="170002" y="2262242"/>
              <a:ext cx="1657694" cy="637292"/>
            </a:xfrm>
            <a:prstGeom prst="rect">
              <a:avLst/>
            </a:prstGeom>
            <a:noFill/>
            <a:ln>
              <a:noFill/>
            </a:ln>
          </p:spPr>
          <p:txBody>
            <a:bodyPr wrap="square" lIns="91425" tIns="91425" rIns="91425" bIns="91425" rtlCol="0" anchor="t" anchorCtr="0">
              <a:noAutofit/>
            </a:bodyPr>
            <a:lstStyle/>
            <a:p>
              <a:pPr algn="ctr"/>
              <a:r>
                <a:rPr lang="en-US" sz="2400" b="1">
                  <a:solidFill>
                    <a:srgbClr val="0000FF"/>
                  </a:solidFill>
                  <a:latin typeface="Calibri" charset="0"/>
                  <a:ea typeface="Calibri" charset="0"/>
                  <a:cs typeface="Calibri" charset="0"/>
                  <a:sym typeface="Open Sans"/>
                </a:rPr>
                <a:t>Safe or toxic drug?</a:t>
              </a:r>
              <a:endParaRPr lang="en-US" sz="2400">
                <a:solidFill>
                  <a:srgbClr val="0000FF"/>
                </a:solidFill>
                <a:latin typeface="Calibri" charset="0"/>
                <a:ea typeface="Calibri" charset="0"/>
                <a:cs typeface="Calibri" charset="0"/>
                <a:sym typeface="Open Sans"/>
              </a:endParaRPr>
            </a:p>
          </p:txBody>
        </p:sp>
        <p:sp>
          <p:nvSpPr>
            <p:cNvPr id="11" name="Oval 10"/>
            <p:cNvSpPr/>
            <p:nvPr/>
          </p:nvSpPr>
          <p:spPr>
            <a:xfrm>
              <a:off x="3466706" y="2619670"/>
              <a:ext cx="609600" cy="584597"/>
            </a:xfrm>
            <a:prstGeom prst="ellipse">
              <a:avLst/>
            </a:prstGeom>
            <a:noFill/>
            <a:ln w="444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w="0"/>
                <a:solidFill>
                  <a:schemeClr val="accent1"/>
                </a:solidFill>
                <a:effectLst>
                  <a:outerShdw blurRad="38100" dist="25400" dir="5400000" algn="ctr" rotWithShape="0">
                    <a:srgbClr val="6E747A">
                      <a:alpha val="43000"/>
                    </a:srgbClr>
                  </a:outerShdw>
                </a:effectLst>
              </a:endParaRPr>
            </a:p>
          </p:txBody>
        </p:sp>
        <p:sp>
          <p:nvSpPr>
            <p:cNvPr id="12" name="TextBox 11"/>
            <p:cNvSpPr txBox="1"/>
            <p:nvPr/>
          </p:nvSpPr>
          <p:spPr>
            <a:xfrm>
              <a:off x="2143420" y="2080929"/>
              <a:ext cx="1459584" cy="470749"/>
            </a:xfrm>
            <a:prstGeom prst="rect">
              <a:avLst/>
            </a:prstGeom>
            <a:noFill/>
            <a:ln>
              <a:noFill/>
            </a:ln>
          </p:spPr>
          <p:txBody>
            <a:bodyPr wrap="square" lIns="91425" tIns="91425" rIns="91425" bIns="91425" rtlCol="0" anchor="t" anchorCtr="0">
              <a:noAutofit/>
            </a:bodyPr>
            <a:lstStyle/>
            <a:p>
              <a:pPr algn="ctr"/>
              <a:r>
                <a:rPr lang="en-US" sz="2400" b="1">
                  <a:solidFill>
                    <a:srgbClr val="0000FF"/>
                  </a:solidFill>
                  <a:latin typeface="Calibri" charset="0"/>
                  <a:ea typeface="Calibri" charset="0"/>
                  <a:cs typeface="Calibri" charset="0"/>
                  <a:sym typeface="Open Sans"/>
                </a:rPr>
                <a:t>Safe or toxic drug?</a:t>
              </a:r>
              <a:endParaRPr lang="en-US" sz="2400">
                <a:solidFill>
                  <a:srgbClr val="0000FF"/>
                </a:solidFill>
                <a:latin typeface="Calibri" charset="0"/>
                <a:ea typeface="Calibri" charset="0"/>
                <a:cs typeface="Calibri" charset="0"/>
                <a:sym typeface="Open Sans"/>
              </a:endParaRPr>
            </a:p>
          </p:txBody>
        </p:sp>
      </p:grpSp>
      <p:sp>
        <p:nvSpPr>
          <p:cNvPr id="13" name="Rectangle 12"/>
          <p:cNvSpPr/>
          <p:nvPr/>
        </p:nvSpPr>
        <p:spPr>
          <a:xfrm>
            <a:off x="5080000" y="5969001"/>
            <a:ext cx="1828800" cy="401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p:cNvSpPr txBox="1"/>
          <p:nvPr/>
        </p:nvSpPr>
        <p:spPr>
          <a:xfrm>
            <a:off x="3947475" y="5701384"/>
            <a:ext cx="3824925" cy="850701"/>
          </a:xfrm>
          <a:prstGeom prst="rect">
            <a:avLst/>
          </a:prstGeom>
          <a:noFill/>
          <a:ln>
            <a:noFill/>
          </a:ln>
        </p:spPr>
        <p:txBody>
          <a:bodyPr wrap="square" lIns="91425" tIns="91425" rIns="91425" bIns="91425" rtlCol="0" anchor="t" anchorCtr="0">
            <a:noAutofit/>
          </a:bodyPr>
          <a:lstStyle/>
          <a:p>
            <a:pPr algn="ctr"/>
            <a:r>
              <a:rPr lang="en-US" sz="2667">
                <a:latin typeface="Calibri" charset="0"/>
                <a:ea typeface="Calibri" charset="0"/>
                <a:cs typeface="Calibri" charset="0"/>
                <a:sym typeface="Open Sans"/>
              </a:rPr>
              <a:t>E.g., a drug-drug interaction network</a:t>
            </a:r>
          </a:p>
        </p:txBody>
      </p:sp>
      <p:sp>
        <p:nvSpPr>
          <p:cNvPr id="15" name="Rectangle 14">
            <a:extLst>
              <a:ext uri="{FF2B5EF4-FFF2-40B4-BE49-F238E27FC236}">
                <a16:creationId xmlns:a16="http://schemas.microsoft.com/office/drawing/2014/main" id="{EAADB803-F948-4A49-A9A2-4BC53C98B046}"/>
              </a:ext>
            </a:extLst>
          </p:cNvPr>
          <p:cNvSpPr/>
          <p:nvPr/>
        </p:nvSpPr>
        <p:spPr>
          <a:xfrm>
            <a:off x="63260" y="6236595"/>
            <a:ext cx="287548" cy="215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3607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Training</a:t>
            </a:r>
          </a:p>
        </p:txBody>
      </p:sp>
      <p:sp>
        <p:nvSpPr>
          <p:cNvPr id="3" name="Content Placeholder 2"/>
          <p:cNvSpPr>
            <a:spLocks noGrp="1"/>
          </p:cNvSpPr>
          <p:nvPr>
            <p:ph idx="1"/>
          </p:nvPr>
        </p:nvSpPr>
        <p:spPr>
          <a:xfrm>
            <a:off x="387729" y="1250727"/>
            <a:ext cx="8229600" cy="4525963"/>
          </a:xfrm>
        </p:spPr>
        <p:txBody>
          <a:bodyPr/>
          <a:lstStyle/>
          <a:p>
            <a:pPr marL="118872" indent="0">
              <a:buNone/>
            </a:pPr>
            <a:r>
              <a:rPr lang="en-US" b="1" dirty="0">
                <a:solidFill>
                  <a:srgbClr val="D60093"/>
                </a:solidFill>
              </a:rPr>
              <a:t>Directly train</a:t>
            </a:r>
            <a:r>
              <a:rPr lang="en-US" dirty="0"/>
              <a:t> the model for a supervised task (e.g., </a:t>
            </a:r>
            <a:r>
              <a:rPr lang="en-US" b="1" dirty="0">
                <a:solidFill>
                  <a:srgbClr val="D60093"/>
                </a:solidFill>
              </a:rPr>
              <a:t>node classification</a:t>
            </a:r>
            <a:r>
              <a:rPr lang="en-US" dirty="0"/>
              <a:t>)</a:t>
            </a:r>
          </a:p>
          <a:p>
            <a:pPr marL="0" indent="0">
              <a:buNone/>
            </a:pPr>
            <a:r>
              <a:rPr lang="en-US" dirty="0"/>
              <a:t>Use cross entropy loss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41</a:t>
            </a:fld>
            <a:endParaRPr lang="en-US"/>
          </a:p>
        </p:txBody>
      </p:sp>
      <p:pic>
        <p:nvPicPr>
          <p:cNvPr id="7" name="Picture 6"/>
          <p:cNvPicPr>
            <a:picLocks noChangeAspect="1"/>
          </p:cNvPicPr>
          <p:nvPr/>
        </p:nvPicPr>
        <p:blipFill>
          <a:blip r:embed="rId2"/>
          <a:stretch>
            <a:fillRect/>
          </a:stretch>
        </p:blipFill>
        <p:spPr>
          <a:xfrm>
            <a:off x="2870104" y="5063428"/>
            <a:ext cx="1425417" cy="1609341"/>
          </a:xfrm>
          <a:prstGeom prst="rect">
            <a:avLst/>
          </a:prstGeom>
        </p:spPr>
      </p:pic>
      <p:sp>
        <p:nvSpPr>
          <p:cNvPr id="8" name="Rectangle 7"/>
          <p:cNvSpPr/>
          <p:nvPr/>
        </p:nvSpPr>
        <p:spPr>
          <a:xfrm>
            <a:off x="1911006" y="3316357"/>
            <a:ext cx="368275" cy="449584"/>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403343" y="4390515"/>
            <a:ext cx="2820625" cy="1193092"/>
          </a:xfrm>
          <a:prstGeom prst="rect">
            <a:avLst/>
          </a:prstGeom>
          <a:noFill/>
          <a:ln>
            <a:noFill/>
          </a:ln>
        </p:spPr>
        <p:txBody>
          <a:bodyPr wrap="square" lIns="91425" tIns="91425" rIns="91425" bIns="91425" rtlCol="0" anchor="t" anchorCtr="0">
            <a:noAutofit/>
          </a:bodyPr>
          <a:lstStyle/>
          <a:p>
            <a:pPr algn="ctr"/>
            <a:r>
              <a:rPr lang="en-US" sz="2400" b="1">
                <a:solidFill>
                  <a:srgbClr val="0070C0"/>
                </a:solidFill>
                <a:latin typeface="Calibri" charset="0"/>
                <a:ea typeface="Calibri" charset="0"/>
                <a:cs typeface="Calibri" charset="0"/>
                <a:sym typeface="Open Sans"/>
              </a:rPr>
              <a:t>Encoder output:</a:t>
            </a:r>
            <a:r>
              <a:rPr lang="en-US" sz="2400">
                <a:solidFill>
                  <a:srgbClr val="0070C0"/>
                </a:solidFill>
                <a:latin typeface="Calibri" charset="0"/>
                <a:ea typeface="Calibri" charset="0"/>
                <a:cs typeface="Calibri" charset="0"/>
                <a:sym typeface="Open Sans"/>
              </a:rPr>
              <a:t> node embedding</a:t>
            </a:r>
            <a:endParaRPr lang="en-US" sz="2400" i="1">
              <a:solidFill>
                <a:srgbClr val="0070C0"/>
              </a:solidFill>
              <a:latin typeface="Calibri" charset="0"/>
              <a:ea typeface="Calibri" charset="0"/>
              <a:cs typeface="Calibri" charset="0"/>
              <a:sym typeface="Open Sans"/>
            </a:endParaRPr>
          </a:p>
        </p:txBody>
      </p:sp>
      <p:sp>
        <p:nvSpPr>
          <p:cNvPr id="10" name="Rectangle 9"/>
          <p:cNvSpPr/>
          <p:nvPr/>
        </p:nvSpPr>
        <p:spPr>
          <a:xfrm>
            <a:off x="5497446" y="3316355"/>
            <a:ext cx="400012" cy="469386"/>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 name="Straight Arrow Connector 10"/>
          <p:cNvCxnSpPr>
            <a:cxnSpLocks/>
          </p:cNvCxnSpPr>
          <p:nvPr/>
        </p:nvCxnSpPr>
        <p:spPr>
          <a:xfrm flipH="1" flipV="1">
            <a:off x="5819361" y="3868765"/>
            <a:ext cx="881042" cy="14999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742424" y="3316356"/>
            <a:ext cx="222203" cy="453126"/>
          </a:xfrm>
          <a:prstGeom prst="rect">
            <a:avLst/>
          </a:prstGeom>
          <a:solidFill>
            <a:schemeClr val="accent6">
              <a:alpha val="60000"/>
            </a:schemeClr>
          </a:solid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3" name="Straight Arrow Connector 12"/>
          <p:cNvCxnSpPr/>
          <p:nvPr/>
        </p:nvCxnSpPr>
        <p:spPr>
          <a:xfrm flipH="1" flipV="1">
            <a:off x="4065305" y="3773910"/>
            <a:ext cx="4018641" cy="666087"/>
          </a:xfrm>
          <a:prstGeom prst="straightConnector1">
            <a:avLst/>
          </a:prstGeom>
          <a:ln w="1905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184623" y="3316356"/>
            <a:ext cx="221694" cy="484524"/>
          </a:xfrm>
          <a:prstGeom prst="rect">
            <a:avLst/>
          </a:prstGeom>
          <a:solidFill>
            <a:schemeClr val="accent6">
              <a:alpha val="60000"/>
            </a:schemeClr>
          </a:solid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5" name="Straight Arrow Connector 14"/>
          <p:cNvCxnSpPr>
            <a:cxnSpLocks/>
            <a:endCxn id="14" idx="2"/>
          </p:cNvCxnSpPr>
          <p:nvPr/>
        </p:nvCxnSpPr>
        <p:spPr>
          <a:xfrm flipV="1">
            <a:off x="8083946" y="3800880"/>
            <a:ext cx="211524" cy="639117"/>
          </a:xfrm>
          <a:prstGeom prst="straightConnector1">
            <a:avLst/>
          </a:prstGeom>
          <a:ln w="19050">
            <a:solidFill>
              <a:srgbClr val="D60093"/>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967328" y="4330658"/>
            <a:ext cx="2175256" cy="866373"/>
          </a:xfrm>
          <a:prstGeom prst="rect">
            <a:avLst/>
          </a:prstGeom>
          <a:noFill/>
          <a:ln>
            <a:noFill/>
          </a:ln>
        </p:spPr>
        <p:txBody>
          <a:bodyPr wrap="square" lIns="91425" tIns="91425" rIns="91425" bIns="91425" rtlCol="0" anchor="t" anchorCtr="0">
            <a:noAutofit/>
          </a:bodyPr>
          <a:lstStyle/>
          <a:p>
            <a:pPr algn="ctr"/>
            <a:r>
              <a:rPr lang="en-US" sz="2400">
                <a:solidFill>
                  <a:srgbClr val="D60093"/>
                </a:solidFill>
                <a:latin typeface="Calibri" charset="0"/>
                <a:ea typeface="Calibri" charset="0"/>
                <a:cs typeface="Calibri" charset="0"/>
                <a:sym typeface="Open Sans"/>
              </a:rPr>
              <a:t>Classification weights</a:t>
            </a:r>
            <a:endParaRPr lang="en-US" sz="2400" i="1">
              <a:solidFill>
                <a:srgbClr val="D60093"/>
              </a:solidFill>
              <a:latin typeface="Calibri" charset="0"/>
              <a:ea typeface="Calibri" charset="0"/>
              <a:cs typeface="Calibri" charset="0"/>
              <a:sym typeface="Open Sans"/>
            </a:endParaRPr>
          </a:p>
        </p:txBody>
      </p:sp>
      <p:cxnSp>
        <p:nvCxnSpPr>
          <p:cNvPr id="17" name="Straight Arrow Connector 16"/>
          <p:cNvCxnSpPr>
            <a:cxnSpLocks/>
          </p:cNvCxnSpPr>
          <p:nvPr/>
        </p:nvCxnSpPr>
        <p:spPr>
          <a:xfrm flipV="1">
            <a:off x="2946025" y="3798796"/>
            <a:ext cx="4833183" cy="117996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88555" y="3316356"/>
            <a:ext cx="400013" cy="460658"/>
          </a:xfrm>
          <a:prstGeom prst="rect">
            <a:avLst/>
          </a:prstGeom>
          <a:solidFill>
            <a:schemeClr val="accent2">
              <a:alpha val="60000"/>
            </a:schemeClr>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p:cNvSpPr/>
          <p:nvPr/>
        </p:nvSpPr>
        <p:spPr>
          <a:xfrm>
            <a:off x="7762407" y="3316355"/>
            <a:ext cx="389940" cy="473759"/>
          </a:xfrm>
          <a:prstGeom prst="rect">
            <a:avLst/>
          </a:prstGeom>
          <a:solidFill>
            <a:schemeClr val="accent2">
              <a:alpha val="60000"/>
            </a:schemeClr>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p:cNvSpPr txBox="1"/>
          <p:nvPr/>
        </p:nvSpPr>
        <p:spPr>
          <a:xfrm>
            <a:off x="5861968" y="5260195"/>
            <a:ext cx="1676865" cy="1005576"/>
          </a:xfrm>
          <a:prstGeom prst="rect">
            <a:avLst/>
          </a:prstGeom>
          <a:noFill/>
          <a:ln>
            <a:noFill/>
          </a:ln>
        </p:spPr>
        <p:txBody>
          <a:bodyPr wrap="square" lIns="91425" tIns="91425" rIns="91425" bIns="91425" rtlCol="0" anchor="t" anchorCtr="0">
            <a:noAutofit/>
          </a:bodyPr>
          <a:lstStyle/>
          <a:p>
            <a:pPr algn="ctr"/>
            <a:r>
              <a:rPr lang="en-US" sz="2400">
                <a:solidFill>
                  <a:schemeClr val="accent5">
                    <a:lumMod val="75000"/>
                  </a:schemeClr>
                </a:solidFill>
                <a:latin typeface="Calibri" charset="0"/>
                <a:ea typeface="Calibri" charset="0"/>
                <a:cs typeface="Calibri" charset="0"/>
                <a:sym typeface="Open Sans"/>
              </a:rPr>
              <a:t>Node class </a:t>
            </a:r>
          </a:p>
          <a:p>
            <a:pPr algn="ctr"/>
            <a:r>
              <a:rPr lang="en-US" sz="2400">
                <a:solidFill>
                  <a:schemeClr val="accent5">
                    <a:lumMod val="75000"/>
                  </a:schemeClr>
                </a:solidFill>
                <a:latin typeface="Calibri" charset="0"/>
                <a:ea typeface="Calibri" charset="0"/>
                <a:cs typeface="Calibri" charset="0"/>
                <a:sym typeface="Open Sans"/>
              </a:rPr>
              <a:t>label</a:t>
            </a:r>
            <a:endParaRPr lang="en-US" sz="2400" i="1">
              <a:solidFill>
                <a:schemeClr val="accent5">
                  <a:lumMod val="75000"/>
                </a:schemeClr>
              </a:solidFill>
              <a:latin typeface="Calibri" charset="0"/>
              <a:ea typeface="Calibri" charset="0"/>
              <a:cs typeface="Calibri" charset="0"/>
              <a:sym typeface="Open Sans"/>
            </a:endParaRPr>
          </a:p>
        </p:txBody>
      </p:sp>
      <p:cxnSp>
        <p:nvCxnSpPr>
          <p:cNvPr id="21" name="Straight Arrow Connector 20"/>
          <p:cNvCxnSpPr>
            <a:cxnSpLocks/>
          </p:cNvCxnSpPr>
          <p:nvPr/>
        </p:nvCxnSpPr>
        <p:spPr>
          <a:xfrm flipH="1" flipV="1">
            <a:off x="2279281" y="3785741"/>
            <a:ext cx="4421121" cy="158300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V="1">
            <a:off x="2946025" y="3790068"/>
            <a:ext cx="556392" cy="1163807"/>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19158" y="5851182"/>
            <a:ext cx="2431239" cy="1019873"/>
          </a:xfrm>
          <a:prstGeom prst="rect">
            <a:avLst/>
          </a:prstGeom>
          <a:noFill/>
          <a:ln>
            <a:noFill/>
          </a:ln>
        </p:spPr>
        <p:txBody>
          <a:bodyPr wrap="square" lIns="91425" tIns="91425" rIns="91425" bIns="91425" rtlCol="0" anchor="t" anchorCtr="0">
            <a:noAutofit/>
          </a:bodyPr>
          <a:lstStyle/>
          <a:p>
            <a:pPr algn="ctr"/>
            <a:r>
              <a:rPr lang="en-US" sz="1867">
                <a:solidFill>
                  <a:srgbClr val="D60093"/>
                </a:solidFill>
                <a:latin typeface="Calibri" charset="0"/>
                <a:ea typeface="Calibri" charset="0"/>
                <a:cs typeface="Calibri" charset="0"/>
                <a:sym typeface="Open Sans"/>
              </a:rPr>
              <a:t>Safe or toxic drug?</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0DB078C-E47B-0C41-AC35-A1FCBBEC9F97}"/>
                  </a:ext>
                </a:extLst>
              </p:cNvPr>
              <p:cNvSpPr txBox="1"/>
              <p:nvPr/>
            </p:nvSpPr>
            <p:spPr>
              <a:xfrm>
                <a:off x="217074" y="3021485"/>
                <a:ext cx="8539197" cy="11577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000" i="1" smtClean="0">
                          <a:latin typeface="Cambria Math" panose="02040503050406030204" pitchFamily="18" charset="0"/>
                          <a:ea typeface="Cambria Math" panose="02040503050406030204" pitchFamily="18" charset="0"/>
                        </a:rPr>
                        <m:t>ℒ</m:t>
                      </m:r>
                      <m:r>
                        <a:rPr lang="en-US" sz="3000" b="0" i="1" smtClean="0">
                          <a:latin typeface="Cambria Math" panose="02040503050406030204" pitchFamily="18" charset="0"/>
                          <a:ea typeface="Cambria Math" panose="02040503050406030204" pitchFamily="18" charset="0"/>
                        </a:rPr>
                        <m:t>=−</m:t>
                      </m:r>
                      <m:nary>
                        <m:naryPr>
                          <m:chr m:val="∑"/>
                          <m:supHide m:val="on"/>
                          <m:ctrlPr>
                            <a:rPr lang="en-US" sz="3000" b="0" i="1" smtClean="0">
                              <a:latin typeface="Cambria Math" panose="02040503050406030204" pitchFamily="18" charset="0"/>
                              <a:ea typeface="Cambria Math" panose="02040503050406030204" pitchFamily="18" charset="0"/>
                            </a:rPr>
                          </m:ctrlPr>
                        </m:naryPr>
                        <m:sub>
                          <m:r>
                            <m:rPr>
                              <m:brk m:alnAt="7"/>
                            </m:rPr>
                            <a:rPr lang="en-US" sz="3000" b="0" i="1" smtClean="0">
                              <a:latin typeface="Cambria Math" panose="02040503050406030204" pitchFamily="18" charset="0"/>
                              <a:ea typeface="Cambria Math" panose="02040503050406030204" pitchFamily="18" charset="0"/>
                            </a:rPr>
                            <m:t>𝑣</m:t>
                          </m:r>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𝑉</m:t>
                          </m:r>
                        </m:sub>
                        <m:sup/>
                        <m:e>
                          <m:sSub>
                            <m:sSubPr>
                              <m:ctrlPr>
                                <a:rPr lang="en-US" sz="3000" b="0" i="1" smtClean="0">
                                  <a:latin typeface="Cambria Math" panose="02040503050406030204" pitchFamily="18" charset="0"/>
                                  <a:ea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𝑦</m:t>
                              </m:r>
                            </m:e>
                            <m:sub>
                              <m:r>
                                <a:rPr lang="en-US" sz="3000" b="0" i="1" smtClean="0">
                                  <a:latin typeface="Cambria Math" panose="02040503050406030204" pitchFamily="18" charset="0"/>
                                  <a:ea typeface="Cambria Math" panose="02040503050406030204" pitchFamily="18" charset="0"/>
                                </a:rPr>
                                <m:t>𝑣</m:t>
                              </m:r>
                            </m:sub>
                          </m:sSub>
                          <m:r>
                            <m:rPr>
                              <m:sty m:val="p"/>
                            </m:rPr>
                            <a:rPr lang="en-US" sz="3000" b="0" i="0" smtClean="0">
                              <a:latin typeface="Cambria Math" panose="02040503050406030204" pitchFamily="18" charset="0"/>
                              <a:ea typeface="Cambria Math" panose="02040503050406030204" pitchFamily="18" charset="0"/>
                            </a:rPr>
                            <m:t>log</m:t>
                          </m:r>
                          <m:r>
                            <a:rPr lang="en-US" sz="3000" b="0" i="1" smtClean="0">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𝜎</m:t>
                          </m:r>
                          <m:r>
                            <a:rPr lang="en-US" sz="3000" b="0" i="1" smtClean="0">
                              <a:latin typeface="Cambria Math" panose="02040503050406030204" pitchFamily="18" charset="0"/>
                              <a:ea typeface="Cambria Math" panose="02040503050406030204" pitchFamily="18" charset="0"/>
                            </a:rPr>
                            <m:t>(</m:t>
                          </m:r>
                          <m:sSubSup>
                            <m:sSubSupPr>
                              <m:ctrlPr>
                                <a:rPr lang="en-US" sz="3000" b="0" i="1" smtClean="0">
                                  <a:latin typeface="Cambria Math" panose="02040503050406030204" pitchFamily="18" charset="0"/>
                                  <a:ea typeface="Cambria Math" panose="02040503050406030204" pitchFamily="18" charset="0"/>
                                </a:rPr>
                              </m:ctrlPr>
                            </m:sSubSupPr>
                            <m:e>
                              <m:r>
                                <m:rPr>
                                  <m:sty m:val="p"/>
                                </m:rPr>
                                <a:rPr lang="en-US" sz="3000" b="0" i="0" smtClean="0">
                                  <a:latin typeface="Cambria Math" panose="02040503050406030204" pitchFamily="18" charset="0"/>
                                  <a:ea typeface="Cambria Math" panose="02040503050406030204" pitchFamily="18" charset="0"/>
                                </a:rPr>
                                <m:t>z</m:t>
                              </m:r>
                            </m:e>
                            <m:sub>
                              <m:r>
                                <a:rPr lang="en-US" sz="3000" b="0" i="1" smtClean="0">
                                  <a:latin typeface="Cambria Math" panose="02040503050406030204" pitchFamily="18" charset="0"/>
                                  <a:ea typeface="Cambria Math" panose="02040503050406030204" pitchFamily="18" charset="0"/>
                                </a:rPr>
                                <m:t>𝑣</m:t>
                              </m:r>
                            </m:sub>
                            <m:sup>
                              <m:r>
                                <m:rPr>
                                  <m:sty m:val="p"/>
                                </m:rPr>
                                <a:rPr lang="en-US" sz="3000" b="0" i="0" smtClean="0">
                                  <a:latin typeface="Cambria Math" panose="02040503050406030204" pitchFamily="18" charset="0"/>
                                  <a:ea typeface="Cambria Math" panose="02040503050406030204" pitchFamily="18" charset="0"/>
                                </a:rPr>
                                <m:t>T</m:t>
                              </m:r>
                            </m:sup>
                          </m:sSubSup>
                          <m:r>
                            <a:rPr lang="en-US" sz="3000" b="0" i="1" smtClean="0">
                              <a:latin typeface="Cambria Math" panose="02040503050406030204" pitchFamily="18" charset="0"/>
                              <a:ea typeface="Cambria Math" panose="02040503050406030204" pitchFamily="18" charset="0"/>
                            </a:rPr>
                            <m:t>𝜃</m:t>
                          </m:r>
                        </m:e>
                      </m:nary>
                      <m:r>
                        <a:rPr lang="en-US" sz="3000" b="0" i="1" smtClean="0">
                          <a:latin typeface="Cambria Math" panose="02040503050406030204" pitchFamily="18" charset="0"/>
                          <a:ea typeface="Cambria Math" panose="02040503050406030204" pitchFamily="18" charset="0"/>
                        </a:rPr>
                        <m:t>))+</m:t>
                      </m:r>
                      <m:d>
                        <m:dPr>
                          <m:ctrlPr>
                            <a:rPr lang="en-US" sz="3000" b="0" i="1" smtClean="0">
                              <a:latin typeface="Cambria Math" panose="02040503050406030204" pitchFamily="18" charset="0"/>
                              <a:ea typeface="Cambria Math" panose="02040503050406030204" pitchFamily="18" charset="0"/>
                            </a:rPr>
                          </m:ctrlPr>
                        </m:dPr>
                        <m:e>
                          <m:r>
                            <a:rPr lang="en-US" sz="3000" b="0" i="1" smtClean="0">
                              <a:latin typeface="Cambria Math" panose="02040503050406030204" pitchFamily="18" charset="0"/>
                              <a:ea typeface="Cambria Math" panose="02040503050406030204" pitchFamily="18" charset="0"/>
                            </a:rPr>
                            <m:t>1−</m:t>
                          </m:r>
                          <m:sSub>
                            <m:sSubPr>
                              <m:ctrlPr>
                                <a:rPr lang="en-US" sz="3000" b="0" i="1" smtClean="0">
                                  <a:latin typeface="Cambria Math" panose="02040503050406030204" pitchFamily="18" charset="0"/>
                                  <a:ea typeface="Cambria Math" panose="02040503050406030204" pitchFamily="18" charset="0"/>
                                </a:rPr>
                              </m:ctrlPr>
                            </m:sSubPr>
                            <m:e>
                              <m:r>
                                <a:rPr lang="en-US" sz="3000" b="0" i="1" smtClean="0">
                                  <a:latin typeface="Cambria Math" panose="02040503050406030204" pitchFamily="18" charset="0"/>
                                  <a:ea typeface="Cambria Math" panose="02040503050406030204" pitchFamily="18" charset="0"/>
                                </a:rPr>
                                <m:t>𝑦</m:t>
                              </m:r>
                            </m:e>
                            <m:sub>
                              <m:r>
                                <a:rPr lang="en-US" sz="3000" b="0" i="1" smtClean="0">
                                  <a:latin typeface="Cambria Math" panose="02040503050406030204" pitchFamily="18" charset="0"/>
                                  <a:ea typeface="Cambria Math" panose="02040503050406030204" pitchFamily="18" charset="0"/>
                                </a:rPr>
                                <m:t>𝑣</m:t>
                              </m:r>
                            </m:sub>
                          </m:sSub>
                        </m:e>
                      </m:d>
                      <m:r>
                        <m:rPr>
                          <m:sty m:val="p"/>
                        </m:rPr>
                        <a:rPr lang="en-US" sz="3000" b="0" i="0" smtClean="0">
                          <a:latin typeface="Cambria Math" panose="02040503050406030204" pitchFamily="18" charset="0"/>
                          <a:ea typeface="Cambria Math" panose="02040503050406030204" pitchFamily="18" charset="0"/>
                        </a:rPr>
                        <m:t>log</m:t>
                      </m:r>
                      <m:r>
                        <a:rPr lang="en-US" sz="3000" b="0" i="1" smtClean="0">
                          <a:latin typeface="Cambria Math" panose="02040503050406030204" pitchFamily="18" charset="0"/>
                          <a:ea typeface="Cambria Math" panose="02040503050406030204" pitchFamily="18" charset="0"/>
                        </a:rPr>
                        <m:t>⁡(1−</m:t>
                      </m:r>
                      <m:r>
                        <a:rPr lang="en-US" sz="3000" b="0" i="1" smtClean="0">
                          <a:latin typeface="Cambria Math" panose="02040503050406030204" pitchFamily="18" charset="0"/>
                          <a:ea typeface="Cambria Math" panose="02040503050406030204" pitchFamily="18" charset="0"/>
                        </a:rPr>
                        <m:t>𝜎</m:t>
                      </m:r>
                      <m:d>
                        <m:dPr>
                          <m:ctrlPr>
                            <a:rPr lang="en-US" sz="3000" b="0" i="1" smtClean="0">
                              <a:latin typeface="Cambria Math" panose="02040503050406030204" pitchFamily="18" charset="0"/>
                              <a:ea typeface="Cambria Math" panose="02040503050406030204" pitchFamily="18" charset="0"/>
                            </a:rPr>
                          </m:ctrlPr>
                        </m:dPr>
                        <m:e>
                          <m:sSubSup>
                            <m:sSubSupPr>
                              <m:ctrlPr>
                                <a:rPr lang="en-US" sz="3000" b="0" i="1" smtClean="0">
                                  <a:latin typeface="Cambria Math" panose="02040503050406030204" pitchFamily="18" charset="0"/>
                                  <a:ea typeface="Cambria Math" panose="02040503050406030204" pitchFamily="18" charset="0"/>
                                </a:rPr>
                              </m:ctrlPr>
                            </m:sSubSupPr>
                            <m:e>
                              <m:r>
                                <m:rPr>
                                  <m:sty m:val="p"/>
                                </m:rPr>
                                <a:rPr lang="en-US" sz="3000" b="0" i="0" smtClean="0">
                                  <a:latin typeface="Cambria Math" panose="02040503050406030204" pitchFamily="18" charset="0"/>
                                  <a:ea typeface="Cambria Math" panose="02040503050406030204" pitchFamily="18" charset="0"/>
                                </a:rPr>
                                <m:t>z</m:t>
                              </m:r>
                            </m:e>
                            <m:sub>
                              <m:r>
                                <a:rPr lang="en-US" sz="3000" b="0" i="1" smtClean="0">
                                  <a:latin typeface="Cambria Math" panose="02040503050406030204" pitchFamily="18" charset="0"/>
                                  <a:ea typeface="Cambria Math" panose="02040503050406030204" pitchFamily="18" charset="0"/>
                                </a:rPr>
                                <m:t>𝑣</m:t>
                              </m:r>
                            </m:sub>
                            <m:sup>
                              <m:r>
                                <m:rPr>
                                  <m:sty m:val="p"/>
                                </m:rPr>
                                <a:rPr lang="en-US" sz="3000" b="0" i="0" smtClean="0">
                                  <a:latin typeface="Cambria Math" panose="02040503050406030204" pitchFamily="18" charset="0"/>
                                  <a:ea typeface="Cambria Math" panose="02040503050406030204" pitchFamily="18" charset="0"/>
                                </a:rPr>
                                <m:t>T</m:t>
                              </m:r>
                            </m:sup>
                          </m:sSubSup>
                          <m:r>
                            <a:rPr lang="en-US" sz="3000" b="0" i="1" smtClean="0">
                              <a:latin typeface="Cambria Math" panose="02040503050406030204" pitchFamily="18" charset="0"/>
                              <a:ea typeface="Cambria Math" panose="02040503050406030204" pitchFamily="18" charset="0"/>
                            </a:rPr>
                            <m:t>𝜃</m:t>
                          </m:r>
                        </m:e>
                      </m:d>
                      <m:r>
                        <a:rPr lang="en-US" sz="3000" b="0" i="1" smtClean="0">
                          <a:latin typeface="Cambria Math" panose="02040503050406030204" pitchFamily="18" charset="0"/>
                          <a:ea typeface="Cambria Math" panose="02040503050406030204" pitchFamily="18" charset="0"/>
                        </a:rPr>
                        <m:t>)</m:t>
                      </m:r>
                    </m:oMath>
                  </m:oMathPara>
                </a14:m>
                <a:endParaRPr lang="en-US" sz="3000" dirty="0"/>
              </a:p>
            </p:txBody>
          </p:sp>
        </mc:Choice>
        <mc:Fallback xmlns="">
          <p:sp>
            <p:nvSpPr>
              <p:cNvPr id="26" name="TextBox 25">
                <a:extLst>
                  <a:ext uri="{FF2B5EF4-FFF2-40B4-BE49-F238E27FC236}">
                    <a16:creationId xmlns:a16="http://schemas.microsoft.com/office/drawing/2014/main" id="{30DB078C-E47B-0C41-AC35-A1FCBBEC9F97}"/>
                  </a:ext>
                </a:extLst>
              </p:cNvPr>
              <p:cNvSpPr txBox="1">
                <a:spLocks noRot="1" noChangeAspect="1" noMove="1" noResize="1" noEditPoints="1" noAdjustHandles="1" noChangeArrowheads="1" noChangeShapeType="1" noTextEdit="1"/>
              </p:cNvSpPr>
              <p:nvPr/>
            </p:nvSpPr>
            <p:spPr>
              <a:xfrm>
                <a:off x="217074" y="3021485"/>
                <a:ext cx="8539197" cy="1157753"/>
              </a:xfrm>
              <a:prstGeom prst="rect">
                <a:avLst/>
              </a:prstGeom>
              <a:blipFill>
                <a:blip r:embed="rId3"/>
                <a:stretch>
                  <a:fillRect/>
                </a:stretch>
              </a:blipFill>
            </p:spPr>
            <p:txBody>
              <a:bodyPr/>
              <a:lstStyle/>
              <a:p>
                <a:r>
                  <a:rPr lang="en-US">
                    <a:noFill/>
                  </a:rPr>
                  <a:t> </a:t>
                </a:r>
              </a:p>
            </p:txBody>
          </p:sp>
        </mc:Fallback>
      </mc:AlternateContent>
      <p:sp>
        <p:nvSpPr>
          <p:cNvPr id="29" name="Rectangle 28">
            <a:extLst>
              <a:ext uri="{FF2B5EF4-FFF2-40B4-BE49-F238E27FC236}">
                <a16:creationId xmlns:a16="http://schemas.microsoft.com/office/drawing/2014/main" id="{DFC2E520-2A00-5B4B-A918-5CE52A238570}"/>
              </a:ext>
            </a:extLst>
          </p:cNvPr>
          <p:cNvSpPr/>
          <p:nvPr/>
        </p:nvSpPr>
        <p:spPr>
          <a:xfrm>
            <a:off x="2783240" y="6504877"/>
            <a:ext cx="287548" cy="215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059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Model Design: Overview</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42</a:t>
            </a:fld>
            <a:endParaRPr lang="en-US"/>
          </a:p>
        </p:txBody>
      </p:sp>
      <p:pic>
        <p:nvPicPr>
          <p:cNvPr id="7" name="Picture 6"/>
          <p:cNvPicPr>
            <a:picLocks noChangeAspect="1"/>
          </p:cNvPicPr>
          <p:nvPr/>
        </p:nvPicPr>
        <p:blipFill>
          <a:blip r:embed="rId2"/>
          <a:stretch>
            <a:fillRect/>
          </a:stretch>
        </p:blipFill>
        <p:spPr>
          <a:xfrm>
            <a:off x="4064000" y="2140662"/>
            <a:ext cx="4978400" cy="3542323"/>
          </a:xfrm>
          <a:prstGeom prst="rect">
            <a:avLst/>
          </a:prstGeom>
        </p:spPr>
      </p:pic>
      <p:pic>
        <p:nvPicPr>
          <p:cNvPr id="8" name="Picture 7"/>
          <p:cNvPicPr>
            <a:picLocks noChangeAspect="1"/>
          </p:cNvPicPr>
          <p:nvPr/>
        </p:nvPicPr>
        <p:blipFill rotWithShape="1">
          <a:blip r:embed="rId3"/>
          <a:srcRect b="13652"/>
          <a:stretch/>
        </p:blipFill>
        <p:spPr>
          <a:xfrm>
            <a:off x="75964" y="2423377"/>
            <a:ext cx="3174736" cy="2773835"/>
          </a:xfrm>
          <a:prstGeom prst="rect">
            <a:avLst/>
          </a:prstGeom>
        </p:spPr>
      </p:pic>
      <p:grpSp>
        <p:nvGrpSpPr>
          <p:cNvPr id="9" name="Group 8"/>
          <p:cNvGrpSpPr/>
          <p:nvPr/>
        </p:nvGrpSpPr>
        <p:grpSpPr>
          <a:xfrm>
            <a:off x="3173165" y="1219200"/>
            <a:ext cx="4902464" cy="3825357"/>
            <a:chOff x="2379874" y="1097102"/>
            <a:chExt cx="3676848" cy="2869018"/>
          </a:xfrm>
        </p:grpSpPr>
        <p:sp>
          <p:nvSpPr>
            <p:cNvPr id="10" name="TextBox 9"/>
            <p:cNvSpPr txBox="1"/>
            <p:nvPr/>
          </p:nvSpPr>
          <p:spPr>
            <a:xfrm>
              <a:off x="2379874" y="1097102"/>
              <a:ext cx="3676848" cy="733858"/>
            </a:xfrm>
            <a:prstGeom prst="rect">
              <a:avLst/>
            </a:prstGeom>
            <a:noFill/>
            <a:ln>
              <a:noFill/>
            </a:ln>
          </p:spPr>
          <p:txBody>
            <a:bodyPr wrap="square" lIns="91425" tIns="91425" rIns="91425" bIns="91425" rtlCol="0" anchor="t" anchorCtr="0">
              <a:noAutofit/>
            </a:bodyPr>
            <a:lstStyle/>
            <a:p>
              <a:pPr algn="ctr"/>
              <a:r>
                <a:rPr lang="en-US" sz="2667" b="1">
                  <a:solidFill>
                    <a:srgbClr val="D60093"/>
                  </a:solidFill>
                  <a:latin typeface="Calibri" panose="020F0502020204030204" pitchFamily="34" charset="0"/>
                  <a:ea typeface="Helvetica Neue Light" charset="0"/>
                  <a:cs typeface="Calibri" panose="020F0502020204030204" pitchFamily="34" charset="0"/>
                  <a:sym typeface="Open Sans"/>
                </a:rPr>
                <a:t>(1) Define a neighborhood aggregation function</a:t>
              </a:r>
            </a:p>
          </p:txBody>
        </p:sp>
        <p:cxnSp>
          <p:nvCxnSpPr>
            <p:cNvPr id="11" name="Straight Arrow Connector 10"/>
            <p:cNvCxnSpPr>
              <a:stCxn id="12" idx="2"/>
            </p:cNvCxnSpPr>
            <p:nvPr/>
          </p:nvCxnSpPr>
          <p:spPr>
            <a:xfrm>
              <a:off x="4218298" y="1830960"/>
              <a:ext cx="1313464" cy="252596"/>
            </a:xfrm>
            <a:prstGeom prst="straightConnector1">
              <a:avLst/>
            </a:prstGeom>
            <a:ln w="50800">
              <a:solidFill>
                <a:srgbClr val="D60093">
                  <a:alpha val="4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2" idx="2"/>
            </p:cNvCxnSpPr>
            <p:nvPr/>
          </p:nvCxnSpPr>
          <p:spPr>
            <a:xfrm flipH="1">
              <a:off x="3962025" y="1830960"/>
              <a:ext cx="256273" cy="1014363"/>
            </a:xfrm>
            <a:prstGeom prst="straightConnector1">
              <a:avLst/>
            </a:prstGeom>
            <a:ln w="50800">
              <a:solidFill>
                <a:srgbClr val="D60093">
                  <a:alpha val="4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217955" y="1840546"/>
              <a:ext cx="1409888" cy="1168050"/>
            </a:xfrm>
            <a:prstGeom prst="straightConnector1">
              <a:avLst/>
            </a:prstGeom>
            <a:ln w="50800">
              <a:solidFill>
                <a:srgbClr val="D60093">
                  <a:alpha val="4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210099" y="1832691"/>
              <a:ext cx="1419109" cy="2133429"/>
            </a:xfrm>
            <a:prstGeom prst="straightConnector1">
              <a:avLst/>
            </a:prstGeom>
            <a:ln w="50800">
              <a:solidFill>
                <a:srgbClr val="D60093">
                  <a:alpha val="49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032000" y="4405625"/>
            <a:ext cx="4902464" cy="1995765"/>
            <a:chOff x="1524000" y="3486921"/>
            <a:chExt cx="3676848" cy="1496824"/>
          </a:xfrm>
        </p:grpSpPr>
        <p:sp>
          <p:nvSpPr>
            <p:cNvPr id="16" name="TextBox 15"/>
            <p:cNvSpPr txBox="1"/>
            <p:nvPr/>
          </p:nvSpPr>
          <p:spPr>
            <a:xfrm>
              <a:off x="1524000" y="4249887"/>
              <a:ext cx="3676848" cy="733858"/>
            </a:xfrm>
            <a:prstGeom prst="rect">
              <a:avLst/>
            </a:prstGeom>
            <a:noFill/>
            <a:ln>
              <a:noFill/>
            </a:ln>
          </p:spPr>
          <p:txBody>
            <a:bodyPr wrap="square" lIns="91425" tIns="91425" rIns="91425" bIns="91425" rtlCol="0" anchor="t" anchorCtr="0">
              <a:noAutofit/>
            </a:bodyPr>
            <a:lstStyle/>
            <a:p>
              <a:pPr algn="ctr"/>
              <a:r>
                <a:rPr lang="en-US" sz="2667" b="1">
                  <a:solidFill>
                    <a:srgbClr val="D60093"/>
                  </a:solidFill>
                  <a:latin typeface="Calibri" panose="020F0502020204030204" pitchFamily="34" charset="0"/>
                  <a:ea typeface="Helvetica Neue Light" charset="0"/>
                  <a:cs typeface="Calibri" panose="020F0502020204030204" pitchFamily="34" charset="0"/>
                  <a:sym typeface="Open Sans"/>
                </a:rPr>
                <a:t>(2) Define a loss function on the embeddings</a:t>
              </a:r>
              <a:endParaRPr lang="en-US" sz="2667" b="1">
                <a:solidFill>
                  <a:srgbClr val="D60093"/>
                </a:solidFill>
                <a:latin typeface="Calibri" panose="020F0502020204030204" pitchFamily="34" charset="0"/>
                <a:ea typeface="Apple Chancery" charset="0"/>
                <a:cs typeface="Calibri" panose="020F0502020204030204" pitchFamily="34" charset="0"/>
                <a:sym typeface="Open Sans"/>
              </a:endParaRPr>
            </a:p>
          </p:txBody>
        </p:sp>
        <p:cxnSp>
          <p:nvCxnSpPr>
            <p:cNvPr id="17" name="Straight Arrow Connector 16"/>
            <p:cNvCxnSpPr/>
            <p:nvPr/>
          </p:nvCxnSpPr>
          <p:spPr>
            <a:xfrm flipH="1" flipV="1">
              <a:off x="3276600" y="3486921"/>
              <a:ext cx="85824" cy="762966"/>
            </a:xfrm>
            <a:prstGeom prst="straightConnector1">
              <a:avLst/>
            </a:prstGeom>
            <a:ln w="50800">
              <a:solidFill>
                <a:srgbClr val="D60093">
                  <a:alpha val="49000"/>
                </a:srgbClr>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 name="TextBox 17"/>
              <p:cNvSpPr txBox="1"/>
              <p:nvPr/>
            </p:nvSpPr>
            <p:spPr>
              <a:xfrm>
                <a:off x="3197254" y="3767859"/>
                <a:ext cx="1400212" cy="607273"/>
              </a:xfrm>
              <a:prstGeom prst="rect">
                <a:avLst/>
              </a:prstGeom>
              <a:noFill/>
              <a:ln>
                <a:noFill/>
              </a:ln>
            </p:spPr>
            <p:txBody>
              <a:bodyPr wrap="none" lIns="0" tIns="0" rIns="0" bIns="0" rtlCol="0" anchor="t" anchorCtr="0">
                <a:noAutofit/>
              </a:bodyPr>
              <a:lstStyle/>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ea typeface="Helvetica Neue Light" charset="0"/>
                              <a:cs typeface="Helvetica Neue Light" charset="0"/>
                              <a:sym typeface="Open Sans"/>
                            </a:rPr>
                          </m:ctrlPr>
                        </m:sSubPr>
                        <m:e>
                          <m:r>
                            <a:rPr lang="en-US" sz="3200" b="1" i="1">
                              <a:latin typeface="Cambria Math" charset="0"/>
                              <a:ea typeface="Helvetica Neue Light" charset="0"/>
                              <a:cs typeface="Helvetica Neue Light" charset="0"/>
                              <a:sym typeface="Open Sans"/>
                            </a:rPr>
                            <m:t>𝒛</m:t>
                          </m:r>
                        </m:e>
                        <m:sub>
                          <m:r>
                            <a:rPr lang="en-US" sz="3200" i="1">
                              <a:latin typeface="Cambria Math" charset="0"/>
                              <a:ea typeface="Helvetica Neue Light" charset="0"/>
                              <a:cs typeface="Helvetica Neue Light" charset="0"/>
                              <a:sym typeface="Open Sans"/>
                            </a:rPr>
                            <m:t>𝐴</m:t>
                          </m:r>
                        </m:sub>
                      </m:sSub>
                    </m:oMath>
                  </m:oMathPara>
                </a14:m>
                <a:endParaRPr lang="en-US" sz="3200">
                  <a:latin typeface="Helvetica Neue Light" charset="0"/>
                  <a:ea typeface="Helvetica Neue Light" charset="0"/>
                  <a:cs typeface="Helvetica Neue Light" charset="0"/>
                  <a:sym typeface="Open Sans"/>
                </a:endParaRPr>
              </a:p>
              <a:p>
                <a:endParaRPr lang="en-US" sz="3200">
                  <a:latin typeface="Helvetica Neue Light" charset="0"/>
                  <a:ea typeface="Helvetica Neue Light" charset="0"/>
                  <a:cs typeface="Helvetica Neue Light" charset="0"/>
                  <a:sym typeface="Open Sans"/>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197254" y="3767859"/>
                <a:ext cx="1400212" cy="607273"/>
              </a:xfrm>
              <a:prstGeom prst="rect">
                <a:avLst/>
              </a:prstGeom>
              <a:blipFill>
                <a:blip r:embed="rId4"/>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293015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Model Design: Overview</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43</a:t>
            </a:fld>
            <a:endParaRPr lang="en-US"/>
          </a:p>
        </p:txBody>
      </p:sp>
      <p:pic>
        <p:nvPicPr>
          <p:cNvPr id="7" name="Picture 6"/>
          <p:cNvPicPr>
            <a:picLocks noChangeAspect="1"/>
          </p:cNvPicPr>
          <p:nvPr/>
        </p:nvPicPr>
        <p:blipFill>
          <a:blip r:embed="rId2"/>
          <a:stretch>
            <a:fillRect/>
          </a:stretch>
        </p:blipFill>
        <p:spPr>
          <a:xfrm>
            <a:off x="540470" y="1563542"/>
            <a:ext cx="2527431" cy="2557391"/>
          </a:xfrm>
          <a:prstGeom prst="rect">
            <a:avLst/>
          </a:prstGeom>
        </p:spPr>
      </p:pic>
      <p:pic>
        <p:nvPicPr>
          <p:cNvPr id="8" name="Picture 7"/>
          <p:cNvPicPr>
            <a:picLocks noChangeAspect="1"/>
          </p:cNvPicPr>
          <p:nvPr/>
        </p:nvPicPr>
        <p:blipFill>
          <a:blip r:embed="rId3"/>
          <a:stretch>
            <a:fillRect/>
          </a:stretch>
        </p:blipFill>
        <p:spPr>
          <a:xfrm>
            <a:off x="1194066" y="4386824"/>
            <a:ext cx="6830789" cy="2191776"/>
          </a:xfrm>
          <a:prstGeom prst="rect">
            <a:avLst/>
          </a:prstGeom>
        </p:spPr>
      </p:pic>
      <p:sp>
        <p:nvSpPr>
          <p:cNvPr id="9" name="Rounded Rectangle 8"/>
          <p:cNvSpPr/>
          <p:nvPr/>
        </p:nvSpPr>
        <p:spPr>
          <a:xfrm>
            <a:off x="1016001" y="4300499"/>
            <a:ext cx="7091052" cy="2335972"/>
          </a:xfrm>
          <a:prstGeom prst="roundRect">
            <a:avLst/>
          </a:prstGeom>
          <a:no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p:nvSpPr>
        <p:spPr>
          <a:xfrm>
            <a:off x="3259577" y="2076596"/>
            <a:ext cx="5617331" cy="914843"/>
          </a:xfrm>
          <a:prstGeom prst="rect">
            <a:avLst/>
          </a:prstGeom>
          <a:noFill/>
          <a:ln>
            <a:noFill/>
          </a:ln>
        </p:spPr>
        <p:txBody>
          <a:bodyPr wrap="square" lIns="91425" tIns="91425" rIns="91425" bIns="91425" rtlCol="0" anchor="t" anchorCtr="0">
            <a:noAutofit/>
          </a:bodyPr>
          <a:lstStyle/>
          <a:p>
            <a:pPr algn="ctr"/>
            <a:r>
              <a:rPr lang="en-US" sz="2667" b="1">
                <a:solidFill>
                  <a:srgbClr val="D60093"/>
                </a:solidFill>
                <a:latin typeface="Calibri" panose="020F0502020204030204" pitchFamily="34" charset="0"/>
                <a:ea typeface="Helvetica Neue Light" charset="0"/>
                <a:cs typeface="Calibri" panose="020F0502020204030204" pitchFamily="34" charset="0"/>
                <a:sym typeface="Open Sans"/>
              </a:rPr>
              <a:t>(3) Train on a set of nodes, i.e., </a:t>
            </a:r>
            <a:br>
              <a:rPr lang="en-US" sz="2667" b="1">
                <a:solidFill>
                  <a:srgbClr val="D60093"/>
                </a:solidFill>
                <a:latin typeface="Calibri" panose="020F0502020204030204" pitchFamily="34" charset="0"/>
                <a:ea typeface="Helvetica Neue Light" charset="0"/>
                <a:cs typeface="Calibri" panose="020F0502020204030204" pitchFamily="34" charset="0"/>
                <a:sym typeface="Open Sans"/>
              </a:rPr>
            </a:br>
            <a:r>
              <a:rPr lang="en-US" sz="2667" b="1">
                <a:solidFill>
                  <a:srgbClr val="D60093"/>
                </a:solidFill>
                <a:latin typeface="Calibri" panose="020F0502020204030204" pitchFamily="34" charset="0"/>
                <a:ea typeface="Helvetica Neue Light" charset="0"/>
                <a:cs typeface="Calibri" panose="020F0502020204030204" pitchFamily="34" charset="0"/>
                <a:sym typeface="Open Sans"/>
              </a:rPr>
              <a:t>a batch of compute graphs</a:t>
            </a:r>
            <a:endParaRPr lang="en-US" sz="2667" b="1">
              <a:solidFill>
                <a:srgbClr val="D60093"/>
              </a:solidFill>
              <a:latin typeface="Calibri" panose="020F0502020204030204" pitchFamily="34" charset="0"/>
              <a:ea typeface="Apple Chancery" charset="0"/>
              <a:cs typeface="Calibri" panose="020F0502020204030204" pitchFamily="34" charset="0"/>
              <a:sym typeface="Open Sans"/>
            </a:endParaRPr>
          </a:p>
        </p:txBody>
      </p:sp>
      <p:cxnSp>
        <p:nvCxnSpPr>
          <p:cNvPr id="11" name="Straight Arrow Connector 10"/>
          <p:cNvCxnSpPr/>
          <p:nvPr/>
        </p:nvCxnSpPr>
        <p:spPr>
          <a:xfrm flipH="1">
            <a:off x="4508911" y="2991439"/>
            <a:ext cx="983773" cy="1159816"/>
          </a:xfrm>
          <a:prstGeom prst="straightConnector1">
            <a:avLst/>
          </a:prstGeom>
          <a:ln w="50800">
            <a:solidFill>
              <a:srgbClr val="D60093">
                <a:alpha val="49000"/>
              </a:srgbClr>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a:spLocks noChangeAspect="1"/>
          </p:cNvSpPr>
          <p:nvPr/>
        </p:nvSpPr>
        <p:spPr>
          <a:xfrm>
            <a:off x="968864" y="2242272"/>
            <a:ext cx="365760" cy="365445"/>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0000"/>
              </a:solidFill>
            </a:endParaRPr>
          </a:p>
        </p:txBody>
      </p:sp>
      <p:sp>
        <p:nvSpPr>
          <p:cNvPr id="13" name="Oval 12"/>
          <p:cNvSpPr>
            <a:spLocks noChangeAspect="1"/>
          </p:cNvSpPr>
          <p:nvPr/>
        </p:nvSpPr>
        <p:spPr>
          <a:xfrm>
            <a:off x="2064468" y="1540499"/>
            <a:ext cx="365760" cy="365445"/>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0000"/>
              </a:solidFill>
            </a:endParaRPr>
          </a:p>
        </p:txBody>
      </p:sp>
      <p:sp>
        <p:nvSpPr>
          <p:cNvPr id="14" name="Oval 13"/>
          <p:cNvSpPr>
            <a:spLocks noChangeAspect="1"/>
          </p:cNvSpPr>
          <p:nvPr/>
        </p:nvSpPr>
        <p:spPr>
          <a:xfrm>
            <a:off x="2418497" y="2334446"/>
            <a:ext cx="365760" cy="365445"/>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00000"/>
              </a:solidFill>
            </a:endParaRPr>
          </a:p>
        </p:txBody>
      </p:sp>
    </p:spTree>
    <p:extLst>
      <p:ext uri="{BB962C8B-B14F-4D97-AF65-F5344CB8AC3E}">
        <p14:creationId xmlns:p14="http://schemas.microsoft.com/office/powerpoint/2010/main" val="1812638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Model Design: Overview</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44</a:t>
            </a:fld>
            <a:endParaRPr lang="en-US"/>
          </a:p>
        </p:txBody>
      </p:sp>
      <p:pic>
        <p:nvPicPr>
          <p:cNvPr id="17" name="Picture 16"/>
          <p:cNvPicPr>
            <a:picLocks noChangeAspect="1"/>
          </p:cNvPicPr>
          <p:nvPr/>
        </p:nvPicPr>
        <p:blipFill>
          <a:blip r:embed="rId2"/>
          <a:stretch>
            <a:fillRect/>
          </a:stretch>
        </p:blipFill>
        <p:spPr>
          <a:xfrm>
            <a:off x="540470" y="1563542"/>
            <a:ext cx="2527431" cy="2557391"/>
          </a:xfrm>
          <a:prstGeom prst="rect">
            <a:avLst/>
          </a:prstGeom>
        </p:spPr>
      </p:pic>
      <p:sp>
        <p:nvSpPr>
          <p:cNvPr id="18" name="TextBox 17"/>
          <p:cNvSpPr txBox="1"/>
          <p:nvPr/>
        </p:nvSpPr>
        <p:spPr>
          <a:xfrm>
            <a:off x="2543140" y="1837784"/>
            <a:ext cx="5617331" cy="914843"/>
          </a:xfrm>
          <a:prstGeom prst="rect">
            <a:avLst/>
          </a:prstGeom>
          <a:noFill/>
          <a:ln>
            <a:noFill/>
          </a:ln>
        </p:spPr>
        <p:txBody>
          <a:bodyPr wrap="square" lIns="91425" tIns="91425" rIns="91425" bIns="91425" rtlCol="0" anchor="t" anchorCtr="0">
            <a:noAutofit/>
          </a:bodyPr>
          <a:lstStyle/>
          <a:p>
            <a:pPr algn="ctr"/>
            <a:r>
              <a:rPr lang="en-US" sz="2667" b="1">
                <a:solidFill>
                  <a:srgbClr val="D60093"/>
                </a:solidFill>
                <a:latin typeface="Calibri" charset="0"/>
                <a:ea typeface="Calibri" charset="0"/>
                <a:cs typeface="Calibri" charset="0"/>
                <a:sym typeface="Open Sans"/>
              </a:rPr>
              <a:t>(4) Generate embeddings </a:t>
            </a:r>
            <a:br>
              <a:rPr lang="en-US" sz="2667" b="1">
                <a:solidFill>
                  <a:srgbClr val="D60093"/>
                </a:solidFill>
                <a:latin typeface="Calibri" charset="0"/>
                <a:ea typeface="Calibri" charset="0"/>
                <a:cs typeface="Calibri" charset="0"/>
                <a:sym typeface="Open Sans"/>
              </a:rPr>
            </a:br>
            <a:r>
              <a:rPr lang="en-US" sz="2667" b="1">
                <a:solidFill>
                  <a:srgbClr val="D60093"/>
                </a:solidFill>
                <a:latin typeface="Calibri" charset="0"/>
                <a:ea typeface="Calibri" charset="0"/>
                <a:cs typeface="Calibri" charset="0"/>
                <a:sym typeface="Open Sans"/>
              </a:rPr>
              <a:t>for nodes as needed</a:t>
            </a:r>
          </a:p>
        </p:txBody>
      </p:sp>
      <p:cxnSp>
        <p:nvCxnSpPr>
          <p:cNvPr id="19" name="Straight Arrow Connector 18"/>
          <p:cNvCxnSpPr/>
          <p:nvPr/>
        </p:nvCxnSpPr>
        <p:spPr>
          <a:xfrm flipH="1">
            <a:off x="4267200" y="2802903"/>
            <a:ext cx="496480" cy="1692897"/>
          </a:xfrm>
          <a:prstGeom prst="straightConnector1">
            <a:avLst/>
          </a:prstGeom>
          <a:ln w="50800">
            <a:solidFill>
              <a:srgbClr val="D60093">
                <a:alpha val="49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stretch>
            <a:fillRect/>
          </a:stretch>
        </p:blipFill>
        <p:spPr>
          <a:xfrm>
            <a:off x="67117" y="4675294"/>
            <a:ext cx="8772084" cy="1531593"/>
          </a:xfrm>
          <a:prstGeom prst="rect">
            <a:avLst/>
          </a:prstGeom>
        </p:spPr>
      </p:pic>
      <p:sp>
        <p:nvSpPr>
          <p:cNvPr id="21" name="Rounded Rectangle 20"/>
          <p:cNvSpPr/>
          <p:nvPr/>
        </p:nvSpPr>
        <p:spPr>
          <a:xfrm>
            <a:off x="101913" y="4633867"/>
            <a:ext cx="8949179" cy="1741533"/>
          </a:xfrm>
          <a:prstGeom prst="roundRect">
            <a:avLst/>
          </a:prstGeom>
          <a:no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2" name="Group 21"/>
          <p:cNvGrpSpPr/>
          <p:nvPr/>
        </p:nvGrpSpPr>
        <p:grpSpPr>
          <a:xfrm>
            <a:off x="4766730" y="2819399"/>
            <a:ext cx="4299671" cy="3505722"/>
            <a:chOff x="3575047" y="2114550"/>
            <a:chExt cx="3224753" cy="2629292"/>
          </a:xfrm>
        </p:grpSpPr>
        <p:sp>
          <p:nvSpPr>
            <p:cNvPr id="23" name="TextBox 22"/>
            <p:cNvSpPr txBox="1"/>
            <p:nvPr/>
          </p:nvSpPr>
          <p:spPr>
            <a:xfrm>
              <a:off x="3575047" y="2114550"/>
              <a:ext cx="3224753" cy="686132"/>
            </a:xfrm>
            <a:prstGeom prst="rect">
              <a:avLst/>
            </a:prstGeom>
            <a:noFill/>
            <a:ln>
              <a:noFill/>
            </a:ln>
          </p:spPr>
          <p:txBody>
            <a:bodyPr wrap="square" lIns="91425" tIns="91425" rIns="91425" bIns="91425" rtlCol="0" anchor="t" anchorCtr="0">
              <a:noAutofit/>
            </a:bodyPr>
            <a:lstStyle/>
            <a:p>
              <a:pPr algn="ctr"/>
              <a:r>
                <a:rPr lang="en-US" sz="2667" b="1">
                  <a:solidFill>
                    <a:srgbClr val="0070C0"/>
                  </a:solidFill>
                  <a:latin typeface="Calibri" charset="0"/>
                  <a:ea typeface="Calibri" charset="0"/>
                  <a:cs typeface="Calibri" charset="0"/>
                  <a:sym typeface="Open Sans"/>
                </a:rPr>
                <a:t>Even for nodes we never trained on!</a:t>
              </a:r>
            </a:p>
          </p:txBody>
        </p:sp>
        <p:sp>
          <p:nvSpPr>
            <p:cNvPr id="24" name="Rounded Rectangle 23"/>
            <p:cNvSpPr/>
            <p:nvPr/>
          </p:nvSpPr>
          <p:spPr>
            <a:xfrm>
              <a:off x="3864989" y="3518802"/>
              <a:ext cx="2854476" cy="122504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2"/>
                </a:solidFill>
                <a:latin typeface="Calibri" charset="0"/>
                <a:ea typeface="Calibri" charset="0"/>
                <a:cs typeface="Calibri" charset="0"/>
              </a:endParaRPr>
            </a:p>
          </p:txBody>
        </p:sp>
        <p:cxnSp>
          <p:nvCxnSpPr>
            <p:cNvPr id="25" name="Straight Arrow Connector 24"/>
            <p:cNvCxnSpPr/>
            <p:nvPr/>
          </p:nvCxnSpPr>
          <p:spPr>
            <a:xfrm>
              <a:off x="5092047" y="2782478"/>
              <a:ext cx="190754" cy="679763"/>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2921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Inductive Capability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CA" b="1"/>
                  <a:t>The same aggregation parameters are shared for all nodes:</a:t>
                </a:r>
              </a:p>
              <a:p>
                <a:pPr lvl="1"/>
                <a:r>
                  <a:rPr lang="en-CA"/>
                  <a:t>The number of model parameters is sublinear in </a:t>
                </a:r>
                <a14:m>
                  <m:oMath xmlns:m="http://schemas.openxmlformats.org/officeDocument/2006/math">
                    <m:r>
                      <a:rPr lang="en-CA" i="1" dirty="0" smtClean="0">
                        <a:latin typeface="Cambria Math" charset="0"/>
                        <a:ea typeface="Cambria Math" charset="0"/>
                        <a:cs typeface="Cambria Math" charset="0"/>
                      </a:rPr>
                      <m:t>|</m:t>
                    </m:r>
                    <m:r>
                      <a:rPr lang="en-CA" i="1" dirty="0" smtClean="0">
                        <a:latin typeface="Cambria Math" charset="0"/>
                        <a:ea typeface="Cambria Math" charset="0"/>
                        <a:cs typeface="Cambria Math" charset="0"/>
                      </a:rPr>
                      <m:t>𝑉</m:t>
                    </m:r>
                    <m:r>
                      <a:rPr lang="en-CA" i="1" dirty="0" smtClean="0">
                        <a:latin typeface="Cambria Math" charset="0"/>
                        <a:ea typeface="Cambria Math" charset="0"/>
                        <a:cs typeface="Cambria Math" charset="0"/>
                      </a:rPr>
                      <m:t>|</m:t>
                    </m:r>
                  </m:oMath>
                </a14:m>
                <a:r>
                  <a:rPr lang="en-CA">
                    <a:latin typeface="Cambria Math" charset="0"/>
                    <a:ea typeface="Cambria Math" charset="0"/>
                    <a:cs typeface="Cambria Math" charset="0"/>
                  </a:rPr>
                  <a:t> </a:t>
                </a:r>
                <a:r>
                  <a:rPr lang="en-CA"/>
                  <a:t>and we can </a:t>
                </a:r>
                <a:r>
                  <a:rPr lang="en-CA" b="1">
                    <a:solidFill>
                      <a:srgbClr val="D60093"/>
                    </a:solidFill>
                  </a:rPr>
                  <a:t>generalize to unseen nodes</a:t>
                </a:r>
                <a:r>
                  <a:rPr lang="en-CA"/>
                  <a:t>!</a:t>
                </a:r>
                <a:r>
                  <a:rPr lang="en-CA" b="1"/>
                  <a:t> </a:t>
                </a:r>
                <a:endParaRPr lang="en-CA"/>
              </a:p>
              <a:p>
                <a:endParaRPr lang="en-US"/>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96" t="-696" r="-2296"/>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19B12225-5612-419B-A8D5-4B8EEE4C217E}" type="slidenum">
              <a:rPr lang="en-US" smtClean="0"/>
              <a:pPr/>
              <a:t>45</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93" y="3581400"/>
            <a:ext cx="8858879" cy="271170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9CD131B-9B4A-4FBE-B3B7-90EDCC8B2BE7}"/>
                  </a:ext>
                </a:extLst>
              </p:cNvPr>
              <p:cNvSpPr txBox="1"/>
              <p:nvPr/>
            </p:nvSpPr>
            <p:spPr>
              <a:xfrm>
                <a:off x="4898572" y="4461465"/>
                <a:ext cx="62376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𝑊</m:t>
                          </m:r>
                        </m:e>
                        <m:sub>
                          <m:r>
                            <a:rPr lang="en-US" sz="3200" b="0" i="1" smtClean="0">
                              <a:latin typeface="Cambria Math" panose="02040503050406030204" pitchFamily="18" charset="0"/>
                            </a:rPr>
                            <m:t>𝑘</m:t>
                          </m:r>
                        </m:sub>
                      </m:sSub>
                    </m:oMath>
                  </m:oMathPara>
                </a14:m>
                <a:endParaRPr lang="en-US" sz="3200"/>
              </a:p>
            </p:txBody>
          </p:sp>
        </mc:Choice>
        <mc:Fallback xmlns="">
          <p:sp>
            <p:nvSpPr>
              <p:cNvPr id="10" name="TextBox 9">
                <a:extLst>
                  <a:ext uri="{FF2B5EF4-FFF2-40B4-BE49-F238E27FC236}">
                    <a16:creationId xmlns:a16="http://schemas.microsoft.com/office/drawing/2014/main" id="{49CD131B-9B4A-4FBE-B3B7-90EDCC8B2BE7}"/>
                  </a:ext>
                </a:extLst>
              </p:cNvPr>
              <p:cNvSpPr txBox="1">
                <a:spLocks noRot="1" noChangeAspect="1" noMove="1" noResize="1" noEditPoints="1" noAdjustHandles="1" noChangeArrowheads="1" noChangeShapeType="1" noTextEdit="1"/>
              </p:cNvSpPr>
              <p:nvPr/>
            </p:nvSpPr>
            <p:spPr>
              <a:xfrm>
                <a:off x="4898572" y="4461465"/>
                <a:ext cx="623761" cy="4924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2F414FB-A02E-42E6-A099-8A6F15D28DD7}"/>
                  </a:ext>
                </a:extLst>
              </p:cNvPr>
              <p:cNvSpPr txBox="1"/>
              <p:nvPr/>
            </p:nvSpPr>
            <p:spPr>
              <a:xfrm>
                <a:off x="6025244" y="4468936"/>
                <a:ext cx="540020"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𝐵</m:t>
                          </m:r>
                        </m:e>
                        <m:sub>
                          <m:r>
                            <a:rPr lang="en-US" sz="3200" b="0" i="1" smtClean="0">
                              <a:latin typeface="Cambria Math" panose="02040503050406030204" pitchFamily="18" charset="0"/>
                            </a:rPr>
                            <m:t>𝑘</m:t>
                          </m:r>
                        </m:sub>
                      </m:sSub>
                    </m:oMath>
                  </m:oMathPara>
                </a14:m>
                <a:endParaRPr lang="en-US" sz="3200"/>
              </a:p>
            </p:txBody>
          </p:sp>
        </mc:Choice>
        <mc:Fallback xmlns="">
          <p:sp>
            <p:nvSpPr>
              <p:cNvPr id="11" name="TextBox 10">
                <a:extLst>
                  <a:ext uri="{FF2B5EF4-FFF2-40B4-BE49-F238E27FC236}">
                    <a16:creationId xmlns:a16="http://schemas.microsoft.com/office/drawing/2014/main" id="{C2F414FB-A02E-42E6-A099-8A6F15D28DD7}"/>
                  </a:ext>
                </a:extLst>
              </p:cNvPr>
              <p:cNvSpPr txBox="1">
                <a:spLocks noRot="1" noChangeAspect="1" noMove="1" noResize="1" noEditPoints="1" noAdjustHandles="1" noChangeArrowheads="1" noChangeShapeType="1" noTextEdit="1"/>
              </p:cNvSpPr>
              <p:nvPr/>
            </p:nvSpPr>
            <p:spPr>
              <a:xfrm>
                <a:off x="6025244" y="4468936"/>
                <a:ext cx="540020" cy="49244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53941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10600" cy="987552"/>
          </a:xfrm>
        </p:spPr>
        <p:txBody>
          <a:bodyPr>
            <a:normAutofit/>
          </a:bodyPr>
          <a:lstStyle/>
          <a:p>
            <a:r>
              <a:rPr lang="en-US"/>
              <a:t>Inductive Capability: </a:t>
            </a:r>
            <a:r>
              <a:rPr lang="en-US" u="sng"/>
              <a:t>New Graphs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46</a:t>
            </a:fld>
            <a:endParaRPr lang="en-US"/>
          </a:p>
        </p:txBody>
      </p:sp>
      <p:sp>
        <p:nvSpPr>
          <p:cNvPr id="7" name="Rectangle"/>
          <p:cNvSpPr/>
          <p:nvPr/>
        </p:nvSpPr>
        <p:spPr>
          <a:xfrm>
            <a:off x="4995279" y="1694173"/>
            <a:ext cx="3540439" cy="3206355"/>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8" name="Rectangle"/>
          <p:cNvSpPr/>
          <p:nvPr/>
        </p:nvSpPr>
        <p:spPr>
          <a:xfrm>
            <a:off x="520991" y="1694173"/>
            <a:ext cx="3540439" cy="3206355"/>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9" name="Line"/>
          <p:cNvSpPr/>
          <p:nvPr/>
        </p:nvSpPr>
        <p:spPr>
          <a:xfrm flipV="1">
            <a:off x="7555533" y="2852928"/>
            <a:ext cx="320499" cy="615109"/>
          </a:xfrm>
          <a:prstGeom prst="line">
            <a:avLst/>
          </a:prstGeom>
          <a:ln w="25400">
            <a:solidFill>
              <a:srgbClr val="000000"/>
            </a:solidFill>
            <a:bevel/>
            <a:tailEnd type="triangle"/>
          </a:ln>
        </p:spPr>
        <p:txBody>
          <a:bodyPr lIns="32145" tIns="32145" rIns="32145" bIns="32145"/>
          <a:lstStyle/>
          <a:p>
            <a:pPr defTabSz="321435">
              <a:defRPr sz="1200">
                <a:latin typeface="+mj-lt"/>
                <a:ea typeface="+mj-ea"/>
                <a:cs typeface="+mj-cs"/>
                <a:sym typeface="Helvetica"/>
              </a:defRPr>
            </a:pPr>
            <a:endParaRPr sz="844"/>
          </a:p>
        </p:txBody>
      </p:sp>
      <p:sp>
        <p:nvSpPr>
          <p:cNvPr id="10" name="Inductive node embedding          generalize to entirely unseen graphs"/>
          <p:cNvSpPr txBox="1"/>
          <p:nvPr/>
        </p:nvSpPr>
        <p:spPr>
          <a:xfrm>
            <a:off x="566154" y="5328014"/>
            <a:ext cx="8079520" cy="4076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defRPr sz="3100"/>
            </a:lvl1pPr>
          </a:lstStyle>
          <a:p>
            <a:r>
              <a:rPr sz="2180">
                <a:latin typeface="Calibri" charset="0"/>
                <a:ea typeface="Calibri" charset="0"/>
                <a:cs typeface="Calibri" charset="0"/>
              </a:rPr>
              <a:t>Inductive node embedding          </a:t>
            </a:r>
            <a:r>
              <a:rPr lang="en-US" sz="2180">
                <a:latin typeface="Calibri" charset="0"/>
                <a:ea typeface="Calibri" charset="0"/>
                <a:cs typeface="Calibri" charset="0"/>
              </a:rPr>
              <a:t>    G</a:t>
            </a:r>
            <a:r>
              <a:rPr sz="2180">
                <a:latin typeface="Calibri" charset="0"/>
                <a:ea typeface="Calibri" charset="0"/>
                <a:cs typeface="Calibri" charset="0"/>
              </a:rPr>
              <a:t>eneralize to entirely unseen graphs</a:t>
            </a:r>
          </a:p>
        </p:txBody>
      </p:sp>
      <p:sp>
        <p:nvSpPr>
          <p:cNvPr id="11" name="e.g., train on protein interaction graph from model organism A and generate embeddings on newly collected data about organism B"/>
          <p:cNvSpPr txBox="1"/>
          <p:nvPr/>
        </p:nvSpPr>
        <p:spPr>
          <a:xfrm>
            <a:off x="285629" y="5825317"/>
            <a:ext cx="8874948" cy="74308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a:defRPr sz="3100">
                <a:solidFill>
                  <a:srgbClr val="535353"/>
                </a:solidFill>
              </a:defRPr>
            </a:lvl1pPr>
          </a:lstStyle>
          <a:p>
            <a:r>
              <a:rPr lang="en-US" sz="2180">
                <a:solidFill>
                  <a:schemeClr val="tx1"/>
                </a:solidFill>
                <a:latin typeface="Calibri" charset="0"/>
                <a:ea typeface="Calibri" charset="0"/>
                <a:cs typeface="Calibri" charset="0"/>
              </a:rPr>
              <a:t>E</a:t>
            </a:r>
            <a:r>
              <a:rPr sz="2180">
                <a:solidFill>
                  <a:schemeClr val="tx1"/>
                </a:solidFill>
                <a:latin typeface="Calibri" charset="0"/>
                <a:ea typeface="Calibri" charset="0"/>
                <a:cs typeface="Calibri" charset="0"/>
              </a:rPr>
              <a:t>.g., train on protein interaction graph from model organism A and generate embeddings on newly collected data about organism B</a:t>
            </a:r>
          </a:p>
        </p:txBody>
      </p:sp>
      <p:sp>
        <p:nvSpPr>
          <p:cNvPr id="12" name="train on one graph"/>
          <p:cNvSpPr txBox="1"/>
          <p:nvPr/>
        </p:nvSpPr>
        <p:spPr>
          <a:xfrm>
            <a:off x="1181610" y="4539157"/>
            <a:ext cx="2457597" cy="4414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lvl1pPr>
          </a:lstStyle>
          <a:p>
            <a:r>
              <a:rPr lang="en-US" b="1">
                <a:latin typeface="Calibri" charset="0"/>
                <a:ea typeface="Calibri" charset="0"/>
                <a:cs typeface="Calibri" charset="0"/>
              </a:rPr>
              <a:t>T</a:t>
            </a:r>
            <a:r>
              <a:rPr b="1">
                <a:latin typeface="Calibri" charset="0"/>
                <a:ea typeface="Calibri" charset="0"/>
                <a:cs typeface="Calibri" charset="0"/>
              </a:rPr>
              <a:t>rain on one graph</a:t>
            </a:r>
          </a:p>
        </p:txBody>
      </p:sp>
      <p:sp>
        <p:nvSpPr>
          <p:cNvPr id="13" name="generalize to an entirely new graph"/>
          <p:cNvSpPr txBox="1"/>
          <p:nvPr/>
        </p:nvSpPr>
        <p:spPr>
          <a:xfrm>
            <a:off x="5176921" y="4531110"/>
            <a:ext cx="3177153" cy="4414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lvl1pPr>
          </a:lstStyle>
          <a:p>
            <a:r>
              <a:rPr lang="en-US" b="1">
                <a:latin typeface="Calibri" charset="0"/>
                <a:ea typeface="Calibri" charset="0"/>
                <a:cs typeface="Calibri" charset="0"/>
              </a:rPr>
              <a:t>G</a:t>
            </a:r>
            <a:r>
              <a:rPr b="1">
                <a:latin typeface="Calibri" charset="0"/>
                <a:ea typeface="Calibri" charset="0"/>
                <a:cs typeface="Calibri" charset="0"/>
              </a:rPr>
              <a:t>eneralize to new graph</a:t>
            </a:r>
          </a:p>
        </p:txBody>
      </p:sp>
      <p:sp>
        <p:nvSpPr>
          <p:cNvPr id="14" name="Line"/>
          <p:cNvSpPr/>
          <p:nvPr/>
        </p:nvSpPr>
        <p:spPr>
          <a:xfrm>
            <a:off x="3886200" y="5562599"/>
            <a:ext cx="402515" cy="1"/>
          </a:xfrm>
          <a:prstGeom prst="line">
            <a:avLst/>
          </a:prstGeom>
          <a:ln w="50800">
            <a:solidFill>
              <a:schemeClr val="accent1"/>
            </a:solidFill>
            <a:bevel/>
            <a:tailEnd type="triangle"/>
          </a:ln>
        </p:spPr>
        <p:txBody>
          <a:bodyPr lIns="32145" tIns="32145" rIns="32145" bIns="32145"/>
          <a:lstStyle/>
          <a:p>
            <a:pPr defTabSz="321435">
              <a:defRPr sz="1200">
                <a:latin typeface="+mj-lt"/>
                <a:ea typeface="+mj-ea"/>
                <a:cs typeface="+mj-cs"/>
                <a:sym typeface="Helvetica"/>
              </a:defRPr>
            </a:pPr>
            <a:endParaRPr sz="844"/>
          </a:p>
        </p:txBody>
      </p:sp>
      <p:pic>
        <p:nvPicPr>
          <p:cNvPr id="16" name="Picture 15"/>
          <p:cNvPicPr>
            <a:picLocks noChangeAspect="1"/>
          </p:cNvPicPr>
          <p:nvPr/>
        </p:nvPicPr>
        <p:blipFill>
          <a:blip r:embed="rId2"/>
          <a:stretch>
            <a:fillRect/>
          </a:stretch>
        </p:blipFill>
        <p:spPr>
          <a:xfrm>
            <a:off x="945360" y="1975597"/>
            <a:ext cx="2473369" cy="2346467"/>
          </a:xfrm>
          <a:prstGeom prst="rect">
            <a:avLst/>
          </a:prstGeom>
        </p:spPr>
      </p:pic>
      <p:pic>
        <p:nvPicPr>
          <p:cNvPr id="17" name="Picture 16"/>
          <p:cNvPicPr>
            <a:picLocks noChangeAspect="1"/>
          </p:cNvPicPr>
          <p:nvPr/>
        </p:nvPicPr>
        <p:blipFill>
          <a:blip r:embed="rId3"/>
          <a:stretch>
            <a:fillRect/>
          </a:stretch>
        </p:blipFill>
        <p:spPr>
          <a:xfrm>
            <a:off x="5575386" y="2478024"/>
            <a:ext cx="2073263" cy="162560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54DECB8-A99E-0D4E-AE00-6C428DC21C1E}"/>
                  </a:ext>
                </a:extLst>
              </p:cNvPr>
              <p:cNvSpPr txBox="1"/>
              <p:nvPr/>
            </p:nvSpPr>
            <p:spPr>
              <a:xfrm>
                <a:off x="7601501" y="2184003"/>
                <a:ext cx="752573"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i="1" smtClean="0">
                              <a:latin typeface="Cambria Math" panose="02040503050406030204" pitchFamily="18" charset="0"/>
                            </a:rPr>
                          </m:ctrlPr>
                        </m:sSubPr>
                        <m:e>
                          <m:r>
                            <m:rPr>
                              <m:sty m:val="p"/>
                            </m:rPr>
                            <a:rPr lang="en-US" sz="3600" b="0" i="0" smtClean="0">
                              <a:latin typeface="Cambria Math" panose="02040503050406030204" pitchFamily="18" charset="0"/>
                            </a:rPr>
                            <m:t>z</m:t>
                          </m:r>
                        </m:e>
                        <m:sub>
                          <m:r>
                            <a:rPr lang="en-US" sz="3600" b="0" i="1" smtClean="0">
                              <a:latin typeface="Cambria Math" panose="02040503050406030204" pitchFamily="18" charset="0"/>
                            </a:rPr>
                            <m:t>𝑢</m:t>
                          </m:r>
                        </m:sub>
                      </m:sSub>
                    </m:oMath>
                  </m:oMathPara>
                </a14:m>
                <a:endParaRPr lang="en-US" sz="3600"/>
              </a:p>
            </p:txBody>
          </p:sp>
        </mc:Choice>
        <mc:Fallback xmlns="">
          <p:sp>
            <p:nvSpPr>
              <p:cNvPr id="3" name="TextBox 2">
                <a:extLst>
                  <a:ext uri="{FF2B5EF4-FFF2-40B4-BE49-F238E27FC236}">
                    <a16:creationId xmlns:a16="http://schemas.microsoft.com/office/drawing/2014/main" id="{454DECB8-A99E-0D4E-AE00-6C428DC21C1E}"/>
                  </a:ext>
                </a:extLst>
              </p:cNvPr>
              <p:cNvSpPr txBox="1">
                <a:spLocks noRot="1" noChangeAspect="1" noMove="1" noResize="1" noEditPoints="1" noAdjustHandles="1" noChangeArrowheads="1" noChangeShapeType="1" noTextEdit="1"/>
              </p:cNvSpPr>
              <p:nvPr/>
            </p:nvSpPr>
            <p:spPr>
              <a:xfrm>
                <a:off x="7601501" y="2184003"/>
                <a:ext cx="752573" cy="55399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95031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Inductive Capability: </a:t>
            </a:r>
            <a:r>
              <a:rPr lang="en-US" u="sng"/>
              <a:t>New Nodes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47</a:t>
            </a:fld>
            <a:endParaRPr lang="en-US"/>
          </a:p>
        </p:txBody>
      </p:sp>
      <p:sp>
        <p:nvSpPr>
          <p:cNvPr id="7" name="Rectangle"/>
          <p:cNvSpPr/>
          <p:nvPr/>
        </p:nvSpPr>
        <p:spPr>
          <a:xfrm>
            <a:off x="3257908" y="1675120"/>
            <a:ext cx="2628184" cy="3177297"/>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8" name="Rectangle"/>
          <p:cNvSpPr/>
          <p:nvPr/>
        </p:nvSpPr>
        <p:spPr>
          <a:xfrm>
            <a:off x="121652" y="1699504"/>
            <a:ext cx="2628185" cy="3152913"/>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9" name="Rectangle"/>
          <p:cNvSpPr/>
          <p:nvPr/>
        </p:nvSpPr>
        <p:spPr>
          <a:xfrm>
            <a:off x="6293115" y="1687312"/>
            <a:ext cx="2719085" cy="3177297"/>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10" name="Line"/>
          <p:cNvSpPr/>
          <p:nvPr/>
        </p:nvSpPr>
        <p:spPr>
          <a:xfrm flipV="1">
            <a:off x="8497824" y="2011679"/>
            <a:ext cx="12192" cy="207263"/>
          </a:xfrm>
          <a:prstGeom prst="line">
            <a:avLst/>
          </a:prstGeom>
          <a:noFill/>
          <a:ln w="25400" cap="flat">
            <a:solidFill>
              <a:srgbClr val="000000"/>
            </a:solidFill>
            <a:prstDash val="solid"/>
            <a:bevel/>
            <a:tailEnd type="triangle" w="med" len="med"/>
          </a:ln>
          <a:effectLst/>
        </p:spPr>
        <p:txBody>
          <a:bodyPr wrap="square" lIns="32145" tIns="32145" rIns="32145" bIns="32145" numCol="1" anchor="t">
            <a:noAutofit/>
          </a:bodyPr>
          <a:lstStyle/>
          <a:p>
            <a:pPr defTabSz="321435">
              <a:defRPr sz="1200">
                <a:latin typeface="+mj-lt"/>
                <a:ea typeface="+mj-ea"/>
                <a:cs typeface="+mj-cs"/>
                <a:sym typeface="Helvetica"/>
              </a:defRPr>
            </a:pPr>
            <a:endParaRPr sz="844"/>
          </a:p>
        </p:txBody>
      </p:sp>
      <p:sp>
        <p:nvSpPr>
          <p:cNvPr id="11" name="train at t=0"/>
          <p:cNvSpPr txBox="1"/>
          <p:nvPr/>
        </p:nvSpPr>
        <p:spPr>
          <a:xfrm>
            <a:off x="304800" y="4445033"/>
            <a:ext cx="2308325" cy="4003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lvl1pPr>
          </a:lstStyle>
          <a:p>
            <a:r>
              <a:rPr lang="en-US" sz="2133" b="1">
                <a:latin typeface="Calibri" charset="0"/>
                <a:ea typeface="Calibri" charset="0"/>
                <a:cs typeface="Calibri" charset="0"/>
              </a:rPr>
              <a:t>T</a:t>
            </a:r>
            <a:r>
              <a:rPr sz="2133" b="1">
                <a:latin typeface="Calibri" charset="0"/>
                <a:ea typeface="Calibri" charset="0"/>
                <a:cs typeface="Calibri" charset="0"/>
              </a:rPr>
              <a:t>rain </a:t>
            </a:r>
            <a:r>
              <a:rPr lang="en-CA" sz="2133" b="1">
                <a:latin typeface="Calibri" charset="0"/>
                <a:ea typeface="Calibri" charset="0"/>
                <a:cs typeface="Calibri" charset="0"/>
              </a:rPr>
              <a:t>with snapshot</a:t>
            </a:r>
            <a:endParaRPr sz="2133" b="1">
              <a:latin typeface="Calibri" charset="0"/>
              <a:ea typeface="Calibri" charset="0"/>
              <a:cs typeface="Calibri" charset="0"/>
            </a:endParaRPr>
          </a:p>
        </p:txBody>
      </p:sp>
      <p:sp>
        <p:nvSpPr>
          <p:cNvPr id="12" name="new node arrives at t=1"/>
          <p:cNvSpPr txBox="1"/>
          <p:nvPr/>
        </p:nvSpPr>
        <p:spPr>
          <a:xfrm>
            <a:off x="3516464" y="4445033"/>
            <a:ext cx="2427136" cy="40036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2400"/>
            </a:lvl1pPr>
          </a:lstStyle>
          <a:p>
            <a:r>
              <a:rPr lang="en-US" sz="2133" b="1">
                <a:latin typeface="Calibri" charset="0"/>
                <a:ea typeface="Calibri" charset="0"/>
                <a:cs typeface="Calibri" charset="0"/>
              </a:rPr>
              <a:t>N</a:t>
            </a:r>
            <a:r>
              <a:rPr sz="2133" b="1">
                <a:latin typeface="Calibri" charset="0"/>
                <a:ea typeface="Calibri" charset="0"/>
                <a:cs typeface="Calibri" charset="0"/>
              </a:rPr>
              <a:t>ew node arrives</a:t>
            </a:r>
          </a:p>
        </p:txBody>
      </p:sp>
      <p:sp>
        <p:nvSpPr>
          <p:cNvPr id="13" name="generate embedding for new node at t=2"/>
          <p:cNvSpPr txBox="1"/>
          <p:nvPr/>
        </p:nvSpPr>
        <p:spPr>
          <a:xfrm>
            <a:off x="6295827" y="4140264"/>
            <a:ext cx="2746573" cy="72859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l">
              <a:defRPr sz="2400"/>
            </a:lvl1pPr>
          </a:lstStyle>
          <a:p>
            <a:pPr algn="ctr"/>
            <a:r>
              <a:rPr lang="en-US" sz="2133" b="1">
                <a:latin typeface="Calibri" charset="0"/>
                <a:ea typeface="Calibri" charset="0"/>
                <a:cs typeface="Calibri" charset="0"/>
              </a:rPr>
              <a:t>G</a:t>
            </a:r>
            <a:r>
              <a:rPr sz="2133" b="1">
                <a:latin typeface="Calibri" charset="0"/>
                <a:ea typeface="Calibri" charset="0"/>
                <a:cs typeface="Calibri" charset="0"/>
              </a:rPr>
              <a:t>enerate embedding for new node</a:t>
            </a:r>
          </a:p>
        </p:txBody>
      </p:sp>
      <p:pic>
        <p:nvPicPr>
          <p:cNvPr id="18" name="Picture 17"/>
          <p:cNvPicPr>
            <a:picLocks noChangeAspect="1"/>
          </p:cNvPicPr>
          <p:nvPr/>
        </p:nvPicPr>
        <p:blipFill>
          <a:blip r:embed="rId2"/>
          <a:stretch>
            <a:fillRect/>
          </a:stretch>
        </p:blipFill>
        <p:spPr>
          <a:xfrm>
            <a:off x="444056" y="2301613"/>
            <a:ext cx="1817840" cy="1910723"/>
          </a:xfrm>
          <a:prstGeom prst="rect">
            <a:avLst/>
          </a:prstGeom>
        </p:spPr>
      </p:pic>
      <p:pic>
        <p:nvPicPr>
          <p:cNvPr id="19" name="Picture 18"/>
          <p:cNvPicPr>
            <a:picLocks noChangeAspect="1"/>
          </p:cNvPicPr>
          <p:nvPr/>
        </p:nvPicPr>
        <p:blipFill>
          <a:blip r:embed="rId3"/>
          <a:stretch>
            <a:fillRect/>
          </a:stretch>
        </p:blipFill>
        <p:spPr>
          <a:xfrm>
            <a:off x="3542267" y="2259342"/>
            <a:ext cx="1873263" cy="1892033"/>
          </a:xfrm>
          <a:prstGeom prst="rect">
            <a:avLst/>
          </a:prstGeom>
        </p:spPr>
      </p:pic>
      <p:pic>
        <p:nvPicPr>
          <p:cNvPr id="20" name="Picture 19"/>
          <p:cNvPicPr>
            <a:picLocks noChangeAspect="1"/>
          </p:cNvPicPr>
          <p:nvPr/>
        </p:nvPicPr>
        <p:blipFill>
          <a:blip r:embed="rId4"/>
          <a:stretch>
            <a:fillRect/>
          </a:stretch>
        </p:blipFill>
        <p:spPr>
          <a:xfrm>
            <a:off x="6614651" y="2160828"/>
            <a:ext cx="1970799" cy="1990547"/>
          </a:xfrm>
          <a:prstGeom prst="rect">
            <a:avLst/>
          </a:prstGeom>
        </p:spPr>
      </p:pic>
      <p:sp>
        <p:nvSpPr>
          <p:cNvPr id="21" name="Content Placeholder 2"/>
          <p:cNvSpPr>
            <a:spLocks noGrp="1"/>
          </p:cNvSpPr>
          <p:nvPr>
            <p:ph idx="1"/>
          </p:nvPr>
        </p:nvSpPr>
        <p:spPr>
          <a:xfrm>
            <a:off x="328448" y="5114712"/>
            <a:ext cx="8229600" cy="1528131"/>
          </a:xfrm>
        </p:spPr>
        <p:txBody>
          <a:bodyPr>
            <a:normAutofit fontScale="85000" lnSpcReduction="20000"/>
          </a:bodyPr>
          <a:lstStyle/>
          <a:p>
            <a:r>
              <a:rPr lang="en-US">
                <a:latin typeface="Calibri" charset="0"/>
                <a:ea typeface="Calibri" charset="0"/>
                <a:cs typeface="Calibri" charset="0"/>
              </a:rPr>
              <a:t>Many application settings constantly encounter previously </a:t>
            </a:r>
            <a:r>
              <a:rPr lang="en-US">
                <a:latin typeface="Calibri" charset="0"/>
                <a:ea typeface="Calibri" charset="0"/>
                <a:cs typeface="Calibri" charset="0"/>
                <a:sym typeface="Helvetica Neue"/>
              </a:rPr>
              <a:t>unseen nodes:</a:t>
            </a:r>
          </a:p>
          <a:p>
            <a:pPr lvl="2"/>
            <a:r>
              <a:rPr lang="en-US">
                <a:latin typeface="Calibri" charset="0"/>
                <a:ea typeface="Calibri" charset="0"/>
                <a:cs typeface="Calibri" charset="0"/>
              </a:rPr>
              <a:t>E.g., Reddit, YouTube, Google Scholar</a:t>
            </a:r>
          </a:p>
          <a:p>
            <a:r>
              <a:rPr lang="en-US">
                <a:latin typeface="Calibri" charset="0"/>
                <a:ea typeface="Calibri" charset="0"/>
                <a:cs typeface="Calibri" charset="0"/>
              </a:rPr>
              <a:t>Need to generate new </a:t>
            </a:r>
            <a:r>
              <a:rPr lang="en-US" err="1">
                <a:latin typeface="Calibri" charset="0"/>
                <a:ea typeface="Calibri" charset="0"/>
                <a:cs typeface="Calibri" charset="0"/>
              </a:rPr>
              <a:t>embeddings</a:t>
            </a:r>
            <a:r>
              <a:rPr lang="en-US">
                <a:latin typeface="Calibri" charset="0"/>
                <a:ea typeface="Calibri" charset="0"/>
                <a:cs typeface="Calibri" charset="0"/>
              </a:rPr>
              <a:t> </a:t>
            </a:r>
            <a:r>
              <a:rPr lang="en-US">
                <a:latin typeface="Calibri" charset="0"/>
                <a:ea typeface="Calibri" charset="0"/>
                <a:cs typeface="Calibri" charset="0"/>
                <a:sym typeface="Helvetica Neue"/>
              </a:rPr>
              <a:t>“on the fly”</a:t>
            </a:r>
          </a:p>
          <a:p>
            <a:endParaRPr lang="en-US">
              <a:latin typeface="Calibri" charset="0"/>
              <a:ea typeface="Calibri" charset="0"/>
              <a:cs typeface="Calibri" charset="0"/>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EE7ABF8C-2084-8945-AE59-0BECB9CFC259}"/>
                  </a:ext>
                </a:extLst>
              </p:cNvPr>
              <p:cNvSpPr/>
              <p:nvPr/>
            </p:nvSpPr>
            <p:spPr>
              <a:xfrm>
                <a:off x="8219356" y="1472155"/>
                <a:ext cx="732188"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600" i="1">
                              <a:latin typeface="Cambria Math" panose="02040503050406030204" pitchFamily="18" charset="0"/>
                            </a:rPr>
                          </m:ctrlPr>
                        </m:sSubPr>
                        <m:e>
                          <m:r>
                            <m:rPr>
                              <m:sty m:val="p"/>
                            </m:rPr>
                            <a:rPr lang="en-US" sz="3600">
                              <a:latin typeface="Cambria Math" panose="02040503050406030204" pitchFamily="18" charset="0"/>
                            </a:rPr>
                            <m:t>z</m:t>
                          </m:r>
                        </m:e>
                        <m:sub>
                          <m:r>
                            <a:rPr lang="en-US" sz="3600" i="1">
                              <a:latin typeface="Cambria Math" panose="02040503050406030204" pitchFamily="18" charset="0"/>
                            </a:rPr>
                            <m:t>𝑢</m:t>
                          </m:r>
                        </m:sub>
                      </m:sSub>
                    </m:oMath>
                  </m:oMathPara>
                </a14:m>
                <a:endParaRPr lang="en-US" sz="3600"/>
              </a:p>
            </p:txBody>
          </p:sp>
        </mc:Choice>
        <mc:Fallback xmlns="">
          <p:sp>
            <p:nvSpPr>
              <p:cNvPr id="15" name="Rectangle 14">
                <a:extLst>
                  <a:ext uri="{FF2B5EF4-FFF2-40B4-BE49-F238E27FC236}">
                    <a16:creationId xmlns:a16="http://schemas.microsoft.com/office/drawing/2014/main" id="{EE7ABF8C-2084-8945-AE59-0BECB9CFC259}"/>
                  </a:ext>
                </a:extLst>
              </p:cNvPr>
              <p:cNvSpPr>
                <a:spLocks noRot="1" noChangeAspect="1" noMove="1" noResize="1" noEditPoints="1" noAdjustHandles="1" noChangeArrowheads="1" noChangeShapeType="1" noTextEdit="1"/>
              </p:cNvSpPr>
              <p:nvPr/>
            </p:nvSpPr>
            <p:spPr>
              <a:xfrm>
                <a:off x="8219356" y="1472155"/>
                <a:ext cx="732188" cy="646331"/>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38482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36525"/>
            <a:ext cx="8229600" cy="1143000"/>
          </a:xfrm>
        </p:spPr>
        <p:txBody>
          <a:bodyPr/>
          <a:lstStyle/>
          <a:p>
            <a:r>
              <a:rPr lang="en-US" dirty="0"/>
              <a:t>Summary so far</a:t>
            </a:r>
          </a:p>
        </p:txBody>
      </p:sp>
      <p:sp>
        <p:nvSpPr>
          <p:cNvPr id="3" name="Content Placeholder 2"/>
          <p:cNvSpPr>
            <a:spLocks noGrp="1"/>
          </p:cNvSpPr>
          <p:nvPr>
            <p:ph idx="1"/>
          </p:nvPr>
        </p:nvSpPr>
        <p:spPr>
          <a:xfrm>
            <a:off x="395536" y="2132856"/>
            <a:ext cx="8412480" cy="3645768"/>
          </a:xfrm>
        </p:spPr>
        <p:txBody>
          <a:bodyPr>
            <a:normAutofit/>
          </a:bodyPr>
          <a:lstStyle/>
          <a:p>
            <a:pPr>
              <a:buFont typeface="Wingdings" panose="05000000000000000000" pitchFamily="2" charset="2"/>
              <a:buChar char="§"/>
            </a:pPr>
            <a:r>
              <a:rPr lang="en-CA" dirty="0"/>
              <a:t>How to build CNNs for graphs</a:t>
            </a:r>
          </a:p>
          <a:p>
            <a:pPr marL="0" indent="0">
              <a:buNone/>
            </a:pPr>
            <a:r>
              <a:rPr lang="en-CA" dirty="0"/>
              <a:t>	use local neighborhood of a node</a:t>
            </a:r>
          </a:p>
          <a:p>
            <a:pPr marL="0" indent="0">
              <a:buNone/>
            </a:pPr>
            <a:endParaRPr lang="en-CA" dirty="0"/>
          </a:p>
          <a:p>
            <a:pPr>
              <a:buFont typeface="Wingdings" panose="05000000000000000000" pitchFamily="2" charset="2"/>
              <a:buChar char="§"/>
            </a:pPr>
            <a:r>
              <a:rPr lang="en-CA" dirty="0"/>
              <a:t>Next: more details using a general GNN framework</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48</a:t>
            </a:fld>
            <a:endParaRPr lang="en-US"/>
          </a:p>
        </p:txBody>
      </p:sp>
    </p:spTree>
    <p:extLst>
      <p:ext uri="{BB962C8B-B14F-4D97-AF65-F5344CB8AC3E}">
        <p14:creationId xmlns:p14="http://schemas.microsoft.com/office/powerpoint/2010/main" val="4069892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4BA7E-5446-264D-898D-344D2831203B}"/>
              </a:ext>
            </a:extLst>
          </p:cNvPr>
          <p:cNvSpPr>
            <a:spLocks noGrp="1"/>
          </p:cNvSpPr>
          <p:nvPr>
            <p:ph type="sldNum" sz="quarter" idx="12"/>
          </p:nvPr>
        </p:nvSpPr>
        <p:spPr/>
        <p:txBody>
          <a:bodyPr/>
          <a:lstStyle/>
          <a:p>
            <a:fld id="{19B12225-5612-419B-A8D5-4B8EEE4C217E}" type="slidenum">
              <a:rPr lang="en-US" smtClean="0"/>
              <a:pPr/>
              <a:t>49</a:t>
            </a:fld>
            <a:endParaRPr lang="en-US"/>
          </a:p>
        </p:txBody>
      </p:sp>
      <p:pic>
        <p:nvPicPr>
          <p:cNvPr id="8" name="Picture 7">
            <a:extLst>
              <a:ext uri="{FF2B5EF4-FFF2-40B4-BE49-F238E27FC236}">
                <a16:creationId xmlns:a16="http://schemas.microsoft.com/office/drawing/2014/main" id="{5C8A0D8C-52FA-6A4E-9B31-DF1BF3692E3C}"/>
              </a:ext>
            </a:extLst>
          </p:cNvPr>
          <p:cNvPicPr>
            <a:picLocks noChangeAspect="1"/>
          </p:cNvPicPr>
          <p:nvPr/>
        </p:nvPicPr>
        <p:blipFill rotWithShape="1">
          <a:blip r:embed="rId2">
            <a:extLst>
              <a:ext uri="{28A0092B-C50C-407E-A947-70E740481C1C}">
                <a14:useLocalDpi xmlns:a14="http://schemas.microsoft.com/office/drawing/2010/main" val="0"/>
              </a:ext>
            </a:extLst>
          </a:blip>
          <a:srcRect r="63931"/>
          <a:stretch/>
        </p:blipFill>
        <p:spPr>
          <a:xfrm>
            <a:off x="102489" y="1139415"/>
            <a:ext cx="1951640" cy="2155450"/>
          </a:xfrm>
          <a:prstGeom prst="rect">
            <a:avLst/>
          </a:prstGeom>
        </p:spPr>
      </p:pic>
      <p:pic>
        <p:nvPicPr>
          <p:cNvPr id="9" name="Picture 8">
            <a:extLst>
              <a:ext uri="{FF2B5EF4-FFF2-40B4-BE49-F238E27FC236}">
                <a16:creationId xmlns:a16="http://schemas.microsoft.com/office/drawing/2014/main" id="{9163D583-A7F5-1345-BCEF-A98B96BD92D9}"/>
              </a:ext>
            </a:extLst>
          </p:cNvPr>
          <p:cNvPicPr>
            <a:picLocks noChangeAspect="1"/>
          </p:cNvPicPr>
          <p:nvPr/>
        </p:nvPicPr>
        <p:blipFill rotWithShape="1">
          <a:blip r:embed="rId3"/>
          <a:srcRect l="4033" b="2082"/>
          <a:stretch/>
        </p:blipFill>
        <p:spPr>
          <a:xfrm>
            <a:off x="3217636" y="2155510"/>
            <a:ext cx="3449644" cy="3973945"/>
          </a:xfrm>
          <a:prstGeom prst="rect">
            <a:avLst/>
          </a:prstGeom>
        </p:spPr>
      </p:pic>
      <p:sp>
        <p:nvSpPr>
          <p:cNvPr id="10" name="TextBox 9">
            <a:extLst>
              <a:ext uri="{FF2B5EF4-FFF2-40B4-BE49-F238E27FC236}">
                <a16:creationId xmlns:a16="http://schemas.microsoft.com/office/drawing/2014/main" id="{B9E4FE33-2301-BB46-8322-7731F3153245}"/>
              </a:ext>
            </a:extLst>
          </p:cNvPr>
          <p:cNvSpPr txBox="1"/>
          <p:nvPr/>
        </p:nvSpPr>
        <p:spPr>
          <a:xfrm>
            <a:off x="5511234" y="3016782"/>
            <a:ext cx="2145716" cy="461665"/>
          </a:xfrm>
          <a:prstGeom prst="rect">
            <a:avLst/>
          </a:prstGeom>
          <a:noFill/>
        </p:spPr>
        <p:txBody>
          <a:bodyPr wrap="none" rtlCol="0">
            <a:spAutoFit/>
          </a:bodyPr>
          <a:lstStyle/>
          <a:p>
            <a:r>
              <a:rPr lang="en-US" sz="2400" b="1">
                <a:solidFill>
                  <a:schemeClr val="tx2"/>
                </a:solidFill>
                <a:latin typeface="Calibri" panose="020F0502020204030204" pitchFamily="34" charset="0"/>
                <a:cs typeface="Calibri" panose="020F0502020204030204" pitchFamily="34" charset="0"/>
              </a:rPr>
              <a:t>(2) Aggregation</a:t>
            </a:r>
          </a:p>
        </p:txBody>
      </p:sp>
      <p:sp>
        <p:nvSpPr>
          <p:cNvPr id="11" name="TextBox 10">
            <a:extLst>
              <a:ext uri="{FF2B5EF4-FFF2-40B4-BE49-F238E27FC236}">
                <a16:creationId xmlns:a16="http://schemas.microsoft.com/office/drawing/2014/main" id="{D118BF55-92EA-8E43-8613-FEC745AD432A}"/>
              </a:ext>
            </a:extLst>
          </p:cNvPr>
          <p:cNvSpPr txBox="1"/>
          <p:nvPr/>
        </p:nvSpPr>
        <p:spPr>
          <a:xfrm>
            <a:off x="5507555" y="3680817"/>
            <a:ext cx="1723421" cy="461665"/>
          </a:xfrm>
          <a:prstGeom prst="rect">
            <a:avLst/>
          </a:prstGeom>
          <a:noFill/>
        </p:spPr>
        <p:txBody>
          <a:bodyPr wrap="none" rtlCol="0">
            <a:spAutoFit/>
          </a:bodyPr>
          <a:lstStyle/>
          <a:p>
            <a:r>
              <a:rPr lang="en-US" sz="2400" b="1">
                <a:solidFill>
                  <a:schemeClr val="tx2"/>
                </a:solidFill>
                <a:latin typeface="Calibri" panose="020F0502020204030204" pitchFamily="34" charset="0"/>
                <a:cs typeface="Calibri" panose="020F0502020204030204" pitchFamily="34" charset="0"/>
              </a:rPr>
              <a:t>(1) Message</a:t>
            </a:r>
          </a:p>
        </p:txBody>
      </p:sp>
      <p:sp>
        <p:nvSpPr>
          <p:cNvPr id="13" name="Rectangle 12">
            <a:extLst>
              <a:ext uri="{FF2B5EF4-FFF2-40B4-BE49-F238E27FC236}">
                <a16:creationId xmlns:a16="http://schemas.microsoft.com/office/drawing/2014/main" id="{4DC8966C-67D5-2142-A9AA-8355AAC0C1DB}"/>
              </a:ext>
            </a:extLst>
          </p:cNvPr>
          <p:cNvSpPr/>
          <p:nvPr/>
        </p:nvSpPr>
        <p:spPr>
          <a:xfrm>
            <a:off x="2079980" y="2891657"/>
            <a:ext cx="5985711" cy="1302052"/>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TextBox 13">
            <a:extLst>
              <a:ext uri="{FF2B5EF4-FFF2-40B4-BE49-F238E27FC236}">
                <a16:creationId xmlns:a16="http://schemas.microsoft.com/office/drawing/2014/main" id="{9A23612A-F45F-E040-A8A3-366C2DC8E888}"/>
              </a:ext>
            </a:extLst>
          </p:cNvPr>
          <p:cNvSpPr txBox="1"/>
          <p:nvPr/>
        </p:nvSpPr>
        <p:spPr>
          <a:xfrm>
            <a:off x="2105930" y="3311666"/>
            <a:ext cx="1501245" cy="400110"/>
          </a:xfrm>
          <a:prstGeom prst="rect">
            <a:avLst/>
          </a:prstGeom>
          <a:noFill/>
        </p:spPr>
        <p:txBody>
          <a:bodyPr wrap="none" rtlCol="0">
            <a:spAutoFit/>
          </a:bodyPr>
          <a:lstStyle/>
          <a:p>
            <a:r>
              <a:rPr lang="en-US" sz="2000" b="1" dirty="0">
                <a:solidFill>
                  <a:srgbClr val="C00000"/>
                </a:solidFill>
                <a:latin typeface="Calibri" panose="020F0502020204030204" pitchFamily="34" charset="0"/>
                <a:cs typeface="Calibri" panose="020F0502020204030204" pitchFamily="34" charset="0"/>
              </a:rPr>
              <a:t>GNN Layer 2</a:t>
            </a:r>
          </a:p>
        </p:txBody>
      </p:sp>
      <p:sp>
        <p:nvSpPr>
          <p:cNvPr id="15" name="Rectangle 14">
            <a:extLst>
              <a:ext uri="{FF2B5EF4-FFF2-40B4-BE49-F238E27FC236}">
                <a16:creationId xmlns:a16="http://schemas.microsoft.com/office/drawing/2014/main" id="{2CAB7336-5D7E-5248-BDC3-85F1BB2A0931}"/>
              </a:ext>
            </a:extLst>
          </p:cNvPr>
          <p:cNvSpPr/>
          <p:nvPr/>
        </p:nvSpPr>
        <p:spPr>
          <a:xfrm>
            <a:off x="2079979" y="4688800"/>
            <a:ext cx="5985711" cy="1095484"/>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TextBox 15">
            <a:extLst>
              <a:ext uri="{FF2B5EF4-FFF2-40B4-BE49-F238E27FC236}">
                <a16:creationId xmlns:a16="http://schemas.microsoft.com/office/drawing/2014/main" id="{89660B14-3550-7540-893A-D27B4E3E95C8}"/>
              </a:ext>
            </a:extLst>
          </p:cNvPr>
          <p:cNvSpPr txBox="1"/>
          <p:nvPr/>
        </p:nvSpPr>
        <p:spPr>
          <a:xfrm>
            <a:off x="2105930" y="5073569"/>
            <a:ext cx="1501245" cy="400110"/>
          </a:xfrm>
          <a:prstGeom prst="rect">
            <a:avLst/>
          </a:prstGeom>
          <a:noFill/>
        </p:spPr>
        <p:txBody>
          <a:bodyPr wrap="none" rtlCol="0">
            <a:spAutoFit/>
          </a:bodyPr>
          <a:lstStyle/>
          <a:p>
            <a:r>
              <a:rPr lang="en-US" sz="2000" b="1" dirty="0">
                <a:solidFill>
                  <a:srgbClr val="C00000"/>
                </a:solidFill>
                <a:latin typeface="Calibri" panose="020F0502020204030204" pitchFamily="34" charset="0"/>
                <a:cs typeface="Calibri" panose="020F0502020204030204" pitchFamily="34" charset="0"/>
              </a:rPr>
              <a:t>GNN Layer 1</a:t>
            </a:r>
          </a:p>
        </p:txBody>
      </p:sp>
      <p:sp>
        <p:nvSpPr>
          <p:cNvPr id="18" name="TextBox 17">
            <a:extLst>
              <a:ext uri="{FF2B5EF4-FFF2-40B4-BE49-F238E27FC236}">
                <a16:creationId xmlns:a16="http://schemas.microsoft.com/office/drawing/2014/main" id="{51FCAAAE-F529-B842-A2FB-956AE7D5E4E7}"/>
              </a:ext>
            </a:extLst>
          </p:cNvPr>
          <p:cNvSpPr txBox="1"/>
          <p:nvPr/>
        </p:nvSpPr>
        <p:spPr>
          <a:xfrm>
            <a:off x="3432442" y="6160713"/>
            <a:ext cx="3248518" cy="461665"/>
          </a:xfrm>
          <a:prstGeom prst="rect">
            <a:avLst/>
          </a:prstGeom>
          <a:noFill/>
        </p:spPr>
        <p:txBody>
          <a:bodyPr wrap="none" rtlCol="0">
            <a:spAutoFit/>
          </a:bodyPr>
          <a:lstStyle/>
          <a:p>
            <a:r>
              <a:rPr lang="en-US" sz="2400" b="1">
                <a:solidFill>
                  <a:srgbClr val="0070C0"/>
                </a:solidFill>
                <a:latin typeface="Calibri" panose="020F0502020204030204" pitchFamily="34" charset="0"/>
                <a:cs typeface="Calibri" panose="020F0502020204030204" pitchFamily="34" charset="0"/>
              </a:rPr>
              <a:t>(4) Graph augmentation</a:t>
            </a:r>
          </a:p>
        </p:txBody>
      </p:sp>
      <p:sp>
        <p:nvSpPr>
          <p:cNvPr id="19" name="TextBox 18">
            <a:extLst>
              <a:ext uri="{FF2B5EF4-FFF2-40B4-BE49-F238E27FC236}">
                <a16:creationId xmlns:a16="http://schemas.microsoft.com/office/drawing/2014/main" id="{375C80C3-CB71-F948-9AC8-0C0F69FEDAD6}"/>
              </a:ext>
            </a:extLst>
          </p:cNvPr>
          <p:cNvSpPr txBox="1"/>
          <p:nvPr/>
        </p:nvSpPr>
        <p:spPr>
          <a:xfrm>
            <a:off x="296985" y="4019177"/>
            <a:ext cx="1929585" cy="830997"/>
          </a:xfrm>
          <a:prstGeom prst="rect">
            <a:avLst/>
          </a:prstGeom>
          <a:noFill/>
        </p:spPr>
        <p:txBody>
          <a:bodyPr wrap="square" rtlCol="0">
            <a:spAutoFit/>
          </a:bodyPr>
          <a:lstStyle/>
          <a:p>
            <a:r>
              <a:rPr lang="en-US" sz="2400" b="1">
                <a:solidFill>
                  <a:srgbClr val="C00000"/>
                </a:solidFill>
                <a:latin typeface="Calibri" panose="020F0502020204030204" pitchFamily="34" charset="0"/>
                <a:cs typeface="Calibri" panose="020F0502020204030204" pitchFamily="34" charset="0"/>
              </a:rPr>
              <a:t>(3) Layer connectivity</a:t>
            </a:r>
          </a:p>
        </p:txBody>
      </p:sp>
      <p:sp>
        <p:nvSpPr>
          <p:cNvPr id="20" name="TextBox 19">
            <a:extLst>
              <a:ext uri="{FF2B5EF4-FFF2-40B4-BE49-F238E27FC236}">
                <a16:creationId xmlns:a16="http://schemas.microsoft.com/office/drawing/2014/main" id="{436A9E83-7E28-DD42-B6EC-0E2D0FB230B2}"/>
              </a:ext>
            </a:extLst>
          </p:cNvPr>
          <p:cNvSpPr txBox="1"/>
          <p:nvPr/>
        </p:nvSpPr>
        <p:spPr>
          <a:xfrm>
            <a:off x="3540042" y="1713194"/>
            <a:ext cx="2942152" cy="461665"/>
          </a:xfrm>
          <a:prstGeom prst="rect">
            <a:avLst/>
          </a:prstGeom>
          <a:noFill/>
        </p:spPr>
        <p:txBody>
          <a:bodyPr wrap="none" rtlCol="0">
            <a:spAutoFit/>
          </a:bodyPr>
          <a:lstStyle/>
          <a:p>
            <a:r>
              <a:rPr lang="en-US" sz="2400" b="1">
                <a:solidFill>
                  <a:schemeClr val="accent2"/>
                </a:solidFill>
                <a:latin typeface="Calibri" panose="020F0502020204030204" pitchFamily="34" charset="0"/>
                <a:cs typeface="Calibri" panose="020F0502020204030204" pitchFamily="34" charset="0"/>
              </a:rPr>
              <a:t>(5) Learning objective</a:t>
            </a:r>
          </a:p>
        </p:txBody>
      </p:sp>
      <p:sp>
        <p:nvSpPr>
          <p:cNvPr id="17" name="Rectangle 16">
            <a:extLst>
              <a:ext uri="{FF2B5EF4-FFF2-40B4-BE49-F238E27FC236}">
                <a16:creationId xmlns:a16="http://schemas.microsoft.com/office/drawing/2014/main" id="{877706EC-7B09-DE43-9F40-10F320733828}"/>
              </a:ext>
            </a:extLst>
          </p:cNvPr>
          <p:cNvSpPr/>
          <p:nvPr/>
        </p:nvSpPr>
        <p:spPr>
          <a:xfrm>
            <a:off x="3751650" y="0"/>
            <a:ext cx="5392350" cy="276999"/>
          </a:xfrm>
          <a:prstGeom prst="rect">
            <a:avLst/>
          </a:prstGeom>
        </p:spPr>
        <p:txBody>
          <a:bodyPr wrap="square">
            <a:spAutoFit/>
          </a:bodyPr>
          <a:lstStyle/>
          <a:p>
            <a:r>
              <a:rPr lang="en-US" altLang="zh-CN" sz="1200" dirty="0">
                <a:solidFill>
                  <a:schemeClr val="accent3">
                    <a:lumMod val="75000"/>
                  </a:schemeClr>
                </a:solidFill>
              </a:rPr>
              <a:t>J. You, R. Ying, J. </a:t>
            </a:r>
            <a:r>
              <a:rPr lang="en-US" altLang="zh-CN" sz="1200" dirty="0" err="1">
                <a:solidFill>
                  <a:schemeClr val="accent3">
                    <a:lumMod val="75000"/>
                  </a:schemeClr>
                </a:solidFill>
              </a:rPr>
              <a:t>Leskovec</a:t>
            </a:r>
            <a:r>
              <a:rPr lang="en-US" altLang="zh-CN" sz="1200" dirty="0">
                <a:solidFill>
                  <a:schemeClr val="accent3">
                    <a:lumMod val="75000"/>
                  </a:schemeClr>
                </a:solidFill>
              </a:rPr>
              <a:t>. </a:t>
            </a:r>
            <a:r>
              <a:rPr lang="en-US" sz="1200" dirty="0">
                <a:solidFill>
                  <a:schemeClr val="accent3">
                    <a:lumMod val="75000"/>
                  </a:schemeClr>
                </a:solidFill>
                <a:hlinkClick r:id="rId4">
                  <a:extLst>
                    <a:ext uri="{A12FA001-AC4F-418D-AE19-62706E023703}">
                      <ahyp:hlinkClr xmlns:ahyp="http://schemas.microsoft.com/office/drawing/2018/hyperlinkcolor" val="tx"/>
                    </a:ext>
                  </a:extLst>
                </a:hlinkClick>
              </a:rPr>
              <a:t>Design Space of Graph Neural Networks</a:t>
            </a:r>
            <a:r>
              <a:rPr lang="en-US" sz="1200" dirty="0">
                <a:solidFill>
                  <a:schemeClr val="accent3">
                    <a:lumMod val="75000"/>
                  </a:schemeClr>
                </a:solidFill>
              </a:rPr>
              <a:t>, </a:t>
            </a:r>
            <a:r>
              <a:rPr lang="en-US" sz="1200" dirty="0" err="1">
                <a:solidFill>
                  <a:schemeClr val="accent3">
                    <a:lumMod val="75000"/>
                  </a:schemeClr>
                </a:solidFill>
              </a:rPr>
              <a:t>NeurIPS</a:t>
            </a:r>
            <a:r>
              <a:rPr lang="en-US" sz="1200" dirty="0">
                <a:solidFill>
                  <a:schemeClr val="accent3">
                    <a:lumMod val="75000"/>
                  </a:schemeClr>
                </a:solidFill>
              </a:rPr>
              <a:t> 2020</a:t>
            </a:r>
          </a:p>
        </p:txBody>
      </p:sp>
      <p:sp>
        <p:nvSpPr>
          <p:cNvPr id="22" name="Title 1">
            <a:extLst>
              <a:ext uri="{FF2B5EF4-FFF2-40B4-BE49-F238E27FC236}">
                <a16:creationId xmlns:a16="http://schemas.microsoft.com/office/drawing/2014/main" id="{E691C8B2-AAE2-234A-A081-A475EBEC756A}"/>
              </a:ext>
            </a:extLst>
          </p:cNvPr>
          <p:cNvSpPr>
            <a:spLocks noGrp="1"/>
          </p:cNvSpPr>
          <p:nvPr>
            <p:ph type="title"/>
          </p:nvPr>
        </p:nvSpPr>
        <p:spPr>
          <a:xfrm>
            <a:off x="457200" y="-19493"/>
            <a:ext cx="8468721" cy="987552"/>
          </a:xfrm>
        </p:spPr>
        <p:txBody>
          <a:bodyPr vert="horz" lIns="91440" tIns="45720" rIns="45720" bIns="45720" rtlCol="0" anchor="ctr">
            <a:normAutofit/>
            <a:scene3d>
              <a:camera prst="orthographicFront"/>
              <a:lightRig rig="threePt" dir="t">
                <a:rot lat="0" lon="0" rev="4800000"/>
              </a:lightRig>
            </a:scene3d>
            <a:sp3d prstMaterial="matte">
              <a:bevelT w="50800" h="10160"/>
            </a:sp3d>
          </a:bodyPr>
          <a:lstStyle/>
          <a:p>
            <a:r>
              <a:rPr lang="en-US" dirty="0"/>
              <a:t>A General GNN Framework</a:t>
            </a:r>
          </a:p>
        </p:txBody>
      </p:sp>
    </p:spTree>
    <p:extLst>
      <p:ext uri="{BB962C8B-B14F-4D97-AF65-F5344CB8AC3E}">
        <p14:creationId xmlns:p14="http://schemas.microsoft.com/office/powerpoint/2010/main" val="1171871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577"/>
            <a:ext cx="8229600" cy="1143000"/>
          </a:xfrm>
        </p:spPr>
        <p:txBody>
          <a:bodyPr/>
          <a:lstStyle/>
          <a:p>
            <a:r>
              <a:rPr lang="en-US" dirty="0"/>
              <a:t>Recap: Node Embeddings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5536" y="1245473"/>
                <a:ext cx="8229600" cy="4525963"/>
              </a:xfrm>
            </p:spPr>
            <p:txBody>
              <a:bodyPr/>
              <a:lstStyle/>
              <a:p>
                <a:pPr marL="0" indent="0">
                  <a:buNone/>
                </a:pPr>
                <a:r>
                  <a:rPr lang="en-US" b="1" dirty="0">
                    <a:solidFill>
                      <a:srgbClr val="D60093"/>
                    </a:solidFill>
                  </a:rPr>
                  <a:t>Intuition: </a:t>
                </a:r>
                <a:r>
                  <a:rPr lang="en-US" dirty="0"/>
                  <a:t>Map nodes to </a:t>
                </a:r>
                <a14:m>
                  <m:oMath xmlns:m="http://schemas.openxmlformats.org/officeDocument/2006/math">
                    <m:r>
                      <a:rPr lang="en-US" i="1" dirty="0" smtClean="0">
                        <a:latin typeface="Cambria Math" panose="02040503050406030204" pitchFamily="18" charset="0"/>
                      </a:rPr>
                      <m:t>𝑑</m:t>
                    </m:r>
                  </m:oMath>
                </a14:m>
                <a:r>
                  <a:rPr lang="en-US" dirty="0"/>
                  <a:t>-dimensional embeddings such that similar nodes in the graph are embedded close together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5536" y="1245473"/>
                <a:ext cx="8229600" cy="4525963"/>
              </a:xfrm>
              <a:blipFill>
                <a:blip r:embed="rId2"/>
                <a:stretch>
                  <a:fillRect l="-1926" t="-1615" r="-2741"/>
                </a:stretch>
              </a:blipFill>
            </p:spPr>
            <p:txBody>
              <a:bodyPr/>
              <a:lstStyle/>
              <a:p>
                <a:r>
                  <a:rPr lang="en-US">
                    <a:noFill/>
                  </a:rPr>
                  <a:t> </a:t>
                </a:r>
              </a:p>
            </p:txBody>
          </p:sp>
        </mc:Fallback>
      </mc:AlternateContent>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133" y="3199965"/>
            <a:ext cx="2690103" cy="2317000"/>
          </a:xfrm>
          <a:prstGeom prst="rect">
            <a:avLst/>
          </a:prstGeom>
        </p:spPr>
      </p:pic>
      <p:sp>
        <p:nvSpPr>
          <p:cNvPr id="8" name="TextBox 7"/>
          <p:cNvSpPr txBox="1"/>
          <p:nvPr/>
        </p:nvSpPr>
        <p:spPr>
          <a:xfrm>
            <a:off x="47399" y="2667000"/>
            <a:ext cx="6783493" cy="2949731"/>
          </a:xfrm>
          <a:prstGeom prst="rect">
            <a:avLst/>
          </a:prstGeom>
          <a:noFill/>
          <a:ln>
            <a:noFill/>
          </a:ln>
        </p:spPr>
        <p:txBody>
          <a:bodyPr wrap="none" lIns="91425" tIns="91425" rIns="91425" bIns="91425" rtlCol="0" anchor="t" anchorCtr="0">
            <a:noAutofit/>
          </a:bodyPr>
          <a:lstStyle/>
          <a:p>
            <a:r>
              <a:rPr lang="en-US" sz="16000">
                <a:latin typeface="Helvetica Neue Light" charset="0"/>
                <a:ea typeface="Helvetica Neue Light" charset="0"/>
                <a:cs typeface="Helvetica Neue Light" charset="0"/>
                <a:sym typeface="Open Sans"/>
              </a:rPr>
              <a:t>f</a:t>
            </a:r>
            <a:r>
              <a:rPr lang="en-US" sz="5333">
                <a:latin typeface="Helvetica Neue Light" charset="0"/>
                <a:ea typeface="Helvetica Neue Light" charset="0"/>
                <a:cs typeface="Helvetica Neue Light" charset="0"/>
                <a:sym typeface="Open Sans"/>
              </a:rPr>
              <a:t> </a:t>
            </a:r>
            <a:r>
              <a:rPr lang="en-US" sz="16000">
                <a:latin typeface="Helvetica Neue Light" charset="0"/>
                <a:ea typeface="Helvetica Neue Light" charset="0"/>
                <a:cs typeface="Helvetica Neue Light" charset="0"/>
                <a:sym typeface="Open Sans"/>
              </a:rPr>
              <a:t>(    </a:t>
            </a:r>
            <a:r>
              <a:rPr lang="en-US" sz="5867">
                <a:latin typeface="Helvetica Neue Light" charset="0"/>
                <a:ea typeface="Helvetica Neue Light" charset="0"/>
                <a:cs typeface="Helvetica Neue Light" charset="0"/>
                <a:sym typeface="Open Sans"/>
              </a:rPr>
              <a:t> </a:t>
            </a:r>
            <a:r>
              <a:rPr lang="en-US" sz="16000">
                <a:latin typeface="Helvetica Neue Light" charset="0"/>
                <a:ea typeface="Helvetica Neue Light" charset="0"/>
                <a:cs typeface="Helvetica Neue Light" charset="0"/>
                <a:sym typeface="Open Sans"/>
              </a:rPr>
              <a:t>)</a:t>
            </a:r>
            <a:r>
              <a:rPr lang="en-US" sz="4800">
                <a:latin typeface="Helvetica Neue Light" charset="0"/>
                <a:ea typeface="Helvetica Neue Light" charset="0"/>
                <a:cs typeface="Helvetica Neue Light" charset="0"/>
                <a:sym typeface="Open Sans"/>
              </a:rPr>
              <a:t> </a:t>
            </a:r>
            <a:r>
              <a:rPr lang="en-US" sz="16000">
                <a:latin typeface="Helvetica Neue Light" charset="0"/>
                <a:ea typeface="Helvetica Neue Light" charset="0"/>
                <a:cs typeface="Helvetica Neue Light" charset="0"/>
                <a:sym typeface="Open Sans"/>
              </a:rPr>
              <a:t>=</a:t>
            </a:r>
          </a:p>
        </p:txBody>
      </p:sp>
      <p:sp>
        <p:nvSpPr>
          <p:cNvPr id="9" name="TextBox 8"/>
          <p:cNvSpPr txBox="1"/>
          <p:nvPr/>
        </p:nvSpPr>
        <p:spPr>
          <a:xfrm>
            <a:off x="4774508" y="3263063"/>
            <a:ext cx="1219200" cy="1219200"/>
          </a:xfrm>
          <a:prstGeom prst="rect">
            <a:avLst/>
          </a:prstGeom>
          <a:noFill/>
          <a:ln>
            <a:noFill/>
          </a:ln>
        </p:spPr>
        <p:txBody>
          <a:bodyPr wrap="none" lIns="91425" tIns="91425" rIns="91425" bIns="91425" rtlCol="0" anchor="t" anchorCtr="0">
            <a:noAutofit/>
          </a:bodyPr>
          <a:lstStyle/>
          <a:p>
            <a:endParaRPr lang="en-US" sz="3809">
              <a:latin typeface="Helvetica Neue Light" charset="0"/>
              <a:ea typeface="Helvetica Neue Light" charset="0"/>
              <a:cs typeface="Helvetica Neue Light" charset="0"/>
              <a:sym typeface="Open Sans"/>
            </a:endParaRPr>
          </a:p>
        </p:txBody>
      </p:sp>
      <p:grpSp>
        <p:nvGrpSpPr>
          <p:cNvPr id="10" name="Group 9"/>
          <p:cNvGrpSpPr/>
          <p:nvPr/>
        </p:nvGrpSpPr>
        <p:grpSpPr>
          <a:xfrm>
            <a:off x="5513956" y="3042591"/>
            <a:ext cx="3450537" cy="2329453"/>
            <a:chOff x="3276600" y="1154781"/>
            <a:chExt cx="3498876" cy="2312646"/>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9692" y="1157579"/>
              <a:ext cx="3375784" cy="2309848"/>
            </a:xfrm>
            <a:prstGeom prst="rect">
              <a:avLst/>
            </a:prstGeom>
          </p:spPr>
        </p:pic>
        <p:sp>
          <p:nvSpPr>
            <p:cNvPr id="12" name="Rectangle 11"/>
            <p:cNvSpPr/>
            <p:nvPr/>
          </p:nvSpPr>
          <p:spPr>
            <a:xfrm>
              <a:off x="3276600" y="1154781"/>
              <a:ext cx="533400" cy="426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3" name="TextBox 12"/>
          <p:cNvSpPr txBox="1"/>
          <p:nvPr/>
        </p:nvSpPr>
        <p:spPr>
          <a:xfrm>
            <a:off x="1378964" y="5399434"/>
            <a:ext cx="2607129" cy="887329"/>
          </a:xfrm>
          <a:prstGeom prst="rect">
            <a:avLst/>
          </a:prstGeom>
          <a:noFill/>
          <a:ln>
            <a:noFill/>
          </a:ln>
        </p:spPr>
        <p:txBody>
          <a:bodyPr wrap="none" lIns="91425" tIns="91425" rIns="91425" bIns="91425" rtlCol="0" anchor="t" anchorCtr="0">
            <a:noAutofit/>
          </a:bodyPr>
          <a:lstStyle/>
          <a:p>
            <a:pPr algn="ctr"/>
            <a:r>
              <a:rPr lang="en-US" sz="2400">
                <a:solidFill>
                  <a:schemeClr val="bg1">
                    <a:lumMod val="50000"/>
                  </a:schemeClr>
                </a:solidFill>
                <a:latin typeface="Helvetica Neue Light" charset="0"/>
                <a:ea typeface="Helvetica Neue Light" charset="0"/>
                <a:cs typeface="Helvetica Neue Light" charset="0"/>
                <a:sym typeface="Open Sans"/>
              </a:rPr>
              <a:t>Input graph</a:t>
            </a:r>
          </a:p>
        </p:txBody>
      </p:sp>
      <p:sp>
        <p:nvSpPr>
          <p:cNvPr id="14" name="TextBox 13"/>
          <p:cNvSpPr txBox="1"/>
          <p:nvPr/>
        </p:nvSpPr>
        <p:spPr>
          <a:xfrm>
            <a:off x="5712623" y="5386940"/>
            <a:ext cx="3251870" cy="887329"/>
          </a:xfrm>
          <a:prstGeom prst="rect">
            <a:avLst/>
          </a:prstGeom>
          <a:noFill/>
          <a:ln>
            <a:noFill/>
          </a:ln>
        </p:spPr>
        <p:txBody>
          <a:bodyPr wrap="none" lIns="91425" tIns="91425" rIns="91425" bIns="91425" rtlCol="0" anchor="t" anchorCtr="0">
            <a:noAutofit/>
          </a:bodyPr>
          <a:lstStyle/>
          <a:p>
            <a:pPr algn="ctr"/>
            <a:r>
              <a:rPr lang="en-US" sz="2400">
                <a:solidFill>
                  <a:schemeClr val="bg1">
                    <a:lumMod val="50000"/>
                  </a:schemeClr>
                </a:solidFill>
                <a:latin typeface="Helvetica Neue Light" charset="0"/>
                <a:ea typeface="Helvetica Neue Light" charset="0"/>
                <a:cs typeface="Helvetica Neue Light" charset="0"/>
                <a:sym typeface="Open Sans"/>
              </a:rPr>
              <a:t>2D node </a:t>
            </a:r>
            <a:r>
              <a:rPr lang="en-US" sz="2400" err="1">
                <a:solidFill>
                  <a:schemeClr val="bg1">
                    <a:lumMod val="50000"/>
                  </a:schemeClr>
                </a:solidFill>
                <a:latin typeface="Helvetica Neue Light" charset="0"/>
                <a:ea typeface="Helvetica Neue Light" charset="0"/>
                <a:cs typeface="Helvetica Neue Light" charset="0"/>
                <a:sym typeface="Open Sans"/>
              </a:rPr>
              <a:t>embeddings</a:t>
            </a:r>
            <a:endParaRPr lang="en-US" sz="2400">
              <a:solidFill>
                <a:schemeClr val="bg1">
                  <a:lumMod val="50000"/>
                </a:schemeClr>
              </a:solidFill>
              <a:latin typeface="Helvetica Neue Light" charset="0"/>
              <a:ea typeface="Helvetica Neue Light" charset="0"/>
              <a:cs typeface="Helvetica Neue Light" charset="0"/>
              <a:sym typeface="Open Sans"/>
            </a:endParaRPr>
          </a:p>
        </p:txBody>
      </p:sp>
      <mc:AlternateContent xmlns:mc="http://schemas.openxmlformats.org/markup-compatibility/2006" xmlns:a14="http://schemas.microsoft.com/office/drawing/2010/main">
        <mc:Choice Requires="a14">
          <p:sp>
            <p:nvSpPr>
              <p:cNvPr id="16" name="Content Placeholder 2"/>
              <p:cNvSpPr txBox="1">
                <a:spLocks/>
              </p:cNvSpPr>
              <p:nvPr/>
            </p:nvSpPr>
            <p:spPr>
              <a:xfrm>
                <a:off x="596047" y="5926142"/>
                <a:ext cx="8229600" cy="70024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algn="ctr">
                  <a:buNone/>
                </a:pPr>
                <a:r>
                  <a:rPr lang="en-US" b="1">
                    <a:solidFill>
                      <a:srgbClr val="D60093"/>
                    </a:solidFill>
                  </a:rPr>
                  <a:t>How to </a:t>
                </a:r>
                <a:r>
                  <a:rPr lang="en-US" b="1" u="sng">
                    <a:solidFill>
                      <a:srgbClr val="D60093"/>
                    </a:solidFill>
                  </a:rPr>
                  <a:t>learn</a:t>
                </a:r>
                <a:r>
                  <a:rPr lang="en-US" b="1">
                    <a:solidFill>
                      <a:srgbClr val="D60093"/>
                    </a:solidFill>
                  </a:rPr>
                  <a:t> mapping function </a:t>
                </a:r>
                <a14:m>
                  <m:oMath xmlns:m="http://schemas.openxmlformats.org/officeDocument/2006/math">
                    <m:r>
                      <a:rPr lang="en-US" b="1" i="1" smtClean="0">
                        <a:solidFill>
                          <a:srgbClr val="D60093"/>
                        </a:solidFill>
                        <a:latin typeface="Cambria Math" charset="0"/>
                      </a:rPr>
                      <m:t>𝒇</m:t>
                    </m:r>
                  </m:oMath>
                </a14:m>
                <a:r>
                  <a:rPr lang="en-US" b="1">
                    <a:solidFill>
                      <a:srgbClr val="D60093"/>
                    </a:solidFill>
                  </a:rPr>
                  <a:t>?</a:t>
                </a:r>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596047" y="5926142"/>
                <a:ext cx="8229600" cy="700240"/>
              </a:xfrm>
              <a:prstGeom prst="rect">
                <a:avLst/>
              </a:prstGeom>
              <a:blipFill>
                <a:blip r:embed="rId5"/>
                <a:stretch>
                  <a:fillRect t="-3478" b="-19130"/>
                </a:stretch>
              </a:blipFill>
            </p:spPr>
            <p:txBody>
              <a:bodyPr/>
              <a:lstStyle/>
              <a:p>
                <a:r>
                  <a:rPr lang="en-US">
                    <a:noFill/>
                  </a:rPr>
                  <a:t> </a:t>
                </a:r>
              </a:p>
            </p:txBody>
          </p:sp>
        </mc:Fallback>
      </mc:AlternateContent>
    </p:spTree>
    <p:extLst>
      <p:ext uri="{BB962C8B-B14F-4D97-AF65-F5344CB8AC3E}">
        <p14:creationId xmlns:p14="http://schemas.microsoft.com/office/powerpoint/2010/main" val="1021249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86F4DC5-3B67-4A87-86BB-9456438ABFBE}"/>
              </a:ext>
            </a:extLst>
          </p:cNvPr>
          <p:cNvSpPr>
            <a:spLocks noGrp="1"/>
          </p:cNvSpPr>
          <p:nvPr>
            <p:ph type="sldNum" sz="quarter" idx="12"/>
          </p:nvPr>
        </p:nvSpPr>
        <p:spPr/>
        <p:txBody>
          <a:bodyPr/>
          <a:lstStyle/>
          <a:p>
            <a:fld id="{878E0B35-C73E-49DE-9EA0-4D9F6C87E107}" type="slidenum">
              <a:rPr lang="el-GR" smtClean="0"/>
              <a:pPr/>
              <a:t>50</a:t>
            </a:fld>
            <a:endParaRPr lang="el-GR"/>
          </a:p>
        </p:txBody>
      </p:sp>
      <p:sp>
        <p:nvSpPr>
          <p:cNvPr id="3" name="TextBox 2">
            <a:extLst>
              <a:ext uri="{FF2B5EF4-FFF2-40B4-BE49-F238E27FC236}">
                <a16:creationId xmlns:a16="http://schemas.microsoft.com/office/drawing/2014/main" id="{E5D16322-9F1E-4CE5-A216-E0E3ECC8CD0D}"/>
              </a:ext>
            </a:extLst>
          </p:cNvPr>
          <p:cNvSpPr txBox="1"/>
          <p:nvPr/>
        </p:nvSpPr>
        <p:spPr>
          <a:xfrm>
            <a:off x="611560" y="1844824"/>
            <a:ext cx="8075240" cy="3046988"/>
          </a:xfrm>
          <a:prstGeom prst="rect">
            <a:avLst/>
          </a:prstGeom>
          <a:noFill/>
        </p:spPr>
        <p:txBody>
          <a:bodyPr wrap="square" rtlCol="0">
            <a:spAutoFit/>
          </a:bodyPr>
          <a:lstStyle/>
          <a:p>
            <a:pPr marL="457200" indent="-457200">
              <a:buFont typeface="Wingdings" panose="05000000000000000000" pitchFamily="2" charset="2"/>
              <a:buChar char="§"/>
            </a:pPr>
            <a:r>
              <a:rPr lang="en-US" sz="3200" dirty="0">
                <a:solidFill>
                  <a:schemeClr val="bg1">
                    <a:lumMod val="65000"/>
                  </a:schemeClr>
                </a:solidFill>
              </a:rPr>
              <a:t>General Framework</a:t>
            </a:r>
          </a:p>
          <a:p>
            <a:pPr marL="457200" indent="-457200">
              <a:buFont typeface="Wingdings" panose="05000000000000000000" pitchFamily="2" charset="2"/>
              <a:buChar char="§"/>
            </a:pPr>
            <a:r>
              <a:rPr lang="en-US" sz="3200" dirty="0">
                <a:solidFill>
                  <a:srgbClr val="FF0000"/>
                </a:solidFill>
              </a:rPr>
              <a:t>A single GNN layer: Aggregation and Message</a:t>
            </a:r>
          </a:p>
          <a:p>
            <a:pPr marL="457200" indent="-457200">
              <a:buFont typeface="Wingdings" panose="05000000000000000000" pitchFamily="2" charset="2"/>
              <a:buChar char="§"/>
            </a:pPr>
            <a:r>
              <a:rPr lang="en-US" sz="3200" dirty="0"/>
              <a:t>Layer Connectivity: Stacking</a:t>
            </a:r>
          </a:p>
          <a:p>
            <a:pPr marL="457200" indent="-457200">
              <a:buFont typeface="Wingdings" panose="05000000000000000000" pitchFamily="2" charset="2"/>
              <a:buChar char="§"/>
            </a:pPr>
            <a:r>
              <a:rPr lang="en-US" sz="3200" dirty="0"/>
              <a:t>Graph manipulations</a:t>
            </a:r>
          </a:p>
          <a:p>
            <a:pPr marL="457200" indent="-457200">
              <a:buFont typeface="Wingdings" panose="05000000000000000000" pitchFamily="2" charset="2"/>
              <a:buChar char="§"/>
            </a:pPr>
            <a:r>
              <a:rPr lang="en-US" sz="3200" dirty="0"/>
              <a:t>Learning objectives</a:t>
            </a:r>
          </a:p>
        </p:txBody>
      </p:sp>
      <p:sp>
        <p:nvSpPr>
          <p:cNvPr id="4" name="TextBox 3">
            <a:extLst>
              <a:ext uri="{FF2B5EF4-FFF2-40B4-BE49-F238E27FC236}">
                <a16:creationId xmlns:a16="http://schemas.microsoft.com/office/drawing/2014/main" id="{CDEA712B-4984-4455-921A-92EFD5F153D9}"/>
              </a:ext>
            </a:extLst>
          </p:cNvPr>
          <p:cNvSpPr txBox="1"/>
          <p:nvPr/>
        </p:nvSpPr>
        <p:spPr>
          <a:xfrm>
            <a:off x="755576" y="548680"/>
            <a:ext cx="6696744" cy="769441"/>
          </a:xfrm>
          <a:prstGeom prst="rect">
            <a:avLst/>
          </a:prstGeom>
          <a:noFill/>
        </p:spPr>
        <p:txBody>
          <a:bodyPr wrap="square" rtlCol="0">
            <a:spAutoFit/>
          </a:bodyPr>
          <a:lstStyle/>
          <a:p>
            <a:pPr algn="ctr"/>
            <a:r>
              <a:rPr lang="en-US" sz="4400" dirty="0"/>
              <a:t>Outline</a:t>
            </a:r>
            <a:endParaRPr lang="el-GR" sz="4400" dirty="0"/>
          </a:p>
        </p:txBody>
      </p:sp>
    </p:spTree>
    <p:extLst>
      <p:ext uri="{BB962C8B-B14F-4D97-AF65-F5344CB8AC3E}">
        <p14:creationId xmlns:p14="http://schemas.microsoft.com/office/powerpoint/2010/main" val="4065311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CCCA-8B50-E284-72BF-40BE2ED87634}"/>
              </a:ext>
            </a:extLst>
          </p:cNvPr>
          <p:cNvSpPr>
            <a:spLocks noGrp="1"/>
          </p:cNvSpPr>
          <p:nvPr>
            <p:ph type="title"/>
          </p:nvPr>
        </p:nvSpPr>
        <p:spPr>
          <a:xfrm>
            <a:off x="251520" y="2857500"/>
            <a:ext cx="8229600" cy="1143000"/>
          </a:xfrm>
        </p:spPr>
        <p:txBody>
          <a:bodyPr>
            <a:normAutofit/>
          </a:bodyPr>
          <a:lstStyle/>
          <a:p>
            <a:r>
              <a:rPr lang="en-US" sz="4000" b="1" cap="all" dirty="0">
                <a:solidFill>
                  <a:schemeClr val="accent1">
                    <a:lumMod val="75000"/>
                  </a:schemeClr>
                </a:solidFill>
                <a:latin typeface="+mn-lt"/>
              </a:rPr>
              <a:t>A single </a:t>
            </a:r>
            <a:r>
              <a:rPr lang="en-US" sz="4000" b="1" cap="all" dirty="0" err="1">
                <a:solidFill>
                  <a:schemeClr val="accent1">
                    <a:lumMod val="75000"/>
                  </a:schemeClr>
                </a:solidFill>
                <a:latin typeface="+mn-lt"/>
              </a:rPr>
              <a:t>gnn</a:t>
            </a:r>
            <a:r>
              <a:rPr lang="en-US" sz="4000" b="1" cap="all" dirty="0">
                <a:solidFill>
                  <a:schemeClr val="accent1">
                    <a:lumMod val="75000"/>
                  </a:schemeClr>
                </a:solidFill>
                <a:latin typeface="+mn-lt"/>
              </a:rPr>
              <a:t> layer</a:t>
            </a:r>
          </a:p>
        </p:txBody>
      </p:sp>
      <p:sp>
        <p:nvSpPr>
          <p:cNvPr id="3" name="Slide Number Placeholder 2">
            <a:extLst>
              <a:ext uri="{FF2B5EF4-FFF2-40B4-BE49-F238E27FC236}">
                <a16:creationId xmlns:a16="http://schemas.microsoft.com/office/drawing/2014/main" id="{D925BCD7-E41C-1E3E-1D7C-F907807E91FA}"/>
              </a:ext>
            </a:extLst>
          </p:cNvPr>
          <p:cNvSpPr>
            <a:spLocks noGrp="1"/>
          </p:cNvSpPr>
          <p:nvPr>
            <p:ph type="sldNum" sz="quarter" idx="12"/>
          </p:nvPr>
        </p:nvSpPr>
        <p:spPr/>
        <p:txBody>
          <a:bodyPr/>
          <a:lstStyle/>
          <a:p>
            <a:fld id="{878E0B35-C73E-49DE-9EA0-4D9F6C87E107}" type="slidenum">
              <a:rPr lang="el-GR" smtClean="0"/>
              <a:pPr/>
              <a:t>51</a:t>
            </a:fld>
            <a:endParaRPr lang="el-GR"/>
          </a:p>
        </p:txBody>
      </p:sp>
    </p:spTree>
    <p:extLst>
      <p:ext uri="{BB962C8B-B14F-4D97-AF65-F5344CB8AC3E}">
        <p14:creationId xmlns:p14="http://schemas.microsoft.com/office/powerpoint/2010/main" val="4164913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AF86-A497-D34A-A358-3D50D61228DB}"/>
              </a:ext>
            </a:extLst>
          </p:cNvPr>
          <p:cNvSpPr>
            <a:spLocks noGrp="1"/>
          </p:cNvSpPr>
          <p:nvPr>
            <p:ph type="title"/>
          </p:nvPr>
        </p:nvSpPr>
        <p:spPr/>
        <p:txBody>
          <a:bodyPr/>
          <a:lstStyle/>
          <a:p>
            <a:r>
              <a:rPr lang="en-US"/>
              <a:t>A GNN Layer</a:t>
            </a:r>
          </a:p>
        </p:txBody>
      </p:sp>
      <p:sp>
        <p:nvSpPr>
          <p:cNvPr id="6" name="Slide Number Placeholder 5">
            <a:extLst>
              <a:ext uri="{FF2B5EF4-FFF2-40B4-BE49-F238E27FC236}">
                <a16:creationId xmlns:a16="http://schemas.microsoft.com/office/drawing/2014/main" id="{44C4BA7E-5446-264D-898D-344D2831203B}"/>
              </a:ext>
            </a:extLst>
          </p:cNvPr>
          <p:cNvSpPr>
            <a:spLocks noGrp="1"/>
          </p:cNvSpPr>
          <p:nvPr>
            <p:ph type="sldNum" sz="quarter" idx="12"/>
          </p:nvPr>
        </p:nvSpPr>
        <p:spPr/>
        <p:txBody>
          <a:bodyPr/>
          <a:lstStyle/>
          <a:p>
            <a:fld id="{19B12225-5612-419B-A8D5-4B8EEE4C217E}" type="slidenum">
              <a:rPr lang="en-US" smtClean="0"/>
              <a:pPr/>
              <a:t>52</a:t>
            </a:fld>
            <a:endParaRPr lang="en-US"/>
          </a:p>
        </p:txBody>
      </p:sp>
      <p:pic>
        <p:nvPicPr>
          <p:cNvPr id="8" name="Picture 7">
            <a:extLst>
              <a:ext uri="{FF2B5EF4-FFF2-40B4-BE49-F238E27FC236}">
                <a16:creationId xmlns:a16="http://schemas.microsoft.com/office/drawing/2014/main" id="{5C8A0D8C-52FA-6A4E-9B31-DF1BF3692E3C}"/>
              </a:ext>
            </a:extLst>
          </p:cNvPr>
          <p:cNvPicPr>
            <a:picLocks noChangeAspect="1"/>
          </p:cNvPicPr>
          <p:nvPr/>
        </p:nvPicPr>
        <p:blipFill rotWithShape="1">
          <a:blip r:embed="rId2">
            <a:extLst>
              <a:ext uri="{28A0092B-C50C-407E-A947-70E740481C1C}">
                <a14:useLocalDpi xmlns:a14="http://schemas.microsoft.com/office/drawing/2010/main" val="0"/>
              </a:ext>
            </a:extLst>
          </a:blip>
          <a:srcRect r="63931"/>
          <a:stretch/>
        </p:blipFill>
        <p:spPr>
          <a:xfrm>
            <a:off x="102489" y="1139415"/>
            <a:ext cx="1951640" cy="2155450"/>
          </a:xfrm>
          <a:prstGeom prst="rect">
            <a:avLst/>
          </a:prstGeom>
        </p:spPr>
      </p:pic>
      <p:pic>
        <p:nvPicPr>
          <p:cNvPr id="9" name="Picture 8">
            <a:extLst>
              <a:ext uri="{FF2B5EF4-FFF2-40B4-BE49-F238E27FC236}">
                <a16:creationId xmlns:a16="http://schemas.microsoft.com/office/drawing/2014/main" id="{9163D583-A7F5-1345-BCEF-A98B96BD92D9}"/>
              </a:ext>
            </a:extLst>
          </p:cNvPr>
          <p:cNvPicPr>
            <a:picLocks noChangeAspect="1"/>
          </p:cNvPicPr>
          <p:nvPr/>
        </p:nvPicPr>
        <p:blipFill rotWithShape="1">
          <a:blip r:embed="rId3"/>
          <a:srcRect l="4033" b="2082"/>
          <a:stretch/>
        </p:blipFill>
        <p:spPr>
          <a:xfrm>
            <a:off x="3217636" y="2155510"/>
            <a:ext cx="3449644" cy="3973945"/>
          </a:xfrm>
          <a:prstGeom prst="rect">
            <a:avLst/>
          </a:prstGeom>
        </p:spPr>
      </p:pic>
      <p:sp>
        <p:nvSpPr>
          <p:cNvPr id="10" name="TextBox 9">
            <a:extLst>
              <a:ext uri="{FF2B5EF4-FFF2-40B4-BE49-F238E27FC236}">
                <a16:creationId xmlns:a16="http://schemas.microsoft.com/office/drawing/2014/main" id="{B9E4FE33-2301-BB46-8322-7731F3153245}"/>
              </a:ext>
            </a:extLst>
          </p:cNvPr>
          <p:cNvSpPr txBox="1"/>
          <p:nvPr/>
        </p:nvSpPr>
        <p:spPr>
          <a:xfrm>
            <a:off x="5511234" y="3016782"/>
            <a:ext cx="2145716" cy="461665"/>
          </a:xfrm>
          <a:prstGeom prst="rect">
            <a:avLst/>
          </a:prstGeom>
          <a:noFill/>
        </p:spPr>
        <p:txBody>
          <a:bodyPr wrap="none" rtlCol="0">
            <a:spAutoFit/>
          </a:bodyPr>
          <a:lstStyle/>
          <a:p>
            <a:r>
              <a:rPr lang="en-US" sz="2400" b="1">
                <a:solidFill>
                  <a:schemeClr val="tx2"/>
                </a:solidFill>
                <a:latin typeface="Calibri" panose="020F0502020204030204" pitchFamily="34" charset="0"/>
                <a:cs typeface="Calibri" panose="020F0502020204030204" pitchFamily="34" charset="0"/>
              </a:rPr>
              <a:t>(2) Aggregation</a:t>
            </a:r>
          </a:p>
        </p:txBody>
      </p:sp>
      <p:sp>
        <p:nvSpPr>
          <p:cNvPr id="11" name="TextBox 10">
            <a:extLst>
              <a:ext uri="{FF2B5EF4-FFF2-40B4-BE49-F238E27FC236}">
                <a16:creationId xmlns:a16="http://schemas.microsoft.com/office/drawing/2014/main" id="{D118BF55-92EA-8E43-8613-FEC745AD432A}"/>
              </a:ext>
            </a:extLst>
          </p:cNvPr>
          <p:cNvSpPr txBox="1"/>
          <p:nvPr/>
        </p:nvSpPr>
        <p:spPr>
          <a:xfrm>
            <a:off x="5507555" y="3680817"/>
            <a:ext cx="1723421" cy="461665"/>
          </a:xfrm>
          <a:prstGeom prst="rect">
            <a:avLst/>
          </a:prstGeom>
          <a:noFill/>
        </p:spPr>
        <p:txBody>
          <a:bodyPr wrap="none" rtlCol="0">
            <a:spAutoFit/>
          </a:bodyPr>
          <a:lstStyle/>
          <a:p>
            <a:r>
              <a:rPr lang="en-US" sz="2400" b="1">
                <a:solidFill>
                  <a:schemeClr val="tx2"/>
                </a:solidFill>
                <a:latin typeface="Calibri" panose="020F0502020204030204" pitchFamily="34" charset="0"/>
                <a:cs typeface="Calibri" panose="020F0502020204030204" pitchFamily="34" charset="0"/>
              </a:rPr>
              <a:t>(1) Message</a:t>
            </a:r>
          </a:p>
        </p:txBody>
      </p:sp>
      <p:sp>
        <p:nvSpPr>
          <p:cNvPr id="13" name="Rectangle 12">
            <a:extLst>
              <a:ext uri="{FF2B5EF4-FFF2-40B4-BE49-F238E27FC236}">
                <a16:creationId xmlns:a16="http://schemas.microsoft.com/office/drawing/2014/main" id="{4DC8966C-67D5-2142-A9AA-8355AAC0C1DB}"/>
              </a:ext>
            </a:extLst>
          </p:cNvPr>
          <p:cNvSpPr/>
          <p:nvPr/>
        </p:nvSpPr>
        <p:spPr>
          <a:xfrm>
            <a:off x="2079980" y="2891657"/>
            <a:ext cx="5985711" cy="1302052"/>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TextBox 13">
            <a:extLst>
              <a:ext uri="{FF2B5EF4-FFF2-40B4-BE49-F238E27FC236}">
                <a16:creationId xmlns:a16="http://schemas.microsoft.com/office/drawing/2014/main" id="{9A23612A-F45F-E040-A8A3-366C2DC8E888}"/>
              </a:ext>
            </a:extLst>
          </p:cNvPr>
          <p:cNvSpPr txBox="1"/>
          <p:nvPr/>
        </p:nvSpPr>
        <p:spPr>
          <a:xfrm>
            <a:off x="2105930" y="3311666"/>
            <a:ext cx="1501245" cy="400110"/>
          </a:xfrm>
          <a:prstGeom prst="rect">
            <a:avLst/>
          </a:prstGeom>
          <a:noFill/>
        </p:spPr>
        <p:txBody>
          <a:bodyPr wrap="none" rtlCol="0">
            <a:spAutoFit/>
          </a:bodyPr>
          <a:lstStyle/>
          <a:p>
            <a:r>
              <a:rPr lang="en-US" sz="2000" b="1" dirty="0">
                <a:solidFill>
                  <a:srgbClr val="C00000"/>
                </a:solidFill>
                <a:latin typeface="Calibri" panose="020F0502020204030204" pitchFamily="34" charset="0"/>
                <a:cs typeface="Calibri" panose="020F0502020204030204" pitchFamily="34" charset="0"/>
              </a:rPr>
              <a:t>GNN Layer 2</a:t>
            </a:r>
          </a:p>
        </p:txBody>
      </p:sp>
      <p:sp>
        <p:nvSpPr>
          <p:cNvPr id="21" name="TextBox 20">
            <a:extLst>
              <a:ext uri="{FF2B5EF4-FFF2-40B4-BE49-F238E27FC236}">
                <a16:creationId xmlns:a16="http://schemas.microsoft.com/office/drawing/2014/main" id="{B2C5D066-C1D5-B442-816E-AC09A0F99F32}"/>
              </a:ext>
            </a:extLst>
          </p:cNvPr>
          <p:cNvSpPr txBox="1"/>
          <p:nvPr/>
        </p:nvSpPr>
        <p:spPr>
          <a:xfrm>
            <a:off x="2054129" y="1144174"/>
            <a:ext cx="6580722" cy="1200329"/>
          </a:xfrm>
          <a:prstGeom prst="rect">
            <a:avLst/>
          </a:prstGeom>
          <a:noFill/>
        </p:spPr>
        <p:txBody>
          <a:bodyPr wrap="square" rtlCol="0">
            <a:spAutoFit/>
          </a:bodyPr>
          <a:lstStyle/>
          <a:p>
            <a:r>
              <a:rPr lang="en-US" sz="2400" b="1" dirty="0">
                <a:solidFill>
                  <a:srgbClr val="C00000"/>
                </a:solidFill>
                <a:latin typeface="Calibri" panose="020F0502020204030204" pitchFamily="34" charset="0"/>
                <a:cs typeface="Calibri" panose="020F0502020204030204" pitchFamily="34" charset="0"/>
              </a:rPr>
              <a:t>GNN Layer = Message + Aggregation</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Different instantiations under this perspective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GCN, </a:t>
            </a:r>
            <a:r>
              <a:rPr lang="en-US" sz="2400" dirty="0" err="1">
                <a:latin typeface="Calibri" panose="020F0502020204030204" pitchFamily="34" charset="0"/>
                <a:cs typeface="Calibri" panose="020F0502020204030204" pitchFamily="34" charset="0"/>
              </a:rPr>
              <a:t>GraphSAGE</a:t>
            </a:r>
            <a:r>
              <a:rPr lang="en-US" sz="2400" dirty="0">
                <a:latin typeface="Calibri" panose="020F0502020204030204" pitchFamily="34" charset="0"/>
                <a:cs typeface="Calibri" panose="020F0502020204030204" pitchFamily="34" charset="0"/>
              </a:rPr>
              <a:t>, GAT, …</a:t>
            </a:r>
          </a:p>
        </p:txBody>
      </p:sp>
      <p:sp>
        <p:nvSpPr>
          <p:cNvPr id="15" name="Rectangle 14">
            <a:extLst>
              <a:ext uri="{FF2B5EF4-FFF2-40B4-BE49-F238E27FC236}">
                <a16:creationId xmlns:a16="http://schemas.microsoft.com/office/drawing/2014/main" id="{525A28CA-4541-FF43-BFD0-7D5CB8524E47}"/>
              </a:ext>
            </a:extLst>
          </p:cNvPr>
          <p:cNvSpPr/>
          <p:nvPr/>
        </p:nvSpPr>
        <p:spPr>
          <a:xfrm>
            <a:off x="3751650" y="-31898"/>
            <a:ext cx="5392350" cy="276999"/>
          </a:xfrm>
          <a:prstGeom prst="rect">
            <a:avLst/>
          </a:prstGeom>
        </p:spPr>
        <p:txBody>
          <a:bodyPr wrap="square">
            <a:spAutoFit/>
          </a:bodyPr>
          <a:lstStyle/>
          <a:p>
            <a:r>
              <a:rPr lang="en-US" altLang="zh-CN" sz="1200" dirty="0">
                <a:solidFill>
                  <a:schemeClr val="accent3">
                    <a:lumMod val="75000"/>
                  </a:schemeClr>
                </a:solidFill>
              </a:rPr>
              <a:t>J. You, R. Ying, J. </a:t>
            </a:r>
            <a:r>
              <a:rPr lang="en-US" altLang="zh-CN" sz="1200" dirty="0" err="1">
                <a:solidFill>
                  <a:schemeClr val="accent3">
                    <a:lumMod val="75000"/>
                  </a:schemeClr>
                </a:solidFill>
              </a:rPr>
              <a:t>Leskovec</a:t>
            </a:r>
            <a:r>
              <a:rPr lang="en-US" altLang="zh-CN" sz="1200" dirty="0">
                <a:solidFill>
                  <a:schemeClr val="accent3">
                    <a:lumMod val="75000"/>
                  </a:schemeClr>
                </a:solidFill>
              </a:rPr>
              <a:t>. </a:t>
            </a:r>
            <a:r>
              <a:rPr lang="en-US" sz="1200" dirty="0">
                <a:solidFill>
                  <a:schemeClr val="accent3">
                    <a:lumMod val="75000"/>
                  </a:schemeClr>
                </a:solidFill>
                <a:hlinkClick r:id="rId4">
                  <a:extLst>
                    <a:ext uri="{A12FA001-AC4F-418D-AE19-62706E023703}">
                      <ahyp:hlinkClr xmlns:ahyp="http://schemas.microsoft.com/office/drawing/2018/hyperlinkcolor" val="tx"/>
                    </a:ext>
                  </a:extLst>
                </a:hlinkClick>
              </a:rPr>
              <a:t>Design Space of Graph Neural Networks</a:t>
            </a:r>
            <a:r>
              <a:rPr lang="en-US" sz="1200" dirty="0">
                <a:solidFill>
                  <a:schemeClr val="accent3">
                    <a:lumMod val="75000"/>
                  </a:schemeClr>
                </a:solidFill>
              </a:rPr>
              <a:t>, </a:t>
            </a:r>
            <a:r>
              <a:rPr lang="en-US" sz="1200" dirty="0" err="1">
                <a:solidFill>
                  <a:schemeClr val="accent3">
                    <a:lumMod val="75000"/>
                  </a:schemeClr>
                </a:solidFill>
              </a:rPr>
              <a:t>NeurIPS</a:t>
            </a:r>
            <a:r>
              <a:rPr lang="en-US" sz="1200" dirty="0">
                <a:solidFill>
                  <a:schemeClr val="accent3">
                    <a:lumMod val="75000"/>
                  </a:schemeClr>
                </a:solidFill>
              </a:rPr>
              <a:t> 2020</a:t>
            </a:r>
          </a:p>
        </p:txBody>
      </p:sp>
    </p:spTree>
    <p:extLst>
      <p:ext uri="{BB962C8B-B14F-4D97-AF65-F5344CB8AC3E}">
        <p14:creationId xmlns:p14="http://schemas.microsoft.com/office/powerpoint/2010/main" val="25556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D70C-88C7-8649-831B-F63BB639CC80}"/>
              </a:ext>
            </a:extLst>
          </p:cNvPr>
          <p:cNvSpPr>
            <a:spLocks noGrp="1"/>
          </p:cNvSpPr>
          <p:nvPr>
            <p:ph type="title"/>
          </p:nvPr>
        </p:nvSpPr>
        <p:spPr>
          <a:xfrm>
            <a:off x="483824" y="57656"/>
            <a:ext cx="8229600" cy="1143000"/>
          </a:xfrm>
        </p:spPr>
        <p:txBody>
          <a:bodyPr/>
          <a:lstStyle/>
          <a:p>
            <a:r>
              <a:rPr lang="en-US" dirty="0"/>
              <a:t>A Single GNN Layer</a:t>
            </a:r>
          </a:p>
        </p:txBody>
      </p:sp>
      <p:sp>
        <p:nvSpPr>
          <p:cNvPr id="3" name="Content Placeholder 2">
            <a:extLst>
              <a:ext uri="{FF2B5EF4-FFF2-40B4-BE49-F238E27FC236}">
                <a16:creationId xmlns:a16="http://schemas.microsoft.com/office/drawing/2014/main" id="{1C850698-3B53-9048-92D9-4D9AC2BE0455}"/>
              </a:ext>
            </a:extLst>
          </p:cNvPr>
          <p:cNvSpPr>
            <a:spLocks noGrp="1"/>
          </p:cNvSpPr>
          <p:nvPr>
            <p:ph idx="1"/>
          </p:nvPr>
        </p:nvSpPr>
        <p:spPr>
          <a:xfrm>
            <a:off x="356663" y="1220291"/>
            <a:ext cx="8229600" cy="4525963"/>
          </a:xfrm>
        </p:spPr>
        <p:txBody>
          <a:bodyPr vert="horz" lIns="54864" tIns="91440" rIns="91440" bIns="45720" rtlCol="0" anchor="t">
            <a:normAutofit/>
          </a:bodyPr>
          <a:lstStyle/>
          <a:p>
            <a:pPr marL="438785"/>
            <a:r>
              <a:rPr lang="en-US" b="1" dirty="0">
                <a:solidFill>
                  <a:schemeClr val="accent2"/>
                </a:solidFill>
                <a:latin typeface="Calibri"/>
                <a:cs typeface="Calibri"/>
              </a:rPr>
              <a:t>Idea of a GNN Layer:</a:t>
            </a:r>
            <a:endParaRPr lang="en-US" dirty="0">
              <a:solidFill>
                <a:schemeClr val="accent2"/>
              </a:solidFill>
              <a:latin typeface="Calibri"/>
              <a:cs typeface="Calibri"/>
            </a:endParaRPr>
          </a:p>
          <a:p>
            <a:pPr lvl="1"/>
            <a:r>
              <a:rPr lang="en-US" dirty="0">
                <a:latin typeface="Calibri"/>
                <a:cs typeface="Calibri"/>
              </a:rPr>
              <a:t>Compress a set of vectors into a single vector</a:t>
            </a:r>
          </a:p>
          <a:p>
            <a:pPr lvl="1"/>
            <a:r>
              <a:rPr lang="en-US" b="1" dirty="0">
                <a:latin typeface="Calibri"/>
                <a:cs typeface="Calibri"/>
              </a:rPr>
              <a:t>Two-step process:</a:t>
            </a:r>
          </a:p>
          <a:p>
            <a:pPr marL="996315" lvl="2"/>
            <a:r>
              <a:rPr lang="en-US" b="1" dirty="0">
                <a:latin typeface="Calibri"/>
                <a:cs typeface="Calibri"/>
              </a:rPr>
              <a:t>(1) Message</a:t>
            </a:r>
          </a:p>
          <a:p>
            <a:pPr marL="996315" lvl="2"/>
            <a:r>
              <a:rPr lang="en-US" b="1" dirty="0">
                <a:latin typeface="Calibri"/>
                <a:cs typeface="Calibri"/>
              </a:rPr>
              <a:t>(2) Aggregation</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3B2E44B-2AF5-3141-90ED-7A6FFBAACF88}"/>
              </a:ext>
            </a:extLst>
          </p:cNvPr>
          <p:cNvSpPr>
            <a:spLocks noGrp="1"/>
          </p:cNvSpPr>
          <p:nvPr>
            <p:ph type="sldNum" sz="quarter" idx="12"/>
          </p:nvPr>
        </p:nvSpPr>
        <p:spPr/>
        <p:txBody>
          <a:bodyPr/>
          <a:lstStyle/>
          <a:p>
            <a:fld id="{19B12225-5612-419B-A8D5-4B8EEE4C217E}" type="slidenum">
              <a:rPr lang="en-US" smtClean="0"/>
              <a:pPr/>
              <a:t>53</a:t>
            </a:fld>
            <a:endParaRPr lang="en-US"/>
          </a:p>
        </p:txBody>
      </p:sp>
      <p:sp>
        <p:nvSpPr>
          <p:cNvPr id="12" name="Oval 11">
            <a:extLst>
              <a:ext uri="{FF2B5EF4-FFF2-40B4-BE49-F238E27FC236}">
                <a16:creationId xmlns:a16="http://schemas.microsoft.com/office/drawing/2014/main" id="{73ED8210-5B0B-A44B-B2D4-3391224DE52C}"/>
              </a:ext>
            </a:extLst>
          </p:cNvPr>
          <p:cNvSpPr/>
          <p:nvPr/>
        </p:nvSpPr>
        <p:spPr>
          <a:xfrm>
            <a:off x="5088178" y="5489056"/>
            <a:ext cx="274320" cy="2743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3290EB-C1C9-924F-9E43-F59D0DDA03F2}"/>
              </a:ext>
            </a:extLst>
          </p:cNvPr>
          <p:cNvSpPr/>
          <p:nvPr/>
        </p:nvSpPr>
        <p:spPr>
          <a:xfrm>
            <a:off x="5820868" y="5489056"/>
            <a:ext cx="274320" cy="27432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3C7F228-7BA2-964A-9CCE-51508FE30BC5}"/>
              </a:ext>
            </a:extLst>
          </p:cNvPr>
          <p:cNvSpPr/>
          <p:nvPr/>
        </p:nvSpPr>
        <p:spPr>
          <a:xfrm>
            <a:off x="7201103" y="5490190"/>
            <a:ext cx="274320" cy="2743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28A4DFC-B0FF-2546-AC4C-D9851D668A04}"/>
              </a:ext>
            </a:extLst>
          </p:cNvPr>
          <p:cNvSpPr/>
          <p:nvPr/>
        </p:nvSpPr>
        <p:spPr>
          <a:xfrm>
            <a:off x="6533728" y="5490190"/>
            <a:ext cx="274320" cy="27432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3AF3DD19-BFFA-5E45-8BE9-7E89CA1DA2A1}"/>
              </a:ext>
            </a:extLst>
          </p:cNvPr>
          <p:cNvGrpSpPr/>
          <p:nvPr/>
        </p:nvGrpSpPr>
        <p:grpSpPr>
          <a:xfrm>
            <a:off x="64145" y="4218388"/>
            <a:ext cx="2008993" cy="2373702"/>
            <a:chOff x="-219" y="3702337"/>
            <a:chExt cx="2008993" cy="2373702"/>
          </a:xfrm>
        </p:grpSpPr>
        <p:pic>
          <p:nvPicPr>
            <p:cNvPr id="16" name="Picture 15">
              <a:extLst>
                <a:ext uri="{FF2B5EF4-FFF2-40B4-BE49-F238E27FC236}">
                  <a16:creationId xmlns:a16="http://schemas.microsoft.com/office/drawing/2014/main" id="{DF8C5A5B-76BA-E942-9063-A0A391E63F4D}"/>
                </a:ext>
              </a:extLst>
            </p:cNvPr>
            <p:cNvPicPr>
              <a:picLocks noChangeAspect="1"/>
            </p:cNvPicPr>
            <p:nvPr/>
          </p:nvPicPr>
          <p:blipFill rotWithShape="1">
            <a:blip r:embed="rId2"/>
            <a:srcRect l="28683" r="25573" b="36584"/>
            <a:stretch/>
          </p:blipFill>
          <p:spPr>
            <a:xfrm>
              <a:off x="300058" y="3702337"/>
              <a:ext cx="1368520" cy="2142054"/>
            </a:xfrm>
            <a:prstGeom prst="rect">
              <a:avLst/>
            </a:prstGeom>
          </p:spPr>
        </p:pic>
        <p:sp>
          <p:nvSpPr>
            <p:cNvPr id="7" name="Rectangle 6">
              <a:extLst>
                <a:ext uri="{FF2B5EF4-FFF2-40B4-BE49-F238E27FC236}">
                  <a16:creationId xmlns:a16="http://schemas.microsoft.com/office/drawing/2014/main" id="{34B7B6D5-CCA4-2D49-96A4-D30BE7694414}"/>
                </a:ext>
              </a:extLst>
            </p:cNvPr>
            <p:cNvSpPr/>
            <p:nvPr/>
          </p:nvSpPr>
          <p:spPr>
            <a:xfrm>
              <a:off x="-219" y="5681352"/>
              <a:ext cx="451184" cy="35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51DC5DF-8B11-4F48-8BAA-72870241F521}"/>
                </a:ext>
              </a:extLst>
            </p:cNvPr>
            <p:cNvSpPr/>
            <p:nvPr/>
          </p:nvSpPr>
          <p:spPr>
            <a:xfrm>
              <a:off x="1557590" y="5725897"/>
              <a:ext cx="451184" cy="35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Left Brace 8">
            <a:extLst>
              <a:ext uri="{FF2B5EF4-FFF2-40B4-BE49-F238E27FC236}">
                <a16:creationId xmlns:a16="http://schemas.microsoft.com/office/drawing/2014/main" id="{D4BC9F68-F20F-E94F-9CCD-A64B0D6059C8}"/>
              </a:ext>
            </a:extLst>
          </p:cNvPr>
          <p:cNvSpPr/>
          <p:nvPr/>
        </p:nvSpPr>
        <p:spPr>
          <a:xfrm>
            <a:off x="4663055" y="5295036"/>
            <a:ext cx="222584" cy="633481"/>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38F192DC-FAD8-294F-8EE0-666E96D7E295}"/>
              </a:ext>
            </a:extLst>
          </p:cNvPr>
          <p:cNvCxnSpPr>
            <a:cxnSpLocks/>
          </p:cNvCxnSpPr>
          <p:nvPr/>
        </p:nvCxnSpPr>
        <p:spPr>
          <a:xfrm flipV="1">
            <a:off x="6314138" y="5041234"/>
            <a:ext cx="0" cy="39813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921D1833-3BEA-AC4D-9F5E-76A69F7FB4DF}"/>
              </a:ext>
            </a:extLst>
          </p:cNvPr>
          <p:cNvSpPr/>
          <p:nvPr/>
        </p:nvSpPr>
        <p:spPr>
          <a:xfrm>
            <a:off x="6176978" y="3438527"/>
            <a:ext cx="274320" cy="2743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B4A7730-4367-9348-AD35-AF11434CAE75}"/>
                  </a:ext>
                </a:extLst>
              </p:cNvPr>
              <p:cNvSpPr txBox="1"/>
              <p:nvPr/>
            </p:nvSpPr>
            <p:spPr>
              <a:xfrm>
                <a:off x="3937381" y="5984648"/>
                <a:ext cx="4448077" cy="755335"/>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Input node embedding </a:t>
                </a:r>
                <a14:m>
                  <m:oMath xmlns:m="http://schemas.openxmlformats.org/officeDocument/2006/math">
                    <m:sSubSup>
                      <m:sSubSupPr>
                        <m:ctrlPr>
                          <a:rPr lang="en-US" b="1" i="1">
                            <a:latin typeface="Cambria Math" panose="02040503050406030204" pitchFamily="18" charset="0"/>
                            <a:cs typeface="Arial" panose="020B0604020202020204" pitchFamily="34" charset="0"/>
                          </a:rPr>
                        </m:ctrlPr>
                      </m:sSubSupPr>
                      <m:e>
                        <m:r>
                          <a:rPr lang="en-US" b="1" i="0">
                            <a:latin typeface="Cambria Math" panose="02040503050406030204" pitchFamily="18" charset="0"/>
                            <a:cs typeface="Arial" panose="020B0604020202020204" pitchFamily="34" charset="0"/>
                          </a:rPr>
                          <m:t>𝐡</m:t>
                        </m:r>
                      </m:e>
                      <m:sub>
                        <m:r>
                          <a:rPr lang="en-US" b="0" i="1" smtClean="0">
                            <a:latin typeface="Cambria Math" panose="02040503050406030204" pitchFamily="18" charset="0"/>
                            <a:cs typeface="Arial" panose="020B0604020202020204" pitchFamily="34" charset="0"/>
                          </a:rPr>
                          <m:t>𝑣</m:t>
                        </m:r>
                      </m:sub>
                      <m:sup>
                        <m:d>
                          <m:dPr>
                            <m:ctrlPr>
                              <a:rPr lang="en-US" b="1" i="1">
                                <a:latin typeface="Cambria Math" panose="02040503050406030204" pitchFamily="18" charset="0"/>
                                <a:cs typeface="Arial" panose="020B0604020202020204" pitchFamily="34" charset="0"/>
                              </a:rPr>
                            </m:ctrlPr>
                          </m:dPr>
                          <m:e>
                            <m:r>
                              <a:rPr lang="en-US" b="0" i="1" smtClean="0">
                                <a:latin typeface="Cambria Math" panose="02040503050406030204" pitchFamily="18" charset="0"/>
                                <a:cs typeface="Arial" panose="020B0604020202020204" pitchFamily="34" charset="0"/>
                              </a:rPr>
                              <m:t>𝑙</m:t>
                            </m:r>
                            <m:r>
                              <a:rPr lang="en-US" i="1">
                                <a:latin typeface="Cambria Math" panose="02040503050406030204" pitchFamily="18" charset="0"/>
                                <a:cs typeface="Arial" panose="020B0604020202020204" pitchFamily="34" charset="0"/>
                              </a:rPr>
                              <m:t>−1</m:t>
                            </m:r>
                          </m:e>
                        </m:d>
                      </m:sup>
                    </m:sSubSup>
                  </m:oMath>
                </a14:m>
                <a:r>
                  <a:rPr lang="en-US" b="1">
                    <a:latin typeface="Arial" panose="020B0604020202020204" pitchFamily="34" charset="0"/>
                    <a:cs typeface="Arial" panose="020B0604020202020204" pitchFamily="34" charset="0"/>
                  </a:rPr>
                  <a:t> , </a:t>
                </a:r>
                <a14:m>
                  <m:oMath xmlns:m="http://schemas.openxmlformats.org/officeDocument/2006/math">
                    <m:sSubSup>
                      <m:sSubSupPr>
                        <m:ctrlPr>
                          <a:rPr lang="en-US" b="1" i="1" smtClean="0">
                            <a:latin typeface="Cambria Math" panose="02040503050406030204" pitchFamily="18" charset="0"/>
                            <a:cs typeface="Arial" panose="020B0604020202020204" pitchFamily="34" charset="0"/>
                          </a:rPr>
                        </m:ctrlPr>
                      </m:sSubSupPr>
                      <m:e>
                        <m:r>
                          <a:rPr lang="en-US" b="1" i="0" smtClean="0">
                            <a:latin typeface="Cambria Math" panose="02040503050406030204" pitchFamily="18" charset="0"/>
                            <a:cs typeface="Arial" panose="020B0604020202020204" pitchFamily="34" charset="0"/>
                          </a:rPr>
                          <m:t>𝐡</m:t>
                        </m:r>
                      </m:e>
                      <m:sub>
                        <m:r>
                          <a:rPr lang="en-US" b="0" i="1" smtClean="0">
                            <a:latin typeface="Cambria Math" panose="02040503050406030204" pitchFamily="18" charset="0"/>
                            <a:cs typeface="Arial" panose="020B0604020202020204" pitchFamily="34" charset="0"/>
                          </a:rPr>
                          <m:t>𝑢</m:t>
                        </m:r>
                        <m:r>
                          <a:rPr lang="en-US" b="0" i="1" smtClean="0">
                            <a:latin typeface="Cambria Math" panose="02040503050406030204" pitchFamily="18" charset="0"/>
                            <a:cs typeface="Arial" panose="020B0604020202020204" pitchFamily="34" charset="0"/>
                          </a:rPr>
                          <m:t>∈</m:t>
                        </m:r>
                        <m:r>
                          <a:rPr lang="en-US" b="0" i="1" smtClean="0">
                            <a:latin typeface="Cambria Math" panose="02040503050406030204" pitchFamily="18" charset="0"/>
                            <a:cs typeface="Arial" panose="020B0604020202020204" pitchFamily="34" charset="0"/>
                          </a:rPr>
                          <m:t>𝑁</m:t>
                        </m:r>
                        <m:r>
                          <a:rPr lang="en-US" b="0" i="1" smtClean="0">
                            <a:latin typeface="Cambria Math" panose="02040503050406030204" pitchFamily="18" charset="0"/>
                            <a:cs typeface="Arial" panose="020B0604020202020204" pitchFamily="34" charset="0"/>
                          </a:rPr>
                          <m:t>(</m:t>
                        </m:r>
                        <m:r>
                          <a:rPr lang="en-US" b="0" i="1" smtClean="0">
                            <a:latin typeface="Cambria Math" panose="02040503050406030204" pitchFamily="18" charset="0"/>
                            <a:cs typeface="Arial" panose="020B0604020202020204" pitchFamily="34" charset="0"/>
                          </a:rPr>
                          <m:t>𝑣</m:t>
                        </m:r>
                        <m:r>
                          <a:rPr lang="en-US" b="0" i="1" smtClean="0">
                            <a:latin typeface="Cambria Math" panose="02040503050406030204" pitchFamily="18" charset="0"/>
                            <a:cs typeface="Arial" panose="020B0604020202020204" pitchFamily="34" charset="0"/>
                          </a:rPr>
                          <m:t>)</m:t>
                        </m:r>
                      </m:sub>
                      <m:sup>
                        <m:d>
                          <m:dPr>
                            <m:ctrlPr>
                              <a:rPr lang="en-US" b="1" i="1" smtClean="0">
                                <a:latin typeface="Cambria Math" panose="02040503050406030204" pitchFamily="18" charset="0"/>
                                <a:cs typeface="Arial" panose="020B0604020202020204" pitchFamily="34" charset="0"/>
                              </a:rPr>
                            </m:ctrlPr>
                          </m:dPr>
                          <m:e>
                            <m:r>
                              <a:rPr lang="en-US" b="0" i="1" smtClean="0">
                                <a:latin typeface="Cambria Math" panose="02040503050406030204" pitchFamily="18" charset="0"/>
                                <a:cs typeface="Arial" panose="020B0604020202020204" pitchFamily="34" charset="0"/>
                              </a:rPr>
                              <m:t>𝑙</m:t>
                            </m:r>
                            <m:r>
                              <a:rPr lang="en-US" b="0" i="1" smtClean="0">
                                <a:latin typeface="Cambria Math" panose="02040503050406030204" pitchFamily="18" charset="0"/>
                                <a:cs typeface="Arial" panose="020B0604020202020204" pitchFamily="34" charset="0"/>
                              </a:rPr>
                              <m:t>−1</m:t>
                            </m:r>
                          </m:e>
                        </m:d>
                      </m:sup>
                    </m:sSubSup>
                  </m:oMath>
                </a14:m>
                <a:endParaRPr lang="en-US" b="1">
                  <a:latin typeface="Arial" panose="020B0604020202020204" pitchFamily="34" charset="0"/>
                  <a:cs typeface="Arial" panose="020B0604020202020204" pitchFamily="34" charset="0"/>
                </a:endParaRPr>
              </a:p>
              <a:p>
                <a:pPr algn="ctr"/>
                <a:r>
                  <a:rPr lang="en-US">
                    <a:latin typeface="Arial" panose="020B0604020202020204" pitchFamily="34" charset="0"/>
                    <a:cs typeface="Arial" panose="020B0604020202020204" pitchFamily="34" charset="0"/>
                  </a:rPr>
                  <a:t>(from node itself + neighboring nodes)</a:t>
                </a:r>
              </a:p>
            </p:txBody>
          </p:sp>
        </mc:Choice>
        <mc:Fallback xmlns="">
          <p:sp>
            <p:nvSpPr>
              <p:cNvPr id="21" name="TextBox 20">
                <a:extLst>
                  <a:ext uri="{FF2B5EF4-FFF2-40B4-BE49-F238E27FC236}">
                    <a16:creationId xmlns:a16="http://schemas.microsoft.com/office/drawing/2014/main" id="{AB4A7730-4367-9348-AD35-AF11434CAE75}"/>
                  </a:ext>
                </a:extLst>
              </p:cNvPr>
              <p:cNvSpPr txBox="1">
                <a:spLocks noRot="1" noChangeAspect="1" noMove="1" noResize="1" noEditPoints="1" noAdjustHandles="1" noChangeArrowheads="1" noChangeShapeType="1" noTextEdit="1"/>
              </p:cNvSpPr>
              <p:nvPr/>
            </p:nvSpPr>
            <p:spPr>
              <a:xfrm>
                <a:off x="3937381" y="5984648"/>
                <a:ext cx="4448077" cy="755335"/>
              </a:xfrm>
              <a:prstGeom prst="rect">
                <a:avLst/>
              </a:prstGeom>
              <a:blipFill>
                <a:blip r:embed="rId3"/>
                <a:stretch>
                  <a:fillRect b="-12097"/>
                </a:stretch>
              </a:blipFill>
            </p:spPr>
            <p:txBody>
              <a:bodyPr/>
              <a:lstStyle/>
              <a:p>
                <a:r>
                  <a:rPr lang="en-US">
                    <a:noFill/>
                  </a:rPr>
                  <a:t> </a:t>
                </a:r>
              </a:p>
            </p:txBody>
          </p:sp>
        </mc:Fallback>
      </mc:AlternateContent>
      <p:sp>
        <p:nvSpPr>
          <p:cNvPr id="22" name="Left Brace 21">
            <a:extLst>
              <a:ext uri="{FF2B5EF4-FFF2-40B4-BE49-F238E27FC236}">
                <a16:creationId xmlns:a16="http://schemas.microsoft.com/office/drawing/2014/main" id="{68DAC1C4-CBBB-C141-9B90-C4639266B8E9}"/>
              </a:ext>
            </a:extLst>
          </p:cNvPr>
          <p:cNvSpPr/>
          <p:nvPr/>
        </p:nvSpPr>
        <p:spPr>
          <a:xfrm rot="10800000">
            <a:off x="7735997" y="5295036"/>
            <a:ext cx="222584" cy="633481"/>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D84D558E-697A-C74D-A08C-4CE274D8C006}"/>
              </a:ext>
            </a:extLst>
          </p:cNvPr>
          <p:cNvCxnSpPr>
            <a:cxnSpLocks/>
          </p:cNvCxnSpPr>
          <p:nvPr/>
        </p:nvCxnSpPr>
        <p:spPr>
          <a:xfrm flipV="1">
            <a:off x="6314138" y="3828671"/>
            <a:ext cx="0" cy="39813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279C4DE-31C4-1F48-A6E4-96EF52FFD7EF}"/>
                  </a:ext>
                </a:extLst>
              </p:cNvPr>
              <p:cNvSpPr/>
              <p:nvPr/>
            </p:nvSpPr>
            <p:spPr>
              <a:xfrm>
                <a:off x="4758562" y="4350233"/>
                <a:ext cx="3111152" cy="549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b="1" i="1" smtClean="0">
                        <a:latin typeface="Cambria Math" panose="02040503050406030204" pitchFamily="18" charset="0"/>
                        <a:cs typeface="Arial" panose="020B0604020202020204" pitchFamily="34" charset="0"/>
                      </a:rPr>
                      <m:t>𝒍</m:t>
                    </m:r>
                  </m:oMath>
                </a14:m>
                <a:r>
                  <a:rPr lang="en-US" b="1">
                    <a:latin typeface="Arial" panose="020B0604020202020204" pitchFamily="34" charset="0"/>
                    <a:cs typeface="Arial" panose="020B0604020202020204" pitchFamily="34" charset="0"/>
                  </a:rPr>
                  <a:t>-th GNN Layer</a:t>
                </a:r>
              </a:p>
            </p:txBody>
          </p:sp>
        </mc:Choice>
        <mc:Fallback xmlns="">
          <p:sp>
            <p:nvSpPr>
              <p:cNvPr id="10" name="Rectangle 9">
                <a:extLst>
                  <a:ext uri="{FF2B5EF4-FFF2-40B4-BE49-F238E27FC236}">
                    <a16:creationId xmlns:a16="http://schemas.microsoft.com/office/drawing/2014/main" id="{6279C4DE-31C4-1F48-A6E4-96EF52FFD7EF}"/>
                  </a:ext>
                </a:extLst>
              </p:cNvPr>
              <p:cNvSpPr>
                <a:spLocks noRot="1" noChangeAspect="1" noMove="1" noResize="1" noEditPoints="1" noAdjustHandles="1" noChangeArrowheads="1" noChangeShapeType="1" noTextEdit="1"/>
              </p:cNvSpPr>
              <p:nvPr/>
            </p:nvSpPr>
            <p:spPr>
              <a:xfrm>
                <a:off x="4758562" y="4350233"/>
                <a:ext cx="3111152" cy="5494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E838B7F-677B-A64C-854C-CD13A63EF550}"/>
                  </a:ext>
                </a:extLst>
              </p:cNvPr>
              <p:cNvSpPr/>
              <p:nvPr/>
            </p:nvSpPr>
            <p:spPr>
              <a:xfrm>
                <a:off x="4644329" y="3069195"/>
                <a:ext cx="3335913" cy="425116"/>
              </a:xfrm>
              <a:prstGeom prst="rect">
                <a:avLst/>
              </a:prstGeom>
            </p:spPr>
            <p:txBody>
              <a:bodyPr wrap="none">
                <a:spAutoFit/>
              </a:bodyPr>
              <a:lstStyle/>
              <a:p>
                <a:pPr algn="ctr"/>
                <a:r>
                  <a:rPr lang="en-US" b="1">
                    <a:latin typeface="Arial" panose="020B0604020202020204" pitchFamily="34" charset="0"/>
                    <a:cs typeface="Arial" panose="020B0604020202020204" pitchFamily="34" charset="0"/>
                  </a:rPr>
                  <a:t>Output node embedding </a:t>
                </a:r>
                <a14:m>
                  <m:oMath xmlns:m="http://schemas.openxmlformats.org/officeDocument/2006/math">
                    <m:sSubSup>
                      <m:sSubSupPr>
                        <m:ctrlPr>
                          <a:rPr lang="en-US" b="1" i="1">
                            <a:latin typeface="Cambria Math" panose="02040503050406030204" pitchFamily="18" charset="0"/>
                            <a:cs typeface="Arial" panose="020B0604020202020204" pitchFamily="34" charset="0"/>
                          </a:rPr>
                        </m:ctrlPr>
                      </m:sSubSupPr>
                      <m:e>
                        <m:r>
                          <a:rPr lang="en-US" b="1" i="0">
                            <a:latin typeface="Cambria Math" panose="02040503050406030204" pitchFamily="18" charset="0"/>
                            <a:cs typeface="Arial" panose="020B0604020202020204" pitchFamily="34" charset="0"/>
                          </a:rPr>
                          <m:t>𝐡</m:t>
                        </m:r>
                      </m:e>
                      <m:sub>
                        <m:r>
                          <a:rPr lang="en-US" i="1">
                            <a:latin typeface="Cambria Math" panose="02040503050406030204" pitchFamily="18" charset="0"/>
                            <a:cs typeface="Arial" panose="020B0604020202020204" pitchFamily="34" charset="0"/>
                          </a:rPr>
                          <m:t>𝑣</m:t>
                        </m:r>
                      </m:sub>
                      <m:sup>
                        <m:d>
                          <m:dPr>
                            <m:ctrlPr>
                              <a:rPr lang="en-US" b="1" i="1">
                                <a:latin typeface="Cambria Math" panose="02040503050406030204" pitchFamily="18" charset="0"/>
                                <a:cs typeface="Arial" panose="020B0604020202020204" pitchFamily="34" charset="0"/>
                              </a:rPr>
                            </m:ctrlPr>
                          </m:dPr>
                          <m:e>
                            <m:r>
                              <a:rPr lang="en-US" b="0" i="1" smtClean="0">
                                <a:latin typeface="Cambria Math" panose="02040503050406030204" pitchFamily="18" charset="0"/>
                                <a:cs typeface="Arial" panose="020B0604020202020204" pitchFamily="34" charset="0"/>
                              </a:rPr>
                              <m:t>𝑙</m:t>
                            </m:r>
                          </m:e>
                        </m:d>
                      </m:sup>
                    </m:sSubSup>
                  </m:oMath>
                </a14:m>
                <a:r>
                  <a:rPr lang="en-US" b="1">
                    <a:latin typeface="Arial" panose="020B0604020202020204" pitchFamily="34" charset="0"/>
                    <a:cs typeface="Arial" panose="020B0604020202020204" pitchFamily="34" charset="0"/>
                  </a:rPr>
                  <a:t> </a:t>
                </a:r>
              </a:p>
            </p:txBody>
          </p:sp>
        </mc:Choice>
        <mc:Fallback xmlns="">
          <p:sp>
            <p:nvSpPr>
              <p:cNvPr id="11" name="Rectangle 10">
                <a:extLst>
                  <a:ext uri="{FF2B5EF4-FFF2-40B4-BE49-F238E27FC236}">
                    <a16:creationId xmlns:a16="http://schemas.microsoft.com/office/drawing/2014/main" id="{8E838B7F-677B-A64C-854C-CD13A63EF550}"/>
                  </a:ext>
                </a:extLst>
              </p:cNvPr>
              <p:cNvSpPr>
                <a:spLocks noRot="1" noChangeAspect="1" noMove="1" noResize="1" noEditPoints="1" noAdjustHandles="1" noChangeArrowheads="1" noChangeShapeType="1" noTextEdit="1"/>
              </p:cNvSpPr>
              <p:nvPr/>
            </p:nvSpPr>
            <p:spPr>
              <a:xfrm>
                <a:off x="4644329" y="3069195"/>
                <a:ext cx="3335913" cy="425116"/>
              </a:xfrm>
              <a:prstGeom prst="rect">
                <a:avLst/>
              </a:prstGeom>
              <a:blipFill>
                <a:blip r:embed="rId5"/>
                <a:stretch>
                  <a:fillRect l="-1280" b="-21429"/>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8DB3DE59-9B42-4A47-B297-403189DC6BC9}"/>
              </a:ext>
            </a:extLst>
          </p:cNvPr>
          <p:cNvSpPr txBox="1"/>
          <p:nvPr/>
        </p:nvSpPr>
        <p:spPr>
          <a:xfrm>
            <a:off x="1532210" y="4846229"/>
            <a:ext cx="1820242" cy="400110"/>
          </a:xfrm>
          <a:prstGeom prst="rect">
            <a:avLst/>
          </a:prstGeom>
          <a:noFill/>
        </p:spPr>
        <p:txBody>
          <a:bodyPr wrap="none" rtlCol="0">
            <a:spAutoFit/>
          </a:bodyPr>
          <a:lstStyle/>
          <a:p>
            <a:r>
              <a:rPr lang="en-US" sz="2000" b="1">
                <a:solidFill>
                  <a:schemeClr val="tx2"/>
                </a:solidFill>
                <a:latin typeface="Calibri" panose="020F0502020204030204" pitchFamily="34" charset="0"/>
                <a:cs typeface="Calibri" panose="020F0502020204030204" pitchFamily="34" charset="0"/>
              </a:rPr>
              <a:t>(2) Aggregation</a:t>
            </a:r>
          </a:p>
        </p:txBody>
      </p:sp>
      <p:sp>
        <p:nvSpPr>
          <p:cNvPr id="24" name="TextBox 23">
            <a:extLst>
              <a:ext uri="{FF2B5EF4-FFF2-40B4-BE49-F238E27FC236}">
                <a16:creationId xmlns:a16="http://schemas.microsoft.com/office/drawing/2014/main" id="{EC8029CC-3996-2642-8DC4-FA249FF7184C}"/>
              </a:ext>
            </a:extLst>
          </p:cNvPr>
          <p:cNvSpPr txBox="1"/>
          <p:nvPr/>
        </p:nvSpPr>
        <p:spPr>
          <a:xfrm>
            <a:off x="1532210" y="5479407"/>
            <a:ext cx="1467518" cy="400110"/>
          </a:xfrm>
          <a:prstGeom prst="rect">
            <a:avLst/>
          </a:prstGeom>
          <a:noFill/>
        </p:spPr>
        <p:txBody>
          <a:bodyPr wrap="none" rtlCol="0">
            <a:spAutoFit/>
          </a:bodyPr>
          <a:lstStyle/>
          <a:p>
            <a:r>
              <a:rPr lang="en-US" sz="2000" b="1">
                <a:solidFill>
                  <a:schemeClr val="tx2"/>
                </a:solidFill>
                <a:latin typeface="Calibri" panose="020F0502020204030204" pitchFamily="34" charset="0"/>
                <a:cs typeface="Calibri" panose="020F0502020204030204" pitchFamily="34" charset="0"/>
              </a:rPr>
              <a:t>(1) Message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320E995-BB8B-DC41-BF49-49D8A676544F}"/>
                  </a:ext>
                </a:extLst>
              </p:cNvPr>
              <p:cNvSpPr txBox="1"/>
              <p:nvPr/>
            </p:nvSpPr>
            <p:spPr>
              <a:xfrm>
                <a:off x="41060" y="4298443"/>
                <a:ext cx="832279" cy="338554"/>
              </a:xfrm>
              <a:prstGeom prst="rect">
                <a:avLst/>
              </a:prstGeom>
              <a:noFill/>
            </p:spPr>
            <p:txBody>
              <a:bodyPr wrap="none" rtlCol="0">
                <a:spAutoFit/>
              </a:bodyPr>
              <a:lstStyle/>
              <a:p>
                <a:r>
                  <a:rPr lang="en-US" sz="1600" b="1"/>
                  <a:t>Node </a:t>
                </a:r>
                <a14:m>
                  <m:oMath xmlns:m="http://schemas.openxmlformats.org/officeDocument/2006/math">
                    <m:r>
                      <a:rPr lang="en-US" sz="1600" b="1" i="1" smtClean="0">
                        <a:latin typeface="Cambria Math" panose="02040503050406030204" pitchFamily="18" charset="0"/>
                      </a:rPr>
                      <m:t>𝒗</m:t>
                    </m:r>
                  </m:oMath>
                </a14:m>
                <a:endParaRPr lang="en-US" sz="1600" b="1"/>
              </a:p>
            </p:txBody>
          </p:sp>
        </mc:Choice>
        <mc:Fallback xmlns="">
          <p:sp>
            <p:nvSpPr>
              <p:cNvPr id="25" name="TextBox 24">
                <a:extLst>
                  <a:ext uri="{FF2B5EF4-FFF2-40B4-BE49-F238E27FC236}">
                    <a16:creationId xmlns:a16="http://schemas.microsoft.com/office/drawing/2014/main" id="{6320E995-BB8B-DC41-BF49-49D8A676544F}"/>
                  </a:ext>
                </a:extLst>
              </p:cNvPr>
              <p:cNvSpPr txBox="1">
                <a:spLocks noRot="1" noChangeAspect="1" noMove="1" noResize="1" noEditPoints="1" noAdjustHandles="1" noChangeArrowheads="1" noChangeShapeType="1" noTextEdit="1"/>
              </p:cNvSpPr>
              <p:nvPr/>
            </p:nvSpPr>
            <p:spPr>
              <a:xfrm>
                <a:off x="41060" y="4298443"/>
                <a:ext cx="832279" cy="338554"/>
              </a:xfrm>
              <a:prstGeom prst="rect">
                <a:avLst/>
              </a:prstGeom>
              <a:blipFill>
                <a:blip r:embed="rId6"/>
                <a:stretch>
                  <a:fillRect l="-4412" t="-5357" b="-21429"/>
                </a:stretch>
              </a:blipFill>
            </p:spPr>
            <p:txBody>
              <a:bodyPr/>
              <a:lstStyle/>
              <a:p>
                <a:r>
                  <a:rPr lang="en-US">
                    <a:noFill/>
                  </a:rPr>
                  <a:t> </a:t>
                </a:r>
              </a:p>
            </p:txBody>
          </p:sp>
        </mc:Fallback>
      </mc:AlternateContent>
    </p:spTree>
    <p:extLst>
      <p:ext uri="{BB962C8B-B14F-4D97-AF65-F5344CB8AC3E}">
        <p14:creationId xmlns:p14="http://schemas.microsoft.com/office/powerpoint/2010/main" val="3878395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D70C-88C7-8649-831B-F63BB639CC80}"/>
              </a:ext>
            </a:extLst>
          </p:cNvPr>
          <p:cNvSpPr>
            <a:spLocks noGrp="1"/>
          </p:cNvSpPr>
          <p:nvPr>
            <p:ph type="title"/>
          </p:nvPr>
        </p:nvSpPr>
        <p:spPr>
          <a:xfrm>
            <a:off x="323528" y="41659"/>
            <a:ext cx="8229600" cy="1143000"/>
          </a:xfrm>
        </p:spPr>
        <p:txBody>
          <a:bodyPr/>
          <a:lstStyle/>
          <a:p>
            <a:r>
              <a:rPr lang="en-US" dirty="0"/>
              <a:t>Message Computation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850698-3B53-9048-92D9-4D9AC2BE0455}"/>
                  </a:ext>
                </a:extLst>
              </p:cNvPr>
              <p:cNvSpPr>
                <a:spLocks noGrp="1"/>
              </p:cNvSpPr>
              <p:nvPr>
                <p:ph idx="1"/>
              </p:nvPr>
            </p:nvSpPr>
            <p:spPr>
              <a:xfrm>
                <a:off x="430007" y="1279873"/>
                <a:ext cx="8229600" cy="4525963"/>
              </a:xfrm>
            </p:spPr>
            <p:txBody>
              <a:bodyPr/>
              <a:lstStyle/>
              <a:p>
                <a:pPr marL="0" indent="0">
                  <a:buNone/>
                </a:pPr>
                <a:r>
                  <a:rPr lang="en-US" b="1" dirty="0">
                    <a:solidFill>
                      <a:schemeClr val="accent2"/>
                    </a:solidFill>
                  </a:rPr>
                  <a:t>(1) Message computation</a:t>
                </a:r>
              </a:p>
              <a:p>
                <a:pPr lvl="1"/>
                <a:r>
                  <a:rPr lang="en-US" b="1" dirty="0"/>
                  <a:t>Message function</a:t>
                </a:r>
                <a:r>
                  <a:rPr lang="en-US" dirty="0"/>
                  <a:t>: </a:t>
                </a:r>
              </a:p>
              <a:p>
                <a:pPr lvl="2"/>
                <a:r>
                  <a:rPr lang="en-US" b="1" dirty="0"/>
                  <a:t>Intuition: </a:t>
                </a:r>
                <a:r>
                  <a:rPr lang="en-US" dirty="0"/>
                  <a:t>Each node will create a message, which will be sent to other nodes</a:t>
                </a:r>
              </a:p>
              <a:p>
                <a:pPr lvl="2"/>
                <a:r>
                  <a:rPr lang="en-US" b="1" dirty="0"/>
                  <a:t>Example: </a:t>
                </a:r>
                <a:r>
                  <a:rPr lang="en-US" dirty="0"/>
                  <a:t>A Linear layer </a:t>
                </a:r>
                <a14:m>
                  <m:oMath xmlns:m="http://schemas.openxmlformats.org/officeDocument/2006/math">
                    <m:sSubSup>
                      <m:sSubSupPr>
                        <m:ctrlPr>
                          <a:rPr lang="en-US" i="1">
                            <a:latin typeface="Cambria Math" panose="02040503050406030204" pitchFamily="18" charset="0"/>
                          </a:rPr>
                        </m:ctrlPr>
                      </m:sSubSupPr>
                      <m:e>
                        <m:r>
                          <a:rPr lang="en-US" b="1" i="0">
                            <a:latin typeface="Cambria Math" panose="02040503050406030204" pitchFamily="18" charset="0"/>
                          </a:rPr>
                          <m:t>𝐦</m:t>
                        </m:r>
                      </m:e>
                      <m:sub>
                        <m:r>
                          <a:rPr lang="en-US" i="1">
                            <a:latin typeface="Cambria Math" panose="02040503050406030204" pitchFamily="18" charset="0"/>
                          </a:rPr>
                          <m:t>𝑢</m:t>
                        </m:r>
                      </m:sub>
                      <m:sup>
                        <m:r>
                          <a:rPr lang="en-US" i="1">
                            <a:latin typeface="Cambria Math" panose="02040503050406030204" pitchFamily="18" charset="0"/>
                          </a:rPr>
                          <m:t>(</m:t>
                        </m:r>
                        <m:r>
                          <a:rPr lang="en-US" b="0" i="1" smtClean="0">
                            <a:latin typeface="Cambria Math" panose="02040503050406030204" pitchFamily="18" charset="0"/>
                          </a:rPr>
                          <m:t>𝑙</m:t>
                        </m:r>
                        <m:r>
                          <a:rPr lang="en-US" i="1">
                            <a:latin typeface="Cambria Math" panose="02040503050406030204" pitchFamily="18" charset="0"/>
                          </a:rPr>
                          <m:t>)</m:t>
                        </m:r>
                      </m:sup>
                    </m:sSubSup>
                    <m:r>
                      <a:rPr lang="en-US" i="1">
                        <a:latin typeface="Cambria Math" panose="02040503050406030204" pitchFamily="18" charset="0"/>
                      </a:rPr>
                      <m:t>=</m:t>
                    </m:r>
                    <m:sSup>
                      <m:sSupPr>
                        <m:ctrlPr>
                          <a:rPr lang="en-US" i="1">
                            <a:latin typeface="Cambria Math" panose="02040503050406030204" pitchFamily="18" charset="0"/>
                          </a:rPr>
                        </m:ctrlPr>
                      </m:sSupPr>
                      <m:e>
                        <m:r>
                          <a:rPr lang="en-US" b="1" i="0">
                            <a:latin typeface="Cambria Math" panose="02040503050406030204" pitchFamily="18" charset="0"/>
                          </a:rPr>
                          <m:t>𝐖</m:t>
                        </m:r>
                      </m:e>
                      <m:sup>
                        <m:d>
                          <m:dPr>
                            <m:ctrlPr>
                              <a:rPr lang="en-US" i="1">
                                <a:latin typeface="Cambria Math" panose="02040503050406030204" pitchFamily="18" charset="0"/>
                              </a:rPr>
                            </m:ctrlPr>
                          </m:dPr>
                          <m:e>
                            <m:r>
                              <a:rPr lang="en-US" b="0" i="1" smtClean="0">
                                <a:latin typeface="Cambria Math" panose="02040503050406030204" pitchFamily="18" charset="0"/>
                              </a:rPr>
                              <m:t>𝑙</m:t>
                            </m:r>
                          </m:e>
                        </m:d>
                      </m:sup>
                    </m:sSup>
                    <m:sSubSup>
                      <m:sSubSupPr>
                        <m:ctrlPr>
                          <a:rPr lang="en-US" i="1">
                            <a:latin typeface="Cambria Math" panose="02040503050406030204" pitchFamily="18" charset="0"/>
                          </a:rPr>
                        </m:ctrlPr>
                      </m:sSubSupPr>
                      <m:e>
                        <m:r>
                          <a:rPr lang="en-US" b="1" i="0">
                            <a:latin typeface="Cambria Math" panose="02040503050406030204" pitchFamily="18" charset="0"/>
                          </a:rPr>
                          <m:t>𝐡</m:t>
                        </m:r>
                      </m:e>
                      <m:sub>
                        <m:r>
                          <a:rPr lang="en-US" i="1">
                            <a:latin typeface="Cambria Math" panose="02040503050406030204" pitchFamily="18" charset="0"/>
                          </a:rPr>
                          <m:t>𝑢</m:t>
                        </m:r>
                      </m:sub>
                      <m:sup>
                        <m:d>
                          <m:dPr>
                            <m:ctrlPr>
                              <a:rPr lang="en-US" i="1">
                                <a:latin typeface="Cambria Math" panose="02040503050406030204" pitchFamily="18" charset="0"/>
                              </a:rPr>
                            </m:ctrlPr>
                          </m:dPr>
                          <m:e>
                            <m:r>
                              <a:rPr lang="en-US" b="0" i="1" smtClean="0">
                                <a:latin typeface="Cambria Math" panose="02040503050406030204" pitchFamily="18" charset="0"/>
                              </a:rPr>
                              <m:t>𝑙</m:t>
                            </m:r>
                            <m:r>
                              <a:rPr lang="en-US" i="1">
                                <a:latin typeface="Cambria Math" panose="02040503050406030204" pitchFamily="18" charset="0"/>
                              </a:rPr>
                              <m:t>−1</m:t>
                            </m:r>
                          </m:e>
                        </m:d>
                      </m:sup>
                    </m:sSubSup>
                  </m:oMath>
                </a14:m>
                <a:endParaRPr lang="en-US" dirty="0"/>
              </a:p>
              <a:p>
                <a:pPr lvl="3"/>
                <a:r>
                  <a:rPr lang="en-US" dirty="0"/>
                  <a:t>Multiply node features with weight matrix </a:t>
                </a:r>
                <a14:m>
                  <m:oMath xmlns:m="http://schemas.openxmlformats.org/officeDocument/2006/math">
                    <m:sSup>
                      <m:sSupPr>
                        <m:ctrlPr>
                          <a:rPr lang="en-US" i="1">
                            <a:latin typeface="Cambria Math" panose="02040503050406030204" pitchFamily="18" charset="0"/>
                          </a:rPr>
                        </m:ctrlPr>
                      </m:sSupPr>
                      <m:e>
                        <m:r>
                          <a:rPr lang="en-US" b="1" i="0">
                            <a:latin typeface="Cambria Math" panose="02040503050406030204" pitchFamily="18" charset="0"/>
                          </a:rPr>
                          <m:t>𝐖</m:t>
                        </m:r>
                      </m:e>
                      <m:sup>
                        <m:d>
                          <m:dPr>
                            <m:ctrlPr>
                              <a:rPr lang="en-US" i="1">
                                <a:latin typeface="Cambria Math" panose="02040503050406030204" pitchFamily="18" charset="0"/>
                              </a:rPr>
                            </m:ctrlPr>
                          </m:dPr>
                          <m:e>
                            <m:r>
                              <a:rPr lang="en-US" b="0" i="1" smtClean="0">
                                <a:latin typeface="Cambria Math" panose="02040503050406030204" pitchFamily="18" charset="0"/>
                              </a:rPr>
                              <m:t>𝑙</m:t>
                            </m:r>
                          </m:e>
                        </m:d>
                      </m:sup>
                    </m:sSup>
                  </m:oMath>
                </a14:m>
                <a:endParaRPr lang="en-US" dirty="0"/>
              </a:p>
              <a:p>
                <a:pPr lvl="1"/>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1C850698-3B53-9048-92D9-4D9AC2BE0455}"/>
                  </a:ext>
                </a:extLst>
              </p:cNvPr>
              <p:cNvSpPr>
                <a:spLocks noGrp="1" noRot="1" noChangeAspect="1" noMove="1" noResize="1" noEditPoints="1" noAdjustHandles="1" noChangeArrowheads="1" noChangeShapeType="1" noTextEdit="1"/>
              </p:cNvSpPr>
              <p:nvPr>
                <p:ph idx="1"/>
              </p:nvPr>
            </p:nvSpPr>
            <p:spPr>
              <a:xfrm>
                <a:off x="430007" y="1279873"/>
                <a:ext cx="8229600" cy="4525963"/>
              </a:xfrm>
              <a:blipFill>
                <a:blip r:embed="rId2"/>
                <a:stretch>
                  <a:fillRect l="-1926" t="-1752"/>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53B2E44B-2AF5-3141-90ED-7A6FFBAACF88}"/>
              </a:ext>
            </a:extLst>
          </p:cNvPr>
          <p:cNvSpPr>
            <a:spLocks noGrp="1"/>
          </p:cNvSpPr>
          <p:nvPr>
            <p:ph type="sldNum" sz="quarter" idx="12"/>
          </p:nvPr>
        </p:nvSpPr>
        <p:spPr/>
        <p:txBody>
          <a:bodyPr/>
          <a:lstStyle/>
          <a:p>
            <a:fld id="{19B12225-5612-419B-A8D5-4B8EEE4C217E}" type="slidenum">
              <a:rPr lang="en-US" smtClean="0"/>
              <a:pPr/>
              <a:t>54</a:t>
            </a:fld>
            <a:endParaRPr lang="en-US"/>
          </a:p>
        </p:txBody>
      </p:sp>
      <p:grpSp>
        <p:nvGrpSpPr>
          <p:cNvPr id="18" name="Group 17">
            <a:extLst>
              <a:ext uri="{FF2B5EF4-FFF2-40B4-BE49-F238E27FC236}">
                <a16:creationId xmlns:a16="http://schemas.microsoft.com/office/drawing/2014/main" id="{3AF3DD19-BFFA-5E45-8BE9-7E89CA1DA2A1}"/>
              </a:ext>
            </a:extLst>
          </p:cNvPr>
          <p:cNvGrpSpPr/>
          <p:nvPr/>
        </p:nvGrpSpPr>
        <p:grpSpPr>
          <a:xfrm>
            <a:off x="4483673" y="4321811"/>
            <a:ext cx="2008993" cy="2373702"/>
            <a:chOff x="-219" y="3702337"/>
            <a:chExt cx="2008993" cy="2373702"/>
          </a:xfrm>
        </p:grpSpPr>
        <p:pic>
          <p:nvPicPr>
            <p:cNvPr id="16" name="Picture 15">
              <a:extLst>
                <a:ext uri="{FF2B5EF4-FFF2-40B4-BE49-F238E27FC236}">
                  <a16:creationId xmlns:a16="http://schemas.microsoft.com/office/drawing/2014/main" id="{DF8C5A5B-76BA-E942-9063-A0A391E63F4D}"/>
                </a:ext>
              </a:extLst>
            </p:cNvPr>
            <p:cNvPicPr>
              <a:picLocks noChangeAspect="1"/>
            </p:cNvPicPr>
            <p:nvPr/>
          </p:nvPicPr>
          <p:blipFill rotWithShape="1">
            <a:blip r:embed="rId3"/>
            <a:srcRect l="28683" r="25573" b="36584"/>
            <a:stretch/>
          </p:blipFill>
          <p:spPr>
            <a:xfrm>
              <a:off x="300058" y="3702337"/>
              <a:ext cx="1368520" cy="2142054"/>
            </a:xfrm>
            <a:prstGeom prst="rect">
              <a:avLst/>
            </a:prstGeom>
          </p:spPr>
        </p:pic>
        <p:sp>
          <p:nvSpPr>
            <p:cNvPr id="7" name="Rectangle 6">
              <a:extLst>
                <a:ext uri="{FF2B5EF4-FFF2-40B4-BE49-F238E27FC236}">
                  <a16:creationId xmlns:a16="http://schemas.microsoft.com/office/drawing/2014/main" id="{34B7B6D5-CCA4-2D49-96A4-D30BE7694414}"/>
                </a:ext>
              </a:extLst>
            </p:cNvPr>
            <p:cNvSpPr/>
            <p:nvPr/>
          </p:nvSpPr>
          <p:spPr>
            <a:xfrm>
              <a:off x="-219" y="5681352"/>
              <a:ext cx="451184" cy="35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51DC5DF-8B11-4F48-8BAA-72870241F521}"/>
                </a:ext>
              </a:extLst>
            </p:cNvPr>
            <p:cNvSpPr/>
            <p:nvPr/>
          </p:nvSpPr>
          <p:spPr>
            <a:xfrm>
              <a:off x="1557590" y="5725897"/>
              <a:ext cx="451184" cy="35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4DA95441-78D8-2746-8CD3-A2495BD1D5A1}"/>
              </a:ext>
            </a:extLst>
          </p:cNvPr>
          <p:cNvSpPr txBox="1"/>
          <p:nvPr/>
        </p:nvSpPr>
        <p:spPr>
          <a:xfrm>
            <a:off x="6007673" y="4993758"/>
            <a:ext cx="1820242" cy="400110"/>
          </a:xfrm>
          <a:prstGeom prst="rect">
            <a:avLst/>
          </a:prstGeom>
          <a:noFill/>
        </p:spPr>
        <p:txBody>
          <a:bodyPr wrap="none" rtlCol="0">
            <a:spAutoFit/>
          </a:bodyPr>
          <a:lstStyle/>
          <a:p>
            <a:r>
              <a:rPr lang="en-US" sz="2000" b="1">
                <a:solidFill>
                  <a:schemeClr val="tx2"/>
                </a:solidFill>
                <a:latin typeface="Calibri" panose="020F0502020204030204" pitchFamily="34" charset="0"/>
                <a:cs typeface="Calibri" panose="020F0502020204030204" pitchFamily="34" charset="0"/>
              </a:rPr>
              <a:t>(2) Aggregation</a:t>
            </a:r>
          </a:p>
        </p:txBody>
      </p:sp>
      <p:sp>
        <p:nvSpPr>
          <p:cNvPr id="30" name="TextBox 29">
            <a:extLst>
              <a:ext uri="{FF2B5EF4-FFF2-40B4-BE49-F238E27FC236}">
                <a16:creationId xmlns:a16="http://schemas.microsoft.com/office/drawing/2014/main" id="{16AAA4E0-BB44-6C4B-982D-AE3316F8A3A6}"/>
              </a:ext>
            </a:extLst>
          </p:cNvPr>
          <p:cNvSpPr txBox="1"/>
          <p:nvPr/>
        </p:nvSpPr>
        <p:spPr>
          <a:xfrm>
            <a:off x="6007673" y="5626936"/>
            <a:ext cx="1467518" cy="400110"/>
          </a:xfrm>
          <a:prstGeom prst="rect">
            <a:avLst/>
          </a:prstGeom>
          <a:noFill/>
        </p:spPr>
        <p:txBody>
          <a:bodyPr wrap="none" rtlCol="0">
            <a:spAutoFit/>
          </a:bodyPr>
          <a:lstStyle/>
          <a:p>
            <a:r>
              <a:rPr lang="en-US" sz="2000" b="1">
                <a:solidFill>
                  <a:srgbClr val="C00000"/>
                </a:solidFill>
                <a:latin typeface="Calibri" panose="020F0502020204030204" pitchFamily="34" charset="0"/>
                <a:cs typeface="Calibri" panose="020F0502020204030204" pitchFamily="34" charset="0"/>
              </a:rPr>
              <a:t>(1) Message</a:t>
            </a:r>
          </a:p>
        </p:txBody>
      </p:sp>
      <p:sp>
        <p:nvSpPr>
          <p:cNvPr id="33" name="Rectangle 32">
            <a:extLst>
              <a:ext uri="{FF2B5EF4-FFF2-40B4-BE49-F238E27FC236}">
                <a16:creationId xmlns:a16="http://schemas.microsoft.com/office/drawing/2014/main" id="{0A3F1715-77E7-074A-BA40-2CBBA675C9F2}"/>
              </a:ext>
            </a:extLst>
          </p:cNvPr>
          <p:cNvSpPr/>
          <p:nvPr/>
        </p:nvSpPr>
        <p:spPr>
          <a:xfrm>
            <a:off x="4934857" y="5674432"/>
            <a:ext cx="1072816" cy="352613"/>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22BAF5F-88AC-AD4F-930C-F90C41F0A1EC}"/>
                  </a:ext>
                </a:extLst>
              </p:cNvPr>
              <p:cNvSpPr txBox="1"/>
              <p:nvPr/>
            </p:nvSpPr>
            <p:spPr>
              <a:xfrm>
                <a:off x="4483673" y="4443301"/>
                <a:ext cx="832279" cy="338554"/>
              </a:xfrm>
              <a:prstGeom prst="rect">
                <a:avLst/>
              </a:prstGeom>
              <a:noFill/>
            </p:spPr>
            <p:txBody>
              <a:bodyPr wrap="none" rtlCol="0">
                <a:spAutoFit/>
              </a:bodyPr>
              <a:lstStyle/>
              <a:p>
                <a:r>
                  <a:rPr lang="en-US" sz="1600" b="1"/>
                  <a:t>Node </a:t>
                </a:r>
                <a14:m>
                  <m:oMath xmlns:m="http://schemas.openxmlformats.org/officeDocument/2006/math">
                    <m:r>
                      <a:rPr lang="en-US" sz="1600" b="1" i="1" smtClean="0">
                        <a:latin typeface="Cambria Math" panose="02040503050406030204" pitchFamily="18" charset="0"/>
                      </a:rPr>
                      <m:t>𝒗</m:t>
                    </m:r>
                  </m:oMath>
                </a14:m>
                <a:endParaRPr lang="en-US" sz="1600" b="1"/>
              </a:p>
            </p:txBody>
          </p:sp>
        </mc:Choice>
        <mc:Fallback xmlns="">
          <p:sp>
            <p:nvSpPr>
              <p:cNvPr id="39" name="TextBox 38">
                <a:extLst>
                  <a:ext uri="{FF2B5EF4-FFF2-40B4-BE49-F238E27FC236}">
                    <a16:creationId xmlns:a16="http://schemas.microsoft.com/office/drawing/2014/main" id="{D22BAF5F-88AC-AD4F-930C-F90C41F0A1EC}"/>
                  </a:ext>
                </a:extLst>
              </p:cNvPr>
              <p:cNvSpPr txBox="1">
                <a:spLocks noRot="1" noChangeAspect="1" noMove="1" noResize="1" noEditPoints="1" noAdjustHandles="1" noChangeArrowheads="1" noChangeShapeType="1" noTextEdit="1"/>
              </p:cNvSpPr>
              <p:nvPr/>
            </p:nvSpPr>
            <p:spPr>
              <a:xfrm>
                <a:off x="4483673" y="4443301"/>
                <a:ext cx="832279" cy="338554"/>
              </a:xfrm>
              <a:prstGeom prst="rect">
                <a:avLst/>
              </a:prstGeom>
              <a:blipFill>
                <a:blip r:embed="rId4"/>
                <a:stretch>
                  <a:fillRect l="-4412"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E67CC37-9CC4-6040-8B8D-BE8EF74B20C7}"/>
                  </a:ext>
                </a:extLst>
              </p:cNvPr>
              <p:cNvSpPr txBox="1"/>
              <p:nvPr/>
            </p:nvSpPr>
            <p:spPr>
              <a:xfrm>
                <a:off x="4621011" y="1815636"/>
                <a:ext cx="3549498" cy="644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rPr>
                          </m:ctrlPr>
                        </m:sSubSupPr>
                        <m:e>
                          <m:r>
                            <a:rPr lang="en-US" sz="2800" b="1" i="0">
                              <a:latin typeface="Cambria Math" panose="02040503050406030204" pitchFamily="18" charset="0"/>
                            </a:rPr>
                            <m:t>𝐦</m:t>
                          </m:r>
                        </m:e>
                        <m:sub>
                          <m:r>
                            <a:rPr lang="en-US" sz="2800" b="0" i="1" smtClean="0">
                              <a:latin typeface="Cambria Math" panose="02040503050406030204" pitchFamily="18" charset="0"/>
                            </a:rPr>
                            <m:t>𝑢</m:t>
                          </m:r>
                        </m:sub>
                        <m:sup>
                          <m:r>
                            <a:rPr lang="en-US" sz="2800" i="1">
                              <a:latin typeface="Cambria Math" panose="02040503050406030204" pitchFamily="18" charset="0"/>
                            </a:rPr>
                            <m:t>(</m:t>
                          </m:r>
                          <m:r>
                            <a:rPr lang="en-US" sz="2800" i="1">
                              <a:latin typeface="Cambria Math" panose="02040503050406030204" pitchFamily="18" charset="0"/>
                            </a:rPr>
                            <m:t>𝑙</m:t>
                          </m:r>
                          <m:r>
                            <a:rPr lang="en-US" sz="2800" i="1">
                              <a:latin typeface="Cambria Math" panose="02040503050406030204" pitchFamily="18" charset="0"/>
                            </a:rPr>
                            <m:t>)</m:t>
                          </m:r>
                        </m:sup>
                      </m:sSub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m:rPr>
                              <m:sty m:val="p"/>
                            </m:rPr>
                            <a:rPr lang="en-US" sz="2800" b="0" i="0" smtClean="0">
                              <a:latin typeface="Cambria Math" panose="02040503050406030204" pitchFamily="18" charset="0"/>
                            </a:rPr>
                            <m:t>MSG</m:t>
                          </m:r>
                        </m:e>
                        <m:sup>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𝑙</m:t>
                              </m:r>
                            </m:e>
                          </m:d>
                        </m:sup>
                      </m:sSup>
                      <m:d>
                        <m:dPr>
                          <m:ctrlPr>
                            <a:rPr lang="en-US" sz="2800" b="0" i="1" smtClean="0">
                              <a:latin typeface="Cambria Math" panose="02040503050406030204" pitchFamily="18" charset="0"/>
                            </a:rPr>
                          </m:ctrlPr>
                        </m:dPr>
                        <m:e>
                          <m:sSubSup>
                            <m:sSubSupPr>
                              <m:ctrlPr>
                                <a:rPr lang="en-US" sz="2800" i="1">
                                  <a:latin typeface="Cambria Math" panose="02040503050406030204" pitchFamily="18" charset="0"/>
                                </a:rPr>
                              </m:ctrlPr>
                            </m:sSubSupPr>
                            <m:e>
                              <m:r>
                                <a:rPr lang="en-US" sz="2800" b="1">
                                  <a:latin typeface="Cambria Math" panose="02040503050406030204" pitchFamily="18" charset="0"/>
                                </a:rPr>
                                <m:t>𝐡</m:t>
                              </m:r>
                            </m:e>
                            <m:sub>
                              <m:r>
                                <a:rPr lang="en-US" sz="2800" b="0" i="1" smtClean="0">
                                  <a:latin typeface="Cambria Math" panose="02040503050406030204" pitchFamily="18" charset="0"/>
                                </a:rPr>
                                <m:t>𝑢</m:t>
                              </m:r>
                            </m:sub>
                            <m:sup>
                              <m:d>
                                <m:dPr>
                                  <m:ctrlPr>
                                    <a:rPr lang="en-US" sz="2800" i="1">
                                      <a:latin typeface="Cambria Math" panose="02040503050406030204" pitchFamily="18" charset="0"/>
                                    </a:rPr>
                                  </m:ctrlPr>
                                </m:dPr>
                                <m:e>
                                  <m:r>
                                    <a:rPr lang="en-US" sz="2800" i="1">
                                      <a:latin typeface="Cambria Math" panose="02040503050406030204" pitchFamily="18" charset="0"/>
                                    </a:rPr>
                                    <m:t>𝑙</m:t>
                                  </m:r>
                                  <m:r>
                                    <a:rPr lang="en-US" sz="2800" i="1">
                                      <a:latin typeface="Cambria Math" panose="02040503050406030204" pitchFamily="18" charset="0"/>
                                    </a:rPr>
                                    <m:t>−1</m:t>
                                  </m:r>
                                </m:e>
                              </m:d>
                            </m:sup>
                          </m:sSubSup>
                        </m:e>
                      </m:d>
                    </m:oMath>
                  </m:oMathPara>
                </a14:m>
                <a:endParaRPr lang="en-US" sz="2800"/>
              </a:p>
            </p:txBody>
          </p:sp>
        </mc:Choice>
        <mc:Fallback xmlns="">
          <p:sp>
            <p:nvSpPr>
              <p:cNvPr id="8" name="TextBox 7">
                <a:extLst>
                  <a:ext uri="{FF2B5EF4-FFF2-40B4-BE49-F238E27FC236}">
                    <a16:creationId xmlns:a16="http://schemas.microsoft.com/office/drawing/2014/main" id="{3E67CC37-9CC4-6040-8B8D-BE8EF74B20C7}"/>
                  </a:ext>
                </a:extLst>
              </p:cNvPr>
              <p:cNvSpPr txBox="1">
                <a:spLocks noRot="1" noChangeAspect="1" noMove="1" noResize="1" noEditPoints="1" noAdjustHandles="1" noChangeArrowheads="1" noChangeShapeType="1" noTextEdit="1"/>
              </p:cNvSpPr>
              <p:nvPr/>
            </p:nvSpPr>
            <p:spPr>
              <a:xfrm>
                <a:off x="4621011" y="1815636"/>
                <a:ext cx="3549498" cy="644857"/>
              </a:xfrm>
              <a:prstGeom prst="rect">
                <a:avLst/>
              </a:prstGeom>
              <a:blipFill>
                <a:blip r:embed="rId5"/>
                <a:stretch>
                  <a:fillRect/>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3A4CD8D8-E33D-684D-B4EB-983327689BA8}"/>
              </a:ext>
            </a:extLst>
          </p:cNvPr>
          <p:cNvPicPr>
            <a:picLocks noChangeAspect="1"/>
          </p:cNvPicPr>
          <p:nvPr/>
        </p:nvPicPr>
        <p:blipFill rotWithShape="1">
          <a:blip r:embed="rId6">
            <a:extLst>
              <a:ext uri="{28A0092B-C50C-407E-A947-70E740481C1C}">
                <a14:useLocalDpi xmlns:a14="http://schemas.microsoft.com/office/drawing/2010/main" val="0"/>
              </a:ext>
            </a:extLst>
          </a:blip>
          <a:srcRect r="63931"/>
          <a:stretch/>
        </p:blipFill>
        <p:spPr>
          <a:xfrm>
            <a:off x="1706352" y="4397751"/>
            <a:ext cx="1951640" cy="2155450"/>
          </a:xfrm>
          <a:prstGeom prst="rect">
            <a:avLst/>
          </a:prstGeom>
        </p:spPr>
      </p:pic>
    </p:spTree>
    <p:extLst>
      <p:ext uri="{BB962C8B-B14F-4D97-AF65-F5344CB8AC3E}">
        <p14:creationId xmlns:p14="http://schemas.microsoft.com/office/powerpoint/2010/main" val="3752356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AF3DD19-BFFA-5E45-8BE9-7E89CA1DA2A1}"/>
              </a:ext>
            </a:extLst>
          </p:cNvPr>
          <p:cNvGrpSpPr/>
          <p:nvPr/>
        </p:nvGrpSpPr>
        <p:grpSpPr>
          <a:xfrm>
            <a:off x="4565423" y="4500192"/>
            <a:ext cx="2008993" cy="2373702"/>
            <a:chOff x="-219" y="3702337"/>
            <a:chExt cx="2008993" cy="2373702"/>
          </a:xfrm>
        </p:grpSpPr>
        <p:pic>
          <p:nvPicPr>
            <p:cNvPr id="16" name="Picture 15">
              <a:extLst>
                <a:ext uri="{FF2B5EF4-FFF2-40B4-BE49-F238E27FC236}">
                  <a16:creationId xmlns:a16="http://schemas.microsoft.com/office/drawing/2014/main" id="{DF8C5A5B-76BA-E942-9063-A0A391E63F4D}"/>
                </a:ext>
              </a:extLst>
            </p:cNvPr>
            <p:cNvPicPr>
              <a:picLocks noChangeAspect="1"/>
            </p:cNvPicPr>
            <p:nvPr/>
          </p:nvPicPr>
          <p:blipFill rotWithShape="1">
            <a:blip r:embed="rId2"/>
            <a:srcRect l="28683" r="25573" b="36584"/>
            <a:stretch/>
          </p:blipFill>
          <p:spPr>
            <a:xfrm>
              <a:off x="300058" y="3702337"/>
              <a:ext cx="1368520" cy="2142054"/>
            </a:xfrm>
            <a:prstGeom prst="rect">
              <a:avLst/>
            </a:prstGeom>
          </p:spPr>
        </p:pic>
        <p:sp>
          <p:nvSpPr>
            <p:cNvPr id="7" name="Rectangle 6">
              <a:extLst>
                <a:ext uri="{FF2B5EF4-FFF2-40B4-BE49-F238E27FC236}">
                  <a16:creationId xmlns:a16="http://schemas.microsoft.com/office/drawing/2014/main" id="{34B7B6D5-CCA4-2D49-96A4-D30BE7694414}"/>
                </a:ext>
              </a:extLst>
            </p:cNvPr>
            <p:cNvSpPr/>
            <p:nvPr/>
          </p:nvSpPr>
          <p:spPr>
            <a:xfrm>
              <a:off x="-219" y="5681352"/>
              <a:ext cx="451184" cy="35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51DC5DF-8B11-4F48-8BAA-72870241F521}"/>
                </a:ext>
              </a:extLst>
            </p:cNvPr>
            <p:cNvSpPr/>
            <p:nvPr/>
          </p:nvSpPr>
          <p:spPr>
            <a:xfrm>
              <a:off x="1557590" y="5725897"/>
              <a:ext cx="451184" cy="350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850698-3B53-9048-92D9-4D9AC2BE0455}"/>
                  </a:ext>
                </a:extLst>
              </p:cNvPr>
              <p:cNvSpPr>
                <a:spLocks noGrp="1"/>
              </p:cNvSpPr>
              <p:nvPr>
                <p:ph idx="1"/>
              </p:nvPr>
            </p:nvSpPr>
            <p:spPr>
              <a:xfrm>
                <a:off x="457200" y="1295401"/>
                <a:ext cx="8229600" cy="3214778"/>
              </a:xfrm>
            </p:spPr>
            <p:txBody>
              <a:bodyPr/>
              <a:lstStyle/>
              <a:p>
                <a:pPr marL="0" indent="0">
                  <a:buNone/>
                </a:pPr>
                <a:r>
                  <a:rPr lang="en-US" b="1" dirty="0">
                    <a:solidFill>
                      <a:schemeClr val="accent2"/>
                    </a:solidFill>
                  </a:rPr>
                  <a:t>(2) Aggregation</a:t>
                </a:r>
              </a:p>
              <a:p>
                <a:pPr lvl="2"/>
                <a:r>
                  <a:rPr lang="en-US" b="1" dirty="0"/>
                  <a:t>Intuition: </a:t>
                </a:r>
                <a:r>
                  <a:rPr lang="en-US" dirty="0"/>
                  <a:t>Node </a:t>
                </a:r>
                <a14:m>
                  <m:oMath xmlns:m="http://schemas.openxmlformats.org/officeDocument/2006/math">
                    <m:r>
                      <a:rPr lang="en-US" i="1">
                        <a:latin typeface="Cambria Math" panose="02040503050406030204" pitchFamily="18" charset="0"/>
                      </a:rPr>
                      <m:t>𝑣</m:t>
                    </m:r>
                    <m:r>
                      <a:rPr lang="en-US" i="1">
                        <a:latin typeface="Cambria Math" panose="02040503050406030204" pitchFamily="18" charset="0"/>
                      </a:rPr>
                      <m:t> </m:t>
                    </m:r>
                  </m:oMath>
                </a14:m>
                <a:r>
                  <a:rPr lang="en-US" dirty="0"/>
                  <a:t>will aggregate the messages from its neighbors </a:t>
                </a:r>
                <a14:m>
                  <m:oMath xmlns:m="http://schemas.openxmlformats.org/officeDocument/2006/math">
                    <m:r>
                      <a:rPr lang="en-US" b="0" i="1" smtClean="0">
                        <a:latin typeface="Cambria Math" panose="02040503050406030204" pitchFamily="18" charset="0"/>
                      </a:rPr>
                      <m:t>𝑢</m:t>
                    </m:r>
                  </m:oMath>
                </a14:m>
                <a:r>
                  <a:rPr lang="en-US" dirty="0"/>
                  <a:t>:</a:t>
                </a:r>
              </a:p>
              <a:p>
                <a:pPr marL="1033272" lvl="3" indent="0">
                  <a:buNone/>
                </a:pPr>
                <a:endParaRPr lang="en-US" dirty="0"/>
              </a:p>
              <a:p>
                <a:pPr marL="1033272" lvl="3" indent="0">
                  <a:buNone/>
                </a:pPr>
                <a:endParaRPr lang="en-US" dirty="0"/>
              </a:p>
              <a:p>
                <a:pPr lvl="2"/>
                <a:r>
                  <a:rPr lang="en-US" b="1" dirty="0"/>
                  <a:t>Example: </a:t>
                </a:r>
                <a14:m>
                  <m:oMath xmlns:m="http://schemas.openxmlformats.org/officeDocument/2006/math">
                    <m:r>
                      <m:rPr>
                        <m:sty m:val="p"/>
                      </m:rPr>
                      <a:rPr lang="en-US" b="0" i="0" dirty="0" smtClean="0">
                        <a:latin typeface="Cambria Math" panose="02040503050406030204" pitchFamily="18" charset="0"/>
                      </a:rPr>
                      <m:t>Sum</m:t>
                    </m:r>
                    <m:r>
                      <a:rPr lang="en-US" b="0" i="1" dirty="0" smtClean="0">
                        <a:latin typeface="Cambria Math" panose="02040503050406030204" pitchFamily="18" charset="0"/>
                      </a:rPr>
                      <m:t>(⋅)</m:t>
                    </m:r>
                  </m:oMath>
                </a14:m>
                <a:r>
                  <a:rPr lang="en-US" dirty="0"/>
                  <a:t>, </a:t>
                </a:r>
                <a14:m>
                  <m:oMath xmlns:m="http://schemas.openxmlformats.org/officeDocument/2006/math">
                    <m:r>
                      <m:rPr>
                        <m:sty m:val="p"/>
                      </m:rPr>
                      <a:rPr lang="en-US" b="0" i="0" dirty="0" smtClean="0">
                        <a:latin typeface="Cambria Math" panose="02040503050406030204" pitchFamily="18" charset="0"/>
                      </a:rPr>
                      <m:t>Mean</m:t>
                    </m:r>
                    <m:d>
                      <m:dPr>
                        <m:ctrlPr>
                          <a:rPr lang="en-US" b="0" i="1" dirty="0">
                            <a:latin typeface="Cambria Math" panose="02040503050406030204" pitchFamily="18" charset="0"/>
                          </a:rPr>
                        </m:ctrlPr>
                      </m:dPr>
                      <m:e>
                        <m:r>
                          <a:rPr lang="en-US" i="1" dirty="0">
                            <a:latin typeface="Cambria Math" panose="02040503050406030204" pitchFamily="18" charset="0"/>
                          </a:rPr>
                          <m:t>⋅</m:t>
                        </m:r>
                      </m:e>
                    </m:d>
                    <m:r>
                      <a:rPr lang="en-US" b="0" i="1" dirty="0" smtClean="0">
                        <a:latin typeface="Cambria Math" panose="02040503050406030204" pitchFamily="18" charset="0"/>
                      </a:rPr>
                      <m:t>,</m:t>
                    </m:r>
                  </m:oMath>
                </a14:m>
                <a:r>
                  <a:rPr lang="en-US" dirty="0"/>
                  <a:t> or </a:t>
                </a:r>
                <a14:m>
                  <m:oMath xmlns:m="http://schemas.openxmlformats.org/officeDocument/2006/math">
                    <m:r>
                      <m:rPr>
                        <m:sty m:val="p"/>
                      </m:rPr>
                      <a:rPr lang="en-US" b="0" i="0" dirty="0" smtClean="0">
                        <a:latin typeface="Cambria Math" panose="02040503050406030204" pitchFamily="18" charset="0"/>
                      </a:rPr>
                      <m:t>Max</m:t>
                    </m:r>
                    <m:r>
                      <a:rPr lang="en-US" i="1" dirty="0">
                        <a:latin typeface="Cambria Math" panose="02040503050406030204" pitchFamily="18" charset="0"/>
                      </a:rPr>
                      <m:t>(⋅)</m:t>
                    </m:r>
                  </m:oMath>
                </a14:m>
                <a:r>
                  <a:rPr lang="en-US" dirty="0"/>
                  <a:t> aggregator</a:t>
                </a:r>
              </a:p>
              <a:p>
                <a:pPr lvl="3"/>
                <a14:m>
                  <m:oMath xmlns:m="http://schemas.openxmlformats.org/officeDocument/2006/math">
                    <m:sSubSup>
                      <m:sSubSupPr>
                        <m:ctrlPr>
                          <a:rPr lang="en-US" sz="2400" i="1">
                            <a:latin typeface="Cambria Math" panose="02040503050406030204" pitchFamily="18" charset="0"/>
                          </a:rPr>
                        </m:ctrlPr>
                      </m:sSubSupPr>
                      <m:e>
                        <m:r>
                          <a:rPr lang="en-US" sz="2400" b="1" i="0">
                            <a:latin typeface="Cambria Math" panose="02040503050406030204" pitchFamily="18" charset="0"/>
                          </a:rPr>
                          <m:t>𝐡</m:t>
                        </m:r>
                      </m:e>
                      <m:sub>
                        <m:r>
                          <a:rPr lang="en-US" sz="2400" b="0" i="1" smtClean="0">
                            <a:latin typeface="Cambria Math" panose="02040503050406030204" pitchFamily="18" charset="0"/>
                          </a:rPr>
                          <m:t>𝑣</m:t>
                        </m:r>
                      </m:sub>
                      <m:sup>
                        <m:d>
                          <m:dPr>
                            <m:ctrlPr>
                              <a:rPr lang="en-US" sz="2400" i="1">
                                <a:latin typeface="Cambria Math" panose="02040503050406030204" pitchFamily="18" charset="0"/>
                              </a:rPr>
                            </m:ctrlPr>
                          </m:dPr>
                          <m:e>
                            <m:r>
                              <a:rPr lang="en-US" sz="2400" b="0" i="1" smtClean="0">
                                <a:latin typeface="Cambria Math" panose="02040503050406030204" pitchFamily="18" charset="0"/>
                              </a:rPr>
                              <m:t>𝑙</m:t>
                            </m:r>
                          </m:e>
                        </m:d>
                      </m:sup>
                    </m:sSubSup>
                    <m:r>
                      <a:rPr lang="en-US" sz="2400" b="0" i="1" smtClean="0">
                        <a:latin typeface="Cambria Math" panose="02040503050406030204" pitchFamily="18" charset="0"/>
                      </a:rPr>
                      <m:t>=</m:t>
                    </m:r>
                    <m:r>
                      <m:rPr>
                        <m:sty m:val="p"/>
                      </m:rPr>
                      <a:rPr lang="en-US" sz="2400" b="0" i="0" smtClean="0">
                        <a:latin typeface="Cambria Math" panose="02040503050406030204" pitchFamily="18" charset="0"/>
                      </a:rPr>
                      <m:t>Sum</m:t>
                    </m:r>
                    <m:r>
                      <a:rPr lang="en-US" sz="2400" b="0" i="0" smtClean="0">
                        <a:latin typeface="Cambria Math" panose="02040503050406030204" pitchFamily="18" charset="0"/>
                      </a:rPr>
                      <m:t>({</m:t>
                    </m:r>
                    <m:sSubSup>
                      <m:sSubSupPr>
                        <m:ctrlPr>
                          <a:rPr lang="en-US" sz="2400" i="1">
                            <a:latin typeface="Cambria Math" panose="02040503050406030204" pitchFamily="18" charset="0"/>
                          </a:rPr>
                        </m:ctrlPr>
                      </m:sSubSupPr>
                      <m:e>
                        <m:r>
                          <a:rPr lang="en-US" sz="2400" b="1" i="0" smtClean="0">
                            <a:latin typeface="Cambria Math" panose="02040503050406030204" pitchFamily="18" charset="0"/>
                          </a:rPr>
                          <m:t>𝐦</m:t>
                        </m:r>
                      </m:e>
                      <m:sub>
                        <m:r>
                          <a:rPr lang="en-US" sz="2400" i="1">
                            <a:latin typeface="Cambria Math" panose="02040503050406030204" pitchFamily="18" charset="0"/>
                          </a:rPr>
                          <m:t>𝑢</m:t>
                        </m:r>
                      </m:sub>
                      <m:sup>
                        <m:d>
                          <m:dPr>
                            <m:ctrlPr>
                              <a:rPr lang="en-US" sz="2400" i="1">
                                <a:latin typeface="Cambria Math" panose="02040503050406030204" pitchFamily="18" charset="0"/>
                              </a:rPr>
                            </m:ctrlPr>
                          </m:dPr>
                          <m:e>
                            <m:r>
                              <a:rPr lang="en-US" sz="2400" b="0" i="1" smtClean="0">
                                <a:latin typeface="Cambria Math" panose="02040503050406030204" pitchFamily="18" charset="0"/>
                              </a:rPr>
                              <m:t>𝑙</m:t>
                            </m:r>
                          </m:e>
                        </m:d>
                      </m:sup>
                    </m:sSubSup>
                    <m:r>
                      <a:rPr lang="en-US" sz="2400" b="0" i="1" smtClean="0">
                        <a:latin typeface="Cambria Math" panose="02040503050406030204" pitchFamily="18" charset="0"/>
                      </a:rPr>
                      <m:t>, </m:t>
                    </m:r>
                    <m:r>
                      <a:rPr lang="en-US" sz="2400" b="0" i="1" smtClean="0">
                        <a:latin typeface="Cambria Math" panose="02040503050406030204" pitchFamily="18" charset="0"/>
                      </a:rPr>
                      <m:t>𝑢</m:t>
                    </m:r>
                    <m:r>
                      <a:rPr lang="en-US" sz="2400" b="0" i="1" smtClean="0">
                        <a:latin typeface="Cambria Math" panose="02040503050406030204" pitchFamily="18" charset="0"/>
                      </a:rPr>
                      <m:t>∈</m:t>
                    </m:r>
                    <m:r>
                      <a:rPr lang="en-US" sz="2400" b="0" i="1" smtClean="0">
                        <a:latin typeface="Cambria Math" panose="02040503050406030204" pitchFamily="18" charset="0"/>
                      </a:rPr>
                      <m:t>𝑁</m:t>
                    </m:r>
                    <m:r>
                      <a:rPr lang="en-US" sz="2400" b="0" i="1" smtClean="0">
                        <a:latin typeface="Cambria Math" panose="02040503050406030204" pitchFamily="18" charset="0"/>
                      </a:rPr>
                      <m:t>(</m:t>
                    </m:r>
                    <m:r>
                      <a:rPr lang="en-US" sz="2400" b="0" i="1" smtClean="0">
                        <a:latin typeface="Cambria Math" panose="02040503050406030204" pitchFamily="18" charset="0"/>
                      </a:rPr>
                      <m:t>𝑣</m:t>
                    </m:r>
                    <m:r>
                      <a:rPr lang="en-US" sz="2400" b="0" i="1" smtClean="0">
                        <a:latin typeface="Cambria Math" panose="02040503050406030204" pitchFamily="18" charset="0"/>
                      </a:rPr>
                      <m:t>)})</m:t>
                    </m:r>
                  </m:oMath>
                </a14:m>
                <a:endParaRPr lang="en-US" sz="2400" dirty="0"/>
              </a:p>
              <a:p>
                <a:pPr lvl="1"/>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1C850698-3B53-9048-92D9-4D9AC2BE0455}"/>
                  </a:ext>
                </a:extLst>
              </p:cNvPr>
              <p:cNvSpPr>
                <a:spLocks noGrp="1" noRot="1" noChangeAspect="1" noMove="1" noResize="1" noEditPoints="1" noAdjustHandles="1" noChangeArrowheads="1" noChangeShapeType="1" noTextEdit="1"/>
              </p:cNvSpPr>
              <p:nvPr>
                <p:ph idx="1"/>
              </p:nvPr>
            </p:nvSpPr>
            <p:spPr>
              <a:xfrm>
                <a:off x="457200" y="1295401"/>
                <a:ext cx="8229600" cy="3214778"/>
              </a:xfrm>
              <a:blipFill>
                <a:blip r:embed="rId3"/>
                <a:stretch>
                  <a:fillRect l="-1852" t="-246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F95443F-C64C-D849-94EC-C52356EBEB08}"/>
                  </a:ext>
                </a:extLst>
              </p:cNvPr>
              <p:cNvSpPr txBox="1"/>
              <p:nvPr/>
            </p:nvSpPr>
            <p:spPr>
              <a:xfrm>
                <a:off x="1897389" y="2733076"/>
                <a:ext cx="4871910" cy="6411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smtClean="0">
                              <a:latin typeface="Cambria Math" panose="02040503050406030204" pitchFamily="18" charset="0"/>
                            </a:rPr>
                          </m:ctrlPr>
                        </m:sSubSupPr>
                        <m:e>
                          <m:r>
                            <a:rPr lang="en-US" sz="2600" b="1" i="0" smtClean="0">
                              <a:latin typeface="Cambria Math" panose="02040503050406030204" pitchFamily="18" charset="0"/>
                            </a:rPr>
                            <m:t>𝐡</m:t>
                          </m:r>
                        </m:e>
                        <m:sub>
                          <m:r>
                            <a:rPr lang="en-US" sz="2600" b="0" i="1" smtClean="0">
                              <a:latin typeface="Cambria Math" panose="02040503050406030204" pitchFamily="18" charset="0"/>
                            </a:rPr>
                            <m:t>𝑣</m:t>
                          </m:r>
                        </m:sub>
                        <m:sup>
                          <m:r>
                            <a:rPr lang="en-US" sz="2600" i="1">
                              <a:latin typeface="Cambria Math" panose="02040503050406030204" pitchFamily="18" charset="0"/>
                            </a:rPr>
                            <m:t>(</m:t>
                          </m:r>
                          <m:r>
                            <a:rPr lang="en-US" sz="2600" i="1">
                              <a:latin typeface="Cambria Math" panose="02040503050406030204" pitchFamily="18" charset="0"/>
                            </a:rPr>
                            <m:t>𝑙</m:t>
                          </m:r>
                          <m:r>
                            <a:rPr lang="en-US" sz="2600" i="1">
                              <a:latin typeface="Cambria Math" panose="02040503050406030204" pitchFamily="18" charset="0"/>
                            </a:rPr>
                            <m:t>)</m:t>
                          </m:r>
                        </m:sup>
                      </m:sSubSup>
                      <m:r>
                        <a:rPr lang="en-US" sz="2600" b="0" i="1" smtClean="0">
                          <a:latin typeface="Cambria Math" panose="02040503050406030204" pitchFamily="18" charset="0"/>
                        </a:rPr>
                        <m:t>=</m:t>
                      </m:r>
                      <m:sSup>
                        <m:sSupPr>
                          <m:ctrlPr>
                            <a:rPr lang="en-US" sz="2600" b="0" i="1" smtClean="0">
                              <a:latin typeface="Cambria Math" panose="02040503050406030204" pitchFamily="18" charset="0"/>
                            </a:rPr>
                          </m:ctrlPr>
                        </m:sSupPr>
                        <m:e>
                          <m:r>
                            <m:rPr>
                              <m:sty m:val="p"/>
                            </m:rPr>
                            <a:rPr lang="en-US" sz="2600" b="0" i="0" smtClean="0">
                              <a:latin typeface="Cambria Math" panose="02040503050406030204" pitchFamily="18" charset="0"/>
                            </a:rPr>
                            <m:t>AGG</m:t>
                          </m:r>
                        </m:e>
                        <m:sup>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𝑙</m:t>
                              </m:r>
                            </m:e>
                          </m:d>
                        </m:sup>
                      </m:sSup>
                      <m:d>
                        <m:dPr>
                          <m:ctrlPr>
                            <a:rPr lang="en-US" sz="2800" i="1">
                              <a:latin typeface="Cambria Math" panose="02040503050406030204" pitchFamily="18" charset="0"/>
                              <a:ea typeface="Cambria Math" panose="02040503050406030204" pitchFamily="18" charset="0"/>
                            </a:rPr>
                          </m:ctrlPr>
                        </m:dPr>
                        <m:e>
                          <m:d>
                            <m:dPr>
                              <m:begChr m:val="{"/>
                              <m:endChr m:val="}"/>
                              <m:ctrlPr>
                                <a:rPr lang="en-US" sz="2800" i="1">
                                  <a:latin typeface="Cambria Math" panose="02040503050406030204" pitchFamily="18" charset="0"/>
                                </a:rPr>
                              </m:ctrlPr>
                            </m:dPr>
                            <m:e>
                              <m:sSubSup>
                                <m:sSubSupPr>
                                  <m:ctrlPr>
                                    <a:rPr lang="en-US" sz="2800" i="1">
                                      <a:latin typeface="Cambria Math" panose="02040503050406030204" pitchFamily="18" charset="0"/>
                                    </a:rPr>
                                  </m:ctrlPr>
                                </m:sSubSupPr>
                                <m:e>
                                  <m:r>
                                    <a:rPr lang="en-US" sz="2800" b="1">
                                      <a:latin typeface="Cambria Math" panose="02040503050406030204" pitchFamily="18" charset="0"/>
                                    </a:rPr>
                                    <m:t>𝐦</m:t>
                                  </m:r>
                                </m:e>
                                <m:sub>
                                  <m:r>
                                    <a:rPr lang="en-US" sz="2800" i="1">
                                      <a:latin typeface="Cambria Math" panose="02040503050406030204" pitchFamily="18" charset="0"/>
                                    </a:rPr>
                                    <m:t>𝑢</m:t>
                                  </m:r>
                                </m:sub>
                                <m:sup>
                                  <m:d>
                                    <m:dPr>
                                      <m:ctrlPr>
                                        <a:rPr lang="en-US" sz="2800" i="1">
                                          <a:latin typeface="Cambria Math" panose="02040503050406030204" pitchFamily="18" charset="0"/>
                                        </a:rPr>
                                      </m:ctrlPr>
                                    </m:dPr>
                                    <m:e>
                                      <m:r>
                                        <a:rPr lang="en-US" sz="2800" i="1">
                                          <a:latin typeface="Cambria Math" panose="02040503050406030204" pitchFamily="18" charset="0"/>
                                        </a:rPr>
                                        <m:t>𝑙</m:t>
                                      </m:r>
                                    </m:e>
                                  </m:d>
                                </m:sup>
                              </m:sSubSup>
                              <m:r>
                                <a:rPr lang="en-US" sz="2800" i="1">
                                  <a:latin typeface="Cambria Math" panose="02040503050406030204" pitchFamily="18" charset="0"/>
                                </a:rPr>
                                <m:t>, </m:t>
                              </m:r>
                              <m:r>
                                <a:rPr lang="en-US" sz="2800" i="1">
                                  <a:latin typeface="Cambria Math" panose="02040503050406030204" pitchFamily="18" charset="0"/>
                                </a:rPr>
                                <m:t>𝑢</m:t>
                              </m:r>
                              <m:r>
                                <a:rPr lang="en-US" sz="2800" i="1">
                                  <a:latin typeface="Cambria Math" panose="02040503050406030204" pitchFamily="18" charset="0"/>
                                </a:rPr>
                                <m:t>∈</m:t>
                              </m:r>
                              <m:r>
                                <a:rPr lang="en-US" sz="2800" i="1">
                                  <a:latin typeface="Cambria Math" panose="02040503050406030204" pitchFamily="18" charset="0"/>
                                </a:rPr>
                                <m:t>𝑁</m:t>
                              </m:r>
                              <m:d>
                                <m:dPr>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rPr>
                                    <m:t>𝑣</m:t>
                                  </m:r>
                                </m:e>
                              </m:d>
                            </m:e>
                          </m:d>
                        </m:e>
                      </m:d>
                    </m:oMath>
                  </m:oMathPara>
                </a14:m>
                <a:endParaRPr lang="en-US" sz="2600"/>
              </a:p>
            </p:txBody>
          </p:sp>
        </mc:Choice>
        <mc:Fallback xmlns="">
          <p:sp>
            <p:nvSpPr>
              <p:cNvPr id="19" name="TextBox 18">
                <a:extLst>
                  <a:ext uri="{FF2B5EF4-FFF2-40B4-BE49-F238E27FC236}">
                    <a16:creationId xmlns:a16="http://schemas.microsoft.com/office/drawing/2014/main" id="{CF95443F-C64C-D849-94EC-C52356EBEB08}"/>
                  </a:ext>
                </a:extLst>
              </p:cNvPr>
              <p:cNvSpPr txBox="1">
                <a:spLocks noRot="1" noChangeAspect="1" noMove="1" noResize="1" noEditPoints="1" noAdjustHandles="1" noChangeArrowheads="1" noChangeShapeType="1" noTextEdit="1"/>
              </p:cNvSpPr>
              <p:nvPr/>
            </p:nvSpPr>
            <p:spPr>
              <a:xfrm>
                <a:off x="1897389" y="2733076"/>
                <a:ext cx="4871910" cy="641138"/>
              </a:xfrm>
              <a:prstGeom prst="rect">
                <a:avLst/>
              </a:prstGeom>
              <a:blipFill>
                <a:blip r:embed="rId4"/>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0B47D70C-88C7-8649-831B-F63BB639CC80}"/>
              </a:ext>
            </a:extLst>
          </p:cNvPr>
          <p:cNvSpPr>
            <a:spLocks noGrp="1"/>
          </p:cNvSpPr>
          <p:nvPr>
            <p:ph type="title"/>
          </p:nvPr>
        </p:nvSpPr>
        <p:spPr>
          <a:xfrm>
            <a:off x="477597" y="21187"/>
            <a:ext cx="8229600" cy="1143000"/>
          </a:xfrm>
        </p:spPr>
        <p:txBody>
          <a:bodyPr/>
          <a:lstStyle/>
          <a:p>
            <a:r>
              <a:rPr lang="en-US" dirty="0"/>
              <a:t>Message Aggregation</a:t>
            </a:r>
          </a:p>
        </p:txBody>
      </p:sp>
      <p:sp>
        <p:nvSpPr>
          <p:cNvPr id="6" name="Slide Number Placeholder 5">
            <a:extLst>
              <a:ext uri="{FF2B5EF4-FFF2-40B4-BE49-F238E27FC236}">
                <a16:creationId xmlns:a16="http://schemas.microsoft.com/office/drawing/2014/main" id="{53B2E44B-2AF5-3141-90ED-7A6FFBAACF88}"/>
              </a:ext>
            </a:extLst>
          </p:cNvPr>
          <p:cNvSpPr>
            <a:spLocks noGrp="1"/>
          </p:cNvSpPr>
          <p:nvPr>
            <p:ph type="sldNum" sz="quarter" idx="12"/>
          </p:nvPr>
        </p:nvSpPr>
        <p:spPr/>
        <p:txBody>
          <a:bodyPr/>
          <a:lstStyle/>
          <a:p>
            <a:fld id="{19B12225-5612-419B-A8D5-4B8EEE4C217E}" type="slidenum">
              <a:rPr lang="en-US" smtClean="0"/>
              <a:pPr/>
              <a:t>55</a:t>
            </a:fld>
            <a:endParaRPr lang="en-US"/>
          </a:p>
        </p:txBody>
      </p:sp>
      <p:sp>
        <p:nvSpPr>
          <p:cNvPr id="29" name="TextBox 28">
            <a:extLst>
              <a:ext uri="{FF2B5EF4-FFF2-40B4-BE49-F238E27FC236}">
                <a16:creationId xmlns:a16="http://schemas.microsoft.com/office/drawing/2014/main" id="{4DA95441-78D8-2746-8CD3-A2495BD1D5A1}"/>
              </a:ext>
            </a:extLst>
          </p:cNvPr>
          <p:cNvSpPr txBox="1"/>
          <p:nvPr/>
        </p:nvSpPr>
        <p:spPr>
          <a:xfrm>
            <a:off x="6089423" y="5172139"/>
            <a:ext cx="1820242" cy="400110"/>
          </a:xfrm>
          <a:prstGeom prst="rect">
            <a:avLst/>
          </a:prstGeom>
          <a:noFill/>
        </p:spPr>
        <p:txBody>
          <a:bodyPr wrap="none" rtlCol="0">
            <a:spAutoFit/>
          </a:bodyPr>
          <a:lstStyle/>
          <a:p>
            <a:r>
              <a:rPr lang="en-US" sz="2000" b="1">
                <a:solidFill>
                  <a:srgbClr val="C00000"/>
                </a:solidFill>
                <a:latin typeface="Calibri" panose="020F0502020204030204" pitchFamily="34" charset="0"/>
                <a:cs typeface="Calibri" panose="020F0502020204030204" pitchFamily="34" charset="0"/>
              </a:rPr>
              <a:t>(2) Aggregation</a:t>
            </a:r>
          </a:p>
        </p:txBody>
      </p:sp>
      <p:sp>
        <p:nvSpPr>
          <p:cNvPr id="30" name="TextBox 29">
            <a:extLst>
              <a:ext uri="{FF2B5EF4-FFF2-40B4-BE49-F238E27FC236}">
                <a16:creationId xmlns:a16="http://schemas.microsoft.com/office/drawing/2014/main" id="{16AAA4E0-BB44-6C4B-982D-AE3316F8A3A6}"/>
              </a:ext>
            </a:extLst>
          </p:cNvPr>
          <p:cNvSpPr txBox="1"/>
          <p:nvPr/>
        </p:nvSpPr>
        <p:spPr>
          <a:xfrm>
            <a:off x="6089423" y="5805317"/>
            <a:ext cx="1467518" cy="400110"/>
          </a:xfrm>
          <a:prstGeom prst="rect">
            <a:avLst/>
          </a:prstGeom>
          <a:noFill/>
        </p:spPr>
        <p:txBody>
          <a:bodyPr wrap="none" rtlCol="0">
            <a:spAutoFit/>
          </a:bodyPr>
          <a:lstStyle/>
          <a:p>
            <a:r>
              <a:rPr lang="en-US" sz="2000" b="1">
                <a:solidFill>
                  <a:schemeClr val="tx2"/>
                </a:solidFill>
                <a:latin typeface="Calibri" panose="020F0502020204030204" pitchFamily="34" charset="0"/>
                <a:cs typeface="Calibri" panose="020F0502020204030204" pitchFamily="34" charset="0"/>
              </a:rPr>
              <a:t>(1) Message</a:t>
            </a:r>
          </a:p>
        </p:txBody>
      </p:sp>
      <p:sp>
        <p:nvSpPr>
          <p:cNvPr id="33" name="Rectangle 32">
            <a:extLst>
              <a:ext uri="{FF2B5EF4-FFF2-40B4-BE49-F238E27FC236}">
                <a16:creationId xmlns:a16="http://schemas.microsoft.com/office/drawing/2014/main" id="{0A3F1715-77E7-074A-BA40-2CBBA675C9F2}"/>
              </a:ext>
            </a:extLst>
          </p:cNvPr>
          <p:cNvSpPr/>
          <p:nvPr/>
        </p:nvSpPr>
        <p:spPr>
          <a:xfrm>
            <a:off x="5016607" y="5127594"/>
            <a:ext cx="1072816" cy="566219"/>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94E41E-0089-6B4C-A5A2-9D2A95A9011D}"/>
                  </a:ext>
                </a:extLst>
              </p:cNvPr>
              <p:cNvSpPr txBox="1"/>
              <p:nvPr/>
            </p:nvSpPr>
            <p:spPr>
              <a:xfrm>
                <a:off x="4565423" y="4621682"/>
                <a:ext cx="832279" cy="338554"/>
              </a:xfrm>
              <a:prstGeom prst="rect">
                <a:avLst/>
              </a:prstGeom>
              <a:noFill/>
            </p:spPr>
            <p:txBody>
              <a:bodyPr wrap="none" rtlCol="0">
                <a:spAutoFit/>
              </a:bodyPr>
              <a:lstStyle/>
              <a:p>
                <a:r>
                  <a:rPr lang="en-US" sz="1600" b="1"/>
                  <a:t>Node </a:t>
                </a:r>
                <a14:m>
                  <m:oMath xmlns:m="http://schemas.openxmlformats.org/officeDocument/2006/math">
                    <m:r>
                      <a:rPr lang="en-US" sz="1600" b="1" i="1" smtClean="0">
                        <a:latin typeface="Cambria Math" panose="02040503050406030204" pitchFamily="18" charset="0"/>
                      </a:rPr>
                      <m:t>𝒗</m:t>
                    </m:r>
                  </m:oMath>
                </a14:m>
                <a:endParaRPr lang="en-US" sz="1600" b="1"/>
              </a:p>
            </p:txBody>
          </p:sp>
        </mc:Choice>
        <mc:Fallback xmlns="">
          <p:sp>
            <p:nvSpPr>
              <p:cNvPr id="23" name="TextBox 22">
                <a:extLst>
                  <a:ext uri="{FF2B5EF4-FFF2-40B4-BE49-F238E27FC236}">
                    <a16:creationId xmlns:a16="http://schemas.microsoft.com/office/drawing/2014/main" id="{EC94E41E-0089-6B4C-A5A2-9D2A95A9011D}"/>
                  </a:ext>
                </a:extLst>
              </p:cNvPr>
              <p:cNvSpPr txBox="1">
                <a:spLocks noRot="1" noChangeAspect="1" noMove="1" noResize="1" noEditPoints="1" noAdjustHandles="1" noChangeArrowheads="1" noChangeShapeType="1" noTextEdit="1"/>
              </p:cNvSpPr>
              <p:nvPr/>
            </p:nvSpPr>
            <p:spPr>
              <a:xfrm>
                <a:off x="4565423" y="4621682"/>
                <a:ext cx="832279" cy="338554"/>
              </a:xfrm>
              <a:prstGeom prst="rect">
                <a:avLst/>
              </a:prstGeom>
              <a:blipFill>
                <a:blip r:embed="rId5"/>
                <a:stretch>
                  <a:fillRect l="-4412" t="-5357" b="-21429"/>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601C24DD-F0D1-4C47-9EAE-FC38F0260277}"/>
              </a:ext>
            </a:extLst>
          </p:cNvPr>
          <p:cNvPicPr>
            <a:picLocks noChangeAspect="1"/>
          </p:cNvPicPr>
          <p:nvPr/>
        </p:nvPicPr>
        <p:blipFill rotWithShape="1">
          <a:blip r:embed="rId6">
            <a:extLst>
              <a:ext uri="{28A0092B-C50C-407E-A947-70E740481C1C}">
                <a14:useLocalDpi xmlns:a14="http://schemas.microsoft.com/office/drawing/2010/main" val="0"/>
              </a:ext>
            </a:extLst>
          </a:blip>
          <a:srcRect r="63931"/>
          <a:stretch/>
        </p:blipFill>
        <p:spPr>
          <a:xfrm>
            <a:off x="1706352" y="4397751"/>
            <a:ext cx="1951640" cy="2155450"/>
          </a:xfrm>
          <a:prstGeom prst="rect">
            <a:avLst/>
          </a:prstGeom>
        </p:spPr>
      </p:pic>
    </p:spTree>
    <p:extLst>
      <p:ext uri="{BB962C8B-B14F-4D97-AF65-F5344CB8AC3E}">
        <p14:creationId xmlns:p14="http://schemas.microsoft.com/office/powerpoint/2010/main" val="3577137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78C5C8D0-8966-1449-8FD7-D8C2102647C5}"/>
                  </a:ext>
                </a:extLst>
              </p:cNvPr>
              <p:cNvSpPr/>
              <p:nvPr/>
            </p:nvSpPr>
            <p:spPr>
              <a:xfrm>
                <a:off x="1301105" y="5529446"/>
                <a:ext cx="6379119" cy="6450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rPr>
                          </m:ctrlPr>
                        </m:sSubSupPr>
                        <m:e>
                          <m:r>
                            <a:rPr lang="en-US" sz="2400" b="1">
                              <a:latin typeface="Cambria Math" panose="02040503050406030204" pitchFamily="18" charset="0"/>
                            </a:rPr>
                            <m:t>𝐡</m:t>
                          </m:r>
                        </m:e>
                        <m:sub>
                          <m:r>
                            <a:rPr lang="en-US" sz="2400" i="1">
                              <a:latin typeface="Cambria Math" panose="02040503050406030204" pitchFamily="18" charset="0"/>
                            </a:rPr>
                            <m:t>𝑣</m:t>
                          </m:r>
                        </m:sub>
                        <m:sup>
                          <m:d>
                            <m:dPr>
                              <m:ctrlPr>
                                <a:rPr lang="en-US" sz="2400" i="1">
                                  <a:latin typeface="Cambria Math" panose="02040503050406030204" pitchFamily="18" charset="0"/>
                                </a:rPr>
                              </m:ctrlPr>
                            </m:dPr>
                            <m:e>
                              <m:r>
                                <a:rPr lang="en-US" sz="2400" i="1">
                                  <a:latin typeface="Cambria Math" panose="02040503050406030204" pitchFamily="18" charset="0"/>
                                </a:rPr>
                                <m:t>𝑙</m:t>
                              </m:r>
                            </m:e>
                          </m:d>
                        </m:sup>
                      </m:sSubSup>
                      <m:r>
                        <a:rPr lang="en-US" sz="2400" i="1">
                          <a:latin typeface="Cambria Math" panose="02040503050406030204" pitchFamily="18" charset="0"/>
                        </a:rPr>
                        <m:t>=</m:t>
                      </m:r>
                      <m:r>
                        <m:rPr>
                          <m:sty m:val="p"/>
                        </m:rPr>
                        <a:rPr lang="en-US" sz="2400" smtClean="0">
                          <a:solidFill>
                            <a:srgbClr val="C00000"/>
                          </a:solidFill>
                          <a:latin typeface="Cambria Math" panose="02040503050406030204" pitchFamily="18" charset="0"/>
                        </a:rPr>
                        <m:t>C</m:t>
                      </m:r>
                      <m:r>
                        <m:rPr>
                          <m:sty m:val="p"/>
                        </m:rPr>
                        <a:rPr lang="en-US" sz="2400" b="0" i="0" smtClean="0">
                          <a:solidFill>
                            <a:srgbClr val="C00000"/>
                          </a:solidFill>
                          <a:latin typeface="Cambria Math" panose="02040503050406030204" pitchFamily="18" charset="0"/>
                        </a:rPr>
                        <m:t>ONCAT</m:t>
                      </m:r>
                      <m:d>
                        <m:dPr>
                          <m:ctrlPr>
                            <a:rPr lang="en-US" sz="2400" i="1">
                              <a:latin typeface="Cambria Math" panose="02040503050406030204" pitchFamily="18" charset="0"/>
                            </a:rPr>
                          </m:ctrlPr>
                        </m:dPr>
                        <m:e>
                          <m:r>
                            <m:rPr>
                              <m:sty m:val="p"/>
                            </m:rPr>
                            <a:rPr lang="en-US" sz="2400">
                              <a:latin typeface="Cambria Math" panose="02040503050406030204" pitchFamily="18" charset="0"/>
                            </a:rPr>
                            <m:t>A</m:t>
                          </m:r>
                          <m:r>
                            <m:rPr>
                              <m:sty m:val="p"/>
                            </m:rPr>
                            <a:rPr lang="en-US" sz="2400" b="0" i="0" smtClean="0">
                              <a:latin typeface="Cambria Math" panose="02040503050406030204" pitchFamily="18" charset="0"/>
                            </a:rPr>
                            <m:t>GG</m:t>
                          </m:r>
                          <m:d>
                            <m:dPr>
                              <m:ctrlPr>
                                <a:rPr lang="en-US" sz="2400" i="1">
                                  <a:latin typeface="Cambria Math" panose="02040503050406030204" pitchFamily="18" charset="0"/>
                                </a:rPr>
                              </m:ctrlPr>
                            </m:dPr>
                            <m:e>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b="1">
                                          <a:latin typeface="Cambria Math" panose="02040503050406030204" pitchFamily="18" charset="0"/>
                                        </a:rPr>
                                        <m:t>𝐦</m:t>
                                      </m:r>
                                    </m:e>
                                    <m:sub>
                                      <m:r>
                                        <a:rPr lang="en-US" sz="2400" i="1">
                                          <a:latin typeface="Cambria Math" panose="02040503050406030204" pitchFamily="18" charset="0"/>
                                        </a:rPr>
                                        <m:t>𝑢</m:t>
                                      </m:r>
                                    </m:sub>
                                    <m:sup>
                                      <m:d>
                                        <m:dPr>
                                          <m:ctrlPr>
                                            <a:rPr lang="en-US" sz="2400" i="1">
                                              <a:latin typeface="Cambria Math" panose="02040503050406030204" pitchFamily="18" charset="0"/>
                                            </a:rPr>
                                          </m:ctrlPr>
                                        </m:dPr>
                                        <m:e>
                                          <m:r>
                                            <a:rPr lang="en-US" sz="2400" i="1">
                                              <a:latin typeface="Cambria Math" panose="02040503050406030204" pitchFamily="18" charset="0"/>
                                            </a:rPr>
                                            <m:t>𝑙</m:t>
                                          </m:r>
                                        </m:e>
                                      </m:d>
                                    </m:sup>
                                  </m:sSubSup>
                                  <m:r>
                                    <a:rPr lang="en-US" sz="2400" i="1">
                                      <a:latin typeface="Cambria Math" panose="02040503050406030204" pitchFamily="18" charset="0"/>
                                    </a:rPr>
                                    <m:t>, </m:t>
                                  </m:r>
                                  <m:r>
                                    <a:rPr lang="en-US" sz="2400" i="1">
                                      <a:latin typeface="Cambria Math" panose="02040503050406030204" pitchFamily="18" charset="0"/>
                                    </a:rPr>
                                    <m:t>𝑢</m:t>
                                  </m:r>
                                  <m:r>
                                    <a:rPr lang="en-US" sz="2400" i="1">
                                      <a:latin typeface="Cambria Math" panose="02040503050406030204" pitchFamily="18" charset="0"/>
                                    </a:rPr>
                                    <m:t>∈</m:t>
                                  </m:r>
                                  <m:r>
                                    <a:rPr lang="en-US" sz="2400" i="1">
                                      <a:latin typeface="Cambria Math" panose="02040503050406030204" pitchFamily="18" charset="0"/>
                                    </a:rPr>
                                    <m:t>𝑁</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rPr>
                                        <m:t>𝑣</m:t>
                                      </m:r>
                                    </m:e>
                                  </m:d>
                                </m:e>
                              </m:d>
                            </m:e>
                          </m:d>
                          <m:r>
                            <a:rPr lang="en-US" sz="2400" i="1">
                              <a:solidFill>
                                <a:srgbClr val="C00000"/>
                              </a:solidFill>
                              <a:latin typeface="Cambria Math" panose="02040503050406030204" pitchFamily="18" charset="0"/>
                            </a:rPr>
                            <m:t>, </m:t>
                          </m:r>
                          <m:sSubSup>
                            <m:sSubSupPr>
                              <m:ctrlPr>
                                <a:rPr lang="en-US" sz="2400" b="1" i="1">
                                  <a:solidFill>
                                    <a:srgbClr val="C00000"/>
                                  </a:solidFill>
                                  <a:latin typeface="Cambria Math" panose="02040503050406030204" pitchFamily="18" charset="0"/>
                                </a:rPr>
                              </m:ctrlPr>
                            </m:sSubSupPr>
                            <m:e>
                              <m:r>
                                <a:rPr lang="en-US" sz="2400" b="1">
                                  <a:solidFill>
                                    <a:srgbClr val="C00000"/>
                                  </a:solidFill>
                                  <a:latin typeface="Cambria Math" panose="02040503050406030204" pitchFamily="18" charset="0"/>
                                </a:rPr>
                                <m:t>𝐦</m:t>
                              </m:r>
                            </m:e>
                            <m:sub>
                              <m:r>
                                <a:rPr lang="en-US" sz="2400" i="1">
                                  <a:solidFill>
                                    <a:srgbClr val="C00000"/>
                                  </a:solidFill>
                                  <a:latin typeface="Cambria Math" panose="02040503050406030204" pitchFamily="18" charset="0"/>
                                </a:rPr>
                                <m:t>𝑣</m:t>
                              </m:r>
                            </m:sub>
                            <m:sup>
                              <m:d>
                                <m:dPr>
                                  <m:ctrlPr>
                                    <a:rPr lang="en-US" sz="2400" b="1" i="1">
                                      <a:solidFill>
                                        <a:srgbClr val="C00000"/>
                                      </a:solidFill>
                                      <a:latin typeface="Cambria Math" panose="02040503050406030204" pitchFamily="18" charset="0"/>
                                    </a:rPr>
                                  </m:ctrlPr>
                                </m:dPr>
                                <m:e>
                                  <m:r>
                                    <a:rPr lang="en-US" sz="2400" i="1">
                                      <a:solidFill>
                                        <a:srgbClr val="C00000"/>
                                      </a:solidFill>
                                      <a:latin typeface="Cambria Math" panose="02040503050406030204" pitchFamily="18" charset="0"/>
                                    </a:rPr>
                                    <m:t>𝑙</m:t>
                                  </m:r>
                                </m:e>
                              </m:d>
                            </m:sup>
                          </m:sSubSup>
                        </m:e>
                      </m:d>
                    </m:oMath>
                  </m:oMathPara>
                </a14:m>
                <a:endParaRPr lang="en-US" sz="2400" dirty="0"/>
              </a:p>
            </p:txBody>
          </p:sp>
        </mc:Choice>
        <mc:Fallback xmlns="">
          <p:sp>
            <p:nvSpPr>
              <p:cNvPr id="14" name="Rectangle 13">
                <a:extLst>
                  <a:ext uri="{FF2B5EF4-FFF2-40B4-BE49-F238E27FC236}">
                    <a16:creationId xmlns:a16="http://schemas.microsoft.com/office/drawing/2014/main" id="{78C5C8D0-8966-1449-8FD7-D8C2102647C5}"/>
                  </a:ext>
                </a:extLst>
              </p:cNvPr>
              <p:cNvSpPr>
                <a:spLocks noRot="1" noChangeAspect="1" noMove="1" noResize="1" noEditPoints="1" noAdjustHandles="1" noChangeArrowheads="1" noChangeShapeType="1" noTextEdit="1"/>
              </p:cNvSpPr>
              <p:nvPr/>
            </p:nvSpPr>
            <p:spPr>
              <a:xfrm>
                <a:off x="1301105" y="5529446"/>
                <a:ext cx="6379119" cy="645048"/>
              </a:xfrm>
              <a:prstGeom prst="rect">
                <a:avLst/>
              </a:prstGeom>
              <a:blipFill>
                <a:blip r:embed="rId2"/>
                <a:stretch>
                  <a:fillRect/>
                </a:stretch>
              </a:blipFill>
            </p:spPr>
            <p:txBody>
              <a:bodyPr/>
              <a:lstStyle/>
              <a:p>
                <a:r>
                  <a:rPr lang="el-GR">
                    <a:noFill/>
                  </a:rPr>
                  <a:t> </a:t>
                </a:r>
              </a:p>
            </p:txBody>
          </p:sp>
        </mc:Fallback>
      </mc:AlternateContent>
      <p:sp>
        <p:nvSpPr>
          <p:cNvPr id="2" name="Title 1">
            <a:extLst>
              <a:ext uri="{FF2B5EF4-FFF2-40B4-BE49-F238E27FC236}">
                <a16:creationId xmlns:a16="http://schemas.microsoft.com/office/drawing/2014/main" id="{0B47D70C-88C7-8649-831B-F63BB639CC80}"/>
              </a:ext>
            </a:extLst>
          </p:cNvPr>
          <p:cNvSpPr>
            <a:spLocks noGrp="1"/>
          </p:cNvSpPr>
          <p:nvPr>
            <p:ph type="title"/>
          </p:nvPr>
        </p:nvSpPr>
        <p:spPr>
          <a:xfrm>
            <a:off x="479015" y="14198"/>
            <a:ext cx="8229600" cy="1143000"/>
          </a:xfrm>
        </p:spPr>
        <p:txBody>
          <a:bodyPr/>
          <a:lstStyle/>
          <a:p>
            <a:r>
              <a:rPr lang="en-US" dirty="0"/>
              <a:t>Message Aggregation: Issue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850698-3B53-9048-92D9-4D9AC2BE0455}"/>
                  </a:ext>
                </a:extLst>
              </p:cNvPr>
              <p:cNvSpPr>
                <a:spLocks noGrp="1"/>
              </p:cNvSpPr>
              <p:nvPr>
                <p:ph idx="1"/>
              </p:nvPr>
            </p:nvSpPr>
            <p:spPr>
              <a:xfrm>
                <a:off x="395536" y="1052736"/>
                <a:ext cx="8229600" cy="5365792"/>
              </a:xfrm>
            </p:spPr>
            <p:txBody>
              <a:bodyPr>
                <a:normAutofit/>
              </a:bodyPr>
              <a:lstStyle/>
              <a:p>
                <a:pPr marL="0" indent="0">
                  <a:buNone/>
                </a:pPr>
                <a:r>
                  <a:rPr lang="en-US" sz="2800" b="1" dirty="0">
                    <a:solidFill>
                      <a:schemeClr val="accent3"/>
                    </a:solidFill>
                  </a:rPr>
                  <a:t>Issue:</a:t>
                </a:r>
                <a:r>
                  <a:rPr lang="en-US" sz="2800" b="1" dirty="0"/>
                  <a:t> </a:t>
                </a:r>
                <a:r>
                  <a:rPr lang="en-US" sz="2800" dirty="0"/>
                  <a:t>Information from node </a:t>
                </a:r>
                <a14:m>
                  <m:oMath xmlns:m="http://schemas.openxmlformats.org/officeDocument/2006/math">
                    <m:r>
                      <a:rPr lang="en-US" sz="2800" b="0" i="1" smtClean="0">
                        <a:latin typeface="Cambria Math" panose="02040503050406030204" pitchFamily="18" charset="0"/>
                      </a:rPr>
                      <m:t>𝑣</m:t>
                    </m:r>
                  </m:oMath>
                </a14:m>
                <a:r>
                  <a:rPr lang="en-US" sz="2800" b="1" dirty="0"/>
                  <a:t> </a:t>
                </a:r>
                <a:r>
                  <a:rPr lang="en-US" sz="2800" dirty="0"/>
                  <a:t>itself</a:t>
                </a:r>
                <a:r>
                  <a:rPr lang="en-US" sz="2800" b="1" dirty="0"/>
                  <a:t> </a:t>
                </a:r>
                <a:r>
                  <a:rPr lang="en-US" sz="2800" b="1" dirty="0">
                    <a:solidFill>
                      <a:srgbClr val="C00000"/>
                    </a:solidFill>
                  </a:rPr>
                  <a:t>could get lost</a:t>
                </a:r>
              </a:p>
              <a:p>
                <a:pPr lvl="1"/>
                <a:r>
                  <a:rPr lang="en-US" sz="2400" dirty="0"/>
                  <a:t>Computation of </a:t>
                </a:r>
                <a14:m>
                  <m:oMath xmlns:m="http://schemas.openxmlformats.org/officeDocument/2006/math">
                    <m:sSubSup>
                      <m:sSubSupPr>
                        <m:ctrlPr>
                          <a:rPr lang="en-US" sz="2400" i="1">
                            <a:latin typeface="Cambria Math" panose="02040503050406030204" pitchFamily="18" charset="0"/>
                          </a:rPr>
                        </m:ctrlPr>
                      </m:sSubSupPr>
                      <m:e>
                        <m:r>
                          <a:rPr lang="en-US" sz="2400" b="1">
                            <a:latin typeface="Cambria Math" panose="02040503050406030204" pitchFamily="18" charset="0"/>
                          </a:rPr>
                          <m:t>𝐡</m:t>
                        </m:r>
                      </m:e>
                      <m:sub>
                        <m:r>
                          <a:rPr lang="en-US" sz="2400" i="1">
                            <a:latin typeface="Cambria Math" panose="02040503050406030204" pitchFamily="18" charset="0"/>
                          </a:rPr>
                          <m:t>𝑣</m:t>
                        </m:r>
                      </m:sub>
                      <m:sup>
                        <m:r>
                          <a:rPr lang="en-US" sz="2400" i="1">
                            <a:latin typeface="Cambria Math" panose="02040503050406030204" pitchFamily="18" charset="0"/>
                          </a:rPr>
                          <m:t>(</m:t>
                        </m:r>
                        <m:r>
                          <a:rPr lang="en-US" sz="2400" i="1">
                            <a:latin typeface="Cambria Math" panose="02040503050406030204" pitchFamily="18" charset="0"/>
                          </a:rPr>
                          <m:t>𝑙</m:t>
                        </m:r>
                        <m:r>
                          <a:rPr lang="en-US" sz="2400" i="1">
                            <a:latin typeface="Cambria Math" panose="02040503050406030204" pitchFamily="18" charset="0"/>
                          </a:rPr>
                          <m:t>)</m:t>
                        </m:r>
                      </m:sup>
                    </m:sSubSup>
                    <m:r>
                      <a:rPr lang="en-US" sz="2400" i="1">
                        <a:latin typeface="Cambria Math" panose="02040503050406030204" pitchFamily="18" charset="0"/>
                      </a:rPr>
                      <m:t> </m:t>
                    </m:r>
                  </m:oMath>
                </a14:m>
                <a:r>
                  <a:rPr lang="en-US" sz="2400" dirty="0"/>
                  <a:t>does not directly depend on </a:t>
                </a:r>
                <a14:m>
                  <m:oMath xmlns:m="http://schemas.openxmlformats.org/officeDocument/2006/math">
                    <m:sSubSup>
                      <m:sSubSupPr>
                        <m:ctrlPr>
                          <a:rPr lang="en-US" sz="2400" i="1">
                            <a:latin typeface="Cambria Math" panose="02040503050406030204" pitchFamily="18" charset="0"/>
                          </a:rPr>
                        </m:ctrlPr>
                      </m:sSubSupPr>
                      <m:e>
                        <m:r>
                          <a:rPr lang="en-US" sz="2400" b="1">
                            <a:latin typeface="Cambria Math" panose="02040503050406030204" pitchFamily="18" charset="0"/>
                          </a:rPr>
                          <m:t>𝐡</m:t>
                        </m:r>
                      </m:e>
                      <m:sub>
                        <m:r>
                          <a:rPr lang="en-US" sz="2400" i="1">
                            <a:latin typeface="Cambria Math" panose="02040503050406030204" pitchFamily="18" charset="0"/>
                          </a:rPr>
                          <m:t>𝑣</m:t>
                        </m:r>
                      </m:sub>
                      <m:sup>
                        <m:r>
                          <a:rPr lang="en-US" sz="2400" i="1">
                            <a:latin typeface="Cambria Math" panose="02040503050406030204" pitchFamily="18" charset="0"/>
                          </a:rPr>
                          <m:t>(</m:t>
                        </m:r>
                        <m:r>
                          <a:rPr lang="en-US" sz="2400" i="1">
                            <a:latin typeface="Cambria Math" panose="02040503050406030204" pitchFamily="18" charset="0"/>
                          </a:rPr>
                          <m:t>𝑙</m:t>
                        </m:r>
                        <m:r>
                          <a:rPr lang="en-US" sz="2400" b="0" i="1" smtClean="0">
                            <a:latin typeface="Cambria Math" panose="02040503050406030204" pitchFamily="18" charset="0"/>
                          </a:rPr>
                          <m:t>−1</m:t>
                        </m:r>
                        <m:r>
                          <a:rPr lang="en-US" sz="2400" i="1">
                            <a:latin typeface="Cambria Math" panose="02040503050406030204" pitchFamily="18" charset="0"/>
                          </a:rPr>
                          <m:t>)</m:t>
                        </m:r>
                      </m:sup>
                    </m:sSubSup>
                  </m:oMath>
                </a14:m>
                <a:endParaRPr lang="en-US" sz="2400" b="1" dirty="0"/>
              </a:p>
              <a:p>
                <a:pPr marL="0" indent="0">
                  <a:buNone/>
                </a:pPr>
                <a:r>
                  <a:rPr lang="en-US" sz="2800" b="1" dirty="0">
                    <a:solidFill>
                      <a:schemeClr val="accent2"/>
                    </a:solidFill>
                  </a:rPr>
                  <a:t>Solution:</a:t>
                </a:r>
                <a:r>
                  <a:rPr lang="en-US" sz="2800" b="1" dirty="0"/>
                  <a:t> </a:t>
                </a:r>
                <a:r>
                  <a:rPr lang="en-US" sz="2800" dirty="0"/>
                  <a:t>Include </a:t>
                </a:r>
                <a14:m>
                  <m:oMath xmlns:m="http://schemas.openxmlformats.org/officeDocument/2006/math">
                    <m:sSubSup>
                      <m:sSubSupPr>
                        <m:ctrlPr>
                          <a:rPr lang="en-US" sz="2800" i="1">
                            <a:latin typeface="Cambria Math" panose="02040503050406030204" pitchFamily="18" charset="0"/>
                          </a:rPr>
                        </m:ctrlPr>
                      </m:sSubSupPr>
                      <m:e>
                        <m:r>
                          <a:rPr lang="en-US" sz="2800" b="1">
                            <a:latin typeface="Cambria Math" panose="02040503050406030204" pitchFamily="18" charset="0"/>
                          </a:rPr>
                          <m:t>𝐡</m:t>
                        </m:r>
                      </m:e>
                      <m:sub>
                        <m:r>
                          <a:rPr lang="en-US" sz="2800" i="1">
                            <a:latin typeface="Cambria Math" panose="02040503050406030204" pitchFamily="18" charset="0"/>
                          </a:rPr>
                          <m:t>𝑣</m:t>
                        </m:r>
                      </m:sub>
                      <m:sup>
                        <m:r>
                          <a:rPr lang="en-US" sz="2800" i="1">
                            <a:latin typeface="Cambria Math" panose="02040503050406030204" pitchFamily="18" charset="0"/>
                          </a:rPr>
                          <m:t>(</m:t>
                        </m:r>
                        <m:r>
                          <a:rPr lang="en-US" sz="2800" i="1">
                            <a:latin typeface="Cambria Math" panose="02040503050406030204" pitchFamily="18" charset="0"/>
                          </a:rPr>
                          <m:t>𝑙</m:t>
                        </m:r>
                        <m:r>
                          <a:rPr lang="en-US" sz="2800" i="1">
                            <a:latin typeface="Cambria Math" panose="02040503050406030204" pitchFamily="18" charset="0"/>
                          </a:rPr>
                          <m:t>−1)</m:t>
                        </m:r>
                      </m:sup>
                    </m:sSubSup>
                  </m:oMath>
                </a14:m>
                <a:r>
                  <a:rPr lang="en-US" sz="2800" dirty="0"/>
                  <a:t> when computing </a:t>
                </a:r>
                <a14:m>
                  <m:oMath xmlns:m="http://schemas.openxmlformats.org/officeDocument/2006/math">
                    <m:sSubSup>
                      <m:sSubSupPr>
                        <m:ctrlPr>
                          <a:rPr lang="en-US" sz="2800" i="1">
                            <a:latin typeface="Cambria Math" panose="02040503050406030204" pitchFamily="18" charset="0"/>
                          </a:rPr>
                        </m:ctrlPr>
                      </m:sSubSupPr>
                      <m:e>
                        <m:r>
                          <a:rPr lang="en-US" sz="2800" b="1">
                            <a:latin typeface="Cambria Math" panose="02040503050406030204" pitchFamily="18" charset="0"/>
                          </a:rPr>
                          <m:t>𝐡</m:t>
                        </m:r>
                      </m:e>
                      <m:sub>
                        <m:r>
                          <a:rPr lang="en-US" sz="2800" i="1">
                            <a:latin typeface="Cambria Math" panose="02040503050406030204" pitchFamily="18" charset="0"/>
                          </a:rPr>
                          <m:t>𝑣</m:t>
                        </m:r>
                      </m:sub>
                      <m:sup>
                        <m:r>
                          <a:rPr lang="en-US" sz="2800" i="1">
                            <a:latin typeface="Cambria Math" panose="02040503050406030204" pitchFamily="18" charset="0"/>
                          </a:rPr>
                          <m:t>(</m:t>
                        </m:r>
                        <m:r>
                          <a:rPr lang="en-US" sz="2800" i="1">
                            <a:latin typeface="Cambria Math" panose="02040503050406030204" pitchFamily="18" charset="0"/>
                          </a:rPr>
                          <m:t>𝑙</m:t>
                        </m:r>
                        <m:r>
                          <a:rPr lang="en-US" sz="2800" i="1">
                            <a:latin typeface="Cambria Math" panose="02040503050406030204" pitchFamily="18" charset="0"/>
                          </a:rPr>
                          <m:t>)</m:t>
                        </m:r>
                      </m:sup>
                    </m:sSubSup>
                  </m:oMath>
                </a14:m>
                <a:endParaRPr lang="en-US" sz="2800" dirty="0"/>
              </a:p>
              <a:p>
                <a:pPr lvl="1"/>
                <a:r>
                  <a:rPr lang="en-US" sz="2400" b="1" dirty="0">
                    <a:solidFill>
                      <a:schemeClr val="accent3"/>
                    </a:solidFill>
                  </a:rPr>
                  <a:t>(1) Message:</a:t>
                </a:r>
                <a:r>
                  <a:rPr lang="en-US" sz="2400" b="1" dirty="0"/>
                  <a:t> compute message from node </a:t>
                </a:r>
                <a14:m>
                  <m:oMath xmlns:m="http://schemas.openxmlformats.org/officeDocument/2006/math">
                    <m:r>
                      <a:rPr lang="en-US" sz="2400" b="1" i="1" smtClean="0">
                        <a:latin typeface="Cambria Math" panose="02040503050406030204" pitchFamily="18" charset="0"/>
                      </a:rPr>
                      <m:t>𝒗</m:t>
                    </m:r>
                  </m:oMath>
                </a14:m>
                <a:r>
                  <a:rPr lang="en-US" sz="2400" b="1" dirty="0"/>
                  <a:t> itself</a:t>
                </a:r>
                <a:endParaRPr lang="en-US" sz="2400" dirty="0"/>
              </a:p>
              <a:p>
                <a:pPr lvl="2"/>
                <a:r>
                  <a:rPr lang="en-US" sz="2200" dirty="0"/>
                  <a:t>Usually, a </a:t>
                </a:r>
                <a:r>
                  <a:rPr lang="en-US" sz="2200" b="1" dirty="0"/>
                  <a:t>different message computation </a:t>
                </a:r>
                <a:r>
                  <a:rPr lang="en-US" sz="2200" dirty="0"/>
                  <a:t>will be performed</a:t>
                </a:r>
              </a:p>
              <a:p>
                <a:pPr lvl="5"/>
                <a:endParaRPr lang="en-US" sz="1600" b="1" dirty="0"/>
              </a:p>
              <a:p>
                <a:pPr lvl="5"/>
                <a:endParaRPr lang="en-US" sz="1600" b="1" dirty="0"/>
              </a:p>
              <a:p>
                <a:pPr lvl="1"/>
                <a:r>
                  <a:rPr lang="en-US" sz="2400" b="1" dirty="0">
                    <a:solidFill>
                      <a:schemeClr val="accent2"/>
                    </a:solidFill>
                  </a:rPr>
                  <a:t>(2) Aggregation: </a:t>
                </a:r>
                <a:r>
                  <a:rPr lang="en-US" sz="2400" dirty="0"/>
                  <a:t>After aggregating from neighbors, we can </a:t>
                </a:r>
                <a:r>
                  <a:rPr lang="en-US" sz="2400" b="1" dirty="0"/>
                  <a:t>aggregate the message from node </a:t>
                </a:r>
                <a14:m>
                  <m:oMath xmlns:m="http://schemas.openxmlformats.org/officeDocument/2006/math">
                    <m:r>
                      <a:rPr lang="en-US" sz="2400" b="1" i="1">
                        <a:latin typeface="Cambria Math" panose="02040503050406030204" pitchFamily="18" charset="0"/>
                      </a:rPr>
                      <m:t>𝒗</m:t>
                    </m:r>
                  </m:oMath>
                </a14:m>
                <a:r>
                  <a:rPr lang="en-US" sz="2400" b="1" dirty="0"/>
                  <a:t> itself</a:t>
                </a:r>
              </a:p>
              <a:p>
                <a:pPr lvl="2"/>
                <a:r>
                  <a:rPr lang="en-US" sz="2200" dirty="0"/>
                  <a:t>Via</a:t>
                </a:r>
                <a:r>
                  <a:rPr lang="en-US" sz="2200" b="1" dirty="0"/>
                  <a:t> </a:t>
                </a:r>
                <a:r>
                  <a:rPr lang="en-US" sz="2200" b="1" dirty="0">
                    <a:solidFill>
                      <a:schemeClr val="accent4"/>
                    </a:solidFill>
                  </a:rPr>
                  <a:t>concatenation</a:t>
                </a:r>
                <a:r>
                  <a:rPr lang="en-US" sz="2200" b="1" dirty="0"/>
                  <a:t> or </a:t>
                </a:r>
                <a:r>
                  <a:rPr lang="en-US" sz="2200" b="1" dirty="0">
                    <a:solidFill>
                      <a:schemeClr val="accent4"/>
                    </a:solidFill>
                  </a:rPr>
                  <a:t>summation</a:t>
                </a:r>
              </a:p>
              <a:p>
                <a:pPr marL="457200" lvl="1" indent="0">
                  <a:buNone/>
                </a:pPr>
                <a:endParaRPr lang="en-US" sz="2400" b="1" dirty="0"/>
              </a:p>
            </p:txBody>
          </p:sp>
        </mc:Choice>
        <mc:Fallback xmlns="">
          <p:sp>
            <p:nvSpPr>
              <p:cNvPr id="3" name="Content Placeholder 2">
                <a:extLst>
                  <a:ext uri="{FF2B5EF4-FFF2-40B4-BE49-F238E27FC236}">
                    <a16:creationId xmlns:a16="http://schemas.microsoft.com/office/drawing/2014/main" id="{1C850698-3B53-9048-92D9-4D9AC2BE0455}"/>
                  </a:ext>
                </a:extLst>
              </p:cNvPr>
              <p:cNvSpPr>
                <a:spLocks noGrp="1" noRot="1" noChangeAspect="1" noMove="1" noResize="1" noEditPoints="1" noAdjustHandles="1" noChangeArrowheads="1" noChangeShapeType="1" noTextEdit="1"/>
              </p:cNvSpPr>
              <p:nvPr>
                <p:ph idx="1"/>
              </p:nvPr>
            </p:nvSpPr>
            <p:spPr>
              <a:xfrm>
                <a:off x="395536" y="1052736"/>
                <a:ext cx="8229600" cy="5365792"/>
              </a:xfrm>
              <a:blipFill>
                <a:blip r:embed="rId3"/>
                <a:stretch>
                  <a:fillRect l="-1556" t="-1136" r="-815"/>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53B2E44B-2AF5-3141-90ED-7A6FFBAACF88}"/>
              </a:ext>
            </a:extLst>
          </p:cNvPr>
          <p:cNvSpPr>
            <a:spLocks noGrp="1"/>
          </p:cNvSpPr>
          <p:nvPr>
            <p:ph type="sldNum" sz="quarter" idx="12"/>
          </p:nvPr>
        </p:nvSpPr>
        <p:spPr>
          <a:xfrm>
            <a:off x="6876256" y="6376161"/>
            <a:ext cx="2133600" cy="365125"/>
          </a:xfrm>
        </p:spPr>
        <p:txBody>
          <a:bodyPr/>
          <a:lstStyle/>
          <a:p>
            <a:fld id="{19B12225-5612-419B-A8D5-4B8EEE4C217E}" type="slidenum">
              <a:rPr lang="en-US" smtClean="0"/>
              <a:pPr/>
              <a:t>56</a:t>
            </a:fld>
            <a:endParaRPr lang="en-US"/>
          </a:p>
        </p:txBody>
      </p:sp>
      <p:sp>
        <p:nvSpPr>
          <p:cNvPr id="35" name="Oval 34">
            <a:extLst>
              <a:ext uri="{FF2B5EF4-FFF2-40B4-BE49-F238E27FC236}">
                <a16:creationId xmlns:a16="http://schemas.microsoft.com/office/drawing/2014/main" id="{4BBF61F2-27FA-D944-9CBF-CC4010F7B117}"/>
              </a:ext>
            </a:extLst>
          </p:cNvPr>
          <p:cNvSpPr/>
          <p:nvPr/>
        </p:nvSpPr>
        <p:spPr>
          <a:xfrm>
            <a:off x="5675827" y="3672843"/>
            <a:ext cx="274320" cy="2743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A1452F7-3964-A64B-AD48-F286E3E91756}"/>
              </a:ext>
            </a:extLst>
          </p:cNvPr>
          <p:cNvSpPr/>
          <p:nvPr/>
        </p:nvSpPr>
        <p:spPr>
          <a:xfrm>
            <a:off x="1642283" y="3672843"/>
            <a:ext cx="274320" cy="27432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B62F0AB-58A4-5F42-B422-D18F99FB865A}"/>
              </a:ext>
            </a:extLst>
          </p:cNvPr>
          <p:cNvSpPr/>
          <p:nvPr/>
        </p:nvSpPr>
        <p:spPr>
          <a:xfrm>
            <a:off x="2309697" y="3672843"/>
            <a:ext cx="274320" cy="2743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6CAB4C6-D7BA-FB47-BB47-BC0F21BA81DB}"/>
              </a:ext>
            </a:extLst>
          </p:cNvPr>
          <p:cNvSpPr/>
          <p:nvPr/>
        </p:nvSpPr>
        <p:spPr>
          <a:xfrm>
            <a:off x="1984878" y="3672843"/>
            <a:ext cx="274320" cy="27432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D6E3DB3-9DDB-124F-A9F1-8FA6361E31CB}"/>
                  </a:ext>
                </a:extLst>
              </p:cNvPr>
              <p:cNvSpPr/>
              <p:nvPr/>
            </p:nvSpPr>
            <p:spPr>
              <a:xfrm>
                <a:off x="6044401" y="3558830"/>
                <a:ext cx="2098331" cy="466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i="1">
                              <a:latin typeface="Cambria Math" panose="02040503050406030204" pitchFamily="18" charset="0"/>
                            </a:rPr>
                          </m:ctrlPr>
                        </m:sSubSupPr>
                        <m:e>
                          <m:r>
                            <a:rPr lang="en-US" sz="2000" b="1">
                              <a:latin typeface="Cambria Math" panose="02040503050406030204" pitchFamily="18" charset="0"/>
                            </a:rPr>
                            <m:t>𝐦</m:t>
                          </m:r>
                        </m:e>
                        <m:sub>
                          <m:r>
                            <a:rPr lang="en-US" sz="2000" i="1">
                              <a:latin typeface="Cambria Math" panose="02040503050406030204" pitchFamily="18" charset="0"/>
                            </a:rPr>
                            <m:t>𝑣</m:t>
                          </m:r>
                        </m:sub>
                        <m:sup>
                          <m:r>
                            <a:rPr lang="en-US" sz="2000" i="1">
                              <a:latin typeface="Cambria Math" panose="02040503050406030204" pitchFamily="18" charset="0"/>
                            </a:rPr>
                            <m:t>(</m:t>
                          </m:r>
                          <m:r>
                            <a:rPr lang="en-US" sz="2000" i="1">
                              <a:latin typeface="Cambria Math" panose="02040503050406030204" pitchFamily="18" charset="0"/>
                            </a:rPr>
                            <m:t>𝑙</m:t>
                          </m:r>
                          <m:r>
                            <a:rPr lang="en-US" sz="2000" i="1">
                              <a:latin typeface="Cambria Math" panose="02040503050406030204" pitchFamily="18" charset="0"/>
                            </a:rPr>
                            <m:t>)</m:t>
                          </m:r>
                        </m:sup>
                      </m:sSubSup>
                      <m:r>
                        <a:rPr lang="en-US" sz="2000" i="1">
                          <a:latin typeface="Cambria Math" panose="02040503050406030204" pitchFamily="18" charset="0"/>
                        </a:rPr>
                        <m:t>=</m:t>
                      </m:r>
                      <m:sSup>
                        <m:sSupPr>
                          <m:ctrlPr>
                            <a:rPr lang="en-US" sz="2000" i="1">
                              <a:solidFill>
                                <a:srgbClr val="C00000"/>
                              </a:solidFill>
                              <a:latin typeface="Cambria Math" panose="02040503050406030204" pitchFamily="18" charset="0"/>
                            </a:rPr>
                          </m:ctrlPr>
                        </m:sSupPr>
                        <m:e>
                          <m:r>
                            <a:rPr lang="en-US" sz="2000" b="1">
                              <a:solidFill>
                                <a:srgbClr val="C00000"/>
                              </a:solidFill>
                              <a:latin typeface="Cambria Math" panose="02040503050406030204" pitchFamily="18" charset="0"/>
                            </a:rPr>
                            <m:t>𝐁</m:t>
                          </m:r>
                        </m:e>
                        <m:sup>
                          <m:d>
                            <m:dPr>
                              <m:ctrlPr>
                                <a:rPr lang="en-US" sz="2000" i="1">
                                  <a:solidFill>
                                    <a:srgbClr val="C00000"/>
                                  </a:solidFill>
                                  <a:latin typeface="Cambria Math" panose="02040503050406030204" pitchFamily="18" charset="0"/>
                                </a:rPr>
                              </m:ctrlPr>
                            </m:dPr>
                            <m:e>
                              <m:r>
                                <a:rPr lang="en-US" sz="2000" i="1">
                                  <a:solidFill>
                                    <a:srgbClr val="C00000"/>
                                  </a:solidFill>
                                  <a:latin typeface="Cambria Math" panose="02040503050406030204" pitchFamily="18" charset="0"/>
                                </a:rPr>
                                <m:t>𝑙</m:t>
                              </m:r>
                            </m:e>
                          </m:d>
                        </m:sup>
                      </m:sSup>
                      <m:sSubSup>
                        <m:sSubSupPr>
                          <m:ctrlPr>
                            <a:rPr lang="en-US" sz="2000" i="1">
                              <a:latin typeface="Cambria Math" panose="02040503050406030204" pitchFamily="18" charset="0"/>
                            </a:rPr>
                          </m:ctrlPr>
                        </m:sSubSupPr>
                        <m:e>
                          <m:r>
                            <a:rPr lang="en-US" sz="2000" b="1">
                              <a:latin typeface="Cambria Math" panose="02040503050406030204" pitchFamily="18" charset="0"/>
                            </a:rPr>
                            <m:t>𝐡</m:t>
                          </m:r>
                        </m:e>
                        <m:sub>
                          <m:r>
                            <a:rPr lang="en-US" sz="2000" i="1">
                              <a:latin typeface="Cambria Math" panose="02040503050406030204" pitchFamily="18" charset="0"/>
                            </a:rPr>
                            <m:t>𝑣</m:t>
                          </m:r>
                        </m:sub>
                        <m:sup>
                          <m:d>
                            <m:dPr>
                              <m:ctrlPr>
                                <a:rPr lang="en-US" sz="2000" i="1">
                                  <a:latin typeface="Cambria Math" panose="02040503050406030204" pitchFamily="18" charset="0"/>
                                </a:rPr>
                              </m:ctrlPr>
                            </m:dPr>
                            <m:e>
                              <m:r>
                                <a:rPr lang="en-US" sz="2000" i="1">
                                  <a:latin typeface="Cambria Math" panose="02040503050406030204" pitchFamily="18" charset="0"/>
                                </a:rPr>
                                <m:t>𝑙</m:t>
                              </m:r>
                              <m:r>
                                <a:rPr lang="en-US" sz="2000" i="1">
                                  <a:latin typeface="Cambria Math" panose="02040503050406030204" pitchFamily="18" charset="0"/>
                                </a:rPr>
                                <m:t>−1</m:t>
                              </m:r>
                            </m:e>
                          </m:d>
                        </m:sup>
                      </m:sSubSup>
                    </m:oMath>
                  </m:oMathPara>
                </a14:m>
                <a:endParaRPr lang="en-US" sz="2000"/>
              </a:p>
            </p:txBody>
          </p:sp>
        </mc:Choice>
        <mc:Fallback xmlns="">
          <p:sp>
            <p:nvSpPr>
              <p:cNvPr id="9" name="Rectangle 8">
                <a:extLst>
                  <a:ext uri="{FF2B5EF4-FFF2-40B4-BE49-F238E27FC236}">
                    <a16:creationId xmlns:a16="http://schemas.microsoft.com/office/drawing/2014/main" id="{7D6E3DB3-9DDB-124F-A9F1-8FA6361E31CB}"/>
                  </a:ext>
                </a:extLst>
              </p:cNvPr>
              <p:cNvSpPr>
                <a:spLocks noRot="1" noChangeAspect="1" noMove="1" noResize="1" noEditPoints="1" noAdjustHandles="1" noChangeArrowheads="1" noChangeShapeType="1" noTextEdit="1"/>
              </p:cNvSpPr>
              <p:nvPr/>
            </p:nvSpPr>
            <p:spPr>
              <a:xfrm>
                <a:off x="6044401" y="3558830"/>
                <a:ext cx="2098331" cy="466025"/>
              </a:xfrm>
              <a:prstGeom prst="rect">
                <a:avLst/>
              </a:prstGeom>
              <a:blipFill>
                <a:blip r:embed="rId4"/>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8AD01BC-2359-5D47-87A0-AFC014D96886}"/>
                  </a:ext>
                </a:extLst>
              </p:cNvPr>
              <p:cNvSpPr/>
              <p:nvPr/>
            </p:nvSpPr>
            <p:spPr>
              <a:xfrm>
                <a:off x="2703064" y="3569419"/>
                <a:ext cx="2178738" cy="4660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i="1">
                              <a:latin typeface="Cambria Math" panose="02040503050406030204" pitchFamily="18" charset="0"/>
                            </a:rPr>
                          </m:ctrlPr>
                        </m:sSubSupPr>
                        <m:e>
                          <m:r>
                            <a:rPr lang="en-US" sz="2000" b="1">
                              <a:latin typeface="Cambria Math" panose="02040503050406030204" pitchFamily="18" charset="0"/>
                            </a:rPr>
                            <m:t>𝐦</m:t>
                          </m:r>
                        </m:e>
                        <m:sub>
                          <m:r>
                            <a:rPr lang="en-US" sz="2000" i="1">
                              <a:latin typeface="Cambria Math" panose="02040503050406030204" pitchFamily="18" charset="0"/>
                            </a:rPr>
                            <m:t>𝑢</m:t>
                          </m:r>
                        </m:sub>
                        <m:sup>
                          <m:r>
                            <a:rPr lang="en-US" sz="2000" i="1">
                              <a:latin typeface="Cambria Math" panose="02040503050406030204" pitchFamily="18" charset="0"/>
                            </a:rPr>
                            <m:t>(</m:t>
                          </m:r>
                          <m:r>
                            <a:rPr lang="en-US" sz="2000" i="1">
                              <a:latin typeface="Cambria Math" panose="02040503050406030204" pitchFamily="18" charset="0"/>
                            </a:rPr>
                            <m:t>𝑙</m:t>
                          </m:r>
                          <m:r>
                            <a:rPr lang="en-US" sz="2000" i="1">
                              <a:latin typeface="Cambria Math" panose="02040503050406030204" pitchFamily="18" charset="0"/>
                            </a:rPr>
                            <m:t>)</m:t>
                          </m:r>
                        </m:sup>
                      </m:sSubSup>
                      <m:r>
                        <a:rPr lang="en-US" sz="2000" i="1">
                          <a:latin typeface="Cambria Math" panose="02040503050406030204" pitchFamily="18" charset="0"/>
                        </a:rPr>
                        <m:t>=</m:t>
                      </m:r>
                      <m:sSup>
                        <m:sSupPr>
                          <m:ctrlPr>
                            <a:rPr lang="en-US" sz="2000" i="1">
                              <a:solidFill>
                                <a:srgbClr val="C00000"/>
                              </a:solidFill>
                              <a:latin typeface="Cambria Math" panose="02040503050406030204" pitchFamily="18" charset="0"/>
                            </a:rPr>
                          </m:ctrlPr>
                        </m:sSupPr>
                        <m:e>
                          <m:r>
                            <a:rPr lang="en-US" sz="2000" b="1">
                              <a:solidFill>
                                <a:srgbClr val="C00000"/>
                              </a:solidFill>
                              <a:latin typeface="Cambria Math" panose="02040503050406030204" pitchFamily="18" charset="0"/>
                            </a:rPr>
                            <m:t>𝐖</m:t>
                          </m:r>
                        </m:e>
                        <m:sup>
                          <m:d>
                            <m:dPr>
                              <m:ctrlPr>
                                <a:rPr lang="en-US" sz="2000" i="1">
                                  <a:solidFill>
                                    <a:srgbClr val="C00000"/>
                                  </a:solidFill>
                                  <a:latin typeface="Cambria Math" panose="02040503050406030204" pitchFamily="18" charset="0"/>
                                </a:rPr>
                              </m:ctrlPr>
                            </m:dPr>
                            <m:e>
                              <m:r>
                                <a:rPr lang="en-US" sz="2000" i="1">
                                  <a:solidFill>
                                    <a:srgbClr val="C00000"/>
                                  </a:solidFill>
                                  <a:latin typeface="Cambria Math" panose="02040503050406030204" pitchFamily="18" charset="0"/>
                                </a:rPr>
                                <m:t>𝑙</m:t>
                              </m:r>
                            </m:e>
                          </m:d>
                        </m:sup>
                      </m:sSup>
                      <m:sSubSup>
                        <m:sSubSupPr>
                          <m:ctrlPr>
                            <a:rPr lang="en-US" sz="2000" i="1">
                              <a:latin typeface="Cambria Math" panose="02040503050406030204" pitchFamily="18" charset="0"/>
                            </a:rPr>
                          </m:ctrlPr>
                        </m:sSubSupPr>
                        <m:e>
                          <m:r>
                            <a:rPr lang="en-US" sz="2000" b="1">
                              <a:latin typeface="Cambria Math" panose="02040503050406030204" pitchFamily="18" charset="0"/>
                            </a:rPr>
                            <m:t>𝐡</m:t>
                          </m:r>
                        </m:e>
                        <m:sub>
                          <m:r>
                            <a:rPr lang="en-US" sz="2000" i="1">
                              <a:latin typeface="Cambria Math" panose="02040503050406030204" pitchFamily="18" charset="0"/>
                            </a:rPr>
                            <m:t>𝑢</m:t>
                          </m:r>
                        </m:sub>
                        <m:sup>
                          <m:d>
                            <m:dPr>
                              <m:ctrlPr>
                                <a:rPr lang="en-US" sz="2000" i="1">
                                  <a:latin typeface="Cambria Math" panose="02040503050406030204" pitchFamily="18" charset="0"/>
                                </a:rPr>
                              </m:ctrlPr>
                            </m:dPr>
                            <m:e>
                              <m:r>
                                <a:rPr lang="en-US" sz="2000" i="1">
                                  <a:latin typeface="Cambria Math" panose="02040503050406030204" pitchFamily="18" charset="0"/>
                                </a:rPr>
                                <m:t>𝑙</m:t>
                              </m:r>
                              <m:r>
                                <a:rPr lang="en-US" sz="2000" i="1">
                                  <a:latin typeface="Cambria Math" panose="02040503050406030204" pitchFamily="18" charset="0"/>
                                </a:rPr>
                                <m:t>−1</m:t>
                              </m:r>
                            </m:e>
                          </m:d>
                        </m:sup>
                      </m:sSubSup>
                    </m:oMath>
                  </m:oMathPara>
                </a14:m>
                <a:endParaRPr lang="en-US" sz="2000"/>
              </a:p>
            </p:txBody>
          </p:sp>
        </mc:Choice>
        <mc:Fallback xmlns="">
          <p:sp>
            <p:nvSpPr>
              <p:cNvPr id="10" name="Rectangle 9">
                <a:extLst>
                  <a:ext uri="{FF2B5EF4-FFF2-40B4-BE49-F238E27FC236}">
                    <a16:creationId xmlns:a16="http://schemas.microsoft.com/office/drawing/2014/main" id="{48AD01BC-2359-5D47-87A0-AFC014D96886}"/>
                  </a:ext>
                </a:extLst>
              </p:cNvPr>
              <p:cNvSpPr>
                <a:spLocks noRot="1" noChangeAspect="1" noMove="1" noResize="1" noEditPoints="1" noAdjustHandles="1" noChangeArrowheads="1" noChangeShapeType="1" noTextEdit="1"/>
              </p:cNvSpPr>
              <p:nvPr/>
            </p:nvSpPr>
            <p:spPr>
              <a:xfrm>
                <a:off x="2703064" y="3569419"/>
                <a:ext cx="2178738" cy="466090"/>
              </a:xfrm>
              <a:prstGeom prst="rect">
                <a:avLst/>
              </a:prstGeom>
              <a:blipFill>
                <a:blip r:embed="rId5"/>
                <a:stretch>
                  <a:fillRect/>
                </a:stretch>
              </a:blipFill>
            </p:spPr>
            <p:txBody>
              <a:bodyPr/>
              <a:lstStyle/>
              <a:p>
                <a:r>
                  <a:rPr lang="el-GR">
                    <a:noFill/>
                  </a:rPr>
                  <a:t> </a:t>
                </a:r>
              </a:p>
            </p:txBody>
          </p:sp>
        </mc:Fallback>
      </mc:AlternateContent>
      <p:sp>
        <p:nvSpPr>
          <p:cNvPr id="28" name="Rectangle 27">
            <a:extLst>
              <a:ext uri="{FF2B5EF4-FFF2-40B4-BE49-F238E27FC236}">
                <a16:creationId xmlns:a16="http://schemas.microsoft.com/office/drawing/2014/main" id="{F473298F-91B1-9743-A6A8-73A17E32651A}"/>
              </a:ext>
            </a:extLst>
          </p:cNvPr>
          <p:cNvSpPr/>
          <p:nvPr/>
        </p:nvSpPr>
        <p:spPr>
          <a:xfrm>
            <a:off x="3629300" y="5583832"/>
            <a:ext cx="2977356" cy="546292"/>
          </a:xfrm>
          <a:prstGeom prst="rect">
            <a:avLst/>
          </a:prstGeom>
          <a:noFill/>
          <a:ln w="25400" cmpd="sng">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1"/>
              </a:solidFill>
            </a:endParaRPr>
          </a:p>
        </p:txBody>
      </p:sp>
      <p:sp>
        <p:nvSpPr>
          <p:cNvPr id="13" name="TextBox 12">
            <a:extLst>
              <a:ext uri="{FF2B5EF4-FFF2-40B4-BE49-F238E27FC236}">
                <a16:creationId xmlns:a16="http://schemas.microsoft.com/office/drawing/2014/main" id="{32AE2A38-A298-2A40-97B5-93C08670775F}"/>
              </a:ext>
            </a:extLst>
          </p:cNvPr>
          <p:cNvSpPr txBox="1"/>
          <p:nvPr/>
        </p:nvSpPr>
        <p:spPr>
          <a:xfrm>
            <a:off x="3214192" y="6146159"/>
            <a:ext cx="3433440" cy="400110"/>
          </a:xfrm>
          <a:prstGeom prst="rect">
            <a:avLst/>
          </a:prstGeom>
          <a:noFill/>
        </p:spPr>
        <p:txBody>
          <a:bodyPr wrap="none" rtlCol="0">
            <a:spAutoFit/>
          </a:bodyPr>
          <a:lstStyle/>
          <a:p>
            <a:r>
              <a:rPr lang="en-US" sz="2000" b="1">
                <a:solidFill>
                  <a:schemeClr val="accent1"/>
                </a:solidFill>
                <a:latin typeface="Calibri" panose="020F0502020204030204" pitchFamily="34" charset="0"/>
                <a:cs typeface="Calibri" panose="020F0502020204030204" pitchFamily="34" charset="0"/>
              </a:rPr>
              <a:t>First aggregate from neighbors</a:t>
            </a:r>
          </a:p>
        </p:txBody>
      </p:sp>
      <p:sp>
        <p:nvSpPr>
          <p:cNvPr id="31" name="Rectangle 30">
            <a:extLst>
              <a:ext uri="{FF2B5EF4-FFF2-40B4-BE49-F238E27FC236}">
                <a16:creationId xmlns:a16="http://schemas.microsoft.com/office/drawing/2014/main" id="{0A7FB06D-54F4-3348-8F87-22EC496E5F7C}"/>
              </a:ext>
            </a:extLst>
          </p:cNvPr>
          <p:cNvSpPr/>
          <p:nvPr/>
        </p:nvSpPr>
        <p:spPr>
          <a:xfrm>
            <a:off x="6771140" y="5583832"/>
            <a:ext cx="606031" cy="546292"/>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2" name="TextBox 31">
            <a:extLst>
              <a:ext uri="{FF2B5EF4-FFF2-40B4-BE49-F238E27FC236}">
                <a16:creationId xmlns:a16="http://schemas.microsoft.com/office/drawing/2014/main" id="{36E5CDD6-B9CA-0C47-9AFE-A56058513733}"/>
              </a:ext>
            </a:extLst>
          </p:cNvPr>
          <p:cNvSpPr txBox="1"/>
          <p:nvPr/>
        </p:nvSpPr>
        <p:spPr>
          <a:xfrm>
            <a:off x="5283119" y="5206688"/>
            <a:ext cx="3582071" cy="400110"/>
          </a:xfrm>
          <a:prstGeom prst="rect">
            <a:avLst/>
          </a:prstGeom>
          <a:noFill/>
        </p:spPr>
        <p:txBody>
          <a:bodyPr wrap="none" rtlCol="0">
            <a:spAutoFit/>
          </a:bodyPr>
          <a:lstStyle/>
          <a:p>
            <a:r>
              <a:rPr lang="en-US" sz="2000" b="1">
                <a:solidFill>
                  <a:srgbClr val="C00000"/>
                </a:solidFill>
                <a:latin typeface="Calibri" panose="020F0502020204030204" pitchFamily="34" charset="0"/>
                <a:cs typeface="Calibri" panose="020F0502020204030204" pitchFamily="34" charset="0"/>
              </a:rPr>
              <a:t>Then aggregate from node itself</a:t>
            </a:r>
          </a:p>
        </p:txBody>
      </p:sp>
    </p:spTree>
    <p:extLst>
      <p:ext uri="{BB962C8B-B14F-4D97-AF65-F5344CB8AC3E}">
        <p14:creationId xmlns:p14="http://schemas.microsoft.com/office/powerpoint/2010/main" val="774811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A4F076-BA37-3F4B-90E4-167CFD4EC534}"/>
              </a:ext>
            </a:extLst>
          </p:cNvPr>
          <p:cNvPicPr>
            <a:picLocks noChangeAspect="1"/>
          </p:cNvPicPr>
          <p:nvPr/>
        </p:nvPicPr>
        <p:blipFill>
          <a:blip r:embed="rId2"/>
          <a:stretch>
            <a:fillRect/>
          </a:stretch>
        </p:blipFill>
        <p:spPr>
          <a:xfrm>
            <a:off x="3543417" y="5346389"/>
            <a:ext cx="2057166" cy="1435411"/>
          </a:xfrm>
          <a:prstGeom prst="rect">
            <a:avLst/>
          </a:prstGeom>
        </p:spPr>
      </p:pic>
      <p:sp>
        <p:nvSpPr>
          <p:cNvPr id="2" name="Title 1">
            <a:extLst>
              <a:ext uri="{FF2B5EF4-FFF2-40B4-BE49-F238E27FC236}">
                <a16:creationId xmlns:a16="http://schemas.microsoft.com/office/drawing/2014/main" id="{0B47D70C-88C7-8649-831B-F63BB639CC80}"/>
              </a:ext>
            </a:extLst>
          </p:cNvPr>
          <p:cNvSpPr>
            <a:spLocks noGrp="1"/>
          </p:cNvSpPr>
          <p:nvPr>
            <p:ph type="title"/>
          </p:nvPr>
        </p:nvSpPr>
        <p:spPr>
          <a:xfrm>
            <a:off x="457200" y="91590"/>
            <a:ext cx="8229600" cy="1143000"/>
          </a:xfrm>
        </p:spPr>
        <p:txBody>
          <a:bodyPr/>
          <a:lstStyle/>
          <a:p>
            <a:r>
              <a:rPr lang="en-US" dirty="0"/>
              <a:t>A Single GNN Layer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850698-3B53-9048-92D9-4D9AC2BE0455}"/>
                  </a:ext>
                </a:extLst>
              </p:cNvPr>
              <p:cNvSpPr>
                <a:spLocks noGrp="1"/>
              </p:cNvSpPr>
              <p:nvPr>
                <p:ph idx="1"/>
              </p:nvPr>
            </p:nvSpPr>
            <p:spPr>
              <a:xfrm>
                <a:off x="457199" y="1295400"/>
                <a:ext cx="8792055" cy="5257801"/>
              </a:xfrm>
            </p:spPr>
            <p:txBody>
              <a:bodyPr/>
              <a:lstStyle/>
              <a:p>
                <a:pPr marL="0" indent="0">
                  <a:buNone/>
                </a:pPr>
                <a:r>
                  <a:rPr lang="en-US" b="1" dirty="0"/>
                  <a:t>Putting things together:</a:t>
                </a:r>
              </a:p>
              <a:p>
                <a:pPr lvl="1"/>
                <a:r>
                  <a:rPr lang="en-US" b="1" dirty="0">
                    <a:solidFill>
                      <a:srgbClr val="C00000"/>
                    </a:solidFill>
                  </a:rPr>
                  <a:t>(1) Message</a:t>
                </a:r>
                <a:r>
                  <a:rPr lang="en-US" dirty="0"/>
                  <a:t>: each node computes a message</a:t>
                </a:r>
              </a:p>
              <a:p>
                <a:pPr lvl="1"/>
                <a:endParaRPr lang="en-US" dirty="0"/>
              </a:p>
              <a:p>
                <a:pPr lvl="1"/>
                <a:r>
                  <a:rPr lang="en-US" b="1" dirty="0">
                    <a:solidFill>
                      <a:srgbClr val="C00000"/>
                    </a:solidFill>
                  </a:rPr>
                  <a:t>(2) Aggregation</a:t>
                </a:r>
                <a:r>
                  <a:rPr lang="en-US" dirty="0"/>
                  <a:t>: aggregate messages from neighbors</a:t>
                </a:r>
              </a:p>
              <a:p>
                <a:pPr lvl="1"/>
                <a:endParaRPr lang="en-US" dirty="0"/>
              </a:p>
              <a:p>
                <a:pPr lvl="1"/>
                <a:r>
                  <a:rPr lang="en-US" b="1" dirty="0">
                    <a:solidFill>
                      <a:schemeClr val="accent4"/>
                    </a:solidFill>
                  </a:rPr>
                  <a:t>Nonlinearity (activation):</a:t>
                </a:r>
                <a:r>
                  <a:rPr lang="en-US" b="1" dirty="0"/>
                  <a:t> </a:t>
                </a:r>
                <a:r>
                  <a:rPr lang="en-US" dirty="0"/>
                  <a:t>Adds expressiveness</a:t>
                </a:r>
                <a:endParaRPr lang="en-US" b="1" dirty="0"/>
              </a:p>
              <a:p>
                <a:pPr lvl="2"/>
                <a:r>
                  <a:rPr lang="en-US" dirty="0"/>
                  <a:t>Often written as </a:t>
                </a:r>
                <a14:m>
                  <m:oMath xmlns:m="http://schemas.openxmlformats.org/officeDocument/2006/math">
                    <m:r>
                      <a:rPr lang="en-US" b="0" i="1" smtClean="0">
                        <a:latin typeface="Cambria Math" panose="02040503050406030204" pitchFamily="18" charset="0"/>
                      </a:rPr>
                      <m:t>𝜎</m:t>
                    </m:r>
                    <m:r>
                      <a:rPr lang="en-US" b="0" i="1" smtClean="0">
                        <a:latin typeface="Cambria Math" panose="02040503050406030204" pitchFamily="18" charset="0"/>
                      </a:rPr>
                      <m:t>(⋅)</m:t>
                    </m:r>
                  </m:oMath>
                </a14:m>
                <a:r>
                  <a:rPr lang="en-US" dirty="0"/>
                  <a:t>. Examples: </a:t>
                </a:r>
                <a14:m>
                  <m:oMath xmlns:m="http://schemas.openxmlformats.org/officeDocument/2006/math">
                    <m:r>
                      <m:rPr>
                        <m:sty m:val="p"/>
                      </m:rPr>
                      <a:rPr lang="en-US" b="0" i="0" smtClean="0">
                        <a:latin typeface="Cambria Math" panose="02040503050406030204" pitchFamily="18" charset="0"/>
                      </a:rPr>
                      <m:t>ReLU</m:t>
                    </m:r>
                    <m:r>
                      <a:rPr lang="en-US" b="0" i="0" smtClean="0">
                        <a:latin typeface="Cambria Math" panose="02040503050406030204" pitchFamily="18" charset="0"/>
                      </a:rPr>
                      <m:t>(</m:t>
                    </m:r>
                    <m:r>
                      <a:rPr lang="en-US" b="0" i="1" smtClean="0">
                        <a:latin typeface="Cambria Math" panose="02040503050406030204" pitchFamily="18" charset="0"/>
                      </a:rPr>
                      <m:t>⋅</m:t>
                    </m:r>
                    <m:r>
                      <a:rPr lang="en-US" b="0" i="0" smtClean="0">
                        <a:latin typeface="Cambria Math" panose="02040503050406030204" pitchFamily="18" charset="0"/>
                      </a:rPr>
                      <m:t>)</m:t>
                    </m:r>
                  </m:oMath>
                </a14:m>
                <a:r>
                  <a:rPr lang="en-US" dirty="0"/>
                  <a:t>, </a:t>
                </a:r>
                <a14:m>
                  <m:oMath xmlns:m="http://schemas.openxmlformats.org/officeDocument/2006/math">
                    <m:r>
                      <m:rPr>
                        <m:sty m:val="p"/>
                      </m:rPr>
                      <a:rPr lang="en-US" b="0" i="0" dirty="0" smtClean="0">
                        <a:latin typeface="Cambria Math" panose="02040503050406030204" pitchFamily="18" charset="0"/>
                      </a:rPr>
                      <m:t>Sigmoid</m:t>
                    </m:r>
                    <m:r>
                      <a:rPr lang="en-US" b="0" i="0" dirty="0" smtClean="0">
                        <a:latin typeface="Cambria Math" panose="02040503050406030204" pitchFamily="18" charset="0"/>
                      </a:rPr>
                      <m:t>(</m:t>
                    </m:r>
                    <m:r>
                      <a:rPr lang="en-US" b="0" i="1" dirty="0" smtClean="0">
                        <a:latin typeface="Cambria Math" panose="02040503050406030204" pitchFamily="18" charset="0"/>
                      </a:rPr>
                      <m:t>⋅</m:t>
                    </m:r>
                    <m:r>
                      <a:rPr lang="en-US" b="0" i="0" dirty="0" smtClean="0">
                        <a:latin typeface="Cambria Math" panose="02040503050406030204" pitchFamily="18" charset="0"/>
                      </a:rPr>
                      <m:t>)</m:t>
                    </m:r>
                  </m:oMath>
                </a14:m>
                <a:r>
                  <a:rPr lang="en-US" dirty="0"/>
                  <a:t>, …</a:t>
                </a:r>
              </a:p>
              <a:p>
                <a:pPr lvl="2"/>
                <a:r>
                  <a:rPr lang="en-US" dirty="0"/>
                  <a:t>Can be added to </a:t>
                </a:r>
                <a:r>
                  <a:rPr lang="en-US" b="1" dirty="0"/>
                  <a:t>message </a:t>
                </a:r>
                <a:r>
                  <a:rPr lang="en-US" dirty="0"/>
                  <a:t>or</a:t>
                </a:r>
                <a:r>
                  <a:rPr lang="en-US" b="1" dirty="0"/>
                  <a:t> aggregation</a:t>
                </a:r>
              </a:p>
              <a:p>
                <a:pPr lvl="1"/>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1C850698-3B53-9048-92D9-4D9AC2BE0455}"/>
                  </a:ext>
                </a:extLst>
              </p:cNvPr>
              <p:cNvSpPr>
                <a:spLocks noGrp="1" noRot="1" noChangeAspect="1" noMove="1" noResize="1" noEditPoints="1" noAdjustHandles="1" noChangeArrowheads="1" noChangeShapeType="1" noTextEdit="1"/>
              </p:cNvSpPr>
              <p:nvPr>
                <p:ph idx="1"/>
              </p:nvPr>
            </p:nvSpPr>
            <p:spPr>
              <a:xfrm>
                <a:off x="457199" y="1295400"/>
                <a:ext cx="8792055" cy="5257801"/>
              </a:xfrm>
              <a:blipFill>
                <a:blip r:embed="rId3"/>
                <a:stretch>
                  <a:fillRect l="-1734" t="-1508"/>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53B2E44B-2AF5-3141-90ED-7A6FFBAACF88}"/>
              </a:ext>
            </a:extLst>
          </p:cNvPr>
          <p:cNvSpPr>
            <a:spLocks noGrp="1"/>
          </p:cNvSpPr>
          <p:nvPr>
            <p:ph type="sldNum" sz="quarter" idx="12"/>
          </p:nvPr>
        </p:nvSpPr>
        <p:spPr/>
        <p:txBody>
          <a:bodyPr/>
          <a:lstStyle/>
          <a:p>
            <a:fld id="{19B12225-5612-419B-A8D5-4B8EEE4C217E}" type="slidenum">
              <a:rPr lang="en-US" smtClean="0"/>
              <a:pPr/>
              <a:t>57</a:t>
            </a:fld>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817A858-E848-7A44-B6A5-A130EF17D99A}"/>
                  </a:ext>
                </a:extLst>
              </p:cNvPr>
              <p:cNvSpPr txBox="1"/>
              <p:nvPr/>
            </p:nvSpPr>
            <p:spPr>
              <a:xfrm>
                <a:off x="1818025" y="2345891"/>
                <a:ext cx="6048322" cy="644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smtClean="0">
                              <a:latin typeface="Cambria Math" panose="02040503050406030204" pitchFamily="18" charset="0"/>
                            </a:rPr>
                          </m:ctrlPr>
                        </m:sSubSupPr>
                        <m:e>
                          <m:r>
                            <a:rPr lang="en-US" sz="2800" b="1" i="0">
                              <a:latin typeface="Cambria Math" panose="02040503050406030204" pitchFamily="18" charset="0"/>
                            </a:rPr>
                            <m:t>𝐦</m:t>
                          </m:r>
                        </m:e>
                        <m:sub>
                          <m:r>
                            <a:rPr lang="en-US" sz="2800" b="0" i="1" smtClean="0">
                              <a:latin typeface="Cambria Math" panose="02040503050406030204" pitchFamily="18" charset="0"/>
                            </a:rPr>
                            <m:t>𝑢</m:t>
                          </m:r>
                        </m:sub>
                        <m:sup>
                          <m:r>
                            <a:rPr lang="en-US" sz="2800" i="1">
                              <a:latin typeface="Cambria Math" panose="02040503050406030204" pitchFamily="18" charset="0"/>
                            </a:rPr>
                            <m:t>(</m:t>
                          </m:r>
                          <m:r>
                            <a:rPr lang="en-US" sz="2800" i="1">
                              <a:latin typeface="Cambria Math" panose="02040503050406030204" pitchFamily="18" charset="0"/>
                            </a:rPr>
                            <m:t>𝑙</m:t>
                          </m:r>
                          <m:r>
                            <a:rPr lang="en-US" sz="2800" i="1">
                              <a:latin typeface="Cambria Math" panose="02040503050406030204" pitchFamily="18" charset="0"/>
                            </a:rPr>
                            <m:t>)</m:t>
                          </m:r>
                        </m:sup>
                      </m:sSub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m:rPr>
                              <m:sty m:val="p"/>
                            </m:rPr>
                            <a:rPr lang="en-US" sz="2800" b="0" i="0" smtClean="0">
                              <a:latin typeface="Cambria Math" panose="02040503050406030204" pitchFamily="18" charset="0"/>
                            </a:rPr>
                            <m:t>MSG</m:t>
                          </m:r>
                        </m:e>
                        <m:sup>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𝑙</m:t>
                              </m:r>
                            </m:e>
                          </m:d>
                        </m:sup>
                      </m:sSup>
                      <m:d>
                        <m:dPr>
                          <m:ctrlPr>
                            <a:rPr lang="en-US" sz="2800" b="0" i="1" smtClean="0">
                              <a:latin typeface="Cambria Math" panose="02040503050406030204" pitchFamily="18" charset="0"/>
                            </a:rPr>
                          </m:ctrlPr>
                        </m:dPr>
                        <m:e>
                          <m:sSubSup>
                            <m:sSubSupPr>
                              <m:ctrlPr>
                                <a:rPr lang="en-US" sz="2800" i="1">
                                  <a:latin typeface="Cambria Math" panose="02040503050406030204" pitchFamily="18" charset="0"/>
                                </a:rPr>
                              </m:ctrlPr>
                            </m:sSubSupPr>
                            <m:e>
                              <m:r>
                                <a:rPr lang="en-US" sz="2800" b="1">
                                  <a:latin typeface="Cambria Math" panose="02040503050406030204" pitchFamily="18" charset="0"/>
                                </a:rPr>
                                <m:t>𝐡</m:t>
                              </m:r>
                            </m:e>
                            <m:sub>
                              <m:r>
                                <a:rPr lang="en-US" sz="2800" b="0" i="1" smtClean="0">
                                  <a:latin typeface="Cambria Math" panose="02040503050406030204" pitchFamily="18" charset="0"/>
                                </a:rPr>
                                <m:t>𝑢</m:t>
                              </m:r>
                            </m:sub>
                            <m:sup>
                              <m:d>
                                <m:dPr>
                                  <m:ctrlPr>
                                    <a:rPr lang="en-US" sz="2800" i="1">
                                      <a:latin typeface="Cambria Math" panose="02040503050406030204" pitchFamily="18" charset="0"/>
                                    </a:rPr>
                                  </m:ctrlPr>
                                </m:dPr>
                                <m:e>
                                  <m:r>
                                    <a:rPr lang="en-US" sz="2800" i="1">
                                      <a:latin typeface="Cambria Math" panose="02040503050406030204" pitchFamily="18" charset="0"/>
                                    </a:rPr>
                                    <m:t>𝑙</m:t>
                                  </m:r>
                                  <m:r>
                                    <a:rPr lang="en-US" sz="2800" i="1">
                                      <a:latin typeface="Cambria Math" panose="02040503050406030204" pitchFamily="18" charset="0"/>
                                    </a:rPr>
                                    <m:t>−1</m:t>
                                  </m:r>
                                </m:e>
                              </m:d>
                            </m:sup>
                          </m:sSubSup>
                        </m:e>
                      </m:d>
                      <m:r>
                        <a:rPr lang="en-US" sz="2800" b="0" i="0" smtClean="0">
                          <a:latin typeface="Cambria Math" panose="02040503050406030204" pitchFamily="18" charset="0"/>
                        </a:rPr>
                        <m:t>, </m:t>
                      </m:r>
                      <m:r>
                        <a:rPr lang="en-US" sz="2800" b="0" i="1" smtClean="0">
                          <a:latin typeface="Cambria Math" panose="02040503050406030204" pitchFamily="18" charset="0"/>
                        </a:rPr>
                        <m:t>𝑢</m:t>
                      </m:r>
                      <m:r>
                        <a:rPr lang="en-US" sz="2800" b="0" i="1" smtClean="0">
                          <a:latin typeface="Cambria Math" panose="02040503050406030204" pitchFamily="18" charset="0"/>
                        </a:rPr>
                        <m:t>∈{</m:t>
                      </m:r>
                      <m:r>
                        <a:rPr lang="en-US" sz="2800" b="0" i="1" smtClean="0">
                          <a:latin typeface="Cambria Math" panose="02040503050406030204" pitchFamily="18" charset="0"/>
                        </a:rPr>
                        <m:t>𝑁</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𝑣</m:t>
                          </m:r>
                        </m:e>
                      </m:d>
                      <m:r>
                        <a:rPr lang="en-US" sz="2800" b="0" i="1" smtClean="0">
                          <a:latin typeface="Cambria Math" panose="02040503050406030204" pitchFamily="18" charset="0"/>
                        </a:rPr>
                        <m:t>∪</m:t>
                      </m:r>
                      <m:r>
                        <a:rPr lang="en-US" sz="2800" b="0" i="1" smtClean="0">
                          <a:latin typeface="Cambria Math" panose="02040503050406030204" pitchFamily="18" charset="0"/>
                        </a:rPr>
                        <m:t>𝑣</m:t>
                      </m:r>
                      <m:r>
                        <a:rPr lang="en-US" sz="2800" b="0" i="1" smtClean="0">
                          <a:latin typeface="Cambria Math" panose="02040503050406030204" pitchFamily="18" charset="0"/>
                        </a:rPr>
                        <m:t>}</m:t>
                      </m:r>
                    </m:oMath>
                  </m:oMathPara>
                </a14:m>
                <a:endParaRPr lang="en-US" sz="2800"/>
              </a:p>
            </p:txBody>
          </p:sp>
        </mc:Choice>
        <mc:Fallback xmlns="">
          <p:sp>
            <p:nvSpPr>
              <p:cNvPr id="23" name="TextBox 22">
                <a:extLst>
                  <a:ext uri="{FF2B5EF4-FFF2-40B4-BE49-F238E27FC236}">
                    <a16:creationId xmlns:a16="http://schemas.microsoft.com/office/drawing/2014/main" id="{4817A858-E848-7A44-B6A5-A130EF17D99A}"/>
                  </a:ext>
                </a:extLst>
              </p:cNvPr>
              <p:cNvSpPr txBox="1">
                <a:spLocks noRot="1" noChangeAspect="1" noMove="1" noResize="1" noEditPoints="1" noAdjustHandles="1" noChangeArrowheads="1" noChangeShapeType="1" noTextEdit="1"/>
              </p:cNvSpPr>
              <p:nvPr/>
            </p:nvSpPr>
            <p:spPr>
              <a:xfrm>
                <a:off x="1818025" y="2345891"/>
                <a:ext cx="6048322" cy="64485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E3E83C6-173D-A54C-B249-3FF07C815077}"/>
                  </a:ext>
                </a:extLst>
              </p:cNvPr>
              <p:cNvSpPr txBox="1"/>
              <p:nvPr/>
            </p:nvSpPr>
            <p:spPr>
              <a:xfrm>
                <a:off x="1897389" y="3429000"/>
                <a:ext cx="5422959" cy="595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600" i="1" smtClean="0">
                              <a:latin typeface="Cambria Math" panose="02040503050406030204" pitchFamily="18" charset="0"/>
                            </a:rPr>
                          </m:ctrlPr>
                        </m:sSubSupPr>
                        <m:e>
                          <m:r>
                            <a:rPr lang="en-US" sz="2600" b="1" i="0" smtClean="0">
                              <a:latin typeface="Cambria Math" panose="02040503050406030204" pitchFamily="18" charset="0"/>
                            </a:rPr>
                            <m:t>𝐡</m:t>
                          </m:r>
                        </m:e>
                        <m:sub>
                          <m:r>
                            <a:rPr lang="en-US" sz="2600" b="0" i="1" smtClean="0">
                              <a:latin typeface="Cambria Math" panose="02040503050406030204" pitchFamily="18" charset="0"/>
                            </a:rPr>
                            <m:t>𝑣</m:t>
                          </m:r>
                        </m:sub>
                        <m:sup>
                          <m:r>
                            <a:rPr lang="en-US" sz="2600" i="1">
                              <a:latin typeface="Cambria Math" panose="02040503050406030204" pitchFamily="18" charset="0"/>
                            </a:rPr>
                            <m:t>(</m:t>
                          </m:r>
                          <m:r>
                            <a:rPr lang="en-US" sz="2600" i="1">
                              <a:latin typeface="Cambria Math" panose="02040503050406030204" pitchFamily="18" charset="0"/>
                            </a:rPr>
                            <m:t>𝑙</m:t>
                          </m:r>
                          <m:r>
                            <a:rPr lang="en-US" sz="2600" i="1">
                              <a:latin typeface="Cambria Math" panose="02040503050406030204" pitchFamily="18" charset="0"/>
                            </a:rPr>
                            <m:t>)</m:t>
                          </m:r>
                        </m:sup>
                      </m:sSubSup>
                      <m:r>
                        <a:rPr lang="en-US" sz="2600" b="0" i="1" smtClean="0">
                          <a:latin typeface="Cambria Math" panose="02040503050406030204" pitchFamily="18" charset="0"/>
                        </a:rPr>
                        <m:t>=</m:t>
                      </m:r>
                      <m:sSup>
                        <m:sSupPr>
                          <m:ctrlPr>
                            <a:rPr lang="en-US" sz="2600" b="0" i="1" smtClean="0">
                              <a:latin typeface="Cambria Math" panose="02040503050406030204" pitchFamily="18" charset="0"/>
                            </a:rPr>
                          </m:ctrlPr>
                        </m:sSupPr>
                        <m:e>
                          <m:r>
                            <m:rPr>
                              <m:sty m:val="p"/>
                            </m:rPr>
                            <a:rPr lang="en-US" sz="2600" b="0" i="0" smtClean="0">
                              <a:latin typeface="Cambria Math" panose="02040503050406030204" pitchFamily="18" charset="0"/>
                            </a:rPr>
                            <m:t>AGG</m:t>
                          </m:r>
                        </m:e>
                        <m:sup>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𝑙</m:t>
                              </m:r>
                            </m:e>
                          </m:d>
                        </m:sup>
                      </m:sSup>
                      <m:d>
                        <m:dPr>
                          <m:ctrlPr>
                            <a:rPr lang="en-US" sz="2600" b="0" i="1">
                              <a:latin typeface="Cambria Math" panose="02040503050406030204" pitchFamily="18" charset="0"/>
                            </a:rPr>
                          </m:ctrlPr>
                        </m:dPr>
                        <m:e>
                          <m:d>
                            <m:dPr>
                              <m:begChr m:val="{"/>
                              <m:endChr m:val="}"/>
                              <m:ctrlPr>
                                <a:rPr lang="en-US" sz="2600" b="0" i="1" smtClean="0">
                                  <a:latin typeface="Cambria Math" panose="02040503050406030204" pitchFamily="18" charset="0"/>
                                </a:rPr>
                              </m:ctrlPr>
                            </m:dPr>
                            <m:e>
                              <m:sSubSup>
                                <m:sSubSupPr>
                                  <m:ctrlPr>
                                    <a:rPr lang="en-US" sz="2600" i="1">
                                      <a:latin typeface="Cambria Math" panose="02040503050406030204" pitchFamily="18" charset="0"/>
                                    </a:rPr>
                                  </m:ctrlPr>
                                </m:sSubSupPr>
                                <m:e>
                                  <m:r>
                                    <a:rPr lang="en-US" sz="2600" b="1" i="0">
                                      <a:latin typeface="Cambria Math" panose="02040503050406030204" pitchFamily="18" charset="0"/>
                                    </a:rPr>
                                    <m:t>𝐦</m:t>
                                  </m:r>
                                </m:e>
                                <m:sub>
                                  <m:r>
                                    <a:rPr lang="en-US" sz="2600" i="1">
                                      <a:latin typeface="Cambria Math" panose="02040503050406030204" pitchFamily="18" charset="0"/>
                                    </a:rPr>
                                    <m:t>𝑢</m:t>
                                  </m:r>
                                </m:sub>
                                <m:sup>
                                  <m:d>
                                    <m:dPr>
                                      <m:ctrlPr>
                                        <a:rPr lang="en-US" sz="2600" i="1">
                                          <a:latin typeface="Cambria Math" panose="02040503050406030204" pitchFamily="18" charset="0"/>
                                        </a:rPr>
                                      </m:ctrlPr>
                                    </m:dPr>
                                    <m:e>
                                      <m:r>
                                        <a:rPr lang="en-US" sz="2600" i="1">
                                          <a:latin typeface="Cambria Math" panose="02040503050406030204" pitchFamily="18" charset="0"/>
                                        </a:rPr>
                                        <m:t>𝑙</m:t>
                                      </m:r>
                                    </m:e>
                                  </m:d>
                                </m:sup>
                              </m:sSubSup>
                              <m:r>
                                <a:rPr lang="en-US" sz="2600" i="1">
                                  <a:latin typeface="Cambria Math" panose="02040503050406030204" pitchFamily="18" charset="0"/>
                                </a:rPr>
                                <m:t>, </m:t>
                              </m:r>
                              <m:r>
                                <a:rPr lang="en-US" sz="2600" i="1">
                                  <a:latin typeface="Cambria Math" panose="02040503050406030204" pitchFamily="18" charset="0"/>
                                </a:rPr>
                                <m:t>𝑢</m:t>
                              </m:r>
                              <m:r>
                                <a:rPr lang="en-US" sz="2600" i="1">
                                  <a:latin typeface="Cambria Math" panose="02040503050406030204" pitchFamily="18" charset="0"/>
                                </a:rPr>
                                <m:t>∈</m:t>
                              </m:r>
                              <m:r>
                                <a:rPr lang="en-US" sz="2600" b="0" i="1" smtClean="0">
                                  <a:latin typeface="Cambria Math" panose="02040503050406030204" pitchFamily="18" charset="0"/>
                                </a:rPr>
                                <m:t>𝑁</m:t>
                              </m:r>
                              <m:d>
                                <m:dPr>
                                  <m:ctrlPr>
                                    <a:rPr lang="en-US" sz="2600" i="1">
                                      <a:latin typeface="Cambria Math" panose="02040503050406030204" pitchFamily="18" charset="0"/>
                                      <a:ea typeface="Cambria Math" panose="02040503050406030204" pitchFamily="18" charset="0"/>
                                    </a:rPr>
                                  </m:ctrlPr>
                                </m:dPr>
                                <m:e>
                                  <m:r>
                                    <a:rPr lang="en-US" sz="2600" i="1">
                                      <a:latin typeface="Cambria Math" panose="02040503050406030204" pitchFamily="18" charset="0"/>
                                    </a:rPr>
                                    <m:t>𝑣</m:t>
                                  </m:r>
                                </m:e>
                              </m:d>
                            </m:e>
                          </m:d>
                          <m:r>
                            <a:rPr lang="en-US" sz="2600" b="0" i="1" smtClean="0">
                              <a:latin typeface="Cambria Math" panose="02040503050406030204" pitchFamily="18" charset="0"/>
                            </a:rPr>
                            <m:t>,</m:t>
                          </m:r>
                          <m:sSubSup>
                            <m:sSubSupPr>
                              <m:ctrlPr>
                                <a:rPr lang="en-US" sz="2600" i="1">
                                  <a:latin typeface="Cambria Math" panose="02040503050406030204" pitchFamily="18" charset="0"/>
                                </a:rPr>
                              </m:ctrlPr>
                            </m:sSubSupPr>
                            <m:e>
                              <m:r>
                                <a:rPr lang="en-US" sz="2600" b="1" i="0">
                                  <a:latin typeface="Cambria Math" panose="02040503050406030204" pitchFamily="18" charset="0"/>
                                </a:rPr>
                                <m:t>𝐦</m:t>
                              </m:r>
                            </m:e>
                            <m:sub>
                              <m:r>
                                <a:rPr lang="en-US" sz="2600" b="0" i="1" smtClean="0">
                                  <a:latin typeface="Cambria Math" panose="02040503050406030204" pitchFamily="18" charset="0"/>
                                </a:rPr>
                                <m:t>𝑣</m:t>
                              </m:r>
                            </m:sub>
                            <m:sup>
                              <m:d>
                                <m:dPr>
                                  <m:ctrlPr>
                                    <a:rPr lang="en-US" sz="2600" i="1">
                                      <a:latin typeface="Cambria Math" panose="02040503050406030204" pitchFamily="18" charset="0"/>
                                    </a:rPr>
                                  </m:ctrlPr>
                                </m:dPr>
                                <m:e>
                                  <m:r>
                                    <a:rPr lang="en-US" sz="2600" i="1">
                                      <a:latin typeface="Cambria Math" panose="02040503050406030204" pitchFamily="18" charset="0"/>
                                    </a:rPr>
                                    <m:t>𝑙</m:t>
                                  </m:r>
                                </m:e>
                              </m:d>
                            </m:sup>
                          </m:sSubSup>
                        </m:e>
                      </m:d>
                    </m:oMath>
                  </m:oMathPara>
                </a14:m>
                <a:endParaRPr lang="en-US" sz="2600"/>
              </a:p>
            </p:txBody>
          </p:sp>
        </mc:Choice>
        <mc:Fallback xmlns="">
          <p:sp>
            <p:nvSpPr>
              <p:cNvPr id="24" name="TextBox 23">
                <a:extLst>
                  <a:ext uri="{FF2B5EF4-FFF2-40B4-BE49-F238E27FC236}">
                    <a16:creationId xmlns:a16="http://schemas.microsoft.com/office/drawing/2014/main" id="{EE3E83C6-173D-A54C-B249-3FF07C815077}"/>
                  </a:ext>
                </a:extLst>
              </p:cNvPr>
              <p:cNvSpPr txBox="1">
                <a:spLocks noRot="1" noChangeAspect="1" noMove="1" noResize="1" noEditPoints="1" noAdjustHandles="1" noChangeArrowheads="1" noChangeShapeType="1" noTextEdit="1"/>
              </p:cNvSpPr>
              <p:nvPr/>
            </p:nvSpPr>
            <p:spPr>
              <a:xfrm>
                <a:off x="1897389" y="3429000"/>
                <a:ext cx="5422959" cy="595228"/>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14537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E790-8BF9-7647-80EB-DB7F54E04F17}"/>
              </a:ext>
            </a:extLst>
          </p:cNvPr>
          <p:cNvSpPr>
            <a:spLocks noGrp="1"/>
          </p:cNvSpPr>
          <p:nvPr>
            <p:ph type="title"/>
          </p:nvPr>
        </p:nvSpPr>
        <p:spPr/>
        <p:txBody>
          <a:bodyPr/>
          <a:lstStyle/>
          <a:p>
            <a:r>
              <a:rPr lang="en-US"/>
              <a:t>Classical GNN Layers: GCN (1)</a:t>
            </a:r>
          </a:p>
        </p:txBody>
      </p:sp>
      <p:sp>
        <p:nvSpPr>
          <p:cNvPr id="3" name="Content Placeholder 2">
            <a:extLst>
              <a:ext uri="{FF2B5EF4-FFF2-40B4-BE49-F238E27FC236}">
                <a16:creationId xmlns:a16="http://schemas.microsoft.com/office/drawing/2014/main" id="{D4945ABE-A83A-7C49-9F59-81CF47EF7D55}"/>
              </a:ext>
            </a:extLst>
          </p:cNvPr>
          <p:cNvSpPr>
            <a:spLocks noGrp="1"/>
          </p:cNvSpPr>
          <p:nvPr>
            <p:ph idx="1"/>
          </p:nvPr>
        </p:nvSpPr>
        <p:spPr>
          <a:xfrm>
            <a:off x="418097" y="1185218"/>
            <a:ext cx="8307805" cy="4461711"/>
          </a:xfrm>
        </p:spPr>
        <p:txBody>
          <a:bodyPr>
            <a:normAutofit/>
          </a:bodyPr>
          <a:lstStyle/>
          <a:p>
            <a:pPr marL="0" indent="0">
              <a:buNone/>
            </a:pPr>
            <a:r>
              <a:rPr lang="en-US" b="1" dirty="0">
                <a:solidFill>
                  <a:schemeClr val="accent4"/>
                </a:solidFill>
              </a:rPr>
              <a:t>(1) Graph Convolutional Networks (GCN)</a:t>
            </a:r>
          </a:p>
          <a:p>
            <a:endParaRPr lang="en-US" dirty="0"/>
          </a:p>
          <a:p>
            <a:endParaRPr lang="en-US" dirty="0"/>
          </a:p>
          <a:p>
            <a:pPr marL="118872" indent="0">
              <a:buNone/>
            </a:pPr>
            <a:endParaRPr lang="en-US" sz="2800" b="1" dirty="0"/>
          </a:p>
          <a:p>
            <a:endParaRPr lang="en-US" sz="2800" b="1" dirty="0"/>
          </a:p>
          <a:p>
            <a:r>
              <a:rPr lang="en-US" sz="2800" b="1" dirty="0"/>
              <a:t>How to write this as Message + Aggregation?</a:t>
            </a:r>
            <a:endParaRPr lang="en-US" sz="2400" dirty="0"/>
          </a:p>
        </p:txBody>
      </p:sp>
      <p:sp>
        <p:nvSpPr>
          <p:cNvPr id="6" name="Slide Number Placeholder 5">
            <a:extLst>
              <a:ext uri="{FF2B5EF4-FFF2-40B4-BE49-F238E27FC236}">
                <a16:creationId xmlns:a16="http://schemas.microsoft.com/office/drawing/2014/main" id="{975A17C1-D97C-5240-B283-C52233893728}"/>
              </a:ext>
            </a:extLst>
          </p:cNvPr>
          <p:cNvSpPr>
            <a:spLocks noGrp="1"/>
          </p:cNvSpPr>
          <p:nvPr>
            <p:ph type="sldNum" sz="quarter" idx="12"/>
          </p:nvPr>
        </p:nvSpPr>
        <p:spPr/>
        <p:txBody>
          <a:bodyPr/>
          <a:lstStyle/>
          <a:p>
            <a:fld id="{19B12225-5612-419B-A8D5-4B8EEE4C217E}" type="slidenum">
              <a:rPr lang="en-US" smtClean="0"/>
              <a:pPr/>
              <a:t>58</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A867E94-3121-0143-BEB2-5554691C359F}"/>
                  </a:ext>
                </a:extLst>
              </p:cNvPr>
              <p:cNvSpPr/>
              <p:nvPr/>
            </p:nvSpPr>
            <p:spPr>
              <a:xfrm>
                <a:off x="1245267" y="2134737"/>
                <a:ext cx="5973679" cy="12813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rPr>
                          </m:ctrlPr>
                        </m:sSubSupPr>
                        <m:e>
                          <m:r>
                            <a:rPr lang="en-US" sz="2400" b="1" i="1">
                              <a:latin typeface="Cambria Math" panose="02040503050406030204" pitchFamily="18" charset="0"/>
                            </a:rPr>
                            <m:t>𝐡</m:t>
                          </m:r>
                        </m:e>
                        <m:sub>
                          <m:r>
                            <a:rPr lang="en-US" sz="2400" i="1">
                              <a:latin typeface="Cambria Math" panose="02040503050406030204" pitchFamily="18" charset="0"/>
                            </a:rPr>
                            <m:t>𝑣</m:t>
                          </m:r>
                        </m:sub>
                        <m:sup>
                          <m:r>
                            <a:rPr lang="en-US" sz="2400" i="1">
                              <a:latin typeface="Cambria Math" panose="02040503050406030204" pitchFamily="18" charset="0"/>
                            </a:rPr>
                            <m:t>(</m:t>
                          </m:r>
                          <m:r>
                            <a:rPr lang="en-US" sz="2400" i="1">
                              <a:latin typeface="Cambria Math" panose="02040503050406030204" pitchFamily="18" charset="0"/>
                            </a:rPr>
                            <m:t>𝑙</m:t>
                          </m:r>
                          <m:r>
                            <a:rPr lang="en-US" sz="2400" i="1">
                              <a:latin typeface="Cambria Math" panose="02040503050406030204" pitchFamily="18" charset="0"/>
                            </a:rPr>
                            <m:t>)</m:t>
                          </m:r>
                        </m:sup>
                      </m:sSubSup>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𝜎</m:t>
                      </m:r>
                      <m:d>
                        <m:dPr>
                          <m:ctrlPr>
                            <a:rPr lang="en-US" sz="2400" i="1">
                              <a:latin typeface="Cambria Math" panose="02040503050406030204" pitchFamily="18" charset="0"/>
                              <a:ea typeface="Cambria Math" panose="02040503050406030204" pitchFamily="18" charset="0"/>
                            </a:rPr>
                          </m:ctrlPr>
                        </m:dPr>
                        <m:e>
                          <m:sSup>
                            <m:sSupPr>
                              <m:ctrlPr>
                                <a:rPr lang="en-US" sz="2400" b="0" i="1" smtClean="0">
                                  <a:latin typeface="Cambria Math" panose="02040503050406030204" pitchFamily="18" charset="0"/>
                                  <a:ea typeface="Cambria Math" panose="02040503050406030204" pitchFamily="18" charset="0"/>
                                </a:rPr>
                              </m:ctrlPr>
                            </m:sSupPr>
                            <m:e>
                              <m:r>
                                <a:rPr lang="en-US" sz="2400" b="1" i="0" smtClean="0">
                                  <a:latin typeface="Cambria Math" panose="02040503050406030204" pitchFamily="18" charset="0"/>
                                  <a:ea typeface="Cambria Math" panose="02040503050406030204" pitchFamily="18" charset="0"/>
                                </a:rPr>
                                <m:t>𝐖</m:t>
                              </m:r>
                            </m:e>
                            <m:sup>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𝑙</m:t>
                                  </m:r>
                                </m:e>
                              </m:d>
                            </m:sup>
                          </m:sSup>
                          <m:nary>
                            <m:naryPr>
                              <m:chr m:val="∑"/>
                              <m:supHide m:val="on"/>
                              <m:ctrlPr>
                                <a:rPr lang="en-US" sz="2400" i="1">
                                  <a:latin typeface="Cambria Math" panose="02040503050406030204" pitchFamily="18" charset="0"/>
                                  <a:ea typeface="Cambria Math" panose="02040503050406030204" pitchFamily="18" charset="0"/>
                                </a:rPr>
                              </m:ctrlPr>
                            </m:naryPr>
                            <m:sub>
                              <m:r>
                                <m:rPr>
                                  <m:brk m:alnAt="7"/>
                                </m:rPr>
                                <a:rPr lang="en-US" sz="2400" i="1">
                                  <a:latin typeface="Cambria Math" panose="02040503050406030204" pitchFamily="18" charset="0"/>
                                  <a:ea typeface="Cambria Math" panose="02040503050406030204" pitchFamily="18" charset="0"/>
                                </a:rPr>
                                <m:t>𝑢</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𝑁</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𝑣</m:t>
                                  </m:r>
                                </m:e>
                              </m:d>
                            </m:sub>
                            <m:sup/>
                            <m:e>
                              <m:f>
                                <m:fPr>
                                  <m:ctrlPr>
                                    <a:rPr lang="en-US" sz="2400" i="1">
                                      <a:latin typeface="Cambria Math" panose="02040503050406030204" pitchFamily="18" charset="0"/>
                                      <a:ea typeface="Cambria Math" panose="02040503050406030204" pitchFamily="18" charset="0"/>
                                    </a:rPr>
                                  </m:ctrlPr>
                                </m:fPr>
                                <m:num>
                                  <m:sSubSup>
                                    <m:sSubSupPr>
                                      <m:ctrlPr>
                                        <a:rPr lang="en-US" sz="2400" i="1">
                                          <a:latin typeface="Cambria Math" panose="02040503050406030204" pitchFamily="18" charset="0"/>
                                          <a:ea typeface="Cambria Math" panose="02040503050406030204" pitchFamily="18" charset="0"/>
                                        </a:rPr>
                                      </m:ctrlPr>
                                    </m:sSubSupPr>
                                    <m:e>
                                      <m:r>
                                        <a:rPr lang="en-US" sz="2400" b="1" i="1">
                                          <a:latin typeface="Cambria Math" panose="02040503050406030204" pitchFamily="18" charset="0"/>
                                          <a:ea typeface="Cambria Math" panose="02040503050406030204" pitchFamily="18" charset="0"/>
                                        </a:rPr>
                                        <m:t>𝐡</m:t>
                                      </m:r>
                                    </m:e>
                                    <m:sub>
                                      <m:r>
                                        <a:rPr lang="en-US" sz="2400" i="1">
                                          <a:latin typeface="Cambria Math" panose="02040503050406030204" pitchFamily="18" charset="0"/>
                                          <a:ea typeface="Cambria Math" panose="02040503050406030204" pitchFamily="18" charset="0"/>
                                        </a:rPr>
                                        <m:t>𝑢</m:t>
                                      </m:r>
                                    </m:sub>
                                    <m: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𝑙</m:t>
                                          </m:r>
                                          <m:r>
                                            <a:rPr lang="en-US" sz="2400" b="0" i="1" smtClean="0">
                                              <a:latin typeface="Cambria Math" panose="02040503050406030204" pitchFamily="18" charset="0"/>
                                              <a:ea typeface="Cambria Math" panose="02040503050406030204" pitchFamily="18" charset="0"/>
                                            </a:rPr>
                                            <m:t>−1</m:t>
                                          </m:r>
                                        </m:e>
                                      </m:d>
                                    </m:sup>
                                  </m:sSubSup>
                                </m:num>
                                <m:den>
                                  <m:d>
                                    <m:dPr>
                                      <m:begChr m:val="|"/>
                                      <m:endChr m:val="|"/>
                                      <m:ctrlPr>
                                        <a:rPr lang="en-US" sz="2400" i="1">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𝑁</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𝑣</m:t>
                                          </m:r>
                                        </m:e>
                                      </m:d>
                                    </m:e>
                                  </m:d>
                                </m:den>
                              </m:f>
                              <m:r>
                                <a:rPr lang="en-US" sz="2400" b="0" i="1" smtClean="0">
                                  <a:latin typeface="Cambria Math" panose="02040503050406030204" pitchFamily="18" charset="0"/>
                                  <a:ea typeface="Cambria Math" panose="02040503050406030204" pitchFamily="18" charset="0"/>
                                </a:rPr>
                                <m:t> </m:t>
                              </m:r>
                            </m:e>
                          </m:nary>
                        </m:e>
                      </m:d>
                    </m:oMath>
                  </m:oMathPara>
                </a14:m>
                <a:endParaRPr lang="en-US" sz="2400"/>
              </a:p>
            </p:txBody>
          </p:sp>
        </mc:Choice>
        <mc:Fallback xmlns="">
          <p:sp>
            <p:nvSpPr>
              <p:cNvPr id="7" name="Rectangle 6">
                <a:extLst>
                  <a:ext uri="{FF2B5EF4-FFF2-40B4-BE49-F238E27FC236}">
                    <a16:creationId xmlns:a16="http://schemas.microsoft.com/office/drawing/2014/main" id="{6A867E94-3121-0143-BEB2-5554691C359F}"/>
                  </a:ext>
                </a:extLst>
              </p:cNvPr>
              <p:cNvSpPr>
                <a:spLocks noRot="1" noChangeAspect="1" noMove="1" noResize="1" noEditPoints="1" noAdjustHandles="1" noChangeArrowheads="1" noChangeShapeType="1" noTextEdit="1"/>
              </p:cNvSpPr>
              <p:nvPr/>
            </p:nvSpPr>
            <p:spPr>
              <a:xfrm>
                <a:off x="1245267" y="2134737"/>
                <a:ext cx="5973679" cy="128137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C1B91130-5A93-E249-BC79-1CE6CFC1107D}"/>
                  </a:ext>
                </a:extLst>
              </p:cNvPr>
              <p:cNvSpPr/>
              <p:nvPr/>
            </p:nvSpPr>
            <p:spPr>
              <a:xfrm>
                <a:off x="724902" y="4701171"/>
                <a:ext cx="7014411" cy="12813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rPr>
                          </m:ctrlPr>
                        </m:sSubSupPr>
                        <m:e>
                          <m:r>
                            <a:rPr lang="en-US" sz="2400" b="1" i="1">
                              <a:latin typeface="Cambria Math" panose="02040503050406030204" pitchFamily="18" charset="0"/>
                            </a:rPr>
                            <m:t>𝐡</m:t>
                          </m:r>
                        </m:e>
                        <m:sub>
                          <m:r>
                            <a:rPr lang="en-US" sz="2400" i="1">
                              <a:latin typeface="Cambria Math" panose="02040503050406030204" pitchFamily="18" charset="0"/>
                            </a:rPr>
                            <m:t>𝑣</m:t>
                          </m:r>
                        </m:sub>
                        <m:sup>
                          <m:r>
                            <a:rPr lang="en-US" sz="2400" i="1">
                              <a:latin typeface="Cambria Math" panose="02040503050406030204" pitchFamily="18" charset="0"/>
                            </a:rPr>
                            <m:t>(</m:t>
                          </m:r>
                          <m:r>
                            <a:rPr lang="en-US" sz="2400" i="1">
                              <a:latin typeface="Cambria Math" panose="02040503050406030204" pitchFamily="18" charset="0"/>
                            </a:rPr>
                            <m:t>𝑙</m:t>
                          </m:r>
                          <m:r>
                            <a:rPr lang="en-US" sz="2400" i="1">
                              <a:latin typeface="Cambria Math" panose="02040503050406030204" pitchFamily="18" charset="0"/>
                            </a:rPr>
                            <m:t>)</m:t>
                          </m:r>
                        </m:sup>
                      </m:sSubSup>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𝜎</m:t>
                      </m:r>
                      <m:d>
                        <m:dPr>
                          <m:ctrlPr>
                            <a:rPr lang="en-US" sz="2400" i="1">
                              <a:latin typeface="Cambria Math" panose="02040503050406030204" pitchFamily="18" charset="0"/>
                              <a:ea typeface="Cambria Math" panose="02040503050406030204" pitchFamily="18" charset="0"/>
                            </a:rPr>
                          </m:ctrlPr>
                        </m:dPr>
                        <m:e>
                          <m:nary>
                            <m:naryPr>
                              <m:chr m:val="∑"/>
                              <m:supHide m:val="on"/>
                              <m:ctrlPr>
                                <a:rPr lang="en-US" sz="2400" i="1">
                                  <a:latin typeface="Cambria Math" panose="02040503050406030204" pitchFamily="18" charset="0"/>
                                  <a:ea typeface="Cambria Math" panose="02040503050406030204" pitchFamily="18" charset="0"/>
                                </a:rPr>
                              </m:ctrlPr>
                            </m:naryPr>
                            <m:sub>
                              <m:r>
                                <m:rPr>
                                  <m:brk m:alnAt="7"/>
                                </m:rPr>
                                <a:rPr lang="en-US" sz="2400" i="1">
                                  <a:latin typeface="Cambria Math" panose="02040503050406030204" pitchFamily="18" charset="0"/>
                                  <a:ea typeface="Cambria Math" panose="02040503050406030204" pitchFamily="18" charset="0"/>
                                </a:rPr>
                                <m:t>𝑢</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𝑁</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𝑣</m:t>
                                  </m:r>
                                </m:e>
                              </m:d>
                            </m:sub>
                            <m:sup/>
                            <m:e>
                              <m:sSup>
                                <m:sSupPr>
                                  <m:ctrlPr>
                                    <a:rPr lang="en-US" sz="2400" i="1" smtClean="0">
                                      <a:solidFill>
                                        <a:srgbClr val="C00000"/>
                                      </a:solidFill>
                                      <a:latin typeface="Cambria Math" panose="02040503050406030204" pitchFamily="18" charset="0"/>
                                      <a:ea typeface="Cambria Math" panose="02040503050406030204" pitchFamily="18" charset="0"/>
                                    </a:rPr>
                                  </m:ctrlPr>
                                </m:sSupPr>
                                <m:e>
                                  <m:r>
                                    <a:rPr lang="en-US" sz="2400" b="1">
                                      <a:solidFill>
                                        <a:srgbClr val="C00000"/>
                                      </a:solidFill>
                                      <a:latin typeface="Cambria Math" panose="02040503050406030204" pitchFamily="18" charset="0"/>
                                      <a:ea typeface="Cambria Math" panose="02040503050406030204" pitchFamily="18" charset="0"/>
                                    </a:rPr>
                                    <m:t>𝐖</m:t>
                                  </m:r>
                                </m:e>
                                <m:sup>
                                  <m:d>
                                    <m:dPr>
                                      <m:ctrlPr>
                                        <a:rPr lang="en-US" sz="2400" i="1">
                                          <a:solidFill>
                                            <a:srgbClr val="C00000"/>
                                          </a:solidFill>
                                          <a:latin typeface="Cambria Math" panose="02040503050406030204" pitchFamily="18" charset="0"/>
                                          <a:ea typeface="Cambria Math" panose="02040503050406030204" pitchFamily="18" charset="0"/>
                                        </a:rPr>
                                      </m:ctrlPr>
                                    </m:dPr>
                                    <m:e>
                                      <m:r>
                                        <a:rPr lang="en-US" sz="2400" i="1">
                                          <a:solidFill>
                                            <a:srgbClr val="C00000"/>
                                          </a:solidFill>
                                          <a:latin typeface="Cambria Math" panose="02040503050406030204" pitchFamily="18" charset="0"/>
                                          <a:ea typeface="Cambria Math" panose="02040503050406030204" pitchFamily="18" charset="0"/>
                                        </a:rPr>
                                        <m:t>𝑙</m:t>
                                      </m:r>
                                    </m:e>
                                  </m:d>
                                </m:sup>
                              </m:sSup>
                              <m:f>
                                <m:fPr>
                                  <m:ctrlPr>
                                    <a:rPr lang="en-US" sz="2400" i="1">
                                      <a:latin typeface="Cambria Math" panose="02040503050406030204" pitchFamily="18" charset="0"/>
                                      <a:ea typeface="Cambria Math" panose="02040503050406030204" pitchFamily="18" charset="0"/>
                                    </a:rPr>
                                  </m:ctrlPr>
                                </m:fPr>
                                <m:num>
                                  <m:sSubSup>
                                    <m:sSubSupPr>
                                      <m:ctrlPr>
                                        <a:rPr lang="en-US" sz="2400" i="1">
                                          <a:latin typeface="Cambria Math" panose="02040503050406030204" pitchFamily="18" charset="0"/>
                                          <a:ea typeface="Cambria Math" panose="02040503050406030204" pitchFamily="18" charset="0"/>
                                        </a:rPr>
                                      </m:ctrlPr>
                                    </m:sSubSupPr>
                                    <m:e>
                                      <m:r>
                                        <a:rPr lang="en-US" sz="2400" b="1" i="1">
                                          <a:latin typeface="Cambria Math" panose="02040503050406030204" pitchFamily="18" charset="0"/>
                                          <a:ea typeface="Cambria Math" panose="02040503050406030204" pitchFamily="18" charset="0"/>
                                        </a:rPr>
                                        <m:t>𝐡</m:t>
                                      </m:r>
                                    </m:e>
                                    <m:sub>
                                      <m:r>
                                        <a:rPr lang="en-US" sz="2400" i="1">
                                          <a:latin typeface="Cambria Math" panose="02040503050406030204" pitchFamily="18" charset="0"/>
                                          <a:ea typeface="Cambria Math" panose="02040503050406030204" pitchFamily="18" charset="0"/>
                                        </a:rPr>
                                        <m:t>𝑢</m:t>
                                      </m:r>
                                    </m:sub>
                                    <m: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𝑙</m:t>
                                          </m:r>
                                          <m:r>
                                            <a:rPr lang="en-US" sz="2400" b="0" i="1" smtClean="0">
                                              <a:latin typeface="Cambria Math" panose="02040503050406030204" pitchFamily="18" charset="0"/>
                                              <a:ea typeface="Cambria Math" panose="02040503050406030204" pitchFamily="18" charset="0"/>
                                            </a:rPr>
                                            <m:t>−1</m:t>
                                          </m:r>
                                        </m:e>
                                      </m:d>
                                    </m:sup>
                                  </m:sSubSup>
                                </m:num>
                                <m:den>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𝑁</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𝑣</m:t>
                                          </m:r>
                                        </m:e>
                                      </m:d>
                                    </m:e>
                                  </m:d>
                                </m:den>
                              </m:f>
                              <m:r>
                                <a:rPr lang="en-US" sz="2400" i="1">
                                  <a:latin typeface="Cambria Math" panose="02040503050406030204" pitchFamily="18" charset="0"/>
                                  <a:ea typeface="Cambria Math" panose="02040503050406030204" pitchFamily="18" charset="0"/>
                                </a:rPr>
                                <m:t> </m:t>
                              </m:r>
                            </m:e>
                          </m:nary>
                        </m:e>
                      </m:d>
                    </m:oMath>
                  </m:oMathPara>
                </a14:m>
                <a:endParaRPr lang="en-US" sz="2400"/>
              </a:p>
            </p:txBody>
          </p:sp>
        </mc:Choice>
        <mc:Fallback xmlns="">
          <p:sp>
            <p:nvSpPr>
              <p:cNvPr id="12" name="Rectangle 11">
                <a:extLst>
                  <a:ext uri="{FF2B5EF4-FFF2-40B4-BE49-F238E27FC236}">
                    <a16:creationId xmlns:a16="http://schemas.microsoft.com/office/drawing/2014/main" id="{C1B91130-5A93-E249-BC79-1CE6CFC1107D}"/>
                  </a:ext>
                </a:extLst>
              </p:cNvPr>
              <p:cNvSpPr>
                <a:spLocks noRot="1" noChangeAspect="1" noMove="1" noResize="1" noEditPoints="1" noAdjustHandles="1" noChangeArrowheads="1" noChangeShapeType="1" noTextEdit="1"/>
              </p:cNvSpPr>
              <p:nvPr/>
            </p:nvSpPr>
            <p:spPr>
              <a:xfrm>
                <a:off x="724902" y="4701171"/>
                <a:ext cx="7014411" cy="1281376"/>
              </a:xfrm>
              <a:prstGeom prst="rect">
                <a:avLst/>
              </a:prstGeom>
              <a:blipFill>
                <a:blip r:embed="rId3"/>
                <a:stretch>
                  <a:fillRect/>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97BC5688-C402-EA4D-949F-00714B942BE6}"/>
              </a:ext>
            </a:extLst>
          </p:cNvPr>
          <p:cNvSpPr/>
          <p:nvPr/>
        </p:nvSpPr>
        <p:spPr>
          <a:xfrm>
            <a:off x="3546311" y="4947080"/>
            <a:ext cx="874931" cy="964286"/>
          </a:xfrm>
          <a:prstGeom prst="rect">
            <a:avLst/>
          </a:prstGeom>
          <a:noFill/>
          <a:ln w="25400" cmpd="sng">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1"/>
              </a:solidFill>
            </a:endParaRPr>
          </a:p>
        </p:txBody>
      </p:sp>
      <p:sp>
        <p:nvSpPr>
          <p:cNvPr id="9" name="TextBox 8">
            <a:extLst>
              <a:ext uri="{FF2B5EF4-FFF2-40B4-BE49-F238E27FC236}">
                <a16:creationId xmlns:a16="http://schemas.microsoft.com/office/drawing/2014/main" id="{03C0DF34-A85E-DB4C-BD29-8AACBF2F9693}"/>
              </a:ext>
            </a:extLst>
          </p:cNvPr>
          <p:cNvSpPr txBox="1"/>
          <p:nvPr/>
        </p:nvSpPr>
        <p:spPr>
          <a:xfrm>
            <a:off x="3224017" y="5911366"/>
            <a:ext cx="1728935" cy="461665"/>
          </a:xfrm>
          <a:prstGeom prst="rect">
            <a:avLst/>
          </a:prstGeom>
          <a:noFill/>
        </p:spPr>
        <p:txBody>
          <a:bodyPr wrap="none" rtlCol="0">
            <a:spAutoFit/>
          </a:bodyPr>
          <a:lstStyle/>
          <a:p>
            <a:r>
              <a:rPr lang="en-US" sz="2400" b="1">
                <a:solidFill>
                  <a:schemeClr val="accent1"/>
                </a:solidFill>
                <a:latin typeface="Calibri" panose="020F0502020204030204" pitchFamily="34" charset="0"/>
                <a:cs typeface="Calibri" panose="020F0502020204030204" pitchFamily="34" charset="0"/>
              </a:rPr>
              <a:t>Aggregation</a:t>
            </a:r>
          </a:p>
        </p:txBody>
      </p:sp>
      <p:sp>
        <p:nvSpPr>
          <p:cNvPr id="13" name="Rectangle 12">
            <a:extLst>
              <a:ext uri="{FF2B5EF4-FFF2-40B4-BE49-F238E27FC236}">
                <a16:creationId xmlns:a16="http://schemas.microsoft.com/office/drawing/2014/main" id="{4ABE98B1-FB60-0743-A169-AA91F436D343}"/>
              </a:ext>
            </a:extLst>
          </p:cNvPr>
          <p:cNvSpPr/>
          <p:nvPr/>
        </p:nvSpPr>
        <p:spPr>
          <a:xfrm>
            <a:off x="4431246" y="4871647"/>
            <a:ext cx="1578818" cy="1037325"/>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C00000"/>
              </a:solidFill>
            </a:endParaRPr>
          </a:p>
        </p:txBody>
      </p:sp>
      <p:sp>
        <p:nvSpPr>
          <p:cNvPr id="14" name="TextBox 13">
            <a:extLst>
              <a:ext uri="{FF2B5EF4-FFF2-40B4-BE49-F238E27FC236}">
                <a16:creationId xmlns:a16="http://schemas.microsoft.com/office/drawing/2014/main" id="{7A245FDE-D6B2-7142-9503-62D766D27B4D}"/>
              </a:ext>
            </a:extLst>
          </p:cNvPr>
          <p:cNvSpPr txBox="1"/>
          <p:nvPr/>
        </p:nvSpPr>
        <p:spPr>
          <a:xfrm>
            <a:off x="4797362" y="4280776"/>
            <a:ext cx="1306640" cy="461665"/>
          </a:xfrm>
          <a:prstGeom prst="rect">
            <a:avLst/>
          </a:prstGeom>
          <a:noFill/>
        </p:spPr>
        <p:txBody>
          <a:bodyPr wrap="none" rtlCol="0">
            <a:spAutoFit/>
          </a:bodyPr>
          <a:lstStyle/>
          <a:p>
            <a:r>
              <a:rPr lang="en-US" sz="2400" b="1">
                <a:solidFill>
                  <a:srgbClr val="C00000"/>
                </a:solidFill>
                <a:latin typeface="Calibri" panose="020F0502020204030204" pitchFamily="34" charset="0"/>
                <a:cs typeface="Calibri" panose="020F0502020204030204" pitchFamily="34" charset="0"/>
              </a:rPr>
              <a:t>Message</a:t>
            </a:r>
          </a:p>
        </p:txBody>
      </p:sp>
      <p:sp>
        <p:nvSpPr>
          <p:cNvPr id="16" name="Rectangle 15">
            <a:extLst>
              <a:ext uri="{FF2B5EF4-FFF2-40B4-BE49-F238E27FC236}">
                <a16:creationId xmlns:a16="http://schemas.microsoft.com/office/drawing/2014/main" id="{3225D0EC-079C-6246-9C4B-829C437DE9AD}"/>
              </a:ext>
            </a:extLst>
          </p:cNvPr>
          <p:cNvSpPr/>
          <p:nvPr/>
        </p:nvSpPr>
        <p:spPr>
          <a:xfrm>
            <a:off x="2890684" y="0"/>
            <a:ext cx="6253316" cy="276999"/>
          </a:xfrm>
          <a:prstGeom prst="rect">
            <a:avLst/>
          </a:prstGeom>
        </p:spPr>
        <p:txBody>
          <a:bodyPr wrap="square">
            <a:spAutoFit/>
          </a:bodyPr>
          <a:lstStyle/>
          <a:p>
            <a:r>
              <a:rPr lang="en-US" sz="1200" dirty="0">
                <a:solidFill>
                  <a:schemeClr val="accent3">
                    <a:lumMod val="75000"/>
                  </a:schemeClr>
                </a:solidFill>
              </a:rPr>
              <a:t>T. </a:t>
            </a:r>
            <a:r>
              <a:rPr lang="en-US" sz="1200" dirty="0" err="1">
                <a:solidFill>
                  <a:schemeClr val="accent3">
                    <a:lumMod val="75000"/>
                  </a:schemeClr>
                </a:solidFill>
              </a:rPr>
              <a:t>Kipf</a:t>
            </a:r>
            <a:r>
              <a:rPr lang="en-US" sz="1200" dirty="0">
                <a:solidFill>
                  <a:schemeClr val="accent3">
                    <a:lumMod val="75000"/>
                  </a:schemeClr>
                </a:solidFill>
              </a:rPr>
              <a:t>, M. Welling</a:t>
            </a:r>
            <a:r>
              <a:rPr lang="en-US" altLang="zh-CN" sz="1200" dirty="0">
                <a:solidFill>
                  <a:schemeClr val="accent3">
                    <a:lumMod val="75000"/>
                  </a:schemeClr>
                </a:solidFill>
              </a:rPr>
              <a:t>.</a:t>
            </a:r>
            <a:r>
              <a:rPr lang="en-US" sz="1200" dirty="0">
                <a:solidFill>
                  <a:schemeClr val="accent3">
                    <a:lumMod val="75000"/>
                  </a:schemeClr>
                </a:solidFill>
              </a:rPr>
              <a:t> </a:t>
            </a:r>
            <a:r>
              <a:rPr lang="en-US" sz="1200" dirty="0">
                <a:solidFill>
                  <a:schemeClr val="accent3">
                    <a:lumMod val="75000"/>
                  </a:schemeClr>
                </a:solidFill>
                <a:hlinkClick r:id="rId4">
                  <a:extLst>
                    <a:ext uri="{A12FA001-AC4F-418D-AE19-62706E023703}">
                      <ahyp:hlinkClr xmlns:ahyp="http://schemas.microsoft.com/office/drawing/2018/hyperlinkcolor" val="tx"/>
                    </a:ext>
                  </a:extLst>
                </a:hlinkClick>
              </a:rPr>
              <a:t>Semi-Supervised Classification with Graph Convolutional Networks</a:t>
            </a:r>
            <a:r>
              <a:rPr lang="en-US" sz="1200" dirty="0">
                <a:solidFill>
                  <a:schemeClr val="accent3">
                    <a:lumMod val="75000"/>
                  </a:schemeClr>
                </a:solidFill>
              </a:rPr>
              <a:t>, ICLR 2017</a:t>
            </a:r>
          </a:p>
        </p:txBody>
      </p:sp>
      <p:pic>
        <p:nvPicPr>
          <p:cNvPr id="8" name="Picture 7">
            <a:extLst>
              <a:ext uri="{FF2B5EF4-FFF2-40B4-BE49-F238E27FC236}">
                <a16:creationId xmlns:a16="http://schemas.microsoft.com/office/drawing/2014/main" id="{62E5D3E3-E3A7-5847-80C5-E02E1C918524}"/>
              </a:ext>
            </a:extLst>
          </p:cNvPr>
          <p:cNvPicPr>
            <a:picLocks noChangeAspect="1"/>
          </p:cNvPicPr>
          <p:nvPr/>
        </p:nvPicPr>
        <p:blipFill>
          <a:blip r:embed="rId5"/>
          <a:stretch>
            <a:fillRect/>
          </a:stretch>
        </p:blipFill>
        <p:spPr>
          <a:xfrm>
            <a:off x="6596313" y="4506290"/>
            <a:ext cx="2286000" cy="1625407"/>
          </a:xfrm>
          <a:prstGeom prst="rect">
            <a:avLst/>
          </a:prstGeom>
        </p:spPr>
      </p:pic>
    </p:spTree>
    <p:extLst>
      <p:ext uri="{BB962C8B-B14F-4D97-AF65-F5344CB8AC3E}">
        <p14:creationId xmlns:p14="http://schemas.microsoft.com/office/powerpoint/2010/main" val="1006390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E790-8BF9-7647-80EB-DB7F54E04F17}"/>
              </a:ext>
            </a:extLst>
          </p:cNvPr>
          <p:cNvSpPr>
            <a:spLocks noGrp="1"/>
          </p:cNvSpPr>
          <p:nvPr>
            <p:ph type="title"/>
          </p:nvPr>
        </p:nvSpPr>
        <p:spPr/>
        <p:txBody>
          <a:bodyPr/>
          <a:lstStyle/>
          <a:p>
            <a:r>
              <a:rPr lang="en-US" dirty="0"/>
              <a:t>Classical GNN Layers: GCN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945ABE-A83A-7C49-9F59-81CF47EF7D55}"/>
                  </a:ext>
                </a:extLst>
              </p:cNvPr>
              <p:cNvSpPr>
                <a:spLocks noGrp="1"/>
              </p:cNvSpPr>
              <p:nvPr>
                <p:ph idx="1"/>
              </p:nvPr>
            </p:nvSpPr>
            <p:spPr>
              <a:xfrm>
                <a:off x="457200" y="1295400"/>
                <a:ext cx="8229600" cy="5562600"/>
              </a:xfrm>
            </p:spPr>
            <p:txBody>
              <a:bodyPr>
                <a:normAutofit/>
              </a:bodyPr>
              <a:lstStyle/>
              <a:p>
                <a:pPr marL="0" indent="0">
                  <a:buNone/>
                </a:pPr>
                <a:r>
                  <a:rPr lang="en-US" b="1" dirty="0">
                    <a:solidFill>
                      <a:schemeClr val="accent4"/>
                    </a:solidFill>
                  </a:rPr>
                  <a:t>(1) Graph Convolutional Networks (GCN)</a:t>
                </a:r>
              </a:p>
              <a:p>
                <a:endParaRPr lang="en-US" dirty="0"/>
              </a:p>
              <a:p>
                <a:endParaRPr lang="en-US" dirty="0"/>
              </a:p>
              <a:p>
                <a:endParaRPr lang="en-US" dirty="0"/>
              </a:p>
              <a:p>
                <a:r>
                  <a:rPr lang="en-US" sz="2800" b="1" dirty="0"/>
                  <a:t>Message: </a:t>
                </a:r>
              </a:p>
              <a:p>
                <a:pPr lvl="1"/>
                <a:r>
                  <a:rPr lang="en-US" sz="2400" dirty="0"/>
                  <a:t>Each Neighbor: </a:t>
                </a:r>
                <a14:m>
                  <m:oMath xmlns:m="http://schemas.openxmlformats.org/officeDocument/2006/math">
                    <m:sSubSup>
                      <m:sSubSupPr>
                        <m:ctrlPr>
                          <a:rPr lang="en-US" sz="2400" i="1">
                            <a:latin typeface="Cambria Math" panose="02040503050406030204" pitchFamily="18" charset="0"/>
                          </a:rPr>
                        </m:ctrlPr>
                      </m:sSubSupPr>
                      <m:e>
                        <m:r>
                          <a:rPr lang="en-US" sz="2400" b="1" i="0">
                            <a:latin typeface="Cambria Math" panose="02040503050406030204" pitchFamily="18" charset="0"/>
                          </a:rPr>
                          <m:t>𝐦</m:t>
                        </m:r>
                      </m:e>
                      <m:sub>
                        <m:r>
                          <a:rPr lang="en-US" sz="2400" b="0" i="1" smtClean="0">
                            <a:latin typeface="Cambria Math" panose="02040503050406030204" pitchFamily="18" charset="0"/>
                          </a:rPr>
                          <m:t>𝑢</m:t>
                        </m:r>
                      </m:sub>
                      <m:sup>
                        <m:r>
                          <a:rPr lang="en-US" sz="2400" i="1">
                            <a:latin typeface="Cambria Math" panose="02040503050406030204" pitchFamily="18" charset="0"/>
                          </a:rPr>
                          <m:t>(</m:t>
                        </m:r>
                        <m:r>
                          <a:rPr lang="en-US" sz="2400" b="0" i="1" smtClean="0">
                            <a:latin typeface="Cambria Math" panose="02040503050406030204" pitchFamily="18" charset="0"/>
                          </a:rPr>
                          <m:t>𝑙</m:t>
                        </m:r>
                        <m:r>
                          <a:rPr lang="en-US" sz="2400" i="1">
                            <a:latin typeface="Cambria Math" panose="02040503050406030204" pitchFamily="18" charset="0"/>
                          </a:rPr>
                          <m:t>)</m:t>
                        </m:r>
                      </m:sup>
                    </m:sSubSup>
                    <m:r>
                      <a:rPr lang="en-US" sz="2400" i="1">
                        <a:latin typeface="Cambria Math" panose="02040503050406030204" pitchFamily="18" charset="0"/>
                      </a:rPr>
                      <m:t>=</m:t>
                    </m:r>
                    <m:f>
                      <m:fPr>
                        <m:ctrlPr>
                          <a:rPr lang="en-US" sz="2400" i="1" smtClean="0">
                            <a:solidFill>
                              <a:schemeClr val="accent2"/>
                            </a:solidFill>
                            <a:latin typeface="Cambria Math" panose="02040503050406030204" pitchFamily="18" charset="0"/>
                          </a:rPr>
                        </m:ctrlPr>
                      </m:fPr>
                      <m:num>
                        <m:r>
                          <a:rPr lang="en-US" sz="2400" i="1">
                            <a:solidFill>
                              <a:schemeClr val="accent2"/>
                            </a:solidFill>
                            <a:latin typeface="Cambria Math" panose="02040503050406030204" pitchFamily="18" charset="0"/>
                          </a:rPr>
                          <m:t>1</m:t>
                        </m:r>
                      </m:num>
                      <m:den>
                        <m:d>
                          <m:dPr>
                            <m:begChr m:val="|"/>
                            <m:endChr m:val="|"/>
                            <m:ctrlPr>
                              <a:rPr lang="en-US" sz="2400" i="1">
                                <a:solidFill>
                                  <a:schemeClr val="accent2"/>
                                </a:solidFill>
                                <a:latin typeface="Cambria Math" panose="02040503050406030204" pitchFamily="18" charset="0"/>
                              </a:rPr>
                            </m:ctrlPr>
                          </m:dPr>
                          <m:e>
                            <m:r>
                              <a:rPr lang="en-US" sz="2400" i="1">
                                <a:solidFill>
                                  <a:schemeClr val="accent2"/>
                                </a:solidFill>
                                <a:latin typeface="Cambria Math" panose="02040503050406030204" pitchFamily="18" charset="0"/>
                              </a:rPr>
                              <m:t>𝑁</m:t>
                            </m:r>
                            <m:d>
                              <m:dPr>
                                <m:ctrlPr>
                                  <a:rPr lang="en-US" sz="2400" i="1">
                                    <a:solidFill>
                                      <a:schemeClr val="accent2"/>
                                    </a:solidFill>
                                    <a:latin typeface="Cambria Math" panose="02040503050406030204" pitchFamily="18" charset="0"/>
                                  </a:rPr>
                                </m:ctrlPr>
                              </m:dPr>
                              <m:e>
                                <m:r>
                                  <a:rPr lang="en-US" sz="2400" i="1">
                                    <a:solidFill>
                                      <a:schemeClr val="accent2"/>
                                    </a:solidFill>
                                    <a:latin typeface="Cambria Math" panose="02040503050406030204" pitchFamily="18" charset="0"/>
                                  </a:rPr>
                                  <m:t>𝑣</m:t>
                                </m:r>
                              </m:e>
                            </m:d>
                          </m:e>
                        </m:d>
                      </m:den>
                    </m:f>
                    <m:sSup>
                      <m:sSupPr>
                        <m:ctrlPr>
                          <a:rPr lang="en-US" sz="2400" i="1" smtClean="0">
                            <a:solidFill>
                              <a:schemeClr val="tx1"/>
                            </a:solidFill>
                            <a:latin typeface="Cambria Math" panose="02040503050406030204" pitchFamily="18" charset="0"/>
                          </a:rPr>
                        </m:ctrlPr>
                      </m:sSupPr>
                      <m:e>
                        <m:r>
                          <a:rPr lang="en-US" sz="2400" b="1" i="0">
                            <a:solidFill>
                              <a:schemeClr val="tx1"/>
                            </a:solidFill>
                            <a:latin typeface="Cambria Math" panose="02040503050406030204" pitchFamily="18" charset="0"/>
                          </a:rPr>
                          <m:t>𝐖</m:t>
                        </m:r>
                      </m:e>
                      <m:sup>
                        <m:d>
                          <m:dPr>
                            <m:ctrlPr>
                              <a:rPr lang="en-US" sz="2400" i="1">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𝑙</m:t>
                            </m:r>
                          </m:e>
                        </m:d>
                      </m:sup>
                    </m:sSup>
                    <m:sSubSup>
                      <m:sSubSupPr>
                        <m:ctrlPr>
                          <a:rPr lang="en-US" sz="2400" i="1">
                            <a:latin typeface="Cambria Math" panose="02040503050406030204" pitchFamily="18" charset="0"/>
                          </a:rPr>
                        </m:ctrlPr>
                      </m:sSubSupPr>
                      <m:e>
                        <m:r>
                          <a:rPr lang="en-US" sz="2400" b="1" i="0">
                            <a:latin typeface="Cambria Math" panose="02040503050406030204" pitchFamily="18" charset="0"/>
                          </a:rPr>
                          <m:t>𝐡</m:t>
                        </m:r>
                      </m:e>
                      <m:sub>
                        <m:r>
                          <a:rPr lang="en-US" sz="2400" b="0" i="1" smtClean="0">
                            <a:latin typeface="Cambria Math" panose="02040503050406030204" pitchFamily="18" charset="0"/>
                          </a:rPr>
                          <m:t>𝑢</m:t>
                        </m:r>
                      </m:sub>
                      <m:sup>
                        <m:d>
                          <m:dPr>
                            <m:ctrlPr>
                              <a:rPr lang="en-US" sz="2400" i="1">
                                <a:latin typeface="Cambria Math" panose="02040503050406030204" pitchFamily="18" charset="0"/>
                              </a:rPr>
                            </m:ctrlPr>
                          </m:dPr>
                          <m:e>
                            <m:r>
                              <a:rPr lang="en-US" sz="2400" b="0" i="1" smtClean="0">
                                <a:latin typeface="Cambria Math" panose="02040503050406030204" pitchFamily="18" charset="0"/>
                              </a:rPr>
                              <m:t>𝑙</m:t>
                            </m:r>
                            <m:r>
                              <a:rPr lang="en-US" sz="2400" i="1">
                                <a:latin typeface="Cambria Math" panose="02040503050406030204" pitchFamily="18" charset="0"/>
                              </a:rPr>
                              <m:t>−1</m:t>
                            </m:r>
                          </m:e>
                        </m:d>
                      </m:sup>
                    </m:sSubSup>
                  </m:oMath>
                </a14:m>
                <a:endParaRPr lang="en-US" dirty="0"/>
              </a:p>
              <a:p>
                <a:r>
                  <a:rPr lang="en-US" sz="2800" b="1" dirty="0"/>
                  <a:t>Aggregation:</a:t>
                </a:r>
              </a:p>
              <a:p>
                <a:pPr lvl="1"/>
                <a:r>
                  <a:rPr lang="en-US" sz="2400" b="1" dirty="0"/>
                  <a:t>Sum</a:t>
                </a:r>
                <a:r>
                  <a:rPr lang="en-US" sz="2400" dirty="0"/>
                  <a:t> over messages from neighbors, then apply activation</a:t>
                </a:r>
              </a:p>
              <a:p>
                <a:pPr lvl="1"/>
                <a14:m>
                  <m:oMath xmlns:m="http://schemas.openxmlformats.org/officeDocument/2006/math">
                    <m:sSubSup>
                      <m:sSubSupPr>
                        <m:ctrlPr>
                          <a:rPr lang="en-US" sz="2400" i="1">
                            <a:latin typeface="Cambria Math" panose="02040503050406030204" pitchFamily="18" charset="0"/>
                          </a:rPr>
                        </m:ctrlPr>
                      </m:sSubSupPr>
                      <m:e>
                        <m:r>
                          <a:rPr lang="en-US" sz="2400" b="1" i="0">
                            <a:latin typeface="Cambria Math" panose="02040503050406030204" pitchFamily="18" charset="0"/>
                          </a:rPr>
                          <m:t>𝐡</m:t>
                        </m:r>
                      </m:e>
                      <m:sub>
                        <m:r>
                          <a:rPr lang="en-US" sz="2400" b="0" i="1" smtClean="0">
                            <a:latin typeface="Cambria Math" panose="02040503050406030204" pitchFamily="18" charset="0"/>
                          </a:rPr>
                          <m:t>𝑣</m:t>
                        </m:r>
                      </m:sub>
                      <m:sup>
                        <m:d>
                          <m:dPr>
                            <m:ctrlPr>
                              <a:rPr lang="en-US" sz="2400" i="1">
                                <a:latin typeface="Cambria Math" panose="02040503050406030204" pitchFamily="18" charset="0"/>
                              </a:rPr>
                            </m:ctrlPr>
                          </m:dPr>
                          <m:e>
                            <m:r>
                              <a:rPr lang="en-US" sz="2400" b="0" i="1" smtClean="0">
                                <a:latin typeface="Cambria Math" panose="02040503050406030204" pitchFamily="18" charset="0"/>
                              </a:rPr>
                              <m:t>𝑙</m:t>
                            </m:r>
                          </m:e>
                        </m:d>
                      </m:sup>
                    </m:sSubSup>
                    <m:r>
                      <a:rPr lang="en-US" sz="2400" i="1">
                        <a:latin typeface="Cambria Math" panose="02040503050406030204" pitchFamily="18" charset="0"/>
                      </a:rPr>
                      <m:t>=</m:t>
                    </m:r>
                    <m:r>
                      <a:rPr lang="en-US" sz="2400" b="0" i="1" smtClean="0">
                        <a:latin typeface="Cambria Math" panose="02040503050406030204" pitchFamily="18" charset="0"/>
                      </a:rPr>
                      <m:t>𝜎</m:t>
                    </m:r>
                    <m:d>
                      <m:dPr>
                        <m:ctrlPr>
                          <a:rPr lang="en-US" sz="2400" b="0" i="1" smtClean="0">
                            <a:latin typeface="Cambria Math" panose="02040503050406030204" pitchFamily="18" charset="0"/>
                          </a:rPr>
                        </m:ctrlPr>
                      </m:dPr>
                      <m:e>
                        <m:r>
                          <m:rPr>
                            <m:sty m:val="p"/>
                          </m:rPr>
                          <a:rPr lang="en-US" sz="2400" smtClean="0">
                            <a:solidFill>
                              <a:srgbClr val="C00000"/>
                            </a:solidFill>
                            <a:latin typeface="Cambria Math" panose="02040503050406030204" pitchFamily="18" charset="0"/>
                          </a:rPr>
                          <m:t>S</m:t>
                        </m:r>
                        <m:r>
                          <m:rPr>
                            <m:sty m:val="p"/>
                          </m:rPr>
                          <a:rPr lang="en-US" sz="2400" b="0" i="0" smtClean="0">
                            <a:solidFill>
                              <a:srgbClr val="C00000"/>
                            </a:solidFill>
                            <a:latin typeface="Cambria Math" panose="02040503050406030204" pitchFamily="18" charset="0"/>
                          </a:rPr>
                          <m:t>um</m:t>
                        </m:r>
                        <m:d>
                          <m:dPr>
                            <m:ctrlPr>
                              <a:rPr lang="en-US" sz="2400" i="1">
                                <a:latin typeface="Cambria Math" panose="02040503050406030204" pitchFamily="18" charset="0"/>
                              </a:rPr>
                            </m:ctrlPr>
                          </m:dPr>
                          <m:e>
                            <m:d>
                              <m:dPr>
                                <m:begChr m:val="{"/>
                                <m:endChr m:val="}"/>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b="1" i="0">
                                        <a:latin typeface="Cambria Math" panose="02040503050406030204" pitchFamily="18" charset="0"/>
                                      </a:rPr>
                                      <m:t>𝐦</m:t>
                                    </m:r>
                                  </m:e>
                                  <m:sub>
                                    <m:r>
                                      <a:rPr lang="en-US" sz="2400" i="1">
                                        <a:latin typeface="Cambria Math" panose="02040503050406030204" pitchFamily="18" charset="0"/>
                                      </a:rPr>
                                      <m:t>𝑢</m:t>
                                    </m:r>
                                  </m:sub>
                                  <m:sup>
                                    <m:d>
                                      <m:dPr>
                                        <m:ctrlPr>
                                          <a:rPr lang="en-US" sz="2400" i="1">
                                            <a:latin typeface="Cambria Math" panose="02040503050406030204" pitchFamily="18" charset="0"/>
                                          </a:rPr>
                                        </m:ctrlPr>
                                      </m:dPr>
                                      <m:e>
                                        <m:r>
                                          <a:rPr lang="en-US" sz="2400" b="0" i="1" smtClean="0">
                                            <a:latin typeface="Cambria Math" panose="02040503050406030204" pitchFamily="18" charset="0"/>
                                          </a:rPr>
                                          <m:t>𝑙</m:t>
                                        </m:r>
                                      </m:e>
                                    </m:d>
                                  </m:sup>
                                </m:sSubSup>
                                <m:r>
                                  <a:rPr lang="en-US" sz="2400" i="1">
                                    <a:latin typeface="Cambria Math" panose="02040503050406030204" pitchFamily="18" charset="0"/>
                                  </a:rPr>
                                  <m:t>, </m:t>
                                </m:r>
                                <m:r>
                                  <a:rPr lang="en-US" sz="2400" i="1">
                                    <a:latin typeface="Cambria Math" panose="02040503050406030204" pitchFamily="18" charset="0"/>
                                  </a:rPr>
                                  <m:t>𝑢</m:t>
                                </m:r>
                                <m:r>
                                  <a:rPr lang="en-US" sz="2400" i="1">
                                    <a:latin typeface="Cambria Math" panose="02040503050406030204" pitchFamily="18" charset="0"/>
                                  </a:rPr>
                                  <m:t>∈</m:t>
                                </m:r>
                                <m:r>
                                  <a:rPr lang="en-US" sz="2400" b="0" i="1" smtClean="0">
                                    <a:latin typeface="Cambria Math" panose="02040503050406030204" pitchFamily="18" charset="0"/>
                                  </a:rPr>
                                  <m:t>𝑁</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rPr>
                                      <m:t>𝑣</m:t>
                                    </m:r>
                                  </m:e>
                                </m:d>
                              </m:e>
                            </m:d>
                          </m:e>
                        </m:d>
                      </m:e>
                    </m:d>
                  </m:oMath>
                </a14:m>
                <a:endParaRPr lang="en-US" sz="2400" dirty="0"/>
              </a:p>
              <a:p>
                <a:pPr lvl="1"/>
                <a:endParaRPr lang="en-US" sz="2400" dirty="0"/>
              </a:p>
            </p:txBody>
          </p:sp>
        </mc:Choice>
        <mc:Fallback xmlns="">
          <p:sp>
            <p:nvSpPr>
              <p:cNvPr id="3" name="Content Placeholder 2">
                <a:extLst>
                  <a:ext uri="{FF2B5EF4-FFF2-40B4-BE49-F238E27FC236}">
                    <a16:creationId xmlns:a16="http://schemas.microsoft.com/office/drawing/2014/main" id="{D4945ABE-A83A-7C49-9F59-81CF47EF7D55}"/>
                  </a:ext>
                </a:extLst>
              </p:cNvPr>
              <p:cNvSpPr>
                <a:spLocks noGrp="1" noRot="1" noChangeAspect="1" noMove="1" noResize="1" noEditPoints="1" noAdjustHandles="1" noChangeArrowheads="1" noChangeShapeType="1" noTextEdit="1"/>
              </p:cNvSpPr>
              <p:nvPr>
                <p:ph idx="1"/>
              </p:nvPr>
            </p:nvSpPr>
            <p:spPr>
              <a:xfrm>
                <a:off x="457200" y="1295400"/>
                <a:ext cx="8229600" cy="5562600"/>
              </a:xfrm>
              <a:blipFill>
                <a:blip r:embed="rId2"/>
                <a:stretch>
                  <a:fillRect l="-1852" t="-1425"/>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975A17C1-D97C-5240-B283-C52233893728}"/>
              </a:ext>
            </a:extLst>
          </p:cNvPr>
          <p:cNvSpPr>
            <a:spLocks noGrp="1"/>
          </p:cNvSpPr>
          <p:nvPr>
            <p:ph type="sldNum" sz="quarter" idx="12"/>
          </p:nvPr>
        </p:nvSpPr>
        <p:spPr/>
        <p:txBody>
          <a:bodyPr/>
          <a:lstStyle/>
          <a:p>
            <a:fld id="{19B12225-5612-419B-A8D5-4B8EEE4C217E}" type="slidenum">
              <a:rPr lang="en-US" smtClean="0"/>
              <a:pPr/>
              <a:t>59</a:t>
            </a:fld>
            <a:endParaRPr lang="en-US"/>
          </a:p>
        </p:txBody>
      </p:sp>
      <p:sp>
        <p:nvSpPr>
          <p:cNvPr id="9" name="TextBox 8">
            <a:extLst>
              <a:ext uri="{FF2B5EF4-FFF2-40B4-BE49-F238E27FC236}">
                <a16:creationId xmlns:a16="http://schemas.microsoft.com/office/drawing/2014/main" id="{77C96F79-6C8A-9B4E-A596-B2CA107CE962}"/>
              </a:ext>
            </a:extLst>
          </p:cNvPr>
          <p:cNvSpPr txBox="1"/>
          <p:nvPr/>
        </p:nvSpPr>
        <p:spPr>
          <a:xfrm>
            <a:off x="6259501" y="3723581"/>
            <a:ext cx="2884499" cy="800219"/>
          </a:xfrm>
          <a:prstGeom prst="rect">
            <a:avLst/>
          </a:prstGeom>
          <a:noFill/>
        </p:spPr>
        <p:txBody>
          <a:bodyPr wrap="square" rtlCol="0">
            <a:spAutoFit/>
          </a:bodyPr>
          <a:lstStyle/>
          <a:p>
            <a:r>
              <a:rPr lang="en-US" b="1">
                <a:solidFill>
                  <a:schemeClr val="accent2"/>
                </a:solidFill>
                <a:latin typeface="Calibri" panose="020F0502020204030204" pitchFamily="34" charset="0"/>
                <a:cs typeface="Calibri" panose="020F0502020204030204" pitchFamily="34" charset="0"/>
              </a:rPr>
              <a:t>Normalized by node degree</a:t>
            </a:r>
          </a:p>
          <a:p>
            <a:r>
              <a:rPr lang="en-US" sz="1400">
                <a:latin typeface="Calibri" panose="020F0502020204030204" pitchFamily="34" charset="0"/>
                <a:cs typeface="Calibri" panose="020F0502020204030204" pitchFamily="34" charset="0"/>
              </a:rPr>
              <a:t>(In the GCN paper they use a slightly different normalization)</a:t>
            </a: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988FE5FE-065C-4E42-B542-CB9612E116CA}"/>
                  </a:ext>
                </a:extLst>
              </p:cNvPr>
              <p:cNvSpPr/>
              <p:nvPr/>
            </p:nvSpPr>
            <p:spPr>
              <a:xfrm>
                <a:off x="512207" y="1939306"/>
                <a:ext cx="7014411" cy="12813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rPr>
                          </m:ctrlPr>
                        </m:sSubSupPr>
                        <m:e>
                          <m:r>
                            <a:rPr lang="en-US" sz="2400" b="1" i="1">
                              <a:latin typeface="Cambria Math" panose="02040503050406030204" pitchFamily="18" charset="0"/>
                            </a:rPr>
                            <m:t>𝐡</m:t>
                          </m:r>
                        </m:e>
                        <m:sub>
                          <m:r>
                            <a:rPr lang="en-US" sz="2400" i="1">
                              <a:latin typeface="Cambria Math" panose="02040503050406030204" pitchFamily="18" charset="0"/>
                            </a:rPr>
                            <m:t>𝑣</m:t>
                          </m:r>
                        </m:sub>
                        <m:sup>
                          <m:r>
                            <a:rPr lang="en-US" sz="2400" i="1">
                              <a:latin typeface="Cambria Math" panose="02040503050406030204" pitchFamily="18" charset="0"/>
                            </a:rPr>
                            <m:t>(</m:t>
                          </m:r>
                          <m:r>
                            <a:rPr lang="en-US" sz="2400" i="1">
                              <a:latin typeface="Cambria Math" panose="02040503050406030204" pitchFamily="18" charset="0"/>
                            </a:rPr>
                            <m:t>𝑙</m:t>
                          </m:r>
                          <m:r>
                            <a:rPr lang="en-US" sz="2400" i="1">
                              <a:latin typeface="Cambria Math" panose="02040503050406030204" pitchFamily="18" charset="0"/>
                            </a:rPr>
                            <m:t>)</m:t>
                          </m:r>
                        </m:sup>
                      </m:sSubSup>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𝜎</m:t>
                      </m:r>
                      <m:d>
                        <m:dPr>
                          <m:ctrlPr>
                            <a:rPr lang="en-US" sz="2400" i="1">
                              <a:latin typeface="Cambria Math" panose="02040503050406030204" pitchFamily="18" charset="0"/>
                              <a:ea typeface="Cambria Math" panose="02040503050406030204" pitchFamily="18" charset="0"/>
                            </a:rPr>
                          </m:ctrlPr>
                        </m:dPr>
                        <m:e>
                          <m:nary>
                            <m:naryPr>
                              <m:chr m:val="∑"/>
                              <m:supHide m:val="on"/>
                              <m:ctrlPr>
                                <a:rPr lang="en-US" sz="2400" i="1">
                                  <a:latin typeface="Cambria Math" panose="02040503050406030204" pitchFamily="18" charset="0"/>
                                  <a:ea typeface="Cambria Math" panose="02040503050406030204" pitchFamily="18" charset="0"/>
                                </a:rPr>
                              </m:ctrlPr>
                            </m:naryPr>
                            <m:sub>
                              <m:r>
                                <m:rPr>
                                  <m:brk m:alnAt="7"/>
                                </m:rPr>
                                <a:rPr lang="en-US" sz="2400" i="1">
                                  <a:latin typeface="Cambria Math" panose="02040503050406030204" pitchFamily="18" charset="0"/>
                                  <a:ea typeface="Cambria Math" panose="02040503050406030204" pitchFamily="18" charset="0"/>
                                </a:rPr>
                                <m:t>𝑢</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𝑁</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𝑣</m:t>
                                  </m:r>
                                </m:e>
                              </m:d>
                            </m:sub>
                            <m:sup/>
                            <m:e>
                              <m:sSup>
                                <m:sSupPr>
                                  <m:ctrlPr>
                                    <a:rPr lang="en-US" sz="2400" i="1">
                                      <a:solidFill>
                                        <a:srgbClr val="C00000"/>
                                      </a:solidFill>
                                      <a:latin typeface="Cambria Math" panose="02040503050406030204" pitchFamily="18" charset="0"/>
                                      <a:ea typeface="Cambria Math" panose="02040503050406030204" pitchFamily="18" charset="0"/>
                                    </a:rPr>
                                  </m:ctrlPr>
                                </m:sSupPr>
                                <m:e>
                                  <m:r>
                                    <a:rPr lang="en-US" sz="2400" b="1">
                                      <a:solidFill>
                                        <a:srgbClr val="C00000"/>
                                      </a:solidFill>
                                      <a:latin typeface="Cambria Math" panose="02040503050406030204" pitchFamily="18" charset="0"/>
                                      <a:ea typeface="Cambria Math" panose="02040503050406030204" pitchFamily="18" charset="0"/>
                                    </a:rPr>
                                    <m:t>𝐖</m:t>
                                  </m:r>
                                </m:e>
                                <m:sup>
                                  <m:d>
                                    <m:dPr>
                                      <m:ctrlPr>
                                        <a:rPr lang="en-US" sz="2400" i="1">
                                          <a:solidFill>
                                            <a:srgbClr val="C00000"/>
                                          </a:solidFill>
                                          <a:latin typeface="Cambria Math" panose="02040503050406030204" pitchFamily="18" charset="0"/>
                                          <a:ea typeface="Cambria Math" panose="02040503050406030204" pitchFamily="18" charset="0"/>
                                        </a:rPr>
                                      </m:ctrlPr>
                                    </m:dPr>
                                    <m:e>
                                      <m:r>
                                        <a:rPr lang="en-US" sz="2400" i="1">
                                          <a:solidFill>
                                            <a:srgbClr val="C00000"/>
                                          </a:solidFill>
                                          <a:latin typeface="Cambria Math" panose="02040503050406030204" pitchFamily="18" charset="0"/>
                                          <a:ea typeface="Cambria Math" panose="02040503050406030204" pitchFamily="18" charset="0"/>
                                        </a:rPr>
                                        <m:t>𝑙</m:t>
                                      </m:r>
                                    </m:e>
                                  </m:d>
                                </m:sup>
                              </m:sSup>
                              <m:f>
                                <m:fPr>
                                  <m:ctrlPr>
                                    <a:rPr lang="en-US" sz="2400" i="1">
                                      <a:latin typeface="Cambria Math" panose="02040503050406030204" pitchFamily="18" charset="0"/>
                                      <a:ea typeface="Cambria Math" panose="02040503050406030204" pitchFamily="18" charset="0"/>
                                    </a:rPr>
                                  </m:ctrlPr>
                                </m:fPr>
                                <m:num>
                                  <m:sSubSup>
                                    <m:sSubSupPr>
                                      <m:ctrlPr>
                                        <a:rPr lang="en-US" sz="2400" i="1">
                                          <a:latin typeface="Cambria Math" panose="02040503050406030204" pitchFamily="18" charset="0"/>
                                          <a:ea typeface="Cambria Math" panose="02040503050406030204" pitchFamily="18" charset="0"/>
                                        </a:rPr>
                                      </m:ctrlPr>
                                    </m:sSubSupPr>
                                    <m:e>
                                      <m:r>
                                        <a:rPr lang="en-US" sz="2400" b="1" i="1">
                                          <a:latin typeface="Cambria Math" panose="02040503050406030204" pitchFamily="18" charset="0"/>
                                          <a:ea typeface="Cambria Math" panose="02040503050406030204" pitchFamily="18" charset="0"/>
                                        </a:rPr>
                                        <m:t>𝐡</m:t>
                                      </m:r>
                                    </m:e>
                                    <m:sub>
                                      <m:r>
                                        <a:rPr lang="en-US" sz="2400" i="1">
                                          <a:latin typeface="Cambria Math" panose="02040503050406030204" pitchFamily="18" charset="0"/>
                                          <a:ea typeface="Cambria Math" panose="02040503050406030204" pitchFamily="18" charset="0"/>
                                        </a:rPr>
                                        <m:t>𝑢</m:t>
                                      </m:r>
                                    </m:sub>
                                    <m: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𝑙</m:t>
                                          </m:r>
                                          <m:r>
                                            <a:rPr lang="en-US" sz="2400" b="0" i="1" smtClean="0">
                                              <a:latin typeface="Cambria Math" panose="02040503050406030204" pitchFamily="18" charset="0"/>
                                              <a:ea typeface="Cambria Math" panose="02040503050406030204" pitchFamily="18" charset="0"/>
                                            </a:rPr>
                                            <m:t>−1</m:t>
                                          </m:r>
                                        </m:e>
                                      </m:d>
                                    </m:sup>
                                  </m:sSubSup>
                                </m:num>
                                <m:den>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𝑁</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𝑣</m:t>
                                          </m:r>
                                        </m:e>
                                      </m:d>
                                    </m:e>
                                  </m:d>
                                </m:den>
                              </m:f>
                              <m:r>
                                <a:rPr lang="en-US" sz="2400" i="1">
                                  <a:latin typeface="Cambria Math" panose="02040503050406030204" pitchFamily="18" charset="0"/>
                                  <a:ea typeface="Cambria Math" panose="02040503050406030204" pitchFamily="18" charset="0"/>
                                </a:rPr>
                                <m:t> </m:t>
                              </m:r>
                            </m:e>
                          </m:nary>
                        </m:e>
                      </m:d>
                    </m:oMath>
                  </m:oMathPara>
                </a14:m>
                <a:endParaRPr lang="en-US" sz="2400"/>
              </a:p>
            </p:txBody>
          </p:sp>
        </mc:Choice>
        <mc:Fallback xmlns="">
          <p:sp>
            <p:nvSpPr>
              <p:cNvPr id="19" name="Rectangle 18">
                <a:extLst>
                  <a:ext uri="{FF2B5EF4-FFF2-40B4-BE49-F238E27FC236}">
                    <a16:creationId xmlns:a16="http://schemas.microsoft.com/office/drawing/2014/main" id="{988FE5FE-065C-4E42-B542-CB9612E116CA}"/>
                  </a:ext>
                </a:extLst>
              </p:cNvPr>
              <p:cNvSpPr>
                <a:spLocks noRot="1" noChangeAspect="1" noMove="1" noResize="1" noEditPoints="1" noAdjustHandles="1" noChangeArrowheads="1" noChangeShapeType="1" noTextEdit="1"/>
              </p:cNvSpPr>
              <p:nvPr/>
            </p:nvSpPr>
            <p:spPr>
              <a:xfrm>
                <a:off x="512207" y="1939306"/>
                <a:ext cx="7014411" cy="1281376"/>
              </a:xfrm>
              <a:prstGeom prst="rect">
                <a:avLst/>
              </a:prstGeom>
              <a:blipFill>
                <a:blip r:embed="rId3"/>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F43A1957-FA73-094B-B9D4-622F7BBAD6A9}"/>
              </a:ext>
            </a:extLst>
          </p:cNvPr>
          <p:cNvPicPr>
            <a:picLocks noChangeAspect="1"/>
          </p:cNvPicPr>
          <p:nvPr/>
        </p:nvPicPr>
        <p:blipFill>
          <a:blip r:embed="rId4"/>
          <a:stretch>
            <a:fillRect/>
          </a:stretch>
        </p:blipFill>
        <p:spPr>
          <a:xfrm>
            <a:off x="6629400" y="1866526"/>
            <a:ext cx="2286000" cy="1625407"/>
          </a:xfrm>
          <a:prstGeom prst="rect">
            <a:avLst/>
          </a:prstGeom>
        </p:spPr>
      </p:pic>
      <p:sp>
        <p:nvSpPr>
          <p:cNvPr id="10" name="TextBox 1">
            <a:extLst>
              <a:ext uri="{FF2B5EF4-FFF2-40B4-BE49-F238E27FC236}">
                <a16:creationId xmlns:a16="http://schemas.microsoft.com/office/drawing/2014/main" id="{5F482150-6C96-46C0-A920-8EA7FACA70D5}"/>
              </a:ext>
            </a:extLst>
          </p:cNvPr>
          <p:cNvSpPr txBox="1"/>
          <p:nvPr/>
        </p:nvSpPr>
        <p:spPr>
          <a:xfrm>
            <a:off x="6259501" y="5683026"/>
            <a:ext cx="2826544"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008000"/>
                </a:solidFill>
                <a:latin typeface="Arial" panose="020B0604020202020204" pitchFamily="34" charset="0"/>
                <a:cs typeface="Arial" panose="020B0604020202020204" pitchFamily="34" charset="0"/>
              </a:rPr>
              <a:t>In GCN the input graph is assumed to have self-edges that are included in the summation.</a:t>
            </a:r>
          </a:p>
        </p:txBody>
      </p:sp>
    </p:spTree>
    <p:extLst>
      <p:ext uri="{BB962C8B-B14F-4D97-AF65-F5344CB8AC3E}">
        <p14:creationId xmlns:p14="http://schemas.microsoft.com/office/powerpoint/2010/main" val="3211060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14" y="136729"/>
            <a:ext cx="8229600" cy="1143000"/>
          </a:xfrm>
        </p:spPr>
        <p:txBody>
          <a:bodyPr/>
          <a:lstStyle/>
          <a:p>
            <a:r>
              <a:rPr lang="en-US" altLang="zh-CN" dirty="0"/>
              <a:t>Recap: </a:t>
            </a:r>
            <a:r>
              <a:rPr lang="en-US" dirty="0"/>
              <a:t>Node Embeddings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6</a:t>
            </a:fld>
            <a:endParaRPr lang="en-US"/>
          </a:p>
        </p:txBody>
      </p:sp>
      <p:pic>
        <p:nvPicPr>
          <p:cNvPr id="7" name="Picture 6"/>
          <p:cNvPicPr>
            <a:picLocks noChangeAspect="1"/>
          </p:cNvPicPr>
          <p:nvPr/>
        </p:nvPicPr>
        <p:blipFill>
          <a:blip r:embed="rId2"/>
          <a:stretch>
            <a:fillRect/>
          </a:stretch>
        </p:blipFill>
        <p:spPr>
          <a:xfrm>
            <a:off x="562321" y="2657929"/>
            <a:ext cx="7990187" cy="3451760"/>
          </a:xfrm>
          <a:prstGeom prst="rect">
            <a:avLst/>
          </a:prstGeom>
        </p:spPr>
      </p:pic>
      <p:sp>
        <p:nvSpPr>
          <p:cNvPr id="8" name="TextBox 7"/>
          <p:cNvSpPr txBox="1"/>
          <p:nvPr/>
        </p:nvSpPr>
        <p:spPr>
          <a:xfrm>
            <a:off x="4913376" y="2633472"/>
            <a:ext cx="1219200" cy="1219200"/>
          </a:xfrm>
          <a:prstGeom prst="rect">
            <a:avLst/>
          </a:prstGeom>
          <a:noFill/>
          <a:ln>
            <a:noFill/>
          </a:ln>
        </p:spPr>
        <p:txBody>
          <a:bodyPr wrap="none" lIns="91425" tIns="91425" rIns="91425" bIns="91425" rtlCol="0" anchor="t" anchorCtr="0">
            <a:noAutofit/>
          </a:bodyPr>
          <a:lstStyle/>
          <a:p>
            <a:endParaRPr lang="en-US" sz="3809">
              <a:latin typeface="Helvetica Neue Light" charset="0"/>
              <a:ea typeface="Helvetica Neue Light" charset="0"/>
              <a:cs typeface="Helvetica Neue Light" charset="0"/>
              <a:sym typeface="Open Sans"/>
            </a:endParaRPr>
          </a:p>
        </p:txBody>
      </p:sp>
      <p:sp>
        <p:nvSpPr>
          <p:cNvPr id="10" name="TextBox 9"/>
          <p:cNvSpPr txBox="1"/>
          <p:nvPr/>
        </p:nvSpPr>
        <p:spPr>
          <a:xfrm>
            <a:off x="323913" y="1586116"/>
            <a:ext cx="1219200" cy="1219200"/>
          </a:xfrm>
          <a:prstGeom prst="rect">
            <a:avLst/>
          </a:prstGeom>
          <a:noFill/>
          <a:ln>
            <a:noFill/>
          </a:ln>
        </p:spPr>
        <p:txBody>
          <a:bodyPr wrap="none" lIns="91425" tIns="91425" rIns="91425" bIns="91425" rtlCol="0" anchor="t" anchorCtr="0">
            <a:noAutofit/>
          </a:bodyPr>
          <a:lstStyle/>
          <a:p>
            <a:r>
              <a:rPr lang="en-US" sz="3600">
                <a:latin typeface="Calibri" panose="020F0502020204030204" pitchFamily="34" charset="0"/>
                <a:ea typeface="Helvetica Neue Light" charset="0"/>
                <a:cs typeface="Calibri" panose="020F0502020204030204" pitchFamily="34" charset="0"/>
                <a:sym typeface="Open Sans"/>
              </a:rPr>
              <a:t>Goal:</a:t>
            </a:r>
          </a:p>
        </p:txBody>
      </p:sp>
      <p:grpSp>
        <p:nvGrpSpPr>
          <p:cNvPr id="11" name="Group 10"/>
          <p:cNvGrpSpPr/>
          <p:nvPr/>
        </p:nvGrpSpPr>
        <p:grpSpPr>
          <a:xfrm>
            <a:off x="1539636" y="1680260"/>
            <a:ext cx="3747589" cy="3991233"/>
            <a:chOff x="1154727" y="1260194"/>
            <a:chExt cx="2810692" cy="2993425"/>
          </a:xfrm>
        </p:grpSpPr>
        <p:sp>
          <p:nvSpPr>
            <p:cNvPr id="12" name="Rectangle 11"/>
            <p:cNvSpPr/>
            <p:nvPr/>
          </p:nvSpPr>
          <p:spPr>
            <a:xfrm>
              <a:off x="1447800" y="1975104"/>
              <a:ext cx="2470842" cy="36982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grpSp>
          <p:nvGrpSpPr>
            <p:cNvPr id="13" name="Group 12"/>
            <p:cNvGrpSpPr/>
            <p:nvPr/>
          </p:nvGrpSpPr>
          <p:grpSpPr>
            <a:xfrm>
              <a:off x="1154727" y="1260194"/>
              <a:ext cx="2810692" cy="2993425"/>
              <a:chOff x="1154727" y="1260194"/>
              <a:chExt cx="2810692" cy="2993425"/>
            </a:xfrm>
          </p:grpSpPr>
          <p:sp>
            <p:nvSpPr>
              <p:cNvPr id="17" name="Rectangle 16"/>
              <p:cNvSpPr/>
              <p:nvPr/>
            </p:nvSpPr>
            <p:spPr>
              <a:xfrm>
                <a:off x="3027287" y="2688879"/>
                <a:ext cx="938132" cy="316871"/>
              </a:xfrm>
              <a:prstGeom prst="rect">
                <a:avLst/>
              </a:prstGeom>
              <a:solidFill>
                <a:schemeClr val="accent3">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4"/>
                  </a:solidFill>
                  <a:latin typeface="Arial" panose="020B0604020202020204" pitchFamily="34" charset="0"/>
                  <a:cs typeface="Arial" panose="020B0604020202020204" pitchFamily="34" charset="0"/>
                </a:endParaRPr>
              </a:p>
            </p:txBody>
          </p:sp>
          <p:sp>
            <p:nvSpPr>
              <p:cNvPr id="18" name="Rectangle 17"/>
              <p:cNvSpPr/>
              <p:nvPr/>
            </p:nvSpPr>
            <p:spPr>
              <a:xfrm>
                <a:off x="2980510" y="3936748"/>
                <a:ext cx="938132" cy="316871"/>
              </a:xfrm>
              <a:prstGeom prst="rect">
                <a:avLst/>
              </a:prstGeom>
              <a:solidFill>
                <a:schemeClr val="accent3">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4"/>
                  </a:solidFill>
                  <a:latin typeface="Arial" panose="020B0604020202020204" pitchFamily="34" charset="0"/>
                  <a:cs typeface="Arial" panose="020B0604020202020204" pitchFamily="34" charset="0"/>
                </a:endParaRPr>
              </a:p>
            </p:txBody>
          </p:sp>
          <p:sp>
            <p:nvSpPr>
              <p:cNvPr id="19" name="Rectangle 18"/>
              <p:cNvSpPr/>
              <p:nvPr/>
            </p:nvSpPr>
            <p:spPr>
              <a:xfrm>
                <a:off x="1154727" y="1260194"/>
                <a:ext cx="2016660" cy="389300"/>
              </a:xfrm>
              <a:prstGeom prst="rect">
                <a:avLst/>
              </a:prstGeom>
              <a:solidFill>
                <a:schemeClr val="accent4">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4"/>
                  </a:solidFill>
                  <a:latin typeface="Arial" panose="020B0604020202020204" pitchFamily="34" charset="0"/>
                  <a:cs typeface="Arial" panose="020B0604020202020204" pitchFamily="34" charset="0"/>
                </a:endParaRPr>
              </a:p>
            </p:txBody>
          </p:sp>
          <p:sp>
            <p:nvSpPr>
              <p:cNvPr id="20" name="TextBox 19"/>
              <p:cNvSpPr txBox="1"/>
              <p:nvPr/>
            </p:nvSpPr>
            <p:spPr>
              <a:xfrm>
                <a:off x="1462842" y="1882591"/>
                <a:ext cx="2309058" cy="462336"/>
              </a:xfrm>
              <a:prstGeom prst="rect">
                <a:avLst/>
              </a:prstGeom>
              <a:noFill/>
              <a:ln>
                <a:noFill/>
              </a:ln>
            </p:spPr>
            <p:txBody>
              <a:bodyPr wrap="square" lIns="91425" tIns="91425" rIns="91425" bIns="91425" rtlCol="0" anchor="t" anchorCtr="0">
                <a:noAutofit/>
              </a:bodyPr>
              <a:lstStyle/>
              <a:p>
                <a:r>
                  <a:rPr lang="en-US" sz="3200">
                    <a:solidFill>
                      <a:srgbClr val="C00000"/>
                    </a:solidFill>
                    <a:latin typeface="Arial" panose="020B0604020202020204" pitchFamily="34" charset="0"/>
                    <a:ea typeface="Helvetica Neue Light" charset="0"/>
                    <a:cs typeface="Arial" panose="020B0604020202020204" pitchFamily="34" charset="0"/>
                    <a:sym typeface="Open Sans"/>
                  </a:rPr>
                  <a:t>Need to define!</a:t>
                </a:r>
              </a:p>
            </p:txBody>
          </p:sp>
        </p:grpSp>
        <p:cxnSp>
          <p:nvCxnSpPr>
            <p:cNvPr id="14" name="Straight Arrow Connector 13"/>
            <p:cNvCxnSpPr/>
            <p:nvPr/>
          </p:nvCxnSpPr>
          <p:spPr>
            <a:xfrm>
              <a:off x="2818245" y="2363270"/>
              <a:ext cx="469900" cy="28756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5" idx="2"/>
            </p:cNvCxnSpPr>
            <p:nvPr/>
          </p:nvCxnSpPr>
          <p:spPr>
            <a:xfrm>
              <a:off x="2690742" y="2344927"/>
              <a:ext cx="436955" cy="14512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346036" y="1662545"/>
              <a:ext cx="298616" cy="31490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397315" y="5769293"/>
            <a:ext cx="2964571" cy="508000"/>
          </a:xfrm>
          <a:prstGeom prst="rect">
            <a:avLst/>
          </a:prstGeom>
          <a:solidFill>
            <a:schemeClr val="bg1"/>
          </a:solidFill>
          <a:ln>
            <a:noFill/>
          </a:ln>
        </p:spPr>
        <p:txBody>
          <a:bodyPr wrap="none" lIns="91425" tIns="91425" rIns="91425" bIns="91425" rtlCol="0" anchor="t" anchorCtr="0">
            <a:noAutofit/>
          </a:bodyPr>
          <a:lstStyle/>
          <a:p>
            <a:pPr algn="ctr"/>
            <a:r>
              <a:rPr lang="en-US" sz="2400">
                <a:solidFill>
                  <a:srgbClr val="008000"/>
                </a:solidFill>
                <a:latin typeface="Arial" panose="020B0604020202020204" pitchFamily="34" charset="0"/>
                <a:ea typeface="Helvetica Neue Light" charset="0"/>
                <a:cs typeface="Arial" panose="020B0604020202020204" pitchFamily="34" charset="0"/>
                <a:sym typeface="Open Sans"/>
              </a:rPr>
              <a:t>Input network</a:t>
            </a:r>
          </a:p>
        </p:txBody>
      </p:sp>
      <p:sp>
        <p:nvSpPr>
          <p:cNvPr id="22" name="Rectangle 21"/>
          <p:cNvSpPr/>
          <p:nvPr/>
        </p:nvSpPr>
        <p:spPr>
          <a:xfrm>
            <a:off x="5677993" y="5671492"/>
            <a:ext cx="3112924"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Box 22"/>
          <p:cNvSpPr txBox="1"/>
          <p:nvPr/>
        </p:nvSpPr>
        <p:spPr>
          <a:xfrm>
            <a:off x="5599435" y="5627512"/>
            <a:ext cx="3018164" cy="817385"/>
          </a:xfrm>
          <a:prstGeom prst="rect">
            <a:avLst/>
          </a:prstGeom>
          <a:noFill/>
          <a:ln>
            <a:noFill/>
          </a:ln>
        </p:spPr>
        <p:txBody>
          <a:bodyPr wrap="none" lIns="91425" tIns="91425" rIns="91425" bIns="91425" rtlCol="0" anchor="t" anchorCtr="0">
            <a:noAutofit/>
          </a:bodyPr>
          <a:lstStyle/>
          <a:p>
            <a:pPr algn="ctr"/>
            <a:r>
              <a:rPr lang="en-US" sz="2400">
                <a:solidFill>
                  <a:srgbClr val="008000"/>
                </a:solidFill>
                <a:latin typeface="Arial" panose="020B0604020202020204" pitchFamily="34" charset="0"/>
                <a:ea typeface="Helvetica Neue Light" charset="0"/>
                <a:cs typeface="Arial" panose="020B0604020202020204" pitchFamily="34" charset="0"/>
                <a:sym typeface="Open Sans"/>
              </a:rPr>
              <a:t>d-dimensional </a:t>
            </a:r>
          </a:p>
          <a:p>
            <a:pPr algn="ctr"/>
            <a:r>
              <a:rPr lang="en-US" sz="2400">
                <a:solidFill>
                  <a:srgbClr val="008000"/>
                </a:solidFill>
                <a:latin typeface="Arial" panose="020B0604020202020204" pitchFamily="34" charset="0"/>
                <a:ea typeface="Helvetica Neue Light" charset="0"/>
                <a:cs typeface="Arial" panose="020B0604020202020204" pitchFamily="34" charset="0"/>
                <a:sym typeface="Open Sans"/>
              </a:rPr>
              <a:t>embedding space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D016173-B5EA-EC4E-B010-D31C0F2EA264}"/>
                  </a:ext>
                </a:extLst>
              </p:cNvPr>
              <p:cNvSpPr txBox="1"/>
              <p:nvPr/>
            </p:nvSpPr>
            <p:spPr>
              <a:xfrm>
                <a:off x="1025959" y="1619687"/>
                <a:ext cx="5463401" cy="5936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3200" b="0" i="0" smtClean="0">
                          <a:latin typeface="Cambria Math" panose="02040503050406030204" pitchFamily="18" charset="0"/>
                          <a:cs typeface="Arial" pitchFamily="34" charset="0"/>
                        </a:rPr>
                        <m:t>similarity</m:t>
                      </m:r>
                      <m:d>
                        <m:dPr>
                          <m:ctrlPr>
                            <a:rPr lang="en-US" sz="3200" b="0" i="1" smtClean="0">
                              <a:latin typeface="Cambria Math" panose="02040503050406030204" pitchFamily="18" charset="0"/>
                              <a:cs typeface="Arial" pitchFamily="34" charset="0"/>
                            </a:rPr>
                          </m:ctrlPr>
                        </m:dPr>
                        <m:e>
                          <m:r>
                            <a:rPr lang="en-US" sz="3200" b="0" i="1" smtClean="0">
                              <a:latin typeface="Cambria Math" panose="02040503050406030204" pitchFamily="18" charset="0"/>
                              <a:cs typeface="Arial" pitchFamily="34" charset="0"/>
                            </a:rPr>
                            <m:t>𝑢</m:t>
                          </m:r>
                          <m:r>
                            <a:rPr lang="en-US" sz="3200" b="0" i="1" smtClean="0">
                              <a:latin typeface="Cambria Math" panose="02040503050406030204" pitchFamily="18" charset="0"/>
                              <a:cs typeface="Arial" pitchFamily="34" charset="0"/>
                            </a:rPr>
                            <m:t>,</m:t>
                          </m:r>
                          <m:r>
                            <a:rPr lang="en-US" sz="3200" b="0" i="1" smtClean="0">
                              <a:latin typeface="Cambria Math" panose="02040503050406030204" pitchFamily="18" charset="0"/>
                              <a:cs typeface="Arial" pitchFamily="34" charset="0"/>
                            </a:rPr>
                            <m:t>𝑣</m:t>
                          </m:r>
                        </m:e>
                      </m:d>
                      <m:r>
                        <a:rPr lang="en-US" sz="3200" b="0" i="1" smtClean="0">
                          <a:latin typeface="Cambria Math" panose="02040503050406030204" pitchFamily="18" charset="0"/>
                          <a:cs typeface="Arial" pitchFamily="34" charset="0"/>
                        </a:rPr>
                        <m:t> </m:t>
                      </m:r>
                      <m:r>
                        <a:rPr lang="en-US" sz="3200" b="0" i="1" smtClean="0">
                          <a:latin typeface="Cambria Math" panose="02040503050406030204" pitchFamily="18" charset="0"/>
                          <a:ea typeface="Cambria Math" panose="02040503050406030204" pitchFamily="18" charset="0"/>
                          <a:cs typeface="Arial" pitchFamily="34" charset="0"/>
                        </a:rPr>
                        <m:t>≈   </m:t>
                      </m:r>
                      <m:sSubSup>
                        <m:sSubSupPr>
                          <m:ctrlPr>
                            <a:rPr lang="en-US" sz="3200" b="0" i="1" smtClean="0">
                              <a:latin typeface="Cambria Math" panose="02040503050406030204" pitchFamily="18" charset="0"/>
                              <a:ea typeface="Cambria Math" panose="02040503050406030204" pitchFamily="18" charset="0"/>
                              <a:cs typeface="Arial" pitchFamily="34" charset="0"/>
                            </a:rPr>
                          </m:ctrlPr>
                        </m:sSubSupPr>
                        <m:e>
                          <m:r>
                            <a:rPr lang="en-US" sz="3200" b="1" i="0" smtClean="0">
                              <a:latin typeface="Cambria Math" panose="02040503050406030204" pitchFamily="18" charset="0"/>
                              <a:ea typeface="Cambria Math" panose="02040503050406030204" pitchFamily="18" charset="0"/>
                              <a:cs typeface="Arial" pitchFamily="34" charset="0"/>
                            </a:rPr>
                            <m:t>𝐳</m:t>
                          </m:r>
                        </m:e>
                        <m:sub>
                          <m:r>
                            <a:rPr lang="en-US" sz="3200" b="0" i="1" smtClean="0">
                              <a:latin typeface="Cambria Math" panose="02040503050406030204" pitchFamily="18" charset="0"/>
                              <a:ea typeface="Cambria Math" panose="02040503050406030204" pitchFamily="18" charset="0"/>
                              <a:cs typeface="Arial" pitchFamily="34" charset="0"/>
                            </a:rPr>
                            <m:t>𝑣</m:t>
                          </m:r>
                        </m:sub>
                        <m:sup>
                          <m:r>
                            <m:rPr>
                              <m:sty m:val="p"/>
                            </m:rPr>
                            <a:rPr lang="el-GR" sz="3200" b="0" i="0" smtClean="0">
                              <a:latin typeface="Cambria Math" panose="02040503050406030204" pitchFamily="18" charset="0"/>
                              <a:ea typeface="Cambria Math" panose="02040503050406030204" pitchFamily="18" charset="0"/>
                              <a:cs typeface="Arial" pitchFamily="34" charset="0"/>
                            </a:rPr>
                            <m:t>Τ</m:t>
                          </m:r>
                        </m:sup>
                      </m:sSubSup>
                      <m:sSub>
                        <m:sSubPr>
                          <m:ctrlPr>
                            <a:rPr lang="en-US" sz="3200" b="0" i="1" smtClean="0">
                              <a:latin typeface="Cambria Math" panose="02040503050406030204" pitchFamily="18" charset="0"/>
                              <a:ea typeface="Cambria Math" panose="02040503050406030204" pitchFamily="18" charset="0"/>
                              <a:cs typeface="Arial" pitchFamily="34" charset="0"/>
                            </a:rPr>
                          </m:ctrlPr>
                        </m:sSubPr>
                        <m:e>
                          <m:r>
                            <a:rPr lang="en-US" sz="3200" b="1" i="0" smtClean="0">
                              <a:latin typeface="Cambria Math" panose="02040503050406030204" pitchFamily="18" charset="0"/>
                              <a:ea typeface="Cambria Math" panose="02040503050406030204" pitchFamily="18" charset="0"/>
                              <a:cs typeface="Arial" pitchFamily="34" charset="0"/>
                            </a:rPr>
                            <m:t>𝐳</m:t>
                          </m:r>
                        </m:e>
                        <m:sub>
                          <m:r>
                            <a:rPr lang="en-US" sz="3200" b="0" i="1" smtClean="0">
                              <a:latin typeface="Cambria Math" panose="02040503050406030204" pitchFamily="18" charset="0"/>
                              <a:ea typeface="Cambria Math" panose="02040503050406030204" pitchFamily="18" charset="0"/>
                              <a:cs typeface="Arial" pitchFamily="34" charset="0"/>
                            </a:rPr>
                            <m:t>𝑢</m:t>
                          </m:r>
                        </m:sub>
                      </m:sSub>
                    </m:oMath>
                  </m:oMathPara>
                </a14:m>
                <a:endParaRPr lang="en-US" sz="3200">
                  <a:latin typeface="Calibri" panose="020F0502020204030204" pitchFamily="34" charset="0"/>
                  <a:cs typeface="Calibri" panose="020F0502020204030204" pitchFamily="34" charset="0"/>
                </a:endParaRPr>
              </a:p>
            </p:txBody>
          </p:sp>
        </mc:Choice>
        <mc:Fallback xmlns="">
          <p:sp>
            <p:nvSpPr>
              <p:cNvPr id="25" name="TextBox 24">
                <a:extLst>
                  <a:ext uri="{FF2B5EF4-FFF2-40B4-BE49-F238E27FC236}">
                    <a16:creationId xmlns:a16="http://schemas.microsoft.com/office/drawing/2014/main" id="{BD016173-B5EA-EC4E-B010-D31C0F2EA264}"/>
                  </a:ext>
                </a:extLst>
              </p:cNvPr>
              <p:cNvSpPr txBox="1">
                <a:spLocks noRot="1" noChangeAspect="1" noMove="1" noResize="1" noEditPoints="1" noAdjustHandles="1" noChangeArrowheads="1" noChangeShapeType="1" noTextEdit="1"/>
              </p:cNvSpPr>
              <p:nvPr/>
            </p:nvSpPr>
            <p:spPr>
              <a:xfrm>
                <a:off x="1025959" y="1619687"/>
                <a:ext cx="5463401" cy="593624"/>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60577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E790-8BF9-7647-80EB-DB7F54E04F17}"/>
              </a:ext>
            </a:extLst>
          </p:cNvPr>
          <p:cNvSpPr>
            <a:spLocks noGrp="1"/>
          </p:cNvSpPr>
          <p:nvPr>
            <p:ph type="title"/>
          </p:nvPr>
        </p:nvSpPr>
        <p:spPr>
          <a:xfrm>
            <a:off x="457200" y="76200"/>
            <a:ext cx="8686800" cy="987552"/>
          </a:xfrm>
        </p:spPr>
        <p:txBody>
          <a:bodyPr>
            <a:normAutofit/>
          </a:bodyPr>
          <a:lstStyle/>
          <a:p>
            <a:r>
              <a:rPr lang="en-US" dirty="0"/>
              <a:t>Classical GNN Layers: </a:t>
            </a:r>
            <a:r>
              <a:rPr lang="en-US" dirty="0" err="1"/>
              <a:t>GraphSAGE</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945ABE-A83A-7C49-9F59-81CF47EF7D55}"/>
                  </a:ext>
                </a:extLst>
              </p:cNvPr>
              <p:cNvSpPr>
                <a:spLocks noGrp="1"/>
              </p:cNvSpPr>
              <p:nvPr>
                <p:ph idx="1"/>
              </p:nvPr>
            </p:nvSpPr>
            <p:spPr>
              <a:xfrm>
                <a:off x="323528" y="1447069"/>
                <a:ext cx="8373449" cy="5274406"/>
              </a:xfrm>
            </p:spPr>
            <p:txBody>
              <a:bodyPr>
                <a:normAutofit lnSpcReduction="10000"/>
              </a:bodyPr>
              <a:lstStyle/>
              <a:p>
                <a:pPr marL="0" indent="0">
                  <a:buNone/>
                </a:pPr>
                <a:r>
                  <a:rPr lang="en-US" b="1" dirty="0">
                    <a:solidFill>
                      <a:schemeClr val="accent4"/>
                    </a:solidFill>
                  </a:rPr>
                  <a:t>(2) </a:t>
                </a:r>
                <a:r>
                  <a:rPr lang="en-US" b="1" dirty="0" err="1">
                    <a:solidFill>
                      <a:schemeClr val="accent4"/>
                    </a:solidFill>
                  </a:rPr>
                  <a:t>GraphSAGE</a:t>
                </a:r>
                <a:endParaRPr lang="en-US" b="1" dirty="0">
                  <a:solidFill>
                    <a:schemeClr val="accent4"/>
                  </a:solidFill>
                </a:endParaRPr>
              </a:p>
              <a:p>
                <a:endParaRPr lang="en-US" b="1" dirty="0"/>
              </a:p>
              <a:p>
                <a:pPr marL="118872" indent="0">
                  <a:buNone/>
                </a:pPr>
                <a:endParaRPr lang="en-US" b="1" dirty="0"/>
              </a:p>
              <a:p>
                <a:r>
                  <a:rPr lang="en-US" sz="2800" b="1" dirty="0">
                    <a:solidFill>
                      <a:schemeClr val="accent3"/>
                    </a:solidFill>
                  </a:rPr>
                  <a:t>How to write this as Message + Aggregation?</a:t>
                </a:r>
              </a:p>
              <a:p>
                <a:pPr lvl="1"/>
                <a:r>
                  <a:rPr lang="en-US" b="1" dirty="0"/>
                  <a:t>Message</a:t>
                </a:r>
                <a:r>
                  <a:rPr lang="en-US" dirty="0"/>
                  <a:t> is computed within the </a:t>
                </a:r>
                <a14:m>
                  <m:oMath xmlns:m="http://schemas.openxmlformats.org/officeDocument/2006/math">
                    <m:r>
                      <m:rPr>
                        <m:sty m:val="p"/>
                      </m:rPr>
                      <a:rPr lang="en-US" b="0" i="0" smtClean="0">
                        <a:solidFill>
                          <a:srgbClr val="0070C0"/>
                        </a:solidFill>
                        <a:latin typeface="Cambria Math" panose="02040503050406030204" pitchFamily="18" charset="0"/>
                      </a:rPr>
                      <m:t>AGG</m:t>
                    </m:r>
                    <m:d>
                      <m:dPr>
                        <m:ctrlPr>
                          <a:rPr lang="en-US" b="0" i="1" smtClean="0">
                            <a:solidFill>
                              <a:srgbClr val="0070C0"/>
                            </a:solidFill>
                            <a:latin typeface="Cambria Math" panose="02040503050406030204" pitchFamily="18" charset="0"/>
                          </a:rPr>
                        </m:ctrlPr>
                      </m:dPr>
                      <m:e>
                        <m:r>
                          <a:rPr lang="en-US" b="0" i="1" smtClean="0">
                            <a:solidFill>
                              <a:srgbClr val="0070C0"/>
                            </a:solidFill>
                            <a:latin typeface="Cambria Math" panose="02040503050406030204" pitchFamily="18" charset="0"/>
                          </a:rPr>
                          <m:t>⋅</m:t>
                        </m:r>
                      </m:e>
                    </m:d>
                  </m:oMath>
                </a14:m>
                <a:endParaRPr lang="en-US" dirty="0"/>
              </a:p>
              <a:p>
                <a:pPr lvl="1"/>
                <a:r>
                  <a:rPr lang="en-US" b="1" dirty="0">
                    <a:solidFill>
                      <a:schemeClr val="accent2"/>
                    </a:solidFill>
                  </a:rPr>
                  <a:t>Two-stage aggregation</a:t>
                </a:r>
              </a:p>
              <a:p>
                <a:pPr lvl="2"/>
                <a:r>
                  <a:rPr lang="en-US" b="1" dirty="0"/>
                  <a:t>Stage 1: </a:t>
                </a:r>
                <a:r>
                  <a:rPr lang="en-US" dirty="0"/>
                  <a:t>Aggregate from node neighbors</a:t>
                </a:r>
              </a:p>
              <a:p>
                <a:pPr lvl="2">
                  <a:lnSpc>
                    <a:spcPct val="150000"/>
                  </a:lnSpc>
                </a:pPr>
                <a:endParaRPr lang="en-US" dirty="0"/>
              </a:p>
              <a:p>
                <a:pPr lvl="2"/>
                <a:r>
                  <a:rPr lang="en-US" b="1" dirty="0"/>
                  <a:t>Stage 2: </a:t>
                </a:r>
                <a:r>
                  <a:rPr lang="en-US" dirty="0"/>
                  <a:t>Further aggregate over the node itself</a:t>
                </a:r>
                <a:endParaRPr lang="en-US" sz="2000" b="1" dirty="0"/>
              </a:p>
              <a:p>
                <a:pPr marL="118872" indent="0">
                  <a:buNone/>
                </a:pPr>
                <a:r>
                  <a:rPr lang="en-US" dirty="0"/>
                  <a:t>	</a:t>
                </a:r>
              </a:p>
            </p:txBody>
          </p:sp>
        </mc:Choice>
        <mc:Fallback xmlns="">
          <p:sp>
            <p:nvSpPr>
              <p:cNvPr id="3" name="Content Placeholder 2">
                <a:extLst>
                  <a:ext uri="{FF2B5EF4-FFF2-40B4-BE49-F238E27FC236}">
                    <a16:creationId xmlns:a16="http://schemas.microsoft.com/office/drawing/2014/main" id="{D4945ABE-A83A-7C49-9F59-81CF47EF7D55}"/>
                  </a:ext>
                </a:extLst>
              </p:cNvPr>
              <p:cNvSpPr>
                <a:spLocks noGrp="1" noRot="1" noChangeAspect="1" noMove="1" noResize="1" noEditPoints="1" noAdjustHandles="1" noChangeArrowheads="1" noChangeShapeType="1" noTextEdit="1"/>
              </p:cNvSpPr>
              <p:nvPr>
                <p:ph idx="1"/>
              </p:nvPr>
            </p:nvSpPr>
            <p:spPr>
              <a:xfrm>
                <a:off x="323528" y="1447069"/>
                <a:ext cx="8373449" cy="5274406"/>
              </a:xfrm>
              <a:blipFill>
                <a:blip r:embed="rId2"/>
                <a:stretch>
                  <a:fillRect l="-1820" t="-2425"/>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975A17C1-D97C-5240-B283-C52233893728}"/>
              </a:ext>
            </a:extLst>
          </p:cNvPr>
          <p:cNvSpPr>
            <a:spLocks noGrp="1"/>
          </p:cNvSpPr>
          <p:nvPr>
            <p:ph type="sldNum" sz="quarter" idx="12"/>
          </p:nvPr>
        </p:nvSpPr>
        <p:spPr/>
        <p:txBody>
          <a:bodyPr/>
          <a:lstStyle/>
          <a:p>
            <a:fld id="{19B12225-5612-419B-A8D5-4B8EEE4C217E}" type="slidenum">
              <a:rPr lang="en-US" smtClean="0"/>
              <a:pPr/>
              <a:t>60</a:t>
            </a:fld>
            <a:endParaRPr lang="en-US"/>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D515B897-5112-5A46-9BD2-246071DCDE5C}"/>
                  </a:ext>
                </a:extLst>
              </p:cNvPr>
              <p:cNvSpPr/>
              <p:nvPr/>
            </p:nvSpPr>
            <p:spPr>
              <a:xfrm>
                <a:off x="324682" y="2041918"/>
                <a:ext cx="8229600" cy="9221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rPr>
                          </m:ctrlPr>
                        </m:sSubSupPr>
                        <m:e>
                          <m:r>
                            <a:rPr lang="en-US" sz="2400" b="1" i="1">
                              <a:latin typeface="Cambria Math" panose="02040503050406030204" pitchFamily="18" charset="0"/>
                            </a:rPr>
                            <m:t>𝐡</m:t>
                          </m:r>
                        </m:e>
                        <m:sub>
                          <m:r>
                            <a:rPr lang="en-US" sz="2400" i="1">
                              <a:latin typeface="Cambria Math" panose="02040503050406030204" pitchFamily="18" charset="0"/>
                            </a:rPr>
                            <m:t>𝑣</m:t>
                          </m:r>
                        </m:sub>
                        <m:sup>
                          <m:r>
                            <a:rPr lang="en-US" sz="2400" i="1">
                              <a:latin typeface="Cambria Math" panose="02040503050406030204" pitchFamily="18" charset="0"/>
                            </a:rPr>
                            <m:t>(</m:t>
                          </m:r>
                          <m:r>
                            <a:rPr lang="en-US" sz="2400" i="1">
                              <a:latin typeface="Cambria Math" panose="02040503050406030204" pitchFamily="18" charset="0"/>
                            </a:rPr>
                            <m:t>𝑙</m:t>
                          </m:r>
                          <m:r>
                            <a:rPr lang="en-US" sz="2400" i="1">
                              <a:latin typeface="Cambria Math" panose="02040503050406030204" pitchFamily="18" charset="0"/>
                            </a:rPr>
                            <m:t>)</m:t>
                          </m:r>
                        </m:sup>
                      </m:sSubSup>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𝜎</m:t>
                      </m:r>
                      <m:d>
                        <m:dPr>
                          <m:ctrlPr>
                            <a:rPr lang="en-US" sz="2400" i="1" smtClean="0">
                              <a:latin typeface="Cambria Math" panose="02040503050406030204" pitchFamily="18" charset="0"/>
                              <a:ea typeface="Cambria Math" panose="02040503050406030204" pitchFamily="18" charset="0"/>
                            </a:rPr>
                          </m:ctrlPr>
                        </m:dPr>
                        <m:e>
                          <m:sSup>
                            <m:sSupPr>
                              <m:ctrlPr>
                                <a:rPr lang="en-US" sz="2400" i="1" smtClean="0">
                                  <a:latin typeface="Cambria Math" panose="02040503050406030204" pitchFamily="18" charset="0"/>
                                  <a:ea typeface="Cambria Math" panose="02040503050406030204" pitchFamily="18" charset="0"/>
                                </a:rPr>
                              </m:ctrlPr>
                            </m:sSupPr>
                            <m:e>
                              <m:r>
                                <a:rPr lang="en-US" sz="2400" b="1" i="0" smtClean="0">
                                  <a:latin typeface="Cambria Math" panose="02040503050406030204" pitchFamily="18" charset="0"/>
                                  <a:ea typeface="Cambria Math" panose="02040503050406030204" pitchFamily="18" charset="0"/>
                                </a:rPr>
                                <m:t>𝐖</m:t>
                              </m:r>
                            </m:e>
                            <m:sup>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𝑙</m:t>
                              </m:r>
                              <m:r>
                                <a:rPr lang="en-US" sz="2400" b="0" i="1" smtClean="0">
                                  <a:latin typeface="Cambria Math" panose="02040503050406030204" pitchFamily="18" charset="0"/>
                                  <a:ea typeface="Cambria Math" panose="02040503050406030204" pitchFamily="18" charset="0"/>
                                </a:rPr>
                                <m:t>)</m:t>
                              </m:r>
                            </m:sup>
                          </m:sSup>
                          <m:r>
                            <a:rPr lang="en-US" sz="2400" i="1">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CONCAT</m:t>
                          </m:r>
                          <m:d>
                            <m:dPr>
                              <m:ctrlPr>
                                <a:rPr lang="en-US" sz="2400" b="0" i="1" smtClean="0">
                                  <a:latin typeface="Cambria Math" panose="02040503050406030204" pitchFamily="18" charset="0"/>
                                  <a:ea typeface="Cambria Math" panose="02040503050406030204" pitchFamily="18" charset="0"/>
                                </a:rPr>
                              </m:ctrlPr>
                            </m:dPr>
                            <m:e>
                              <m:sSubSup>
                                <m:sSubSupPr>
                                  <m:ctrlPr>
                                    <a:rPr lang="en-US" sz="2400" i="1">
                                      <a:latin typeface="Cambria Math" panose="02040503050406030204" pitchFamily="18" charset="0"/>
                                    </a:rPr>
                                  </m:ctrlPr>
                                </m:sSubSupPr>
                                <m:e>
                                  <m:r>
                                    <a:rPr lang="en-US" sz="2400" b="1" i="1">
                                      <a:latin typeface="Cambria Math" panose="02040503050406030204" pitchFamily="18" charset="0"/>
                                    </a:rPr>
                                    <m:t>𝐡</m:t>
                                  </m:r>
                                </m:e>
                                <m:sub>
                                  <m:r>
                                    <a:rPr lang="en-US" sz="2400" i="1">
                                      <a:latin typeface="Cambria Math" panose="02040503050406030204" pitchFamily="18" charset="0"/>
                                    </a:rPr>
                                    <m:t>𝑣</m:t>
                                  </m:r>
                                </m:sub>
                                <m:sup>
                                  <m:d>
                                    <m:dPr>
                                      <m:ctrlPr>
                                        <a:rPr lang="en-US" sz="2400" i="1">
                                          <a:latin typeface="Cambria Math" panose="02040503050406030204" pitchFamily="18" charset="0"/>
                                        </a:rPr>
                                      </m:ctrlPr>
                                    </m:dPr>
                                    <m:e>
                                      <m:r>
                                        <a:rPr lang="en-US" sz="2400" i="1">
                                          <a:latin typeface="Cambria Math" panose="02040503050406030204" pitchFamily="18" charset="0"/>
                                        </a:rPr>
                                        <m:t>𝑙</m:t>
                                      </m:r>
                                      <m:r>
                                        <a:rPr lang="en-US" sz="2400" i="1">
                                          <a:latin typeface="Cambria Math" panose="02040503050406030204" pitchFamily="18" charset="0"/>
                                        </a:rPr>
                                        <m:t>−1</m:t>
                                      </m:r>
                                    </m:e>
                                  </m:d>
                                </m:sup>
                              </m:sSubSup>
                              <m:r>
                                <a:rPr lang="en-US" sz="2400" b="0" i="0" smtClean="0">
                                  <a:latin typeface="Cambria Math" panose="02040503050406030204" pitchFamily="18" charset="0"/>
                                </a:rPr>
                                <m:t>, </m:t>
                              </m:r>
                              <m:r>
                                <m:rPr>
                                  <m:sty m:val="p"/>
                                </m:rPr>
                                <a:rPr lang="en-US" sz="2400" smtClean="0">
                                  <a:solidFill>
                                    <a:srgbClr val="0070C0"/>
                                  </a:solidFill>
                                  <a:latin typeface="Cambria Math" panose="02040503050406030204" pitchFamily="18" charset="0"/>
                                  <a:ea typeface="Cambria Math" panose="02040503050406030204" pitchFamily="18" charset="0"/>
                                </a:rPr>
                                <m:t>AGG</m:t>
                              </m:r>
                              <m:d>
                                <m:dPr>
                                  <m:ctrlPr>
                                    <a:rPr lang="en-US" sz="2400" i="1">
                                      <a:solidFill>
                                        <a:srgbClr val="0070C0"/>
                                      </a:solidFill>
                                      <a:latin typeface="Cambria Math" panose="02040503050406030204" pitchFamily="18" charset="0"/>
                                      <a:ea typeface="Cambria Math" panose="02040503050406030204" pitchFamily="18" charset="0"/>
                                    </a:rPr>
                                  </m:ctrlPr>
                                </m:dPr>
                                <m:e>
                                  <m:d>
                                    <m:dPr>
                                      <m:begChr m:val="{"/>
                                      <m:endChr m:val="}"/>
                                      <m:ctrlPr>
                                        <a:rPr lang="en-US" sz="2400" i="1">
                                          <a:solidFill>
                                            <a:srgbClr val="0070C0"/>
                                          </a:solidFill>
                                          <a:latin typeface="Cambria Math" panose="02040503050406030204" pitchFamily="18" charset="0"/>
                                          <a:ea typeface="Cambria Math" panose="02040503050406030204" pitchFamily="18" charset="0"/>
                                        </a:rPr>
                                      </m:ctrlPr>
                                    </m:dPr>
                                    <m:e>
                                      <m:sSubSup>
                                        <m:sSubSupPr>
                                          <m:ctrlPr>
                                            <a:rPr lang="en-US" sz="2400" i="1">
                                              <a:solidFill>
                                                <a:srgbClr val="0070C0"/>
                                              </a:solidFill>
                                              <a:latin typeface="Cambria Math" panose="02040503050406030204" pitchFamily="18" charset="0"/>
                                            </a:rPr>
                                          </m:ctrlPr>
                                        </m:sSubSupPr>
                                        <m:e>
                                          <m:r>
                                            <a:rPr lang="en-US" sz="2400" b="1" i="1">
                                              <a:solidFill>
                                                <a:srgbClr val="0070C0"/>
                                              </a:solidFill>
                                              <a:latin typeface="Cambria Math" panose="02040503050406030204" pitchFamily="18" charset="0"/>
                                            </a:rPr>
                                            <m:t>𝐡</m:t>
                                          </m:r>
                                        </m:e>
                                        <m:sub>
                                          <m:r>
                                            <a:rPr lang="en-US" sz="2400" i="1">
                                              <a:solidFill>
                                                <a:srgbClr val="0070C0"/>
                                              </a:solidFill>
                                              <a:latin typeface="Cambria Math" panose="02040503050406030204" pitchFamily="18" charset="0"/>
                                            </a:rPr>
                                            <m:t>𝑢</m:t>
                                          </m:r>
                                        </m:sub>
                                        <m:sup>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𝑙</m:t>
                                              </m:r>
                                              <m:r>
                                                <a:rPr lang="en-US" sz="2400" b="0" i="1" smtClean="0">
                                                  <a:solidFill>
                                                    <a:srgbClr val="0070C0"/>
                                                  </a:solidFill>
                                                  <a:latin typeface="Cambria Math" panose="02040503050406030204" pitchFamily="18" charset="0"/>
                                                </a:rPr>
                                                <m:t>−1</m:t>
                                              </m:r>
                                            </m:e>
                                          </m:d>
                                        </m:sup>
                                      </m:sSubSup>
                                      <m:r>
                                        <a:rPr lang="en-US" sz="2400" i="1">
                                          <a:solidFill>
                                            <a:srgbClr val="0070C0"/>
                                          </a:solidFill>
                                          <a:latin typeface="Cambria Math" panose="02040503050406030204" pitchFamily="18" charset="0"/>
                                        </a:rPr>
                                        <m:t>,</m:t>
                                      </m:r>
                                      <m:r>
                                        <a:rPr lang="en-US" sz="2400" i="1">
                                          <a:solidFill>
                                            <a:srgbClr val="0070C0"/>
                                          </a:solidFill>
                                          <a:latin typeface="Cambria Math" panose="02040503050406030204" pitchFamily="18" charset="0"/>
                                          <a:ea typeface="Cambria Math" panose="02040503050406030204" pitchFamily="18" charset="0"/>
                                        </a:rPr>
                                        <m:t>∀</m:t>
                                      </m:r>
                                      <m:r>
                                        <a:rPr lang="en-US" sz="2400" i="1">
                                          <a:solidFill>
                                            <a:srgbClr val="0070C0"/>
                                          </a:solidFill>
                                          <a:latin typeface="Cambria Math" panose="02040503050406030204" pitchFamily="18" charset="0"/>
                                          <a:ea typeface="Cambria Math" panose="02040503050406030204" pitchFamily="18" charset="0"/>
                                        </a:rPr>
                                        <m:t>𝑢</m:t>
                                      </m:r>
                                      <m:r>
                                        <a:rPr lang="en-US" sz="2400" i="1">
                                          <a:solidFill>
                                            <a:srgbClr val="0070C0"/>
                                          </a:solidFill>
                                          <a:latin typeface="Cambria Math" panose="02040503050406030204" pitchFamily="18" charset="0"/>
                                          <a:ea typeface="Cambria Math" panose="02040503050406030204" pitchFamily="18" charset="0"/>
                                        </a:rPr>
                                        <m:t>∈</m:t>
                                      </m:r>
                                      <m:r>
                                        <a:rPr lang="en-US" sz="2400" i="1">
                                          <a:solidFill>
                                            <a:srgbClr val="0070C0"/>
                                          </a:solidFill>
                                          <a:latin typeface="Cambria Math" panose="02040503050406030204" pitchFamily="18" charset="0"/>
                                          <a:ea typeface="Cambria Math" panose="02040503050406030204" pitchFamily="18" charset="0"/>
                                        </a:rPr>
                                        <m:t>𝑁</m:t>
                                      </m:r>
                                      <m:d>
                                        <m:dPr>
                                          <m:ctrlPr>
                                            <a:rPr lang="en-US" sz="2400" i="1">
                                              <a:solidFill>
                                                <a:srgbClr val="0070C0"/>
                                              </a:solidFill>
                                              <a:latin typeface="Cambria Math" panose="02040503050406030204" pitchFamily="18" charset="0"/>
                                              <a:ea typeface="Cambria Math" panose="02040503050406030204" pitchFamily="18" charset="0"/>
                                            </a:rPr>
                                          </m:ctrlPr>
                                        </m:dPr>
                                        <m:e>
                                          <m:r>
                                            <a:rPr lang="en-US" sz="2400" i="1">
                                              <a:solidFill>
                                                <a:srgbClr val="0070C0"/>
                                              </a:solidFill>
                                              <a:latin typeface="Cambria Math" panose="02040503050406030204" pitchFamily="18" charset="0"/>
                                              <a:ea typeface="Cambria Math" panose="02040503050406030204" pitchFamily="18" charset="0"/>
                                            </a:rPr>
                                            <m:t>𝑣</m:t>
                                          </m:r>
                                        </m:e>
                                      </m:d>
                                    </m:e>
                                  </m:d>
                                </m:e>
                              </m:d>
                            </m:e>
                          </m:d>
                        </m:e>
                      </m:d>
                    </m:oMath>
                  </m:oMathPara>
                </a14:m>
                <a:endParaRPr lang="en-US" sz="2800" dirty="0"/>
              </a:p>
            </p:txBody>
          </p:sp>
        </mc:Choice>
        <mc:Fallback xmlns="">
          <p:sp>
            <p:nvSpPr>
              <p:cNvPr id="8" name="Rectangle 7">
                <a:extLst>
                  <a:ext uri="{FF2B5EF4-FFF2-40B4-BE49-F238E27FC236}">
                    <a16:creationId xmlns:a16="http://schemas.microsoft.com/office/drawing/2014/main" id="{D515B897-5112-5A46-9BD2-246071DCDE5C}"/>
                  </a:ext>
                </a:extLst>
              </p:cNvPr>
              <p:cNvSpPr>
                <a:spLocks noRot="1" noChangeAspect="1" noMove="1" noResize="1" noEditPoints="1" noAdjustHandles="1" noChangeArrowheads="1" noChangeShapeType="1" noTextEdit="1"/>
              </p:cNvSpPr>
              <p:nvPr/>
            </p:nvSpPr>
            <p:spPr>
              <a:xfrm>
                <a:off x="324682" y="2041918"/>
                <a:ext cx="8229600" cy="922176"/>
              </a:xfrm>
              <a:prstGeom prst="rect">
                <a:avLst/>
              </a:prstGeom>
              <a:blipFill>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D06A8F5-6B28-964C-84E1-58D40BE49538}"/>
                  </a:ext>
                </a:extLst>
              </p:cNvPr>
              <p:cNvSpPr/>
              <p:nvPr/>
            </p:nvSpPr>
            <p:spPr>
              <a:xfrm>
                <a:off x="2087391" y="4764634"/>
                <a:ext cx="5144335" cy="5529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rPr>
                          </m:ctrlPr>
                        </m:sSubSupPr>
                        <m:e>
                          <m:r>
                            <a:rPr lang="en-US" sz="2000" b="1" i="1">
                              <a:latin typeface="Cambria Math" panose="02040503050406030204" pitchFamily="18" charset="0"/>
                            </a:rPr>
                            <m:t>𝐡</m:t>
                          </m:r>
                        </m:e>
                        <m:sub>
                          <m:r>
                            <a:rPr lang="en-US" sz="2000" b="0" i="1" smtClean="0">
                              <a:latin typeface="Cambria Math" panose="02040503050406030204" pitchFamily="18" charset="0"/>
                            </a:rPr>
                            <m:t>𝑁</m:t>
                          </m:r>
                          <m:r>
                            <a:rPr lang="en-US" sz="2000" b="0" i="1" smtClean="0">
                              <a:latin typeface="Cambria Math" panose="02040503050406030204" pitchFamily="18" charset="0"/>
                            </a:rPr>
                            <m:t>(</m:t>
                          </m:r>
                          <m:r>
                            <a:rPr lang="en-US" sz="2000" b="0" i="1" smtClean="0">
                              <a:latin typeface="Cambria Math" panose="02040503050406030204" pitchFamily="18" charset="0"/>
                            </a:rPr>
                            <m:t>𝑣</m:t>
                          </m:r>
                          <m:r>
                            <a:rPr lang="en-US" sz="2000" b="0" i="1" smtClean="0">
                              <a:latin typeface="Cambria Math" panose="02040503050406030204" pitchFamily="18" charset="0"/>
                            </a:rPr>
                            <m:t>)</m:t>
                          </m:r>
                        </m:sub>
                        <m:sup>
                          <m:r>
                            <a:rPr lang="en-US" sz="2000" i="1">
                              <a:latin typeface="Cambria Math" panose="02040503050406030204" pitchFamily="18" charset="0"/>
                            </a:rPr>
                            <m:t>(</m:t>
                          </m:r>
                          <m:r>
                            <a:rPr lang="en-US" sz="2000" i="1">
                              <a:latin typeface="Cambria Math" panose="02040503050406030204" pitchFamily="18" charset="0"/>
                            </a:rPr>
                            <m:t>𝑙</m:t>
                          </m:r>
                          <m:r>
                            <a:rPr lang="en-US" sz="2000" b="0" i="1" smtClean="0">
                              <a:latin typeface="Cambria Math" panose="02040503050406030204" pitchFamily="18" charset="0"/>
                            </a:rPr>
                            <m:t>)</m:t>
                          </m:r>
                        </m:sup>
                      </m:sSubSup>
                      <m:r>
                        <a:rPr lang="en-US" sz="2000" b="0" i="1" smtClean="0">
                          <a:latin typeface="Cambria Math" panose="02040503050406030204" pitchFamily="18" charset="0"/>
                        </a:rPr>
                        <m:t>←</m:t>
                      </m:r>
                      <m:r>
                        <m:rPr>
                          <m:sty m:val="p"/>
                        </m:rPr>
                        <a:rPr lang="en-US" sz="2000" b="0" i="0" smtClean="0">
                          <a:latin typeface="Cambria Math" panose="02040503050406030204" pitchFamily="18" charset="0"/>
                        </a:rPr>
                        <m:t>AGG</m:t>
                      </m:r>
                      <m:d>
                        <m:dPr>
                          <m:ctrlPr>
                            <a:rPr lang="en-US" sz="2000" i="1">
                              <a:latin typeface="Cambria Math" panose="02040503050406030204" pitchFamily="18" charset="0"/>
                              <a:ea typeface="Cambria Math" panose="02040503050406030204" pitchFamily="18" charset="0"/>
                            </a:rPr>
                          </m:ctrlPr>
                        </m:dPr>
                        <m:e>
                          <m:d>
                            <m:dPr>
                              <m:begChr m:val="{"/>
                              <m:endChr m:val="}"/>
                              <m:ctrlPr>
                                <a:rPr lang="en-US" sz="2000" i="1">
                                  <a:latin typeface="Cambria Math" panose="02040503050406030204" pitchFamily="18" charset="0"/>
                                  <a:ea typeface="Cambria Math" panose="02040503050406030204" pitchFamily="18" charset="0"/>
                                </a:rPr>
                              </m:ctrlPr>
                            </m:dPr>
                            <m:e>
                              <m:sSubSup>
                                <m:sSubSupPr>
                                  <m:ctrlPr>
                                    <a:rPr lang="en-US" sz="2000" i="1">
                                      <a:latin typeface="Cambria Math" panose="02040503050406030204" pitchFamily="18" charset="0"/>
                                    </a:rPr>
                                  </m:ctrlPr>
                                </m:sSubSupPr>
                                <m:e>
                                  <m:r>
                                    <a:rPr lang="en-US" sz="2000" b="1" i="1">
                                      <a:latin typeface="Cambria Math" panose="02040503050406030204" pitchFamily="18" charset="0"/>
                                    </a:rPr>
                                    <m:t>𝐡</m:t>
                                  </m:r>
                                </m:e>
                                <m:sub>
                                  <m:r>
                                    <a:rPr lang="en-US" sz="2000" i="1">
                                      <a:latin typeface="Cambria Math" panose="02040503050406030204" pitchFamily="18" charset="0"/>
                                    </a:rPr>
                                    <m:t>𝑢</m:t>
                                  </m:r>
                                </m:sub>
                                <m:sup>
                                  <m:r>
                                    <a:rPr lang="en-US" sz="2000" i="1">
                                      <a:latin typeface="Cambria Math" panose="02040503050406030204" pitchFamily="18" charset="0"/>
                                    </a:rPr>
                                    <m:t>(</m:t>
                                  </m:r>
                                  <m:r>
                                    <a:rPr lang="en-US" sz="2000" i="1">
                                      <a:latin typeface="Cambria Math" panose="02040503050406030204" pitchFamily="18" charset="0"/>
                                    </a:rPr>
                                    <m:t>𝑙</m:t>
                                  </m:r>
                                  <m:r>
                                    <a:rPr lang="en-US" sz="2000" b="0" i="1" smtClean="0">
                                      <a:latin typeface="Cambria Math" panose="02040503050406030204" pitchFamily="18" charset="0"/>
                                    </a:rPr>
                                    <m:t>−1</m:t>
                                  </m:r>
                                  <m:r>
                                    <a:rPr lang="en-US" sz="2000" i="1">
                                      <a:latin typeface="Cambria Math" panose="02040503050406030204" pitchFamily="18" charset="0"/>
                                    </a:rPr>
                                    <m:t>)</m:t>
                                  </m:r>
                                </m:sup>
                              </m:sSubSup>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𝑢</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𝑁</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𝑣</m:t>
                                  </m:r>
                                </m:e>
                              </m:d>
                            </m:e>
                          </m:d>
                        </m:e>
                      </m:d>
                    </m:oMath>
                  </m:oMathPara>
                </a14:m>
                <a:endParaRPr lang="en-US" sz="2000"/>
              </a:p>
            </p:txBody>
          </p:sp>
        </mc:Choice>
        <mc:Fallback xmlns="">
          <p:sp>
            <p:nvSpPr>
              <p:cNvPr id="11" name="Rectangle 10">
                <a:extLst>
                  <a:ext uri="{FF2B5EF4-FFF2-40B4-BE49-F238E27FC236}">
                    <a16:creationId xmlns:a16="http://schemas.microsoft.com/office/drawing/2014/main" id="{7D06A8F5-6B28-964C-84E1-58D40BE49538}"/>
                  </a:ext>
                </a:extLst>
              </p:cNvPr>
              <p:cNvSpPr>
                <a:spLocks noRot="1" noChangeAspect="1" noMove="1" noResize="1" noEditPoints="1" noAdjustHandles="1" noChangeArrowheads="1" noChangeShapeType="1" noTextEdit="1"/>
              </p:cNvSpPr>
              <p:nvPr/>
            </p:nvSpPr>
            <p:spPr>
              <a:xfrm>
                <a:off x="2087391" y="4764634"/>
                <a:ext cx="5144335" cy="55297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2B764A29-F383-FA45-AE34-45A5C94A050C}"/>
                  </a:ext>
                </a:extLst>
              </p:cNvPr>
              <p:cNvSpPr/>
              <p:nvPr/>
            </p:nvSpPr>
            <p:spPr>
              <a:xfrm>
                <a:off x="1999832" y="5970325"/>
                <a:ext cx="5144335" cy="5529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rPr>
                          </m:ctrlPr>
                        </m:sSubSupPr>
                        <m:e>
                          <m:r>
                            <a:rPr lang="en-US" sz="2000" b="1" i="1">
                              <a:latin typeface="Cambria Math" panose="02040503050406030204" pitchFamily="18" charset="0"/>
                            </a:rPr>
                            <m:t>𝐡</m:t>
                          </m:r>
                        </m:e>
                        <m:sub>
                          <m:r>
                            <a:rPr lang="en-US" sz="2000" b="0" i="1" smtClean="0">
                              <a:latin typeface="Cambria Math" panose="02040503050406030204" pitchFamily="18" charset="0"/>
                            </a:rPr>
                            <m:t>𝑣</m:t>
                          </m:r>
                        </m:sub>
                        <m:sup>
                          <m:r>
                            <a:rPr lang="en-US" sz="2000" i="1">
                              <a:latin typeface="Cambria Math" panose="02040503050406030204" pitchFamily="18" charset="0"/>
                            </a:rPr>
                            <m:t>(</m:t>
                          </m:r>
                          <m:r>
                            <a:rPr lang="en-US" sz="2000" i="1">
                              <a:latin typeface="Cambria Math" panose="02040503050406030204" pitchFamily="18" charset="0"/>
                            </a:rPr>
                            <m:t>𝑙</m:t>
                          </m:r>
                          <m:r>
                            <a:rPr lang="en-US" sz="2000" b="0" i="1" smtClean="0">
                              <a:latin typeface="Cambria Math" panose="02040503050406030204" pitchFamily="18" charset="0"/>
                            </a:rPr>
                            <m:t>)</m:t>
                          </m:r>
                        </m:sup>
                      </m:sSubSup>
                      <m:r>
                        <a:rPr lang="en-US" sz="2000" b="0" i="1" smtClean="0">
                          <a:latin typeface="Cambria Math" panose="02040503050406030204" pitchFamily="18" charset="0"/>
                        </a:rPr>
                        <m:t>←</m:t>
                      </m:r>
                      <m:r>
                        <a:rPr lang="en-US" sz="2000" b="0" i="1" smtClean="0">
                          <a:latin typeface="Cambria Math" panose="02040503050406030204" pitchFamily="18" charset="0"/>
                        </a:rPr>
                        <m:t>𝜎</m:t>
                      </m:r>
                      <m:d>
                        <m:dPr>
                          <m:ctrlPr>
                            <a:rPr lang="en-US" sz="2000" i="1">
                              <a:latin typeface="Cambria Math" panose="02040503050406030204" pitchFamily="18" charset="0"/>
                              <a:ea typeface="Cambria Math" panose="02040503050406030204" pitchFamily="18" charset="0"/>
                            </a:rPr>
                          </m:ctrlPr>
                        </m:dPr>
                        <m:e>
                          <m:sSup>
                            <m:sSupPr>
                              <m:ctrlPr>
                                <a:rPr lang="en-US" sz="2000" i="1">
                                  <a:latin typeface="Cambria Math" panose="02040503050406030204" pitchFamily="18" charset="0"/>
                                  <a:ea typeface="Cambria Math" panose="02040503050406030204" pitchFamily="18" charset="0"/>
                                </a:rPr>
                              </m:ctrlPr>
                            </m:sSupPr>
                            <m:e>
                              <m:r>
                                <a:rPr lang="en-US" sz="2000" b="1">
                                  <a:latin typeface="Cambria Math" panose="02040503050406030204" pitchFamily="18" charset="0"/>
                                  <a:ea typeface="Cambria Math" panose="02040503050406030204" pitchFamily="18" charset="0"/>
                                </a:rPr>
                                <m:t>𝐖</m:t>
                              </m:r>
                            </m:e>
                            <m:sup>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𝑙</m:t>
                              </m:r>
                              <m:r>
                                <a:rPr lang="en-US" sz="2000" i="1">
                                  <a:latin typeface="Cambria Math" panose="02040503050406030204" pitchFamily="18" charset="0"/>
                                  <a:ea typeface="Cambria Math" panose="02040503050406030204" pitchFamily="18" charset="0"/>
                                </a:rPr>
                                <m:t>)</m:t>
                              </m:r>
                            </m:sup>
                          </m:sSup>
                          <m:r>
                            <a:rPr lang="en-US" sz="2000" b="0" i="1"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CONCAT</m:t>
                          </m:r>
                          <m:r>
                            <a:rPr lang="en-US" sz="2000" b="0" i="1" smtClean="0">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rPr>
                              </m:ctrlPr>
                            </m:sSubSupPr>
                            <m:e>
                              <m:r>
                                <a:rPr lang="en-US" sz="2000" b="1" i="1">
                                  <a:latin typeface="Cambria Math" panose="02040503050406030204" pitchFamily="18" charset="0"/>
                                </a:rPr>
                                <m:t>𝐡</m:t>
                              </m:r>
                            </m:e>
                            <m:sub>
                              <m:r>
                                <a:rPr lang="en-US" sz="2000" i="1">
                                  <a:latin typeface="Cambria Math" panose="02040503050406030204" pitchFamily="18" charset="0"/>
                                </a:rPr>
                                <m:t>𝑣</m:t>
                              </m:r>
                            </m:sub>
                            <m:sup>
                              <m:d>
                                <m:dPr>
                                  <m:ctrlPr>
                                    <a:rPr lang="en-US" sz="2000" i="1">
                                      <a:latin typeface="Cambria Math" panose="02040503050406030204" pitchFamily="18" charset="0"/>
                                    </a:rPr>
                                  </m:ctrlPr>
                                </m:dPr>
                                <m:e>
                                  <m:r>
                                    <a:rPr lang="en-US" sz="2000" i="1">
                                      <a:latin typeface="Cambria Math" panose="02040503050406030204" pitchFamily="18" charset="0"/>
                                    </a:rPr>
                                    <m:t>𝑙</m:t>
                                  </m:r>
                                  <m:r>
                                    <a:rPr lang="en-US" sz="2000" b="0" i="1" smtClean="0">
                                      <a:latin typeface="Cambria Math" panose="02040503050406030204" pitchFamily="18" charset="0"/>
                                    </a:rPr>
                                    <m:t>−1</m:t>
                                  </m:r>
                                </m:e>
                              </m:d>
                            </m:sup>
                          </m:sSubSup>
                          <m:r>
                            <a:rPr lang="en-US" sz="2000" b="0" i="1" smtClean="0">
                              <a:latin typeface="Cambria Math" panose="02040503050406030204" pitchFamily="18" charset="0"/>
                            </a:rPr>
                            <m:t>,</m:t>
                          </m:r>
                          <m:sSubSup>
                            <m:sSubSupPr>
                              <m:ctrlPr>
                                <a:rPr lang="en-US" sz="2000" i="1">
                                  <a:latin typeface="Cambria Math" panose="02040503050406030204" pitchFamily="18" charset="0"/>
                                </a:rPr>
                              </m:ctrlPr>
                            </m:sSubSupPr>
                            <m:e>
                              <m:r>
                                <a:rPr lang="en-US" sz="2000" b="1" i="1">
                                  <a:latin typeface="Cambria Math" panose="02040503050406030204" pitchFamily="18" charset="0"/>
                                </a:rPr>
                                <m:t>𝐡</m:t>
                              </m:r>
                            </m:e>
                            <m:sub>
                              <m:r>
                                <a:rPr lang="en-US" sz="2000" b="0" i="1" smtClean="0">
                                  <a:latin typeface="Cambria Math" panose="02040503050406030204" pitchFamily="18" charset="0"/>
                                </a:rPr>
                                <m:t>𝑁</m:t>
                              </m:r>
                              <m:r>
                                <a:rPr lang="en-US" sz="2000" b="0" i="1" smtClean="0">
                                  <a:latin typeface="Cambria Math" panose="02040503050406030204" pitchFamily="18" charset="0"/>
                                </a:rPr>
                                <m:t>(</m:t>
                              </m:r>
                              <m:r>
                                <a:rPr lang="en-US" sz="2000" b="0" i="1" smtClean="0">
                                  <a:latin typeface="Cambria Math" panose="02040503050406030204" pitchFamily="18" charset="0"/>
                                </a:rPr>
                                <m:t>𝑣</m:t>
                              </m:r>
                              <m:r>
                                <a:rPr lang="en-US" sz="2000" b="0" i="1" smtClean="0">
                                  <a:latin typeface="Cambria Math" panose="02040503050406030204" pitchFamily="18" charset="0"/>
                                </a:rPr>
                                <m:t>)</m:t>
                              </m:r>
                            </m:sub>
                            <m:sup>
                              <m:r>
                                <a:rPr lang="en-US" sz="2000" i="1">
                                  <a:latin typeface="Cambria Math" panose="02040503050406030204" pitchFamily="18" charset="0"/>
                                </a:rPr>
                                <m:t>(</m:t>
                              </m:r>
                              <m:r>
                                <a:rPr lang="en-US" sz="2000" i="1">
                                  <a:latin typeface="Cambria Math" panose="02040503050406030204" pitchFamily="18" charset="0"/>
                                </a:rPr>
                                <m:t>𝑙</m:t>
                              </m:r>
                              <m:r>
                                <a:rPr lang="en-US" sz="2000" i="1">
                                  <a:latin typeface="Cambria Math" panose="02040503050406030204" pitchFamily="18" charset="0"/>
                                </a:rPr>
                                <m:t>)</m:t>
                              </m:r>
                            </m:sup>
                          </m:sSubSup>
                          <m:r>
                            <a:rPr lang="en-US" sz="2000" b="0" i="1" smtClean="0">
                              <a:latin typeface="Cambria Math" panose="02040503050406030204" pitchFamily="18" charset="0"/>
                              <a:ea typeface="Cambria Math" panose="02040503050406030204" pitchFamily="18" charset="0"/>
                            </a:rPr>
                            <m:t>)</m:t>
                          </m:r>
                        </m:e>
                      </m:d>
                    </m:oMath>
                  </m:oMathPara>
                </a14:m>
                <a:endParaRPr lang="en-US" sz="2000"/>
              </a:p>
            </p:txBody>
          </p:sp>
        </mc:Choice>
        <mc:Fallback xmlns="">
          <p:sp>
            <p:nvSpPr>
              <p:cNvPr id="12" name="Rectangle 11">
                <a:extLst>
                  <a:ext uri="{FF2B5EF4-FFF2-40B4-BE49-F238E27FC236}">
                    <a16:creationId xmlns:a16="http://schemas.microsoft.com/office/drawing/2014/main" id="{2B764A29-F383-FA45-AE34-45A5C94A050C}"/>
                  </a:ext>
                </a:extLst>
              </p:cNvPr>
              <p:cNvSpPr>
                <a:spLocks noRot="1" noChangeAspect="1" noMove="1" noResize="1" noEditPoints="1" noAdjustHandles="1" noChangeArrowheads="1" noChangeShapeType="1" noTextEdit="1"/>
              </p:cNvSpPr>
              <p:nvPr/>
            </p:nvSpPr>
            <p:spPr>
              <a:xfrm>
                <a:off x="1999832" y="5970325"/>
                <a:ext cx="5144335" cy="552972"/>
              </a:xfrm>
              <a:prstGeom prst="rect">
                <a:avLst/>
              </a:prstGeom>
              <a:blipFill>
                <a:blip r:embed="rId5"/>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C6359C17-6055-6E45-940D-3064C966D366}"/>
              </a:ext>
            </a:extLst>
          </p:cNvPr>
          <p:cNvSpPr/>
          <p:nvPr/>
        </p:nvSpPr>
        <p:spPr>
          <a:xfrm>
            <a:off x="3873910" y="0"/>
            <a:ext cx="5270090" cy="276999"/>
          </a:xfrm>
          <a:prstGeom prst="rect">
            <a:avLst/>
          </a:prstGeom>
        </p:spPr>
        <p:txBody>
          <a:bodyPr wrap="square">
            <a:spAutoFit/>
          </a:bodyPr>
          <a:lstStyle/>
          <a:p>
            <a:r>
              <a:rPr lang="en-US" altLang="zh-CN" sz="1200" dirty="0">
                <a:solidFill>
                  <a:schemeClr val="accent3">
                    <a:lumMod val="75000"/>
                  </a:schemeClr>
                </a:solidFill>
              </a:rPr>
              <a:t>Hamilton et al. </a:t>
            </a:r>
            <a:r>
              <a:rPr lang="en-US" sz="1200" dirty="0">
                <a:solidFill>
                  <a:schemeClr val="accent3">
                    <a:lumMod val="75000"/>
                  </a:schemeClr>
                </a:solidFill>
                <a:hlinkClick r:id="rId6">
                  <a:extLst>
                    <a:ext uri="{A12FA001-AC4F-418D-AE19-62706E023703}">
                      <ahyp:hlinkClr xmlns:ahyp="http://schemas.microsoft.com/office/drawing/2018/hyperlinkcolor" val="tx"/>
                    </a:ext>
                  </a:extLst>
                </a:hlinkClick>
              </a:rPr>
              <a:t>Inductive Representation Learning on Large Graphs</a:t>
            </a:r>
            <a:r>
              <a:rPr lang="en-US" sz="1200" dirty="0">
                <a:solidFill>
                  <a:schemeClr val="accent3">
                    <a:lumMod val="75000"/>
                  </a:schemeClr>
                </a:solidFill>
              </a:rPr>
              <a:t>, </a:t>
            </a:r>
            <a:r>
              <a:rPr lang="en-US" sz="1200" dirty="0" err="1">
                <a:solidFill>
                  <a:schemeClr val="accent3">
                    <a:lumMod val="75000"/>
                  </a:schemeClr>
                </a:solidFill>
              </a:rPr>
              <a:t>NeurIPS</a:t>
            </a:r>
            <a:r>
              <a:rPr lang="en-US" sz="1200" dirty="0">
                <a:solidFill>
                  <a:schemeClr val="accent3">
                    <a:lumMod val="75000"/>
                  </a:schemeClr>
                </a:solidFill>
              </a:rPr>
              <a:t> 2017</a:t>
            </a:r>
          </a:p>
        </p:txBody>
      </p:sp>
    </p:spTree>
    <p:extLst>
      <p:ext uri="{BB962C8B-B14F-4D97-AF65-F5344CB8AC3E}">
        <p14:creationId xmlns:p14="http://schemas.microsoft.com/office/powerpoint/2010/main" val="2831105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D2B3DDA-14A8-C44C-B851-BFAF5607ED6C}"/>
              </a:ext>
            </a:extLst>
          </p:cNvPr>
          <p:cNvSpPr/>
          <p:nvPr/>
        </p:nvSpPr>
        <p:spPr>
          <a:xfrm>
            <a:off x="4253354" y="2460169"/>
            <a:ext cx="1042272" cy="422656"/>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4360" y="1063752"/>
                <a:ext cx="8229600" cy="4785395"/>
              </a:xfrm>
            </p:spPr>
            <p:txBody>
              <a:bodyPr>
                <a:normAutofit lnSpcReduction="10000"/>
              </a:bodyPr>
              <a:lstStyle/>
              <a:p>
                <a:pPr marL="457200" indent="-457200"/>
                <a:r>
                  <a:rPr lang="en-US" sz="2800" b="1" dirty="0">
                    <a:solidFill>
                      <a:srgbClr val="D60093"/>
                    </a:solidFill>
                  </a:rPr>
                  <a:t>Mean: </a:t>
                </a:r>
                <a:r>
                  <a:rPr lang="en-US" sz="2800" dirty="0"/>
                  <a:t>Take a weighted average of neighbors</a:t>
                </a:r>
              </a:p>
              <a:p>
                <a:pPr marL="457200" indent="-457200"/>
                <a:endParaRPr lang="en-US" sz="2800" b="1" dirty="0">
                  <a:solidFill>
                    <a:srgbClr val="C00000"/>
                  </a:solidFill>
                </a:endParaRPr>
              </a:p>
              <a:p>
                <a:pPr marL="457200" indent="-457200"/>
                <a:endParaRPr lang="en-US" sz="2800" b="1" dirty="0">
                  <a:solidFill>
                    <a:srgbClr val="C00000"/>
                  </a:solidFill>
                </a:endParaRPr>
              </a:p>
              <a:p>
                <a:pPr marL="342900" indent="-342900"/>
                <a:endParaRPr lang="en-US" sz="2000" b="1" dirty="0">
                  <a:solidFill>
                    <a:srgbClr val="C00000"/>
                  </a:solidFill>
                </a:endParaRPr>
              </a:p>
              <a:p>
                <a:pPr marL="0" indent="0">
                  <a:buNone/>
                </a:pPr>
                <a:endParaRPr lang="en-US" sz="2800" b="1" dirty="0">
                  <a:solidFill>
                    <a:srgbClr val="D60093"/>
                  </a:solidFill>
                </a:endParaRPr>
              </a:p>
              <a:p>
                <a:pPr marL="457200" indent="-457200"/>
                <a:r>
                  <a:rPr lang="en-US" sz="2800" b="1" dirty="0">
                    <a:solidFill>
                      <a:srgbClr val="D60093"/>
                    </a:solidFill>
                  </a:rPr>
                  <a:t>Pool: </a:t>
                </a:r>
                <a:r>
                  <a:rPr lang="en-US" sz="2800" dirty="0"/>
                  <a:t>Transform neighbor vectors and apply symmetric vector function </a:t>
                </a:r>
                <a14:m>
                  <m:oMath xmlns:m="http://schemas.openxmlformats.org/officeDocument/2006/math">
                    <m:r>
                      <m:rPr>
                        <m:sty m:val="p"/>
                      </m:rPr>
                      <a:rPr lang="en-US" sz="2800" b="0" i="0" smtClean="0">
                        <a:latin typeface="Cambria Math" panose="02040503050406030204" pitchFamily="18" charset="0"/>
                      </a:rPr>
                      <m:t>Mean</m:t>
                    </m:r>
                    <m:r>
                      <a:rPr lang="en-US" sz="2800" b="0" i="0" smtClean="0">
                        <a:latin typeface="Cambria Math" panose="02040503050406030204" pitchFamily="18" charset="0"/>
                      </a:rPr>
                      <m:t>(</m:t>
                    </m:r>
                    <m:r>
                      <a:rPr lang="en-US" sz="2800" b="0" i="1" smtClean="0">
                        <a:latin typeface="Cambria Math" panose="02040503050406030204" pitchFamily="18" charset="0"/>
                      </a:rPr>
                      <m:t>⋅</m:t>
                    </m:r>
                    <m:r>
                      <a:rPr lang="en-US" sz="2800" b="0" i="0" smtClean="0">
                        <a:latin typeface="Cambria Math" panose="02040503050406030204" pitchFamily="18" charset="0"/>
                      </a:rPr>
                      <m:t>)</m:t>
                    </m:r>
                  </m:oMath>
                </a14:m>
                <a:r>
                  <a:rPr lang="en-US" sz="2800" dirty="0"/>
                  <a:t> or </a:t>
                </a:r>
                <a14:m>
                  <m:oMath xmlns:m="http://schemas.openxmlformats.org/officeDocument/2006/math">
                    <m:r>
                      <m:rPr>
                        <m:sty m:val="p"/>
                      </m:rPr>
                      <a:rPr lang="en-US" sz="2800" b="0" i="0" smtClean="0">
                        <a:latin typeface="Cambria Math" panose="02040503050406030204" pitchFamily="18" charset="0"/>
                      </a:rPr>
                      <m:t>Max</m:t>
                    </m:r>
                    <m:r>
                      <a:rPr lang="en-US" sz="2800" b="0" i="0" smtClean="0">
                        <a:latin typeface="Cambria Math" panose="02040503050406030204" pitchFamily="18" charset="0"/>
                      </a:rPr>
                      <m:t>(</m:t>
                    </m:r>
                    <m:r>
                      <a:rPr lang="en-US" sz="2800" b="0" i="1" smtClean="0">
                        <a:latin typeface="Cambria Math" panose="02040503050406030204" pitchFamily="18" charset="0"/>
                      </a:rPr>
                      <m:t>⋅</m:t>
                    </m:r>
                    <m:r>
                      <a:rPr lang="en-US" sz="2800" b="0" i="0" smtClean="0">
                        <a:latin typeface="Cambria Math" panose="02040503050406030204" pitchFamily="18" charset="0"/>
                      </a:rPr>
                      <m:t>)</m:t>
                    </m:r>
                  </m:oMath>
                </a14:m>
                <a:endParaRPr lang="en-US" sz="2800" dirty="0"/>
              </a:p>
              <a:p>
                <a:endParaRPr lang="en-US" b="1" dirty="0">
                  <a:solidFill>
                    <a:schemeClr val="accent1"/>
                  </a:solidFill>
                </a:endParaRPr>
              </a:p>
              <a:p>
                <a:endParaRPr lang="en-US" sz="1400" b="1" dirty="0">
                  <a:solidFill>
                    <a:schemeClr val="accent1"/>
                  </a:solidFill>
                </a:endParaRPr>
              </a:p>
              <a:p>
                <a:pPr marL="457200" indent="-457200"/>
                <a:endParaRPr lang="en-US" sz="2800" b="1" dirty="0">
                  <a:solidFill>
                    <a:srgbClr val="D60093"/>
                  </a:solidFill>
                </a:endParaRPr>
              </a:p>
              <a:p>
                <a:pPr marL="457200" indent="-457200"/>
                <a:r>
                  <a:rPr lang="en-US" sz="2800" b="1" dirty="0">
                    <a:solidFill>
                      <a:srgbClr val="D60093"/>
                    </a:solidFill>
                  </a:rPr>
                  <a:t>LSTM:</a:t>
                </a:r>
                <a:r>
                  <a:rPr lang="en-US" sz="2800" b="1" dirty="0">
                    <a:solidFill>
                      <a:srgbClr val="C00000"/>
                    </a:solidFill>
                  </a:rPr>
                  <a:t> </a:t>
                </a:r>
                <a:r>
                  <a:rPr lang="en-US" sz="2800" dirty="0"/>
                  <a:t>Apply LSTM to reshuffled of neighbors</a:t>
                </a:r>
              </a:p>
              <a:p>
                <a:pPr lvl="1"/>
                <a:endParaRPr lang="en-US" sz="2400" b="1" dirty="0">
                  <a:solidFill>
                    <a:schemeClr val="accent1"/>
                  </a:solidFill>
                </a:endParaRPr>
              </a:p>
              <a:p>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4360" y="1063752"/>
                <a:ext cx="8229600" cy="4785395"/>
              </a:xfrm>
              <a:blipFill>
                <a:blip r:embed="rId2"/>
                <a:stretch>
                  <a:fillRect l="-1333" t="-2166" b="-343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E773415B-8BA4-9246-8274-8408EB641F52}"/>
                  </a:ext>
                </a:extLst>
              </p:cNvPr>
              <p:cNvSpPr/>
              <p:nvPr/>
            </p:nvSpPr>
            <p:spPr>
              <a:xfrm>
                <a:off x="2047957" y="1776541"/>
                <a:ext cx="3359253" cy="13091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ea typeface="Cambria Math" panose="02040503050406030204" pitchFamily="18" charset="0"/>
                        </a:rPr>
                        <m:t>AGG</m:t>
                      </m:r>
                      <m:r>
                        <a:rPr lang="en-US" sz="2800" b="0" i="1" smtClean="0">
                          <a:latin typeface="Cambria Math" panose="02040503050406030204" pitchFamily="18" charset="0"/>
                          <a:ea typeface="Cambria Math" panose="02040503050406030204" pitchFamily="18" charset="0"/>
                        </a:rPr>
                        <m:t>=</m:t>
                      </m:r>
                      <m:nary>
                        <m:naryPr>
                          <m:chr m:val="∑"/>
                          <m:supHide m:val="on"/>
                          <m:ctrlPr>
                            <a:rPr lang="en-US" sz="2800" i="1">
                              <a:latin typeface="Cambria Math" panose="02040503050406030204" pitchFamily="18" charset="0"/>
                              <a:ea typeface="Cambria Math" panose="02040503050406030204" pitchFamily="18" charset="0"/>
                            </a:rPr>
                          </m:ctrlPr>
                        </m:naryPr>
                        <m:sub>
                          <m:r>
                            <m:rPr>
                              <m:brk m:alnAt="7"/>
                            </m:rPr>
                            <a:rPr lang="en-US" sz="2800" i="1">
                              <a:latin typeface="Cambria Math" panose="02040503050406030204" pitchFamily="18" charset="0"/>
                              <a:ea typeface="Cambria Math" panose="02040503050406030204" pitchFamily="18" charset="0"/>
                            </a:rPr>
                            <m:t>𝑢</m:t>
                          </m:r>
                          <m:r>
                            <a:rPr lang="en-US" sz="2800" i="1">
                              <a:latin typeface="Cambria Math" panose="02040503050406030204" pitchFamily="18" charset="0"/>
                              <a:ea typeface="Cambria Math" panose="02040503050406030204" pitchFamily="18" charset="0"/>
                            </a:rPr>
                            <m:t>∈</m:t>
                          </m:r>
                          <m:r>
                            <m:rPr>
                              <m:brk m:alnAt="7"/>
                            </m:rPr>
                            <a:rPr lang="en-US" sz="2800" i="1">
                              <a:latin typeface="Cambria Math" panose="02040503050406030204" pitchFamily="18" charset="0"/>
                              <a:ea typeface="Cambria Math" panose="02040503050406030204" pitchFamily="18" charset="0"/>
                            </a:rPr>
                            <m:t>𝑁</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𝑣</m:t>
                          </m:r>
                          <m:r>
                            <a:rPr lang="en-US" sz="2800" i="1">
                              <a:latin typeface="Cambria Math" panose="02040503050406030204" pitchFamily="18" charset="0"/>
                              <a:ea typeface="Cambria Math" panose="02040503050406030204" pitchFamily="18" charset="0"/>
                            </a:rPr>
                            <m:t>)</m:t>
                          </m:r>
                        </m:sub>
                        <m:sup/>
                        <m:e>
                          <m:f>
                            <m:fPr>
                              <m:ctrlPr>
                                <a:rPr lang="en-US" sz="2800" i="1">
                                  <a:latin typeface="Cambria Math" panose="02040503050406030204" pitchFamily="18" charset="0"/>
                                  <a:ea typeface="Cambria Math" panose="02040503050406030204" pitchFamily="18" charset="0"/>
                                </a:rPr>
                              </m:ctrlPr>
                            </m:fPr>
                            <m:num>
                              <m:sSubSup>
                                <m:sSubSupPr>
                                  <m:ctrlPr>
                                    <a:rPr lang="en-US" sz="2800" i="1">
                                      <a:latin typeface="Cambria Math" panose="02040503050406030204" pitchFamily="18" charset="0"/>
                                    </a:rPr>
                                  </m:ctrlPr>
                                </m:sSubSupPr>
                                <m:e>
                                  <m:r>
                                    <a:rPr lang="en-US" sz="2800" b="1" i="1">
                                      <a:latin typeface="Cambria Math" panose="02040503050406030204" pitchFamily="18" charset="0"/>
                                    </a:rPr>
                                    <m:t>𝐡</m:t>
                                  </m:r>
                                </m:e>
                                <m:sub>
                                  <m:r>
                                    <a:rPr lang="en-US" sz="2800" i="1">
                                      <a:latin typeface="Cambria Math" panose="02040503050406030204" pitchFamily="18" charset="0"/>
                                    </a:rPr>
                                    <m:t>𝑢</m:t>
                                  </m:r>
                                </m:sub>
                                <m:sup>
                                  <m:r>
                                    <a:rPr lang="en-US" sz="2800" b="0" i="1" smtClean="0">
                                      <a:latin typeface="Cambria Math" panose="02040503050406030204" pitchFamily="18" charset="0"/>
                                    </a:rPr>
                                    <m:t>(</m:t>
                                  </m:r>
                                  <m:r>
                                    <a:rPr lang="en-US" sz="2800" b="0" i="1" smtClean="0">
                                      <a:latin typeface="Cambria Math" panose="02040503050406030204" pitchFamily="18" charset="0"/>
                                    </a:rPr>
                                    <m:t>𝑙</m:t>
                                  </m:r>
                                  <m:r>
                                    <a:rPr lang="en-US" sz="2800" b="0" i="1" smtClean="0">
                                      <a:latin typeface="Cambria Math" panose="02040503050406030204" pitchFamily="18" charset="0"/>
                                    </a:rPr>
                                    <m:t>−1)</m:t>
                                  </m:r>
                                </m:sup>
                              </m:sSubSup>
                            </m:num>
                            <m:den>
                              <m:d>
                                <m:dPr>
                                  <m:begChr m:val="|"/>
                                  <m:endChr m:val="|"/>
                                  <m:ctrlPr>
                                    <a:rPr lang="en-US" sz="2800" i="1">
                                      <a:latin typeface="Cambria Math" panose="02040503050406030204" pitchFamily="18" charset="0"/>
                                      <a:ea typeface="Cambria Math" panose="02040503050406030204" pitchFamily="18" charset="0"/>
                                    </a:rPr>
                                  </m:ctrlPr>
                                </m:dPr>
                                <m:e>
                                  <m:r>
                                    <a:rPr lang="en-US" sz="2800" i="1">
                                      <a:latin typeface="Cambria Math" panose="02040503050406030204" pitchFamily="18" charset="0"/>
                                      <a:ea typeface="Cambria Math" panose="02040503050406030204" pitchFamily="18" charset="0"/>
                                    </a:rPr>
                                    <m:t>𝑁</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𝑣</m:t>
                                  </m:r>
                                  <m:r>
                                    <a:rPr lang="en-US" sz="2800" i="1">
                                      <a:latin typeface="Cambria Math" panose="02040503050406030204" pitchFamily="18" charset="0"/>
                                      <a:ea typeface="Cambria Math" panose="02040503050406030204" pitchFamily="18" charset="0"/>
                                    </a:rPr>
                                    <m:t>)</m:t>
                                  </m:r>
                                </m:e>
                              </m:d>
                            </m:den>
                          </m:f>
                        </m:e>
                      </m:nary>
                    </m:oMath>
                  </m:oMathPara>
                </a14:m>
                <a:endParaRPr lang="en-US" sz="2800" dirty="0"/>
              </a:p>
            </p:txBody>
          </p:sp>
        </mc:Choice>
        <mc:Fallback xmlns="">
          <p:sp>
            <p:nvSpPr>
              <p:cNvPr id="13" name="Rectangle 12">
                <a:extLst>
                  <a:ext uri="{FF2B5EF4-FFF2-40B4-BE49-F238E27FC236}">
                    <a16:creationId xmlns:a16="http://schemas.microsoft.com/office/drawing/2014/main" id="{E773415B-8BA4-9246-8274-8408EB641F52}"/>
                  </a:ext>
                </a:extLst>
              </p:cNvPr>
              <p:cNvSpPr>
                <a:spLocks noRot="1" noChangeAspect="1" noMove="1" noResize="1" noEditPoints="1" noAdjustHandles="1" noChangeArrowheads="1" noChangeShapeType="1" noTextEdit="1"/>
              </p:cNvSpPr>
              <p:nvPr/>
            </p:nvSpPr>
            <p:spPr>
              <a:xfrm>
                <a:off x="2047957" y="1776541"/>
                <a:ext cx="3359253" cy="1309141"/>
              </a:xfrm>
              <a:prstGeom prst="rect">
                <a:avLst/>
              </a:prstGeom>
              <a:blipFill>
                <a:blip r:embed="rId3"/>
                <a:stretch>
                  <a:fillRect/>
                </a:stretch>
              </a:blipFill>
            </p:spPr>
            <p:txBody>
              <a:bodyPr/>
              <a:lstStyle/>
              <a:p>
                <a:r>
                  <a:rPr lang="el-GR">
                    <a:noFill/>
                  </a:rPr>
                  <a:t> </a:t>
                </a:r>
              </a:p>
            </p:txBody>
          </p:sp>
        </mc:Fallback>
      </mc:AlternateContent>
      <p:sp>
        <p:nvSpPr>
          <p:cNvPr id="24" name="Rectangle 23">
            <a:extLst>
              <a:ext uri="{FF2B5EF4-FFF2-40B4-BE49-F238E27FC236}">
                <a16:creationId xmlns:a16="http://schemas.microsoft.com/office/drawing/2014/main" id="{E615ED28-BE06-3241-9FDF-F11E0602B389}"/>
              </a:ext>
            </a:extLst>
          </p:cNvPr>
          <p:cNvSpPr/>
          <p:nvPr/>
        </p:nvSpPr>
        <p:spPr>
          <a:xfrm>
            <a:off x="2743936" y="4188986"/>
            <a:ext cx="887538" cy="451713"/>
          </a:xfrm>
          <a:prstGeom prst="rect">
            <a:avLst/>
          </a:prstGeom>
          <a:solidFill>
            <a:srgbClr val="C00000">
              <a:alpha val="60000"/>
            </a:srgb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Rectangle 26">
            <a:extLst>
              <a:ext uri="{FF2B5EF4-FFF2-40B4-BE49-F238E27FC236}">
                <a16:creationId xmlns:a16="http://schemas.microsoft.com/office/drawing/2014/main" id="{73CEC965-0931-BE4D-95A0-45955D6DAE72}"/>
              </a:ext>
            </a:extLst>
          </p:cNvPr>
          <p:cNvSpPr/>
          <p:nvPr/>
        </p:nvSpPr>
        <p:spPr>
          <a:xfrm>
            <a:off x="2955701" y="5738970"/>
            <a:ext cx="887538" cy="451713"/>
          </a:xfrm>
          <a:prstGeom prst="rect">
            <a:avLst/>
          </a:prstGeom>
          <a:solidFill>
            <a:srgbClr val="C00000">
              <a:alpha val="60000"/>
            </a:srgb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Rectangle 22">
            <a:extLst>
              <a:ext uri="{FF2B5EF4-FFF2-40B4-BE49-F238E27FC236}">
                <a16:creationId xmlns:a16="http://schemas.microsoft.com/office/drawing/2014/main" id="{E0CD7D90-0A65-CA41-9FCD-8CDC182F6965}"/>
              </a:ext>
            </a:extLst>
          </p:cNvPr>
          <p:cNvSpPr/>
          <p:nvPr/>
        </p:nvSpPr>
        <p:spPr>
          <a:xfrm>
            <a:off x="3297466" y="1925788"/>
            <a:ext cx="955887" cy="1102365"/>
          </a:xfrm>
          <a:prstGeom prst="rect">
            <a:avLst/>
          </a:prstGeom>
          <a:solidFill>
            <a:srgbClr val="C00000">
              <a:alpha val="60000"/>
            </a:srgb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Rectangle 7"/>
          <p:cNvSpPr/>
          <p:nvPr/>
        </p:nvSpPr>
        <p:spPr>
          <a:xfrm>
            <a:off x="3937340" y="4188986"/>
            <a:ext cx="661820" cy="422656"/>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p:cNvSpPr>
            <a:spLocks noGrp="1"/>
          </p:cNvSpPr>
          <p:nvPr>
            <p:ph type="title"/>
          </p:nvPr>
        </p:nvSpPr>
        <p:spPr>
          <a:xfrm>
            <a:off x="457200" y="76200"/>
            <a:ext cx="8686800" cy="987552"/>
          </a:xfrm>
        </p:spPr>
        <p:txBody>
          <a:bodyPr>
            <a:normAutofit/>
          </a:bodyPr>
          <a:lstStyle/>
          <a:p>
            <a:r>
              <a:rPr lang="en-US" dirty="0" err="1"/>
              <a:t>GraphSAGE</a:t>
            </a:r>
            <a:r>
              <a:rPr lang="en-US" dirty="0"/>
              <a:t> Neighbor Aggregation</a:t>
            </a:r>
          </a:p>
        </p:txBody>
      </p:sp>
      <p:sp>
        <p:nvSpPr>
          <p:cNvPr id="6" name="Slide Number Placeholder 5"/>
          <p:cNvSpPr>
            <a:spLocks noGrp="1"/>
          </p:cNvSpPr>
          <p:nvPr>
            <p:ph type="sldNum" sz="quarter" idx="12"/>
          </p:nvPr>
        </p:nvSpPr>
        <p:spPr/>
        <p:txBody>
          <a:bodyPr/>
          <a:lstStyle/>
          <a:p>
            <a:fld id="{19B12225-5612-419B-A8D5-4B8EEE4C217E}" type="slidenum">
              <a:rPr lang="en-US" smtClean="0"/>
              <a:pPr/>
              <a:t>61</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601B437-C62C-B04B-8293-17E82CD418F2}"/>
                  </a:ext>
                </a:extLst>
              </p:cNvPr>
              <p:cNvSpPr txBox="1"/>
              <p:nvPr/>
            </p:nvSpPr>
            <p:spPr>
              <a:xfrm>
                <a:off x="1636856" y="4093158"/>
                <a:ext cx="6277103" cy="523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AGG</m:t>
                      </m:r>
                      <m:r>
                        <a:rPr lang="en-US" sz="2800" b="0" i="0" smtClean="0">
                          <a:latin typeface="Cambria Math" panose="02040503050406030204" pitchFamily="18" charset="0"/>
                        </a:rPr>
                        <m:t>=</m:t>
                      </m:r>
                      <m:r>
                        <m:rPr>
                          <m:sty m:val="p"/>
                        </m:rPr>
                        <a:rPr lang="en-US" sz="2800" b="0" i="0" smtClean="0">
                          <a:latin typeface="Cambria Math" panose="02040503050406030204" pitchFamily="18" charset="0"/>
                        </a:rPr>
                        <m:t>Mean</m:t>
                      </m:r>
                      <m:r>
                        <a:rPr lang="en-US" sz="2800" b="0" i="0" smtClean="0">
                          <a:latin typeface="Cambria Math" panose="02040503050406030204" pitchFamily="18" charset="0"/>
                          <a:ea typeface="Cambria Math" panose="02040503050406030204" pitchFamily="18" charset="0"/>
                        </a:rPr>
                        <m:t>({</m:t>
                      </m:r>
                      <m:r>
                        <m:rPr>
                          <m:sty m:val="p"/>
                        </m:rPr>
                        <a:rPr lang="en-US" sz="2800" b="0" i="0" smtClean="0">
                          <a:latin typeface="Cambria Math" panose="02040503050406030204" pitchFamily="18" charset="0"/>
                          <a:ea typeface="Cambria Math" panose="02040503050406030204" pitchFamily="18" charset="0"/>
                        </a:rPr>
                        <m:t>MLP</m:t>
                      </m:r>
                      <m:r>
                        <a:rPr lang="en-US" sz="2800" b="0" i="0" smtClean="0">
                          <a:latin typeface="Cambria Math" panose="02040503050406030204" pitchFamily="18" charset="0"/>
                          <a:ea typeface="Cambria Math" panose="02040503050406030204" pitchFamily="18" charset="0"/>
                        </a:rPr>
                        <m:t>(</m:t>
                      </m:r>
                      <m:sSubSup>
                        <m:sSubSupPr>
                          <m:ctrlPr>
                            <a:rPr lang="en-US" sz="2800" i="1">
                              <a:latin typeface="Cambria Math" panose="02040503050406030204" pitchFamily="18" charset="0"/>
                            </a:rPr>
                          </m:ctrlPr>
                        </m:sSubSupPr>
                        <m:e>
                          <m:r>
                            <a:rPr lang="en-US" sz="2800" b="1" i="1">
                              <a:latin typeface="Cambria Math" panose="02040503050406030204" pitchFamily="18" charset="0"/>
                            </a:rPr>
                            <m:t>𝐡</m:t>
                          </m:r>
                        </m:e>
                        <m:sub>
                          <m:r>
                            <a:rPr lang="en-US" sz="2800" i="1">
                              <a:latin typeface="Cambria Math" panose="02040503050406030204" pitchFamily="18" charset="0"/>
                            </a:rPr>
                            <m:t>𝑢</m:t>
                          </m:r>
                        </m:sub>
                        <m:sup>
                          <m:r>
                            <a:rPr lang="en-US" sz="2800" b="0" i="1" smtClean="0">
                              <a:latin typeface="Cambria Math" panose="02040503050406030204" pitchFamily="18" charset="0"/>
                            </a:rPr>
                            <m:t>(</m:t>
                          </m:r>
                          <m:r>
                            <a:rPr lang="en-US" sz="2800" b="0" i="1" smtClean="0">
                              <a:latin typeface="Cambria Math" panose="02040503050406030204" pitchFamily="18" charset="0"/>
                            </a:rPr>
                            <m:t>𝑙</m:t>
                          </m:r>
                          <m:r>
                            <a:rPr lang="en-US" sz="2800" b="0" i="1" smtClean="0">
                              <a:latin typeface="Cambria Math" panose="02040503050406030204" pitchFamily="18" charset="0"/>
                            </a:rPr>
                            <m:t>−1)</m:t>
                          </m:r>
                        </m:sup>
                      </m:sSubSup>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𝑢</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𝑁</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𝑣</m:t>
                      </m:r>
                      <m:r>
                        <a:rPr lang="en-US" sz="2800" b="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14" name="TextBox 13">
                <a:extLst>
                  <a:ext uri="{FF2B5EF4-FFF2-40B4-BE49-F238E27FC236}">
                    <a16:creationId xmlns:a16="http://schemas.microsoft.com/office/drawing/2014/main" id="{B601B437-C62C-B04B-8293-17E82CD418F2}"/>
                  </a:ext>
                </a:extLst>
              </p:cNvPr>
              <p:cNvSpPr txBox="1">
                <a:spLocks noRot="1" noChangeAspect="1" noMove="1" noResize="1" noEditPoints="1" noAdjustHandles="1" noChangeArrowheads="1" noChangeShapeType="1" noTextEdit="1"/>
              </p:cNvSpPr>
              <p:nvPr/>
            </p:nvSpPr>
            <p:spPr>
              <a:xfrm>
                <a:off x="1636856" y="4093158"/>
                <a:ext cx="6277103" cy="52334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CEC42E9-0F93-9A42-B5CE-3EC7E98E225E}"/>
                  </a:ext>
                </a:extLst>
              </p:cNvPr>
              <p:cNvSpPr txBox="1"/>
              <p:nvPr/>
            </p:nvSpPr>
            <p:spPr>
              <a:xfrm>
                <a:off x="1838206" y="5695111"/>
                <a:ext cx="5831468" cy="5438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AGG</m:t>
                      </m:r>
                      <m:r>
                        <a:rPr lang="en-US" sz="2800" b="0" i="1" smtClean="0">
                          <a:latin typeface="Cambria Math" panose="02040503050406030204" pitchFamily="18" charset="0"/>
                        </a:rPr>
                        <m:t>=</m:t>
                      </m:r>
                      <m:r>
                        <m:rPr>
                          <m:sty m:val="p"/>
                        </m:rPr>
                        <a:rPr lang="en-US" sz="2800" b="0" i="0" smtClean="0">
                          <a:latin typeface="Cambria Math" panose="02040503050406030204" pitchFamily="18" charset="0"/>
                        </a:rPr>
                        <m:t>LSTM</m:t>
                      </m:r>
                      <m:r>
                        <a:rPr lang="en-US" sz="2800" b="0" i="1" smtClean="0">
                          <a:latin typeface="Cambria Math" panose="02040503050406030204" pitchFamily="18" charset="0"/>
                          <a:ea typeface="Cambria Math" panose="02040503050406030204" pitchFamily="18" charset="0"/>
                        </a:rPr>
                        <m:t>([</m:t>
                      </m:r>
                      <m:sSubSup>
                        <m:sSubSupPr>
                          <m:ctrlPr>
                            <a:rPr lang="en-US" sz="2800" i="1">
                              <a:latin typeface="Cambria Math" panose="02040503050406030204" pitchFamily="18" charset="0"/>
                            </a:rPr>
                          </m:ctrlPr>
                        </m:sSubSupPr>
                        <m:e>
                          <m:r>
                            <a:rPr lang="en-US" sz="2800" b="1" i="1">
                              <a:latin typeface="Cambria Math" panose="02040503050406030204" pitchFamily="18" charset="0"/>
                            </a:rPr>
                            <m:t>𝐡</m:t>
                          </m:r>
                        </m:e>
                        <m:sub>
                          <m:r>
                            <a:rPr lang="en-US" sz="2800" i="1">
                              <a:latin typeface="Cambria Math" panose="02040503050406030204" pitchFamily="18" charset="0"/>
                            </a:rPr>
                            <m:t>𝑢</m:t>
                          </m:r>
                        </m:sub>
                        <m:sup>
                          <m:r>
                            <a:rPr lang="en-US" sz="2800" b="0" i="1" smtClean="0">
                              <a:latin typeface="Cambria Math" panose="02040503050406030204" pitchFamily="18" charset="0"/>
                            </a:rPr>
                            <m:t>(</m:t>
                          </m:r>
                          <m:r>
                            <a:rPr lang="en-US" sz="2800" b="0" i="1" smtClean="0">
                              <a:latin typeface="Cambria Math" panose="02040503050406030204" pitchFamily="18" charset="0"/>
                            </a:rPr>
                            <m:t>𝑙</m:t>
                          </m:r>
                          <m:r>
                            <a:rPr lang="en-US" sz="2800" b="0" i="1" smtClean="0">
                              <a:latin typeface="Cambria Math" panose="02040503050406030204" pitchFamily="18" charset="0"/>
                            </a:rPr>
                            <m:t>−1)</m:t>
                          </m:r>
                        </m:sup>
                      </m:sSubSup>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𝑢</m:t>
                      </m:r>
                      <m:r>
                        <a:rPr lang="en-US" sz="2800" b="0" i="1" smtClean="0">
                          <a:latin typeface="Cambria Math" panose="02040503050406030204" pitchFamily="18" charset="0"/>
                          <a:ea typeface="Cambria Math" panose="02040503050406030204" pitchFamily="18" charset="0"/>
                        </a:rPr>
                        <m:t>∈</m:t>
                      </m:r>
                      <m:r>
                        <a:rPr lang="en-US" sz="2800" b="1" i="1" smtClean="0">
                          <a:solidFill>
                            <a:schemeClr val="accent3">
                              <a:lumMod val="75000"/>
                            </a:schemeClr>
                          </a:solidFill>
                          <a:latin typeface="Cambria Math" panose="02040503050406030204" pitchFamily="18" charset="0"/>
                          <a:ea typeface="Cambria Math" panose="02040503050406030204" pitchFamily="18" charset="0"/>
                        </a:rPr>
                        <m:t>𝝅</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𝑁</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𝑣</m:t>
                              </m:r>
                            </m:e>
                          </m:d>
                        </m:e>
                      </m:d>
                      <m:r>
                        <a:rPr lang="en-US" sz="2800" b="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15" name="TextBox 14">
                <a:extLst>
                  <a:ext uri="{FF2B5EF4-FFF2-40B4-BE49-F238E27FC236}">
                    <a16:creationId xmlns:a16="http://schemas.microsoft.com/office/drawing/2014/main" id="{2CEC42E9-0F93-9A42-B5CE-3EC7E98E225E}"/>
                  </a:ext>
                </a:extLst>
              </p:cNvPr>
              <p:cNvSpPr txBox="1">
                <a:spLocks noRot="1" noChangeAspect="1" noMove="1" noResize="1" noEditPoints="1" noAdjustHandles="1" noChangeArrowheads="1" noChangeShapeType="1" noTextEdit="1"/>
              </p:cNvSpPr>
              <p:nvPr/>
            </p:nvSpPr>
            <p:spPr>
              <a:xfrm>
                <a:off x="1838206" y="5695111"/>
                <a:ext cx="5831468" cy="543867"/>
              </a:xfrm>
              <a:prstGeom prst="rect">
                <a:avLst/>
              </a:prstGeom>
              <a:blipFill>
                <a:blip r:embed="rId5"/>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E4A35B1B-CD29-7945-8404-2EA4D051BAAA}"/>
              </a:ext>
            </a:extLst>
          </p:cNvPr>
          <p:cNvSpPr txBox="1"/>
          <p:nvPr/>
        </p:nvSpPr>
        <p:spPr>
          <a:xfrm>
            <a:off x="5394455" y="2431112"/>
            <a:ext cx="3122528" cy="451713"/>
          </a:xfrm>
          <a:prstGeom prst="rect">
            <a:avLst/>
          </a:prstGeom>
          <a:noFill/>
          <a:ln>
            <a:noFill/>
          </a:ln>
        </p:spPr>
        <p:txBody>
          <a:bodyPr wrap="square" lIns="91425" tIns="91425" rIns="91425" bIns="91425" rtlCol="0" anchor="t" anchorCtr="0">
            <a:noAutofit/>
          </a:bodyPr>
          <a:lstStyle/>
          <a:p>
            <a:pPr algn="ctr"/>
            <a:r>
              <a:rPr lang="en-US" sz="2400" b="1" dirty="0">
                <a:solidFill>
                  <a:schemeClr val="accent5">
                    <a:lumMod val="75000"/>
                  </a:schemeClr>
                </a:solidFill>
                <a:latin typeface="Calibri" charset="0"/>
                <a:ea typeface="Calibri" charset="0"/>
                <a:cs typeface="Calibri" charset="0"/>
                <a:sym typeface="Open Sans"/>
              </a:rPr>
              <a:t>Message computation</a:t>
            </a:r>
            <a:endParaRPr lang="en-US" sz="2400" b="1" i="1" dirty="0">
              <a:solidFill>
                <a:schemeClr val="accent5">
                  <a:lumMod val="75000"/>
                </a:schemeClr>
              </a:solidFill>
              <a:latin typeface="Calibri" charset="0"/>
              <a:ea typeface="Calibri" charset="0"/>
              <a:cs typeface="Calibri" charset="0"/>
              <a:sym typeface="Open Sans"/>
            </a:endParaRPr>
          </a:p>
        </p:txBody>
      </p:sp>
      <p:sp>
        <p:nvSpPr>
          <p:cNvPr id="18" name="TextBox 17">
            <a:extLst>
              <a:ext uri="{FF2B5EF4-FFF2-40B4-BE49-F238E27FC236}">
                <a16:creationId xmlns:a16="http://schemas.microsoft.com/office/drawing/2014/main" id="{D449F255-025B-D947-9062-2A5847809586}"/>
              </a:ext>
            </a:extLst>
          </p:cNvPr>
          <p:cNvSpPr txBox="1"/>
          <p:nvPr/>
        </p:nvSpPr>
        <p:spPr>
          <a:xfrm>
            <a:off x="3776214" y="4667132"/>
            <a:ext cx="3179505" cy="451713"/>
          </a:xfrm>
          <a:prstGeom prst="rect">
            <a:avLst/>
          </a:prstGeom>
          <a:noFill/>
          <a:ln>
            <a:noFill/>
          </a:ln>
        </p:spPr>
        <p:txBody>
          <a:bodyPr wrap="square" lIns="91425" tIns="91425" rIns="91425" bIns="91425" rtlCol="0" anchor="t" anchorCtr="0">
            <a:noAutofit/>
          </a:bodyPr>
          <a:lstStyle/>
          <a:p>
            <a:pPr algn="ctr"/>
            <a:r>
              <a:rPr lang="en-US" sz="2400" b="1" dirty="0">
                <a:solidFill>
                  <a:schemeClr val="accent5">
                    <a:lumMod val="75000"/>
                  </a:schemeClr>
                </a:solidFill>
                <a:latin typeface="Calibri" charset="0"/>
                <a:ea typeface="Calibri" charset="0"/>
                <a:cs typeface="Calibri" charset="0"/>
                <a:sym typeface="Open Sans"/>
              </a:rPr>
              <a:t>Message computation</a:t>
            </a:r>
            <a:endParaRPr lang="en-US" sz="2400" b="1" i="1" dirty="0">
              <a:solidFill>
                <a:schemeClr val="accent5">
                  <a:lumMod val="75000"/>
                </a:schemeClr>
              </a:solidFill>
              <a:latin typeface="Calibri" charset="0"/>
              <a:ea typeface="Calibri" charset="0"/>
              <a:cs typeface="Calibri" charset="0"/>
              <a:sym typeface="Open Sans"/>
            </a:endParaRPr>
          </a:p>
          <a:p>
            <a:pPr algn="ctr"/>
            <a:endParaRPr lang="en-US" sz="2400" b="1" i="1" dirty="0">
              <a:solidFill>
                <a:schemeClr val="accent5">
                  <a:lumMod val="75000"/>
                </a:schemeClr>
              </a:solidFill>
              <a:latin typeface="Calibri" charset="0"/>
              <a:ea typeface="Calibri" charset="0"/>
              <a:cs typeface="Calibri" charset="0"/>
              <a:sym typeface="Open Sans"/>
            </a:endParaRPr>
          </a:p>
        </p:txBody>
      </p:sp>
      <p:sp>
        <p:nvSpPr>
          <p:cNvPr id="22" name="TextBox 21">
            <a:extLst>
              <a:ext uri="{FF2B5EF4-FFF2-40B4-BE49-F238E27FC236}">
                <a16:creationId xmlns:a16="http://schemas.microsoft.com/office/drawing/2014/main" id="{33893435-BC0A-944E-A2BA-C0AB0007AACC}"/>
              </a:ext>
            </a:extLst>
          </p:cNvPr>
          <p:cNvSpPr txBox="1"/>
          <p:nvPr/>
        </p:nvSpPr>
        <p:spPr>
          <a:xfrm>
            <a:off x="814812" y="2584027"/>
            <a:ext cx="3122528" cy="451713"/>
          </a:xfrm>
          <a:prstGeom prst="rect">
            <a:avLst/>
          </a:prstGeom>
          <a:noFill/>
          <a:ln>
            <a:noFill/>
          </a:ln>
        </p:spPr>
        <p:txBody>
          <a:bodyPr wrap="square" lIns="91425" tIns="91425" rIns="91425" bIns="91425" rtlCol="0" anchor="t" anchorCtr="0">
            <a:noAutofit/>
          </a:bodyPr>
          <a:lstStyle/>
          <a:p>
            <a:pPr algn="ctr"/>
            <a:r>
              <a:rPr lang="en-US" sz="2400" b="1" dirty="0">
                <a:solidFill>
                  <a:srgbClr val="C00000"/>
                </a:solidFill>
                <a:latin typeface="Calibri" charset="0"/>
                <a:ea typeface="Calibri" charset="0"/>
                <a:cs typeface="Calibri" charset="0"/>
                <a:sym typeface="Open Sans"/>
              </a:rPr>
              <a:t>Aggregation</a:t>
            </a:r>
            <a:endParaRPr lang="en-US" sz="2400" b="1" i="1" dirty="0">
              <a:solidFill>
                <a:srgbClr val="C00000"/>
              </a:solidFill>
              <a:latin typeface="Calibri" charset="0"/>
              <a:ea typeface="Calibri" charset="0"/>
              <a:cs typeface="Calibri" charset="0"/>
              <a:sym typeface="Open Sans"/>
            </a:endParaRPr>
          </a:p>
        </p:txBody>
      </p:sp>
      <p:sp>
        <p:nvSpPr>
          <p:cNvPr id="25" name="TextBox 24">
            <a:extLst>
              <a:ext uri="{FF2B5EF4-FFF2-40B4-BE49-F238E27FC236}">
                <a16:creationId xmlns:a16="http://schemas.microsoft.com/office/drawing/2014/main" id="{5362C696-DB63-A640-8E80-EBF27DF3D464}"/>
              </a:ext>
            </a:extLst>
          </p:cNvPr>
          <p:cNvSpPr txBox="1"/>
          <p:nvPr/>
        </p:nvSpPr>
        <p:spPr>
          <a:xfrm>
            <a:off x="899592" y="4690548"/>
            <a:ext cx="3122528" cy="451713"/>
          </a:xfrm>
          <a:prstGeom prst="rect">
            <a:avLst/>
          </a:prstGeom>
          <a:noFill/>
          <a:ln>
            <a:noFill/>
          </a:ln>
        </p:spPr>
        <p:txBody>
          <a:bodyPr wrap="square" lIns="91425" tIns="91425" rIns="91425" bIns="91425" rtlCol="0" anchor="t" anchorCtr="0">
            <a:noAutofit/>
          </a:bodyPr>
          <a:lstStyle/>
          <a:p>
            <a:pPr algn="ctr"/>
            <a:r>
              <a:rPr lang="en-US" sz="2400" b="1" dirty="0">
                <a:solidFill>
                  <a:srgbClr val="C00000"/>
                </a:solidFill>
                <a:latin typeface="Calibri" charset="0"/>
                <a:ea typeface="Calibri" charset="0"/>
                <a:cs typeface="Calibri" charset="0"/>
                <a:sym typeface="Open Sans"/>
              </a:rPr>
              <a:t>Aggregation</a:t>
            </a:r>
            <a:endParaRPr lang="en-US" sz="2400" b="1" i="1" dirty="0">
              <a:solidFill>
                <a:srgbClr val="C00000"/>
              </a:solidFill>
              <a:latin typeface="Calibri" charset="0"/>
              <a:ea typeface="Calibri" charset="0"/>
              <a:cs typeface="Calibri" charset="0"/>
              <a:sym typeface="Open Sans"/>
            </a:endParaRPr>
          </a:p>
        </p:txBody>
      </p:sp>
      <p:sp>
        <p:nvSpPr>
          <p:cNvPr id="26" name="TextBox 25">
            <a:extLst>
              <a:ext uri="{FF2B5EF4-FFF2-40B4-BE49-F238E27FC236}">
                <a16:creationId xmlns:a16="http://schemas.microsoft.com/office/drawing/2014/main" id="{BB00976B-37D6-1C40-A618-8EFA3941E657}"/>
              </a:ext>
            </a:extLst>
          </p:cNvPr>
          <p:cNvSpPr txBox="1"/>
          <p:nvPr/>
        </p:nvSpPr>
        <p:spPr>
          <a:xfrm>
            <a:off x="1838206" y="6170233"/>
            <a:ext cx="3122528" cy="451713"/>
          </a:xfrm>
          <a:prstGeom prst="rect">
            <a:avLst/>
          </a:prstGeom>
          <a:noFill/>
          <a:ln>
            <a:noFill/>
          </a:ln>
        </p:spPr>
        <p:txBody>
          <a:bodyPr wrap="square" lIns="91425" tIns="91425" rIns="91425" bIns="91425" rtlCol="0" anchor="t" anchorCtr="0">
            <a:noAutofit/>
          </a:bodyPr>
          <a:lstStyle/>
          <a:p>
            <a:pPr algn="ctr"/>
            <a:r>
              <a:rPr lang="en-US" sz="2400" b="1">
                <a:solidFill>
                  <a:srgbClr val="C00000"/>
                </a:solidFill>
                <a:latin typeface="Calibri" charset="0"/>
                <a:ea typeface="Calibri" charset="0"/>
                <a:cs typeface="Calibri" charset="0"/>
                <a:sym typeface="Open Sans"/>
              </a:rPr>
              <a:t>Aggregation</a:t>
            </a:r>
            <a:endParaRPr lang="en-US" sz="2400" b="1" i="1">
              <a:solidFill>
                <a:srgbClr val="C00000"/>
              </a:solidFill>
              <a:latin typeface="Calibri" charset="0"/>
              <a:ea typeface="Calibri" charset="0"/>
              <a:cs typeface="Calibri" charset="0"/>
              <a:sym typeface="Open Sans"/>
            </a:endParaRPr>
          </a:p>
        </p:txBody>
      </p:sp>
      <p:sp>
        <p:nvSpPr>
          <p:cNvPr id="4" name="TextBox 3">
            <a:extLst>
              <a:ext uri="{FF2B5EF4-FFF2-40B4-BE49-F238E27FC236}">
                <a16:creationId xmlns:a16="http://schemas.microsoft.com/office/drawing/2014/main" id="{B9A941B2-03A6-3AE0-6987-24C3DA03FEE7}"/>
              </a:ext>
            </a:extLst>
          </p:cNvPr>
          <p:cNvSpPr txBox="1"/>
          <p:nvPr/>
        </p:nvSpPr>
        <p:spPr>
          <a:xfrm>
            <a:off x="7592715" y="4614692"/>
            <a:ext cx="1574186" cy="1015663"/>
          </a:xfrm>
          <a:prstGeom prst="rect">
            <a:avLst/>
          </a:prstGeom>
          <a:solidFill>
            <a:schemeClr val="accent3">
              <a:lumMod val="75000"/>
            </a:schemeClr>
          </a:solidFill>
        </p:spPr>
        <p:txBody>
          <a:bodyPr wrap="square" rtlCol="0">
            <a:spAutoFit/>
          </a:bodyPr>
          <a:lstStyle/>
          <a:p>
            <a:r>
              <a:rPr lang="en-US" sz="2000" dirty="0">
                <a:solidFill>
                  <a:schemeClr val="bg1"/>
                </a:solidFill>
              </a:rPr>
              <a:t>applied to a random permutation</a:t>
            </a:r>
          </a:p>
        </p:txBody>
      </p:sp>
      <p:sp>
        <p:nvSpPr>
          <p:cNvPr id="11" name="Freeform: Shape 10">
            <a:extLst>
              <a:ext uri="{FF2B5EF4-FFF2-40B4-BE49-F238E27FC236}">
                <a16:creationId xmlns:a16="http://schemas.microsoft.com/office/drawing/2014/main" id="{1357E703-BDDA-9513-0E24-C9DD3F409500}"/>
              </a:ext>
            </a:extLst>
          </p:cNvPr>
          <p:cNvSpPr/>
          <p:nvPr/>
        </p:nvSpPr>
        <p:spPr>
          <a:xfrm>
            <a:off x="6165922" y="5608320"/>
            <a:ext cx="1899555" cy="1078523"/>
          </a:xfrm>
          <a:custGeom>
            <a:avLst/>
            <a:gdLst>
              <a:gd name="connsiteX0" fmla="*/ 1899555 w 1899555"/>
              <a:gd name="connsiteY0" fmla="*/ 0 h 1078523"/>
              <a:gd name="connsiteX1" fmla="*/ 1890176 w 1899555"/>
              <a:gd name="connsiteY1" fmla="*/ 332935 h 1078523"/>
              <a:gd name="connsiteX2" fmla="*/ 1843284 w 1899555"/>
              <a:gd name="connsiteY2" fmla="*/ 543951 h 1078523"/>
              <a:gd name="connsiteX3" fmla="*/ 1782324 w 1899555"/>
              <a:gd name="connsiteY3" fmla="*/ 736209 h 1078523"/>
              <a:gd name="connsiteX4" fmla="*/ 1758878 w 1899555"/>
              <a:gd name="connsiteY4" fmla="*/ 801858 h 1078523"/>
              <a:gd name="connsiteX5" fmla="*/ 1697918 w 1899555"/>
              <a:gd name="connsiteY5" fmla="*/ 886265 h 1078523"/>
              <a:gd name="connsiteX6" fmla="*/ 1636958 w 1899555"/>
              <a:gd name="connsiteY6" fmla="*/ 937846 h 1078523"/>
              <a:gd name="connsiteX7" fmla="*/ 1435321 w 1899555"/>
              <a:gd name="connsiteY7" fmla="*/ 1031631 h 1078523"/>
              <a:gd name="connsiteX8" fmla="*/ 1355604 w 1899555"/>
              <a:gd name="connsiteY8" fmla="*/ 1050388 h 1078523"/>
              <a:gd name="connsiteX9" fmla="*/ 1088318 w 1899555"/>
              <a:gd name="connsiteY9" fmla="*/ 1078523 h 1078523"/>
              <a:gd name="connsiteX10" fmla="*/ 825721 w 1899555"/>
              <a:gd name="connsiteY10" fmla="*/ 1073834 h 1078523"/>
              <a:gd name="connsiteX11" fmla="*/ 680355 w 1899555"/>
              <a:gd name="connsiteY11" fmla="*/ 1041009 h 1078523"/>
              <a:gd name="connsiteX12" fmla="*/ 408380 w 1899555"/>
              <a:gd name="connsiteY12" fmla="*/ 951914 h 1078523"/>
              <a:gd name="connsiteX13" fmla="*/ 145783 w 1899555"/>
              <a:gd name="connsiteY13" fmla="*/ 867508 h 1078523"/>
              <a:gd name="connsiteX14" fmla="*/ 103580 w 1899555"/>
              <a:gd name="connsiteY14" fmla="*/ 844062 h 1078523"/>
              <a:gd name="connsiteX15" fmla="*/ 84823 w 1899555"/>
              <a:gd name="connsiteY15" fmla="*/ 811237 h 1078523"/>
              <a:gd name="connsiteX16" fmla="*/ 75444 w 1899555"/>
              <a:gd name="connsiteY16" fmla="*/ 769034 h 1078523"/>
              <a:gd name="connsiteX17" fmla="*/ 66066 w 1899555"/>
              <a:gd name="connsiteY17" fmla="*/ 736209 h 1078523"/>
              <a:gd name="connsiteX18" fmla="*/ 61376 w 1899555"/>
              <a:gd name="connsiteY18" fmla="*/ 684628 h 1078523"/>
              <a:gd name="connsiteX19" fmla="*/ 37930 w 1899555"/>
              <a:gd name="connsiteY19" fmla="*/ 712763 h 1078523"/>
              <a:gd name="connsiteX20" fmla="*/ 5106 w 1899555"/>
              <a:gd name="connsiteY20" fmla="*/ 773723 h 1078523"/>
              <a:gd name="connsiteX21" fmla="*/ 19173 w 1899555"/>
              <a:gd name="connsiteY21" fmla="*/ 708074 h 1078523"/>
              <a:gd name="connsiteX22" fmla="*/ 23863 w 1899555"/>
              <a:gd name="connsiteY22" fmla="*/ 675249 h 1078523"/>
              <a:gd name="connsiteX23" fmla="*/ 75444 w 1899555"/>
              <a:gd name="connsiteY23" fmla="*/ 689317 h 1078523"/>
              <a:gd name="connsiteX24" fmla="*/ 159850 w 1899555"/>
              <a:gd name="connsiteY24" fmla="*/ 740898 h 1078523"/>
              <a:gd name="connsiteX25" fmla="*/ 183296 w 1899555"/>
              <a:gd name="connsiteY25" fmla="*/ 750277 h 107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9555" h="1078523">
                <a:moveTo>
                  <a:pt x="1899555" y="0"/>
                </a:moveTo>
                <a:cubicBezTo>
                  <a:pt x="1896429" y="110978"/>
                  <a:pt x="1897324" y="222143"/>
                  <a:pt x="1890176" y="332935"/>
                </a:cubicBezTo>
                <a:cubicBezTo>
                  <a:pt x="1887044" y="381475"/>
                  <a:pt x="1856569" y="499203"/>
                  <a:pt x="1843284" y="543951"/>
                </a:cubicBezTo>
                <a:cubicBezTo>
                  <a:pt x="1824150" y="608401"/>
                  <a:pt x="1804936" y="672895"/>
                  <a:pt x="1782324" y="736209"/>
                </a:cubicBezTo>
                <a:cubicBezTo>
                  <a:pt x="1774509" y="758092"/>
                  <a:pt x="1770270" y="781605"/>
                  <a:pt x="1758878" y="801858"/>
                </a:cubicBezTo>
                <a:cubicBezTo>
                  <a:pt x="1741863" y="832107"/>
                  <a:pt x="1721086" y="860424"/>
                  <a:pt x="1697918" y="886265"/>
                </a:cubicBezTo>
                <a:cubicBezTo>
                  <a:pt x="1680149" y="906084"/>
                  <a:pt x="1659005" y="922932"/>
                  <a:pt x="1636958" y="937846"/>
                </a:cubicBezTo>
                <a:cubicBezTo>
                  <a:pt x="1565551" y="986151"/>
                  <a:pt x="1517069" y="1006478"/>
                  <a:pt x="1435321" y="1031631"/>
                </a:cubicBezTo>
                <a:cubicBezTo>
                  <a:pt x="1409230" y="1039659"/>
                  <a:pt x="1382656" y="1046732"/>
                  <a:pt x="1355604" y="1050388"/>
                </a:cubicBezTo>
                <a:cubicBezTo>
                  <a:pt x="1266823" y="1062385"/>
                  <a:pt x="1088318" y="1078523"/>
                  <a:pt x="1088318" y="1078523"/>
                </a:cubicBezTo>
                <a:lnTo>
                  <a:pt x="825721" y="1073834"/>
                </a:lnTo>
                <a:cubicBezTo>
                  <a:pt x="776254" y="1069285"/>
                  <a:pt x="728405" y="1053612"/>
                  <a:pt x="680355" y="1041009"/>
                </a:cubicBezTo>
                <a:cubicBezTo>
                  <a:pt x="494062" y="992145"/>
                  <a:pt x="586829" y="1008918"/>
                  <a:pt x="408380" y="951914"/>
                </a:cubicBezTo>
                <a:cubicBezTo>
                  <a:pt x="312135" y="921169"/>
                  <a:pt x="231539" y="908344"/>
                  <a:pt x="145783" y="867508"/>
                </a:cubicBezTo>
                <a:cubicBezTo>
                  <a:pt x="131253" y="860589"/>
                  <a:pt x="117648" y="851877"/>
                  <a:pt x="103580" y="844062"/>
                </a:cubicBezTo>
                <a:cubicBezTo>
                  <a:pt x="97328" y="833120"/>
                  <a:pt x="89248" y="823037"/>
                  <a:pt x="84823" y="811237"/>
                </a:cubicBezTo>
                <a:cubicBezTo>
                  <a:pt x="79763" y="797744"/>
                  <a:pt x="78939" y="783015"/>
                  <a:pt x="75444" y="769034"/>
                </a:cubicBezTo>
                <a:cubicBezTo>
                  <a:pt x="72684" y="757994"/>
                  <a:pt x="69192" y="747151"/>
                  <a:pt x="66066" y="736209"/>
                </a:cubicBezTo>
                <a:cubicBezTo>
                  <a:pt x="64503" y="719015"/>
                  <a:pt x="74639" y="695680"/>
                  <a:pt x="61376" y="684628"/>
                </a:cubicBezTo>
                <a:cubicBezTo>
                  <a:pt x="51998" y="676813"/>
                  <a:pt x="44449" y="702441"/>
                  <a:pt x="37930" y="712763"/>
                </a:cubicBezTo>
                <a:cubicBezTo>
                  <a:pt x="25606" y="732276"/>
                  <a:pt x="16047" y="753403"/>
                  <a:pt x="5106" y="773723"/>
                </a:cubicBezTo>
                <a:cubicBezTo>
                  <a:pt x="-8827" y="829446"/>
                  <a:pt x="9088" y="758498"/>
                  <a:pt x="19173" y="708074"/>
                </a:cubicBezTo>
                <a:cubicBezTo>
                  <a:pt x="21341" y="697236"/>
                  <a:pt x="22300" y="686191"/>
                  <a:pt x="23863" y="675249"/>
                </a:cubicBezTo>
                <a:cubicBezTo>
                  <a:pt x="41057" y="679938"/>
                  <a:pt x="59395" y="681569"/>
                  <a:pt x="75444" y="689317"/>
                </a:cubicBezTo>
                <a:cubicBezTo>
                  <a:pt x="105138" y="703652"/>
                  <a:pt x="131145" y="724673"/>
                  <a:pt x="159850" y="740898"/>
                </a:cubicBezTo>
                <a:cubicBezTo>
                  <a:pt x="167178" y="745040"/>
                  <a:pt x="175481" y="747151"/>
                  <a:pt x="183296" y="750277"/>
                </a:cubicBezTo>
              </a:path>
            </a:pathLst>
          </a:cu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100415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5EA19-3FFC-4965-BE1B-2838B6FAD424}"/>
              </a:ext>
            </a:extLst>
          </p:cNvPr>
          <p:cNvSpPr>
            <a:spLocks noGrp="1"/>
          </p:cNvSpPr>
          <p:nvPr>
            <p:ph type="title"/>
          </p:nvPr>
        </p:nvSpPr>
        <p:spPr>
          <a:xfrm>
            <a:off x="457200" y="17578"/>
            <a:ext cx="8229600" cy="1143000"/>
          </a:xfrm>
        </p:spPr>
        <p:txBody>
          <a:bodyPr/>
          <a:lstStyle/>
          <a:p>
            <a:r>
              <a:rPr lang="en-US" dirty="0" err="1"/>
              <a:t>GraphSAGE</a:t>
            </a:r>
            <a:r>
              <a:rPr lang="en-US" dirty="0"/>
              <a:t>: L2 Normalization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B2DAD4-E089-4D78-B1DA-00FB466A7D8A}"/>
                  </a:ext>
                </a:extLst>
              </p:cNvPr>
              <p:cNvSpPr>
                <a:spLocks noGrp="1"/>
              </p:cNvSpPr>
              <p:nvPr>
                <p:ph idx="1"/>
              </p:nvPr>
            </p:nvSpPr>
            <p:spPr>
              <a:xfrm>
                <a:off x="355002" y="1556792"/>
                <a:ext cx="8433995" cy="4509864"/>
              </a:xfrm>
            </p:spPr>
            <p:txBody>
              <a:bodyPr>
                <a:normAutofit/>
              </a:bodyPr>
              <a:lstStyle/>
              <a:p>
                <a:pPr marL="0" indent="0">
                  <a:buNone/>
                </a:pPr>
                <a14:m>
                  <m:oMath xmlns:m="http://schemas.openxmlformats.org/officeDocument/2006/math">
                    <m:sSub>
                      <m:sSubPr>
                        <m:ctrlPr>
                          <a:rPr lang="en-US" i="1" dirty="0" smtClean="0">
                            <a:solidFill>
                              <a:srgbClr val="C00000"/>
                            </a:solidFill>
                            <a:latin typeface="Cambria Math" panose="02040503050406030204" pitchFamily="18" charset="0"/>
                          </a:rPr>
                        </m:ctrlPr>
                      </m:sSubPr>
                      <m:e>
                        <m:r>
                          <a:rPr lang="en-US" dirty="0">
                            <a:solidFill>
                              <a:srgbClr val="C00000"/>
                            </a:solidFill>
                            <a:latin typeface="Cambria Math" panose="02040503050406030204" pitchFamily="18" charset="0"/>
                          </a:rPr>
                          <m:t>ℓ</m:t>
                        </m:r>
                      </m:e>
                      <m:sub>
                        <m:r>
                          <a:rPr lang="en-US" dirty="0">
                            <a:solidFill>
                              <a:srgbClr val="C00000"/>
                            </a:solidFill>
                            <a:latin typeface="Cambria Math" panose="02040503050406030204" pitchFamily="18" charset="0"/>
                          </a:rPr>
                          <m:t>2</m:t>
                        </m:r>
                      </m:sub>
                    </m:sSub>
                  </m:oMath>
                </a14:m>
                <a:r>
                  <a:rPr lang="en-US" b="1" dirty="0">
                    <a:solidFill>
                      <a:srgbClr val="C00000"/>
                    </a:solidFill>
                  </a:rPr>
                  <a:t> Normalization: </a:t>
                </a:r>
              </a:p>
              <a:p>
                <a:pPr lvl="1"/>
                <a:r>
                  <a:rPr lang="en-US" altLang="zh-CN" sz="2600" b="1" dirty="0">
                    <a:solidFill>
                      <a:schemeClr val="tx1"/>
                    </a:solidFill>
                  </a:rPr>
                  <a:t>Optional: </a:t>
                </a:r>
                <a:r>
                  <a:rPr lang="en-US" altLang="zh-CN" sz="2600" dirty="0">
                    <a:solidFill>
                      <a:srgbClr val="C00000"/>
                    </a:solidFill>
                  </a:rPr>
                  <a:t>Apply </a:t>
                </a:r>
                <a14:m>
                  <m:oMath xmlns:m="http://schemas.openxmlformats.org/officeDocument/2006/math">
                    <m:sSub>
                      <m:sSubPr>
                        <m:ctrlPr>
                          <a:rPr lang="en-US" sz="2400" i="1" dirty="0">
                            <a:solidFill>
                              <a:srgbClr val="C00000"/>
                            </a:solidFill>
                            <a:latin typeface="Cambria Math" panose="02040503050406030204" pitchFamily="18" charset="0"/>
                          </a:rPr>
                        </m:ctrlPr>
                      </m:sSubPr>
                      <m:e>
                        <m:r>
                          <a:rPr lang="en-US" sz="2400" dirty="0">
                            <a:solidFill>
                              <a:srgbClr val="C00000"/>
                            </a:solidFill>
                            <a:latin typeface="Cambria Math" panose="02040503050406030204" pitchFamily="18" charset="0"/>
                          </a:rPr>
                          <m:t>ℓ</m:t>
                        </m:r>
                      </m:e>
                      <m:sub>
                        <m:r>
                          <a:rPr lang="en-US" sz="2400" dirty="0">
                            <a:solidFill>
                              <a:srgbClr val="C00000"/>
                            </a:solidFill>
                            <a:latin typeface="Cambria Math" panose="02040503050406030204" pitchFamily="18" charset="0"/>
                          </a:rPr>
                          <m:t>2</m:t>
                        </m:r>
                      </m:sub>
                    </m:sSub>
                  </m:oMath>
                </a14:m>
                <a:r>
                  <a:rPr lang="en-US" altLang="zh-CN" sz="2400" dirty="0">
                    <a:solidFill>
                      <a:srgbClr val="C00000"/>
                    </a:solidFill>
                    <a:latin typeface="Arial" panose="020B0604020202020204" pitchFamily="34" charset="0"/>
                    <a:cs typeface="Arial" panose="020B0604020202020204" pitchFamily="34" charset="0"/>
                  </a:rPr>
                  <a:t> </a:t>
                </a:r>
                <a:r>
                  <a:rPr lang="en-US" altLang="zh-CN" sz="2600" dirty="0">
                    <a:solidFill>
                      <a:srgbClr val="C00000"/>
                    </a:solidFill>
                  </a:rPr>
                  <a:t>normalization to </a:t>
                </a:r>
                <a14:m>
                  <m:oMath xmlns:m="http://schemas.openxmlformats.org/officeDocument/2006/math">
                    <m:sSubSup>
                      <m:sSubSupPr>
                        <m:ctrlPr>
                          <a:rPr lang="en-US" sz="2400" i="1">
                            <a:solidFill>
                              <a:srgbClr val="C00000"/>
                            </a:solidFill>
                            <a:latin typeface="Cambria Math" panose="02040503050406030204" pitchFamily="18" charset="0"/>
                          </a:rPr>
                        </m:ctrlPr>
                      </m:sSubSupPr>
                      <m:e>
                        <m:r>
                          <a:rPr lang="en-US" sz="2400" b="1">
                            <a:solidFill>
                              <a:srgbClr val="C00000"/>
                            </a:solidFill>
                            <a:latin typeface="Cambria Math" panose="02040503050406030204" pitchFamily="18" charset="0"/>
                          </a:rPr>
                          <m:t>𝐡</m:t>
                        </m:r>
                      </m:e>
                      <m:sub>
                        <m:r>
                          <a:rPr lang="en-US" sz="2400" i="1">
                            <a:solidFill>
                              <a:srgbClr val="C00000"/>
                            </a:solidFill>
                            <a:latin typeface="Cambria Math" panose="02040503050406030204" pitchFamily="18" charset="0"/>
                          </a:rPr>
                          <m:t>𝑣</m:t>
                        </m:r>
                      </m:sub>
                      <m:sup>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𝑙</m:t>
                        </m:r>
                        <m:r>
                          <a:rPr lang="en-US" sz="2400" i="1">
                            <a:solidFill>
                              <a:srgbClr val="C00000"/>
                            </a:solidFill>
                            <a:latin typeface="Cambria Math" panose="02040503050406030204" pitchFamily="18" charset="0"/>
                          </a:rPr>
                          <m:t>)</m:t>
                        </m:r>
                      </m:sup>
                    </m:sSubSup>
                    <m:r>
                      <a:rPr lang="en-US" sz="2400" i="1">
                        <a:solidFill>
                          <a:srgbClr val="C00000"/>
                        </a:solidFill>
                        <a:latin typeface="Cambria Math" panose="02040503050406030204" pitchFamily="18" charset="0"/>
                      </a:rPr>
                      <m:t> </m:t>
                    </m:r>
                  </m:oMath>
                </a14:m>
                <a:r>
                  <a:rPr lang="en-US" altLang="zh-CN" sz="2600" dirty="0">
                    <a:solidFill>
                      <a:srgbClr val="C00000"/>
                    </a:solidFill>
                  </a:rPr>
                  <a:t>at every layer</a:t>
                </a:r>
                <a:endParaRPr lang="en-US" sz="2600" b="1" dirty="0">
                  <a:solidFill>
                    <a:srgbClr val="C00000"/>
                  </a:solidFill>
                </a:endParaRPr>
              </a:p>
              <a:p>
                <a:pPr lvl="1"/>
                <a14:m>
                  <m:oMath xmlns:m="http://schemas.openxmlformats.org/officeDocument/2006/math">
                    <m:sSubSup>
                      <m:sSubSupPr>
                        <m:ctrlPr>
                          <a:rPr lang="en-US" sz="2600" i="1" smtClean="0">
                            <a:latin typeface="Cambria Math" panose="02040503050406030204" pitchFamily="18" charset="0"/>
                          </a:rPr>
                        </m:ctrlPr>
                      </m:sSubSupPr>
                      <m:e>
                        <m:r>
                          <a:rPr lang="en-US" sz="2600" b="1" i="0" smtClean="0">
                            <a:latin typeface="Cambria Math" panose="02040503050406030204" pitchFamily="18" charset="0"/>
                          </a:rPr>
                          <m:t>𝐡</m:t>
                        </m:r>
                      </m:e>
                      <m:sub>
                        <m:r>
                          <a:rPr lang="en-US" sz="2600" b="0" i="1" smtClean="0">
                            <a:latin typeface="Cambria Math" panose="02040503050406030204" pitchFamily="18" charset="0"/>
                          </a:rPr>
                          <m:t>𝑣</m:t>
                        </m:r>
                      </m:sub>
                      <m:sup>
                        <m:r>
                          <a:rPr lang="en-US" sz="2600" b="0" i="1" smtClean="0">
                            <a:latin typeface="Cambria Math" panose="02040503050406030204" pitchFamily="18" charset="0"/>
                          </a:rPr>
                          <m:t>(</m:t>
                        </m:r>
                        <m:r>
                          <a:rPr lang="en-US" sz="2600" b="0" i="1" smtClean="0">
                            <a:latin typeface="Cambria Math" panose="02040503050406030204" pitchFamily="18" charset="0"/>
                          </a:rPr>
                          <m:t>𝑙</m:t>
                        </m:r>
                        <m:r>
                          <a:rPr lang="en-US" sz="2600" b="0" i="1" smtClean="0">
                            <a:latin typeface="Cambria Math" panose="02040503050406030204" pitchFamily="18" charset="0"/>
                          </a:rPr>
                          <m:t>)</m:t>
                        </m:r>
                      </m:sup>
                    </m:sSubSup>
                    <m:r>
                      <a:rPr lang="en-US" sz="2600" i="1" smtClean="0">
                        <a:latin typeface="Cambria Math" panose="02040503050406030204" pitchFamily="18" charset="0"/>
                        <a:ea typeface="Cambria Math" panose="02040503050406030204" pitchFamily="18" charset="0"/>
                      </a:rPr>
                      <m:t>←</m:t>
                    </m:r>
                    <m:f>
                      <m:fPr>
                        <m:ctrlPr>
                          <a:rPr lang="en-US" sz="2600" b="0" i="1" smtClean="0">
                            <a:latin typeface="Cambria Math" panose="02040503050406030204" pitchFamily="18" charset="0"/>
                          </a:rPr>
                        </m:ctrlPr>
                      </m:fPr>
                      <m:num>
                        <m:sSubSup>
                          <m:sSubSupPr>
                            <m:ctrlPr>
                              <a:rPr lang="en-US" sz="2600" i="1">
                                <a:latin typeface="Cambria Math" panose="02040503050406030204" pitchFamily="18" charset="0"/>
                              </a:rPr>
                            </m:ctrlPr>
                          </m:sSubSupPr>
                          <m:e>
                            <m:r>
                              <a:rPr lang="en-US" sz="2600" b="1" i="0">
                                <a:latin typeface="Cambria Math" panose="02040503050406030204" pitchFamily="18" charset="0"/>
                              </a:rPr>
                              <m:t>𝐡</m:t>
                            </m:r>
                          </m:e>
                          <m:sub>
                            <m:r>
                              <a:rPr lang="en-US" sz="2600" i="1">
                                <a:latin typeface="Cambria Math" panose="02040503050406030204" pitchFamily="18" charset="0"/>
                              </a:rPr>
                              <m:t>𝑣</m:t>
                            </m:r>
                          </m:sub>
                          <m:sup>
                            <m:r>
                              <a:rPr lang="en-US" sz="2600" b="0" i="1" smtClean="0">
                                <a:latin typeface="Cambria Math" panose="02040503050406030204" pitchFamily="18" charset="0"/>
                              </a:rPr>
                              <m:t>(</m:t>
                            </m:r>
                            <m:r>
                              <a:rPr lang="en-US" sz="2600" b="0" i="1" smtClean="0">
                                <a:latin typeface="Cambria Math" panose="02040503050406030204" pitchFamily="18" charset="0"/>
                              </a:rPr>
                              <m:t>𝑙</m:t>
                            </m:r>
                            <m:r>
                              <a:rPr lang="en-US" sz="2600" b="0" i="1" smtClean="0">
                                <a:latin typeface="Cambria Math" panose="02040503050406030204" pitchFamily="18" charset="0"/>
                              </a:rPr>
                              <m:t>)</m:t>
                            </m:r>
                          </m:sup>
                        </m:sSubSup>
                      </m:num>
                      <m:den>
                        <m:sSub>
                          <m:sSubPr>
                            <m:ctrlPr>
                              <a:rPr lang="en-US" sz="2600" b="0" i="1" smtClean="0">
                                <a:latin typeface="Cambria Math" panose="02040503050406030204" pitchFamily="18" charset="0"/>
                              </a:rPr>
                            </m:ctrlPr>
                          </m:sSubPr>
                          <m:e>
                            <m:d>
                              <m:dPr>
                                <m:begChr m:val="‖"/>
                                <m:endChr m:val="‖"/>
                                <m:ctrlPr>
                                  <a:rPr lang="en-US" sz="2600" i="1">
                                    <a:latin typeface="Cambria Math" panose="02040503050406030204" pitchFamily="18" charset="0"/>
                                  </a:rPr>
                                </m:ctrlPr>
                              </m:dPr>
                              <m:e>
                                <m:sSubSup>
                                  <m:sSubSupPr>
                                    <m:ctrlPr>
                                      <a:rPr lang="en-US" sz="2600" i="1">
                                        <a:latin typeface="Cambria Math" panose="02040503050406030204" pitchFamily="18" charset="0"/>
                                      </a:rPr>
                                    </m:ctrlPr>
                                  </m:sSubSupPr>
                                  <m:e>
                                    <m:r>
                                      <a:rPr lang="en-US" sz="2600" b="1" i="0">
                                        <a:latin typeface="Cambria Math" panose="02040503050406030204" pitchFamily="18" charset="0"/>
                                      </a:rPr>
                                      <m:t>𝐡</m:t>
                                    </m:r>
                                  </m:e>
                                  <m:sub>
                                    <m:r>
                                      <a:rPr lang="en-US" sz="2600" i="1">
                                        <a:latin typeface="Cambria Math" panose="02040503050406030204" pitchFamily="18" charset="0"/>
                                      </a:rPr>
                                      <m:t>𝑣</m:t>
                                    </m:r>
                                  </m:sub>
                                  <m:sup>
                                    <m:r>
                                      <a:rPr lang="en-US" sz="2600" b="0" i="1" smtClean="0">
                                        <a:latin typeface="Cambria Math" panose="02040503050406030204" pitchFamily="18" charset="0"/>
                                      </a:rPr>
                                      <m:t>(</m:t>
                                    </m:r>
                                    <m:r>
                                      <a:rPr lang="en-US" sz="2600" b="0" i="1" smtClean="0">
                                        <a:latin typeface="Cambria Math" panose="02040503050406030204" pitchFamily="18" charset="0"/>
                                      </a:rPr>
                                      <m:t>𝑙</m:t>
                                    </m:r>
                                    <m:r>
                                      <a:rPr lang="en-US" sz="2600" b="0" i="1" smtClean="0">
                                        <a:latin typeface="Cambria Math" panose="02040503050406030204" pitchFamily="18" charset="0"/>
                                      </a:rPr>
                                      <m:t>)</m:t>
                                    </m:r>
                                  </m:sup>
                                </m:sSubSup>
                              </m:e>
                            </m:d>
                          </m:e>
                          <m:sub>
                            <m:r>
                              <a:rPr lang="en-US" sz="2600" b="0" i="1" smtClean="0">
                                <a:latin typeface="Cambria Math" panose="02040503050406030204" pitchFamily="18" charset="0"/>
                              </a:rPr>
                              <m:t>2</m:t>
                            </m:r>
                          </m:sub>
                        </m:sSub>
                      </m:den>
                    </m:f>
                    <m:r>
                      <a:rPr lang="en-US" sz="2600" b="0" i="1" smtClean="0">
                        <a:latin typeface="Cambria Math" panose="02040503050406030204" pitchFamily="18" charset="0"/>
                      </a:rPr>
                      <m:t> </m:t>
                    </m:r>
                    <m:r>
                      <a:rPr lang="en-US" sz="2600" b="0" i="1" smtClean="0">
                        <a:latin typeface="Cambria Math" panose="02040503050406030204" pitchFamily="18" charset="0"/>
                        <a:ea typeface="Cambria Math" panose="02040503050406030204" pitchFamily="18" charset="0"/>
                      </a:rPr>
                      <m:t>∀</m:t>
                    </m:r>
                    <m:r>
                      <a:rPr lang="en-US" sz="2600" b="0" i="1" smtClean="0">
                        <a:latin typeface="Cambria Math" panose="02040503050406030204" pitchFamily="18" charset="0"/>
                        <a:ea typeface="Cambria Math" panose="02040503050406030204" pitchFamily="18" charset="0"/>
                      </a:rPr>
                      <m:t>𝑣</m:t>
                    </m:r>
                    <m:r>
                      <a:rPr lang="en-US" sz="2600" b="0" i="1" smtClean="0">
                        <a:latin typeface="Cambria Math" panose="02040503050406030204" pitchFamily="18" charset="0"/>
                        <a:ea typeface="Cambria Math" panose="02040503050406030204" pitchFamily="18" charset="0"/>
                      </a:rPr>
                      <m:t>∈</m:t>
                    </m:r>
                    <m:r>
                      <a:rPr lang="en-US" sz="2600" b="0" i="1" smtClean="0">
                        <a:latin typeface="Cambria Math" panose="02040503050406030204" pitchFamily="18" charset="0"/>
                        <a:ea typeface="Cambria Math" panose="02040503050406030204" pitchFamily="18" charset="0"/>
                      </a:rPr>
                      <m:t>𝑉</m:t>
                    </m:r>
                  </m:oMath>
                </a14:m>
                <a:r>
                  <a:rPr lang="en-US" sz="2600" dirty="0"/>
                  <a:t> where </a:t>
                </a:r>
                <a14:m>
                  <m:oMath xmlns:m="http://schemas.openxmlformats.org/officeDocument/2006/math">
                    <m:sSub>
                      <m:sSubPr>
                        <m:ctrlPr>
                          <a:rPr lang="en-US" sz="2600" i="1" smtClean="0">
                            <a:latin typeface="Cambria Math" panose="02040503050406030204" pitchFamily="18" charset="0"/>
                          </a:rPr>
                        </m:ctrlPr>
                      </m:sSubPr>
                      <m:e>
                        <m:d>
                          <m:dPr>
                            <m:begChr m:val="‖"/>
                            <m:endChr m:val="‖"/>
                            <m:ctrlPr>
                              <a:rPr lang="en-US" sz="2600" i="1" smtClean="0">
                                <a:latin typeface="Cambria Math" panose="02040503050406030204" pitchFamily="18" charset="0"/>
                              </a:rPr>
                            </m:ctrlPr>
                          </m:dPr>
                          <m:e>
                            <m:r>
                              <a:rPr lang="en-US" sz="2600" b="0" i="1" smtClean="0">
                                <a:latin typeface="Cambria Math" panose="02040503050406030204" pitchFamily="18" charset="0"/>
                              </a:rPr>
                              <m:t>𝑢</m:t>
                            </m:r>
                          </m:e>
                        </m:d>
                      </m:e>
                      <m:sub>
                        <m:r>
                          <a:rPr lang="en-US" sz="2600" b="0" i="1" smtClean="0">
                            <a:latin typeface="Cambria Math" panose="02040503050406030204" pitchFamily="18" charset="0"/>
                          </a:rPr>
                          <m:t>2</m:t>
                        </m:r>
                      </m:sub>
                    </m:sSub>
                    <m:r>
                      <a:rPr lang="en-US" sz="2600" b="0" i="1" smtClean="0">
                        <a:latin typeface="Cambria Math" panose="02040503050406030204" pitchFamily="18" charset="0"/>
                      </a:rPr>
                      <m:t>=</m:t>
                    </m:r>
                    <m:rad>
                      <m:radPr>
                        <m:degHide m:val="on"/>
                        <m:ctrlPr>
                          <a:rPr lang="en-US" sz="2600" b="0" i="1" smtClean="0">
                            <a:latin typeface="Cambria Math" panose="02040503050406030204" pitchFamily="18" charset="0"/>
                          </a:rPr>
                        </m:ctrlPr>
                      </m:radPr>
                      <m:deg/>
                      <m:e>
                        <m:nary>
                          <m:naryPr>
                            <m:chr m:val="∑"/>
                            <m:supHide m:val="on"/>
                            <m:ctrlPr>
                              <a:rPr lang="en-US" sz="2600" b="0" i="1" smtClean="0">
                                <a:latin typeface="Cambria Math" panose="02040503050406030204" pitchFamily="18" charset="0"/>
                              </a:rPr>
                            </m:ctrlPr>
                          </m:naryPr>
                          <m:sub>
                            <m:r>
                              <m:rPr>
                                <m:brk m:alnAt="7"/>
                              </m:rPr>
                              <a:rPr lang="en-US" sz="2600" b="0" i="1" smtClean="0">
                                <a:latin typeface="Cambria Math" panose="02040503050406030204" pitchFamily="18" charset="0"/>
                              </a:rPr>
                              <m:t>𝑖</m:t>
                            </m:r>
                          </m:sub>
                          <m:sup/>
                          <m:e>
                            <m:sSubSup>
                              <m:sSubSupPr>
                                <m:ctrlPr>
                                  <a:rPr lang="en-US" sz="2600" b="0" i="1" smtClean="0">
                                    <a:latin typeface="Cambria Math" panose="02040503050406030204" pitchFamily="18" charset="0"/>
                                  </a:rPr>
                                </m:ctrlPr>
                              </m:sSubSupPr>
                              <m:e>
                                <m:r>
                                  <a:rPr lang="en-US" sz="2600" b="0" i="1" smtClean="0">
                                    <a:latin typeface="Cambria Math" panose="02040503050406030204" pitchFamily="18" charset="0"/>
                                  </a:rPr>
                                  <m:t>𝑢</m:t>
                                </m:r>
                              </m:e>
                              <m:sub>
                                <m:r>
                                  <a:rPr lang="en-US" sz="2600" b="0" i="1" smtClean="0">
                                    <a:latin typeface="Cambria Math" panose="02040503050406030204" pitchFamily="18" charset="0"/>
                                  </a:rPr>
                                  <m:t>𝑖</m:t>
                                </m:r>
                              </m:sub>
                              <m:sup>
                                <m:r>
                                  <a:rPr lang="en-US" sz="2600" b="0" i="1" smtClean="0">
                                    <a:latin typeface="Cambria Math" panose="02040503050406030204" pitchFamily="18" charset="0"/>
                                  </a:rPr>
                                  <m:t>2</m:t>
                                </m:r>
                              </m:sup>
                            </m:sSubSup>
                          </m:e>
                        </m:nary>
                      </m:e>
                    </m:rad>
                    <m:r>
                      <a:rPr lang="en-US" sz="2600" b="0" i="1" smtClean="0">
                        <a:latin typeface="Cambria Math" panose="02040503050406030204" pitchFamily="18" charset="0"/>
                      </a:rPr>
                      <m:t> </m:t>
                    </m:r>
                  </m:oMath>
                </a14:m>
                <a:r>
                  <a:rPr lang="en-US" sz="2600" b="0" dirty="0"/>
                  <a:t> (</a:t>
                </a:r>
                <a14:m>
                  <m:oMath xmlns:m="http://schemas.openxmlformats.org/officeDocument/2006/math">
                    <m:sSub>
                      <m:sSubPr>
                        <m:ctrlPr>
                          <a:rPr lang="en-US" sz="2600" b="0" i="1" dirty="0" smtClean="0">
                            <a:latin typeface="Cambria Math" panose="02040503050406030204" pitchFamily="18" charset="0"/>
                          </a:rPr>
                        </m:ctrlPr>
                      </m:sSubPr>
                      <m:e>
                        <m:r>
                          <a:rPr lang="en-US" sz="2600" b="0" i="1" dirty="0" smtClean="0">
                            <a:latin typeface="Cambria Math" panose="02040503050406030204" pitchFamily="18" charset="0"/>
                            <a:ea typeface="Cambria Math" panose="02040503050406030204" pitchFamily="18" charset="0"/>
                          </a:rPr>
                          <m:t>ℓ</m:t>
                        </m:r>
                      </m:e>
                      <m:sub>
                        <m:r>
                          <a:rPr lang="en-US" sz="2600" b="0" i="1" dirty="0" smtClean="0">
                            <a:latin typeface="Cambria Math" panose="02040503050406030204" pitchFamily="18" charset="0"/>
                          </a:rPr>
                          <m:t>2</m:t>
                        </m:r>
                      </m:sub>
                    </m:sSub>
                  </m:oMath>
                </a14:m>
                <a:r>
                  <a:rPr lang="en-US" sz="2600" b="0" dirty="0"/>
                  <a:t>-norm)</a:t>
                </a:r>
              </a:p>
              <a:p>
                <a:pPr lvl="2"/>
                <a:r>
                  <a:rPr lang="en-US" sz="2200" dirty="0"/>
                  <a:t>Without </a:t>
                </a:r>
                <a14:m>
                  <m:oMath xmlns:m="http://schemas.openxmlformats.org/officeDocument/2006/math">
                    <m:sSub>
                      <m:sSubPr>
                        <m:ctrlPr>
                          <a:rPr lang="en-US" sz="2200" i="1" dirty="0">
                            <a:latin typeface="Cambria Math" panose="02040503050406030204" pitchFamily="18" charset="0"/>
                          </a:rPr>
                        </m:ctrlPr>
                      </m:sSubPr>
                      <m:e>
                        <m:r>
                          <a:rPr lang="en-US" sz="2200" dirty="0">
                            <a:latin typeface="Cambria Math" panose="02040503050406030204" pitchFamily="18" charset="0"/>
                          </a:rPr>
                          <m:t>ℓ</m:t>
                        </m:r>
                      </m:e>
                      <m:sub>
                        <m:r>
                          <a:rPr lang="en-US" sz="2200" dirty="0">
                            <a:latin typeface="Cambria Math" panose="02040503050406030204" pitchFamily="18" charset="0"/>
                          </a:rPr>
                          <m:t>2</m:t>
                        </m:r>
                      </m:sub>
                    </m:sSub>
                  </m:oMath>
                </a14:m>
                <a:r>
                  <a:rPr lang="en-US" sz="2200" dirty="0"/>
                  <a:t> normalization, the </a:t>
                </a:r>
                <a:r>
                  <a:rPr lang="en-US" sz="2200" i="1" dirty="0"/>
                  <a:t>embedding vectors have different scale</a:t>
                </a:r>
                <a:r>
                  <a:rPr lang="en-US" sz="2200" dirty="0"/>
                  <a:t>s (</a:t>
                </a:r>
                <a14:m>
                  <m:oMath xmlns:m="http://schemas.openxmlformats.org/officeDocument/2006/math">
                    <m:sSub>
                      <m:sSubPr>
                        <m:ctrlPr>
                          <a:rPr lang="en-US" sz="2200" i="1" dirty="0">
                            <a:latin typeface="Cambria Math" panose="02040503050406030204" pitchFamily="18" charset="0"/>
                          </a:rPr>
                        </m:ctrlPr>
                      </m:sSubPr>
                      <m:e>
                        <m:r>
                          <a:rPr lang="en-US" sz="2200" dirty="0">
                            <a:latin typeface="Cambria Math" panose="02040503050406030204" pitchFamily="18" charset="0"/>
                          </a:rPr>
                          <m:t>ℓ</m:t>
                        </m:r>
                      </m:e>
                      <m:sub>
                        <m:r>
                          <a:rPr lang="en-US" sz="2200" dirty="0">
                            <a:latin typeface="Cambria Math" panose="02040503050406030204" pitchFamily="18" charset="0"/>
                          </a:rPr>
                          <m:t>2</m:t>
                        </m:r>
                      </m:sub>
                    </m:sSub>
                  </m:oMath>
                </a14:m>
                <a:r>
                  <a:rPr lang="en-US" sz="2200" dirty="0"/>
                  <a:t>-norm) for vectors</a:t>
                </a:r>
              </a:p>
              <a:p>
                <a:pPr lvl="2"/>
                <a:r>
                  <a:rPr lang="en-US" sz="2200" dirty="0"/>
                  <a:t>In some cases (not always), normalization of embedding results in performance improvement </a:t>
                </a:r>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33B2DAD4-E089-4D78-B1DA-00FB466A7D8A}"/>
                  </a:ext>
                </a:extLst>
              </p:cNvPr>
              <p:cNvSpPr>
                <a:spLocks noGrp="1" noRot="1" noChangeAspect="1" noMove="1" noResize="1" noEditPoints="1" noAdjustHandles="1" noChangeArrowheads="1" noChangeShapeType="1" noTextEdit="1"/>
              </p:cNvSpPr>
              <p:nvPr>
                <p:ph idx="1"/>
              </p:nvPr>
            </p:nvSpPr>
            <p:spPr>
              <a:xfrm>
                <a:off x="355002" y="1556792"/>
                <a:ext cx="8433995" cy="4509864"/>
              </a:xfrm>
              <a:blipFill>
                <a:blip r:embed="rId2"/>
                <a:stretch>
                  <a:fillRect t="-1622"/>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EAB91CA9-69E1-4018-8682-4E16607CCFD3}"/>
              </a:ext>
            </a:extLst>
          </p:cNvPr>
          <p:cNvSpPr>
            <a:spLocks noGrp="1"/>
          </p:cNvSpPr>
          <p:nvPr>
            <p:ph type="sldNum" sz="quarter" idx="12"/>
          </p:nvPr>
        </p:nvSpPr>
        <p:spPr/>
        <p:txBody>
          <a:bodyPr/>
          <a:lstStyle/>
          <a:p>
            <a:fld id="{19B12225-5612-419B-A8D5-4B8EEE4C217E}" type="slidenum">
              <a:rPr lang="en-US" smtClean="0"/>
              <a:pPr/>
              <a:t>62</a:t>
            </a:fld>
            <a:endParaRPr lang="en-US"/>
          </a:p>
        </p:txBody>
      </p:sp>
    </p:spTree>
    <p:extLst>
      <p:ext uri="{BB962C8B-B14F-4D97-AF65-F5344CB8AC3E}">
        <p14:creationId xmlns:p14="http://schemas.microsoft.com/office/powerpoint/2010/main" val="984335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B22A68-325B-4A48-A397-8125EEDB2EE7}"/>
              </a:ext>
            </a:extLst>
          </p:cNvPr>
          <p:cNvSpPr/>
          <p:nvPr/>
        </p:nvSpPr>
        <p:spPr>
          <a:xfrm>
            <a:off x="4659745" y="2277591"/>
            <a:ext cx="585480" cy="422656"/>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945ABE-A83A-7C49-9F59-81CF47EF7D55}"/>
                  </a:ext>
                </a:extLst>
              </p:cNvPr>
              <p:cNvSpPr>
                <a:spLocks noGrp="1"/>
              </p:cNvSpPr>
              <p:nvPr>
                <p:ph idx="1"/>
              </p:nvPr>
            </p:nvSpPr>
            <p:spPr>
              <a:xfrm>
                <a:off x="395536" y="1539936"/>
                <a:ext cx="8229600" cy="4525963"/>
              </a:xfrm>
            </p:spPr>
            <p:txBody>
              <a:bodyPr>
                <a:normAutofit fontScale="77500" lnSpcReduction="20000"/>
              </a:bodyPr>
              <a:lstStyle/>
              <a:p>
                <a:pPr marL="0" indent="0">
                  <a:buNone/>
                </a:pPr>
                <a:r>
                  <a:rPr lang="en-US" sz="3800" b="1" dirty="0">
                    <a:solidFill>
                      <a:schemeClr val="accent2"/>
                    </a:solidFill>
                  </a:rPr>
                  <a:t>(3) Graph Attention Networks</a:t>
                </a:r>
              </a:p>
              <a:p>
                <a:endParaRPr lang="en-US" b="1" dirty="0"/>
              </a:p>
              <a:p>
                <a:pPr marL="118872" indent="0">
                  <a:buNone/>
                </a:pPr>
                <a:endParaRPr lang="en-US" b="1" dirty="0"/>
              </a:p>
              <a:p>
                <a:pPr marL="0" indent="0">
                  <a:buNone/>
                </a:pPr>
                <a:endParaRPr lang="en-US" b="1" dirty="0">
                  <a:solidFill>
                    <a:srgbClr val="D60093"/>
                  </a:solidFill>
                </a:endParaRPr>
              </a:p>
              <a:p>
                <a:pPr>
                  <a:buFont typeface="Wingdings" panose="05000000000000000000" pitchFamily="2" charset="2"/>
                  <a:buChar char="§"/>
                </a:pPr>
                <a:r>
                  <a:rPr lang="en-US" dirty="0">
                    <a:solidFill>
                      <a:schemeClr val="accent1">
                        <a:lumMod val="75000"/>
                      </a:schemeClr>
                    </a:solidFill>
                  </a:rPr>
                  <a:t>weighting factor (importance) </a:t>
                </a:r>
                <a:r>
                  <a:rPr lang="en-US" dirty="0"/>
                  <a:t>of the message of node </a:t>
                </a:r>
                <a14:m>
                  <m:oMath xmlns:m="http://schemas.openxmlformats.org/officeDocument/2006/math">
                    <m:r>
                      <a:rPr lang="en-US" i="1">
                        <a:latin typeface="Cambria Math" charset="0"/>
                      </a:rPr>
                      <m:t>𝑢</m:t>
                    </m:r>
                  </m:oMath>
                </a14:m>
                <a:r>
                  <a:rPr lang="en-US" dirty="0"/>
                  <a:t> to node </a:t>
                </a:r>
                <a14:m>
                  <m:oMath xmlns:m="http://schemas.openxmlformats.org/officeDocument/2006/math">
                    <m:r>
                      <a:rPr lang="en-US" i="1">
                        <a:latin typeface="Cambria Math" charset="0"/>
                      </a:rPr>
                      <m:t>𝑣</m:t>
                    </m:r>
                  </m:oMath>
                </a14:m>
                <a:endParaRPr lang="en-US" b="1" dirty="0">
                  <a:solidFill>
                    <a:schemeClr val="accent2"/>
                  </a:solidFill>
                </a:endParaRPr>
              </a:p>
              <a:p>
                <a:pPr marL="0" indent="0">
                  <a:buNone/>
                </a:pPr>
                <a:endParaRPr lang="en-US" b="1" dirty="0">
                  <a:solidFill>
                    <a:schemeClr val="accent2"/>
                  </a:solidFill>
                </a:endParaRPr>
              </a:p>
              <a:p>
                <a:pPr>
                  <a:buFont typeface="Wingdings" panose="05000000000000000000" pitchFamily="2" charset="2"/>
                  <a:buChar char="§"/>
                </a:pPr>
                <a:r>
                  <a:rPr lang="en-US" b="1" dirty="0">
                    <a:solidFill>
                      <a:schemeClr val="accent2"/>
                    </a:solidFill>
                  </a:rPr>
                  <a:t>In GCN and </a:t>
                </a:r>
                <a:r>
                  <a:rPr lang="en-US" b="1" dirty="0" err="1">
                    <a:solidFill>
                      <a:schemeClr val="accent2"/>
                    </a:solidFill>
                  </a:rPr>
                  <a:t>GraphSAGE</a:t>
                </a:r>
                <a:r>
                  <a:rPr lang="en-US" b="1" dirty="0">
                    <a:solidFill>
                      <a:schemeClr val="accent2"/>
                    </a:solidFill>
                  </a:rPr>
                  <a:t>:</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charset="0"/>
                          </a:rPr>
                          <m:t>𝛼</m:t>
                        </m:r>
                      </m:e>
                      <m:sub>
                        <m:r>
                          <a:rPr lang="en-US" i="1">
                            <a:latin typeface="Cambria Math" charset="0"/>
                          </a:rPr>
                          <m:t>𝑣𝑢</m:t>
                        </m:r>
                      </m:sub>
                    </m:sSub>
                    <m:r>
                      <a:rPr lang="en-US" i="1">
                        <a:latin typeface="Cambria Math" charset="0"/>
                      </a:rPr>
                      <m:t>=</m:t>
                    </m:r>
                    <m:f>
                      <m:fPr>
                        <m:ctrlPr>
                          <a:rPr lang="en-US" i="1">
                            <a:latin typeface="Cambria Math" panose="02040503050406030204" pitchFamily="18" charset="0"/>
                          </a:rPr>
                        </m:ctrlPr>
                      </m:fPr>
                      <m:num>
                        <m:r>
                          <a:rPr lang="en-US" i="1">
                            <a:latin typeface="Cambria Math" charset="0"/>
                          </a:rPr>
                          <m:t>1</m:t>
                        </m:r>
                      </m:num>
                      <m:den>
                        <m:d>
                          <m:dPr>
                            <m:begChr m:val="|"/>
                            <m:endChr m:val="|"/>
                            <m:ctrlPr>
                              <a:rPr lang="en-US" i="1">
                                <a:latin typeface="Cambria Math" panose="02040503050406030204" pitchFamily="18" charset="0"/>
                              </a:rPr>
                            </m:ctrlPr>
                          </m:dPr>
                          <m:e>
                            <m:r>
                              <a:rPr lang="en-US" i="1">
                                <a:latin typeface="Cambria Math" charset="0"/>
                              </a:rPr>
                              <m:t>𝑁</m:t>
                            </m:r>
                            <m:d>
                              <m:dPr>
                                <m:ctrlPr>
                                  <a:rPr lang="en-US" i="1">
                                    <a:latin typeface="Cambria Math" panose="02040503050406030204" pitchFamily="18" charset="0"/>
                                  </a:rPr>
                                </m:ctrlPr>
                              </m:dPr>
                              <m:e>
                                <m:r>
                                  <a:rPr lang="en-US" i="1">
                                    <a:latin typeface="Cambria Math" charset="0"/>
                                  </a:rPr>
                                  <m:t>𝑣</m:t>
                                </m:r>
                              </m:e>
                            </m:d>
                          </m:e>
                        </m:d>
                      </m:den>
                    </m:f>
                  </m:oMath>
                </a14:m>
                <a:r>
                  <a:rPr lang="en-US" dirty="0"/>
                  <a:t>  </a:t>
                </a:r>
                <a:r>
                  <a:rPr lang="en-US" sz="2400" dirty="0"/>
                  <a:t>defined </a:t>
                </a:r>
                <a:r>
                  <a:rPr lang="en-US" sz="2400" b="1" dirty="0">
                    <a:solidFill>
                      <a:schemeClr val="accent4"/>
                    </a:solidFill>
                  </a:rPr>
                  <a:t>explicitly</a:t>
                </a:r>
                <a:r>
                  <a:rPr lang="en-US" sz="2400" dirty="0">
                    <a:solidFill>
                      <a:schemeClr val="accent4"/>
                    </a:solidFill>
                  </a:rPr>
                  <a:t> based on the structural properties of the graph (node degree)</a:t>
                </a:r>
              </a:p>
              <a:p>
                <a:pPr marL="457200" lvl="1" indent="0">
                  <a:buNone/>
                </a:pPr>
                <a:endParaRPr lang="en-US" sz="2400" dirty="0">
                  <a:solidFill>
                    <a:schemeClr val="accent4"/>
                  </a:solidFill>
                </a:endParaRPr>
              </a:p>
              <a:p>
                <a:pPr lvl="1"/>
                <a:r>
                  <a:rPr lang="en-US" sz="2400" dirty="0">
                    <a:solidFill>
                      <a:srgbClr val="FF0066"/>
                    </a:solidFill>
                  </a:rPr>
                  <a:t>All neighbors </a:t>
                </a:r>
                <a14:m>
                  <m:oMath xmlns:m="http://schemas.openxmlformats.org/officeDocument/2006/math">
                    <m:r>
                      <a:rPr lang="en-US" sz="2400" i="1">
                        <a:solidFill>
                          <a:srgbClr val="FF0066"/>
                        </a:solidFill>
                        <a:latin typeface="Cambria Math" charset="0"/>
                      </a:rPr>
                      <m:t>𝑢</m:t>
                    </m:r>
                    <m:r>
                      <a:rPr lang="en-US" sz="2400" i="1">
                        <a:solidFill>
                          <a:srgbClr val="FF0066"/>
                        </a:solidFill>
                        <a:latin typeface="Cambria Math" charset="0"/>
                      </a:rPr>
                      <m:t>∈</m:t>
                    </m:r>
                    <m:r>
                      <a:rPr lang="en-US" sz="2400" i="1">
                        <a:solidFill>
                          <a:srgbClr val="FF0066"/>
                        </a:solidFill>
                        <a:latin typeface="Cambria Math" charset="0"/>
                      </a:rPr>
                      <m:t>𝑁</m:t>
                    </m:r>
                    <m:r>
                      <a:rPr lang="en-US" sz="2400" i="1">
                        <a:solidFill>
                          <a:srgbClr val="FF0066"/>
                        </a:solidFill>
                        <a:latin typeface="Cambria Math" charset="0"/>
                      </a:rPr>
                      <m:t>(</m:t>
                    </m:r>
                    <m:r>
                      <a:rPr lang="en-US" sz="2400" i="1">
                        <a:solidFill>
                          <a:srgbClr val="FF0066"/>
                        </a:solidFill>
                        <a:latin typeface="Cambria Math" charset="0"/>
                      </a:rPr>
                      <m:t>𝑣</m:t>
                    </m:r>
                    <m:r>
                      <a:rPr lang="en-US" sz="2400" i="1">
                        <a:solidFill>
                          <a:srgbClr val="FF0066"/>
                        </a:solidFill>
                        <a:latin typeface="Cambria Math" charset="0"/>
                      </a:rPr>
                      <m:t>)</m:t>
                    </m:r>
                  </m:oMath>
                </a14:m>
                <a:r>
                  <a:rPr lang="en-US" sz="2400" dirty="0">
                    <a:solidFill>
                      <a:srgbClr val="FF0066"/>
                    </a:solidFill>
                  </a:rPr>
                  <a:t> are equally important to node </a:t>
                </a:r>
                <a14:m>
                  <m:oMath xmlns:m="http://schemas.openxmlformats.org/officeDocument/2006/math">
                    <m:r>
                      <a:rPr lang="en-US" sz="2400" i="1">
                        <a:solidFill>
                          <a:srgbClr val="FF0066"/>
                        </a:solidFill>
                        <a:latin typeface="Cambria Math" charset="0"/>
                      </a:rPr>
                      <m:t>𝑣</m:t>
                    </m:r>
                  </m:oMath>
                </a14:m>
                <a:r>
                  <a:rPr lang="en-US" sz="2400" dirty="0">
                    <a:solidFill>
                      <a:srgbClr val="FF0066"/>
                    </a:solidFill>
                  </a:rPr>
                  <a:t> </a:t>
                </a:r>
              </a:p>
              <a:p>
                <a:pPr lvl="1"/>
                <a:endParaRPr lang="en-US" dirty="0"/>
              </a:p>
            </p:txBody>
          </p:sp>
        </mc:Choice>
        <mc:Fallback xmlns="">
          <p:sp>
            <p:nvSpPr>
              <p:cNvPr id="3" name="Content Placeholder 2">
                <a:extLst>
                  <a:ext uri="{FF2B5EF4-FFF2-40B4-BE49-F238E27FC236}">
                    <a16:creationId xmlns:a16="http://schemas.microsoft.com/office/drawing/2014/main" id="{D4945ABE-A83A-7C49-9F59-81CF47EF7D55}"/>
                  </a:ext>
                </a:extLst>
              </p:cNvPr>
              <p:cNvSpPr>
                <a:spLocks noGrp="1" noRot="1" noChangeAspect="1" noMove="1" noResize="1" noEditPoints="1" noAdjustHandles="1" noChangeArrowheads="1" noChangeShapeType="1" noTextEdit="1"/>
              </p:cNvSpPr>
              <p:nvPr>
                <p:ph idx="1"/>
              </p:nvPr>
            </p:nvSpPr>
            <p:spPr>
              <a:xfrm>
                <a:off x="395536" y="1539936"/>
                <a:ext cx="8229600" cy="4525963"/>
              </a:xfrm>
              <a:blipFill>
                <a:blip r:embed="rId2"/>
                <a:stretch>
                  <a:fillRect l="-1630" t="-3100" r="-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FE1C62F-CC31-474F-997E-D56E026F7E46}"/>
                  </a:ext>
                </a:extLst>
              </p:cNvPr>
              <p:cNvSpPr/>
              <p:nvPr/>
            </p:nvSpPr>
            <p:spPr>
              <a:xfrm>
                <a:off x="1548684" y="2067967"/>
                <a:ext cx="5519332" cy="663836"/>
              </a:xfrm>
              <a:prstGeom prst="rect">
                <a:avLst/>
              </a:prstGeom>
            </p:spPr>
            <p:txBody>
              <a:bodyPr wrap="none">
                <a:spAutoFit/>
              </a:bodyPr>
              <a:lstStyle/>
              <a:p>
                <a:pPr lvl="1" algn="ctr"/>
                <a14:m>
                  <m:oMath xmlns:m="http://schemas.openxmlformats.org/officeDocument/2006/math">
                    <m:sSubSup>
                      <m:sSubSupPr>
                        <m:ctrlPr>
                          <a:rPr lang="en-US" sz="2800" i="1" smtClean="0">
                            <a:latin typeface="Cambria Math" panose="02040503050406030204" pitchFamily="18" charset="0"/>
                          </a:rPr>
                        </m:ctrlPr>
                      </m:sSubSupPr>
                      <m:e>
                        <m:r>
                          <a:rPr lang="en-US" sz="2800" b="1">
                            <a:latin typeface="Cambria Math" charset="0"/>
                          </a:rPr>
                          <m:t>𝐡</m:t>
                        </m:r>
                      </m:e>
                      <m:sub>
                        <m:r>
                          <a:rPr lang="en-US" sz="2800" i="1">
                            <a:latin typeface="Cambria Math" charset="0"/>
                          </a:rPr>
                          <m:t>𝑣</m:t>
                        </m:r>
                      </m:sub>
                      <m:sup>
                        <m:r>
                          <a:rPr lang="en-US" sz="2800" b="0" i="1" smtClean="0">
                            <a:latin typeface="Cambria Math" panose="02040503050406030204" pitchFamily="18" charset="0"/>
                          </a:rPr>
                          <m:t>(</m:t>
                        </m:r>
                        <m:r>
                          <a:rPr lang="en-US" sz="2800" b="0" i="1" smtClean="0">
                            <a:latin typeface="Cambria Math" panose="02040503050406030204" pitchFamily="18" charset="0"/>
                          </a:rPr>
                          <m:t>𝑙</m:t>
                        </m:r>
                        <m:r>
                          <a:rPr lang="en-US" sz="2800" b="0" i="1" smtClean="0">
                            <a:latin typeface="Cambria Math" panose="02040503050406030204" pitchFamily="18" charset="0"/>
                          </a:rPr>
                          <m:t>)</m:t>
                        </m:r>
                      </m:sup>
                    </m:sSubSup>
                    <m:r>
                      <a:rPr lang="en-US" sz="2800" i="1">
                        <a:latin typeface="Cambria Math" charset="0"/>
                      </a:rPr>
                      <m:t>=</m:t>
                    </m:r>
                    <m:r>
                      <a:rPr lang="en-US" sz="2800" i="1">
                        <a:latin typeface="Cambria Math" charset="0"/>
                      </a:rPr>
                      <m:t>𝜎</m:t>
                    </m:r>
                    <m:r>
                      <a:rPr lang="en-US" sz="2800" i="1">
                        <a:latin typeface="Cambria Math" charset="0"/>
                      </a:rPr>
                      <m:t>(</m:t>
                    </m:r>
                    <m:nary>
                      <m:naryPr>
                        <m:chr m:val="∑"/>
                        <m:supHide m:val="on"/>
                        <m:ctrlPr>
                          <a:rPr lang="en-US" sz="2800" i="1">
                            <a:latin typeface="Cambria Math" panose="02040503050406030204" pitchFamily="18" charset="0"/>
                          </a:rPr>
                        </m:ctrlPr>
                      </m:naryPr>
                      <m:sub>
                        <m:r>
                          <a:rPr lang="en-US" sz="2800" i="1">
                            <a:latin typeface="Cambria Math" charset="0"/>
                          </a:rPr>
                          <m:t>𝑢</m:t>
                        </m:r>
                        <m:r>
                          <a:rPr lang="en-US" sz="2800" i="1">
                            <a:latin typeface="Cambria Math" charset="0"/>
                          </a:rPr>
                          <m:t>∈</m:t>
                        </m:r>
                        <m:r>
                          <a:rPr lang="en-US" sz="2800" i="1">
                            <a:latin typeface="Cambria Math" charset="0"/>
                          </a:rPr>
                          <m:t>𝑁</m:t>
                        </m:r>
                        <m:d>
                          <m:dPr>
                            <m:ctrlPr>
                              <a:rPr lang="en-US" sz="2800" i="1">
                                <a:latin typeface="Cambria Math" panose="02040503050406030204" pitchFamily="18" charset="0"/>
                              </a:rPr>
                            </m:ctrlPr>
                          </m:dPr>
                          <m:e>
                            <m:r>
                              <a:rPr lang="en-US" sz="2800" i="1">
                                <a:latin typeface="Cambria Math" charset="0"/>
                              </a:rPr>
                              <m:t>𝑣</m:t>
                            </m:r>
                          </m:e>
                        </m:d>
                      </m:sub>
                      <m:sup/>
                      <m:e>
                        <m:sSub>
                          <m:sSubPr>
                            <m:ctrlPr>
                              <a:rPr lang="en-US" sz="2800" i="1">
                                <a:latin typeface="Cambria Math" panose="02040503050406030204" pitchFamily="18" charset="0"/>
                              </a:rPr>
                            </m:ctrlPr>
                          </m:sSubPr>
                          <m:e>
                            <m:r>
                              <a:rPr lang="en-US" sz="2800" i="1">
                                <a:latin typeface="Cambria Math" charset="0"/>
                              </a:rPr>
                              <m:t>𝛼</m:t>
                            </m:r>
                          </m:e>
                          <m:sub>
                            <m:r>
                              <a:rPr lang="en-US" sz="2800" i="1">
                                <a:latin typeface="Cambria Math" charset="0"/>
                              </a:rPr>
                              <m:t>𝑣𝑢</m:t>
                            </m:r>
                          </m:sub>
                        </m:sSub>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𝐖</m:t>
                            </m:r>
                          </m:e>
                          <m:sup>
                            <m:r>
                              <a:rPr lang="en-US" sz="2800" b="0" i="1" smtClean="0">
                                <a:latin typeface="Cambria Math" panose="02040503050406030204" pitchFamily="18" charset="0"/>
                              </a:rPr>
                              <m:t>(</m:t>
                            </m:r>
                            <m:r>
                              <a:rPr lang="en-US" sz="2800" b="0" i="1" smtClean="0">
                                <a:latin typeface="Cambria Math" panose="02040503050406030204" pitchFamily="18" charset="0"/>
                              </a:rPr>
                              <m:t>𝑙</m:t>
                            </m:r>
                            <m:r>
                              <a:rPr lang="en-US" sz="2800" b="0" i="1" smtClean="0">
                                <a:latin typeface="Cambria Math" panose="02040503050406030204" pitchFamily="18" charset="0"/>
                              </a:rPr>
                              <m:t>)</m:t>
                            </m:r>
                          </m:sup>
                        </m:sSup>
                        <m:sSubSup>
                          <m:sSubSupPr>
                            <m:ctrlPr>
                              <a:rPr lang="en-US" sz="2800" i="1" smtClean="0">
                                <a:latin typeface="Cambria Math" panose="02040503050406030204" pitchFamily="18" charset="0"/>
                              </a:rPr>
                            </m:ctrlPr>
                          </m:sSubSupPr>
                          <m:e>
                            <m:r>
                              <a:rPr lang="en-US" sz="2800" b="1">
                                <a:latin typeface="Cambria Math" charset="0"/>
                              </a:rPr>
                              <m:t>𝐡</m:t>
                            </m:r>
                          </m:e>
                          <m:sub>
                            <m:r>
                              <a:rPr lang="en-US" sz="2800" i="1">
                                <a:latin typeface="Cambria Math" charset="0"/>
                              </a:rPr>
                              <m:t>𝑢</m:t>
                            </m:r>
                          </m:sub>
                          <m:sup>
                            <m:r>
                              <a:rPr lang="en-US" sz="2800" b="0" i="1" smtClean="0">
                                <a:latin typeface="Cambria Math" panose="02040503050406030204" pitchFamily="18" charset="0"/>
                              </a:rPr>
                              <m:t>(</m:t>
                            </m:r>
                            <m:r>
                              <a:rPr lang="en-US" sz="2800" b="0" i="1" smtClean="0">
                                <a:latin typeface="Cambria Math" panose="02040503050406030204" pitchFamily="18" charset="0"/>
                              </a:rPr>
                              <m:t>𝑙</m:t>
                            </m:r>
                            <m:r>
                              <a:rPr lang="en-US" sz="2800" i="1">
                                <a:latin typeface="Cambria Math" charset="0"/>
                              </a:rPr>
                              <m:t>−1</m:t>
                            </m:r>
                            <m:r>
                              <a:rPr lang="en-US" sz="2800" b="0" i="1" smtClean="0">
                                <a:latin typeface="Cambria Math" panose="02040503050406030204" pitchFamily="18" charset="0"/>
                              </a:rPr>
                              <m:t>)</m:t>
                            </m:r>
                          </m:sup>
                        </m:sSubSup>
                      </m:e>
                    </m:nary>
                  </m:oMath>
                </a14:m>
                <a:r>
                  <a:rPr lang="en-US" sz="2800" dirty="0"/>
                  <a:t>)</a:t>
                </a:r>
              </a:p>
            </p:txBody>
          </p:sp>
        </mc:Choice>
        <mc:Fallback xmlns="">
          <p:sp>
            <p:nvSpPr>
              <p:cNvPr id="7" name="Rectangle 6">
                <a:extLst>
                  <a:ext uri="{FF2B5EF4-FFF2-40B4-BE49-F238E27FC236}">
                    <a16:creationId xmlns:a16="http://schemas.microsoft.com/office/drawing/2014/main" id="{BFE1C62F-CC31-474F-997E-D56E026F7E46}"/>
                  </a:ext>
                </a:extLst>
              </p:cNvPr>
              <p:cNvSpPr>
                <a:spLocks noRot="1" noChangeAspect="1" noMove="1" noResize="1" noEditPoints="1" noAdjustHandles="1" noChangeArrowheads="1" noChangeShapeType="1" noTextEdit="1"/>
              </p:cNvSpPr>
              <p:nvPr/>
            </p:nvSpPr>
            <p:spPr>
              <a:xfrm>
                <a:off x="1548684" y="2067967"/>
                <a:ext cx="5519332" cy="663836"/>
              </a:xfrm>
              <a:prstGeom prst="rect">
                <a:avLst/>
              </a:prstGeom>
              <a:blipFill>
                <a:blip r:embed="rId3"/>
                <a:stretch>
                  <a:fillRect r="-1878" b="-1834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0089E790-8BF9-7647-80EB-DB7F54E04F17}"/>
              </a:ext>
            </a:extLst>
          </p:cNvPr>
          <p:cNvSpPr>
            <a:spLocks noGrp="1"/>
          </p:cNvSpPr>
          <p:nvPr>
            <p:ph type="title"/>
          </p:nvPr>
        </p:nvSpPr>
        <p:spPr>
          <a:xfrm>
            <a:off x="457200" y="227285"/>
            <a:ext cx="8229600" cy="1143000"/>
          </a:xfrm>
        </p:spPr>
        <p:txBody>
          <a:bodyPr/>
          <a:lstStyle/>
          <a:p>
            <a:r>
              <a:rPr lang="en-US" dirty="0"/>
              <a:t>Classical GNN Layers: GAT (1)</a:t>
            </a:r>
          </a:p>
        </p:txBody>
      </p:sp>
      <p:sp>
        <p:nvSpPr>
          <p:cNvPr id="6" name="Slide Number Placeholder 5">
            <a:extLst>
              <a:ext uri="{FF2B5EF4-FFF2-40B4-BE49-F238E27FC236}">
                <a16:creationId xmlns:a16="http://schemas.microsoft.com/office/drawing/2014/main" id="{975A17C1-D97C-5240-B283-C52233893728}"/>
              </a:ext>
            </a:extLst>
          </p:cNvPr>
          <p:cNvSpPr>
            <a:spLocks noGrp="1"/>
          </p:cNvSpPr>
          <p:nvPr>
            <p:ph type="sldNum" sz="quarter" idx="12"/>
          </p:nvPr>
        </p:nvSpPr>
        <p:spPr/>
        <p:txBody>
          <a:bodyPr/>
          <a:lstStyle/>
          <a:p>
            <a:fld id="{19B12225-5612-419B-A8D5-4B8EEE4C217E}" type="slidenum">
              <a:rPr lang="en-US" smtClean="0"/>
              <a:pPr/>
              <a:t>63</a:t>
            </a:fld>
            <a:endParaRPr lang="en-US"/>
          </a:p>
        </p:txBody>
      </p:sp>
      <p:sp>
        <p:nvSpPr>
          <p:cNvPr id="9" name="TextBox 8">
            <a:extLst>
              <a:ext uri="{FF2B5EF4-FFF2-40B4-BE49-F238E27FC236}">
                <a16:creationId xmlns:a16="http://schemas.microsoft.com/office/drawing/2014/main" id="{D05D1FBC-2189-2A4E-AC83-A280E3122121}"/>
              </a:ext>
            </a:extLst>
          </p:cNvPr>
          <p:cNvSpPr txBox="1"/>
          <p:nvPr/>
        </p:nvSpPr>
        <p:spPr>
          <a:xfrm>
            <a:off x="4008669" y="2659624"/>
            <a:ext cx="1887633" cy="369332"/>
          </a:xfrm>
          <a:prstGeom prst="rect">
            <a:avLst/>
          </a:prstGeom>
          <a:noFill/>
        </p:spPr>
        <p:txBody>
          <a:bodyPr wrap="none" rtlCol="0">
            <a:spAutoFit/>
          </a:bodyPr>
          <a:lstStyle/>
          <a:p>
            <a:r>
              <a:rPr lang="en-US" b="1" dirty="0">
                <a:solidFill>
                  <a:schemeClr val="accent1">
                    <a:lumMod val="75000"/>
                  </a:schemeClr>
                </a:solidFill>
                <a:latin typeface="Calibri" panose="020F0502020204030204" pitchFamily="34" charset="0"/>
                <a:cs typeface="Calibri" panose="020F0502020204030204" pitchFamily="34" charset="0"/>
              </a:rPr>
              <a:t>Attention weights</a:t>
            </a:r>
          </a:p>
        </p:txBody>
      </p:sp>
      <p:sp>
        <p:nvSpPr>
          <p:cNvPr id="10" name="Rectangle 9">
            <a:extLst>
              <a:ext uri="{FF2B5EF4-FFF2-40B4-BE49-F238E27FC236}">
                <a16:creationId xmlns:a16="http://schemas.microsoft.com/office/drawing/2014/main" id="{AE5BF274-8FA0-E14F-B960-093DB770A084}"/>
              </a:ext>
            </a:extLst>
          </p:cNvPr>
          <p:cNvSpPr/>
          <p:nvPr/>
        </p:nvSpPr>
        <p:spPr>
          <a:xfrm>
            <a:off x="7024744" y="1059629"/>
            <a:ext cx="2113879" cy="261610"/>
          </a:xfrm>
          <a:prstGeom prst="rect">
            <a:avLst/>
          </a:prstGeom>
        </p:spPr>
        <p:txBody>
          <a:bodyPr wrap="square">
            <a:spAutoFit/>
          </a:bodyPr>
          <a:lstStyle/>
          <a:p>
            <a:endParaRPr lang="en-US" sz="1100">
              <a:solidFill>
                <a:srgbClr val="008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DF3F950-BCC7-4D09-968C-6383A68D12DE}"/>
              </a:ext>
            </a:extLst>
          </p:cNvPr>
          <p:cNvSpPr txBox="1"/>
          <p:nvPr/>
        </p:nvSpPr>
        <p:spPr>
          <a:xfrm flipH="1">
            <a:off x="3806417" y="0"/>
            <a:ext cx="5295900" cy="307777"/>
          </a:xfrm>
          <a:prstGeom prst="rect">
            <a:avLst/>
          </a:prstGeom>
          <a:noFill/>
        </p:spPr>
        <p:txBody>
          <a:bodyPr wrap="square" rtlCol="0">
            <a:spAutoFit/>
          </a:bodyPr>
          <a:lstStyle/>
          <a:p>
            <a:pPr algn="r"/>
            <a:r>
              <a:rPr lang="en-US" sz="1400" dirty="0">
                <a:solidFill>
                  <a:schemeClr val="accent3">
                    <a:lumMod val="75000"/>
                  </a:schemeClr>
                </a:solidFill>
              </a:rPr>
              <a:t>[</a:t>
            </a:r>
            <a:r>
              <a:rPr lang="en-US" sz="1400" dirty="0" err="1">
                <a:solidFill>
                  <a:schemeClr val="accent3">
                    <a:lumMod val="75000"/>
                  </a:schemeClr>
                </a:solidFill>
              </a:rPr>
              <a:t>Velickovic</a:t>
            </a:r>
            <a:r>
              <a:rPr lang="en-US" sz="1400" dirty="0">
                <a:solidFill>
                  <a:schemeClr val="accent3">
                    <a:lumMod val="75000"/>
                  </a:schemeClr>
                </a:solidFill>
              </a:rPr>
              <a:t> et al., ICLR 2018; Vaswani et al., NIPS 2017]</a:t>
            </a:r>
          </a:p>
        </p:txBody>
      </p:sp>
    </p:spTree>
    <p:extLst>
      <p:ext uri="{BB962C8B-B14F-4D97-AF65-F5344CB8AC3E}">
        <p14:creationId xmlns:p14="http://schemas.microsoft.com/office/powerpoint/2010/main" val="2924101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B22A68-325B-4A48-A397-8125EEDB2EE7}"/>
              </a:ext>
            </a:extLst>
          </p:cNvPr>
          <p:cNvSpPr/>
          <p:nvPr/>
        </p:nvSpPr>
        <p:spPr>
          <a:xfrm>
            <a:off x="4671324" y="2061394"/>
            <a:ext cx="585480" cy="422656"/>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945ABE-A83A-7C49-9F59-81CF47EF7D55}"/>
                  </a:ext>
                </a:extLst>
              </p:cNvPr>
              <p:cNvSpPr>
                <a:spLocks noGrp="1"/>
              </p:cNvSpPr>
              <p:nvPr>
                <p:ph idx="1"/>
              </p:nvPr>
            </p:nvSpPr>
            <p:spPr>
              <a:xfrm>
                <a:off x="327924" y="1308026"/>
                <a:ext cx="8686800" cy="5157936"/>
              </a:xfrm>
            </p:spPr>
            <p:txBody>
              <a:bodyPr>
                <a:normAutofit lnSpcReduction="10000"/>
              </a:bodyPr>
              <a:lstStyle/>
              <a:p>
                <a:pPr marL="0" indent="0">
                  <a:buNone/>
                </a:pPr>
                <a:r>
                  <a:rPr lang="en-US" b="1" dirty="0">
                    <a:solidFill>
                      <a:schemeClr val="accent2"/>
                    </a:solidFill>
                  </a:rPr>
                  <a:t>(3) Graph Attention Networks</a:t>
                </a:r>
              </a:p>
              <a:p>
                <a:endParaRPr lang="en-US" sz="4400" b="1" dirty="0"/>
              </a:p>
              <a:p>
                <a:pPr marL="118872" indent="0">
                  <a:buNone/>
                </a:pPr>
                <a:endParaRPr lang="en-US" b="1" dirty="0"/>
              </a:p>
              <a:p>
                <a:pPr marL="118872" indent="0" algn="ctr">
                  <a:buNone/>
                </a:pPr>
                <a:r>
                  <a:rPr lang="en-US" b="1" dirty="0">
                    <a:solidFill>
                      <a:srgbClr val="D60093"/>
                    </a:solidFill>
                  </a:rPr>
                  <a:t>Not all node’s neighbors are equally important</a:t>
                </a:r>
              </a:p>
              <a:p>
                <a:pPr lvl="1"/>
                <a:r>
                  <a:rPr lang="en-US" b="1" dirty="0"/>
                  <a:t>Attention</a:t>
                </a:r>
                <a:r>
                  <a:rPr lang="en-US" dirty="0"/>
                  <a:t> is inspired by cognitive attention. </a:t>
                </a:r>
              </a:p>
              <a:p>
                <a:pPr lvl="1"/>
                <a:r>
                  <a:rPr lang="en-US" dirty="0"/>
                  <a:t>The </a:t>
                </a:r>
                <a:r>
                  <a:rPr lang="en-US" b="1" dirty="0"/>
                  <a:t>attention </a:t>
                </a:r>
                <a14:m>
                  <m:oMath xmlns:m="http://schemas.openxmlformats.org/officeDocument/2006/math">
                    <m:sSub>
                      <m:sSubPr>
                        <m:ctrlPr>
                          <a:rPr lang="en-US" b="1" i="1">
                            <a:latin typeface="Cambria Math" panose="02040503050406030204" pitchFamily="18" charset="0"/>
                          </a:rPr>
                        </m:ctrlPr>
                      </m:sSubPr>
                      <m:e>
                        <m:r>
                          <a:rPr lang="en-US" b="1" i="1">
                            <a:latin typeface="Cambria Math" charset="0"/>
                          </a:rPr>
                          <m:t>𝜶</m:t>
                        </m:r>
                      </m:e>
                      <m:sub>
                        <m:r>
                          <a:rPr lang="en-US" b="1" i="1">
                            <a:latin typeface="Cambria Math" charset="0"/>
                          </a:rPr>
                          <m:t>𝒗𝒖</m:t>
                        </m:r>
                      </m:sub>
                    </m:sSub>
                    <m:r>
                      <a:rPr lang="en-US" i="1">
                        <a:latin typeface="Cambria Math" panose="02040503050406030204" pitchFamily="18" charset="0"/>
                      </a:rPr>
                      <m:t> </m:t>
                    </m:r>
                  </m:oMath>
                </a14:m>
                <a:r>
                  <a:rPr lang="en-US" dirty="0"/>
                  <a:t>focuses on the important parts of the input data and fades out the rest. </a:t>
                </a:r>
              </a:p>
              <a:p>
                <a:pPr lvl="2"/>
                <a:r>
                  <a:rPr lang="en-US" b="1" dirty="0"/>
                  <a:t>Idea:</a:t>
                </a:r>
                <a:r>
                  <a:rPr lang="en-US" dirty="0"/>
                  <a:t> the NN should devote more computing power on that small but important part of the data. </a:t>
                </a:r>
              </a:p>
              <a:p>
                <a:pPr lvl="2"/>
                <a:r>
                  <a:rPr lang="en-US" dirty="0"/>
                  <a:t>Which part of the data is more important depends on the context and is </a:t>
                </a:r>
                <a:r>
                  <a:rPr lang="en-US" b="1" dirty="0">
                    <a:solidFill>
                      <a:srgbClr val="FF0000"/>
                    </a:solidFill>
                  </a:rPr>
                  <a:t>learned</a:t>
                </a:r>
                <a:r>
                  <a:rPr lang="en-US" dirty="0"/>
                  <a:t> through training.</a:t>
                </a:r>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D4945ABE-A83A-7C49-9F59-81CF47EF7D55}"/>
                  </a:ext>
                </a:extLst>
              </p:cNvPr>
              <p:cNvSpPr>
                <a:spLocks noGrp="1" noRot="1" noChangeAspect="1" noMove="1" noResize="1" noEditPoints="1" noAdjustHandles="1" noChangeArrowheads="1" noChangeShapeType="1" noTextEdit="1"/>
              </p:cNvSpPr>
              <p:nvPr>
                <p:ph idx="1"/>
              </p:nvPr>
            </p:nvSpPr>
            <p:spPr>
              <a:xfrm>
                <a:off x="327924" y="1308026"/>
                <a:ext cx="8686800" cy="5157936"/>
              </a:xfrm>
              <a:blipFill>
                <a:blip r:embed="rId2"/>
                <a:stretch>
                  <a:fillRect l="-1825" t="-2482" r="-1684" b="-2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FE1C62F-CC31-474F-997E-D56E026F7E46}"/>
                  </a:ext>
                </a:extLst>
              </p:cNvPr>
              <p:cNvSpPr/>
              <p:nvPr/>
            </p:nvSpPr>
            <p:spPr>
              <a:xfrm>
                <a:off x="1560262" y="1906179"/>
                <a:ext cx="5519332" cy="663836"/>
              </a:xfrm>
              <a:prstGeom prst="rect">
                <a:avLst/>
              </a:prstGeom>
            </p:spPr>
            <p:txBody>
              <a:bodyPr wrap="none">
                <a:spAutoFit/>
              </a:bodyPr>
              <a:lstStyle/>
              <a:p>
                <a:pPr lvl="1" algn="ctr"/>
                <a14:m>
                  <m:oMath xmlns:m="http://schemas.openxmlformats.org/officeDocument/2006/math">
                    <m:sSubSup>
                      <m:sSubSupPr>
                        <m:ctrlPr>
                          <a:rPr lang="en-US" sz="2800" i="1" smtClean="0">
                            <a:latin typeface="Cambria Math" panose="02040503050406030204" pitchFamily="18" charset="0"/>
                          </a:rPr>
                        </m:ctrlPr>
                      </m:sSubSupPr>
                      <m:e>
                        <m:r>
                          <a:rPr lang="en-US" sz="2800" b="1">
                            <a:latin typeface="Cambria Math" charset="0"/>
                          </a:rPr>
                          <m:t>𝐡</m:t>
                        </m:r>
                      </m:e>
                      <m:sub>
                        <m:r>
                          <a:rPr lang="en-US" sz="2800" i="1">
                            <a:latin typeface="Cambria Math" charset="0"/>
                          </a:rPr>
                          <m:t>𝑣</m:t>
                        </m:r>
                      </m:sub>
                      <m:sup>
                        <m:r>
                          <a:rPr lang="en-US" sz="2800" b="0" i="1" smtClean="0">
                            <a:latin typeface="Cambria Math" panose="02040503050406030204" pitchFamily="18" charset="0"/>
                          </a:rPr>
                          <m:t>(</m:t>
                        </m:r>
                        <m:r>
                          <a:rPr lang="en-US" sz="2800" b="0" i="1" smtClean="0">
                            <a:latin typeface="Cambria Math" panose="02040503050406030204" pitchFamily="18" charset="0"/>
                          </a:rPr>
                          <m:t>𝑙</m:t>
                        </m:r>
                        <m:r>
                          <a:rPr lang="en-US" sz="2800" b="0" i="1" smtClean="0">
                            <a:latin typeface="Cambria Math" panose="02040503050406030204" pitchFamily="18" charset="0"/>
                          </a:rPr>
                          <m:t>)</m:t>
                        </m:r>
                      </m:sup>
                    </m:sSubSup>
                    <m:r>
                      <a:rPr lang="en-US" sz="2800" i="1">
                        <a:latin typeface="Cambria Math" charset="0"/>
                      </a:rPr>
                      <m:t>=</m:t>
                    </m:r>
                    <m:r>
                      <a:rPr lang="en-US" sz="2800" i="1">
                        <a:latin typeface="Cambria Math" charset="0"/>
                      </a:rPr>
                      <m:t>𝜎</m:t>
                    </m:r>
                    <m:r>
                      <a:rPr lang="en-US" sz="2800" i="1">
                        <a:latin typeface="Cambria Math" charset="0"/>
                      </a:rPr>
                      <m:t>(</m:t>
                    </m:r>
                    <m:nary>
                      <m:naryPr>
                        <m:chr m:val="∑"/>
                        <m:supHide m:val="on"/>
                        <m:ctrlPr>
                          <a:rPr lang="en-US" sz="2800" i="1">
                            <a:latin typeface="Cambria Math" panose="02040503050406030204" pitchFamily="18" charset="0"/>
                          </a:rPr>
                        </m:ctrlPr>
                      </m:naryPr>
                      <m:sub>
                        <m:r>
                          <a:rPr lang="en-US" sz="2800" i="1">
                            <a:latin typeface="Cambria Math" charset="0"/>
                          </a:rPr>
                          <m:t>𝑢</m:t>
                        </m:r>
                        <m:r>
                          <a:rPr lang="en-US" sz="2800" i="1">
                            <a:latin typeface="Cambria Math" charset="0"/>
                          </a:rPr>
                          <m:t>∈</m:t>
                        </m:r>
                        <m:r>
                          <a:rPr lang="en-US" sz="2800" i="1">
                            <a:latin typeface="Cambria Math" charset="0"/>
                          </a:rPr>
                          <m:t>𝑁</m:t>
                        </m:r>
                        <m:d>
                          <m:dPr>
                            <m:ctrlPr>
                              <a:rPr lang="en-US" sz="2800" i="1">
                                <a:latin typeface="Cambria Math" panose="02040503050406030204" pitchFamily="18" charset="0"/>
                              </a:rPr>
                            </m:ctrlPr>
                          </m:dPr>
                          <m:e>
                            <m:r>
                              <a:rPr lang="en-US" sz="2800" i="1">
                                <a:latin typeface="Cambria Math" charset="0"/>
                              </a:rPr>
                              <m:t>𝑣</m:t>
                            </m:r>
                          </m:e>
                        </m:d>
                      </m:sub>
                      <m:sup/>
                      <m:e>
                        <m:sSub>
                          <m:sSubPr>
                            <m:ctrlPr>
                              <a:rPr lang="en-US" sz="2800" i="1">
                                <a:latin typeface="Cambria Math" panose="02040503050406030204" pitchFamily="18" charset="0"/>
                              </a:rPr>
                            </m:ctrlPr>
                          </m:sSubPr>
                          <m:e>
                            <m:r>
                              <a:rPr lang="en-US" sz="2800" i="1">
                                <a:latin typeface="Cambria Math" charset="0"/>
                              </a:rPr>
                              <m:t>𝛼</m:t>
                            </m:r>
                          </m:e>
                          <m:sub>
                            <m:r>
                              <a:rPr lang="en-US" sz="2800" i="1">
                                <a:latin typeface="Cambria Math" charset="0"/>
                              </a:rPr>
                              <m:t>𝑣𝑢</m:t>
                            </m:r>
                          </m:sub>
                        </m:sSub>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𝐖</m:t>
                            </m:r>
                          </m:e>
                          <m:sup>
                            <m:r>
                              <a:rPr lang="en-US" sz="2800" b="0" i="1" smtClean="0">
                                <a:latin typeface="Cambria Math" panose="02040503050406030204" pitchFamily="18" charset="0"/>
                              </a:rPr>
                              <m:t>(</m:t>
                            </m:r>
                            <m:r>
                              <a:rPr lang="en-US" sz="2800" b="0" i="1" smtClean="0">
                                <a:latin typeface="Cambria Math" panose="02040503050406030204" pitchFamily="18" charset="0"/>
                              </a:rPr>
                              <m:t>𝑙</m:t>
                            </m:r>
                            <m:r>
                              <a:rPr lang="en-US" sz="2800" b="0" i="1" smtClean="0">
                                <a:latin typeface="Cambria Math" panose="02040503050406030204" pitchFamily="18" charset="0"/>
                              </a:rPr>
                              <m:t>)</m:t>
                            </m:r>
                          </m:sup>
                        </m:sSup>
                        <m:sSubSup>
                          <m:sSubSupPr>
                            <m:ctrlPr>
                              <a:rPr lang="en-US" sz="2800" i="1" smtClean="0">
                                <a:latin typeface="Cambria Math" panose="02040503050406030204" pitchFamily="18" charset="0"/>
                              </a:rPr>
                            </m:ctrlPr>
                          </m:sSubSupPr>
                          <m:e>
                            <m:r>
                              <a:rPr lang="en-US" sz="2800" b="1">
                                <a:latin typeface="Cambria Math" charset="0"/>
                              </a:rPr>
                              <m:t>𝐡</m:t>
                            </m:r>
                          </m:e>
                          <m:sub>
                            <m:r>
                              <a:rPr lang="en-US" sz="2800" i="1">
                                <a:latin typeface="Cambria Math" charset="0"/>
                              </a:rPr>
                              <m:t>𝑢</m:t>
                            </m:r>
                          </m:sub>
                          <m:sup>
                            <m:r>
                              <a:rPr lang="en-US" sz="2800" b="0" i="1" smtClean="0">
                                <a:latin typeface="Cambria Math" panose="02040503050406030204" pitchFamily="18" charset="0"/>
                              </a:rPr>
                              <m:t>(</m:t>
                            </m:r>
                            <m:r>
                              <a:rPr lang="en-US" sz="2800" b="0" i="1" smtClean="0">
                                <a:latin typeface="Cambria Math" panose="02040503050406030204" pitchFamily="18" charset="0"/>
                              </a:rPr>
                              <m:t>𝑙</m:t>
                            </m:r>
                            <m:r>
                              <a:rPr lang="en-US" sz="2800" i="1">
                                <a:latin typeface="Cambria Math" charset="0"/>
                              </a:rPr>
                              <m:t>−1</m:t>
                            </m:r>
                            <m:r>
                              <a:rPr lang="en-US" sz="2800" b="0" i="1" smtClean="0">
                                <a:latin typeface="Cambria Math" panose="02040503050406030204" pitchFamily="18" charset="0"/>
                              </a:rPr>
                              <m:t>)</m:t>
                            </m:r>
                          </m:sup>
                        </m:sSubSup>
                      </m:e>
                    </m:nary>
                  </m:oMath>
                </a14:m>
                <a:r>
                  <a:rPr lang="en-US" sz="2800"/>
                  <a:t>)</a:t>
                </a:r>
              </a:p>
            </p:txBody>
          </p:sp>
        </mc:Choice>
        <mc:Fallback xmlns="">
          <p:sp>
            <p:nvSpPr>
              <p:cNvPr id="7" name="Rectangle 6">
                <a:extLst>
                  <a:ext uri="{FF2B5EF4-FFF2-40B4-BE49-F238E27FC236}">
                    <a16:creationId xmlns:a16="http://schemas.microsoft.com/office/drawing/2014/main" id="{BFE1C62F-CC31-474F-997E-D56E026F7E46}"/>
                  </a:ext>
                </a:extLst>
              </p:cNvPr>
              <p:cNvSpPr>
                <a:spLocks noRot="1" noChangeAspect="1" noMove="1" noResize="1" noEditPoints="1" noAdjustHandles="1" noChangeArrowheads="1" noChangeShapeType="1" noTextEdit="1"/>
              </p:cNvSpPr>
              <p:nvPr/>
            </p:nvSpPr>
            <p:spPr>
              <a:xfrm>
                <a:off x="1560262" y="1906179"/>
                <a:ext cx="5519332" cy="663836"/>
              </a:xfrm>
              <a:prstGeom prst="rect">
                <a:avLst/>
              </a:prstGeom>
              <a:blipFill>
                <a:blip r:embed="rId3"/>
                <a:stretch>
                  <a:fillRect r="-1768" b="-1834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0089E790-8BF9-7647-80EB-DB7F54E04F17}"/>
              </a:ext>
            </a:extLst>
          </p:cNvPr>
          <p:cNvSpPr>
            <a:spLocks noGrp="1"/>
          </p:cNvSpPr>
          <p:nvPr>
            <p:ph type="title"/>
          </p:nvPr>
        </p:nvSpPr>
        <p:spPr/>
        <p:txBody>
          <a:bodyPr/>
          <a:lstStyle/>
          <a:p>
            <a:r>
              <a:rPr lang="en-US" dirty="0"/>
              <a:t>Classical GNN Layers: GAT (2)</a:t>
            </a:r>
          </a:p>
        </p:txBody>
      </p:sp>
      <p:sp>
        <p:nvSpPr>
          <p:cNvPr id="6" name="Slide Number Placeholder 5">
            <a:extLst>
              <a:ext uri="{FF2B5EF4-FFF2-40B4-BE49-F238E27FC236}">
                <a16:creationId xmlns:a16="http://schemas.microsoft.com/office/drawing/2014/main" id="{975A17C1-D97C-5240-B283-C52233893728}"/>
              </a:ext>
            </a:extLst>
          </p:cNvPr>
          <p:cNvSpPr>
            <a:spLocks noGrp="1"/>
          </p:cNvSpPr>
          <p:nvPr>
            <p:ph type="sldNum" sz="quarter" idx="12"/>
          </p:nvPr>
        </p:nvSpPr>
        <p:spPr/>
        <p:txBody>
          <a:bodyPr/>
          <a:lstStyle/>
          <a:p>
            <a:fld id="{19B12225-5612-419B-A8D5-4B8EEE4C217E}" type="slidenum">
              <a:rPr lang="en-US" smtClean="0"/>
              <a:pPr/>
              <a:t>64</a:t>
            </a:fld>
            <a:endParaRPr lang="en-US"/>
          </a:p>
        </p:txBody>
      </p:sp>
      <p:sp>
        <p:nvSpPr>
          <p:cNvPr id="9" name="TextBox 8">
            <a:extLst>
              <a:ext uri="{FF2B5EF4-FFF2-40B4-BE49-F238E27FC236}">
                <a16:creationId xmlns:a16="http://schemas.microsoft.com/office/drawing/2014/main" id="{D05D1FBC-2189-2A4E-AC83-A280E3122121}"/>
              </a:ext>
            </a:extLst>
          </p:cNvPr>
          <p:cNvSpPr txBox="1"/>
          <p:nvPr/>
        </p:nvSpPr>
        <p:spPr>
          <a:xfrm>
            <a:off x="4020247" y="2497836"/>
            <a:ext cx="1887633" cy="369332"/>
          </a:xfrm>
          <a:prstGeom prst="rect">
            <a:avLst/>
          </a:prstGeom>
          <a:noFill/>
        </p:spPr>
        <p:txBody>
          <a:bodyPr wrap="none" rtlCol="0">
            <a:spAutoFit/>
          </a:bodyPr>
          <a:lstStyle/>
          <a:p>
            <a:r>
              <a:rPr lang="en-US" b="1" dirty="0">
                <a:solidFill>
                  <a:schemeClr val="accent1">
                    <a:lumMod val="75000"/>
                  </a:schemeClr>
                </a:solidFill>
                <a:latin typeface="Calibri" panose="020F0502020204030204" pitchFamily="34" charset="0"/>
                <a:cs typeface="Calibri" panose="020F0502020204030204" pitchFamily="34" charset="0"/>
              </a:rPr>
              <a:t>Attention weights</a:t>
            </a:r>
          </a:p>
        </p:txBody>
      </p:sp>
      <p:sp>
        <p:nvSpPr>
          <p:cNvPr id="10" name="Rectangle 9">
            <a:extLst>
              <a:ext uri="{FF2B5EF4-FFF2-40B4-BE49-F238E27FC236}">
                <a16:creationId xmlns:a16="http://schemas.microsoft.com/office/drawing/2014/main" id="{AE5BF274-8FA0-E14F-B960-093DB770A084}"/>
              </a:ext>
            </a:extLst>
          </p:cNvPr>
          <p:cNvSpPr/>
          <p:nvPr/>
        </p:nvSpPr>
        <p:spPr>
          <a:xfrm>
            <a:off x="7024744" y="1059629"/>
            <a:ext cx="2113879" cy="261610"/>
          </a:xfrm>
          <a:prstGeom prst="rect">
            <a:avLst/>
          </a:prstGeom>
        </p:spPr>
        <p:txBody>
          <a:bodyPr wrap="square">
            <a:spAutoFit/>
          </a:bodyPr>
          <a:lstStyle/>
          <a:p>
            <a:endParaRPr lang="en-US" sz="110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2393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Attention Networks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5536" y="1484784"/>
                <a:ext cx="8481060" cy="4725888"/>
              </a:xfrm>
            </p:spPr>
            <p:txBody>
              <a:bodyPr>
                <a:normAutofit/>
              </a:bodyPr>
              <a:lstStyle/>
              <a:p>
                <a:pPr marL="118872" indent="0">
                  <a:buNone/>
                </a:pPr>
                <a:r>
                  <a:rPr lang="en-US" dirty="0">
                    <a:solidFill>
                      <a:srgbClr val="D60093"/>
                    </a:solidFill>
                  </a:rPr>
                  <a:t>Can weighting factors </a:t>
                </a:r>
                <a14:m>
                  <m:oMath xmlns:m="http://schemas.openxmlformats.org/officeDocument/2006/math">
                    <m:sSub>
                      <m:sSubPr>
                        <m:ctrlPr>
                          <a:rPr lang="en-US" i="1" smtClean="0">
                            <a:solidFill>
                              <a:srgbClr val="D60093"/>
                            </a:solidFill>
                            <a:latin typeface="Cambria Math" panose="02040503050406030204" pitchFamily="18" charset="0"/>
                          </a:rPr>
                        </m:ctrlPr>
                      </m:sSubPr>
                      <m:e>
                        <m:r>
                          <a:rPr lang="en-US" b="0" i="1" smtClean="0">
                            <a:solidFill>
                              <a:srgbClr val="D60093"/>
                            </a:solidFill>
                            <a:latin typeface="Cambria Math" charset="0"/>
                          </a:rPr>
                          <m:t>𝛼</m:t>
                        </m:r>
                      </m:e>
                      <m:sub>
                        <m:r>
                          <a:rPr lang="en-US" b="0" i="1" smtClean="0">
                            <a:solidFill>
                              <a:srgbClr val="D60093"/>
                            </a:solidFill>
                            <a:latin typeface="Cambria Math" charset="0"/>
                          </a:rPr>
                          <m:t>𝑣𝑢</m:t>
                        </m:r>
                      </m:sub>
                    </m:sSub>
                  </m:oMath>
                </a14:m>
                <a:r>
                  <a:rPr lang="en-US" dirty="0">
                    <a:solidFill>
                      <a:srgbClr val="D60093"/>
                    </a:solidFill>
                  </a:rPr>
                  <a:t> be learned?</a:t>
                </a:r>
              </a:p>
              <a:p>
                <a:pPr marL="118872" indent="0">
                  <a:buNone/>
                </a:pPr>
                <a:r>
                  <a:rPr lang="en-US" sz="2000" b="1" dirty="0">
                    <a:solidFill>
                      <a:srgbClr val="D60093"/>
                    </a:solidFill>
                  </a:rPr>
                  <a:t> </a:t>
                </a:r>
              </a:p>
              <a:p>
                <a:r>
                  <a:rPr lang="en-US" b="1" dirty="0">
                    <a:solidFill>
                      <a:srgbClr val="0000FF"/>
                    </a:solidFill>
                  </a:rPr>
                  <a:t>Goal: </a:t>
                </a:r>
                <a:r>
                  <a:rPr lang="en-US" dirty="0"/>
                  <a:t>Specify </a:t>
                </a:r>
                <a:r>
                  <a:rPr lang="en-US" b="1" dirty="0"/>
                  <a:t>arbitrary importance</a:t>
                </a:r>
                <a:r>
                  <a:rPr lang="en-US" dirty="0"/>
                  <a:t> to different neighbors of each node in the graph</a:t>
                </a:r>
              </a:p>
              <a:p>
                <a:r>
                  <a:rPr lang="en-US" b="1" dirty="0">
                    <a:solidFill>
                      <a:srgbClr val="0000FF"/>
                    </a:solidFill>
                  </a:rPr>
                  <a:t>Idea:</a:t>
                </a:r>
                <a:r>
                  <a:rPr lang="en-US" dirty="0"/>
                  <a:t> ﻿Compute embedding </a:t>
                </a:r>
                <a14:m>
                  <m:oMath xmlns:m="http://schemas.openxmlformats.org/officeDocument/2006/math">
                    <m:sSubSup>
                      <m:sSubSupPr>
                        <m:ctrlPr>
                          <a:rPr lang="en-US" b="0" i="1" smtClean="0">
                            <a:latin typeface="Cambria Math" panose="02040503050406030204" pitchFamily="18" charset="0"/>
                          </a:rPr>
                        </m:ctrlPr>
                      </m:sSubSupPr>
                      <m:e>
                        <m:r>
                          <a:rPr lang="en-US" b="1" i="1" smtClean="0">
                            <a:latin typeface="Cambria Math" charset="0"/>
                          </a:rPr>
                          <m:t>𝒉</m:t>
                        </m:r>
                      </m:e>
                      <m:sub>
                        <m:r>
                          <a:rPr lang="en-US" b="0" i="1" smtClean="0">
                            <a:latin typeface="Cambria Math" charset="0"/>
                          </a:rPr>
                          <m:t>𝑣</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sup>
                    </m:sSubSup>
                  </m:oMath>
                </a14:m>
                <a:r>
                  <a:rPr lang="en-US" dirty="0"/>
                  <a:t> of each node in the graph following an </a:t>
                </a:r>
                <a:r>
                  <a:rPr lang="en-US" b="1" dirty="0">
                    <a:solidFill>
                      <a:srgbClr val="FF0000"/>
                    </a:solidFill>
                  </a:rPr>
                  <a:t>attention strategy</a:t>
                </a:r>
                <a:r>
                  <a:rPr lang="en-US" b="1" dirty="0"/>
                  <a:t>:</a:t>
                </a:r>
              </a:p>
              <a:p>
                <a:pPr lvl="1"/>
                <a:r>
                  <a:rPr lang="en-US" b="1" dirty="0"/>
                  <a:t>﻿</a:t>
                </a:r>
                <a:r>
                  <a:rPr lang="en-US" dirty="0"/>
                  <a:t>Nodes </a:t>
                </a:r>
                <a:r>
                  <a:rPr lang="en-US" dirty="0">
                    <a:solidFill>
                      <a:srgbClr val="FF0000"/>
                    </a:solidFill>
                  </a:rPr>
                  <a:t>attend</a:t>
                </a:r>
                <a:r>
                  <a:rPr lang="en-US" dirty="0"/>
                  <a:t> over their neighborhoods’ message</a:t>
                </a:r>
              </a:p>
              <a:p>
                <a:pPr lvl="1"/>
                <a:r>
                  <a:rPr lang="en-US" dirty="0">
                    <a:solidFill>
                      <a:srgbClr val="FF0000"/>
                    </a:solidFill>
                  </a:rPr>
                  <a:t>Implicitly specifying different weights to different nodes in a neighborhood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5536" y="1484784"/>
                <a:ext cx="8481060" cy="4725888"/>
              </a:xfrm>
              <a:blipFill>
                <a:blip r:embed="rId2"/>
                <a:stretch>
                  <a:fillRect l="-1653" t="-1548" r="-863" b="-2452"/>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19B12225-5612-419B-A8D5-4B8EEE4C217E}" type="slidenum">
              <a:rPr lang="en-US" smtClean="0"/>
              <a:pPr/>
              <a:t>65</a:t>
            </a:fld>
            <a:endParaRPr lang="en-US"/>
          </a:p>
        </p:txBody>
      </p:sp>
      <p:sp>
        <p:nvSpPr>
          <p:cNvPr id="7" name="TextBox 6"/>
          <p:cNvSpPr txBox="1"/>
          <p:nvPr/>
        </p:nvSpPr>
        <p:spPr>
          <a:xfrm flipH="1">
            <a:off x="3806417" y="0"/>
            <a:ext cx="5295900" cy="307777"/>
          </a:xfrm>
          <a:prstGeom prst="rect">
            <a:avLst/>
          </a:prstGeom>
          <a:noFill/>
        </p:spPr>
        <p:txBody>
          <a:bodyPr wrap="square" rtlCol="0">
            <a:spAutoFit/>
          </a:bodyPr>
          <a:lstStyle/>
          <a:p>
            <a:pPr algn="r"/>
            <a:r>
              <a:rPr lang="en-US" sz="1400">
                <a:solidFill>
                  <a:schemeClr val="accent3">
                    <a:lumMod val="75000"/>
                  </a:schemeClr>
                </a:solidFill>
              </a:rPr>
              <a:t>[</a:t>
            </a:r>
            <a:r>
              <a:rPr lang="en-US" sz="1400" err="1">
                <a:solidFill>
                  <a:schemeClr val="accent3">
                    <a:lumMod val="75000"/>
                  </a:schemeClr>
                </a:solidFill>
              </a:rPr>
              <a:t>Velickovic</a:t>
            </a:r>
            <a:r>
              <a:rPr lang="en-US" sz="1400">
                <a:solidFill>
                  <a:schemeClr val="accent3">
                    <a:lumMod val="75000"/>
                  </a:schemeClr>
                </a:solidFill>
              </a:rPr>
              <a:t> et al., ICLR 2018; Vaswani et al., NIPS 2017]</a:t>
            </a:r>
          </a:p>
        </p:txBody>
      </p:sp>
    </p:spTree>
    <p:extLst>
      <p:ext uri="{BB962C8B-B14F-4D97-AF65-F5344CB8AC3E}">
        <p14:creationId xmlns:p14="http://schemas.microsoft.com/office/powerpoint/2010/main" val="39636601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Attention Mechanism (1)</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686800" cy="3492688"/>
              </a:xfrm>
            </p:spPr>
            <p:txBody>
              <a:bodyPr>
                <a:normAutofit/>
              </a:bodyPr>
              <a:lstStyle/>
              <a:p>
                <a:pPr marL="0" indent="0">
                  <a:buNone/>
                </a:pPr>
                <a:r>
                  <a:rPr lang="en-US" dirty="0"/>
                  <a:t>Let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𝛼</m:t>
                        </m:r>
                      </m:e>
                      <m:sub>
                        <m:r>
                          <a:rPr lang="en-US" b="0" i="1" smtClean="0">
                            <a:latin typeface="Cambria Math" charset="0"/>
                          </a:rPr>
                          <m:t>𝑣𝑢</m:t>
                        </m:r>
                      </m:sub>
                    </m:sSub>
                  </m:oMath>
                </a14:m>
                <a:r>
                  <a:rPr lang="en-US" dirty="0"/>
                  <a:t> be computed as a byproduct of an </a:t>
                </a:r>
                <a:r>
                  <a:rPr lang="en-US" b="1" dirty="0">
                    <a:solidFill>
                      <a:srgbClr val="FF0000"/>
                    </a:solidFill>
                  </a:rPr>
                  <a:t>attention mechanism </a:t>
                </a:r>
                <a14:m>
                  <m:oMath xmlns:m="http://schemas.openxmlformats.org/officeDocument/2006/math">
                    <m:r>
                      <a:rPr lang="en-US" b="1" i="1" smtClean="0">
                        <a:solidFill>
                          <a:srgbClr val="FF0000"/>
                        </a:solidFill>
                        <a:latin typeface="Cambria Math" charset="0"/>
                      </a:rPr>
                      <m:t>𝒂</m:t>
                    </m:r>
                  </m:oMath>
                </a14:m>
                <a:r>
                  <a:rPr lang="en-US" b="1" dirty="0">
                    <a:solidFill>
                      <a:srgbClr val="FF0000"/>
                    </a:solidFill>
                  </a:rPr>
                  <a:t>:</a:t>
                </a:r>
              </a:p>
              <a:p>
                <a:pPr lvl="1"/>
                <a:r>
                  <a:rPr lang="en-US" b="0" dirty="0"/>
                  <a:t>(1) Let </a:t>
                </a:r>
                <a14:m>
                  <m:oMath xmlns:m="http://schemas.openxmlformats.org/officeDocument/2006/math">
                    <m:r>
                      <a:rPr lang="en-US" b="0" i="1" smtClean="0">
                        <a:latin typeface="Cambria Math" charset="0"/>
                      </a:rPr>
                      <m:t>𝑎</m:t>
                    </m:r>
                  </m:oMath>
                </a14:m>
                <a:r>
                  <a:rPr lang="en-US" dirty="0"/>
                  <a:t> compute </a:t>
                </a:r>
                <a:r>
                  <a:rPr lang="en-US" b="1" dirty="0">
                    <a:solidFill>
                      <a:srgbClr val="0000FF"/>
                    </a:solidFill>
                  </a:rPr>
                  <a:t>attention coefficients </a:t>
                </a:r>
                <a14:m>
                  <m:oMath xmlns:m="http://schemas.openxmlformats.org/officeDocument/2006/math">
                    <m:sSub>
                      <m:sSubPr>
                        <m:ctrlPr>
                          <a:rPr lang="en-US" b="1" i="1" smtClean="0">
                            <a:solidFill>
                              <a:srgbClr val="0000FF"/>
                            </a:solidFill>
                            <a:latin typeface="Cambria Math" panose="02040503050406030204" pitchFamily="18" charset="0"/>
                          </a:rPr>
                        </m:ctrlPr>
                      </m:sSubPr>
                      <m:e>
                        <m:r>
                          <a:rPr lang="en-US" b="1" i="1" smtClean="0">
                            <a:solidFill>
                              <a:srgbClr val="0000FF"/>
                            </a:solidFill>
                            <a:latin typeface="Cambria Math" charset="0"/>
                          </a:rPr>
                          <m:t>𝒆</m:t>
                        </m:r>
                      </m:e>
                      <m:sub>
                        <m:r>
                          <a:rPr lang="en-US" b="1" i="1" smtClean="0">
                            <a:solidFill>
                              <a:srgbClr val="0000FF"/>
                            </a:solidFill>
                            <a:latin typeface="Cambria Math" charset="0"/>
                          </a:rPr>
                          <m:t>𝒗𝒖</m:t>
                        </m:r>
                      </m:sub>
                    </m:sSub>
                  </m:oMath>
                </a14:m>
                <a:r>
                  <a:rPr lang="en-US" dirty="0"/>
                  <a:t> across pairs of nodes </a:t>
                </a:r>
                <a14:m>
                  <m:oMath xmlns:m="http://schemas.openxmlformats.org/officeDocument/2006/math">
                    <m:r>
                      <a:rPr lang="en-US" b="0" i="1" smtClean="0">
                        <a:latin typeface="Cambria Math" charset="0"/>
                      </a:rPr>
                      <m:t>𝑢</m:t>
                    </m:r>
                  </m:oMath>
                </a14:m>
                <a:r>
                  <a:rPr lang="en-US" dirty="0"/>
                  <a:t>, </a:t>
                </a:r>
                <a14:m>
                  <m:oMath xmlns:m="http://schemas.openxmlformats.org/officeDocument/2006/math">
                    <m:r>
                      <a:rPr lang="en-US" b="0" i="1" smtClean="0">
                        <a:latin typeface="Cambria Math" charset="0"/>
                      </a:rPr>
                      <m:t>𝑣</m:t>
                    </m:r>
                  </m:oMath>
                </a14:m>
                <a:r>
                  <a:rPr lang="en-US" dirty="0"/>
                  <a:t> based on their messages:</a:t>
                </a:r>
              </a:p>
              <a:p>
                <a:pPr marL="457200" lvl="1" indent="0">
                  <a:buNone/>
                </a:pPr>
                <a14:m>
                  <m:oMathPara xmlns:m="http://schemas.openxmlformats.org/officeDocument/2006/math">
                    <m:oMathParaPr>
                      <m:jc m:val="centerGroup"/>
                    </m:oMathParaPr>
                    <m:oMath xmlns:m="http://schemas.openxmlformats.org/officeDocument/2006/math">
                      <m:sSub>
                        <m:sSubPr>
                          <m:ctrlPr>
                            <a:rPr lang="en-US" b="0" i="1" smtClean="0">
                              <a:solidFill>
                                <a:srgbClr val="0000FF"/>
                              </a:solidFill>
                              <a:latin typeface="Cambria Math" panose="02040503050406030204" pitchFamily="18" charset="0"/>
                            </a:rPr>
                          </m:ctrlPr>
                        </m:sSubPr>
                        <m:e>
                          <m:r>
                            <a:rPr lang="en-US" b="0" i="1" smtClean="0">
                              <a:solidFill>
                                <a:srgbClr val="0000FF"/>
                              </a:solidFill>
                              <a:latin typeface="Cambria Math" charset="0"/>
                            </a:rPr>
                            <m:t>𝑒</m:t>
                          </m:r>
                        </m:e>
                        <m:sub>
                          <m:r>
                            <a:rPr lang="en-US" b="0" i="1" smtClean="0">
                              <a:solidFill>
                                <a:srgbClr val="0000FF"/>
                              </a:solidFill>
                              <a:latin typeface="Cambria Math" charset="0"/>
                            </a:rPr>
                            <m:t>𝑣𝑢</m:t>
                          </m:r>
                        </m:sub>
                      </m:sSub>
                      <m:r>
                        <a:rPr lang="en-US" b="0" i="1" smtClean="0">
                          <a:solidFill>
                            <a:srgbClr val="0000FF"/>
                          </a:solidFill>
                          <a:latin typeface="Cambria Math" charset="0"/>
                        </a:rPr>
                        <m:t>=</m:t>
                      </m:r>
                      <m:r>
                        <a:rPr lang="en-US" b="0" i="1" smtClean="0">
                          <a:latin typeface="Cambria Math" charset="0"/>
                        </a:rPr>
                        <m:t>𝑎</m:t>
                      </m:r>
                      <m:r>
                        <a:rPr lang="en-US" b="0" i="1" smtClean="0">
                          <a:latin typeface="Cambria Math" charset="0"/>
                        </a:rPr>
                        <m:t>(</m:t>
                      </m:r>
                      <m:sSup>
                        <m:sSupPr>
                          <m:ctrlPr>
                            <a:rPr lang="en-US" i="1">
                              <a:latin typeface="Cambria Math" panose="02040503050406030204" pitchFamily="18" charset="0"/>
                            </a:rPr>
                          </m:ctrlPr>
                        </m:sSupPr>
                        <m:e>
                          <m:r>
                            <a:rPr lang="en-US" b="1">
                              <a:latin typeface="Cambria Math" panose="02040503050406030204" pitchFamily="18" charset="0"/>
                            </a:rPr>
                            <m:t>𝐖</m:t>
                          </m:r>
                        </m:e>
                        <m:sup>
                          <m:r>
                            <a:rPr lang="en-US" i="1">
                              <a:latin typeface="Cambria Math" panose="02040503050406030204" pitchFamily="18" charset="0"/>
                            </a:rPr>
                            <m:t>(</m:t>
                          </m:r>
                          <m:r>
                            <a:rPr lang="en-US" i="1">
                              <a:latin typeface="Cambria Math" panose="02040503050406030204" pitchFamily="18" charset="0"/>
                            </a:rPr>
                            <m:t>𝑙</m:t>
                          </m:r>
                          <m:r>
                            <a:rPr lang="en-US" i="1">
                              <a:latin typeface="Cambria Math" panose="02040503050406030204" pitchFamily="18" charset="0"/>
                            </a:rPr>
                            <m:t>)</m:t>
                          </m:r>
                        </m:sup>
                      </m:sSup>
                      <m:sSubSup>
                        <m:sSubSupPr>
                          <m:ctrlPr>
                            <a:rPr lang="en-US" b="0" i="1" smtClean="0">
                              <a:latin typeface="Cambria Math" panose="02040503050406030204" pitchFamily="18" charset="0"/>
                            </a:rPr>
                          </m:ctrlPr>
                        </m:sSubSupPr>
                        <m:e>
                          <m:r>
                            <a:rPr lang="en-US" b="1" i="0" smtClean="0">
                              <a:latin typeface="Cambria Math" charset="0"/>
                            </a:rPr>
                            <m:t>𝐡</m:t>
                          </m:r>
                        </m:e>
                        <m:sub>
                          <m:r>
                            <a:rPr lang="en-US" b="0" i="1" smtClean="0">
                              <a:latin typeface="Cambria Math" charset="0"/>
                            </a:rPr>
                            <m:t>𝑢</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charset="0"/>
                            </a:rPr>
                            <m:t>−1</m:t>
                          </m:r>
                          <m:r>
                            <a:rPr lang="en-US" b="0" i="1" smtClean="0">
                              <a:latin typeface="Cambria Math" panose="02040503050406030204" pitchFamily="18" charset="0"/>
                            </a:rPr>
                            <m:t>)</m:t>
                          </m:r>
                        </m:sup>
                      </m:sSubSup>
                      <m:r>
                        <a:rPr lang="en-US" b="0" i="1" smtClean="0">
                          <a:latin typeface="Cambria Math" charset="0"/>
                        </a:rPr>
                        <m:t>,</m:t>
                      </m:r>
                      <m:sSup>
                        <m:sSupPr>
                          <m:ctrlPr>
                            <a:rPr lang="en-US" i="1">
                              <a:latin typeface="Cambria Math" panose="02040503050406030204" pitchFamily="18" charset="0"/>
                            </a:rPr>
                          </m:ctrlPr>
                        </m:sSupPr>
                        <m:e>
                          <m:r>
                            <a:rPr lang="en-US" b="1">
                              <a:latin typeface="Cambria Math" panose="02040503050406030204" pitchFamily="18" charset="0"/>
                            </a:rPr>
                            <m:t>𝐖</m:t>
                          </m:r>
                        </m:e>
                        <m:sup>
                          <m:r>
                            <a:rPr lang="en-US" i="1">
                              <a:latin typeface="Cambria Math" panose="02040503050406030204" pitchFamily="18" charset="0"/>
                            </a:rPr>
                            <m:t>(</m:t>
                          </m:r>
                          <m:r>
                            <a:rPr lang="en-US" i="1">
                              <a:latin typeface="Cambria Math" panose="02040503050406030204" pitchFamily="18" charset="0"/>
                            </a:rPr>
                            <m:t>𝑙</m:t>
                          </m:r>
                          <m:r>
                            <a:rPr lang="en-US" i="1">
                              <a:latin typeface="Cambria Math" panose="02040503050406030204" pitchFamily="18" charset="0"/>
                            </a:rPr>
                            <m:t>)</m:t>
                          </m:r>
                        </m:sup>
                      </m:sSup>
                      <m:sSubSup>
                        <m:sSubSupPr>
                          <m:ctrlPr>
                            <a:rPr lang="en-US" b="0" i="1" smtClean="0">
                              <a:latin typeface="Cambria Math" panose="02040503050406030204" pitchFamily="18" charset="0"/>
                            </a:rPr>
                          </m:ctrlPr>
                        </m:sSubSupPr>
                        <m:e>
                          <m:r>
                            <a:rPr lang="en-US" b="1" i="1" smtClean="0">
                              <a:latin typeface="Cambria Math" charset="0"/>
                            </a:rPr>
                            <m:t>𝒉</m:t>
                          </m:r>
                        </m:e>
                        <m:sub>
                          <m:r>
                            <a:rPr lang="en-US" b="0" i="1" smtClean="0">
                              <a:latin typeface="Cambria Math" charset="0"/>
                            </a:rPr>
                            <m:t>𝑣</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charset="0"/>
                            </a:rPr>
                            <m:t>−1</m:t>
                          </m:r>
                          <m:r>
                            <a:rPr lang="en-US" b="0" i="1" smtClean="0">
                              <a:latin typeface="Cambria Math" panose="02040503050406030204" pitchFamily="18" charset="0"/>
                            </a:rPr>
                            <m:t>)</m:t>
                          </m:r>
                        </m:sup>
                      </m:sSubSup>
                      <m:r>
                        <a:rPr lang="en-US" b="0" i="1" smtClean="0">
                          <a:latin typeface="Cambria Math" charset="0"/>
                        </a:rPr>
                        <m:t>)</m:t>
                      </m:r>
                    </m:oMath>
                  </m:oMathPara>
                </a14:m>
                <a:endParaRPr lang="en-US" dirty="0"/>
              </a:p>
              <a:p>
                <a:pPr lvl="2"/>
                <a14:m>
                  <m:oMath xmlns:m="http://schemas.openxmlformats.org/officeDocument/2006/math">
                    <m:sSub>
                      <m:sSubPr>
                        <m:ctrlPr>
                          <a:rPr lang="en-US" b="1" i="1" smtClean="0">
                            <a:solidFill>
                              <a:srgbClr val="0000FF"/>
                            </a:solidFill>
                            <a:latin typeface="Cambria Math" panose="02040503050406030204" pitchFamily="18" charset="0"/>
                          </a:rPr>
                        </m:ctrlPr>
                      </m:sSubPr>
                      <m:e>
                        <m:r>
                          <a:rPr lang="en-US" b="1" i="1" smtClean="0">
                            <a:solidFill>
                              <a:srgbClr val="0000FF"/>
                            </a:solidFill>
                            <a:latin typeface="Cambria Math" charset="0"/>
                          </a:rPr>
                          <m:t>𝒆</m:t>
                        </m:r>
                      </m:e>
                      <m:sub>
                        <m:r>
                          <a:rPr lang="en-US" b="1" i="1" smtClean="0">
                            <a:solidFill>
                              <a:srgbClr val="0000FF"/>
                            </a:solidFill>
                            <a:latin typeface="Cambria Math" charset="0"/>
                          </a:rPr>
                          <m:t>𝒗𝒖</m:t>
                        </m:r>
                      </m:sub>
                    </m:sSub>
                  </m:oMath>
                </a14:m>
                <a:r>
                  <a:rPr lang="en-US" b="1" dirty="0">
                    <a:solidFill>
                      <a:srgbClr val="0000FF"/>
                    </a:solidFill>
                  </a:rPr>
                  <a:t> indicates the importance of </a:t>
                </a:r>
                <a14:m>
                  <m:oMath xmlns:m="http://schemas.openxmlformats.org/officeDocument/2006/math">
                    <m:sSup>
                      <m:sSupPr>
                        <m:ctrlPr>
                          <a:rPr lang="en-US" b="1" i="1" smtClean="0">
                            <a:solidFill>
                              <a:srgbClr val="0000FF"/>
                            </a:solidFill>
                            <a:latin typeface="Cambria Math" panose="02040503050406030204" pitchFamily="18" charset="0"/>
                          </a:rPr>
                        </m:ctrlPr>
                      </m:sSupPr>
                      <m:e>
                        <m:r>
                          <a:rPr lang="en-US" b="1" i="1" smtClean="0">
                            <a:solidFill>
                              <a:srgbClr val="0000FF"/>
                            </a:solidFill>
                            <a:latin typeface="Cambria Math" charset="0"/>
                          </a:rPr>
                          <m:t>𝒖</m:t>
                        </m:r>
                      </m:e>
                      <m:sup>
                        <m:r>
                          <a:rPr lang="en-US" b="1" i="0" smtClean="0">
                            <a:solidFill>
                              <a:srgbClr val="0000FF"/>
                            </a:solidFill>
                            <a:latin typeface="Cambria Math" charset="0"/>
                          </a:rPr>
                          <m:t>′</m:t>
                        </m:r>
                      </m:sup>
                    </m:sSup>
                    <m:r>
                      <a:rPr lang="en-US" b="1" i="0" smtClean="0">
                        <a:solidFill>
                          <a:srgbClr val="0000FF"/>
                        </a:solidFill>
                        <a:latin typeface="Cambria Math" charset="0"/>
                      </a:rPr>
                      <m:t>𝐬</m:t>
                    </m:r>
                    <m:r>
                      <a:rPr lang="en-US" b="1" i="0" smtClean="0">
                        <a:solidFill>
                          <a:srgbClr val="0000FF"/>
                        </a:solidFill>
                        <a:latin typeface="Cambria Math" charset="0"/>
                      </a:rPr>
                      <m:t> </m:t>
                    </m:r>
                  </m:oMath>
                </a14:m>
                <a:r>
                  <a:rPr lang="en-US" b="1" dirty="0">
                    <a:solidFill>
                      <a:srgbClr val="0000FF"/>
                    </a:solidFill>
                  </a:rPr>
                  <a:t>message to node </a:t>
                </a:r>
                <a14:m>
                  <m:oMath xmlns:m="http://schemas.openxmlformats.org/officeDocument/2006/math">
                    <m:r>
                      <a:rPr lang="en-US" b="1" i="1" smtClean="0">
                        <a:solidFill>
                          <a:srgbClr val="0000FF"/>
                        </a:solidFill>
                        <a:latin typeface="Cambria Math" charset="0"/>
                      </a:rPr>
                      <m:t>𝒗</m:t>
                    </m:r>
                  </m:oMath>
                </a14:m>
                <a:endParaRPr lang="en-US" b="1" dirty="0">
                  <a:solidFill>
                    <a:srgbClr val="0000FF"/>
                  </a:solidFill>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686800" cy="3492688"/>
              </a:xfrm>
              <a:blipFill>
                <a:blip r:embed="rId2"/>
                <a:stretch>
                  <a:fillRect l="-1754" t="-2098"/>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19B12225-5612-419B-A8D5-4B8EEE4C217E}" type="slidenum">
              <a:rPr lang="en-US" smtClean="0"/>
              <a:pPr/>
              <a:t>66</a:t>
            </a:fld>
            <a:endParaRPr lang="en-US"/>
          </a:p>
        </p:txBody>
      </p:sp>
      <p:pic>
        <p:nvPicPr>
          <p:cNvPr id="7" name="Picture 6">
            <a:extLst>
              <a:ext uri="{FF2B5EF4-FFF2-40B4-BE49-F238E27FC236}">
                <a16:creationId xmlns:a16="http://schemas.microsoft.com/office/drawing/2014/main" id="{118CD3A1-8AB7-1C40-B9F1-17F87DC6DE4B}"/>
              </a:ext>
            </a:extLst>
          </p:cNvPr>
          <p:cNvPicPr>
            <a:picLocks noChangeAspect="1"/>
          </p:cNvPicPr>
          <p:nvPr/>
        </p:nvPicPr>
        <p:blipFill rotWithShape="1">
          <a:blip r:embed="rId3"/>
          <a:srcRect b="13652"/>
          <a:stretch/>
        </p:blipFill>
        <p:spPr>
          <a:xfrm>
            <a:off x="5707090" y="4824207"/>
            <a:ext cx="2133601" cy="1864173"/>
          </a:xfrm>
          <a:prstGeom prst="rect">
            <a:avLst/>
          </a:prstGeom>
        </p:spPr>
      </p:pic>
      <p:sp>
        <p:nvSpPr>
          <p:cNvPr id="9" name="矩形 21">
            <a:extLst>
              <a:ext uri="{FF2B5EF4-FFF2-40B4-BE49-F238E27FC236}">
                <a16:creationId xmlns:a16="http://schemas.microsoft.com/office/drawing/2014/main" id="{CD383412-4368-A049-AF69-44DD508F6CDA}"/>
              </a:ext>
            </a:extLst>
          </p:cNvPr>
          <p:cNvSpPr/>
          <p:nvPr/>
        </p:nvSpPr>
        <p:spPr>
          <a:xfrm>
            <a:off x="5891841" y="5282830"/>
            <a:ext cx="105702" cy="396383"/>
          </a:xfrm>
          <a:prstGeom prst="rect">
            <a:avLst/>
          </a:prstGeom>
          <a:solidFill>
            <a:schemeClr val="accent1"/>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53F0E8D-B600-8F44-8445-B2741B7E5154}"/>
                  </a:ext>
                </a:extLst>
              </p:cNvPr>
              <p:cNvSpPr txBox="1"/>
              <p:nvPr/>
            </p:nvSpPr>
            <p:spPr>
              <a:xfrm>
                <a:off x="5198825" y="5285037"/>
                <a:ext cx="807529" cy="4392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1" i="0" smtClean="0">
                              <a:latin typeface="Cambria Math" panose="02040503050406030204" pitchFamily="18" charset="0"/>
                            </a:rPr>
                            <m:t>𝐡</m:t>
                          </m:r>
                        </m:e>
                        <m:sub>
                          <m:r>
                            <a:rPr lang="en-US" b="0" i="1" smtClean="0">
                              <a:latin typeface="Cambria Math" panose="02040503050406030204" pitchFamily="18" charset="0"/>
                            </a:rPr>
                            <m:t>𝐴</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−1)</m:t>
                          </m:r>
                        </m:sup>
                      </m:sSubSup>
                    </m:oMath>
                  </m:oMathPara>
                </a14:m>
                <a:endParaRPr lang="en-US"/>
              </a:p>
            </p:txBody>
          </p:sp>
        </mc:Choice>
        <mc:Fallback xmlns="">
          <p:sp>
            <p:nvSpPr>
              <p:cNvPr id="10" name="TextBox 9">
                <a:extLst>
                  <a:ext uri="{FF2B5EF4-FFF2-40B4-BE49-F238E27FC236}">
                    <a16:creationId xmlns:a16="http://schemas.microsoft.com/office/drawing/2014/main" id="{A53F0E8D-B600-8F44-8445-B2741B7E5154}"/>
                  </a:ext>
                </a:extLst>
              </p:cNvPr>
              <p:cNvSpPr txBox="1">
                <a:spLocks noRot="1" noChangeAspect="1" noMove="1" noResize="1" noEditPoints="1" noAdjustHandles="1" noChangeArrowheads="1" noChangeShapeType="1" noTextEdit="1"/>
              </p:cNvSpPr>
              <p:nvPr/>
            </p:nvSpPr>
            <p:spPr>
              <a:xfrm>
                <a:off x="5198825" y="5285037"/>
                <a:ext cx="807529" cy="439287"/>
              </a:xfrm>
              <a:prstGeom prst="rect">
                <a:avLst/>
              </a:prstGeom>
              <a:blipFill>
                <a:blip r:embed="rId4"/>
                <a:stretch>
                  <a:fillRect b="-2778"/>
                </a:stretch>
              </a:blipFill>
            </p:spPr>
            <p:txBody>
              <a:bodyPr/>
              <a:lstStyle/>
              <a:p>
                <a:r>
                  <a:rPr lang="en-US">
                    <a:noFill/>
                  </a:rPr>
                  <a:t> </a:t>
                </a:r>
              </a:p>
            </p:txBody>
          </p:sp>
        </mc:Fallback>
      </mc:AlternateContent>
      <p:sp>
        <p:nvSpPr>
          <p:cNvPr id="11" name="矩形 21">
            <a:extLst>
              <a:ext uri="{FF2B5EF4-FFF2-40B4-BE49-F238E27FC236}">
                <a16:creationId xmlns:a16="http://schemas.microsoft.com/office/drawing/2014/main" id="{59CBF7DE-3963-7F41-9820-6707F81A46C1}"/>
              </a:ext>
            </a:extLst>
          </p:cNvPr>
          <p:cNvSpPr/>
          <p:nvPr/>
        </p:nvSpPr>
        <p:spPr>
          <a:xfrm>
            <a:off x="7304781" y="4524017"/>
            <a:ext cx="105702" cy="396383"/>
          </a:xfrm>
          <a:prstGeom prst="rect">
            <a:avLst/>
          </a:prstGeom>
          <a:solidFill>
            <a:srgbClr val="C000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234198C-117D-DF46-BF6F-1DD126001F4C}"/>
                  </a:ext>
                </a:extLst>
              </p:cNvPr>
              <p:cNvSpPr txBox="1"/>
              <p:nvPr/>
            </p:nvSpPr>
            <p:spPr>
              <a:xfrm>
                <a:off x="7396867" y="4512950"/>
                <a:ext cx="807529" cy="4385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1" i="0" smtClean="0">
                              <a:latin typeface="Cambria Math" panose="02040503050406030204" pitchFamily="18" charset="0"/>
                            </a:rPr>
                            <m:t>𝐡</m:t>
                          </m:r>
                        </m:e>
                        <m:sub>
                          <m:r>
                            <a:rPr lang="en-US" b="0" i="1" smtClean="0">
                              <a:latin typeface="Cambria Math" panose="02040503050406030204" pitchFamily="18" charset="0"/>
                            </a:rPr>
                            <m:t>𝐵</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−1)</m:t>
                          </m:r>
                        </m:sup>
                      </m:sSubSup>
                    </m:oMath>
                  </m:oMathPara>
                </a14:m>
                <a:endParaRPr lang="en-US"/>
              </a:p>
            </p:txBody>
          </p:sp>
        </mc:Choice>
        <mc:Fallback xmlns="">
          <p:sp>
            <p:nvSpPr>
              <p:cNvPr id="12" name="TextBox 11">
                <a:extLst>
                  <a:ext uri="{FF2B5EF4-FFF2-40B4-BE49-F238E27FC236}">
                    <a16:creationId xmlns:a16="http://schemas.microsoft.com/office/drawing/2014/main" id="{A234198C-117D-DF46-BF6F-1DD126001F4C}"/>
                  </a:ext>
                </a:extLst>
              </p:cNvPr>
              <p:cNvSpPr txBox="1">
                <a:spLocks noRot="1" noChangeAspect="1" noMove="1" noResize="1" noEditPoints="1" noAdjustHandles="1" noChangeArrowheads="1" noChangeShapeType="1" noTextEdit="1"/>
              </p:cNvSpPr>
              <p:nvPr/>
            </p:nvSpPr>
            <p:spPr>
              <a:xfrm>
                <a:off x="7396867" y="4512950"/>
                <a:ext cx="807529" cy="438582"/>
              </a:xfrm>
              <a:prstGeom prst="rect">
                <a:avLst/>
              </a:prstGeom>
              <a:blipFill>
                <a:blip r:embed="rId5"/>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8FB0497-C9CD-664B-8970-0B4538D4D83C}"/>
                  </a:ext>
                </a:extLst>
              </p:cNvPr>
              <p:cNvSpPr txBox="1"/>
              <p:nvPr/>
            </p:nvSpPr>
            <p:spPr>
              <a:xfrm>
                <a:off x="6205400" y="4718032"/>
                <a:ext cx="56682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𝑒</m:t>
                          </m:r>
                        </m:e>
                        <m:sub>
                          <m:r>
                            <a:rPr lang="en-US" b="0" i="1" smtClean="0">
                              <a:solidFill>
                                <a:srgbClr val="C00000"/>
                              </a:solidFill>
                              <a:latin typeface="Cambria Math" panose="02040503050406030204" pitchFamily="18" charset="0"/>
                            </a:rPr>
                            <m:t>𝐴𝐵</m:t>
                          </m:r>
                        </m:sub>
                      </m:sSub>
                    </m:oMath>
                  </m:oMathPara>
                </a14:m>
                <a:endParaRPr lang="en-US"/>
              </a:p>
            </p:txBody>
          </p:sp>
        </mc:Choice>
        <mc:Fallback xmlns="">
          <p:sp>
            <p:nvSpPr>
              <p:cNvPr id="16" name="TextBox 15">
                <a:extLst>
                  <a:ext uri="{FF2B5EF4-FFF2-40B4-BE49-F238E27FC236}">
                    <a16:creationId xmlns:a16="http://schemas.microsoft.com/office/drawing/2014/main" id="{88FB0497-C9CD-664B-8970-0B4538D4D83C}"/>
                  </a:ext>
                </a:extLst>
              </p:cNvPr>
              <p:cNvSpPr txBox="1">
                <a:spLocks noRot="1" noChangeAspect="1" noMove="1" noResize="1" noEditPoints="1" noAdjustHandles="1" noChangeArrowheads="1" noChangeShapeType="1" noTextEdit="1"/>
              </p:cNvSpPr>
              <p:nvPr/>
            </p:nvSpPr>
            <p:spPr>
              <a:xfrm>
                <a:off x="6205400" y="4718032"/>
                <a:ext cx="566822"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1874AC50-A39C-5B48-B64F-D919C94C7F23}"/>
                  </a:ext>
                </a:extLst>
              </p:cNvPr>
              <p:cNvSpPr/>
              <p:nvPr/>
            </p:nvSpPr>
            <p:spPr>
              <a:xfrm>
                <a:off x="457200" y="5907642"/>
                <a:ext cx="4929426" cy="555024"/>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a:latin typeface="Cambria Math" charset="0"/>
                            </a:rPr>
                            <m:t>𝑒</m:t>
                          </m:r>
                        </m:e>
                        <m:sub>
                          <m:r>
                            <a:rPr lang="en-US" sz="2400" b="0" i="1" smtClean="0">
                              <a:latin typeface="Cambria Math" panose="02040503050406030204" pitchFamily="18" charset="0"/>
                            </a:rPr>
                            <m:t>𝐴𝐵</m:t>
                          </m:r>
                        </m:sub>
                      </m:sSub>
                      <m:r>
                        <a:rPr lang="en-US" sz="2400" b="1" i="1">
                          <a:latin typeface="Cambria Math" charset="0"/>
                        </a:rPr>
                        <m:t>=</m:t>
                      </m:r>
                      <m:r>
                        <a:rPr lang="en-US" sz="2400" b="0" i="1">
                          <a:latin typeface="Cambria Math" charset="0"/>
                        </a:rPr>
                        <m:t>𝑎</m:t>
                      </m:r>
                      <m:r>
                        <a:rPr lang="en-US" sz="2400" b="0" i="1">
                          <a:latin typeface="Cambria Math" charset="0"/>
                        </a:rPr>
                        <m:t>(</m:t>
                      </m:r>
                      <m:sSup>
                        <m:sSupPr>
                          <m:ctrlPr>
                            <a:rPr lang="en-US" sz="2400" i="1">
                              <a:latin typeface="Cambria Math" panose="02040503050406030204" pitchFamily="18" charset="0"/>
                            </a:rPr>
                          </m:ctrlPr>
                        </m:sSupPr>
                        <m:e>
                          <m:r>
                            <a:rPr lang="en-US" sz="2400" b="1">
                              <a:latin typeface="Cambria Math" panose="02040503050406030204" pitchFamily="18" charset="0"/>
                            </a:rPr>
                            <m:t>𝐖</m:t>
                          </m:r>
                        </m:e>
                        <m:sup>
                          <m:r>
                            <a:rPr lang="en-US" sz="2400" i="1">
                              <a:latin typeface="Cambria Math" panose="02040503050406030204" pitchFamily="18" charset="0"/>
                            </a:rPr>
                            <m:t>(</m:t>
                          </m:r>
                          <m:r>
                            <a:rPr lang="en-US" sz="2400" i="1">
                              <a:latin typeface="Cambria Math" panose="02040503050406030204" pitchFamily="18" charset="0"/>
                            </a:rPr>
                            <m:t>𝑙</m:t>
                          </m:r>
                          <m:r>
                            <a:rPr lang="en-US" sz="2400" i="1">
                              <a:latin typeface="Cambria Math" panose="02040503050406030204" pitchFamily="18" charset="0"/>
                            </a:rPr>
                            <m:t>)</m:t>
                          </m:r>
                        </m:sup>
                      </m:sSup>
                      <m:sSubSup>
                        <m:sSubSupPr>
                          <m:ctrlPr>
                            <a:rPr lang="en-US" sz="2400" b="1" i="1">
                              <a:latin typeface="Cambria Math" panose="02040503050406030204" pitchFamily="18" charset="0"/>
                            </a:rPr>
                          </m:ctrlPr>
                        </m:sSubSupPr>
                        <m:e>
                          <m:r>
                            <a:rPr lang="en-US" sz="2400" b="1" i="0">
                              <a:latin typeface="Cambria Math" charset="0"/>
                            </a:rPr>
                            <m:t>𝐡</m:t>
                          </m:r>
                        </m:e>
                        <m:sub>
                          <m:r>
                            <a:rPr lang="en-US" sz="2400" b="0" i="1" smtClean="0">
                              <a:latin typeface="Cambria Math" panose="02040503050406030204" pitchFamily="18" charset="0"/>
                            </a:rPr>
                            <m:t>𝐴</m:t>
                          </m:r>
                        </m:sub>
                        <m:sup>
                          <m:r>
                            <a:rPr lang="en-US" sz="2400" b="0" i="1" smtClean="0">
                              <a:latin typeface="Cambria Math" panose="02040503050406030204" pitchFamily="18" charset="0"/>
                            </a:rPr>
                            <m:t>(</m:t>
                          </m:r>
                          <m:r>
                            <a:rPr lang="en-US" sz="2400" b="0" i="1" smtClean="0">
                              <a:latin typeface="Cambria Math" panose="02040503050406030204" pitchFamily="18" charset="0"/>
                            </a:rPr>
                            <m:t>𝑙</m:t>
                          </m:r>
                          <m:r>
                            <a:rPr lang="en-US" sz="2400" b="0" i="1">
                              <a:latin typeface="Cambria Math" charset="0"/>
                            </a:rPr>
                            <m:t>−1</m:t>
                          </m:r>
                          <m:r>
                            <a:rPr lang="en-US" sz="2400" b="0" i="1" smtClean="0">
                              <a:latin typeface="Cambria Math" panose="02040503050406030204" pitchFamily="18" charset="0"/>
                            </a:rPr>
                            <m:t>)</m:t>
                          </m:r>
                        </m:sup>
                      </m:sSubSup>
                      <m:r>
                        <a:rPr lang="en-US" sz="2400" b="1" i="1">
                          <a:latin typeface="Cambria Math" charset="0"/>
                        </a:rPr>
                        <m:t>,</m:t>
                      </m:r>
                      <m:sSup>
                        <m:sSupPr>
                          <m:ctrlPr>
                            <a:rPr lang="en-US" sz="2400" i="1">
                              <a:latin typeface="Cambria Math" panose="02040503050406030204" pitchFamily="18" charset="0"/>
                            </a:rPr>
                          </m:ctrlPr>
                        </m:sSupPr>
                        <m:e>
                          <m:r>
                            <a:rPr lang="en-US" sz="2400" b="1">
                              <a:latin typeface="Cambria Math" panose="02040503050406030204" pitchFamily="18" charset="0"/>
                            </a:rPr>
                            <m:t>𝐖</m:t>
                          </m:r>
                        </m:e>
                        <m:sup>
                          <m:r>
                            <a:rPr lang="en-US" sz="2400" i="1">
                              <a:latin typeface="Cambria Math" panose="02040503050406030204" pitchFamily="18" charset="0"/>
                            </a:rPr>
                            <m:t>(</m:t>
                          </m:r>
                          <m:r>
                            <a:rPr lang="en-US" sz="2400" i="1">
                              <a:latin typeface="Cambria Math" panose="02040503050406030204" pitchFamily="18" charset="0"/>
                            </a:rPr>
                            <m:t>𝑙</m:t>
                          </m:r>
                          <m:r>
                            <a:rPr lang="en-US" sz="2400" i="1">
                              <a:latin typeface="Cambria Math" panose="02040503050406030204" pitchFamily="18" charset="0"/>
                            </a:rPr>
                            <m:t>)</m:t>
                          </m:r>
                        </m:sup>
                      </m:sSup>
                      <m:sSubSup>
                        <m:sSubSupPr>
                          <m:ctrlPr>
                            <a:rPr lang="en-US" sz="2400" b="1" i="1">
                              <a:latin typeface="Cambria Math" panose="02040503050406030204" pitchFamily="18" charset="0"/>
                            </a:rPr>
                          </m:ctrlPr>
                        </m:sSubSupPr>
                        <m:e>
                          <m:r>
                            <a:rPr lang="en-US" sz="2400" b="1" i="0">
                              <a:latin typeface="Cambria Math" charset="0"/>
                            </a:rPr>
                            <m:t>𝐡</m:t>
                          </m:r>
                        </m:e>
                        <m:sub>
                          <m:r>
                            <a:rPr lang="en-US" sz="2400" b="0" i="1" smtClean="0">
                              <a:latin typeface="Cambria Math" panose="02040503050406030204" pitchFamily="18" charset="0"/>
                            </a:rPr>
                            <m:t>𝐵</m:t>
                          </m:r>
                        </m:sub>
                        <m:sup>
                          <m:r>
                            <a:rPr lang="en-US" sz="2400" b="0" i="1" smtClean="0">
                              <a:latin typeface="Cambria Math" panose="02040503050406030204" pitchFamily="18" charset="0"/>
                            </a:rPr>
                            <m:t>(</m:t>
                          </m:r>
                          <m:r>
                            <a:rPr lang="en-US" sz="2400" b="0" i="1" smtClean="0">
                              <a:latin typeface="Cambria Math" panose="02040503050406030204" pitchFamily="18" charset="0"/>
                            </a:rPr>
                            <m:t>𝑙</m:t>
                          </m:r>
                          <m:r>
                            <a:rPr lang="en-US" sz="2400" b="0" i="1">
                              <a:latin typeface="Cambria Math" charset="0"/>
                            </a:rPr>
                            <m:t>−1</m:t>
                          </m:r>
                          <m:r>
                            <a:rPr lang="en-US" sz="2400" b="0" i="1" smtClean="0">
                              <a:latin typeface="Cambria Math" panose="02040503050406030204" pitchFamily="18" charset="0"/>
                            </a:rPr>
                            <m:t>)</m:t>
                          </m:r>
                        </m:sup>
                      </m:sSubSup>
                      <m:r>
                        <a:rPr lang="en-US" sz="2400" b="1" i="1">
                          <a:latin typeface="Cambria Math" charset="0"/>
                        </a:rPr>
                        <m:t>)</m:t>
                      </m:r>
                    </m:oMath>
                  </m:oMathPara>
                </a14:m>
                <a:endParaRPr lang="en-US" sz="2400" b="1" dirty="0"/>
              </a:p>
            </p:txBody>
          </p:sp>
        </mc:Choice>
        <mc:Fallback xmlns="">
          <p:sp>
            <p:nvSpPr>
              <p:cNvPr id="17" name="Rectangle 16">
                <a:extLst>
                  <a:ext uri="{FF2B5EF4-FFF2-40B4-BE49-F238E27FC236}">
                    <a16:creationId xmlns:a16="http://schemas.microsoft.com/office/drawing/2014/main" id="{1874AC50-A39C-5B48-B64F-D919C94C7F23}"/>
                  </a:ext>
                </a:extLst>
              </p:cNvPr>
              <p:cNvSpPr>
                <a:spLocks noRot="1" noChangeAspect="1" noMove="1" noResize="1" noEditPoints="1" noAdjustHandles="1" noChangeArrowheads="1" noChangeShapeType="1" noTextEdit="1"/>
              </p:cNvSpPr>
              <p:nvPr/>
            </p:nvSpPr>
            <p:spPr>
              <a:xfrm>
                <a:off x="457200" y="5907642"/>
                <a:ext cx="4929426" cy="555024"/>
              </a:xfrm>
              <a:prstGeom prst="rect">
                <a:avLst/>
              </a:prstGeom>
              <a:blipFill>
                <a:blip r:embed="rId7"/>
                <a:stretch>
                  <a:fillRect/>
                </a:stretch>
              </a:blipFill>
            </p:spPr>
            <p:txBody>
              <a:bodyPr/>
              <a:lstStyle/>
              <a:p>
                <a:r>
                  <a:rPr lang="el-GR">
                    <a:noFill/>
                  </a:rPr>
                  <a:t> </a:t>
                </a:r>
              </a:p>
            </p:txBody>
          </p:sp>
        </mc:Fallback>
      </mc:AlternateContent>
      <p:cxnSp>
        <p:nvCxnSpPr>
          <p:cNvPr id="20" name="Straight Arrow Connector 19">
            <a:extLst>
              <a:ext uri="{FF2B5EF4-FFF2-40B4-BE49-F238E27FC236}">
                <a16:creationId xmlns:a16="http://schemas.microsoft.com/office/drawing/2014/main" id="{68848432-35E5-5944-8FB4-93063F1401CB}"/>
              </a:ext>
            </a:extLst>
          </p:cNvPr>
          <p:cNvCxnSpPr>
            <a:cxnSpLocks/>
          </p:cNvCxnSpPr>
          <p:nvPr/>
        </p:nvCxnSpPr>
        <p:spPr>
          <a:xfrm flipV="1">
            <a:off x="6019983" y="5106921"/>
            <a:ext cx="315642" cy="345330"/>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3B6842CA-18EC-6F41-B117-246C09F6B503}"/>
              </a:ext>
            </a:extLst>
          </p:cNvPr>
          <p:cNvCxnSpPr>
            <a:cxnSpLocks/>
          </p:cNvCxnSpPr>
          <p:nvPr/>
        </p:nvCxnSpPr>
        <p:spPr>
          <a:xfrm flipH="1">
            <a:off x="6708035" y="4718032"/>
            <a:ext cx="506292" cy="125061"/>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34775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A3B76E-89F9-804C-8FEC-13EA5E8A5254}"/>
              </a:ext>
            </a:extLst>
          </p:cNvPr>
          <p:cNvPicPr>
            <a:picLocks noChangeAspect="1"/>
          </p:cNvPicPr>
          <p:nvPr/>
        </p:nvPicPr>
        <p:blipFill rotWithShape="1">
          <a:blip r:embed="rId2"/>
          <a:srcRect b="13652"/>
          <a:stretch/>
        </p:blipFill>
        <p:spPr>
          <a:xfrm>
            <a:off x="6136519" y="4991318"/>
            <a:ext cx="2133601" cy="1864173"/>
          </a:xfrm>
          <a:prstGeom prst="rect">
            <a:avLst/>
          </a:prstGeom>
        </p:spPr>
      </p:pic>
      <p:sp>
        <p:nvSpPr>
          <p:cNvPr id="2" name="Title 1"/>
          <p:cNvSpPr>
            <a:spLocks noGrp="1"/>
          </p:cNvSpPr>
          <p:nvPr>
            <p:ph type="title"/>
          </p:nvPr>
        </p:nvSpPr>
        <p:spPr/>
        <p:txBody>
          <a:bodyPr/>
          <a:lstStyle/>
          <a:p>
            <a:r>
              <a:rPr lang="en-US"/>
              <a:t>Attention Mechanism (2)</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199" y="1236198"/>
                <a:ext cx="8417085" cy="3715673"/>
              </a:xfrm>
            </p:spPr>
            <p:txBody>
              <a:bodyPr>
                <a:normAutofit/>
              </a:bodyPr>
              <a:lstStyle/>
              <a:p>
                <a:pPr lvl="1"/>
                <a:r>
                  <a:rPr lang="en-US" b="1">
                    <a:solidFill>
                      <a:srgbClr val="0000FF"/>
                    </a:solidFill>
                  </a:rPr>
                  <a:t>Normalize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a:solidFill>
                              <a:schemeClr val="tx1"/>
                            </a:solidFill>
                            <a:latin typeface="Cambria Math" charset="0"/>
                          </a:rPr>
                          <m:t>𝑒</m:t>
                        </m:r>
                      </m:e>
                      <m:sub>
                        <m:r>
                          <a:rPr lang="en-US" b="0" i="1">
                            <a:solidFill>
                              <a:schemeClr val="tx1"/>
                            </a:solidFill>
                            <a:latin typeface="Cambria Math" charset="0"/>
                          </a:rPr>
                          <m:t>𝑣𝑢</m:t>
                        </m:r>
                      </m:sub>
                    </m:sSub>
                  </m:oMath>
                </a14:m>
                <a:r>
                  <a:rPr lang="en-US">
                    <a:solidFill>
                      <a:schemeClr val="tx1"/>
                    </a:solidFill>
                  </a:rPr>
                  <a:t> into the </a:t>
                </a:r>
                <a:r>
                  <a:rPr lang="en-US" b="1">
                    <a:solidFill>
                      <a:schemeClr val="tx1"/>
                    </a:solidFill>
                  </a:rPr>
                  <a:t>final attention weight </a:t>
                </a:r>
                <a14:m>
                  <m:oMath xmlns:m="http://schemas.openxmlformats.org/officeDocument/2006/math">
                    <m:sSub>
                      <m:sSubPr>
                        <m:ctrlPr>
                          <a:rPr lang="en-US" b="1" i="1">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𝜶</m:t>
                        </m:r>
                      </m:e>
                      <m:sub>
                        <m:r>
                          <a:rPr lang="en-US" b="1" i="1">
                            <a:solidFill>
                              <a:schemeClr val="tx1"/>
                            </a:solidFill>
                            <a:latin typeface="Cambria Math" panose="02040503050406030204" pitchFamily="18" charset="0"/>
                          </a:rPr>
                          <m:t>𝒗𝒖</m:t>
                        </m:r>
                      </m:sub>
                    </m:sSub>
                    <m:r>
                      <a:rPr lang="en-US" b="1" i="1">
                        <a:latin typeface="Cambria Math" panose="02040503050406030204" pitchFamily="18" charset="0"/>
                      </a:rPr>
                      <m:t> </m:t>
                    </m:r>
                  </m:oMath>
                </a14:m>
                <a:endParaRPr lang="en-US" b="1"/>
              </a:p>
              <a:p>
                <a:pPr lvl="2"/>
                <a:r>
                  <a:rPr lang="en-US"/>
                  <a:t>Use the </a:t>
                </a:r>
                <a:r>
                  <a:rPr lang="en-US" b="1" err="1"/>
                  <a:t>softmax</a:t>
                </a:r>
                <a:r>
                  <a:rPr lang="en-US"/>
                  <a:t> function, so that </a:t>
                </a:r>
                <a14:m>
                  <m:oMath xmlns:m="http://schemas.openxmlformats.org/officeDocument/2006/math">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𝑁</m:t>
                        </m:r>
                        <m:d>
                          <m:dPr>
                            <m:ctrlPr>
                              <a:rPr lang="en-US" b="0" i="1" smtClean="0">
                                <a:latin typeface="Cambria Math" panose="02040503050406030204" pitchFamily="18" charset="0"/>
                              </a:rPr>
                            </m:ctrlPr>
                          </m:dPr>
                          <m:e>
                            <m:r>
                              <a:rPr lang="en-US" b="0" i="1" smtClean="0">
                                <a:latin typeface="Cambria Math" panose="02040503050406030204" pitchFamily="18" charset="0"/>
                              </a:rPr>
                              <m:t>𝑣</m:t>
                            </m:r>
                          </m:e>
                        </m:d>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𝑣𝑢</m:t>
                            </m:r>
                          </m:sub>
                        </m:sSub>
                      </m:e>
                    </m:nary>
                    <m:r>
                      <a:rPr lang="en-US" b="0" i="1" smtClean="0">
                        <a:latin typeface="Cambria Math" panose="02040503050406030204" pitchFamily="18" charset="0"/>
                      </a:rPr>
                      <m:t>=1</m:t>
                    </m:r>
                  </m:oMath>
                </a14:m>
                <a:r>
                  <a:rPr lang="en-US"/>
                  <a:t>:</a:t>
                </a:r>
              </a:p>
              <a:p>
                <a:pPr marL="457200" lvl="1" indent="0">
                  <a:buNone/>
                </a:pPr>
                <a14:m>
                  <m:oMathPara xmlns:m="http://schemas.openxmlformats.org/officeDocument/2006/math">
                    <m:oMathParaPr>
                      <m:jc m:val="centerGroup"/>
                    </m:oMathParaPr>
                    <m:oMath xmlns:m="http://schemas.openxmlformats.org/officeDocument/2006/math">
                      <m:sSub>
                        <m:sSubPr>
                          <m:ctrlPr>
                            <a:rPr lang="en-US" sz="2600" b="0" i="1" smtClean="0">
                              <a:solidFill>
                                <a:schemeClr val="accent3"/>
                              </a:solidFill>
                              <a:latin typeface="Cambria Math" panose="02040503050406030204" pitchFamily="18" charset="0"/>
                            </a:rPr>
                          </m:ctrlPr>
                        </m:sSubPr>
                        <m:e>
                          <m:r>
                            <a:rPr lang="en-US" sz="2600" b="0" i="1" smtClean="0">
                              <a:solidFill>
                                <a:schemeClr val="accent3"/>
                              </a:solidFill>
                              <a:latin typeface="Cambria Math" charset="0"/>
                            </a:rPr>
                            <m:t>𝛼</m:t>
                          </m:r>
                        </m:e>
                        <m:sub>
                          <m:r>
                            <a:rPr lang="en-US" sz="2600" b="0" i="1" smtClean="0">
                              <a:solidFill>
                                <a:schemeClr val="accent3"/>
                              </a:solidFill>
                              <a:latin typeface="Cambria Math" charset="0"/>
                            </a:rPr>
                            <m:t>𝑣𝑢</m:t>
                          </m:r>
                        </m:sub>
                      </m:sSub>
                      <m:r>
                        <a:rPr lang="en-US" sz="2600" b="0" i="1" smtClean="0">
                          <a:latin typeface="Cambria Math" charset="0"/>
                        </a:rPr>
                        <m:t>=</m:t>
                      </m:r>
                      <m:f>
                        <m:fPr>
                          <m:ctrlPr>
                            <a:rPr lang="mr-IN" sz="2600" b="0" i="1" smtClean="0">
                              <a:latin typeface="Cambria Math" panose="02040503050406030204" pitchFamily="18" charset="0"/>
                            </a:rPr>
                          </m:ctrlPr>
                        </m:fPr>
                        <m:num>
                          <m:r>
                            <m:rPr>
                              <m:sty m:val="p"/>
                            </m:rPr>
                            <a:rPr lang="en-US" sz="2600" b="0" i="0" smtClean="0">
                              <a:latin typeface="Cambria Math" charset="0"/>
                            </a:rPr>
                            <m:t>exp</m:t>
                          </m:r>
                          <m:r>
                            <a:rPr lang="en-US" sz="2600" b="0" i="1" smtClean="0">
                              <a:latin typeface="Cambria Math" charset="0"/>
                            </a:rPr>
                            <m:t>⁡(</m:t>
                          </m:r>
                          <m:sSub>
                            <m:sSubPr>
                              <m:ctrlPr>
                                <a:rPr lang="en-US" sz="2600" b="0" i="1" smtClean="0">
                                  <a:latin typeface="Cambria Math" panose="02040503050406030204" pitchFamily="18" charset="0"/>
                                </a:rPr>
                              </m:ctrlPr>
                            </m:sSubPr>
                            <m:e>
                              <m:r>
                                <a:rPr lang="en-US" sz="2600" b="0" i="1" smtClean="0">
                                  <a:latin typeface="Cambria Math" charset="0"/>
                                </a:rPr>
                                <m:t>𝑒</m:t>
                              </m:r>
                            </m:e>
                            <m:sub>
                              <m:r>
                                <a:rPr lang="en-US" sz="2600" b="0" i="1" smtClean="0">
                                  <a:latin typeface="Cambria Math" charset="0"/>
                                </a:rPr>
                                <m:t>𝑣𝑢</m:t>
                              </m:r>
                            </m:sub>
                          </m:sSub>
                          <m:r>
                            <a:rPr lang="en-US" sz="2600" b="0" i="1" smtClean="0">
                              <a:latin typeface="Cambria Math" charset="0"/>
                            </a:rPr>
                            <m:t>)</m:t>
                          </m:r>
                        </m:num>
                        <m:den>
                          <m:nary>
                            <m:naryPr>
                              <m:chr m:val="∑"/>
                              <m:supHide m:val="on"/>
                              <m:ctrlPr>
                                <a:rPr lang="en-US" sz="2600" b="0" i="1" smtClean="0">
                                  <a:latin typeface="Cambria Math" panose="02040503050406030204" pitchFamily="18" charset="0"/>
                                </a:rPr>
                              </m:ctrlPr>
                            </m:naryPr>
                            <m:sub>
                              <m:r>
                                <a:rPr lang="en-US" sz="2600" b="0" i="1" smtClean="0">
                                  <a:latin typeface="Cambria Math" charset="0"/>
                                </a:rPr>
                                <m:t>𝑘</m:t>
                              </m:r>
                              <m:r>
                                <a:rPr lang="en-US" sz="2600" b="0" i="1" smtClean="0">
                                  <a:latin typeface="Cambria Math" charset="0"/>
                                </a:rPr>
                                <m:t>∈</m:t>
                              </m:r>
                              <m:r>
                                <a:rPr lang="en-US" sz="2600" b="0" i="1" smtClean="0">
                                  <a:latin typeface="Cambria Math" charset="0"/>
                                </a:rPr>
                                <m:t>𝑁</m:t>
                              </m:r>
                              <m:d>
                                <m:dPr>
                                  <m:ctrlPr>
                                    <a:rPr lang="en-US" sz="2600" b="0" i="1" smtClean="0">
                                      <a:latin typeface="Cambria Math" panose="02040503050406030204" pitchFamily="18" charset="0"/>
                                    </a:rPr>
                                  </m:ctrlPr>
                                </m:dPr>
                                <m:e>
                                  <m:r>
                                    <a:rPr lang="en-US" sz="2600" b="0" i="1" smtClean="0">
                                      <a:latin typeface="Cambria Math" charset="0"/>
                                    </a:rPr>
                                    <m:t>𝑣</m:t>
                                  </m:r>
                                </m:e>
                              </m:d>
                            </m:sub>
                            <m:sup/>
                            <m:e>
                              <m:r>
                                <m:rPr>
                                  <m:sty m:val="p"/>
                                </m:rPr>
                                <a:rPr lang="en-US" sz="2600" b="0" i="0" smtClean="0">
                                  <a:latin typeface="Cambria Math" charset="0"/>
                                </a:rPr>
                                <m:t>exp</m:t>
                              </m:r>
                              <m:r>
                                <a:rPr lang="en-US" sz="2600" b="0" i="1" smtClean="0">
                                  <a:latin typeface="Cambria Math" charset="0"/>
                                </a:rPr>
                                <m:t>⁡(</m:t>
                              </m:r>
                              <m:sSub>
                                <m:sSubPr>
                                  <m:ctrlPr>
                                    <a:rPr lang="en-US" sz="2600" b="0" i="1" smtClean="0">
                                      <a:latin typeface="Cambria Math" panose="02040503050406030204" pitchFamily="18" charset="0"/>
                                    </a:rPr>
                                  </m:ctrlPr>
                                </m:sSubPr>
                                <m:e>
                                  <m:r>
                                    <a:rPr lang="en-US" sz="2600" b="0" i="1" smtClean="0">
                                      <a:latin typeface="Cambria Math" charset="0"/>
                                    </a:rPr>
                                    <m:t>𝑒</m:t>
                                  </m:r>
                                </m:e>
                                <m:sub>
                                  <m:r>
                                    <a:rPr lang="en-US" sz="2600" b="0" i="1" smtClean="0">
                                      <a:latin typeface="Cambria Math" charset="0"/>
                                    </a:rPr>
                                    <m:t>𝑣𝑘</m:t>
                                  </m:r>
                                </m:sub>
                              </m:sSub>
                              <m:r>
                                <a:rPr lang="en-US" sz="2600" b="0" i="1" smtClean="0">
                                  <a:latin typeface="Cambria Math" charset="0"/>
                                </a:rPr>
                                <m:t>)</m:t>
                              </m:r>
                            </m:e>
                          </m:nary>
                        </m:den>
                      </m:f>
                    </m:oMath>
                  </m:oMathPara>
                </a14:m>
                <a:endParaRPr lang="en-US"/>
              </a:p>
              <a:p>
                <a:pPr lvl="1"/>
                <a:r>
                  <a:rPr lang="en-US" b="1">
                    <a:solidFill>
                      <a:srgbClr val="0000FF"/>
                    </a:solidFill>
                  </a:rPr>
                  <a:t>Weighted sum </a:t>
                </a:r>
                <a:r>
                  <a:rPr lang="en-US">
                    <a:solidFill>
                      <a:schemeClr val="tx1"/>
                    </a:solidFill>
                  </a:rPr>
                  <a:t>based on the </a:t>
                </a:r>
                <a:r>
                  <a:rPr lang="en-US" b="1">
                    <a:solidFill>
                      <a:schemeClr val="tx1"/>
                    </a:solidFill>
                  </a:rPr>
                  <a:t>final attention weight </a:t>
                </a:r>
                <a14:m>
                  <m:oMath xmlns:m="http://schemas.openxmlformats.org/officeDocument/2006/math">
                    <m:sSub>
                      <m:sSubPr>
                        <m:ctrlPr>
                          <a:rPr lang="en-US" b="1" i="1" smtClean="0">
                            <a:solidFill>
                              <a:schemeClr val="accent3"/>
                            </a:solidFill>
                            <a:latin typeface="Cambria Math" panose="02040503050406030204" pitchFamily="18" charset="0"/>
                          </a:rPr>
                        </m:ctrlPr>
                      </m:sSubPr>
                      <m:e>
                        <m:r>
                          <a:rPr lang="en-US" b="1" i="1" smtClean="0">
                            <a:solidFill>
                              <a:schemeClr val="accent3"/>
                            </a:solidFill>
                            <a:latin typeface="Cambria Math" panose="02040503050406030204" pitchFamily="18" charset="0"/>
                          </a:rPr>
                          <m:t>𝜶</m:t>
                        </m:r>
                      </m:e>
                      <m:sub>
                        <m:r>
                          <a:rPr lang="en-US" b="1" i="1" smtClean="0">
                            <a:solidFill>
                              <a:schemeClr val="accent3"/>
                            </a:solidFill>
                            <a:latin typeface="Cambria Math" panose="02040503050406030204" pitchFamily="18" charset="0"/>
                          </a:rPr>
                          <m:t>𝒗𝒖</m:t>
                        </m:r>
                      </m:sub>
                    </m:sSub>
                  </m:oMath>
                </a14:m>
                <a:r>
                  <a:rPr lang="en-US" b="1">
                    <a:solidFill>
                      <a:srgbClr val="0000FF"/>
                    </a:solidFill>
                  </a:rPr>
                  <a:t>:</a:t>
                </a:r>
              </a:p>
              <a:p>
                <a:pPr marL="457200" lvl="1" indent="0" algn="ctr">
                  <a:buNone/>
                </a:pPr>
                <a14:m>
                  <m:oMath xmlns:m="http://schemas.openxmlformats.org/officeDocument/2006/math">
                    <m:sSubSup>
                      <m:sSubSupPr>
                        <m:ctrlPr>
                          <a:rPr lang="en-US" sz="2600" i="1" smtClean="0">
                            <a:solidFill>
                              <a:schemeClr val="tx1"/>
                            </a:solidFill>
                            <a:latin typeface="Cambria Math" panose="02040503050406030204" pitchFamily="18" charset="0"/>
                          </a:rPr>
                        </m:ctrlPr>
                      </m:sSubSupPr>
                      <m:e>
                        <m:r>
                          <a:rPr lang="en-US" sz="2600" b="1" i="0" smtClean="0">
                            <a:solidFill>
                              <a:schemeClr val="tx1"/>
                            </a:solidFill>
                            <a:latin typeface="Cambria Math" charset="0"/>
                          </a:rPr>
                          <m:t>𝐡</m:t>
                        </m:r>
                      </m:e>
                      <m:sub>
                        <m:r>
                          <a:rPr lang="en-US" sz="2600" b="0" i="1" smtClean="0">
                            <a:solidFill>
                              <a:schemeClr val="tx1"/>
                            </a:solidFill>
                            <a:latin typeface="Cambria Math" charset="0"/>
                          </a:rPr>
                          <m:t>𝑣</m:t>
                        </m:r>
                      </m:sub>
                      <m:sup>
                        <m:r>
                          <a:rPr lang="en-US" sz="2600" b="0" i="1" smtClean="0">
                            <a:solidFill>
                              <a:schemeClr val="tx1"/>
                            </a:solidFill>
                            <a:latin typeface="Cambria Math" panose="02040503050406030204" pitchFamily="18" charset="0"/>
                          </a:rPr>
                          <m:t>(</m:t>
                        </m:r>
                        <m:r>
                          <a:rPr lang="en-US" sz="2600" b="0" i="1" smtClean="0">
                            <a:solidFill>
                              <a:schemeClr val="tx1"/>
                            </a:solidFill>
                            <a:latin typeface="Cambria Math" panose="02040503050406030204" pitchFamily="18" charset="0"/>
                          </a:rPr>
                          <m:t>𝑙</m:t>
                        </m:r>
                        <m:r>
                          <a:rPr lang="en-US" sz="2600" b="0" i="1" smtClean="0">
                            <a:solidFill>
                              <a:schemeClr val="tx1"/>
                            </a:solidFill>
                            <a:latin typeface="Cambria Math" panose="02040503050406030204" pitchFamily="18" charset="0"/>
                          </a:rPr>
                          <m:t>)</m:t>
                        </m:r>
                      </m:sup>
                    </m:sSubSup>
                    <m:r>
                      <a:rPr lang="en-US" sz="2600" b="0" i="1" smtClean="0">
                        <a:solidFill>
                          <a:schemeClr val="tx1"/>
                        </a:solidFill>
                        <a:latin typeface="Cambria Math" charset="0"/>
                      </a:rPr>
                      <m:t>=</m:t>
                    </m:r>
                    <m:r>
                      <a:rPr lang="en-US" sz="2600" b="0" i="1" smtClean="0">
                        <a:solidFill>
                          <a:schemeClr val="tx1"/>
                        </a:solidFill>
                        <a:latin typeface="Cambria Math" charset="0"/>
                      </a:rPr>
                      <m:t>𝜎</m:t>
                    </m:r>
                    <m:r>
                      <a:rPr lang="en-US" sz="2600" b="0" i="1" smtClean="0">
                        <a:solidFill>
                          <a:schemeClr val="tx1"/>
                        </a:solidFill>
                        <a:latin typeface="Cambria Math" charset="0"/>
                      </a:rPr>
                      <m:t>(</m:t>
                    </m:r>
                    <m:nary>
                      <m:naryPr>
                        <m:chr m:val="∑"/>
                        <m:supHide m:val="on"/>
                        <m:ctrlPr>
                          <a:rPr lang="en-US" sz="2600" i="1" smtClean="0">
                            <a:solidFill>
                              <a:schemeClr val="tx1"/>
                            </a:solidFill>
                            <a:latin typeface="Cambria Math" panose="02040503050406030204" pitchFamily="18" charset="0"/>
                          </a:rPr>
                        </m:ctrlPr>
                      </m:naryPr>
                      <m:sub>
                        <m:r>
                          <a:rPr lang="en-US" sz="2600" b="0" i="1" smtClean="0">
                            <a:solidFill>
                              <a:schemeClr val="tx1"/>
                            </a:solidFill>
                            <a:latin typeface="Cambria Math" charset="0"/>
                          </a:rPr>
                          <m:t>𝑢</m:t>
                        </m:r>
                        <m:r>
                          <a:rPr lang="en-US" sz="2600" b="0" i="1" smtClean="0">
                            <a:solidFill>
                              <a:schemeClr val="tx1"/>
                            </a:solidFill>
                            <a:latin typeface="Cambria Math" charset="0"/>
                          </a:rPr>
                          <m:t>∈</m:t>
                        </m:r>
                        <m:r>
                          <a:rPr lang="en-US" sz="2600" b="0" i="1" smtClean="0">
                            <a:solidFill>
                              <a:schemeClr val="tx1"/>
                            </a:solidFill>
                            <a:latin typeface="Cambria Math" charset="0"/>
                          </a:rPr>
                          <m:t>𝑁</m:t>
                        </m:r>
                        <m:d>
                          <m:dPr>
                            <m:ctrlPr>
                              <a:rPr lang="en-US" sz="2600" i="1" smtClean="0">
                                <a:solidFill>
                                  <a:schemeClr val="tx1"/>
                                </a:solidFill>
                                <a:latin typeface="Cambria Math" panose="02040503050406030204" pitchFamily="18" charset="0"/>
                              </a:rPr>
                            </m:ctrlPr>
                          </m:dPr>
                          <m:e>
                            <m:r>
                              <a:rPr lang="en-US" sz="2600" b="0" i="1" smtClean="0">
                                <a:solidFill>
                                  <a:schemeClr val="tx1"/>
                                </a:solidFill>
                                <a:latin typeface="Cambria Math" charset="0"/>
                              </a:rPr>
                              <m:t>𝑣</m:t>
                            </m:r>
                          </m:e>
                        </m:d>
                      </m:sub>
                      <m:sup/>
                      <m:e>
                        <m:sSub>
                          <m:sSubPr>
                            <m:ctrlPr>
                              <a:rPr lang="en-US" sz="2600" i="1" smtClean="0">
                                <a:solidFill>
                                  <a:schemeClr val="accent3"/>
                                </a:solidFill>
                                <a:latin typeface="Cambria Math" panose="02040503050406030204" pitchFamily="18" charset="0"/>
                              </a:rPr>
                            </m:ctrlPr>
                          </m:sSubPr>
                          <m:e>
                            <m:r>
                              <a:rPr lang="en-US" sz="2600" b="0" i="1" smtClean="0">
                                <a:solidFill>
                                  <a:schemeClr val="accent3"/>
                                </a:solidFill>
                                <a:latin typeface="Cambria Math" charset="0"/>
                              </a:rPr>
                              <m:t>𝛼</m:t>
                            </m:r>
                          </m:e>
                          <m:sub>
                            <m:r>
                              <a:rPr lang="en-US" sz="2600" b="0" i="1" smtClean="0">
                                <a:solidFill>
                                  <a:schemeClr val="accent3"/>
                                </a:solidFill>
                                <a:latin typeface="Cambria Math" charset="0"/>
                              </a:rPr>
                              <m:t>𝑣𝑢</m:t>
                            </m:r>
                          </m:sub>
                        </m:sSub>
                        <m:sSup>
                          <m:sSupPr>
                            <m:ctrlPr>
                              <a:rPr lang="en-US" sz="2400" i="1">
                                <a:latin typeface="Cambria Math" panose="02040503050406030204" pitchFamily="18" charset="0"/>
                              </a:rPr>
                            </m:ctrlPr>
                          </m:sSupPr>
                          <m:e>
                            <m:r>
                              <a:rPr lang="en-US" sz="2400" b="1">
                                <a:latin typeface="Cambria Math" panose="02040503050406030204" pitchFamily="18" charset="0"/>
                              </a:rPr>
                              <m:t>𝐖</m:t>
                            </m:r>
                          </m:e>
                          <m:sup>
                            <m:r>
                              <a:rPr lang="en-US" sz="2400" i="1">
                                <a:latin typeface="Cambria Math" panose="02040503050406030204" pitchFamily="18" charset="0"/>
                              </a:rPr>
                              <m:t>(</m:t>
                            </m:r>
                            <m:r>
                              <a:rPr lang="en-US" sz="2400" i="1">
                                <a:latin typeface="Cambria Math" panose="02040503050406030204" pitchFamily="18" charset="0"/>
                              </a:rPr>
                              <m:t>𝑙</m:t>
                            </m:r>
                            <m:r>
                              <a:rPr lang="en-US" sz="2400" i="1">
                                <a:latin typeface="Cambria Math" panose="02040503050406030204" pitchFamily="18" charset="0"/>
                              </a:rPr>
                              <m:t>)</m:t>
                            </m:r>
                          </m:sup>
                        </m:sSup>
                        <m:sSubSup>
                          <m:sSubSupPr>
                            <m:ctrlPr>
                              <a:rPr lang="en-US" sz="2600" i="1" smtClean="0">
                                <a:solidFill>
                                  <a:schemeClr val="tx1"/>
                                </a:solidFill>
                                <a:latin typeface="Cambria Math" panose="02040503050406030204" pitchFamily="18" charset="0"/>
                              </a:rPr>
                            </m:ctrlPr>
                          </m:sSubSupPr>
                          <m:e>
                            <m:r>
                              <a:rPr lang="en-US" sz="2600" b="1" i="0" smtClean="0">
                                <a:solidFill>
                                  <a:schemeClr val="tx1"/>
                                </a:solidFill>
                                <a:latin typeface="Cambria Math" charset="0"/>
                              </a:rPr>
                              <m:t>𝐡</m:t>
                            </m:r>
                          </m:e>
                          <m:sub>
                            <m:r>
                              <a:rPr lang="en-US" sz="2600" b="0" i="1" smtClean="0">
                                <a:solidFill>
                                  <a:schemeClr val="tx1"/>
                                </a:solidFill>
                                <a:latin typeface="Cambria Math" charset="0"/>
                              </a:rPr>
                              <m:t>𝑢</m:t>
                            </m:r>
                          </m:sub>
                          <m:sup>
                            <m:r>
                              <a:rPr lang="en-US" sz="2600" b="0" i="1" smtClean="0">
                                <a:solidFill>
                                  <a:schemeClr val="tx1"/>
                                </a:solidFill>
                                <a:latin typeface="Cambria Math" panose="02040503050406030204" pitchFamily="18" charset="0"/>
                              </a:rPr>
                              <m:t>(</m:t>
                            </m:r>
                            <m:r>
                              <a:rPr lang="en-US" sz="2600" b="0" i="1" smtClean="0">
                                <a:solidFill>
                                  <a:schemeClr val="tx1"/>
                                </a:solidFill>
                                <a:latin typeface="Cambria Math" panose="02040503050406030204" pitchFamily="18" charset="0"/>
                              </a:rPr>
                              <m:t>𝑙</m:t>
                            </m:r>
                            <m:r>
                              <a:rPr lang="en-US" sz="2600" b="0" i="1" smtClean="0">
                                <a:solidFill>
                                  <a:schemeClr val="tx1"/>
                                </a:solidFill>
                                <a:latin typeface="Cambria Math" charset="0"/>
                              </a:rPr>
                              <m:t>−1</m:t>
                            </m:r>
                            <m:r>
                              <a:rPr lang="en-US" sz="2600" b="0" i="1" smtClean="0">
                                <a:solidFill>
                                  <a:schemeClr val="tx1"/>
                                </a:solidFill>
                                <a:latin typeface="Cambria Math" panose="02040503050406030204" pitchFamily="18" charset="0"/>
                              </a:rPr>
                              <m:t>)</m:t>
                            </m:r>
                          </m:sup>
                        </m:sSubSup>
                      </m:e>
                    </m:nary>
                  </m:oMath>
                </a14:m>
                <a:r>
                  <a:rPr lang="en-US" sz="2600">
                    <a:solidFill>
                      <a:schemeClr val="tx1"/>
                    </a:solidFill>
                  </a:rPr>
                  <a:t>)</a:t>
                </a:r>
              </a:p>
              <a:p>
                <a:endParaRPr lang="en-US"/>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199" y="1236198"/>
                <a:ext cx="8417085" cy="3715673"/>
              </a:xfrm>
              <a:blipFill>
                <a:blip r:embed="rId3"/>
                <a:stretch>
                  <a:fillRect t="-1314" r="-290"/>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19B12225-5612-419B-A8D5-4B8EEE4C217E}" type="slidenum">
              <a:rPr lang="en-US" smtClean="0"/>
              <a:pPr/>
              <a:t>67</a:t>
            </a:fld>
            <a:endParaRPr lang="en-US"/>
          </a:p>
        </p:txBody>
      </p:sp>
      <p:sp>
        <p:nvSpPr>
          <p:cNvPr id="10" name="矩形 21">
            <a:extLst>
              <a:ext uri="{FF2B5EF4-FFF2-40B4-BE49-F238E27FC236}">
                <a16:creationId xmlns:a16="http://schemas.microsoft.com/office/drawing/2014/main" id="{44132620-2C25-3D4A-8ADE-F073DD85C7A8}"/>
              </a:ext>
            </a:extLst>
          </p:cNvPr>
          <p:cNvSpPr/>
          <p:nvPr/>
        </p:nvSpPr>
        <p:spPr>
          <a:xfrm>
            <a:off x="7734210" y="4691128"/>
            <a:ext cx="105702" cy="396383"/>
          </a:xfrm>
          <a:prstGeom prst="rect">
            <a:avLst/>
          </a:prstGeom>
          <a:solidFill>
            <a:srgbClr val="C000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33C6B39-BC12-634F-87BC-6E20D0A65F2E}"/>
                  </a:ext>
                </a:extLst>
              </p:cNvPr>
              <p:cNvSpPr txBox="1"/>
              <p:nvPr/>
            </p:nvSpPr>
            <p:spPr>
              <a:xfrm>
                <a:off x="6696775" y="4749723"/>
                <a:ext cx="59759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𝛼</m:t>
                          </m:r>
                        </m:e>
                        <m:sub>
                          <m:r>
                            <a:rPr lang="en-US" b="0" i="1" smtClean="0">
                              <a:solidFill>
                                <a:srgbClr val="C00000"/>
                              </a:solidFill>
                              <a:latin typeface="Cambria Math" panose="02040503050406030204" pitchFamily="18" charset="0"/>
                            </a:rPr>
                            <m:t>𝐴𝐵</m:t>
                          </m:r>
                        </m:sub>
                      </m:sSub>
                    </m:oMath>
                  </m:oMathPara>
                </a14:m>
                <a:endParaRPr lang="en-US"/>
              </a:p>
            </p:txBody>
          </p:sp>
        </mc:Choice>
        <mc:Fallback xmlns="">
          <p:sp>
            <p:nvSpPr>
              <p:cNvPr id="12" name="TextBox 11">
                <a:extLst>
                  <a:ext uri="{FF2B5EF4-FFF2-40B4-BE49-F238E27FC236}">
                    <a16:creationId xmlns:a16="http://schemas.microsoft.com/office/drawing/2014/main" id="{C33C6B39-BC12-634F-87BC-6E20D0A65F2E}"/>
                  </a:ext>
                </a:extLst>
              </p:cNvPr>
              <p:cNvSpPr txBox="1">
                <a:spLocks noRot="1" noChangeAspect="1" noMove="1" noResize="1" noEditPoints="1" noAdjustHandles="1" noChangeArrowheads="1" noChangeShapeType="1" noTextEdit="1"/>
              </p:cNvSpPr>
              <p:nvPr/>
            </p:nvSpPr>
            <p:spPr>
              <a:xfrm>
                <a:off x="6696775" y="4749723"/>
                <a:ext cx="597599" cy="369332"/>
              </a:xfrm>
              <a:prstGeom prst="rect">
                <a:avLst/>
              </a:prstGeom>
              <a:blipFill>
                <a:blip r:embed="rId4"/>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E07602F9-2A88-D343-8C23-DF1574576F1E}"/>
              </a:ext>
            </a:extLst>
          </p:cNvPr>
          <p:cNvCxnSpPr>
            <a:cxnSpLocks/>
          </p:cNvCxnSpPr>
          <p:nvPr/>
        </p:nvCxnSpPr>
        <p:spPr>
          <a:xfrm flipH="1">
            <a:off x="6685144" y="4889319"/>
            <a:ext cx="944636" cy="536537"/>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3B68AAB-3467-4141-B966-8E487CDA7753}"/>
                  </a:ext>
                </a:extLst>
              </p:cNvPr>
              <p:cNvSpPr txBox="1"/>
              <p:nvPr/>
            </p:nvSpPr>
            <p:spPr>
              <a:xfrm>
                <a:off x="360038" y="4951871"/>
                <a:ext cx="5032705" cy="1252394"/>
              </a:xfrm>
              <a:prstGeom prst="rect">
                <a:avLst/>
              </a:prstGeom>
              <a:noFill/>
            </p:spPr>
            <p:txBody>
              <a:bodyPr wrap="square" rtlCol="0">
                <a:spAutoFit/>
              </a:bodyPr>
              <a:lstStyle/>
              <a:p>
                <a:r>
                  <a:rPr lang="en-US" sz="2400" b="1">
                    <a:latin typeface="Calibri" panose="020F0502020204030204" pitchFamily="34" charset="0"/>
                    <a:cs typeface="Calibri" panose="020F0502020204030204" pitchFamily="34" charset="0"/>
                  </a:rPr>
                  <a:t>Weighted sum using </a:t>
                </a:r>
                <a14:m>
                  <m:oMath xmlns:m="http://schemas.openxmlformats.org/officeDocument/2006/math">
                    <m:sSub>
                      <m:sSubPr>
                        <m:ctrlPr>
                          <a:rPr lang="en-US" sz="240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𝛼</m:t>
                        </m:r>
                      </m:e>
                      <m:sub>
                        <m:r>
                          <a:rPr lang="en-US" sz="2400" b="0" i="1" smtClean="0">
                            <a:solidFill>
                              <a:srgbClr val="C00000"/>
                            </a:solidFill>
                            <a:latin typeface="Cambria Math" panose="02040503050406030204" pitchFamily="18" charset="0"/>
                          </a:rPr>
                          <m:t>𝐴𝐵</m:t>
                        </m:r>
                      </m:sub>
                    </m:sSub>
                  </m:oMath>
                </a14:m>
                <a:r>
                  <a:rPr lang="en-US" sz="2400">
                    <a:latin typeface="Calibri" panose="020F0502020204030204" pitchFamily="34" charset="0"/>
                    <a:cs typeface="Calibri" panose="020F0502020204030204" pitchFamily="34" charset="0"/>
                  </a:rPr>
                  <a:t>, </a:t>
                </a:r>
                <a14:m>
                  <m:oMath xmlns:m="http://schemas.openxmlformats.org/officeDocument/2006/math">
                    <m:sSub>
                      <m:sSubPr>
                        <m:ctrlPr>
                          <a:rPr lang="en-US" sz="2400" i="1" smtClean="0">
                            <a:solidFill>
                              <a:schemeClr val="accent4">
                                <a:lumMod val="75000"/>
                              </a:schemeClr>
                            </a:solidFill>
                            <a:latin typeface="Cambria Math" panose="02040503050406030204" pitchFamily="18" charset="0"/>
                          </a:rPr>
                        </m:ctrlPr>
                      </m:sSubPr>
                      <m:e>
                        <m:r>
                          <a:rPr lang="en-US" sz="2400" b="0" i="1">
                            <a:solidFill>
                              <a:schemeClr val="accent4">
                                <a:lumMod val="75000"/>
                              </a:schemeClr>
                            </a:solidFill>
                            <a:latin typeface="Cambria Math" panose="02040503050406030204" pitchFamily="18" charset="0"/>
                          </a:rPr>
                          <m:t>𝛼</m:t>
                        </m:r>
                      </m:e>
                      <m:sub>
                        <m:r>
                          <a:rPr lang="en-US" sz="2400" b="0" i="1">
                            <a:solidFill>
                              <a:schemeClr val="accent4">
                                <a:lumMod val="75000"/>
                              </a:schemeClr>
                            </a:solidFill>
                            <a:latin typeface="Cambria Math" panose="02040503050406030204" pitchFamily="18" charset="0"/>
                          </a:rPr>
                          <m:t>𝐴</m:t>
                        </m:r>
                        <m:r>
                          <a:rPr lang="en-US" sz="2400" b="0" i="1" smtClean="0">
                            <a:solidFill>
                              <a:schemeClr val="accent4">
                                <a:lumMod val="75000"/>
                              </a:schemeClr>
                            </a:solidFill>
                            <a:latin typeface="Cambria Math" panose="02040503050406030204" pitchFamily="18" charset="0"/>
                          </a:rPr>
                          <m:t>𝐶</m:t>
                        </m:r>
                      </m:sub>
                    </m:sSub>
                  </m:oMath>
                </a14:m>
                <a:r>
                  <a:rPr lang="en-US" sz="2400">
                    <a:latin typeface="Calibri" panose="020F0502020204030204" pitchFamily="34" charset="0"/>
                    <a:cs typeface="Calibri" panose="020F0502020204030204" pitchFamily="34" charset="0"/>
                  </a:rPr>
                  <a:t>, </a:t>
                </a:r>
                <a14:m>
                  <m:oMath xmlns:m="http://schemas.openxmlformats.org/officeDocument/2006/math">
                    <m:sSub>
                      <m:sSubPr>
                        <m:ctrlPr>
                          <a:rPr lang="en-US" sz="2400" i="1" smtClean="0">
                            <a:solidFill>
                              <a:srgbClr val="0070C0"/>
                            </a:solidFill>
                            <a:latin typeface="Cambria Math" panose="02040503050406030204" pitchFamily="18" charset="0"/>
                          </a:rPr>
                        </m:ctrlPr>
                      </m:sSubPr>
                      <m:e>
                        <m:r>
                          <a:rPr lang="en-US" sz="2400" b="0" i="1">
                            <a:solidFill>
                              <a:srgbClr val="0070C0"/>
                            </a:solidFill>
                            <a:latin typeface="Cambria Math" panose="02040503050406030204" pitchFamily="18" charset="0"/>
                          </a:rPr>
                          <m:t>𝛼</m:t>
                        </m:r>
                      </m:e>
                      <m:sub>
                        <m:r>
                          <a:rPr lang="en-US" sz="2400" b="0" i="1">
                            <a:solidFill>
                              <a:srgbClr val="0070C0"/>
                            </a:solidFill>
                            <a:latin typeface="Cambria Math" panose="02040503050406030204" pitchFamily="18" charset="0"/>
                          </a:rPr>
                          <m:t>𝐴</m:t>
                        </m:r>
                        <m:r>
                          <a:rPr lang="en-US" sz="2400" b="0" i="1" smtClean="0">
                            <a:solidFill>
                              <a:srgbClr val="0070C0"/>
                            </a:solidFill>
                            <a:latin typeface="Cambria Math" panose="02040503050406030204" pitchFamily="18" charset="0"/>
                          </a:rPr>
                          <m:t>𝐷</m:t>
                        </m:r>
                      </m:sub>
                    </m:sSub>
                  </m:oMath>
                </a14:m>
                <a:r>
                  <a:rPr lang="en-US" sz="2400" b="1">
                    <a:latin typeface="Calibri" panose="020F0502020204030204" pitchFamily="34" charset="0"/>
                  </a:rPr>
                  <a:t>:</a:t>
                </a:r>
              </a:p>
              <a:p>
                <a14:m>
                  <m:oMath xmlns:m="http://schemas.openxmlformats.org/officeDocument/2006/math">
                    <m:sSubSup>
                      <m:sSubSupPr>
                        <m:ctrlPr>
                          <a:rPr lang="en-US" sz="2000" i="1">
                            <a:latin typeface="Cambria Math" panose="02040503050406030204" pitchFamily="18" charset="0"/>
                          </a:rPr>
                        </m:ctrlPr>
                      </m:sSubSupPr>
                      <m:e>
                        <m:r>
                          <a:rPr lang="en-US" sz="2000" b="1" i="0">
                            <a:latin typeface="Cambria Math" charset="0"/>
                          </a:rPr>
                          <m:t>𝐡</m:t>
                        </m:r>
                      </m:e>
                      <m:sub>
                        <m:r>
                          <a:rPr lang="en-US" sz="2000" i="1">
                            <a:latin typeface="Cambria Math" panose="02040503050406030204" pitchFamily="18" charset="0"/>
                          </a:rPr>
                          <m:t>𝐴</m:t>
                        </m:r>
                      </m:sub>
                      <m:sup>
                        <m:r>
                          <a:rPr lang="en-US" sz="2000" b="0" i="1" smtClean="0">
                            <a:latin typeface="Cambria Math" panose="02040503050406030204" pitchFamily="18" charset="0"/>
                          </a:rPr>
                          <m:t>(</m:t>
                        </m:r>
                        <m:r>
                          <a:rPr lang="en-US" sz="2000" b="0" i="1" smtClean="0">
                            <a:latin typeface="Cambria Math" panose="02040503050406030204" pitchFamily="18" charset="0"/>
                          </a:rPr>
                          <m:t>𝑙</m:t>
                        </m:r>
                        <m:r>
                          <a:rPr lang="en-US" sz="2000" b="0" i="1" smtClean="0">
                            <a:latin typeface="Cambria Math" panose="02040503050406030204" pitchFamily="18" charset="0"/>
                          </a:rPr>
                          <m:t>)</m:t>
                        </m:r>
                      </m:sup>
                    </m:sSubSup>
                    <m:r>
                      <a:rPr lang="en-US" sz="2000" i="1">
                        <a:latin typeface="Cambria Math" charset="0"/>
                      </a:rPr>
                      <m:t>=</m:t>
                    </m:r>
                    <m:r>
                      <a:rPr lang="en-US" sz="2000" i="1">
                        <a:latin typeface="Cambria Math" charset="0"/>
                      </a:rPr>
                      <m:t>𝜎</m:t>
                    </m:r>
                    <m:r>
                      <a:rPr lang="en-US" sz="2000" i="1">
                        <a:latin typeface="Cambria Math" charset="0"/>
                      </a:rPr>
                      <m:t>(</m:t>
                    </m:r>
                    <m:sSub>
                      <m:sSubPr>
                        <m:ctrlPr>
                          <a:rPr lang="en-US" sz="2000" i="1" smtClean="0">
                            <a:solidFill>
                              <a:srgbClr val="C00000"/>
                            </a:solidFill>
                            <a:latin typeface="Cambria Math" panose="02040503050406030204" pitchFamily="18" charset="0"/>
                          </a:rPr>
                        </m:ctrlPr>
                      </m:sSubPr>
                      <m:e>
                        <m:r>
                          <a:rPr lang="en-US" sz="2000" i="1">
                            <a:solidFill>
                              <a:srgbClr val="C00000"/>
                            </a:solidFill>
                            <a:latin typeface="Cambria Math" charset="0"/>
                          </a:rPr>
                          <m:t>𝛼</m:t>
                        </m:r>
                      </m:e>
                      <m:sub>
                        <m:r>
                          <a:rPr lang="en-US" sz="2000" i="1">
                            <a:solidFill>
                              <a:srgbClr val="C00000"/>
                            </a:solidFill>
                            <a:latin typeface="Cambria Math" panose="02040503050406030204" pitchFamily="18" charset="0"/>
                          </a:rPr>
                          <m:t>𝐴𝐵</m:t>
                        </m:r>
                      </m:sub>
                    </m:sSub>
                    <m:sSup>
                      <m:sSupPr>
                        <m:ctrlPr>
                          <a:rPr lang="en-US" sz="2000" i="1" smtClean="0">
                            <a:solidFill>
                              <a:srgbClr val="C00000"/>
                            </a:solidFill>
                            <a:latin typeface="Cambria Math" panose="02040503050406030204" pitchFamily="18" charset="0"/>
                          </a:rPr>
                        </m:ctrlPr>
                      </m:sSupPr>
                      <m:e>
                        <m:r>
                          <a:rPr lang="en-US" sz="2000" b="1" i="0" smtClean="0">
                            <a:solidFill>
                              <a:srgbClr val="C00000"/>
                            </a:solidFill>
                            <a:latin typeface="Cambria Math" panose="02040503050406030204" pitchFamily="18" charset="0"/>
                          </a:rPr>
                          <m:t>𝐖</m:t>
                        </m:r>
                      </m:e>
                      <m:sup>
                        <m:r>
                          <a:rPr lang="en-US" sz="2000" b="0" i="1" smtClean="0">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𝑙</m:t>
                        </m:r>
                        <m:r>
                          <a:rPr lang="en-US" sz="2000" b="0" i="1" smtClean="0">
                            <a:solidFill>
                              <a:srgbClr val="C00000"/>
                            </a:solidFill>
                            <a:latin typeface="Cambria Math" panose="02040503050406030204" pitchFamily="18" charset="0"/>
                          </a:rPr>
                          <m:t>)</m:t>
                        </m:r>
                      </m:sup>
                    </m:sSup>
                    <m:sSubSup>
                      <m:sSubSupPr>
                        <m:ctrlPr>
                          <a:rPr lang="en-US" sz="2000" i="1" smtClean="0">
                            <a:solidFill>
                              <a:srgbClr val="C00000"/>
                            </a:solidFill>
                            <a:latin typeface="Cambria Math" panose="02040503050406030204" pitchFamily="18" charset="0"/>
                          </a:rPr>
                        </m:ctrlPr>
                      </m:sSubSupPr>
                      <m:e>
                        <m:r>
                          <a:rPr lang="en-US" sz="2000" b="1" i="0">
                            <a:solidFill>
                              <a:srgbClr val="C00000"/>
                            </a:solidFill>
                            <a:latin typeface="Cambria Math" charset="0"/>
                          </a:rPr>
                          <m:t>𝐡</m:t>
                        </m:r>
                      </m:e>
                      <m:sub>
                        <m:r>
                          <a:rPr lang="en-US" sz="2000" i="1">
                            <a:solidFill>
                              <a:srgbClr val="C00000"/>
                            </a:solidFill>
                            <a:latin typeface="Cambria Math" panose="02040503050406030204" pitchFamily="18" charset="0"/>
                          </a:rPr>
                          <m:t>𝐵</m:t>
                        </m:r>
                      </m:sub>
                      <m:sup>
                        <m:r>
                          <a:rPr lang="en-US" sz="2000" b="0" i="1" smtClean="0">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𝑙</m:t>
                        </m:r>
                        <m:r>
                          <a:rPr lang="en-US" sz="2000" i="1">
                            <a:solidFill>
                              <a:srgbClr val="C00000"/>
                            </a:solidFill>
                            <a:latin typeface="Cambria Math" charset="0"/>
                          </a:rPr>
                          <m:t>−1</m:t>
                        </m:r>
                        <m:r>
                          <a:rPr lang="en-US" sz="2000" b="0" i="1" smtClean="0">
                            <a:solidFill>
                              <a:srgbClr val="C00000"/>
                            </a:solidFill>
                            <a:latin typeface="Cambria Math" panose="02040503050406030204" pitchFamily="18" charset="0"/>
                          </a:rPr>
                          <m:t>)</m:t>
                        </m:r>
                      </m:sup>
                    </m:sSubSup>
                    <m:r>
                      <m:rPr>
                        <m:nor/>
                      </m:rPr>
                      <a:rPr lang="en-US" sz="2000">
                        <a:latin typeface="Cambria Math" panose="02040503050406030204" pitchFamily="18" charset="0"/>
                      </a:rPr>
                      <m:t>+</m:t>
                    </m:r>
                    <m:sSub>
                      <m:sSubPr>
                        <m:ctrlPr>
                          <a:rPr lang="en-US" sz="2000" i="1" smtClean="0">
                            <a:solidFill>
                              <a:schemeClr val="accent4">
                                <a:lumMod val="75000"/>
                              </a:schemeClr>
                            </a:solidFill>
                            <a:latin typeface="Cambria Math" panose="02040503050406030204" pitchFamily="18" charset="0"/>
                          </a:rPr>
                        </m:ctrlPr>
                      </m:sSubPr>
                      <m:e>
                        <m:r>
                          <a:rPr lang="en-US" sz="2000" i="1">
                            <a:solidFill>
                              <a:schemeClr val="accent4">
                                <a:lumMod val="75000"/>
                              </a:schemeClr>
                            </a:solidFill>
                            <a:latin typeface="Cambria Math" charset="0"/>
                          </a:rPr>
                          <m:t>𝛼</m:t>
                        </m:r>
                      </m:e>
                      <m:sub>
                        <m:r>
                          <a:rPr lang="en-US" sz="2000" i="1">
                            <a:solidFill>
                              <a:schemeClr val="accent4">
                                <a:lumMod val="75000"/>
                              </a:schemeClr>
                            </a:solidFill>
                            <a:latin typeface="Cambria Math" panose="02040503050406030204" pitchFamily="18" charset="0"/>
                          </a:rPr>
                          <m:t>𝐴𝐶</m:t>
                        </m:r>
                      </m:sub>
                    </m:sSub>
                    <m:sSup>
                      <m:sSupPr>
                        <m:ctrlPr>
                          <a:rPr lang="en-US" sz="2000" i="1" smtClean="0">
                            <a:solidFill>
                              <a:schemeClr val="accent4">
                                <a:lumMod val="75000"/>
                              </a:schemeClr>
                            </a:solidFill>
                            <a:latin typeface="Cambria Math" panose="02040503050406030204" pitchFamily="18" charset="0"/>
                          </a:rPr>
                        </m:ctrlPr>
                      </m:sSupPr>
                      <m:e>
                        <m:r>
                          <a:rPr lang="en-US" sz="2000" b="1" i="0" smtClean="0">
                            <a:solidFill>
                              <a:schemeClr val="accent4">
                                <a:lumMod val="75000"/>
                              </a:schemeClr>
                            </a:solidFill>
                            <a:latin typeface="Cambria Math" panose="02040503050406030204" pitchFamily="18" charset="0"/>
                          </a:rPr>
                          <m:t>𝐖</m:t>
                        </m:r>
                      </m:e>
                      <m:sup>
                        <m:r>
                          <a:rPr lang="en-US" sz="2000" b="0" i="1" smtClean="0">
                            <a:solidFill>
                              <a:schemeClr val="accent4">
                                <a:lumMod val="75000"/>
                              </a:schemeClr>
                            </a:solidFill>
                            <a:latin typeface="Cambria Math" panose="02040503050406030204" pitchFamily="18" charset="0"/>
                          </a:rPr>
                          <m:t>(</m:t>
                        </m:r>
                        <m:r>
                          <a:rPr lang="en-US" sz="2000" b="0" i="1" smtClean="0">
                            <a:solidFill>
                              <a:schemeClr val="accent4">
                                <a:lumMod val="75000"/>
                              </a:schemeClr>
                            </a:solidFill>
                            <a:latin typeface="Cambria Math" panose="02040503050406030204" pitchFamily="18" charset="0"/>
                          </a:rPr>
                          <m:t>𝑙</m:t>
                        </m:r>
                        <m:r>
                          <a:rPr lang="en-US" sz="2000" b="0" i="1" smtClean="0">
                            <a:solidFill>
                              <a:schemeClr val="accent4">
                                <a:lumMod val="75000"/>
                              </a:schemeClr>
                            </a:solidFill>
                            <a:latin typeface="Cambria Math" panose="02040503050406030204" pitchFamily="18" charset="0"/>
                          </a:rPr>
                          <m:t>)</m:t>
                        </m:r>
                      </m:sup>
                    </m:sSup>
                    <m:sSubSup>
                      <m:sSubSupPr>
                        <m:ctrlPr>
                          <a:rPr lang="en-US" sz="2000" i="1" smtClean="0">
                            <a:solidFill>
                              <a:schemeClr val="accent4">
                                <a:lumMod val="75000"/>
                              </a:schemeClr>
                            </a:solidFill>
                            <a:latin typeface="Cambria Math" panose="02040503050406030204" pitchFamily="18" charset="0"/>
                          </a:rPr>
                        </m:ctrlPr>
                      </m:sSubSupPr>
                      <m:e>
                        <m:r>
                          <a:rPr lang="en-US" sz="2000" b="1" i="0">
                            <a:solidFill>
                              <a:schemeClr val="accent4">
                                <a:lumMod val="75000"/>
                              </a:schemeClr>
                            </a:solidFill>
                            <a:latin typeface="Cambria Math" charset="0"/>
                          </a:rPr>
                          <m:t>𝐡</m:t>
                        </m:r>
                      </m:e>
                      <m:sub>
                        <m:r>
                          <a:rPr lang="en-US" sz="2000" i="1">
                            <a:solidFill>
                              <a:schemeClr val="accent4">
                                <a:lumMod val="75000"/>
                              </a:schemeClr>
                            </a:solidFill>
                            <a:latin typeface="Cambria Math" panose="02040503050406030204" pitchFamily="18" charset="0"/>
                          </a:rPr>
                          <m:t>𝐶</m:t>
                        </m:r>
                      </m:sub>
                      <m:sup>
                        <m:r>
                          <a:rPr lang="en-US" sz="2000" b="0" i="1" smtClean="0">
                            <a:solidFill>
                              <a:schemeClr val="accent4">
                                <a:lumMod val="75000"/>
                              </a:schemeClr>
                            </a:solidFill>
                            <a:latin typeface="Cambria Math" panose="02040503050406030204" pitchFamily="18" charset="0"/>
                          </a:rPr>
                          <m:t>(</m:t>
                        </m:r>
                        <m:r>
                          <a:rPr lang="en-US" sz="2000" b="0" i="1" smtClean="0">
                            <a:solidFill>
                              <a:schemeClr val="accent4">
                                <a:lumMod val="75000"/>
                              </a:schemeClr>
                            </a:solidFill>
                            <a:latin typeface="Cambria Math" panose="02040503050406030204" pitchFamily="18" charset="0"/>
                          </a:rPr>
                          <m:t>𝑙</m:t>
                        </m:r>
                        <m:r>
                          <a:rPr lang="en-US" sz="2000" i="1">
                            <a:solidFill>
                              <a:schemeClr val="accent4">
                                <a:lumMod val="75000"/>
                              </a:schemeClr>
                            </a:solidFill>
                            <a:latin typeface="Cambria Math" charset="0"/>
                          </a:rPr>
                          <m:t>−1</m:t>
                        </m:r>
                        <m:r>
                          <a:rPr lang="en-US" sz="2000" b="0" i="1" smtClean="0">
                            <a:solidFill>
                              <a:schemeClr val="accent4">
                                <a:lumMod val="75000"/>
                              </a:schemeClr>
                            </a:solidFill>
                            <a:latin typeface="Cambria Math" panose="02040503050406030204" pitchFamily="18" charset="0"/>
                          </a:rPr>
                          <m:t>)</m:t>
                        </m:r>
                      </m:sup>
                    </m:sSubSup>
                  </m:oMath>
                </a14:m>
                <a:r>
                  <a:rPr lang="en-US" sz="2000"/>
                  <a:t>+ </a:t>
                </a:r>
                <a14:m>
                  <m:oMath xmlns:m="http://schemas.openxmlformats.org/officeDocument/2006/math">
                    <m:sSub>
                      <m:sSubPr>
                        <m:ctrlPr>
                          <a:rPr lang="en-US" sz="2000" i="1" smtClean="0">
                            <a:solidFill>
                              <a:srgbClr val="0070C0"/>
                            </a:solidFill>
                            <a:latin typeface="Cambria Math" panose="02040503050406030204" pitchFamily="18" charset="0"/>
                          </a:rPr>
                        </m:ctrlPr>
                      </m:sSubPr>
                      <m:e>
                        <m:r>
                          <a:rPr lang="en-US" sz="2000" i="1">
                            <a:solidFill>
                              <a:srgbClr val="0070C0"/>
                            </a:solidFill>
                            <a:latin typeface="Cambria Math" charset="0"/>
                          </a:rPr>
                          <m:t>𝛼</m:t>
                        </m:r>
                      </m:e>
                      <m:sub>
                        <m:r>
                          <a:rPr lang="en-US" sz="2000" i="1">
                            <a:solidFill>
                              <a:srgbClr val="0070C0"/>
                            </a:solidFill>
                            <a:latin typeface="Cambria Math" panose="02040503050406030204" pitchFamily="18" charset="0"/>
                          </a:rPr>
                          <m:t>𝐴𝐷</m:t>
                        </m:r>
                      </m:sub>
                    </m:sSub>
                    <m:sSup>
                      <m:sSupPr>
                        <m:ctrlPr>
                          <a:rPr lang="en-US" sz="2000" i="1" smtClean="0">
                            <a:solidFill>
                              <a:srgbClr val="0070C0"/>
                            </a:solidFill>
                            <a:latin typeface="Cambria Math" panose="02040503050406030204" pitchFamily="18" charset="0"/>
                          </a:rPr>
                        </m:ctrlPr>
                      </m:sSupPr>
                      <m:e>
                        <m:r>
                          <a:rPr lang="en-US" sz="2000" b="1" i="0" smtClean="0">
                            <a:solidFill>
                              <a:srgbClr val="0070C0"/>
                            </a:solidFill>
                            <a:latin typeface="Cambria Math" panose="02040503050406030204" pitchFamily="18" charset="0"/>
                          </a:rPr>
                          <m:t>𝐖</m:t>
                        </m:r>
                      </m:e>
                      <m:sup>
                        <m:r>
                          <a:rPr lang="en-US" sz="2000" b="0" i="1" smtClean="0">
                            <a:solidFill>
                              <a:srgbClr val="0070C0"/>
                            </a:solidFill>
                            <a:latin typeface="Cambria Math" panose="02040503050406030204" pitchFamily="18" charset="0"/>
                          </a:rPr>
                          <m:t>(</m:t>
                        </m:r>
                        <m:r>
                          <a:rPr lang="en-US" sz="2000" b="0" i="1" smtClean="0">
                            <a:solidFill>
                              <a:srgbClr val="0070C0"/>
                            </a:solidFill>
                            <a:latin typeface="Cambria Math" panose="02040503050406030204" pitchFamily="18" charset="0"/>
                          </a:rPr>
                          <m:t>𝑙</m:t>
                        </m:r>
                        <m:r>
                          <a:rPr lang="en-US" sz="2000" b="0" i="1" smtClean="0">
                            <a:solidFill>
                              <a:srgbClr val="0070C0"/>
                            </a:solidFill>
                            <a:latin typeface="Cambria Math" panose="02040503050406030204" pitchFamily="18" charset="0"/>
                          </a:rPr>
                          <m:t>)</m:t>
                        </m:r>
                      </m:sup>
                    </m:sSup>
                    <m:sSubSup>
                      <m:sSubSupPr>
                        <m:ctrlPr>
                          <a:rPr lang="en-US" sz="2000" i="1" smtClean="0">
                            <a:solidFill>
                              <a:srgbClr val="0070C0"/>
                            </a:solidFill>
                            <a:latin typeface="Cambria Math" panose="02040503050406030204" pitchFamily="18" charset="0"/>
                          </a:rPr>
                        </m:ctrlPr>
                      </m:sSubSupPr>
                      <m:e>
                        <m:r>
                          <a:rPr lang="en-US" sz="2000" b="1" i="0">
                            <a:solidFill>
                              <a:srgbClr val="0070C0"/>
                            </a:solidFill>
                            <a:latin typeface="Cambria Math" charset="0"/>
                          </a:rPr>
                          <m:t>𝐡</m:t>
                        </m:r>
                      </m:e>
                      <m:sub>
                        <m:r>
                          <a:rPr lang="en-US" sz="2000" i="1">
                            <a:solidFill>
                              <a:srgbClr val="0070C0"/>
                            </a:solidFill>
                            <a:latin typeface="Cambria Math" panose="02040503050406030204" pitchFamily="18" charset="0"/>
                          </a:rPr>
                          <m:t>𝐷</m:t>
                        </m:r>
                      </m:sub>
                      <m:sup>
                        <m:r>
                          <a:rPr lang="en-US" sz="2000" b="0" i="1" smtClean="0">
                            <a:solidFill>
                              <a:srgbClr val="0070C0"/>
                            </a:solidFill>
                            <a:latin typeface="Cambria Math" panose="02040503050406030204" pitchFamily="18" charset="0"/>
                          </a:rPr>
                          <m:t>(</m:t>
                        </m:r>
                        <m:r>
                          <a:rPr lang="en-US" sz="2000" b="0" i="1" smtClean="0">
                            <a:solidFill>
                              <a:srgbClr val="0070C0"/>
                            </a:solidFill>
                            <a:latin typeface="Cambria Math" panose="02040503050406030204" pitchFamily="18" charset="0"/>
                          </a:rPr>
                          <m:t>𝑙</m:t>
                        </m:r>
                        <m:r>
                          <a:rPr lang="en-US" sz="2000" i="1">
                            <a:solidFill>
                              <a:srgbClr val="0070C0"/>
                            </a:solidFill>
                            <a:latin typeface="Cambria Math" charset="0"/>
                          </a:rPr>
                          <m:t>−1</m:t>
                        </m:r>
                        <m:r>
                          <a:rPr lang="en-US" sz="2000" b="0" i="1" smtClean="0">
                            <a:solidFill>
                              <a:srgbClr val="0070C0"/>
                            </a:solidFill>
                            <a:latin typeface="Cambria Math" panose="02040503050406030204" pitchFamily="18" charset="0"/>
                          </a:rPr>
                          <m:t>)</m:t>
                        </m:r>
                      </m:sup>
                    </m:sSubSup>
                    <m:r>
                      <m:rPr>
                        <m:nor/>
                      </m:rPr>
                      <a:rPr lang="en-US" sz="2000" dirty="0"/>
                      <m:t>)</m:t>
                    </m:r>
                  </m:oMath>
                </a14:m>
                <a:endParaRPr lang="en-US" sz="2400"/>
              </a:p>
            </p:txBody>
          </p:sp>
        </mc:Choice>
        <mc:Fallback xmlns="">
          <p:sp>
            <p:nvSpPr>
              <p:cNvPr id="16" name="TextBox 15">
                <a:extLst>
                  <a:ext uri="{FF2B5EF4-FFF2-40B4-BE49-F238E27FC236}">
                    <a16:creationId xmlns:a16="http://schemas.microsoft.com/office/drawing/2014/main" id="{83B68AAB-3467-4141-B966-8E487CDA7753}"/>
                  </a:ext>
                </a:extLst>
              </p:cNvPr>
              <p:cNvSpPr txBox="1">
                <a:spLocks noRot="1" noChangeAspect="1" noMove="1" noResize="1" noEditPoints="1" noAdjustHandles="1" noChangeArrowheads="1" noChangeShapeType="1" noTextEdit="1"/>
              </p:cNvSpPr>
              <p:nvPr/>
            </p:nvSpPr>
            <p:spPr>
              <a:xfrm>
                <a:off x="360038" y="4951871"/>
                <a:ext cx="5032705" cy="1252394"/>
              </a:xfrm>
              <a:prstGeom prst="rect">
                <a:avLst/>
              </a:prstGeom>
              <a:blipFill>
                <a:blip r:embed="rId5"/>
                <a:stretch>
                  <a:fillRect l="-1816" t="-3883"/>
                </a:stretch>
              </a:blipFill>
            </p:spPr>
            <p:txBody>
              <a:bodyPr/>
              <a:lstStyle/>
              <a:p>
                <a:r>
                  <a:rPr lang="en-US">
                    <a:noFill/>
                  </a:rPr>
                  <a:t> </a:t>
                </a:r>
              </a:p>
            </p:txBody>
          </p:sp>
        </mc:Fallback>
      </mc:AlternateContent>
      <p:sp>
        <p:nvSpPr>
          <p:cNvPr id="17" name="矩形 21">
            <a:extLst>
              <a:ext uri="{FF2B5EF4-FFF2-40B4-BE49-F238E27FC236}">
                <a16:creationId xmlns:a16="http://schemas.microsoft.com/office/drawing/2014/main" id="{27663A8D-9EE2-A34B-8AFF-FE4EBFE80E79}"/>
              </a:ext>
            </a:extLst>
          </p:cNvPr>
          <p:cNvSpPr/>
          <p:nvPr/>
        </p:nvSpPr>
        <p:spPr>
          <a:xfrm>
            <a:off x="8099070" y="5527021"/>
            <a:ext cx="105702" cy="396383"/>
          </a:xfrm>
          <a:prstGeom prst="rect">
            <a:avLst/>
          </a:prstGeom>
          <a:solidFill>
            <a:schemeClr val="accent4"/>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矩形 21">
            <a:extLst>
              <a:ext uri="{FF2B5EF4-FFF2-40B4-BE49-F238E27FC236}">
                <a16:creationId xmlns:a16="http://schemas.microsoft.com/office/drawing/2014/main" id="{16D861B2-1531-EF49-920C-8126A52ADBF9}"/>
              </a:ext>
            </a:extLst>
          </p:cNvPr>
          <p:cNvSpPr/>
          <p:nvPr/>
        </p:nvSpPr>
        <p:spPr>
          <a:xfrm>
            <a:off x="6083668" y="6259377"/>
            <a:ext cx="105702" cy="396383"/>
          </a:xfrm>
          <a:prstGeom prst="rect">
            <a:avLst/>
          </a:prstGeom>
          <a:solidFill>
            <a:srgbClr val="0070C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矩形 21">
            <a:extLst>
              <a:ext uri="{FF2B5EF4-FFF2-40B4-BE49-F238E27FC236}">
                <a16:creationId xmlns:a16="http://schemas.microsoft.com/office/drawing/2014/main" id="{AB07A28F-DE44-2642-B606-9217EA631FCF}"/>
              </a:ext>
            </a:extLst>
          </p:cNvPr>
          <p:cNvSpPr/>
          <p:nvPr/>
        </p:nvSpPr>
        <p:spPr>
          <a:xfrm>
            <a:off x="6429531" y="5108893"/>
            <a:ext cx="105702" cy="396383"/>
          </a:xfrm>
          <a:prstGeom prst="rect">
            <a:avLst/>
          </a:prstGeom>
          <a:solidFill>
            <a:schemeClr val="accent1"/>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22" name="Straight Arrow Connector 21">
            <a:extLst>
              <a:ext uri="{FF2B5EF4-FFF2-40B4-BE49-F238E27FC236}">
                <a16:creationId xmlns:a16="http://schemas.microsoft.com/office/drawing/2014/main" id="{1BD02E48-88AA-1241-9A54-AE0B6B3F0542}"/>
              </a:ext>
            </a:extLst>
          </p:cNvPr>
          <p:cNvCxnSpPr>
            <a:cxnSpLocks/>
          </p:cNvCxnSpPr>
          <p:nvPr/>
        </p:nvCxnSpPr>
        <p:spPr>
          <a:xfrm flipH="1" flipV="1">
            <a:off x="6635761" y="5527021"/>
            <a:ext cx="1385709" cy="106063"/>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127CA997-B643-3047-9C49-9254F2ED7CA6}"/>
              </a:ext>
            </a:extLst>
          </p:cNvPr>
          <p:cNvCxnSpPr>
            <a:cxnSpLocks/>
            <a:stCxn id="18" idx="0"/>
          </p:cNvCxnSpPr>
          <p:nvPr/>
        </p:nvCxnSpPr>
        <p:spPr>
          <a:xfrm flipV="1">
            <a:off x="6136519" y="5576963"/>
            <a:ext cx="302725" cy="682414"/>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C429ACC9-BD7A-824B-A8BF-4B99C835DEE6}"/>
                  </a:ext>
                </a:extLst>
              </p:cNvPr>
              <p:cNvSpPr txBox="1"/>
              <p:nvPr/>
            </p:nvSpPr>
            <p:spPr>
              <a:xfrm>
                <a:off x="7826296" y="4680061"/>
                <a:ext cx="807529" cy="4385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1" i="0" smtClean="0">
                              <a:latin typeface="Cambria Math" panose="02040503050406030204" pitchFamily="18" charset="0"/>
                            </a:rPr>
                            <m:t>𝐡</m:t>
                          </m:r>
                        </m:e>
                        <m:sub>
                          <m:r>
                            <a:rPr lang="en-US" b="0" i="1" smtClean="0">
                              <a:latin typeface="Cambria Math" panose="02040503050406030204" pitchFamily="18" charset="0"/>
                            </a:rPr>
                            <m:t>𝐵</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−1)</m:t>
                          </m:r>
                        </m:sup>
                      </m:sSubSup>
                    </m:oMath>
                  </m:oMathPara>
                </a14:m>
                <a:endParaRPr lang="en-US"/>
              </a:p>
            </p:txBody>
          </p:sp>
        </mc:Choice>
        <mc:Fallback xmlns="">
          <p:sp>
            <p:nvSpPr>
              <p:cNvPr id="32" name="TextBox 31">
                <a:extLst>
                  <a:ext uri="{FF2B5EF4-FFF2-40B4-BE49-F238E27FC236}">
                    <a16:creationId xmlns:a16="http://schemas.microsoft.com/office/drawing/2014/main" id="{C429ACC9-BD7A-824B-A8BF-4B99C835DEE6}"/>
                  </a:ext>
                </a:extLst>
              </p:cNvPr>
              <p:cNvSpPr txBox="1">
                <a:spLocks noRot="1" noChangeAspect="1" noMove="1" noResize="1" noEditPoints="1" noAdjustHandles="1" noChangeArrowheads="1" noChangeShapeType="1" noTextEdit="1"/>
              </p:cNvSpPr>
              <p:nvPr/>
            </p:nvSpPr>
            <p:spPr>
              <a:xfrm>
                <a:off x="7826296" y="4680061"/>
                <a:ext cx="807529" cy="438582"/>
              </a:xfrm>
              <a:prstGeom prst="rect">
                <a:avLst/>
              </a:prstGeom>
              <a:blipFill>
                <a:blip r:embed="rId6"/>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4B43D23-FCFD-334D-A7F1-161BF055DC1A}"/>
                  </a:ext>
                </a:extLst>
              </p:cNvPr>
              <p:cNvSpPr txBox="1"/>
              <p:nvPr/>
            </p:nvSpPr>
            <p:spPr>
              <a:xfrm>
                <a:off x="8163916" y="5532015"/>
                <a:ext cx="807529" cy="4412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1" i="0" smtClean="0">
                              <a:latin typeface="Cambria Math" panose="02040503050406030204" pitchFamily="18" charset="0"/>
                            </a:rPr>
                            <m:t>𝐡</m:t>
                          </m:r>
                        </m:e>
                        <m:sub>
                          <m:r>
                            <a:rPr lang="en-US" b="0" i="1" smtClean="0">
                              <a:latin typeface="Cambria Math" panose="02040503050406030204" pitchFamily="18" charset="0"/>
                            </a:rPr>
                            <m:t>𝐶</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−1)</m:t>
                          </m:r>
                        </m:sup>
                      </m:sSubSup>
                    </m:oMath>
                  </m:oMathPara>
                </a14:m>
                <a:endParaRPr lang="en-US"/>
              </a:p>
            </p:txBody>
          </p:sp>
        </mc:Choice>
        <mc:Fallback xmlns="">
          <p:sp>
            <p:nvSpPr>
              <p:cNvPr id="33" name="TextBox 32">
                <a:extLst>
                  <a:ext uri="{FF2B5EF4-FFF2-40B4-BE49-F238E27FC236}">
                    <a16:creationId xmlns:a16="http://schemas.microsoft.com/office/drawing/2014/main" id="{64B43D23-FCFD-334D-A7F1-161BF055DC1A}"/>
                  </a:ext>
                </a:extLst>
              </p:cNvPr>
              <p:cNvSpPr txBox="1">
                <a:spLocks noRot="1" noChangeAspect="1" noMove="1" noResize="1" noEditPoints="1" noAdjustHandles="1" noChangeArrowheads="1" noChangeShapeType="1" noTextEdit="1"/>
              </p:cNvSpPr>
              <p:nvPr/>
            </p:nvSpPr>
            <p:spPr>
              <a:xfrm>
                <a:off x="8163916" y="5532015"/>
                <a:ext cx="807529" cy="441211"/>
              </a:xfrm>
              <a:prstGeom prst="rect">
                <a:avLst/>
              </a:prstGeom>
              <a:blipFill>
                <a:blip r:embed="rId7"/>
                <a:stretch>
                  <a:fillRect b="-13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4AC8E7E-BAD9-6F47-9922-3CA9BC875821}"/>
                  </a:ext>
                </a:extLst>
              </p:cNvPr>
              <p:cNvSpPr txBox="1"/>
              <p:nvPr/>
            </p:nvSpPr>
            <p:spPr>
              <a:xfrm>
                <a:off x="7171251" y="5237821"/>
                <a:ext cx="5892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4"/>
                              </a:solidFill>
                              <a:latin typeface="Cambria Math" panose="02040503050406030204" pitchFamily="18" charset="0"/>
                            </a:rPr>
                          </m:ctrlPr>
                        </m:sSubPr>
                        <m:e>
                          <m:r>
                            <a:rPr lang="en-US" b="0" i="1" smtClean="0">
                              <a:solidFill>
                                <a:schemeClr val="accent4"/>
                              </a:solidFill>
                              <a:latin typeface="Cambria Math" panose="02040503050406030204" pitchFamily="18" charset="0"/>
                            </a:rPr>
                            <m:t>𝛼</m:t>
                          </m:r>
                        </m:e>
                        <m:sub>
                          <m:r>
                            <a:rPr lang="en-US" b="0" i="1" smtClean="0">
                              <a:solidFill>
                                <a:schemeClr val="accent4"/>
                              </a:solidFill>
                              <a:latin typeface="Cambria Math" panose="02040503050406030204" pitchFamily="18" charset="0"/>
                            </a:rPr>
                            <m:t>𝐴𝐶</m:t>
                          </m:r>
                        </m:sub>
                      </m:sSub>
                    </m:oMath>
                  </m:oMathPara>
                </a14:m>
                <a:endParaRPr lang="en-US">
                  <a:solidFill>
                    <a:schemeClr val="accent4"/>
                  </a:solidFill>
                </a:endParaRPr>
              </a:p>
            </p:txBody>
          </p:sp>
        </mc:Choice>
        <mc:Fallback xmlns="">
          <p:sp>
            <p:nvSpPr>
              <p:cNvPr id="34" name="TextBox 33">
                <a:extLst>
                  <a:ext uri="{FF2B5EF4-FFF2-40B4-BE49-F238E27FC236}">
                    <a16:creationId xmlns:a16="http://schemas.microsoft.com/office/drawing/2014/main" id="{B4AC8E7E-BAD9-6F47-9922-3CA9BC875821}"/>
                  </a:ext>
                </a:extLst>
              </p:cNvPr>
              <p:cNvSpPr txBox="1">
                <a:spLocks noRot="1" noChangeAspect="1" noMove="1" noResize="1" noEditPoints="1" noAdjustHandles="1" noChangeArrowheads="1" noChangeShapeType="1" noTextEdit="1"/>
              </p:cNvSpPr>
              <p:nvPr/>
            </p:nvSpPr>
            <p:spPr>
              <a:xfrm>
                <a:off x="7171251" y="5237821"/>
                <a:ext cx="589264"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AAAB906-2E2D-3843-A780-AECE6260E581}"/>
                  </a:ext>
                </a:extLst>
              </p:cNvPr>
              <p:cNvSpPr txBox="1"/>
              <p:nvPr/>
            </p:nvSpPr>
            <p:spPr>
              <a:xfrm>
                <a:off x="5761682" y="5706634"/>
                <a:ext cx="60362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𝛼</m:t>
                          </m:r>
                        </m:e>
                        <m:sub>
                          <m:r>
                            <a:rPr lang="en-US" b="0" i="1" smtClean="0">
                              <a:solidFill>
                                <a:srgbClr val="0070C0"/>
                              </a:solidFill>
                              <a:latin typeface="Cambria Math" panose="02040503050406030204" pitchFamily="18" charset="0"/>
                            </a:rPr>
                            <m:t>𝐴𝐷</m:t>
                          </m:r>
                        </m:sub>
                      </m:sSub>
                    </m:oMath>
                  </m:oMathPara>
                </a14:m>
                <a:endParaRPr lang="en-US">
                  <a:solidFill>
                    <a:srgbClr val="0070C0"/>
                  </a:solidFill>
                </a:endParaRPr>
              </a:p>
            </p:txBody>
          </p:sp>
        </mc:Choice>
        <mc:Fallback xmlns="">
          <p:sp>
            <p:nvSpPr>
              <p:cNvPr id="35" name="TextBox 34">
                <a:extLst>
                  <a:ext uri="{FF2B5EF4-FFF2-40B4-BE49-F238E27FC236}">
                    <a16:creationId xmlns:a16="http://schemas.microsoft.com/office/drawing/2014/main" id="{2AAAB906-2E2D-3843-A780-AECE6260E581}"/>
                  </a:ext>
                </a:extLst>
              </p:cNvPr>
              <p:cNvSpPr txBox="1">
                <a:spLocks noRot="1" noChangeAspect="1" noMove="1" noResize="1" noEditPoints="1" noAdjustHandles="1" noChangeArrowheads="1" noChangeShapeType="1" noTextEdit="1"/>
              </p:cNvSpPr>
              <p:nvPr/>
            </p:nvSpPr>
            <p:spPr>
              <a:xfrm>
                <a:off x="5761682" y="5706634"/>
                <a:ext cx="603627" cy="36933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828330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 Mechanism (3)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686800" cy="5562600"/>
              </a:xfrm>
            </p:spPr>
            <p:txBody>
              <a:bodyPr>
                <a:normAutofit/>
              </a:bodyPr>
              <a:lstStyle/>
              <a:p>
                <a:pPr marL="0" indent="0">
                  <a:buNone/>
                </a:pPr>
                <a:r>
                  <a:rPr lang="en-US" b="1" dirty="0">
                    <a:solidFill>
                      <a:srgbClr val="008000"/>
                    </a:solidFill>
                  </a:rPr>
                  <a:t>What is the form of attention mechanism </a:t>
                </a:r>
                <a14:m>
                  <m:oMath xmlns:m="http://schemas.openxmlformats.org/officeDocument/2006/math">
                    <m:r>
                      <a:rPr lang="en-US" b="1" i="1">
                        <a:solidFill>
                          <a:srgbClr val="008000"/>
                        </a:solidFill>
                        <a:latin typeface="Cambria Math" charset="0"/>
                      </a:rPr>
                      <m:t>𝒂</m:t>
                    </m:r>
                  </m:oMath>
                </a14:m>
                <a:r>
                  <a:rPr lang="en-US" b="1" dirty="0">
                    <a:solidFill>
                      <a:srgbClr val="008000"/>
                    </a:solidFill>
                  </a:rPr>
                  <a:t>?</a:t>
                </a:r>
              </a:p>
              <a:p>
                <a:pPr lvl="1"/>
                <a:r>
                  <a:rPr lang="en-US" dirty="0"/>
                  <a:t>The approach is agnostic to the choice of </a:t>
                </a:r>
                <a14:m>
                  <m:oMath xmlns:m="http://schemas.openxmlformats.org/officeDocument/2006/math">
                    <m:r>
                      <a:rPr lang="en-US" b="0" i="1" smtClean="0">
                        <a:latin typeface="Cambria Math" charset="0"/>
                      </a:rPr>
                      <m:t>𝑎</m:t>
                    </m:r>
                  </m:oMath>
                </a14:m>
                <a:endParaRPr lang="en-US" dirty="0"/>
              </a:p>
              <a:p>
                <a:pPr lvl="2"/>
                <a:r>
                  <a:rPr lang="en-US" dirty="0"/>
                  <a:t>E.g., use a simple single-layer neural network</a:t>
                </a:r>
              </a:p>
              <a:p>
                <a:pPr lvl="3"/>
                <a14:m>
                  <m:oMath xmlns:m="http://schemas.openxmlformats.org/officeDocument/2006/math">
                    <m:r>
                      <a:rPr lang="en-US" b="0" i="1" smtClean="0">
                        <a:latin typeface="Cambria Math" charset="0"/>
                      </a:rPr>
                      <m:t>𝑎</m:t>
                    </m:r>
                  </m:oMath>
                </a14:m>
                <a:r>
                  <a:rPr lang="en-US" dirty="0"/>
                  <a:t> have trainable parameters (weights in the Linear layer)</a:t>
                </a:r>
              </a:p>
              <a:p>
                <a:pPr lvl="1"/>
                <a:endParaRPr lang="en-US" dirty="0"/>
              </a:p>
              <a:p>
                <a:pPr lvl="1"/>
                <a:endParaRPr lang="en-US" dirty="0"/>
              </a:p>
              <a:p>
                <a:pPr lvl="1"/>
                <a:endParaRPr lang="en-US" dirty="0"/>
              </a:p>
              <a:p>
                <a:pPr lvl="1"/>
                <a:r>
                  <a:rPr lang="en-US" dirty="0">
                    <a:solidFill>
                      <a:srgbClr val="0000FF"/>
                    </a:solidFill>
                  </a:rPr>
                  <a:t>Parameters of </a:t>
                </a:r>
                <a14:m>
                  <m:oMath xmlns:m="http://schemas.openxmlformats.org/officeDocument/2006/math">
                    <m:r>
                      <a:rPr lang="en-US" b="0" i="1" smtClean="0">
                        <a:solidFill>
                          <a:srgbClr val="0000FF"/>
                        </a:solidFill>
                        <a:latin typeface="Cambria Math" charset="0"/>
                      </a:rPr>
                      <m:t>𝑎</m:t>
                    </m:r>
                  </m:oMath>
                </a14:m>
                <a:r>
                  <a:rPr lang="en-US" dirty="0">
                    <a:solidFill>
                      <a:srgbClr val="0000FF"/>
                    </a:solidFill>
                  </a:rPr>
                  <a:t> are trained jointly:</a:t>
                </a:r>
              </a:p>
              <a:p>
                <a:pPr lvl="2"/>
                <a:r>
                  <a:rPr lang="en-US" dirty="0"/>
                  <a:t>Learn the parameters together with </a:t>
                </a:r>
                <a:r>
                  <a:rPr lang="en-US" dirty="0">
                    <a:latin typeface="Calibri" charset="0"/>
                    <a:ea typeface="Calibri" charset="0"/>
                    <a:cs typeface="Calibri" charset="0"/>
                    <a:sym typeface="Open Sans"/>
                  </a:rPr>
                  <a:t>weight matrices (i.e., other parameter of </a:t>
                </a:r>
                <a:r>
                  <a:rPr lang="en-US" dirty="0"/>
                  <a:t>the neural net </a:t>
                </a:r>
                <a14:m>
                  <m:oMath xmlns:m="http://schemas.openxmlformats.org/officeDocument/2006/math">
                    <m:sSup>
                      <m:sSupPr>
                        <m:ctrlPr>
                          <a:rPr lang="en-US" i="1">
                            <a:latin typeface="Cambria Math" panose="02040503050406030204" pitchFamily="18" charset="0"/>
                          </a:rPr>
                        </m:ctrlPr>
                      </m:sSupPr>
                      <m:e>
                        <m:r>
                          <a:rPr lang="en-US" b="1">
                            <a:latin typeface="Cambria Math" panose="02040503050406030204" pitchFamily="18" charset="0"/>
                          </a:rPr>
                          <m:t>𝐖</m:t>
                        </m:r>
                      </m:e>
                      <m:sup>
                        <m:r>
                          <a:rPr lang="en-US" i="1">
                            <a:latin typeface="Cambria Math" panose="02040503050406030204" pitchFamily="18" charset="0"/>
                          </a:rPr>
                          <m:t>(</m:t>
                        </m:r>
                        <m:r>
                          <a:rPr lang="en-US" i="1">
                            <a:latin typeface="Cambria Math" panose="02040503050406030204" pitchFamily="18" charset="0"/>
                          </a:rPr>
                          <m:t>𝑙</m:t>
                        </m:r>
                        <m:r>
                          <a:rPr lang="en-US" i="1">
                            <a:latin typeface="Cambria Math" panose="02040503050406030204" pitchFamily="18" charset="0"/>
                          </a:rPr>
                          <m:t>)</m:t>
                        </m:r>
                      </m:sup>
                    </m:sSup>
                  </m:oMath>
                </a14:m>
                <a:r>
                  <a:rPr lang="en-US" dirty="0"/>
                  <a:t>)</a:t>
                </a:r>
                <a:r>
                  <a:rPr lang="en-US" dirty="0">
                    <a:latin typeface="Calibri" charset="0"/>
                    <a:ea typeface="Calibri" charset="0"/>
                    <a:cs typeface="Calibri" charset="0"/>
                    <a:sym typeface="Open Sans"/>
                  </a:rPr>
                  <a:t> </a:t>
                </a:r>
                <a:r>
                  <a:rPr lang="en-US" dirty="0"/>
                  <a:t>in an end-to-end fashion</a:t>
                </a:r>
              </a:p>
              <a:p>
                <a:endParaRPr lang="en-US" b="1" dirty="0">
                  <a:solidFill>
                    <a:srgbClr val="0000FF"/>
                  </a:solidFill>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686800" cy="5562600"/>
              </a:xfrm>
              <a:blipFill>
                <a:blip r:embed="rId2"/>
                <a:stretch>
                  <a:fillRect l="-1754" t="-1316"/>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19B12225-5612-419B-A8D5-4B8EEE4C217E}" type="slidenum">
              <a:rPr lang="en-US" smtClean="0"/>
              <a:pPr/>
              <a:t>68</a:t>
            </a:fld>
            <a:endParaRPr lang="en-US"/>
          </a:p>
        </p:txBody>
      </p:sp>
      <p:sp>
        <p:nvSpPr>
          <p:cNvPr id="8" name="矩形 21">
            <a:extLst>
              <a:ext uri="{FF2B5EF4-FFF2-40B4-BE49-F238E27FC236}">
                <a16:creationId xmlns:a16="http://schemas.microsoft.com/office/drawing/2014/main" id="{31733AB4-3E5F-E443-A4B9-9F6276F796D7}"/>
              </a:ext>
            </a:extLst>
          </p:cNvPr>
          <p:cNvSpPr/>
          <p:nvPr/>
        </p:nvSpPr>
        <p:spPr>
          <a:xfrm>
            <a:off x="2405493" y="3527917"/>
            <a:ext cx="105702" cy="396383"/>
          </a:xfrm>
          <a:prstGeom prst="rect">
            <a:avLst/>
          </a:prstGeom>
          <a:solidFill>
            <a:srgbClr val="C000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21">
            <a:extLst>
              <a:ext uri="{FF2B5EF4-FFF2-40B4-BE49-F238E27FC236}">
                <a16:creationId xmlns:a16="http://schemas.microsoft.com/office/drawing/2014/main" id="{52CB376A-4DF8-E646-B12E-84BC494E2E66}"/>
              </a:ext>
            </a:extLst>
          </p:cNvPr>
          <p:cNvSpPr/>
          <p:nvPr/>
        </p:nvSpPr>
        <p:spPr>
          <a:xfrm>
            <a:off x="2405493" y="3924300"/>
            <a:ext cx="105702" cy="396383"/>
          </a:xfrm>
          <a:prstGeom prst="rect">
            <a:avLst/>
          </a:prstGeom>
          <a:solidFill>
            <a:schemeClr val="accent1"/>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FDA8800-F6E5-8643-9889-4142D464D90B}"/>
                  </a:ext>
                </a:extLst>
              </p:cNvPr>
              <p:cNvSpPr/>
              <p:nvPr/>
            </p:nvSpPr>
            <p:spPr>
              <a:xfrm>
                <a:off x="3834652" y="3536610"/>
                <a:ext cx="5596310" cy="1097223"/>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i="1">
                              <a:solidFill>
                                <a:srgbClr val="0000FF"/>
                              </a:solidFill>
                              <a:latin typeface="Cambria Math" charset="0"/>
                            </a:rPr>
                            <m:t>𝑒</m:t>
                          </m:r>
                        </m:e>
                        <m:sub>
                          <m:r>
                            <a:rPr lang="en-US" sz="2000" i="1">
                              <a:solidFill>
                                <a:srgbClr val="0000FF"/>
                              </a:solidFill>
                              <a:latin typeface="Cambria Math" panose="02040503050406030204" pitchFamily="18" charset="0"/>
                            </a:rPr>
                            <m:t>𝐴𝐵</m:t>
                          </m:r>
                        </m:sub>
                      </m:sSub>
                      <m:r>
                        <a:rPr lang="en-US" sz="2000" b="1" i="1">
                          <a:latin typeface="Cambria Math" charset="0"/>
                        </a:rPr>
                        <m:t>=</m:t>
                      </m:r>
                      <m:r>
                        <a:rPr lang="en-US" sz="2000" i="1">
                          <a:latin typeface="Cambria Math" charset="0"/>
                        </a:rPr>
                        <m:t>𝑎</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b="1">
                                  <a:latin typeface="Cambria Math" panose="02040503050406030204" pitchFamily="18" charset="0"/>
                                </a:rPr>
                                <m:t>𝐖</m:t>
                              </m:r>
                            </m:e>
                            <m:sup>
                              <m:r>
                                <a:rPr lang="en-US" sz="2000" i="1">
                                  <a:latin typeface="Cambria Math" panose="02040503050406030204" pitchFamily="18" charset="0"/>
                                </a:rPr>
                                <m:t>(</m:t>
                              </m:r>
                              <m:r>
                                <a:rPr lang="en-US" sz="2000" i="1">
                                  <a:latin typeface="Cambria Math" panose="02040503050406030204" pitchFamily="18" charset="0"/>
                                </a:rPr>
                                <m:t>𝑙</m:t>
                              </m:r>
                              <m:r>
                                <a:rPr lang="en-US" sz="2000" i="1">
                                  <a:latin typeface="Cambria Math" panose="02040503050406030204" pitchFamily="18" charset="0"/>
                                </a:rPr>
                                <m:t>)</m:t>
                              </m:r>
                            </m:sup>
                          </m:sSup>
                          <m:sSubSup>
                            <m:sSubSupPr>
                              <m:ctrlPr>
                                <a:rPr lang="en-US" sz="2000" b="1" i="1">
                                  <a:latin typeface="Cambria Math" panose="02040503050406030204" pitchFamily="18" charset="0"/>
                                </a:rPr>
                              </m:ctrlPr>
                            </m:sSubSupPr>
                            <m:e>
                              <m:r>
                                <a:rPr lang="en-US" sz="2000" b="1" i="0">
                                  <a:latin typeface="Cambria Math" charset="0"/>
                                </a:rPr>
                                <m:t>𝐡</m:t>
                              </m:r>
                            </m:e>
                            <m:sub>
                              <m:r>
                                <a:rPr lang="en-US" sz="2000" i="1">
                                  <a:latin typeface="Cambria Math" panose="02040503050406030204" pitchFamily="18" charset="0"/>
                                </a:rPr>
                                <m:t>𝐴</m:t>
                              </m:r>
                            </m:sub>
                            <m:sup>
                              <m:r>
                                <a:rPr lang="en-US" sz="2000" b="0" i="1" smtClean="0">
                                  <a:latin typeface="Cambria Math" panose="02040503050406030204" pitchFamily="18" charset="0"/>
                                </a:rPr>
                                <m:t>(</m:t>
                              </m:r>
                              <m:r>
                                <a:rPr lang="en-US" sz="2000" b="0" i="1" smtClean="0">
                                  <a:latin typeface="Cambria Math" panose="02040503050406030204" pitchFamily="18" charset="0"/>
                                </a:rPr>
                                <m:t>𝑙</m:t>
                              </m:r>
                              <m:r>
                                <a:rPr lang="en-US" sz="2000" i="1">
                                  <a:latin typeface="Cambria Math" charset="0"/>
                                </a:rPr>
                                <m:t>−1</m:t>
                              </m:r>
                              <m:r>
                                <a:rPr lang="en-US" sz="2000" b="0" i="1" smtClean="0">
                                  <a:latin typeface="Cambria Math" panose="02040503050406030204" pitchFamily="18" charset="0"/>
                                </a:rPr>
                                <m:t>)</m:t>
                              </m:r>
                            </m:sup>
                          </m:sSubSup>
                          <m:r>
                            <a:rPr lang="en-US" sz="2000" b="1" i="1">
                              <a:latin typeface="Cambria Math" charset="0"/>
                            </a:rPr>
                            <m:t>,</m:t>
                          </m:r>
                          <m:sSup>
                            <m:sSupPr>
                              <m:ctrlPr>
                                <a:rPr lang="en-US" sz="2000" i="1">
                                  <a:latin typeface="Cambria Math" panose="02040503050406030204" pitchFamily="18" charset="0"/>
                                </a:rPr>
                              </m:ctrlPr>
                            </m:sSupPr>
                            <m:e>
                              <m:r>
                                <a:rPr lang="en-US" sz="2000" b="1">
                                  <a:latin typeface="Cambria Math" panose="02040503050406030204" pitchFamily="18" charset="0"/>
                                </a:rPr>
                                <m:t>𝐖</m:t>
                              </m:r>
                            </m:e>
                            <m:sup>
                              <m:r>
                                <a:rPr lang="en-US" sz="2000" i="1">
                                  <a:latin typeface="Cambria Math" panose="02040503050406030204" pitchFamily="18" charset="0"/>
                                </a:rPr>
                                <m:t>(</m:t>
                              </m:r>
                              <m:r>
                                <a:rPr lang="en-US" sz="2000" i="1">
                                  <a:latin typeface="Cambria Math" panose="02040503050406030204" pitchFamily="18" charset="0"/>
                                </a:rPr>
                                <m:t>𝑙</m:t>
                              </m:r>
                              <m:r>
                                <a:rPr lang="en-US" sz="2000" i="1">
                                  <a:latin typeface="Cambria Math" panose="02040503050406030204" pitchFamily="18" charset="0"/>
                                </a:rPr>
                                <m:t>)</m:t>
                              </m:r>
                            </m:sup>
                          </m:sSup>
                          <m:sSubSup>
                            <m:sSubSupPr>
                              <m:ctrlPr>
                                <a:rPr lang="en-US" sz="2000" b="1" i="1">
                                  <a:latin typeface="Cambria Math" panose="02040503050406030204" pitchFamily="18" charset="0"/>
                                </a:rPr>
                              </m:ctrlPr>
                            </m:sSubSupPr>
                            <m:e>
                              <m:r>
                                <a:rPr lang="en-US" sz="2000" b="1" i="0">
                                  <a:latin typeface="Cambria Math" charset="0"/>
                                </a:rPr>
                                <m:t>𝐡</m:t>
                              </m:r>
                            </m:e>
                            <m:sub>
                              <m:r>
                                <a:rPr lang="en-US" sz="2000" i="1">
                                  <a:latin typeface="Cambria Math" panose="02040503050406030204" pitchFamily="18" charset="0"/>
                                </a:rPr>
                                <m:t>𝐵</m:t>
                              </m:r>
                            </m:sub>
                            <m:sup>
                              <m:r>
                                <a:rPr lang="en-US" sz="2000" b="0" i="1" smtClean="0">
                                  <a:latin typeface="Cambria Math" panose="02040503050406030204" pitchFamily="18" charset="0"/>
                                </a:rPr>
                                <m:t>(</m:t>
                              </m:r>
                              <m:r>
                                <a:rPr lang="en-US" sz="2000" b="0" i="1" smtClean="0">
                                  <a:latin typeface="Cambria Math" panose="02040503050406030204" pitchFamily="18" charset="0"/>
                                </a:rPr>
                                <m:t>𝑙</m:t>
                              </m:r>
                              <m:r>
                                <a:rPr lang="en-US" sz="2000" i="1">
                                  <a:latin typeface="Cambria Math" charset="0"/>
                                </a:rPr>
                                <m:t>−1</m:t>
                              </m:r>
                              <m:r>
                                <a:rPr lang="en-US" sz="2000" b="0" i="1" smtClean="0">
                                  <a:latin typeface="Cambria Math" panose="02040503050406030204" pitchFamily="18" charset="0"/>
                                </a:rPr>
                                <m:t>)</m:t>
                              </m:r>
                            </m:sup>
                          </m:sSubSup>
                        </m:e>
                      </m:d>
                      <m:r>
                        <a:rPr lang="en-US" sz="2000" b="1" i="1" smtClean="0">
                          <a:latin typeface="Cambria Math" panose="02040503050406030204" pitchFamily="18" charset="0"/>
                        </a:rPr>
                        <m:t>=</m:t>
                      </m:r>
                      <m:r>
                        <m:rPr>
                          <m:sty m:val="p"/>
                        </m:rPr>
                        <a:rPr lang="en-US" sz="2000" b="0" i="0" smtClean="0">
                          <a:latin typeface="Cambria Math" panose="02040503050406030204" pitchFamily="18" charset="0"/>
                        </a:rPr>
                        <m:t>Linear</m:t>
                      </m:r>
                      <m:d>
                        <m:dPr>
                          <m:ctrlPr>
                            <a:rPr lang="en-US" sz="2000" b="1" i="1" smtClean="0">
                              <a:latin typeface="Cambria Math" panose="02040503050406030204" pitchFamily="18" charset="0"/>
                            </a:rPr>
                          </m:ctrlPr>
                        </m:dPr>
                        <m:e>
                          <m:r>
                            <m:rPr>
                              <m:sty m:val="p"/>
                            </m:rPr>
                            <a:rPr lang="en-US" sz="2000">
                              <a:latin typeface="Cambria Math" panose="02040503050406030204" pitchFamily="18" charset="0"/>
                            </a:rPr>
                            <m:t>Concat</m:t>
                          </m:r>
                          <m:d>
                            <m:dPr>
                              <m:ctrlPr>
                                <a:rPr lang="en-US" sz="2000" b="1" i="1">
                                  <a:latin typeface="Cambria Math" panose="02040503050406030204" pitchFamily="18" charset="0"/>
                                </a:rPr>
                              </m:ctrlPr>
                            </m:dPr>
                            <m:e>
                              <m:sSup>
                                <m:sSupPr>
                                  <m:ctrlPr>
                                    <a:rPr lang="en-US" sz="2000" i="1">
                                      <a:latin typeface="Cambria Math" panose="02040503050406030204" pitchFamily="18" charset="0"/>
                                    </a:rPr>
                                  </m:ctrlPr>
                                </m:sSupPr>
                                <m:e>
                                  <m:r>
                                    <a:rPr lang="en-US" sz="2000" b="1">
                                      <a:latin typeface="Cambria Math" panose="02040503050406030204" pitchFamily="18" charset="0"/>
                                    </a:rPr>
                                    <m:t>𝐖</m:t>
                                  </m:r>
                                </m:e>
                                <m:sup>
                                  <m:r>
                                    <a:rPr lang="en-US" sz="2000" i="1">
                                      <a:latin typeface="Cambria Math" panose="02040503050406030204" pitchFamily="18" charset="0"/>
                                    </a:rPr>
                                    <m:t>(</m:t>
                                  </m:r>
                                  <m:r>
                                    <a:rPr lang="en-US" sz="2000" i="1">
                                      <a:latin typeface="Cambria Math" panose="02040503050406030204" pitchFamily="18" charset="0"/>
                                    </a:rPr>
                                    <m:t>𝑙</m:t>
                                  </m:r>
                                  <m:r>
                                    <a:rPr lang="en-US" sz="2000" i="1">
                                      <a:latin typeface="Cambria Math" panose="02040503050406030204" pitchFamily="18" charset="0"/>
                                    </a:rPr>
                                    <m:t>)</m:t>
                                  </m:r>
                                </m:sup>
                              </m:sSup>
                              <m:sSubSup>
                                <m:sSubSupPr>
                                  <m:ctrlPr>
                                    <a:rPr lang="en-US" sz="2000" b="1" i="1">
                                      <a:latin typeface="Cambria Math" panose="02040503050406030204" pitchFamily="18" charset="0"/>
                                    </a:rPr>
                                  </m:ctrlPr>
                                </m:sSubSupPr>
                                <m:e>
                                  <m:r>
                                    <a:rPr lang="en-US" sz="2000" b="1">
                                      <a:latin typeface="Cambria Math" charset="0"/>
                                    </a:rPr>
                                    <m:t>𝐡</m:t>
                                  </m:r>
                                </m:e>
                                <m:sub>
                                  <m:r>
                                    <a:rPr lang="en-US" sz="2000" i="1">
                                      <a:latin typeface="Cambria Math" panose="02040503050406030204" pitchFamily="18" charset="0"/>
                                    </a:rPr>
                                    <m:t>𝐴</m:t>
                                  </m:r>
                                </m:sub>
                                <m:sup>
                                  <m:r>
                                    <a:rPr lang="en-US" sz="2000" i="1">
                                      <a:latin typeface="Cambria Math" panose="02040503050406030204" pitchFamily="18" charset="0"/>
                                    </a:rPr>
                                    <m:t>(</m:t>
                                  </m:r>
                                  <m:r>
                                    <a:rPr lang="en-US" sz="2000" i="1">
                                      <a:latin typeface="Cambria Math" panose="02040503050406030204" pitchFamily="18" charset="0"/>
                                    </a:rPr>
                                    <m:t>𝑙</m:t>
                                  </m:r>
                                  <m:r>
                                    <a:rPr lang="en-US" sz="2000" i="1">
                                      <a:latin typeface="Cambria Math" charset="0"/>
                                    </a:rPr>
                                    <m:t>−1</m:t>
                                  </m:r>
                                  <m:r>
                                    <a:rPr lang="en-US" sz="2000" i="1">
                                      <a:latin typeface="Cambria Math" panose="02040503050406030204" pitchFamily="18" charset="0"/>
                                    </a:rPr>
                                    <m:t>)</m:t>
                                  </m:r>
                                </m:sup>
                              </m:sSubSup>
                              <m:r>
                                <a:rPr lang="en-US" sz="2000" b="1" i="1">
                                  <a:latin typeface="Cambria Math" charset="0"/>
                                </a:rPr>
                                <m:t>,</m:t>
                              </m:r>
                              <m:sSup>
                                <m:sSupPr>
                                  <m:ctrlPr>
                                    <a:rPr lang="en-US" sz="2000" i="1">
                                      <a:latin typeface="Cambria Math" panose="02040503050406030204" pitchFamily="18" charset="0"/>
                                    </a:rPr>
                                  </m:ctrlPr>
                                </m:sSupPr>
                                <m:e>
                                  <m:r>
                                    <a:rPr lang="en-US" sz="2000" b="1">
                                      <a:latin typeface="Cambria Math" panose="02040503050406030204" pitchFamily="18" charset="0"/>
                                    </a:rPr>
                                    <m:t>𝐖</m:t>
                                  </m:r>
                                </m:e>
                                <m:sup>
                                  <m:r>
                                    <a:rPr lang="en-US" sz="2000" i="1">
                                      <a:latin typeface="Cambria Math" panose="02040503050406030204" pitchFamily="18" charset="0"/>
                                    </a:rPr>
                                    <m:t>(</m:t>
                                  </m:r>
                                  <m:r>
                                    <a:rPr lang="en-US" sz="2000" i="1">
                                      <a:latin typeface="Cambria Math" panose="02040503050406030204" pitchFamily="18" charset="0"/>
                                    </a:rPr>
                                    <m:t>𝑙</m:t>
                                  </m:r>
                                  <m:r>
                                    <a:rPr lang="en-US" sz="2000" i="1">
                                      <a:latin typeface="Cambria Math" panose="02040503050406030204" pitchFamily="18" charset="0"/>
                                    </a:rPr>
                                    <m:t>)</m:t>
                                  </m:r>
                                </m:sup>
                              </m:sSup>
                              <m:sSubSup>
                                <m:sSubSupPr>
                                  <m:ctrlPr>
                                    <a:rPr lang="en-US" sz="2000" b="1" i="1">
                                      <a:latin typeface="Cambria Math" panose="02040503050406030204" pitchFamily="18" charset="0"/>
                                    </a:rPr>
                                  </m:ctrlPr>
                                </m:sSubSupPr>
                                <m:e>
                                  <m:r>
                                    <a:rPr lang="en-US" sz="2000" b="1">
                                      <a:latin typeface="Cambria Math" charset="0"/>
                                    </a:rPr>
                                    <m:t>𝐡</m:t>
                                  </m:r>
                                </m:e>
                                <m:sub>
                                  <m:r>
                                    <a:rPr lang="en-US" sz="2000" i="1">
                                      <a:latin typeface="Cambria Math" panose="02040503050406030204" pitchFamily="18" charset="0"/>
                                    </a:rPr>
                                    <m:t>𝐵</m:t>
                                  </m:r>
                                </m:sub>
                                <m:sup>
                                  <m:r>
                                    <a:rPr lang="en-US" sz="2000" i="1">
                                      <a:latin typeface="Cambria Math" panose="02040503050406030204" pitchFamily="18" charset="0"/>
                                    </a:rPr>
                                    <m:t>(</m:t>
                                  </m:r>
                                  <m:r>
                                    <a:rPr lang="en-US" sz="2000" i="1">
                                      <a:latin typeface="Cambria Math" panose="02040503050406030204" pitchFamily="18" charset="0"/>
                                    </a:rPr>
                                    <m:t>𝑙</m:t>
                                  </m:r>
                                  <m:r>
                                    <a:rPr lang="en-US" sz="2000" i="1">
                                      <a:latin typeface="Cambria Math" charset="0"/>
                                    </a:rPr>
                                    <m:t>−1</m:t>
                                  </m:r>
                                  <m:r>
                                    <a:rPr lang="en-US" sz="2000" i="1">
                                      <a:latin typeface="Cambria Math" panose="02040503050406030204" pitchFamily="18" charset="0"/>
                                    </a:rPr>
                                    <m:t>)</m:t>
                                  </m:r>
                                </m:sup>
                              </m:sSubSup>
                            </m:e>
                          </m:d>
                        </m:e>
                      </m:d>
                    </m:oMath>
                  </m:oMathPara>
                </a14:m>
                <a:endParaRPr lang="en-US" sz="2000" b="1"/>
              </a:p>
            </p:txBody>
          </p:sp>
        </mc:Choice>
        <mc:Fallback xmlns="">
          <p:sp>
            <p:nvSpPr>
              <p:cNvPr id="10" name="Rectangle 9">
                <a:extLst>
                  <a:ext uri="{FF2B5EF4-FFF2-40B4-BE49-F238E27FC236}">
                    <a16:creationId xmlns:a16="http://schemas.microsoft.com/office/drawing/2014/main" id="{4FDA8800-F6E5-8643-9889-4142D464D90B}"/>
                  </a:ext>
                </a:extLst>
              </p:cNvPr>
              <p:cNvSpPr>
                <a:spLocks noRot="1" noChangeAspect="1" noMove="1" noResize="1" noEditPoints="1" noAdjustHandles="1" noChangeArrowheads="1" noChangeShapeType="1" noTextEdit="1"/>
              </p:cNvSpPr>
              <p:nvPr/>
            </p:nvSpPr>
            <p:spPr>
              <a:xfrm>
                <a:off x="3834652" y="3536610"/>
                <a:ext cx="5596310" cy="1097223"/>
              </a:xfrm>
              <a:prstGeom prst="rect">
                <a:avLst/>
              </a:prstGeom>
              <a:blipFill>
                <a:blip r:embed="rId3"/>
                <a:stretch>
                  <a:fillRect/>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87D4D717-6B94-E949-9A7E-1F6354CD4497}"/>
              </a:ext>
            </a:extLst>
          </p:cNvPr>
          <p:cNvCxnSpPr>
            <a:cxnSpLocks/>
          </p:cNvCxnSpPr>
          <p:nvPr/>
        </p:nvCxnSpPr>
        <p:spPr>
          <a:xfrm>
            <a:off x="1214689" y="3973898"/>
            <a:ext cx="1048372" cy="0"/>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p:sp>
        <p:nvSpPr>
          <p:cNvPr id="13" name="矩形 21">
            <a:extLst>
              <a:ext uri="{FF2B5EF4-FFF2-40B4-BE49-F238E27FC236}">
                <a16:creationId xmlns:a16="http://schemas.microsoft.com/office/drawing/2014/main" id="{D1BB5CC0-75D4-B04E-B972-FA08BAC19269}"/>
              </a:ext>
            </a:extLst>
          </p:cNvPr>
          <p:cNvSpPr/>
          <p:nvPr/>
        </p:nvSpPr>
        <p:spPr>
          <a:xfrm>
            <a:off x="470356" y="3755023"/>
            <a:ext cx="105702" cy="396383"/>
          </a:xfrm>
          <a:prstGeom prst="rect">
            <a:avLst/>
          </a:prstGeom>
          <a:solidFill>
            <a:srgbClr val="C00000"/>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矩形 21">
            <a:extLst>
              <a:ext uri="{FF2B5EF4-FFF2-40B4-BE49-F238E27FC236}">
                <a16:creationId xmlns:a16="http://schemas.microsoft.com/office/drawing/2014/main" id="{E7B7B180-CAE1-9945-8859-5ECED1FCC105}"/>
              </a:ext>
            </a:extLst>
          </p:cNvPr>
          <p:cNvSpPr/>
          <p:nvPr/>
        </p:nvSpPr>
        <p:spPr>
          <a:xfrm>
            <a:off x="970408" y="3763674"/>
            <a:ext cx="105702" cy="396383"/>
          </a:xfrm>
          <a:prstGeom prst="rect">
            <a:avLst/>
          </a:prstGeom>
          <a:solidFill>
            <a:schemeClr val="accent1"/>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A65AE7C6-2F38-3A4A-B25D-801A3DC32B60}"/>
                  </a:ext>
                </a:extLst>
              </p:cNvPr>
              <p:cNvSpPr/>
              <p:nvPr/>
            </p:nvSpPr>
            <p:spPr>
              <a:xfrm>
                <a:off x="129678" y="4230045"/>
                <a:ext cx="807529" cy="4392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latin typeface="Cambria Math" panose="02040503050406030204" pitchFamily="18" charset="0"/>
                            </a:rPr>
                          </m:ctrlPr>
                        </m:sSubSupPr>
                        <m:e>
                          <m:r>
                            <a:rPr lang="en-US" b="1" i="0">
                              <a:latin typeface="Cambria Math" charset="0"/>
                            </a:rPr>
                            <m:t>𝐡</m:t>
                          </m:r>
                        </m:e>
                        <m:sub>
                          <m:r>
                            <a:rPr lang="en-US" i="1">
                              <a:latin typeface="Cambria Math" panose="02040503050406030204" pitchFamily="18" charset="0"/>
                            </a:rPr>
                            <m:t>𝐴</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i="1">
                              <a:latin typeface="Cambria Math" charset="0"/>
                            </a:rPr>
                            <m:t>−1</m:t>
                          </m:r>
                          <m:r>
                            <a:rPr lang="en-US" b="0" i="1" smtClean="0">
                              <a:latin typeface="Cambria Math" panose="02040503050406030204" pitchFamily="18" charset="0"/>
                            </a:rPr>
                            <m:t>)</m:t>
                          </m:r>
                        </m:sup>
                      </m:sSubSup>
                    </m:oMath>
                  </m:oMathPara>
                </a14:m>
                <a:endParaRPr lang="en-US"/>
              </a:p>
            </p:txBody>
          </p:sp>
        </mc:Choice>
        <mc:Fallback xmlns="">
          <p:sp>
            <p:nvSpPr>
              <p:cNvPr id="15" name="Rectangle 14">
                <a:extLst>
                  <a:ext uri="{FF2B5EF4-FFF2-40B4-BE49-F238E27FC236}">
                    <a16:creationId xmlns:a16="http://schemas.microsoft.com/office/drawing/2014/main" id="{A65AE7C6-2F38-3A4A-B25D-801A3DC32B60}"/>
                  </a:ext>
                </a:extLst>
              </p:cNvPr>
              <p:cNvSpPr>
                <a:spLocks noRot="1" noChangeAspect="1" noMove="1" noResize="1" noEditPoints="1" noAdjustHandles="1" noChangeArrowheads="1" noChangeShapeType="1" noTextEdit="1"/>
              </p:cNvSpPr>
              <p:nvPr/>
            </p:nvSpPr>
            <p:spPr>
              <a:xfrm>
                <a:off x="129678" y="4230045"/>
                <a:ext cx="807529" cy="439287"/>
              </a:xfrm>
              <a:prstGeom prst="rect">
                <a:avLst/>
              </a:prstGeom>
              <a:blipFill>
                <a:blip r:embed="rId4"/>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F7B18999-3426-9F4D-B061-719EEA8DD962}"/>
                  </a:ext>
                </a:extLst>
              </p:cNvPr>
              <p:cNvSpPr/>
              <p:nvPr/>
            </p:nvSpPr>
            <p:spPr>
              <a:xfrm>
                <a:off x="792378" y="4230750"/>
                <a:ext cx="807529" cy="438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b="1" i="1" smtClean="0">
                              <a:latin typeface="Cambria Math" panose="02040503050406030204" pitchFamily="18" charset="0"/>
                            </a:rPr>
                          </m:ctrlPr>
                        </m:sSubSupPr>
                        <m:e>
                          <m:r>
                            <a:rPr lang="en-US" b="1" i="0">
                              <a:latin typeface="Cambria Math" charset="0"/>
                            </a:rPr>
                            <m:t>𝐡</m:t>
                          </m:r>
                        </m:e>
                        <m:sub>
                          <m:r>
                            <a:rPr lang="en-US" b="0" i="1" smtClean="0">
                              <a:latin typeface="Cambria Math" panose="02040503050406030204" pitchFamily="18" charset="0"/>
                            </a:rPr>
                            <m:t>𝐵</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i="1">
                              <a:latin typeface="Cambria Math" charset="0"/>
                            </a:rPr>
                            <m:t>−1</m:t>
                          </m:r>
                          <m:r>
                            <a:rPr lang="en-US" b="0" i="1" smtClean="0">
                              <a:latin typeface="Cambria Math" panose="02040503050406030204" pitchFamily="18" charset="0"/>
                            </a:rPr>
                            <m:t>)</m:t>
                          </m:r>
                        </m:sup>
                      </m:sSubSup>
                    </m:oMath>
                  </m:oMathPara>
                </a14:m>
                <a:endParaRPr lang="en-US"/>
              </a:p>
            </p:txBody>
          </p:sp>
        </mc:Choice>
        <mc:Fallback xmlns="">
          <p:sp>
            <p:nvSpPr>
              <p:cNvPr id="16" name="Rectangle 15">
                <a:extLst>
                  <a:ext uri="{FF2B5EF4-FFF2-40B4-BE49-F238E27FC236}">
                    <a16:creationId xmlns:a16="http://schemas.microsoft.com/office/drawing/2014/main" id="{F7B18999-3426-9F4D-B061-719EEA8DD962}"/>
                  </a:ext>
                </a:extLst>
              </p:cNvPr>
              <p:cNvSpPr>
                <a:spLocks noRot="1" noChangeAspect="1" noMove="1" noResize="1" noEditPoints="1" noAdjustHandles="1" noChangeArrowheads="1" noChangeShapeType="1" noTextEdit="1"/>
              </p:cNvSpPr>
              <p:nvPr/>
            </p:nvSpPr>
            <p:spPr>
              <a:xfrm>
                <a:off x="792378" y="4230750"/>
                <a:ext cx="807529" cy="438582"/>
              </a:xfrm>
              <a:prstGeom prst="rect">
                <a:avLst/>
              </a:prstGeom>
              <a:blipFill>
                <a:blip r:embed="rId5"/>
                <a:stretch>
                  <a:fillRect b="-2778"/>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C80C2659-BC12-0641-8EE2-ED7D13C41ABB}"/>
              </a:ext>
            </a:extLst>
          </p:cNvPr>
          <p:cNvSpPr txBox="1"/>
          <p:nvPr/>
        </p:nvSpPr>
        <p:spPr>
          <a:xfrm>
            <a:off x="1114764" y="3585746"/>
            <a:ext cx="1316386" cy="338554"/>
          </a:xfrm>
          <a:prstGeom prst="rect">
            <a:avLst/>
          </a:prstGeom>
          <a:noFill/>
        </p:spPr>
        <p:txBody>
          <a:bodyPr wrap="none" rtlCol="0">
            <a:spAutoFit/>
          </a:bodyPr>
          <a:lstStyle/>
          <a:p>
            <a:r>
              <a:rPr lang="en-US" sz="1600" b="1"/>
              <a:t>Concatenate</a:t>
            </a:r>
          </a:p>
        </p:txBody>
      </p:sp>
      <p:cxnSp>
        <p:nvCxnSpPr>
          <p:cNvPr id="19" name="Straight Arrow Connector 18">
            <a:extLst>
              <a:ext uri="{FF2B5EF4-FFF2-40B4-BE49-F238E27FC236}">
                <a16:creationId xmlns:a16="http://schemas.microsoft.com/office/drawing/2014/main" id="{58BC071F-5B0E-A145-9E0C-C645F748BFF6}"/>
              </a:ext>
            </a:extLst>
          </p:cNvPr>
          <p:cNvCxnSpPr>
            <a:cxnSpLocks/>
          </p:cNvCxnSpPr>
          <p:nvPr/>
        </p:nvCxnSpPr>
        <p:spPr>
          <a:xfrm>
            <a:off x="2653752" y="3966054"/>
            <a:ext cx="638009" cy="0"/>
          </a:xfrm>
          <a:prstGeom prst="straightConnector1">
            <a:avLst/>
          </a:prstGeom>
          <a:ln w="28575">
            <a:prstDash val="sysDot"/>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F843039-4857-D441-8860-E9359944197E}"/>
              </a:ext>
            </a:extLst>
          </p:cNvPr>
          <p:cNvSpPr txBox="1"/>
          <p:nvPr/>
        </p:nvSpPr>
        <p:spPr>
          <a:xfrm>
            <a:off x="2630390" y="3589094"/>
            <a:ext cx="744114" cy="338554"/>
          </a:xfrm>
          <a:prstGeom prst="rect">
            <a:avLst/>
          </a:prstGeom>
          <a:noFill/>
        </p:spPr>
        <p:txBody>
          <a:bodyPr wrap="none" rtlCol="0">
            <a:spAutoFit/>
          </a:bodyPr>
          <a:lstStyle/>
          <a:p>
            <a:r>
              <a:rPr lang="en-US" sz="1600" b="1"/>
              <a:t>Linear</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F09B62D5-0D50-A54B-976F-8803C7139CE6}"/>
                  </a:ext>
                </a:extLst>
              </p:cNvPr>
              <p:cNvSpPr/>
              <p:nvPr/>
            </p:nvSpPr>
            <p:spPr>
              <a:xfrm>
                <a:off x="3316781" y="3726108"/>
                <a:ext cx="60798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charset="0"/>
                            </a:rPr>
                            <m:t>𝑒</m:t>
                          </m:r>
                        </m:e>
                        <m:sub>
                          <m:r>
                            <a:rPr lang="en-US" sz="2000" i="1">
                              <a:latin typeface="Cambria Math" panose="02040503050406030204" pitchFamily="18" charset="0"/>
                            </a:rPr>
                            <m:t>𝐴𝐵</m:t>
                          </m:r>
                        </m:sub>
                      </m:sSub>
                    </m:oMath>
                  </m:oMathPara>
                </a14:m>
                <a:endParaRPr lang="en-US" sz="2000"/>
              </a:p>
            </p:txBody>
          </p:sp>
        </mc:Choice>
        <mc:Fallback xmlns="">
          <p:sp>
            <p:nvSpPr>
              <p:cNvPr id="22" name="Rectangle 21">
                <a:extLst>
                  <a:ext uri="{FF2B5EF4-FFF2-40B4-BE49-F238E27FC236}">
                    <a16:creationId xmlns:a16="http://schemas.microsoft.com/office/drawing/2014/main" id="{F09B62D5-0D50-A54B-976F-8803C7139CE6}"/>
                  </a:ext>
                </a:extLst>
              </p:cNvPr>
              <p:cNvSpPr>
                <a:spLocks noRot="1" noChangeAspect="1" noMove="1" noResize="1" noEditPoints="1" noAdjustHandles="1" noChangeArrowheads="1" noChangeShapeType="1" noTextEdit="1"/>
              </p:cNvSpPr>
              <p:nvPr/>
            </p:nvSpPr>
            <p:spPr>
              <a:xfrm>
                <a:off x="3316781" y="3726108"/>
                <a:ext cx="607987" cy="40011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781765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Attention Mechanism (4)</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b="1" dirty="0">
                    <a:solidFill>
                      <a:srgbClr val="0000FF"/>
                    </a:solidFill>
                  </a:rPr>
                  <a:t>Multi-head attention: </a:t>
                </a:r>
                <a:r>
                  <a:rPr lang="en-US" dirty="0"/>
                  <a:t>Stabilizes the learning process of attention mechanism</a:t>
                </a:r>
              </a:p>
              <a:p>
                <a:pPr lvl="1"/>
                <a:r>
                  <a:rPr lang="en-US" b="1" dirty="0"/>
                  <a:t>Create </a:t>
                </a:r>
                <a:r>
                  <a:rPr lang="en-US" b="1" dirty="0">
                    <a:solidFill>
                      <a:schemeClr val="accent3"/>
                    </a:solidFill>
                  </a:rPr>
                  <a:t>multiple attention scores</a:t>
                </a:r>
                <a:r>
                  <a:rPr lang="en-US" dirty="0"/>
                  <a:t> (each replica with a different set of parameters):</a:t>
                </a:r>
              </a:p>
              <a:p>
                <a:pPr lvl="1"/>
                <a:endParaRPr lang="en-US" dirty="0"/>
              </a:p>
              <a:p>
                <a:pPr lvl="1"/>
                <a:endParaRPr lang="en-US" dirty="0"/>
              </a:p>
              <a:p>
                <a:pPr lvl="1"/>
                <a:endParaRPr lang="en-US" dirty="0"/>
              </a:p>
              <a:p>
                <a:pPr lvl="1"/>
                <a:endParaRPr lang="en-US" dirty="0"/>
              </a:p>
              <a:p>
                <a:pPr marL="457200" lvl="1" indent="0">
                  <a:buNone/>
                </a:pPr>
                <a:endParaRPr lang="en-US" dirty="0"/>
              </a:p>
              <a:p>
                <a:pPr lvl="1"/>
                <a:r>
                  <a:rPr lang="en-US" b="1" dirty="0">
                    <a:solidFill>
                      <a:schemeClr val="accent3"/>
                    </a:solidFill>
                  </a:rPr>
                  <a:t>0utputs are aggregated:</a:t>
                </a:r>
              </a:p>
              <a:p>
                <a:pPr lvl="2"/>
                <a:r>
                  <a:rPr lang="en-US" dirty="0"/>
                  <a:t>By concatenation or summation</a:t>
                </a:r>
              </a:p>
              <a:p>
                <a:pPr lvl="2"/>
                <a14:m>
                  <m:oMath xmlns:m="http://schemas.openxmlformats.org/officeDocument/2006/math">
                    <m:sSubSup>
                      <m:sSubSupPr>
                        <m:ctrlPr>
                          <a:rPr lang="en-US" i="1">
                            <a:latin typeface="Cambria Math" panose="02040503050406030204" pitchFamily="18" charset="0"/>
                          </a:rPr>
                        </m:ctrlPr>
                      </m:sSubSupPr>
                      <m:e>
                        <m:r>
                          <a:rPr lang="en-US" b="1">
                            <a:latin typeface="Cambria Math" charset="0"/>
                          </a:rPr>
                          <m:t>𝐡</m:t>
                        </m:r>
                      </m:e>
                      <m:sub>
                        <m:r>
                          <a:rPr lang="en-US" i="1">
                            <a:latin typeface="Cambria Math" charset="0"/>
                          </a:rPr>
                          <m:t>𝑣</m:t>
                        </m:r>
                      </m:sub>
                      <m:sup>
                        <m:r>
                          <a:rPr lang="en-US" b="0" i="1" smtClean="0">
                            <a:latin typeface="Cambria Math" panose="02040503050406030204" pitchFamily="18" charset="0"/>
                          </a:rPr>
                          <m:t>(</m:t>
                        </m:r>
                        <m:r>
                          <a:rPr lang="en-US" i="1">
                            <a:latin typeface="Cambria Math" panose="02040503050406030204" pitchFamily="18" charset="0"/>
                          </a:rPr>
                          <m:t>𝑙</m:t>
                        </m:r>
                        <m:r>
                          <a:rPr lang="en-US" b="0" i="1" smtClean="0">
                            <a:latin typeface="Cambria Math" panose="02040503050406030204" pitchFamily="18" charset="0"/>
                          </a:rPr>
                          <m:t>)</m:t>
                        </m:r>
                      </m:sup>
                    </m:sSubSup>
                    <m:r>
                      <a:rPr lang="en-US" b="0" i="1" smtClean="0">
                        <a:latin typeface="Cambria Math" panose="02040503050406030204" pitchFamily="18" charset="0"/>
                      </a:rPr>
                      <m:t>=</m:t>
                    </m:r>
                    <m:r>
                      <m:rPr>
                        <m:sty m:val="p"/>
                      </m:rPr>
                      <a:rPr lang="en-US" b="0" i="0" smtClean="0">
                        <a:latin typeface="Cambria Math" panose="02040503050406030204" pitchFamily="18" charset="0"/>
                      </a:rPr>
                      <m:t>AGG</m:t>
                    </m:r>
                    <m:r>
                      <a:rPr lang="en-US" b="0" i="0" smtClean="0">
                        <a:latin typeface="Cambria Math" panose="02040503050406030204" pitchFamily="18" charset="0"/>
                      </a:rPr>
                      <m:t>(</m:t>
                    </m:r>
                    <m:sSubSup>
                      <m:sSubSupPr>
                        <m:ctrlPr>
                          <a:rPr lang="en-US" i="1">
                            <a:latin typeface="Cambria Math" panose="02040503050406030204" pitchFamily="18" charset="0"/>
                          </a:rPr>
                        </m:ctrlPr>
                      </m:sSubSupPr>
                      <m:e>
                        <m:r>
                          <a:rPr lang="en-US" b="1">
                            <a:latin typeface="Cambria Math" charset="0"/>
                          </a:rPr>
                          <m:t>𝐡</m:t>
                        </m:r>
                      </m:e>
                      <m:sub>
                        <m:r>
                          <a:rPr lang="en-US" i="1">
                            <a:latin typeface="Cambria Math" charset="0"/>
                          </a:rPr>
                          <m:t>𝑣</m:t>
                        </m:r>
                      </m:sub>
                      <m:sup>
                        <m:r>
                          <a:rPr lang="en-US" b="0" i="1" smtClean="0">
                            <a:latin typeface="Cambria Math" panose="02040503050406030204" pitchFamily="18" charset="0"/>
                          </a:rPr>
                          <m:t>(</m:t>
                        </m:r>
                        <m:r>
                          <a:rPr lang="en-US" i="1">
                            <a:latin typeface="Cambria Math" panose="02040503050406030204" pitchFamily="18" charset="0"/>
                          </a:rPr>
                          <m:t>𝑙</m:t>
                        </m:r>
                        <m:r>
                          <a:rPr lang="en-US" b="0" i="1" smtClean="0">
                            <a:latin typeface="Cambria Math" panose="02040503050406030204" pitchFamily="18" charset="0"/>
                          </a:rPr>
                          <m:t>)</m:t>
                        </m:r>
                      </m:sup>
                    </m:sSubSup>
                    <m:d>
                      <m:dPr>
                        <m:begChr m:val="["/>
                        <m:endChr m:val="]"/>
                        <m:ctrlPr>
                          <a:rPr lang="en-US" i="1">
                            <a:latin typeface="Cambria Math" panose="02040503050406030204" pitchFamily="18" charset="0"/>
                          </a:rPr>
                        </m:ctrlPr>
                      </m:dPr>
                      <m:e>
                        <m:r>
                          <a:rPr lang="en-US" i="1">
                            <a:latin typeface="Cambria Math" panose="02040503050406030204" pitchFamily="18" charset="0"/>
                          </a:rPr>
                          <m:t>1</m:t>
                        </m:r>
                      </m:e>
                    </m:d>
                    <m:r>
                      <a:rPr lang="en-US" b="0" i="0" smtClean="0">
                        <a:latin typeface="Cambria Math" panose="02040503050406030204" pitchFamily="18" charset="0"/>
                      </a:rPr>
                      <m:t>,</m:t>
                    </m:r>
                    <m:sSubSup>
                      <m:sSubSupPr>
                        <m:ctrlPr>
                          <a:rPr lang="en-US" i="1">
                            <a:latin typeface="Cambria Math" panose="02040503050406030204" pitchFamily="18" charset="0"/>
                          </a:rPr>
                        </m:ctrlPr>
                      </m:sSubSupPr>
                      <m:e>
                        <m:r>
                          <a:rPr lang="en-US" b="1">
                            <a:latin typeface="Cambria Math" charset="0"/>
                          </a:rPr>
                          <m:t>𝐡</m:t>
                        </m:r>
                      </m:e>
                      <m:sub>
                        <m:r>
                          <a:rPr lang="en-US" i="1">
                            <a:latin typeface="Cambria Math" charset="0"/>
                          </a:rPr>
                          <m:t>𝑣</m:t>
                        </m:r>
                      </m:sub>
                      <m:sup>
                        <m:r>
                          <a:rPr lang="en-US" b="0" i="1" smtClean="0">
                            <a:latin typeface="Cambria Math" panose="02040503050406030204" pitchFamily="18" charset="0"/>
                          </a:rPr>
                          <m:t>(</m:t>
                        </m:r>
                        <m:r>
                          <a:rPr lang="en-US" i="1">
                            <a:latin typeface="Cambria Math" panose="02040503050406030204" pitchFamily="18" charset="0"/>
                          </a:rPr>
                          <m:t>𝑙</m:t>
                        </m:r>
                        <m:r>
                          <a:rPr lang="en-US" b="0" i="1" smtClean="0">
                            <a:latin typeface="Cambria Math" panose="02040503050406030204" pitchFamily="18" charset="0"/>
                          </a:rPr>
                          <m:t>)</m:t>
                        </m:r>
                      </m:sup>
                    </m:sSubSup>
                    <m:d>
                      <m:dPr>
                        <m:begChr m:val="["/>
                        <m:endChr m:val="]"/>
                        <m:ctrlPr>
                          <a:rPr lang="en-US" i="1">
                            <a:latin typeface="Cambria Math" panose="02040503050406030204" pitchFamily="18" charset="0"/>
                          </a:rPr>
                        </m:ctrlPr>
                      </m:dPr>
                      <m:e>
                        <m:r>
                          <a:rPr lang="en-US" b="0" i="1" smtClean="0">
                            <a:latin typeface="Cambria Math" panose="02040503050406030204" pitchFamily="18" charset="0"/>
                          </a:rPr>
                          <m:t>2</m:t>
                        </m:r>
                      </m:e>
                    </m:d>
                    <m:r>
                      <a:rPr lang="en-US" b="0" i="0" smtClean="0">
                        <a:latin typeface="Cambria Math" panose="02040503050406030204" pitchFamily="18" charset="0"/>
                      </a:rPr>
                      <m:t>,</m:t>
                    </m:r>
                    <m:sSubSup>
                      <m:sSubSupPr>
                        <m:ctrlPr>
                          <a:rPr lang="en-US" i="1">
                            <a:latin typeface="Cambria Math" panose="02040503050406030204" pitchFamily="18" charset="0"/>
                          </a:rPr>
                        </m:ctrlPr>
                      </m:sSubSupPr>
                      <m:e>
                        <m:r>
                          <a:rPr lang="en-US" b="1">
                            <a:latin typeface="Cambria Math" charset="0"/>
                          </a:rPr>
                          <m:t>𝐡</m:t>
                        </m:r>
                      </m:e>
                      <m:sub>
                        <m:r>
                          <a:rPr lang="en-US" i="1">
                            <a:latin typeface="Cambria Math" charset="0"/>
                          </a:rPr>
                          <m:t>𝑣</m:t>
                        </m:r>
                      </m:sub>
                      <m:sup>
                        <m:r>
                          <a:rPr lang="en-US" b="0" i="1" smtClean="0">
                            <a:latin typeface="Cambria Math" panose="02040503050406030204" pitchFamily="18" charset="0"/>
                          </a:rPr>
                          <m:t>(</m:t>
                        </m:r>
                        <m:r>
                          <a:rPr lang="en-US" i="1">
                            <a:latin typeface="Cambria Math" panose="02040503050406030204" pitchFamily="18" charset="0"/>
                          </a:rPr>
                          <m:t>𝑙</m:t>
                        </m:r>
                        <m:r>
                          <a:rPr lang="en-US" b="0" i="1" smtClean="0">
                            <a:latin typeface="Cambria Math" panose="02040503050406030204" pitchFamily="18" charset="0"/>
                          </a:rPr>
                          <m:t>)</m:t>
                        </m:r>
                      </m:sup>
                    </m:sSubSup>
                    <m:d>
                      <m:dPr>
                        <m:begChr m:val="["/>
                        <m:endChr m:val="]"/>
                        <m:ctrlPr>
                          <a:rPr lang="en-US" i="1">
                            <a:latin typeface="Cambria Math" panose="02040503050406030204" pitchFamily="18" charset="0"/>
                          </a:rPr>
                        </m:ctrlPr>
                      </m:dPr>
                      <m:e>
                        <m:r>
                          <a:rPr lang="en-US" b="0" i="1" smtClean="0">
                            <a:latin typeface="Cambria Math" panose="02040503050406030204" pitchFamily="18" charset="0"/>
                          </a:rPr>
                          <m:t>3</m:t>
                        </m:r>
                      </m:e>
                    </m:d>
                    <m:r>
                      <a:rPr lang="en-US" b="0" i="0" smtClean="0">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259" t="-2830" r="-2148"/>
                </a:stretch>
              </a:blipFill>
            </p:spPr>
            <p:txBody>
              <a:bodyPr/>
              <a:lstStyle/>
              <a:p>
                <a:r>
                  <a:rPr lang="el-GR">
                    <a:noFill/>
                  </a:rPr>
                  <a:t> </a:t>
                </a:r>
              </a:p>
            </p:txBody>
          </p:sp>
        </mc:Fallback>
      </mc:AlternateContent>
      <p:sp>
        <p:nvSpPr>
          <p:cNvPr id="6" name="Slide Number Placeholder 5"/>
          <p:cNvSpPr>
            <a:spLocks noGrp="1"/>
          </p:cNvSpPr>
          <p:nvPr>
            <p:ph type="sldNum" sz="quarter" idx="12"/>
          </p:nvPr>
        </p:nvSpPr>
        <p:spPr/>
        <p:txBody>
          <a:bodyPr/>
          <a:lstStyle/>
          <a:p>
            <a:fld id="{19B12225-5612-419B-A8D5-4B8EEE4C217E}" type="slidenum">
              <a:rPr lang="en-US" smtClean="0"/>
              <a:pPr/>
              <a:t>69</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723C50B-C387-9047-B309-A6E37B2E97B9}"/>
                  </a:ext>
                </a:extLst>
              </p:cNvPr>
              <p:cNvSpPr/>
              <p:nvPr/>
            </p:nvSpPr>
            <p:spPr>
              <a:xfrm>
                <a:off x="251520" y="2996952"/>
                <a:ext cx="6542236" cy="2484526"/>
              </a:xfrm>
              <a:prstGeom prst="rect">
                <a:avLst/>
              </a:prstGeom>
            </p:spPr>
            <p:txBody>
              <a:bodyPr wrap="square">
                <a:spAutoFit/>
              </a:bodyPr>
              <a:lstStyle/>
              <a:p>
                <a:pPr lvl="1" algn="ctr"/>
                <a14:m>
                  <m:oMath xmlns:m="http://schemas.openxmlformats.org/officeDocument/2006/math">
                    <m:sSubSup>
                      <m:sSubSupPr>
                        <m:ctrlPr>
                          <a:rPr lang="en-US" sz="2600" i="1" smtClean="0">
                            <a:latin typeface="Cambria Math" panose="02040503050406030204" pitchFamily="18" charset="0"/>
                          </a:rPr>
                        </m:ctrlPr>
                      </m:sSubSupPr>
                      <m:e>
                        <m:r>
                          <a:rPr lang="en-US" sz="2600" b="1">
                            <a:latin typeface="Cambria Math" charset="0"/>
                          </a:rPr>
                          <m:t>𝐡</m:t>
                        </m:r>
                      </m:e>
                      <m:sub>
                        <m:r>
                          <a:rPr lang="en-US" sz="2600" i="1">
                            <a:latin typeface="Cambria Math" charset="0"/>
                          </a:rPr>
                          <m:t>𝑣</m:t>
                        </m:r>
                      </m:sub>
                      <m:sup>
                        <m:r>
                          <a:rPr lang="en-US" sz="2600" b="0" i="1" smtClean="0">
                            <a:latin typeface="Cambria Math" panose="02040503050406030204" pitchFamily="18" charset="0"/>
                          </a:rPr>
                          <m:t>(</m:t>
                        </m:r>
                        <m:r>
                          <a:rPr lang="en-US" sz="2600" b="0" i="1" smtClean="0">
                            <a:latin typeface="Cambria Math" panose="02040503050406030204" pitchFamily="18" charset="0"/>
                          </a:rPr>
                          <m:t>𝑙</m:t>
                        </m:r>
                        <m:r>
                          <a:rPr lang="en-US" sz="2600" b="0" i="1" smtClean="0">
                            <a:latin typeface="Cambria Math" panose="02040503050406030204" pitchFamily="18" charset="0"/>
                          </a:rPr>
                          <m:t>)</m:t>
                        </m:r>
                      </m:sup>
                    </m:sSubSup>
                    <m:r>
                      <a:rPr lang="en-US" sz="2600" b="0" i="1" smtClean="0">
                        <a:latin typeface="Cambria Math" panose="02040503050406030204" pitchFamily="18" charset="0"/>
                      </a:rPr>
                      <m:t>[1]</m:t>
                    </m:r>
                    <m:r>
                      <a:rPr lang="en-US" sz="2600" i="1">
                        <a:latin typeface="Cambria Math" charset="0"/>
                      </a:rPr>
                      <m:t>=</m:t>
                    </m:r>
                    <m:r>
                      <a:rPr lang="en-US" sz="2600" i="1">
                        <a:latin typeface="Cambria Math" charset="0"/>
                      </a:rPr>
                      <m:t>𝜎</m:t>
                    </m:r>
                    <m:r>
                      <a:rPr lang="en-US" sz="2600" i="1">
                        <a:latin typeface="Cambria Math" charset="0"/>
                      </a:rPr>
                      <m:t>(</m:t>
                    </m:r>
                    <m:nary>
                      <m:naryPr>
                        <m:chr m:val="∑"/>
                        <m:supHide m:val="on"/>
                        <m:ctrlPr>
                          <a:rPr lang="en-US" sz="2600" i="1">
                            <a:latin typeface="Cambria Math" panose="02040503050406030204" pitchFamily="18" charset="0"/>
                          </a:rPr>
                        </m:ctrlPr>
                      </m:naryPr>
                      <m:sub>
                        <m:r>
                          <a:rPr lang="en-US" sz="2600" i="1">
                            <a:latin typeface="Cambria Math" charset="0"/>
                          </a:rPr>
                          <m:t>𝑢</m:t>
                        </m:r>
                        <m:r>
                          <a:rPr lang="en-US" sz="2600" i="1">
                            <a:latin typeface="Cambria Math" charset="0"/>
                          </a:rPr>
                          <m:t>∈</m:t>
                        </m:r>
                        <m:r>
                          <a:rPr lang="en-US" sz="2600" i="1">
                            <a:latin typeface="Cambria Math" charset="0"/>
                          </a:rPr>
                          <m:t>𝑁</m:t>
                        </m:r>
                        <m:d>
                          <m:dPr>
                            <m:ctrlPr>
                              <a:rPr lang="en-US" sz="2600" i="1">
                                <a:latin typeface="Cambria Math" panose="02040503050406030204" pitchFamily="18" charset="0"/>
                              </a:rPr>
                            </m:ctrlPr>
                          </m:dPr>
                          <m:e>
                            <m:r>
                              <a:rPr lang="en-US" sz="2600" i="1">
                                <a:latin typeface="Cambria Math" charset="0"/>
                              </a:rPr>
                              <m:t>𝑣</m:t>
                            </m:r>
                          </m:e>
                        </m:d>
                      </m:sub>
                      <m:sup/>
                      <m:e>
                        <m:sSubSup>
                          <m:sSubSupPr>
                            <m:ctrlPr>
                              <a:rPr lang="en-US" sz="2600" b="0" i="1" smtClean="0">
                                <a:solidFill>
                                  <a:srgbClr val="C00000"/>
                                </a:solidFill>
                                <a:latin typeface="Cambria Math" panose="02040503050406030204" pitchFamily="18" charset="0"/>
                              </a:rPr>
                            </m:ctrlPr>
                          </m:sSubSupPr>
                          <m:e>
                            <m:r>
                              <a:rPr lang="en-US" sz="2600" i="1">
                                <a:solidFill>
                                  <a:srgbClr val="C00000"/>
                                </a:solidFill>
                                <a:latin typeface="Cambria Math" charset="0"/>
                              </a:rPr>
                              <m:t>𝛼</m:t>
                            </m:r>
                          </m:e>
                          <m:sub>
                            <m:r>
                              <a:rPr lang="en-US" sz="2600" i="1">
                                <a:solidFill>
                                  <a:srgbClr val="C00000"/>
                                </a:solidFill>
                                <a:latin typeface="Cambria Math" charset="0"/>
                              </a:rPr>
                              <m:t>𝑣𝑢</m:t>
                            </m:r>
                          </m:sub>
                          <m:sup>
                            <m:r>
                              <a:rPr lang="en-US" sz="2600" b="0" i="1" smtClean="0">
                                <a:solidFill>
                                  <a:srgbClr val="C00000"/>
                                </a:solidFill>
                                <a:latin typeface="Cambria Math" panose="02040503050406030204" pitchFamily="18" charset="0"/>
                              </a:rPr>
                              <m:t>1</m:t>
                            </m:r>
                          </m:sup>
                        </m:sSubSup>
                        <m:sSup>
                          <m:sSupPr>
                            <m:ctrlPr>
                              <a:rPr lang="en-US" sz="2600" i="1">
                                <a:latin typeface="Cambria Math" panose="02040503050406030204" pitchFamily="18" charset="0"/>
                              </a:rPr>
                            </m:ctrlPr>
                          </m:sSupPr>
                          <m:e>
                            <m:r>
                              <a:rPr lang="en-US" sz="2600" b="1">
                                <a:latin typeface="Cambria Math" panose="02040503050406030204" pitchFamily="18" charset="0"/>
                              </a:rPr>
                              <m:t>𝐖</m:t>
                            </m:r>
                          </m:e>
                          <m:sup>
                            <m:r>
                              <a:rPr lang="en-US" sz="2600" i="1">
                                <a:latin typeface="Cambria Math" panose="02040503050406030204" pitchFamily="18" charset="0"/>
                              </a:rPr>
                              <m:t>(</m:t>
                            </m:r>
                            <m:r>
                              <a:rPr lang="en-US" sz="2600" i="1">
                                <a:latin typeface="Cambria Math" panose="02040503050406030204" pitchFamily="18" charset="0"/>
                              </a:rPr>
                              <m:t>𝑙</m:t>
                            </m:r>
                            <m:r>
                              <a:rPr lang="en-US" sz="2600" i="1">
                                <a:latin typeface="Cambria Math" panose="02040503050406030204" pitchFamily="18" charset="0"/>
                              </a:rPr>
                              <m:t>)</m:t>
                            </m:r>
                          </m:sup>
                        </m:sSup>
                        <m:sSubSup>
                          <m:sSubSupPr>
                            <m:ctrlPr>
                              <a:rPr lang="en-US" sz="2600" i="1">
                                <a:latin typeface="Cambria Math" panose="02040503050406030204" pitchFamily="18" charset="0"/>
                              </a:rPr>
                            </m:ctrlPr>
                          </m:sSubSupPr>
                          <m:e>
                            <m:r>
                              <a:rPr lang="en-US" sz="2600" b="1">
                                <a:latin typeface="Cambria Math" charset="0"/>
                              </a:rPr>
                              <m:t>𝐡</m:t>
                            </m:r>
                          </m:e>
                          <m:sub>
                            <m:r>
                              <a:rPr lang="en-US" sz="2600" i="1">
                                <a:latin typeface="Cambria Math" charset="0"/>
                              </a:rPr>
                              <m:t>𝑢</m:t>
                            </m:r>
                          </m:sub>
                          <m:sup>
                            <m:r>
                              <a:rPr lang="en-US" sz="2600" b="0" i="1" smtClean="0">
                                <a:latin typeface="Cambria Math" panose="02040503050406030204" pitchFamily="18" charset="0"/>
                              </a:rPr>
                              <m:t>(</m:t>
                            </m:r>
                            <m:r>
                              <a:rPr lang="en-US" sz="2600" b="0" i="1" smtClean="0">
                                <a:latin typeface="Cambria Math" panose="02040503050406030204" pitchFamily="18" charset="0"/>
                              </a:rPr>
                              <m:t>𝑙</m:t>
                            </m:r>
                            <m:r>
                              <a:rPr lang="en-US" sz="2600" i="1">
                                <a:latin typeface="Cambria Math" charset="0"/>
                              </a:rPr>
                              <m:t>−1</m:t>
                            </m:r>
                            <m:r>
                              <a:rPr lang="en-US" sz="2600" b="0" i="1" smtClean="0">
                                <a:latin typeface="Cambria Math" panose="02040503050406030204" pitchFamily="18" charset="0"/>
                              </a:rPr>
                              <m:t>)</m:t>
                            </m:r>
                          </m:sup>
                        </m:sSubSup>
                      </m:e>
                    </m:nary>
                  </m:oMath>
                </a14:m>
                <a:r>
                  <a:rPr lang="en-US" sz="2600" dirty="0"/>
                  <a:t>)</a:t>
                </a:r>
              </a:p>
              <a:p>
                <a:pPr lvl="1" algn="ctr"/>
                <a14:m>
                  <m:oMath xmlns:m="http://schemas.openxmlformats.org/officeDocument/2006/math">
                    <m:sSubSup>
                      <m:sSubSupPr>
                        <m:ctrlPr>
                          <a:rPr lang="en-US" sz="2600" i="1">
                            <a:latin typeface="Cambria Math" panose="02040503050406030204" pitchFamily="18" charset="0"/>
                          </a:rPr>
                        </m:ctrlPr>
                      </m:sSubSupPr>
                      <m:e>
                        <m:r>
                          <a:rPr lang="en-US" sz="2600" b="1">
                            <a:latin typeface="Cambria Math" charset="0"/>
                          </a:rPr>
                          <m:t>𝐡</m:t>
                        </m:r>
                      </m:e>
                      <m:sub>
                        <m:r>
                          <a:rPr lang="en-US" sz="2600" i="1">
                            <a:latin typeface="Cambria Math" charset="0"/>
                          </a:rPr>
                          <m:t>𝑣</m:t>
                        </m:r>
                      </m:sub>
                      <m:sup>
                        <m:r>
                          <a:rPr lang="en-US" sz="2600" b="0" i="1" smtClean="0">
                            <a:latin typeface="Cambria Math" panose="02040503050406030204" pitchFamily="18" charset="0"/>
                          </a:rPr>
                          <m:t>(</m:t>
                        </m:r>
                        <m:r>
                          <a:rPr lang="en-US" sz="2600" i="1">
                            <a:latin typeface="Cambria Math" panose="02040503050406030204" pitchFamily="18" charset="0"/>
                          </a:rPr>
                          <m:t>𝑙</m:t>
                        </m:r>
                        <m:r>
                          <a:rPr lang="en-US" sz="2600" b="0" i="1" smtClean="0">
                            <a:latin typeface="Cambria Math" panose="02040503050406030204" pitchFamily="18" charset="0"/>
                          </a:rPr>
                          <m:t>)</m:t>
                        </m:r>
                      </m:sup>
                    </m:sSubSup>
                    <m:r>
                      <a:rPr lang="en-US" sz="2600" i="1">
                        <a:latin typeface="Cambria Math" panose="02040503050406030204" pitchFamily="18" charset="0"/>
                      </a:rPr>
                      <m:t>[</m:t>
                    </m:r>
                    <m:r>
                      <a:rPr lang="en-US" sz="2600" b="0" i="1" smtClean="0">
                        <a:latin typeface="Cambria Math" panose="02040503050406030204" pitchFamily="18" charset="0"/>
                      </a:rPr>
                      <m:t>2</m:t>
                    </m:r>
                    <m:r>
                      <a:rPr lang="en-US" sz="2600" i="1">
                        <a:latin typeface="Cambria Math" panose="02040503050406030204" pitchFamily="18" charset="0"/>
                      </a:rPr>
                      <m:t>]</m:t>
                    </m:r>
                    <m:r>
                      <a:rPr lang="en-US" sz="2600" i="1">
                        <a:latin typeface="Cambria Math" charset="0"/>
                      </a:rPr>
                      <m:t>=</m:t>
                    </m:r>
                    <m:r>
                      <a:rPr lang="en-US" sz="2600" i="1">
                        <a:latin typeface="Cambria Math" charset="0"/>
                      </a:rPr>
                      <m:t>𝜎</m:t>
                    </m:r>
                    <m:r>
                      <a:rPr lang="en-US" sz="2600" i="1">
                        <a:latin typeface="Cambria Math" charset="0"/>
                      </a:rPr>
                      <m:t>(</m:t>
                    </m:r>
                    <m:nary>
                      <m:naryPr>
                        <m:chr m:val="∑"/>
                        <m:supHide m:val="on"/>
                        <m:ctrlPr>
                          <a:rPr lang="en-US" sz="2600" i="1">
                            <a:latin typeface="Cambria Math" panose="02040503050406030204" pitchFamily="18" charset="0"/>
                          </a:rPr>
                        </m:ctrlPr>
                      </m:naryPr>
                      <m:sub>
                        <m:r>
                          <a:rPr lang="en-US" sz="2600" i="1">
                            <a:latin typeface="Cambria Math" charset="0"/>
                          </a:rPr>
                          <m:t>𝑢</m:t>
                        </m:r>
                        <m:r>
                          <a:rPr lang="en-US" sz="2600" i="1">
                            <a:latin typeface="Cambria Math" charset="0"/>
                          </a:rPr>
                          <m:t>∈</m:t>
                        </m:r>
                        <m:r>
                          <a:rPr lang="en-US" sz="2600" i="1">
                            <a:latin typeface="Cambria Math" charset="0"/>
                          </a:rPr>
                          <m:t>𝑁</m:t>
                        </m:r>
                        <m:d>
                          <m:dPr>
                            <m:ctrlPr>
                              <a:rPr lang="en-US" sz="2600" i="1">
                                <a:latin typeface="Cambria Math" panose="02040503050406030204" pitchFamily="18" charset="0"/>
                              </a:rPr>
                            </m:ctrlPr>
                          </m:dPr>
                          <m:e>
                            <m:r>
                              <a:rPr lang="en-US" sz="2600" i="1">
                                <a:latin typeface="Cambria Math" charset="0"/>
                              </a:rPr>
                              <m:t>𝑣</m:t>
                            </m:r>
                          </m:e>
                        </m:d>
                      </m:sub>
                      <m:sup/>
                      <m:e>
                        <m:sSubSup>
                          <m:sSubSupPr>
                            <m:ctrlPr>
                              <a:rPr lang="en-US" sz="2600" i="1" smtClean="0">
                                <a:solidFill>
                                  <a:schemeClr val="accent4">
                                    <a:lumMod val="75000"/>
                                  </a:schemeClr>
                                </a:solidFill>
                                <a:latin typeface="Cambria Math" panose="02040503050406030204" pitchFamily="18" charset="0"/>
                              </a:rPr>
                            </m:ctrlPr>
                          </m:sSubSupPr>
                          <m:e>
                            <m:r>
                              <a:rPr lang="en-US" sz="2600" i="1">
                                <a:solidFill>
                                  <a:schemeClr val="accent4">
                                    <a:lumMod val="75000"/>
                                  </a:schemeClr>
                                </a:solidFill>
                                <a:latin typeface="Cambria Math" charset="0"/>
                              </a:rPr>
                              <m:t>𝛼</m:t>
                            </m:r>
                          </m:e>
                          <m:sub>
                            <m:r>
                              <a:rPr lang="en-US" sz="2600" i="1">
                                <a:solidFill>
                                  <a:schemeClr val="accent4">
                                    <a:lumMod val="75000"/>
                                  </a:schemeClr>
                                </a:solidFill>
                                <a:latin typeface="Cambria Math" charset="0"/>
                              </a:rPr>
                              <m:t>𝑣𝑢</m:t>
                            </m:r>
                          </m:sub>
                          <m:sup>
                            <m:r>
                              <a:rPr lang="en-US" sz="2600" b="0" i="1" smtClean="0">
                                <a:solidFill>
                                  <a:schemeClr val="accent4">
                                    <a:lumMod val="75000"/>
                                  </a:schemeClr>
                                </a:solidFill>
                                <a:latin typeface="Cambria Math" panose="02040503050406030204" pitchFamily="18" charset="0"/>
                              </a:rPr>
                              <m:t>2</m:t>
                            </m:r>
                          </m:sup>
                        </m:sSubSup>
                        <m:sSup>
                          <m:sSupPr>
                            <m:ctrlPr>
                              <a:rPr lang="en-US" sz="2600" i="1">
                                <a:latin typeface="Cambria Math" panose="02040503050406030204" pitchFamily="18" charset="0"/>
                              </a:rPr>
                            </m:ctrlPr>
                          </m:sSupPr>
                          <m:e>
                            <m:r>
                              <a:rPr lang="en-US" sz="2600" b="1">
                                <a:latin typeface="Cambria Math" panose="02040503050406030204" pitchFamily="18" charset="0"/>
                              </a:rPr>
                              <m:t>𝐖</m:t>
                            </m:r>
                          </m:e>
                          <m:sup>
                            <m:r>
                              <a:rPr lang="en-US" sz="2600" i="1">
                                <a:latin typeface="Cambria Math" panose="02040503050406030204" pitchFamily="18" charset="0"/>
                              </a:rPr>
                              <m:t>(</m:t>
                            </m:r>
                            <m:r>
                              <a:rPr lang="en-US" sz="2600" i="1">
                                <a:latin typeface="Cambria Math" panose="02040503050406030204" pitchFamily="18" charset="0"/>
                              </a:rPr>
                              <m:t>𝑙</m:t>
                            </m:r>
                            <m:r>
                              <a:rPr lang="en-US" sz="2600" i="1">
                                <a:latin typeface="Cambria Math" panose="02040503050406030204" pitchFamily="18" charset="0"/>
                              </a:rPr>
                              <m:t>)</m:t>
                            </m:r>
                          </m:sup>
                        </m:sSup>
                        <m:sSubSup>
                          <m:sSubSupPr>
                            <m:ctrlPr>
                              <a:rPr lang="en-US" sz="2600" i="1">
                                <a:latin typeface="Cambria Math" panose="02040503050406030204" pitchFamily="18" charset="0"/>
                              </a:rPr>
                            </m:ctrlPr>
                          </m:sSubSupPr>
                          <m:e>
                            <m:r>
                              <a:rPr lang="en-US" sz="2600" b="1">
                                <a:latin typeface="Cambria Math" charset="0"/>
                              </a:rPr>
                              <m:t>𝐡</m:t>
                            </m:r>
                          </m:e>
                          <m:sub>
                            <m:r>
                              <a:rPr lang="en-US" sz="2600" i="1">
                                <a:latin typeface="Cambria Math" charset="0"/>
                              </a:rPr>
                              <m:t>𝑢</m:t>
                            </m:r>
                          </m:sub>
                          <m:sup>
                            <m:r>
                              <a:rPr lang="en-US" sz="2600" b="0" i="1" smtClean="0">
                                <a:latin typeface="Cambria Math" panose="02040503050406030204" pitchFamily="18" charset="0"/>
                              </a:rPr>
                              <m:t>(</m:t>
                            </m:r>
                            <m:r>
                              <a:rPr lang="en-US" sz="2600" b="0" i="1" smtClean="0">
                                <a:latin typeface="Cambria Math" panose="02040503050406030204" pitchFamily="18" charset="0"/>
                              </a:rPr>
                              <m:t>𝑙</m:t>
                            </m:r>
                            <m:r>
                              <a:rPr lang="en-US" sz="2600" i="1">
                                <a:latin typeface="Cambria Math" charset="0"/>
                              </a:rPr>
                              <m:t>−1</m:t>
                            </m:r>
                            <m:r>
                              <a:rPr lang="en-US" sz="2600" b="0" i="1" smtClean="0">
                                <a:latin typeface="Cambria Math" panose="02040503050406030204" pitchFamily="18" charset="0"/>
                              </a:rPr>
                              <m:t>)</m:t>
                            </m:r>
                          </m:sup>
                        </m:sSubSup>
                      </m:e>
                    </m:nary>
                  </m:oMath>
                </a14:m>
                <a:r>
                  <a:rPr lang="en-US" sz="2600" dirty="0"/>
                  <a:t>)</a:t>
                </a:r>
              </a:p>
              <a:p>
                <a:pPr lvl="1" algn="ctr"/>
                <a14:m>
                  <m:oMath xmlns:m="http://schemas.openxmlformats.org/officeDocument/2006/math">
                    <m:sSubSup>
                      <m:sSubSupPr>
                        <m:ctrlPr>
                          <a:rPr lang="en-US" sz="2600" i="1">
                            <a:latin typeface="Cambria Math" panose="02040503050406030204" pitchFamily="18" charset="0"/>
                          </a:rPr>
                        </m:ctrlPr>
                      </m:sSubSupPr>
                      <m:e>
                        <m:r>
                          <a:rPr lang="en-US" sz="2600" b="1">
                            <a:latin typeface="Cambria Math" charset="0"/>
                          </a:rPr>
                          <m:t>𝐡</m:t>
                        </m:r>
                      </m:e>
                      <m:sub>
                        <m:r>
                          <a:rPr lang="en-US" sz="2600" i="1">
                            <a:latin typeface="Cambria Math" charset="0"/>
                          </a:rPr>
                          <m:t>𝑣</m:t>
                        </m:r>
                      </m:sub>
                      <m:sup>
                        <m:r>
                          <a:rPr lang="en-US" sz="2600" b="0" i="1" smtClean="0">
                            <a:latin typeface="Cambria Math" panose="02040503050406030204" pitchFamily="18" charset="0"/>
                          </a:rPr>
                          <m:t>(</m:t>
                        </m:r>
                        <m:r>
                          <a:rPr lang="en-US" sz="2600" i="1">
                            <a:latin typeface="Cambria Math" panose="02040503050406030204" pitchFamily="18" charset="0"/>
                          </a:rPr>
                          <m:t>𝑙</m:t>
                        </m:r>
                        <m:r>
                          <a:rPr lang="en-US" sz="2600" b="0" i="1" smtClean="0">
                            <a:latin typeface="Cambria Math" panose="02040503050406030204" pitchFamily="18" charset="0"/>
                          </a:rPr>
                          <m:t>)</m:t>
                        </m:r>
                      </m:sup>
                    </m:sSubSup>
                    <m:r>
                      <a:rPr lang="en-US" sz="2600" i="1">
                        <a:latin typeface="Cambria Math" panose="02040503050406030204" pitchFamily="18" charset="0"/>
                      </a:rPr>
                      <m:t>[</m:t>
                    </m:r>
                    <m:r>
                      <a:rPr lang="en-US" sz="2600" b="0" i="1" smtClean="0">
                        <a:latin typeface="Cambria Math" panose="02040503050406030204" pitchFamily="18" charset="0"/>
                      </a:rPr>
                      <m:t>3</m:t>
                    </m:r>
                    <m:r>
                      <a:rPr lang="en-US" sz="2600" i="1">
                        <a:latin typeface="Cambria Math" panose="02040503050406030204" pitchFamily="18" charset="0"/>
                      </a:rPr>
                      <m:t>]</m:t>
                    </m:r>
                    <m:r>
                      <a:rPr lang="en-US" sz="2600" i="1">
                        <a:latin typeface="Cambria Math" charset="0"/>
                      </a:rPr>
                      <m:t>=</m:t>
                    </m:r>
                    <m:r>
                      <a:rPr lang="en-US" sz="2600" i="1">
                        <a:latin typeface="Cambria Math" charset="0"/>
                      </a:rPr>
                      <m:t>𝜎</m:t>
                    </m:r>
                    <m:r>
                      <a:rPr lang="en-US" sz="2600" i="1">
                        <a:latin typeface="Cambria Math" charset="0"/>
                      </a:rPr>
                      <m:t>(</m:t>
                    </m:r>
                    <m:nary>
                      <m:naryPr>
                        <m:chr m:val="∑"/>
                        <m:supHide m:val="on"/>
                        <m:ctrlPr>
                          <a:rPr lang="en-US" sz="2600" i="1">
                            <a:latin typeface="Cambria Math" panose="02040503050406030204" pitchFamily="18" charset="0"/>
                          </a:rPr>
                        </m:ctrlPr>
                      </m:naryPr>
                      <m:sub>
                        <m:r>
                          <a:rPr lang="en-US" sz="2600" i="1">
                            <a:latin typeface="Cambria Math" charset="0"/>
                          </a:rPr>
                          <m:t>𝑢</m:t>
                        </m:r>
                        <m:r>
                          <a:rPr lang="en-US" sz="2600" i="1">
                            <a:latin typeface="Cambria Math" charset="0"/>
                          </a:rPr>
                          <m:t>∈</m:t>
                        </m:r>
                        <m:r>
                          <a:rPr lang="en-US" sz="2600" i="1">
                            <a:latin typeface="Cambria Math" charset="0"/>
                          </a:rPr>
                          <m:t>𝑁</m:t>
                        </m:r>
                        <m:d>
                          <m:dPr>
                            <m:ctrlPr>
                              <a:rPr lang="en-US" sz="2600" i="1">
                                <a:latin typeface="Cambria Math" panose="02040503050406030204" pitchFamily="18" charset="0"/>
                              </a:rPr>
                            </m:ctrlPr>
                          </m:dPr>
                          <m:e>
                            <m:r>
                              <a:rPr lang="en-US" sz="2600" i="1">
                                <a:latin typeface="Cambria Math" charset="0"/>
                              </a:rPr>
                              <m:t>𝑣</m:t>
                            </m:r>
                          </m:e>
                        </m:d>
                      </m:sub>
                      <m:sup/>
                      <m:e>
                        <m:sSubSup>
                          <m:sSubSupPr>
                            <m:ctrlPr>
                              <a:rPr lang="en-US" sz="2600" i="1" smtClean="0">
                                <a:solidFill>
                                  <a:srgbClr val="0070C0"/>
                                </a:solidFill>
                                <a:latin typeface="Cambria Math" panose="02040503050406030204" pitchFamily="18" charset="0"/>
                              </a:rPr>
                            </m:ctrlPr>
                          </m:sSubSupPr>
                          <m:e>
                            <m:r>
                              <a:rPr lang="en-US" sz="2600" i="1">
                                <a:solidFill>
                                  <a:srgbClr val="0070C0"/>
                                </a:solidFill>
                                <a:latin typeface="Cambria Math" charset="0"/>
                              </a:rPr>
                              <m:t>𝛼</m:t>
                            </m:r>
                          </m:e>
                          <m:sub>
                            <m:r>
                              <a:rPr lang="en-US" sz="2600" i="1">
                                <a:solidFill>
                                  <a:srgbClr val="0070C0"/>
                                </a:solidFill>
                                <a:latin typeface="Cambria Math" charset="0"/>
                              </a:rPr>
                              <m:t>𝑣𝑢</m:t>
                            </m:r>
                          </m:sub>
                          <m:sup>
                            <m:r>
                              <a:rPr lang="en-US" sz="2600" b="0" i="1" smtClean="0">
                                <a:solidFill>
                                  <a:srgbClr val="0070C0"/>
                                </a:solidFill>
                                <a:latin typeface="Cambria Math" panose="02040503050406030204" pitchFamily="18" charset="0"/>
                              </a:rPr>
                              <m:t>3</m:t>
                            </m:r>
                          </m:sup>
                        </m:sSubSup>
                        <m:sSup>
                          <m:sSupPr>
                            <m:ctrlPr>
                              <a:rPr lang="en-US" sz="2600" i="1">
                                <a:latin typeface="Cambria Math" panose="02040503050406030204" pitchFamily="18" charset="0"/>
                              </a:rPr>
                            </m:ctrlPr>
                          </m:sSupPr>
                          <m:e>
                            <m:r>
                              <a:rPr lang="en-US" sz="2600" b="1">
                                <a:latin typeface="Cambria Math" panose="02040503050406030204" pitchFamily="18" charset="0"/>
                              </a:rPr>
                              <m:t>𝐖</m:t>
                            </m:r>
                          </m:e>
                          <m:sup>
                            <m:r>
                              <a:rPr lang="en-US" sz="2600" i="1">
                                <a:latin typeface="Cambria Math" panose="02040503050406030204" pitchFamily="18" charset="0"/>
                              </a:rPr>
                              <m:t>(</m:t>
                            </m:r>
                            <m:r>
                              <a:rPr lang="en-US" sz="2600" i="1">
                                <a:latin typeface="Cambria Math" panose="02040503050406030204" pitchFamily="18" charset="0"/>
                              </a:rPr>
                              <m:t>𝑙</m:t>
                            </m:r>
                            <m:r>
                              <a:rPr lang="en-US" sz="2600" i="1">
                                <a:latin typeface="Cambria Math" panose="02040503050406030204" pitchFamily="18" charset="0"/>
                              </a:rPr>
                              <m:t>)</m:t>
                            </m:r>
                          </m:sup>
                        </m:sSup>
                        <m:sSubSup>
                          <m:sSubSupPr>
                            <m:ctrlPr>
                              <a:rPr lang="en-US" sz="2600" i="1">
                                <a:latin typeface="Cambria Math" panose="02040503050406030204" pitchFamily="18" charset="0"/>
                              </a:rPr>
                            </m:ctrlPr>
                          </m:sSubSupPr>
                          <m:e>
                            <m:r>
                              <a:rPr lang="en-US" sz="2600" b="1">
                                <a:latin typeface="Cambria Math" charset="0"/>
                              </a:rPr>
                              <m:t>𝐡</m:t>
                            </m:r>
                          </m:e>
                          <m:sub>
                            <m:r>
                              <a:rPr lang="en-US" sz="2600" i="1">
                                <a:latin typeface="Cambria Math" charset="0"/>
                              </a:rPr>
                              <m:t>𝑢</m:t>
                            </m:r>
                          </m:sub>
                          <m:sup>
                            <m:r>
                              <a:rPr lang="en-US" sz="2600" b="0" i="1" smtClean="0">
                                <a:latin typeface="Cambria Math" panose="02040503050406030204" pitchFamily="18" charset="0"/>
                              </a:rPr>
                              <m:t>(</m:t>
                            </m:r>
                            <m:r>
                              <a:rPr lang="en-US" sz="2600" b="0" i="1" smtClean="0">
                                <a:latin typeface="Cambria Math" panose="02040503050406030204" pitchFamily="18" charset="0"/>
                              </a:rPr>
                              <m:t>𝑙</m:t>
                            </m:r>
                            <m:r>
                              <a:rPr lang="en-US" sz="2600" i="1">
                                <a:latin typeface="Cambria Math" charset="0"/>
                              </a:rPr>
                              <m:t>−1</m:t>
                            </m:r>
                            <m:r>
                              <a:rPr lang="en-US" sz="2600" b="0" i="1" smtClean="0">
                                <a:latin typeface="Cambria Math" panose="02040503050406030204" pitchFamily="18" charset="0"/>
                              </a:rPr>
                              <m:t>)</m:t>
                            </m:r>
                          </m:sup>
                        </m:sSubSup>
                      </m:e>
                    </m:nary>
                  </m:oMath>
                </a14:m>
                <a:r>
                  <a:rPr lang="en-US" sz="2600" dirty="0"/>
                  <a:t>)</a:t>
                </a:r>
              </a:p>
              <a:p>
                <a:pPr lvl="1" algn="ctr"/>
                <a:endParaRPr lang="en-US" sz="2600" dirty="0"/>
              </a:p>
              <a:p>
                <a:pPr lvl="1" algn="ctr"/>
                <a:endParaRPr lang="en-US" sz="2600" dirty="0"/>
              </a:p>
            </p:txBody>
          </p:sp>
        </mc:Choice>
        <mc:Fallback xmlns="">
          <p:sp>
            <p:nvSpPr>
              <p:cNvPr id="7" name="Rectangle 6">
                <a:extLst>
                  <a:ext uri="{FF2B5EF4-FFF2-40B4-BE49-F238E27FC236}">
                    <a16:creationId xmlns:a16="http://schemas.microsoft.com/office/drawing/2014/main" id="{D723C50B-C387-9047-B309-A6E37B2E97B9}"/>
                  </a:ext>
                </a:extLst>
              </p:cNvPr>
              <p:cNvSpPr>
                <a:spLocks noRot="1" noChangeAspect="1" noMove="1" noResize="1" noEditPoints="1" noAdjustHandles="1" noChangeArrowheads="1" noChangeShapeType="1" noTextEdit="1"/>
              </p:cNvSpPr>
              <p:nvPr/>
            </p:nvSpPr>
            <p:spPr>
              <a:xfrm>
                <a:off x="251520" y="2996952"/>
                <a:ext cx="6542236" cy="248452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20083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Two Key Components</a:t>
            </a:r>
          </a:p>
        </p:txBody>
      </p:sp>
      <p:sp>
        <p:nvSpPr>
          <p:cNvPr id="10" name="Content Placeholder 2"/>
          <p:cNvSpPr>
            <a:spLocks noGrp="1"/>
          </p:cNvSpPr>
          <p:nvPr>
            <p:ph idx="1"/>
          </p:nvPr>
        </p:nvSpPr>
        <p:spPr>
          <a:xfrm>
            <a:off x="457200" y="1295400"/>
            <a:ext cx="8603166" cy="5257801"/>
          </a:xfrm>
        </p:spPr>
        <p:txBody>
          <a:bodyPr vert="horz" lIns="54864" tIns="91440" rIns="91440" bIns="45720" rtlCol="0" anchor="t">
            <a:noAutofit/>
          </a:bodyPr>
          <a:lstStyle/>
          <a:p>
            <a:pPr marL="438785"/>
            <a:r>
              <a:rPr lang="en-US" b="1" dirty="0">
                <a:solidFill>
                  <a:srgbClr val="C00000"/>
                </a:solidFill>
                <a:latin typeface="Calibri"/>
                <a:cs typeface="Calibri"/>
              </a:rPr>
              <a:t>Encoder: </a:t>
            </a:r>
            <a:r>
              <a:rPr lang="en-US" dirty="0">
                <a:latin typeface="Calibri"/>
                <a:cs typeface="Calibri"/>
              </a:rPr>
              <a:t>Maps each node to a low-dimensional vector</a:t>
            </a:r>
          </a:p>
          <a:p>
            <a:pPr marL="1216025" lvl="3"/>
            <a:endParaRPr lang="en-US" dirty="0"/>
          </a:p>
          <a:p>
            <a:pPr marL="1627505" lvl="5"/>
            <a:endParaRPr lang="en-US" dirty="0"/>
          </a:p>
          <a:p>
            <a:pPr marL="438785"/>
            <a:endParaRPr lang="en-US" b="1" dirty="0">
              <a:solidFill>
                <a:srgbClr val="C00000"/>
              </a:solidFill>
            </a:endParaRPr>
          </a:p>
          <a:p>
            <a:pPr marL="438785"/>
            <a:r>
              <a:rPr lang="en-US" b="1" dirty="0">
                <a:solidFill>
                  <a:schemeClr val="accent4"/>
                </a:solidFill>
                <a:latin typeface="Calibri"/>
                <a:cs typeface="Calibri"/>
              </a:rPr>
              <a:t>Similarity function: </a:t>
            </a:r>
            <a:r>
              <a:rPr lang="en-US" dirty="0">
                <a:latin typeface="Calibri"/>
                <a:cs typeface="Calibri"/>
              </a:rPr>
              <a:t>Specifies how the relationships in vector space map to the relationships in the original network</a:t>
            </a:r>
          </a:p>
        </p:txBody>
      </p:sp>
      <p:sp>
        <p:nvSpPr>
          <p:cNvPr id="5" name="Slide Number Placeholder 4"/>
          <p:cNvSpPr>
            <a:spLocks noGrp="1"/>
          </p:cNvSpPr>
          <p:nvPr>
            <p:ph type="sldNum" sz="quarter" idx="12"/>
          </p:nvPr>
        </p:nvSpPr>
        <p:spPr/>
        <p:txBody>
          <a:bodyPr/>
          <a:lstStyle/>
          <a:p>
            <a:fld id="{4D267013-DFFC-4352-B274-32112D0CCE19}" type="slidenum">
              <a:rPr lang="en-US" smtClean="0"/>
              <a:t>7</a:t>
            </a:fld>
            <a:endParaRPr lang="en-US"/>
          </a:p>
        </p:txBody>
      </p:sp>
      <p:grpSp>
        <p:nvGrpSpPr>
          <p:cNvPr id="6" name="Group 5"/>
          <p:cNvGrpSpPr/>
          <p:nvPr/>
        </p:nvGrpSpPr>
        <p:grpSpPr>
          <a:xfrm>
            <a:off x="142807" y="5562600"/>
            <a:ext cx="9060320" cy="1096051"/>
            <a:chOff x="107105" y="4171949"/>
            <a:chExt cx="6795240" cy="822038"/>
          </a:xfrm>
        </p:grpSpPr>
        <mc:AlternateContent xmlns:mc="http://schemas.openxmlformats.org/markup-compatibility/2006" xmlns:a14="http://schemas.microsoft.com/office/drawing/2010/main">
          <mc:Choice Requires="a14">
            <p:sp>
              <p:nvSpPr>
                <p:cNvPr id="34" name="TextBox 33"/>
                <p:cNvSpPr txBox="1"/>
                <p:nvPr/>
              </p:nvSpPr>
              <p:spPr>
                <a:xfrm>
                  <a:off x="107105" y="4217375"/>
                  <a:ext cx="2638878" cy="661875"/>
                </a:xfrm>
                <a:prstGeom prst="rect">
                  <a:avLst/>
                </a:prstGeom>
                <a:noFill/>
                <a:ln>
                  <a:noFill/>
                </a:ln>
              </p:spPr>
              <p:txBody>
                <a:bodyPr wrap="square" lIns="91425" tIns="91425" rIns="91425" bIns="91425" rtlCol="0" anchor="t" anchorCtr="0">
                  <a:noAutofit/>
                </a:bodyPr>
                <a:lstStyle/>
                <a:p>
                  <a:pPr algn="ctr"/>
                  <a:r>
                    <a:rPr lang="en-US" sz="2667">
                      <a:solidFill>
                        <a:schemeClr val="tx2"/>
                      </a:solidFill>
                      <a:latin typeface="Helvetica Neue Light" charset="0"/>
                      <a:ea typeface="Helvetica Neue Light" charset="0"/>
                      <a:cs typeface="Helvetica Neue Light" charset="0"/>
                      <a:sym typeface="Open Sans"/>
                    </a:rPr>
                    <a:t>Similarity of </a:t>
                  </a:r>
                  <a14:m>
                    <m:oMath xmlns:m="http://schemas.openxmlformats.org/officeDocument/2006/math">
                      <m:r>
                        <a:rPr lang="en-US" sz="2667" i="1" dirty="0" smtClean="0">
                          <a:solidFill>
                            <a:schemeClr val="tx2"/>
                          </a:solidFill>
                          <a:latin typeface="Cambria Math" panose="02040503050406030204" pitchFamily="18" charset="0"/>
                          <a:ea typeface="Cambria Math" charset="0"/>
                          <a:cs typeface="Cambria Math" charset="0"/>
                          <a:sym typeface="Open Sans"/>
                        </a:rPr>
                        <m:t>𝑢</m:t>
                      </m:r>
                    </m:oMath>
                  </a14:m>
                  <a:r>
                    <a:rPr lang="en-US" sz="2667" i="1">
                      <a:solidFill>
                        <a:schemeClr val="tx2"/>
                      </a:solidFill>
                      <a:latin typeface="Helvetica Neue Light" charset="0"/>
                      <a:ea typeface="Helvetica Neue Light" charset="0"/>
                      <a:cs typeface="Helvetica Neue Light" charset="0"/>
                      <a:sym typeface="Open Sans"/>
                    </a:rPr>
                    <a:t> </a:t>
                  </a:r>
                  <a:r>
                    <a:rPr lang="en-US" sz="2667">
                      <a:solidFill>
                        <a:schemeClr val="tx2"/>
                      </a:solidFill>
                      <a:latin typeface="Helvetica Neue Light" charset="0"/>
                      <a:ea typeface="Helvetica Neue Light" charset="0"/>
                      <a:cs typeface="Helvetica Neue Light" charset="0"/>
                      <a:sym typeface="Open Sans"/>
                    </a:rPr>
                    <a:t>and </a:t>
                  </a:r>
                  <a14:m>
                    <m:oMath xmlns:m="http://schemas.openxmlformats.org/officeDocument/2006/math">
                      <m:r>
                        <a:rPr lang="en-US" sz="2667" i="1" dirty="0" smtClean="0">
                          <a:solidFill>
                            <a:schemeClr val="tx2"/>
                          </a:solidFill>
                          <a:latin typeface="Cambria Math" panose="02040503050406030204" pitchFamily="18" charset="0"/>
                          <a:ea typeface="Cambria Math" charset="0"/>
                          <a:cs typeface="Cambria Math" charset="0"/>
                          <a:sym typeface="Open Sans"/>
                        </a:rPr>
                        <m:t>𝑣</m:t>
                      </m:r>
                    </m:oMath>
                  </a14:m>
                  <a:r>
                    <a:rPr lang="en-US" sz="2667" i="1">
                      <a:solidFill>
                        <a:schemeClr val="tx2"/>
                      </a:solidFill>
                      <a:latin typeface="Helvetica Neue Light" charset="0"/>
                      <a:ea typeface="Helvetica Neue Light" charset="0"/>
                      <a:cs typeface="Helvetica Neue Light" charset="0"/>
                      <a:sym typeface="Open Sans"/>
                    </a:rPr>
                    <a:t> </a:t>
                  </a:r>
                  <a:r>
                    <a:rPr lang="en-US" sz="2667">
                      <a:solidFill>
                        <a:schemeClr val="tx2"/>
                      </a:solidFill>
                      <a:latin typeface="Helvetica Neue Light" charset="0"/>
                      <a:ea typeface="Helvetica Neue Light" charset="0"/>
                      <a:cs typeface="Helvetica Neue Light" charset="0"/>
                      <a:sym typeface="Open Sans"/>
                    </a:rPr>
                    <a:t>in the original network</a:t>
                  </a:r>
                </a:p>
              </p:txBody>
            </p:sp>
          </mc:Choice>
          <mc:Fallback xmlns="">
            <p:sp>
              <p:nvSpPr>
                <p:cNvPr id="34" name="TextBox 33"/>
                <p:cNvSpPr txBox="1">
                  <a:spLocks noRot="1" noChangeAspect="1" noMove="1" noResize="1" noEditPoints="1" noAdjustHandles="1" noChangeArrowheads="1" noChangeShapeType="1" noTextEdit="1"/>
                </p:cNvSpPr>
                <p:nvPr/>
              </p:nvSpPr>
              <p:spPr>
                <a:xfrm>
                  <a:off x="107105" y="4217375"/>
                  <a:ext cx="2638878" cy="661875"/>
                </a:xfrm>
                <a:prstGeom prst="rect">
                  <a:avLst/>
                </a:prstGeom>
                <a:blipFill>
                  <a:blip r:embed="rId3"/>
                  <a:stretch>
                    <a:fillRect l="-346" t="-1379" r="-2076" b="-26207"/>
                  </a:stretch>
                </a:blipFill>
                <a:ln>
                  <a:noFill/>
                </a:ln>
              </p:spPr>
              <p:txBody>
                <a:bodyPr/>
                <a:lstStyle/>
                <a:p>
                  <a:r>
                    <a:rPr lang="en-US">
                      <a:noFill/>
                    </a:rPr>
                    <a:t> </a:t>
                  </a:r>
                </a:p>
              </p:txBody>
            </p:sp>
          </mc:Fallback>
        </mc:AlternateContent>
        <p:sp>
          <p:nvSpPr>
            <p:cNvPr id="26" name="TextBox 25"/>
            <p:cNvSpPr txBox="1"/>
            <p:nvPr/>
          </p:nvSpPr>
          <p:spPr>
            <a:xfrm>
              <a:off x="3656860" y="4294710"/>
              <a:ext cx="3245485" cy="699277"/>
            </a:xfrm>
            <a:prstGeom prst="rect">
              <a:avLst/>
            </a:prstGeom>
            <a:noFill/>
            <a:ln>
              <a:noFill/>
            </a:ln>
          </p:spPr>
          <p:txBody>
            <a:bodyPr wrap="square" lIns="91425" tIns="91425" rIns="91425" bIns="91425" rtlCol="0" anchor="t" anchorCtr="0">
              <a:noAutofit/>
            </a:bodyPr>
            <a:lstStyle/>
            <a:p>
              <a:pPr algn="ctr"/>
              <a:r>
                <a:rPr lang="en-US" sz="2667">
                  <a:solidFill>
                    <a:schemeClr val="tx2"/>
                  </a:solidFill>
                  <a:latin typeface="Helvetica Neue Light" charset="0"/>
                  <a:ea typeface="Helvetica Neue Light" charset="0"/>
                  <a:cs typeface="Helvetica Neue Light" charset="0"/>
                  <a:sym typeface="Open Sans"/>
                </a:rPr>
                <a:t>dot product between node </a:t>
              </a:r>
              <a:r>
                <a:rPr lang="en-US" sz="2667" err="1">
                  <a:solidFill>
                    <a:schemeClr val="tx2"/>
                  </a:solidFill>
                  <a:latin typeface="Helvetica Neue Light" charset="0"/>
                  <a:ea typeface="Helvetica Neue Light" charset="0"/>
                  <a:cs typeface="Helvetica Neue Light" charset="0"/>
                  <a:sym typeface="Open Sans"/>
                </a:rPr>
                <a:t>embeddings</a:t>
              </a:r>
              <a:endParaRPr lang="en-US" sz="2667">
                <a:solidFill>
                  <a:schemeClr val="tx2"/>
                </a:solidFill>
                <a:latin typeface="Helvetica Neue Light" charset="0"/>
                <a:ea typeface="Helvetica Neue Light" charset="0"/>
                <a:cs typeface="Helvetica Neue Light" charset="0"/>
                <a:sym typeface="Open Sans"/>
              </a:endParaRPr>
            </a:p>
          </p:txBody>
        </p:sp>
        <p:cxnSp>
          <p:nvCxnSpPr>
            <p:cNvPr id="25" name="Straight Arrow Connector 24"/>
            <p:cNvCxnSpPr>
              <a:cxnSpLocks/>
            </p:cNvCxnSpPr>
            <p:nvPr/>
          </p:nvCxnSpPr>
          <p:spPr>
            <a:xfrm flipH="1" flipV="1">
              <a:off x="4595649" y="4171950"/>
              <a:ext cx="197069" cy="187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flipH="1" flipV="1">
              <a:off x="4193628" y="4171949"/>
              <a:ext cx="402021" cy="187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662545" y="4239492"/>
              <a:ext cx="230910" cy="120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BE3BC5A-068B-4DAF-A8ED-1C2EA7C5D02A}"/>
              </a:ext>
            </a:extLst>
          </p:cNvPr>
          <p:cNvSpPr txBox="1"/>
          <p:nvPr/>
        </p:nvSpPr>
        <p:spPr>
          <a:xfrm>
            <a:off x="6900729" y="5058043"/>
            <a:ext cx="1824538" cy="584775"/>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r>
              <a:rPr lang="en-US" sz="3200" b="1">
                <a:solidFill>
                  <a:srgbClr val="C00000"/>
                </a:solidFill>
                <a:latin typeface="Arial"/>
                <a:ea typeface="+mn-lt"/>
                <a:cs typeface="+mn-lt"/>
              </a:rPr>
              <a:t>Decoder</a:t>
            </a:r>
            <a:endParaRPr lang="en-US" sz="3200">
              <a:latin typeface="Arial"/>
              <a:cs typeface="Calibri"/>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3F4152D-12AD-6A45-A684-2F5ADC57460F}"/>
                  </a:ext>
                </a:extLst>
              </p:cNvPr>
              <p:cNvSpPr txBox="1"/>
              <p:nvPr/>
            </p:nvSpPr>
            <p:spPr>
              <a:xfrm>
                <a:off x="797743" y="2375370"/>
                <a:ext cx="546340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cs typeface="Arial" pitchFamily="34" charset="0"/>
                        </a:rPr>
                        <m:t>ENC</m:t>
                      </m:r>
                      <m:d>
                        <m:dPr>
                          <m:ctrlPr>
                            <a:rPr lang="en-US" sz="2400" b="0" i="1" smtClean="0">
                              <a:latin typeface="Cambria Math" panose="02040503050406030204" pitchFamily="18" charset="0"/>
                              <a:cs typeface="Arial" pitchFamily="34" charset="0"/>
                            </a:rPr>
                          </m:ctrlPr>
                        </m:dPr>
                        <m:e>
                          <m:r>
                            <a:rPr lang="en-US" sz="2400" b="0" i="1" smtClean="0">
                              <a:latin typeface="Cambria Math" panose="02040503050406030204" pitchFamily="18" charset="0"/>
                              <a:cs typeface="Arial" pitchFamily="34" charset="0"/>
                            </a:rPr>
                            <m:t>𝑣</m:t>
                          </m:r>
                        </m:e>
                      </m:d>
                      <m:r>
                        <a:rPr lang="en-US" sz="2400" b="0" i="1" smtClean="0">
                          <a:latin typeface="Cambria Math" panose="02040503050406030204" pitchFamily="18" charset="0"/>
                          <a:cs typeface="Arial" pitchFamily="34" charset="0"/>
                        </a:rPr>
                        <m:t>=</m:t>
                      </m:r>
                      <m:sSub>
                        <m:sSubPr>
                          <m:ctrlPr>
                            <a:rPr lang="en-US" sz="2400" b="0" i="1" smtClean="0">
                              <a:latin typeface="Cambria Math" panose="02040503050406030204" pitchFamily="18" charset="0"/>
                              <a:cs typeface="Arial" pitchFamily="34" charset="0"/>
                            </a:rPr>
                          </m:ctrlPr>
                        </m:sSubPr>
                        <m:e>
                          <m:r>
                            <a:rPr lang="en-US" sz="2400" b="1" i="0" smtClean="0">
                              <a:latin typeface="Cambria Math" panose="02040503050406030204" pitchFamily="18" charset="0"/>
                              <a:cs typeface="Arial" pitchFamily="34" charset="0"/>
                            </a:rPr>
                            <m:t>𝐳</m:t>
                          </m:r>
                        </m:e>
                        <m:sub>
                          <m:r>
                            <a:rPr lang="en-US" sz="2400" b="0" i="1" smtClean="0">
                              <a:latin typeface="Cambria Math" panose="02040503050406030204" pitchFamily="18" charset="0"/>
                              <a:cs typeface="Arial" pitchFamily="34" charset="0"/>
                            </a:rPr>
                            <m:t>𝑣</m:t>
                          </m:r>
                        </m:sub>
                      </m:sSub>
                    </m:oMath>
                  </m:oMathPara>
                </a14:m>
                <a:endParaRPr lang="en-US" sz="2400" i="1">
                  <a:latin typeface="Calibri" panose="020F0502020204030204" pitchFamily="34" charset="0"/>
                  <a:cs typeface="Calibri" panose="020F0502020204030204" pitchFamily="34" charset="0"/>
                </a:endParaRPr>
              </a:p>
            </p:txBody>
          </p:sp>
        </mc:Choice>
        <mc:Fallback xmlns="">
          <p:sp>
            <p:nvSpPr>
              <p:cNvPr id="21" name="TextBox 20">
                <a:extLst>
                  <a:ext uri="{FF2B5EF4-FFF2-40B4-BE49-F238E27FC236}">
                    <a16:creationId xmlns:a16="http://schemas.microsoft.com/office/drawing/2014/main" id="{93F4152D-12AD-6A45-A684-2F5ADC57460F}"/>
                  </a:ext>
                </a:extLst>
              </p:cNvPr>
              <p:cNvSpPr txBox="1">
                <a:spLocks noRot="1" noChangeAspect="1" noMove="1" noResize="1" noEditPoints="1" noAdjustHandles="1" noChangeArrowheads="1" noChangeShapeType="1" noTextEdit="1"/>
              </p:cNvSpPr>
              <p:nvPr/>
            </p:nvSpPr>
            <p:spPr>
              <a:xfrm>
                <a:off x="797743" y="2375370"/>
                <a:ext cx="5463401" cy="46166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6622BAE-56DD-5A42-942C-4BCA339F23B2}"/>
                  </a:ext>
                </a:extLst>
              </p:cNvPr>
              <p:cNvSpPr txBox="1"/>
              <p:nvPr/>
            </p:nvSpPr>
            <p:spPr>
              <a:xfrm>
                <a:off x="937617" y="5044289"/>
                <a:ext cx="5824459" cy="5936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3200" b="0" i="0" smtClean="0">
                          <a:latin typeface="Cambria Math" panose="02040503050406030204" pitchFamily="18" charset="0"/>
                          <a:cs typeface="Arial" pitchFamily="34" charset="0"/>
                        </a:rPr>
                        <m:t>similarity</m:t>
                      </m:r>
                      <m:d>
                        <m:dPr>
                          <m:ctrlPr>
                            <a:rPr lang="en-US" sz="3200" b="0" i="1" smtClean="0">
                              <a:latin typeface="Cambria Math" panose="02040503050406030204" pitchFamily="18" charset="0"/>
                              <a:cs typeface="Arial" pitchFamily="34" charset="0"/>
                            </a:rPr>
                          </m:ctrlPr>
                        </m:dPr>
                        <m:e>
                          <m:r>
                            <a:rPr lang="en-US" sz="3200" b="0" i="1" smtClean="0">
                              <a:latin typeface="Cambria Math" panose="02040503050406030204" pitchFamily="18" charset="0"/>
                              <a:cs typeface="Arial" pitchFamily="34" charset="0"/>
                            </a:rPr>
                            <m:t>𝑢</m:t>
                          </m:r>
                          <m:r>
                            <a:rPr lang="en-US" sz="3200" b="0" i="1" smtClean="0">
                              <a:latin typeface="Cambria Math" panose="02040503050406030204" pitchFamily="18" charset="0"/>
                              <a:cs typeface="Arial" pitchFamily="34" charset="0"/>
                            </a:rPr>
                            <m:t>,</m:t>
                          </m:r>
                          <m:r>
                            <a:rPr lang="en-US" sz="3200" b="0" i="1" smtClean="0">
                              <a:latin typeface="Cambria Math" panose="02040503050406030204" pitchFamily="18" charset="0"/>
                              <a:cs typeface="Arial" pitchFamily="34" charset="0"/>
                            </a:rPr>
                            <m:t>𝑣</m:t>
                          </m:r>
                        </m:e>
                      </m:d>
                      <m:r>
                        <a:rPr lang="en-US" sz="3200" b="0" i="1" smtClean="0">
                          <a:latin typeface="Cambria Math" panose="02040503050406030204" pitchFamily="18" charset="0"/>
                          <a:cs typeface="Arial" pitchFamily="34" charset="0"/>
                        </a:rPr>
                        <m:t> </m:t>
                      </m:r>
                      <m:r>
                        <a:rPr lang="en-US" sz="3200" b="0" i="1" smtClean="0">
                          <a:latin typeface="Cambria Math" panose="02040503050406030204" pitchFamily="18" charset="0"/>
                          <a:ea typeface="Cambria Math" panose="02040503050406030204" pitchFamily="18" charset="0"/>
                          <a:cs typeface="Arial" pitchFamily="34" charset="0"/>
                        </a:rPr>
                        <m:t>≈   </m:t>
                      </m:r>
                      <m:sSubSup>
                        <m:sSubSupPr>
                          <m:ctrlPr>
                            <a:rPr lang="en-US" sz="3200" b="0" i="1" smtClean="0">
                              <a:latin typeface="Cambria Math" panose="02040503050406030204" pitchFamily="18" charset="0"/>
                              <a:ea typeface="Cambria Math" panose="02040503050406030204" pitchFamily="18" charset="0"/>
                              <a:cs typeface="Arial" pitchFamily="34" charset="0"/>
                            </a:rPr>
                          </m:ctrlPr>
                        </m:sSubSupPr>
                        <m:e>
                          <m:r>
                            <a:rPr lang="en-US" sz="3200" b="1" i="0" smtClean="0">
                              <a:latin typeface="Cambria Math" panose="02040503050406030204" pitchFamily="18" charset="0"/>
                              <a:ea typeface="Cambria Math" panose="02040503050406030204" pitchFamily="18" charset="0"/>
                              <a:cs typeface="Arial" pitchFamily="34" charset="0"/>
                            </a:rPr>
                            <m:t>𝐳</m:t>
                          </m:r>
                        </m:e>
                        <m:sub>
                          <m:r>
                            <a:rPr lang="en-US" sz="3200" b="0" i="1" smtClean="0">
                              <a:latin typeface="Cambria Math" panose="02040503050406030204" pitchFamily="18" charset="0"/>
                              <a:ea typeface="Cambria Math" panose="02040503050406030204" pitchFamily="18" charset="0"/>
                              <a:cs typeface="Arial" pitchFamily="34" charset="0"/>
                            </a:rPr>
                            <m:t>𝑣</m:t>
                          </m:r>
                        </m:sub>
                        <m:sup>
                          <m:r>
                            <m:rPr>
                              <m:sty m:val="p"/>
                            </m:rPr>
                            <a:rPr lang="el-GR" sz="3200" b="0" i="0" smtClean="0">
                              <a:latin typeface="Cambria Math" panose="02040503050406030204" pitchFamily="18" charset="0"/>
                              <a:ea typeface="Cambria Math" panose="02040503050406030204" pitchFamily="18" charset="0"/>
                              <a:cs typeface="Arial" pitchFamily="34" charset="0"/>
                            </a:rPr>
                            <m:t>Τ</m:t>
                          </m:r>
                        </m:sup>
                      </m:sSubSup>
                      <m:sSub>
                        <m:sSubPr>
                          <m:ctrlPr>
                            <a:rPr lang="en-US" sz="3200" b="0" i="1" smtClean="0">
                              <a:latin typeface="Cambria Math" panose="02040503050406030204" pitchFamily="18" charset="0"/>
                              <a:ea typeface="Cambria Math" panose="02040503050406030204" pitchFamily="18" charset="0"/>
                              <a:cs typeface="Arial" pitchFamily="34" charset="0"/>
                            </a:rPr>
                          </m:ctrlPr>
                        </m:sSubPr>
                        <m:e>
                          <m:r>
                            <a:rPr lang="en-US" sz="3200" b="1" i="0" smtClean="0">
                              <a:latin typeface="Cambria Math" panose="02040503050406030204" pitchFamily="18" charset="0"/>
                              <a:ea typeface="Cambria Math" panose="02040503050406030204" pitchFamily="18" charset="0"/>
                              <a:cs typeface="Arial" pitchFamily="34" charset="0"/>
                            </a:rPr>
                            <m:t>𝐳</m:t>
                          </m:r>
                        </m:e>
                        <m:sub>
                          <m:r>
                            <a:rPr lang="en-US" sz="3200" b="0" i="1" smtClean="0">
                              <a:latin typeface="Cambria Math" panose="02040503050406030204" pitchFamily="18" charset="0"/>
                              <a:ea typeface="Cambria Math" panose="02040503050406030204" pitchFamily="18" charset="0"/>
                              <a:cs typeface="Arial" pitchFamily="34" charset="0"/>
                            </a:rPr>
                            <m:t>𝑢</m:t>
                          </m:r>
                        </m:sub>
                      </m:sSub>
                    </m:oMath>
                  </m:oMathPara>
                </a14:m>
                <a:endParaRPr lang="en-US" sz="3200" i="1" dirty="0">
                  <a:latin typeface="Calibri" panose="020F0502020204030204" pitchFamily="34" charset="0"/>
                  <a:cs typeface="Calibri" panose="020F0502020204030204" pitchFamily="34" charset="0"/>
                </a:endParaRPr>
              </a:p>
            </p:txBody>
          </p:sp>
        </mc:Choice>
        <mc:Fallback xmlns="">
          <p:sp>
            <p:nvSpPr>
              <p:cNvPr id="22" name="TextBox 21">
                <a:extLst>
                  <a:ext uri="{FF2B5EF4-FFF2-40B4-BE49-F238E27FC236}">
                    <a16:creationId xmlns:a16="http://schemas.microsoft.com/office/drawing/2014/main" id="{D6622BAE-56DD-5A42-942C-4BCA339F23B2}"/>
                  </a:ext>
                </a:extLst>
              </p:cNvPr>
              <p:cNvSpPr txBox="1">
                <a:spLocks noRot="1" noChangeAspect="1" noMove="1" noResize="1" noEditPoints="1" noAdjustHandles="1" noChangeArrowheads="1" noChangeShapeType="1" noTextEdit="1"/>
              </p:cNvSpPr>
              <p:nvPr/>
            </p:nvSpPr>
            <p:spPr>
              <a:xfrm>
                <a:off x="937617" y="5044289"/>
                <a:ext cx="5824459" cy="593624"/>
              </a:xfrm>
              <a:prstGeom prst="rect">
                <a:avLst/>
              </a:prstGeom>
              <a:blipFill>
                <a:blip r:embed="rId5"/>
                <a:stretch>
                  <a:fillRect/>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DE532E53-A59B-7047-998B-869DE4F31A69}"/>
              </a:ext>
            </a:extLst>
          </p:cNvPr>
          <p:cNvGrpSpPr/>
          <p:nvPr/>
        </p:nvGrpSpPr>
        <p:grpSpPr>
          <a:xfrm>
            <a:off x="1524000" y="1894552"/>
            <a:ext cx="5689845" cy="1616288"/>
            <a:chOff x="1524000" y="1894552"/>
            <a:chExt cx="5689845" cy="1616288"/>
          </a:xfrm>
        </p:grpSpPr>
        <p:grpSp>
          <p:nvGrpSpPr>
            <p:cNvPr id="3" name="Group 2"/>
            <p:cNvGrpSpPr/>
            <p:nvPr/>
          </p:nvGrpSpPr>
          <p:grpSpPr>
            <a:xfrm>
              <a:off x="1524000" y="1894552"/>
              <a:ext cx="5689845" cy="1616288"/>
              <a:chOff x="1219200" y="1620897"/>
              <a:chExt cx="4267384" cy="1212216"/>
            </a:xfrm>
          </p:grpSpPr>
          <p:cxnSp>
            <p:nvCxnSpPr>
              <p:cNvPr id="13" name="Straight Arrow Connector 12"/>
              <p:cNvCxnSpPr/>
              <p:nvPr/>
            </p:nvCxnSpPr>
            <p:spPr>
              <a:xfrm flipV="1">
                <a:off x="2520696" y="2343150"/>
                <a:ext cx="100584" cy="14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462713" y="2062744"/>
                <a:ext cx="347472" cy="82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19200" y="2343150"/>
                <a:ext cx="2743200" cy="489963"/>
              </a:xfrm>
              <a:prstGeom prst="rect">
                <a:avLst/>
              </a:prstGeom>
              <a:noFill/>
              <a:ln>
                <a:noFill/>
              </a:ln>
            </p:spPr>
            <p:txBody>
              <a:bodyPr wrap="square" lIns="91425" tIns="91425" rIns="91425" bIns="91425" rtlCol="0" anchor="t" anchorCtr="0">
                <a:noAutofit/>
              </a:bodyPr>
              <a:lstStyle/>
              <a:p>
                <a:pPr algn="ctr"/>
                <a:r>
                  <a:rPr lang="en-US" sz="2667">
                    <a:solidFill>
                      <a:schemeClr val="tx2"/>
                    </a:solidFill>
                    <a:latin typeface="Helvetica Neue Light" charset="0"/>
                    <a:ea typeface="Helvetica Neue Light" charset="0"/>
                    <a:cs typeface="Helvetica Neue Light" charset="0"/>
                    <a:sym typeface="Open Sans"/>
                  </a:rPr>
                  <a:t>node in the input graph</a:t>
                </a:r>
              </a:p>
            </p:txBody>
          </p:sp>
          <p:sp>
            <p:nvSpPr>
              <p:cNvPr id="20" name="TextBox 19"/>
              <p:cNvSpPr txBox="1"/>
              <p:nvPr/>
            </p:nvSpPr>
            <p:spPr>
              <a:xfrm>
                <a:off x="3611769" y="1620897"/>
                <a:ext cx="1874815" cy="697991"/>
              </a:xfrm>
              <a:prstGeom prst="rect">
                <a:avLst/>
              </a:prstGeom>
              <a:noFill/>
              <a:ln>
                <a:noFill/>
              </a:ln>
            </p:spPr>
            <p:txBody>
              <a:bodyPr wrap="square" lIns="91425" tIns="91425" rIns="91425" bIns="91425" rtlCol="0" anchor="t" anchorCtr="0">
                <a:noAutofit/>
              </a:bodyPr>
              <a:lstStyle/>
              <a:p>
                <a:pPr algn="ctr"/>
                <a:r>
                  <a:rPr lang="en-US" sz="2667" i="1">
                    <a:solidFill>
                      <a:schemeClr val="tx2"/>
                    </a:solidFill>
                    <a:latin typeface="Cambria Math" charset="0"/>
                    <a:ea typeface="Cambria Math" charset="0"/>
                    <a:cs typeface="Cambria Math" charset="0"/>
                    <a:sym typeface="Open Sans"/>
                  </a:rPr>
                  <a:t>d</a:t>
                </a:r>
                <a:r>
                  <a:rPr lang="en-US" sz="2667">
                    <a:solidFill>
                      <a:schemeClr val="tx2"/>
                    </a:solidFill>
                    <a:latin typeface="Helvetica Neue Light" charset="0"/>
                    <a:ea typeface="Helvetica Neue Light" charset="0"/>
                    <a:cs typeface="Helvetica Neue Light" charset="0"/>
                    <a:sym typeface="Open Sans"/>
                  </a:rPr>
                  <a:t>-dimensional embedding</a:t>
                </a:r>
              </a:p>
            </p:txBody>
          </p:sp>
        </p:grpSp>
        <p:sp>
          <p:nvSpPr>
            <p:cNvPr id="9" name="Rectangle 8">
              <a:extLst>
                <a:ext uri="{FF2B5EF4-FFF2-40B4-BE49-F238E27FC236}">
                  <a16:creationId xmlns:a16="http://schemas.microsoft.com/office/drawing/2014/main" id="{E7AFC713-AA6A-DD47-9548-AAA9AC8C5E85}"/>
                </a:ext>
              </a:extLst>
            </p:cNvPr>
            <p:cNvSpPr/>
            <p:nvPr/>
          </p:nvSpPr>
          <p:spPr>
            <a:xfrm>
              <a:off x="3983421" y="2375370"/>
              <a:ext cx="451945" cy="482186"/>
            </a:xfrm>
            <a:prstGeom prst="rect">
              <a:avLst/>
            </a:prstGeom>
            <a:solidFill>
              <a:schemeClr val="accent1">
                <a:lumMod val="60000"/>
                <a:lumOff val="40000"/>
                <a:alpha val="27000"/>
              </a:schemeClr>
            </a:solidFill>
            <a:ln w="38100">
              <a:solidFill>
                <a:schemeClr val="accent1">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8831321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987552"/>
          </a:xfrm>
        </p:spPr>
        <p:txBody>
          <a:bodyPr>
            <a:normAutofit/>
          </a:bodyPr>
          <a:lstStyle/>
          <a:p>
            <a:r>
              <a:rPr lang="en-US"/>
              <a:t>Benefits of Attention Mechanism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199" y="1295400"/>
                <a:ext cx="8643769" cy="5562600"/>
              </a:xfrm>
            </p:spPr>
            <p:txBody>
              <a:bodyPr>
                <a:normAutofit fontScale="77500" lnSpcReduction="20000"/>
              </a:bodyPr>
              <a:lstStyle/>
              <a:p>
                <a:r>
                  <a:rPr lang="en-US" b="1">
                    <a:solidFill>
                      <a:srgbClr val="0000FF"/>
                    </a:solidFill>
                  </a:rPr>
                  <a:t>Key benefit:</a:t>
                </a:r>
                <a:r>
                  <a:rPr lang="en-US"/>
                  <a:t> Allows for (implicitly) specifying </a:t>
                </a:r>
                <a:r>
                  <a:rPr lang="en-US" b="1">
                    <a:solidFill>
                      <a:srgbClr val="D60093"/>
                    </a:solidFill>
                  </a:rPr>
                  <a:t>different importance values </a:t>
                </a:r>
                <a14:m>
                  <m:oMath xmlns:m="http://schemas.openxmlformats.org/officeDocument/2006/math">
                    <m:r>
                      <a:rPr lang="en-US" b="1" i="0" smtClean="0">
                        <a:solidFill>
                          <a:srgbClr val="D60093"/>
                        </a:solidFill>
                        <a:latin typeface="Cambria Math" charset="0"/>
                      </a:rPr>
                      <m:t>(</m:t>
                    </m:r>
                    <m:sSub>
                      <m:sSubPr>
                        <m:ctrlPr>
                          <a:rPr lang="en-US" b="1" i="1" smtClean="0">
                            <a:solidFill>
                              <a:srgbClr val="D60093"/>
                            </a:solidFill>
                            <a:latin typeface="Cambria Math" panose="02040503050406030204" pitchFamily="18" charset="0"/>
                          </a:rPr>
                        </m:ctrlPr>
                      </m:sSubPr>
                      <m:e>
                        <m:r>
                          <a:rPr lang="en-US" b="1" i="1" smtClean="0">
                            <a:solidFill>
                              <a:srgbClr val="D60093"/>
                            </a:solidFill>
                            <a:latin typeface="Cambria Math" charset="0"/>
                          </a:rPr>
                          <m:t>𝜶</m:t>
                        </m:r>
                      </m:e>
                      <m:sub>
                        <m:r>
                          <a:rPr lang="en-US" b="1" i="1" smtClean="0">
                            <a:solidFill>
                              <a:srgbClr val="D60093"/>
                            </a:solidFill>
                            <a:latin typeface="Cambria Math" charset="0"/>
                          </a:rPr>
                          <m:t>𝒗𝒖</m:t>
                        </m:r>
                      </m:sub>
                    </m:sSub>
                    <m:r>
                      <a:rPr lang="en-US" b="1" i="1" smtClean="0">
                        <a:solidFill>
                          <a:srgbClr val="D60093"/>
                        </a:solidFill>
                        <a:latin typeface="Cambria Math" charset="0"/>
                      </a:rPr>
                      <m:t>)</m:t>
                    </m:r>
                  </m:oMath>
                </a14:m>
                <a:r>
                  <a:rPr lang="en-US" b="1">
                    <a:solidFill>
                      <a:srgbClr val="D60093"/>
                    </a:solidFill>
                  </a:rPr>
                  <a:t> to different neighbors</a:t>
                </a:r>
              </a:p>
              <a:p>
                <a:pPr lvl="3"/>
                <a:endParaRPr lang="en-US" sz="1200" b="1"/>
              </a:p>
              <a:p>
                <a:r>
                  <a:rPr lang="en-US" b="1"/>
                  <a:t>Computationally efficient</a:t>
                </a:r>
                <a:r>
                  <a:rPr lang="en-US"/>
                  <a:t>: </a:t>
                </a:r>
              </a:p>
              <a:p>
                <a:pPr lvl="1"/>
                <a:r>
                  <a:rPr lang="en-US"/>
                  <a:t>Computation of attentional coefficients can be parallelized across all edges of the graph</a:t>
                </a:r>
              </a:p>
              <a:p>
                <a:pPr lvl="1"/>
                <a:r>
                  <a:rPr lang="en-US"/>
                  <a:t>Aggregation may be parallelized across all nodes</a:t>
                </a:r>
              </a:p>
              <a:p>
                <a:r>
                  <a:rPr lang="en-US" b="1"/>
                  <a:t>Storage efficient</a:t>
                </a:r>
                <a:r>
                  <a:rPr lang="en-US"/>
                  <a:t>: </a:t>
                </a:r>
              </a:p>
              <a:p>
                <a:pPr lvl="1"/>
                <a:r>
                  <a:rPr lang="en-US"/>
                  <a:t>Sparse matrix operations do not require more than </a:t>
                </a:r>
                <a:br>
                  <a:rPr lang="en-US"/>
                </a:b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smtClean="0">
                        <a:latin typeface="Cambria Math" panose="02040503050406030204" pitchFamily="18" charset="0"/>
                      </a:rPr>
                      <m:t>𝑉</m:t>
                    </m:r>
                    <m:r>
                      <a:rPr lang="en-US" i="1" dirty="0" smtClean="0">
                        <a:latin typeface="Cambria Math" panose="02040503050406030204" pitchFamily="18" charset="0"/>
                      </a:rPr>
                      <m:t>+</m:t>
                    </m:r>
                    <m:r>
                      <a:rPr lang="en-US" i="1" dirty="0" smtClean="0">
                        <a:latin typeface="Cambria Math" panose="02040503050406030204" pitchFamily="18" charset="0"/>
                      </a:rPr>
                      <m:t>𝐸</m:t>
                    </m:r>
                    <m:r>
                      <a:rPr lang="en-US" i="1" dirty="0" smtClean="0">
                        <a:latin typeface="Cambria Math" panose="02040503050406030204" pitchFamily="18" charset="0"/>
                      </a:rPr>
                      <m:t>)</m:t>
                    </m:r>
                  </m:oMath>
                </a14:m>
                <a:r>
                  <a:rPr lang="en-US"/>
                  <a:t> entries to be stored</a:t>
                </a:r>
              </a:p>
              <a:p>
                <a:pPr lvl="1"/>
                <a:r>
                  <a:rPr lang="en-US" b="1"/>
                  <a:t>Fixed</a:t>
                </a:r>
                <a:r>
                  <a:rPr lang="en-US"/>
                  <a:t> number of parameters, irrespective of graph size</a:t>
                </a:r>
              </a:p>
              <a:p>
                <a:r>
                  <a:rPr lang="en-US" b="1"/>
                  <a:t>Localized</a:t>
                </a:r>
                <a:r>
                  <a:rPr lang="en-US"/>
                  <a:t>:</a:t>
                </a:r>
              </a:p>
              <a:p>
                <a:pPr lvl="1"/>
                <a:r>
                  <a:rPr lang="en-US"/>
                  <a:t>Only </a:t>
                </a:r>
                <a:r>
                  <a:rPr lang="en-US" b="1">
                    <a:solidFill>
                      <a:srgbClr val="0000FF"/>
                    </a:solidFill>
                  </a:rPr>
                  <a:t>attends over local network neighborhoods</a:t>
                </a:r>
              </a:p>
              <a:p>
                <a:r>
                  <a:rPr lang="en-US" b="1"/>
                  <a:t>Inductive capability</a:t>
                </a:r>
                <a:r>
                  <a:rPr lang="en-US"/>
                  <a:t>: </a:t>
                </a:r>
              </a:p>
              <a:p>
                <a:pPr lvl="1"/>
                <a:r>
                  <a:rPr lang="en-US"/>
                  <a:t>It is a shared </a:t>
                </a:r>
                <a:r>
                  <a:rPr lang="en-US" i="1"/>
                  <a:t>edge-wise</a:t>
                </a:r>
                <a:r>
                  <a:rPr lang="en-US"/>
                  <a:t> mechanism</a:t>
                </a:r>
              </a:p>
              <a:p>
                <a:pPr lvl="1"/>
                <a:r>
                  <a:rPr lang="en-US"/>
                  <a:t>It does not depend on the global graph structure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199" y="1295400"/>
                <a:ext cx="8643769" cy="5562600"/>
              </a:xfrm>
              <a:blipFill>
                <a:blip r:embed="rId2"/>
                <a:stretch>
                  <a:fillRect l="-987" t="-2083" r="-1551"/>
                </a:stretch>
              </a:blipFill>
            </p:spPr>
            <p:txBody>
              <a:bodyPr/>
              <a:lstStyle/>
              <a:p>
                <a:r>
                  <a:rPr lang="el-GR">
                    <a:noFill/>
                  </a:rPr>
                  <a:t> </a:t>
                </a:r>
              </a:p>
            </p:txBody>
          </p:sp>
        </mc:Fallback>
      </mc:AlternateContent>
      <p:sp>
        <p:nvSpPr>
          <p:cNvPr id="6" name="Slide Number Placeholder 5"/>
          <p:cNvSpPr>
            <a:spLocks noGrp="1"/>
          </p:cNvSpPr>
          <p:nvPr>
            <p:ph type="sldNum" sz="quarter" idx="12"/>
          </p:nvPr>
        </p:nvSpPr>
        <p:spPr/>
        <p:txBody>
          <a:bodyPr/>
          <a:lstStyle/>
          <a:p>
            <a:fld id="{19B12225-5612-419B-A8D5-4B8EEE4C217E}" type="slidenum">
              <a:rPr lang="en-US" smtClean="0"/>
              <a:pPr/>
              <a:t>70</a:t>
            </a:fld>
            <a:endParaRPr lang="en-US"/>
          </a:p>
        </p:txBody>
      </p:sp>
    </p:spTree>
    <p:extLst>
      <p:ext uri="{BB962C8B-B14F-4D97-AF65-F5344CB8AC3E}">
        <p14:creationId xmlns:p14="http://schemas.microsoft.com/office/powerpoint/2010/main" val="8939368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10;&#10;Description automatically generated">
            <a:extLst>
              <a:ext uri="{FF2B5EF4-FFF2-40B4-BE49-F238E27FC236}">
                <a16:creationId xmlns:a16="http://schemas.microsoft.com/office/drawing/2014/main" id="{7780897F-C019-A14A-BF96-DE6A11FB8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6387" y="2400314"/>
            <a:ext cx="3196976" cy="3470067"/>
          </a:xfrm>
          <a:prstGeom prst="rect">
            <a:avLst/>
          </a:prstGeom>
        </p:spPr>
      </p:pic>
      <p:sp>
        <p:nvSpPr>
          <p:cNvPr id="2" name="Title 1">
            <a:extLst>
              <a:ext uri="{FF2B5EF4-FFF2-40B4-BE49-F238E27FC236}">
                <a16:creationId xmlns:a16="http://schemas.microsoft.com/office/drawing/2014/main" id="{6640F270-2D82-6D40-A3FB-22FEA85D295A}"/>
              </a:ext>
            </a:extLst>
          </p:cNvPr>
          <p:cNvSpPr>
            <a:spLocks noGrp="1"/>
          </p:cNvSpPr>
          <p:nvPr>
            <p:ph type="title"/>
          </p:nvPr>
        </p:nvSpPr>
        <p:spPr/>
        <p:txBody>
          <a:bodyPr/>
          <a:lstStyle/>
          <a:p>
            <a:r>
              <a:rPr lang="en-US" dirty="0"/>
              <a:t>GNN Layer in Practice</a:t>
            </a:r>
          </a:p>
        </p:txBody>
      </p:sp>
      <p:sp>
        <p:nvSpPr>
          <p:cNvPr id="3" name="Content Placeholder 2">
            <a:extLst>
              <a:ext uri="{FF2B5EF4-FFF2-40B4-BE49-F238E27FC236}">
                <a16:creationId xmlns:a16="http://schemas.microsoft.com/office/drawing/2014/main" id="{BB6D55E5-656C-064A-8D78-A630629D5B56}"/>
              </a:ext>
            </a:extLst>
          </p:cNvPr>
          <p:cNvSpPr>
            <a:spLocks noGrp="1"/>
          </p:cNvSpPr>
          <p:nvPr>
            <p:ph idx="1"/>
          </p:nvPr>
        </p:nvSpPr>
        <p:spPr>
          <a:xfrm>
            <a:off x="408754" y="1362016"/>
            <a:ext cx="5913322" cy="5257801"/>
          </a:xfrm>
        </p:spPr>
        <p:txBody>
          <a:bodyPr/>
          <a:lstStyle/>
          <a:p>
            <a:r>
              <a:rPr lang="en-US" dirty="0">
                <a:solidFill>
                  <a:schemeClr val="accent2"/>
                </a:solidFill>
              </a:rPr>
              <a:t>In practice, these classic GNN layers are a great starting point</a:t>
            </a:r>
          </a:p>
          <a:p>
            <a:pPr lvl="1"/>
            <a:r>
              <a:rPr lang="en-US" dirty="0"/>
              <a:t>We can often get better performance by </a:t>
            </a:r>
            <a:r>
              <a:rPr lang="en-US" dirty="0">
                <a:solidFill>
                  <a:srgbClr val="C00000"/>
                </a:solidFill>
              </a:rPr>
              <a:t>considering a general GNN layer design </a:t>
            </a:r>
          </a:p>
          <a:p>
            <a:pPr lvl="1"/>
            <a:r>
              <a:rPr lang="en-US" dirty="0"/>
              <a:t>Concretely, we can </a:t>
            </a:r>
            <a:r>
              <a:rPr lang="en-US" dirty="0">
                <a:solidFill>
                  <a:srgbClr val="00B0F0"/>
                </a:solidFill>
              </a:rPr>
              <a:t>include modern deep learning modules </a:t>
            </a:r>
            <a:r>
              <a:rPr lang="en-US" dirty="0"/>
              <a:t>that proved to be useful in many domains</a:t>
            </a:r>
          </a:p>
        </p:txBody>
      </p:sp>
      <p:sp>
        <p:nvSpPr>
          <p:cNvPr id="6" name="Slide Number Placeholder 5">
            <a:extLst>
              <a:ext uri="{FF2B5EF4-FFF2-40B4-BE49-F238E27FC236}">
                <a16:creationId xmlns:a16="http://schemas.microsoft.com/office/drawing/2014/main" id="{2BAE42C6-1120-E948-B619-C9988A48621D}"/>
              </a:ext>
            </a:extLst>
          </p:cNvPr>
          <p:cNvSpPr>
            <a:spLocks noGrp="1"/>
          </p:cNvSpPr>
          <p:nvPr>
            <p:ph type="sldNum" sz="quarter" idx="12"/>
          </p:nvPr>
        </p:nvSpPr>
        <p:spPr/>
        <p:txBody>
          <a:bodyPr/>
          <a:lstStyle/>
          <a:p>
            <a:fld id="{19B12225-5612-419B-A8D5-4B8EEE4C217E}" type="slidenum">
              <a:rPr lang="en-US" smtClean="0"/>
              <a:pPr/>
              <a:t>71</a:t>
            </a:fld>
            <a:endParaRPr lang="en-US"/>
          </a:p>
        </p:txBody>
      </p:sp>
      <p:sp>
        <p:nvSpPr>
          <p:cNvPr id="7" name="Rectangle 6">
            <a:extLst>
              <a:ext uri="{FF2B5EF4-FFF2-40B4-BE49-F238E27FC236}">
                <a16:creationId xmlns:a16="http://schemas.microsoft.com/office/drawing/2014/main" id="{3CE06637-F4F5-BC49-A644-98BDC792669E}"/>
              </a:ext>
            </a:extLst>
          </p:cNvPr>
          <p:cNvSpPr/>
          <p:nvPr/>
        </p:nvSpPr>
        <p:spPr>
          <a:xfrm>
            <a:off x="3751650" y="0"/>
            <a:ext cx="5392350" cy="276999"/>
          </a:xfrm>
          <a:prstGeom prst="rect">
            <a:avLst/>
          </a:prstGeom>
        </p:spPr>
        <p:txBody>
          <a:bodyPr wrap="square">
            <a:spAutoFit/>
          </a:bodyPr>
          <a:lstStyle/>
          <a:p>
            <a:r>
              <a:rPr lang="en-US" altLang="zh-CN" sz="1200">
                <a:solidFill>
                  <a:schemeClr val="accent3">
                    <a:lumMod val="75000"/>
                  </a:schemeClr>
                </a:solidFill>
              </a:rPr>
              <a:t>J. You, R. Ying, J. </a:t>
            </a:r>
            <a:r>
              <a:rPr lang="en-US" altLang="zh-CN" sz="1200" err="1">
                <a:solidFill>
                  <a:schemeClr val="accent3">
                    <a:lumMod val="75000"/>
                  </a:schemeClr>
                </a:solidFill>
              </a:rPr>
              <a:t>Leskovec</a:t>
            </a:r>
            <a:r>
              <a:rPr lang="en-US" altLang="zh-CN" sz="1200">
                <a:solidFill>
                  <a:schemeClr val="accent3">
                    <a:lumMod val="75000"/>
                  </a:schemeClr>
                </a:solidFill>
              </a:rPr>
              <a:t>. </a:t>
            </a:r>
            <a:r>
              <a:rPr lang="en-US" sz="1200">
                <a:solidFill>
                  <a:schemeClr val="accent3">
                    <a:lumMod val="75000"/>
                  </a:schemeClr>
                </a:solidFill>
                <a:hlinkClick r:id="rId4">
                  <a:extLst>
                    <a:ext uri="{A12FA001-AC4F-418D-AE19-62706E023703}">
                      <ahyp:hlinkClr xmlns:ahyp="http://schemas.microsoft.com/office/drawing/2018/hyperlinkcolor" val="tx"/>
                    </a:ext>
                  </a:extLst>
                </a:hlinkClick>
              </a:rPr>
              <a:t>Design Space of Graph Neural Networks</a:t>
            </a:r>
            <a:r>
              <a:rPr lang="en-US" sz="1200">
                <a:solidFill>
                  <a:schemeClr val="accent3">
                    <a:lumMod val="75000"/>
                  </a:schemeClr>
                </a:solidFill>
              </a:rPr>
              <a:t>, </a:t>
            </a:r>
            <a:r>
              <a:rPr lang="en-US" sz="1200" err="1">
                <a:solidFill>
                  <a:schemeClr val="accent3">
                    <a:lumMod val="75000"/>
                  </a:schemeClr>
                </a:solidFill>
              </a:rPr>
              <a:t>NeurIPS</a:t>
            </a:r>
            <a:r>
              <a:rPr lang="en-US" sz="1200">
                <a:solidFill>
                  <a:schemeClr val="accent3">
                    <a:lumMod val="75000"/>
                  </a:schemeClr>
                </a:solidFill>
              </a:rPr>
              <a:t> 2020</a:t>
            </a:r>
          </a:p>
        </p:txBody>
      </p:sp>
      <p:sp>
        <p:nvSpPr>
          <p:cNvPr id="10" name="TextBox 9">
            <a:extLst>
              <a:ext uri="{FF2B5EF4-FFF2-40B4-BE49-F238E27FC236}">
                <a16:creationId xmlns:a16="http://schemas.microsoft.com/office/drawing/2014/main" id="{94ADF5F3-FC46-8C40-ACA0-AEA15A051C0E}"/>
              </a:ext>
            </a:extLst>
          </p:cNvPr>
          <p:cNvSpPr txBox="1"/>
          <p:nvPr/>
        </p:nvSpPr>
        <p:spPr>
          <a:xfrm>
            <a:off x="6413957" y="1879724"/>
            <a:ext cx="2730043" cy="400110"/>
          </a:xfrm>
          <a:prstGeom prst="rect">
            <a:avLst/>
          </a:prstGeom>
          <a:noFill/>
        </p:spPr>
        <p:txBody>
          <a:bodyPr wrap="square" rtlCol="0">
            <a:spAutoFit/>
          </a:bodyPr>
          <a:lstStyle/>
          <a:p>
            <a:r>
              <a:rPr lang="en-US" sz="2000" b="1">
                <a:latin typeface="Calibri" panose="020F0502020204030204" pitchFamily="34" charset="0"/>
                <a:cs typeface="Calibri" panose="020F0502020204030204" pitchFamily="34" charset="0"/>
              </a:rPr>
              <a:t>A suggested GNN Layer</a:t>
            </a:r>
          </a:p>
        </p:txBody>
      </p:sp>
    </p:spTree>
    <p:extLst>
      <p:ext uri="{BB962C8B-B14F-4D97-AF65-F5344CB8AC3E}">
        <p14:creationId xmlns:p14="http://schemas.microsoft.com/office/powerpoint/2010/main" val="34257185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10;&#10;Description automatically generated">
            <a:extLst>
              <a:ext uri="{FF2B5EF4-FFF2-40B4-BE49-F238E27FC236}">
                <a16:creationId xmlns:a16="http://schemas.microsoft.com/office/drawing/2014/main" id="{7780897F-C019-A14A-BF96-DE6A11FB8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7943" y="2872653"/>
            <a:ext cx="3196976" cy="3470067"/>
          </a:xfrm>
          <a:prstGeom prst="rect">
            <a:avLst/>
          </a:prstGeom>
        </p:spPr>
      </p:pic>
      <p:sp>
        <p:nvSpPr>
          <p:cNvPr id="2" name="Title 1">
            <a:extLst>
              <a:ext uri="{FF2B5EF4-FFF2-40B4-BE49-F238E27FC236}">
                <a16:creationId xmlns:a16="http://schemas.microsoft.com/office/drawing/2014/main" id="{6640F270-2D82-6D40-A3FB-22FEA85D295A}"/>
              </a:ext>
            </a:extLst>
          </p:cNvPr>
          <p:cNvSpPr>
            <a:spLocks noGrp="1"/>
          </p:cNvSpPr>
          <p:nvPr>
            <p:ph type="title"/>
          </p:nvPr>
        </p:nvSpPr>
        <p:spPr/>
        <p:txBody>
          <a:bodyPr/>
          <a:lstStyle/>
          <a:p>
            <a:r>
              <a:rPr lang="en-US"/>
              <a:t>GNN Layer in Practice</a:t>
            </a:r>
          </a:p>
        </p:txBody>
      </p:sp>
      <p:sp>
        <p:nvSpPr>
          <p:cNvPr id="3" name="Content Placeholder 2">
            <a:extLst>
              <a:ext uri="{FF2B5EF4-FFF2-40B4-BE49-F238E27FC236}">
                <a16:creationId xmlns:a16="http://schemas.microsoft.com/office/drawing/2014/main" id="{BB6D55E5-656C-064A-8D78-A630629D5B56}"/>
              </a:ext>
            </a:extLst>
          </p:cNvPr>
          <p:cNvSpPr>
            <a:spLocks noGrp="1"/>
          </p:cNvSpPr>
          <p:nvPr>
            <p:ph idx="1"/>
          </p:nvPr>
        </p:nvSpPr>
        <p:spPr/>
        <p:txBody>
          <a:bodyPr>
            <a:normAutofit fontScale="92500" lnSpcReduction="20000"/>
          </a:bodyPr>
          <a:lstStyle/>
          <a:p>
            <a:r>
              <a:rPr lang="en-US" b="1" dirty="0">
                <a:solidFill>
                  <a:schemeClr val="accent3"/>
                </a:solidFill>
              </a:rPr>
              <a:t>Many modern deep learning modules can be incorporated into a GNN layer</a:t>
            </a:r>
          </a:p>
          <a:p>
            <a:endParaRPr lang="en-US" b="1" dirty="0">
              <a:solidFill>
                <a:schemeClr val="accent3"/>
              </a:solidFill>
            </a:endParaRPr>
          </a:p>
          <a:p>
            <a:pPr lvl="1"/>
            <a:r>
              <a:rPr lang="en-US" b="1" dirty="0">
                <a:solidFill>
                  <a:schemeClr val="bg1">
                    <a:lumMod val="65000"/>
                  </a:schemeClr>
                </a:solidFill>
              </a:rPr>
              <a:t>Attention/Gating:</a:t>
            </a:r>
          </a:p>
          <a:p>
            <a:pPr lvl="2"/>
            <a:r>
              <a:rPr lang="en-US" dirty="0">
                <a:solidFill>
                  <a:schemeClr val="bg1">
                    <a:lumMod val="65000"/>
                  </a:schemeClr>
                </a:solidFill>
              </a:rPr>
              <a:t>Control the importance of a message</a:t>
            </a:r>
            <a:endParaRPr lang="en-US" b="1" dirty="0">
              <a:solidFill>
                <a:schemeClr val="bg1">
                  <a:lumMod val="65000"/>
                </a:schemeClr>
              </a:solidFill>
            </a:endParaRPr>
          </a:p>
          <a:p>
            <a:pPr lvl="1"/>
            <a:r>
              <a:rPr lang="en-US" b="1" dirty="0">
                <a:solidFill>
                  <a:srgbClr val="FF0000"/>
                </a:solidFill>
              </a:rPr>
              <a:t>Batch Normalization:</a:t>
            </a:r>
          </a:p>
          <a:p>
            <a:pPr lvl="2"/>
            <a:r>
              <a:rPr lang="en-US" dirty="0">
                <a:solidFill>
                  <a:srgbClr val="FF0000"/>
                </a:solidFill>
              </a:rPr>
              <a:t>Stabilize neural network training</a:t>
            </a:r>
          </a:p>
          <a:p>
            <a:pPr lvl="1"/>
            <a:r>
              <a:rPr lang="en-US" b="1" dirty="0">
                <a:solidFill>
                  <a:srgbClr val="FF0000"/>
                </a:solidFill>
              </a:rPr>
              <a:t>Dropout:</a:t>
            </a:r>
          </a:p>
          <a:p>
            <a:pPr lvl="2"/>
            <a:r>
              <a:rPr lang="en-US" dirty="0">
                <a:solidFill>
                  <a:srgbClr val="FF0000"/>
                </a:solidFill>
              </a:rPr>
              <a:t>Prevent overfitting</a:t>
            </a:r>
          </a:p>
          <a:p>
            <a:pPr lvl="1"/>
            <a:r>
              <a:rPr lang="en-US" b="1" dirty="0"/>
              <a:t>More:</a:t>
            </a:r>
          </a:p>
          <a:p>
            <a:pPr lvl="2"/>
            <a:r>
              <a:rPr lang="en-US" dirty="0"/>
              <a:t>Any other useful deep learning modules</a:t>
            </a:r>
          </a:p>
          <a:p>
            <a:pPr lvl="2"/>
            <a:endParaRPr lang="en-US" dirty="0"/>
          </a:p>
          <a:p>
            <a:endParaRPr lang="en-US" dirty="0"/>
          </a:p>
        </p:txBody>
      </p:sp>
      <p:sp>
        <p:nvSpPr>
          <p:cNvPr id="6" name="Slide Number Placeholder 5">
            <a:extLst>
              <a:ext uri="{FF2B5EF4-FFF2-40B4-BE49-F238E27FC236}">
                <a16:creationId xmlns:a16="http://schemas.microsoft.com/office/drawing/2014/main" id="{2BAE42C6-1120-E948-B619-C9988A48621D}"/>
              </a:ext>
            </a:extLst>
          </p:cNvPr>
          <p:cNvSpPr>
            <a:spLocks noGrp="1"/>
          </p:cNvSpPr>
          <p:nvPr>
            <p:ph type="sldNum" sz="quarter" idx="12"/>
          </p:nvPr>
        </p:nvSpPr>
        <p:spPr/>
        <p:txBody>
          <a:bodyPr/>
          <a:lstStyle/>
          <a:p>
            <a:fld id="{19B12225-5612-419B-A8D5-4B8EEE4C217E}" type="slidenum">
              <a:rPr lang="en-US" smtClean="0"/>
              <a:pPr/>
              <a:t>72</a:t>
            </a:fld>
            <a:endParaRPr lang="en-US"/>
          </a:p>
        </p:txBody>
      </p:sp>
      <p:sp>
        <p:nvSpPr>
          <p:cNvPr id="7" name="Rectangle 6">
            <a:extLst>
              <a:ext uri="{FF2B5EF4-FFF2-40B4-BE49-F238E27FC236}">
                <a16:creationId xmlns:a16="http://schemas.microsoft.com/office/drawing/2014/main" id="{3CE06637-F4F5-BC49-A644-98BDC792669E}"/>
              </a:ext>
            </a:extLst>
          </p:cNvPr>
          <p:cNvSpPr/>
          <p:nvPr/>
        </p:nvSpPr>
        <p:spPr>
          <a:xfrm>
            <a:off x="3751650" y="0"/>
            <a:ext cx="5392350" cy="276999"/>
          </a:xfrm>
          <a:prstGeom prst="rect">
            <a:avLst/>
          </a:prstGeom>
        </p:spPr>
        <p:txBody>
          <a:bodyPr wrap="square">
            <a:spAutoFit/>
          </a:bodyPr>
          <a:lstStyle/>
          <a:p>
            <a:r>
              <a:rPr lang="en-US" altLang="zh-CN" sz="1200" dirty="0">
                <a:solidFill>
                  <a:schemeClr val="accent3">
                    <a:lumMod val="75000"/>
                  </a:schemeClr>
                </a:solidFill>
              </a:rPr>
              <a:t>J. You, R. Ying, J. </a:t>
            </a:r>
            <a:r>
              <a:rPr lang="en-US" altLang="zh-CN" sz="1200" dirty="0" err="1">
                <a:solidFill>
                  <a:schemeClr val="accent3">
                    <a:lumMod val="75000"/>
                  </a:schemeClr>
                </a:solidFill>
              </a:rPr>
              <a:t>Leskovec</a:t>
            </a:r>
            <a:r>
              <a:rPr lang="en-US" altLang="zh-CN" sz="1200" dirty="0">
                <a:solidFill>
                  <a:schemeClr val="accent3">
                    <a:lumMod val="75000"/>
                  </a:schemeClr>
                </a:solidFill>
              </a:rPr>
              <a:t>. </a:t>
            </a:r>
            <a:r>
              <a:rPr lang="en-US" sz="1200" dirty="0">
                <a:solidFill>
                  <a:schemeClr val="accent3">
                    <a:lumMod val="75000"/>
                  </a:schemeClr>
                </a:solidFill>
                <a:hlinkClick r:id="rId3">
                  <a:extLst>
                    <a:ext uri="{A12FA001-AC4F-418D-AE19-62706E023703}">
                      <ahyp:hlinkClr xmlns:ahyp="http://schemas.microsoft.com/office/drawing/2018/hyperlinkcolor" val="tx"/>
                    </a:ext>
                  </a:extLst>
                </a:hlinkClick>
              </a:rPr>
              <a:t>Design Space of Graph Neural Networks</a:t>
            </a:r>
            <a:r>
              <a:rPr lang="en-US" sz="1200" dirty="0">
                <a:solidFill>
                  <a:schemeClr val="accent3">
                    <a:lumMod val="75000"/>
                  </a:schemeClr>
                </a:solidFill>
              </a:rPr>
              <a:t>, </a:t>
            </a:r>
            <a:r>
              <a:rPr lang="en-US" sz="1200" dirty="0" err="1">
                <a:solidFill>
                  <a:schemeClr val="accent3">
                    <a:lumMod val="75000"/>
                  </a:schemeClr>
                </a:solidFill>
              </a:rPr>
              <a:t>NeurIPS</a:t>
            </a:r>
            <a:r>
              <a:rPr lang="en-US" sz="1200" dirty="0">
                <a:solidFill>
                  <a:schemeClr val="accent3">
                    <a:lumMod val="75000"/>
                  </a:schemeClr>
                </a:solidFill>
              </a:rPr>
              <a:t> 2020</a:t>
            </a:r>
          </a:p>
        </p:txBody>
      </p:sp>
      <p:sp>
        <p:nvSpPr>
          <p:cNvPr id="10" name="TextBox 9">
            <a:extLst>
              <a:ext uri="{FF2B5EF4-FFF2-40B4-BE49-F238E27FC236}">
                <a16:creationId xmlns:a16="http://schemas.microsoft.com/office/drawing/2014/main" id="{94ADF5F3-FC46-8C40-ACA0-AEA15A051C0E}"/>
              </a:ext>
            </a:extLst>
          </p:cNvPr>
          <p:cNvSpPr txBox="1"/>
          <p:nvPr/>
        </p:nvSpPr>
        <p:spPr>
          <a:xfrm>
            <a:off x="6455513" y="2352063"/>
            <a:ext cx="2730043" cy="400110"/>
          </a:xfrm>
          <a:prstGeom prst="rect">
            <a:avLst/>
          </a:prstGeom>
          <a:noFill/>
        </p:spPr>
        <p:txBody>
          <a:bodyPr wrap="square" rtlCol="0">
            <a:spAutoFit/>
          </a:bodyPr>
          <a:lstStyle/>
          <a:p>
            <a:r>
              <a:rPr lang="en-US" sz="2000" b="1">
                <a:latin typeface="Calibri" panose="020F0502020204030204" pitchFamily="34" charset="0"/>
                <a:cs typeface="Calibri" panose="020F0502020204030204" pitchFamily="34" charset="0"/>
              </a:rPr>
              <a:t>A suggested GNN Layer</a:t>
            </a:r>
          </a:p>
        </p:txBody>
      </p:sp>
    </p:spTree>
    <p:extLst>
      <p:ext uri="{BB962C8B-B14F-4D97-AF65-F5344CB8AC3E}">
        <p14:creationId xmlns:p14="http://schemas.microsoft.com/office/powerpoint/2010/main" val="29955693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08B7E-6B9C-2147-A42B-7ABECAEF3216}"/>
              </a:ext>
            </a:extLst>
          </p:cNvPr>
          <p:cNvSpPr>
            <a:spLocks noGrp="1"/>
          </p:cNvSpPr>
          <p:nvPr>
            <p:ph type="title"/>
          </p:nvPr>
        </p:nvSpPr>
        <p:spPr/>
        <p:txBody>
          <a:bodyPr/>
          <a:lstStyle/>
          <a:p>
            <a:r>
              <a:rPr lang="en-US"/>
              <a:t>Batch Normalization</a:t>
            </a:r>
          </a:p>
        </p:txBody>
      </p:sp>
      <p:sp>
        <p:nvSpPr>
          <p:cNvPr id="3" name="Content Placeholder 2">
            <a:extLst>
              <a:ext uri="{FF2B5EF4-FFF2-40B4-BE49-F238E27FC236}">
                <a16:creationId xmlns:a16="http://schemas.microsoft.com/office/drawing/2014/main" id="{9E0E065C-B4B4-D34B-8CFB-00F35F7B8617}"/>
              </a:ext>
            </a:extLst>
          </p:cNvPr>
          <p:cNvSpPr>
            <a:spLocks noGrp="1"/>
          </p:cNvSpPr>
          <p:nvPr>
            <p:ph idx="1"/>
          </p:nvPr>
        </p:nvSpPr>
        <p:spPr>
          <a:xfrm>
            <a:off x="457200" y="1295401"/>
            <a:ext cx="8481060" cy="2133600"/>
          </a:xfrm>
        </p:spPr>
        <p:txBody>
          <a:bodyPr>
            <a:normAutofit fontScale="92500"/>
          </a:bodyPr>
          <a:lstStyle/>
          <a:p>
            <a:r>
              <a:rPr lang="en-US" b="1">
                <a:solidFill>
                  <a:srgbClr val="C00000"/>
                </a:solidFill>
              </a:rPr>
              <a:t>Goal</a:t>
            </a:r>
            <a:r>
              <a:rPr lang="en-US"/>
              <a:t>: Stabilize neural networks training</a:t>
            </a:r>
          </a:p>
          <a:p>
            <a:r>
              <a:rPr lang="en-US" b="1">
                <a:solidFill>
                  <a:srgbClr val="C00000"/>
                </a:solidFill>
              </a:rPr>
              <a:t>Idea</a:t>
            </a:r>
            <a:r>
              <a:rPr lang="en-US"/>
              <a:t>: Given a batch of inputs (node embeddings)</a:t>
            </a:r>
          </a:p>
          <a:p>
            <a:pPr lvl="1"/>
            <a:r>
              <a:rPr lang="en-US"/>
              <a:t>Re-center the node embeddings into zero mean </a:t>
            </a:r>
          </a:p>
          <a:p>
            <a:pPr lvl="1"/>
            <a:r>
              <a:rPr lang="en-US"/>
              <a:t>Re-scale the variance into unit variance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D9D55CE-8AB8-AB43-8E25-4D94CBCDB27D}"/>
                  </a:ext>
                </a:extLst>
              </p:cNvPr>
              <p:cNvSpPr txBox="1"/>
              <p:nvPr/>
            </p:nvSpPr>
            <p:spPr>
              <a:xfrm>
                <a:off x="6359364" y="3376588"/>
                <a:ext cx="1778417" cy="8712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𝛍</m:t>
                          </m:r>
                        </m:e>
                        <m:sub>
                          <m:r>
                            <a:rPr lang="en-US" b="0" i="1" smtClean="0">
                              <a:latin typeface="Cambria Math" panose="02040503050406030204" pitchFamily="18" charset="0"/>
                            </a:rPr>
                            <m:t>𝑗</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𝑁</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b>
                            <m:sSubPr>
                              <m:ctrlPr>
                                <a:rPr lang="en-US" b="0" i="1" smtClean="0">
                                  <a:latin typeface="Cambria Math" panose="02040503050406030204" pitchFamily="18" charset="0"/>
                                </a:rPr>
                              </m:ctrlPr>
                            </m:sSubPr>
                            <m:e>
                              <m:r>
                                <a:rPr lang="en-US" b="1" i="0" smtClean="0">
                                  <a:latin typeface="Cambria Math" panose="02040503050406030204" pitchFamily="18" charset="0"/>
                                </a:rPr>
                                <m:t>𝐗</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Sub>
                        </m:e>
                      </m:nary>
                    </m:oMath>
                  </m:oMathPara>
                </a14:m>
                <a:endParaRPr lang="en-US"/>
              </a:p>
            </p:txBody>
          </p:sp>
        </mc:Choice>
        <mc:Fallback xmlns="">
          <p:sp>
            <p:nvSpPr>
              <p:cNvPr id="7" name="TextBox 6">
                <a:extLst>
                  <a:ext uri="{FF2B5EF4-FFF2-40B4-BE49-F238E27FC236}">
                    <a16:creationId xmlns:a16="http://schemas.microsoft.com/office/drawing/2014/main" id="{3D9D55CE-8AB8-AB43-8E25-4D94CBCDB27D}"/>
                  </a:ext>
                </a:extLst>
              </p:cNvPr>
              <p:cNvSpPr txBox="1">
                <a:spLocks noRot="1" noChangeAspect="1" noMove="1" noResize="1" noEditPoints="1" noAdjustHandles="1" noChangeArrowheads="1" noChangeShapeType="1" noTextEdit="1"/>
              </p:cNvSpPr>
              <p:nvPr/>
            </p:nvSpPr>
            <p:spPr>
              <a:xfrm>
                <a:off x="6359364" y="3376588"/>
                <a:ext cx="1778417" cy="87126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54088D2-7385-AB4B-A6F2-8E24435D8F3D}"/>
                  </a:ext>
                </a:extLst>
              </p:cNvPr>
              <p:cNvSpPr txBox="1"/>
              <p:nvPr/>
            </p:nvSpPr>
            <p:spPr>
              <a:xfrm>
                <a:off x="513118" y="3612089"/>
                <a:ext cx="2342757" cy="1138773"/>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Input: </a:t>
                </a:r>
                <a14:m>
                  <m:oMath xmlns:m="http://schemas.openxmlformats.org/officeDocument/2006/math">
                    <m:r>
                      <a:rPr lang="en-US" sz="2400" b="1" i="0" dirty="0" smtClean="0">
                        <a:latin typeface="Cambria Math" panose="02040503050406030204" pitchFamily="18" charset="0"/>
                      </a:rPr>
                      <m:t>𝐗</m:t>
                    </m:r>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r>
                          <a:rPr lang="en-US" sz="2400" i="1" dirty="0">
                            <a:latin typeface="Cambria Math" panose="02040503050406030204" pitchFamily="18" charset="0"/>
                          </a:rPr>
                          <m:t>ℝ</m:t>
                        </m:r>
                      </m:e>
                      <m:sup>
                        <m:r>
                          <a:rPr lang="en-US" sz="2400" i="1" dirty="0">
                            <a:latin typeface="Cambria Math" panose="02040503050406030204" pitchFamily="18" charset="0"/>
                          </a:rPr>
                          <m:t>𝑁</m:t>
                        </m:r>
                        <m:r>
                          <a:rPr lang="en-US" sz="2400" i="1" dirty="0">
                            <a:latin typeface="Cambria Math" panose="02040503050406030204" pitchFamily="18" charset="0"/>
                          </a:rPr>
                          <m:t>×</m:t>
                        </m:r>
                        <m:r>
                          <a:rPr lang="en-US" sz="2400" b="0" i="1" dirty="0" smtClean="0">
                            <a:latin typeface="Cambria Math" panose="02040503050406030204" pitchFamily="18" charset="0"/>
                          </a:rPr>
                          <m:t>𝑑</m:t>
                        </m:r>
                      </m:sup>
                    </m:sSup>
                  </m:oMath>
                </a14:m>
                <a:endParaRPr lang="en-US" sz="2400" dirty="0"/>
              </a:p>
              <a:p>
                <a14:m>
                  <m:oMath xmlns:m="http://schemas.openxmlformats.org/officeDocument/2006/math">
                    <m:r>
                      <a:rPr lang="en-US" sz="2000" b="0" i="1" smtClean="0">
                        <a:latin typeface="Cambria Math" panose="02040503050406030204" pitchFamily="18" charset="0"/>
                      </a:rPr>
                      <m:t>𝑁</m:t>
                    </m:r>
                  </m:oMath>
                </a14:m>
                <a:r>
                  <a:rPr lang="en-US" sz="2000" dirty="0">
                    <a:latin typeface="Calibri" panose="020F0502020204030204" pitchFamily="34" charset="0"/>
                    <a:cs typeface="Calibri" panose="020F0502020204030204" pitchFamily="34" charset="0"/>
                  </a:rPr>
                  <a:t> node embeddings</a:t>
                </a:r>
              </a:p>
              <a:p>
                <a:endParaRPr lang="en-US" sz="2400" b="1" dirty="0">
                  <a:latin typeface="Calibri" panose="020F0502020204030204" pitchFamily="34" charset="0"/>
                  <a:cs typeface="Calibri" panose="020F0502020204030204" pitchFamily="34" charset="0"/>
                </a:endParaRPr>
              </a:p>
            </p:txBody>
          </p:sp>
        </mc:Choice>
        <mc:Fallback xmlns="">
          <p:sp>
            <p:nvSpPr>
              <p:cNvPr id="9" name="TextBox 8">
                <a:extLst>
                  <a:ext uri="{FF2B5EF4-FFF2-40B4-BE49-F238E27FC236}">
                    <a16:creationId xmlns:a16="http://schemas.microsoft.com/office/drawing/2014/main" id="{654088D2-7385-AB4B-A6F2-8E24435D8F3D}"/>
                  </a:ext>
                </a:extLst>
              </p:cNvPr>
              <p:cNvSpPr txBox="1">
                <a:spLocks noRot="1" noChangeAspect="1" noMove="1" noResize="1" noEditPoints="1" noAdjustHandles="1" noChangeArrowheads="1" noChangeShapeType="1" noTextEdit="1"/>
              </p:cNvSpPr>
              <p:nvPr/>
            </p:nvSpPr>
            <p:spPr>
              <a:xfrm>
                <a:off x="513118" y="3612089"/>
                <a:ext cx="2342757" cy="1138773"/>
              </a:xfrm>
              <a:prstGeom prst="rect">
                <a:avLst/>
              </a:prstGeom>
              <a:blipFill>
                <a:blip r:embed="rId4"/>
                <a:stretch>
                  <a:fillRect l="-3906" t="-3763" r="-7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E35083F-BC91-E64A-9F1B-ECC546B353A3}"/>
                  </a:ext>
                </a:extLst>
              </p:cNvPr>
              <p:cNvSpPr txBox="1"/>
              <p:nvPr/>
            </p:nvSpPr>
            <p:spPr>
              <a:xfrm>
                <a:off x="511163" y="4603095"/>
                <a:ext cx="2982935" cy="830997"/>
              </a:xfrm>
              <a:prstGeom prst="rect">
                <a:avLst/>
              </a:prstGeom>
              <a:noFill/>
            </p:spPr>
            <p:txBody>
              <a:bodyPr wrap="square" rtlCol="0">
                <a:spAutoFit/>
              </a:bodyPr>
              <a:lstStyle/>
              <a:p>
                <a:r>
                  <a:rPr lang="en-US" sz="2400" b="1">
                    <a:latin typeface="Calibri" panose="020F0502020204030204" pitchFamily="34" charset="0"/>
                    <a:cs typeface="Calibri" panose="020F0502020204030204" pitchFamily="34" charset="0"/>
                  </a:rPr>
                  <a:t>Trainable Parameters: </a:t>
                </a:r>
                <a14:m>
                  <m:oMath xmlns:m="http://schemas.openxmlformats.org/officeDocument/2006/math">
                    <m:r>
                      <a:rPr lang="en-US" sz="2400" b="1" i="0">
                        <a:latin typeface="Cambria Math" panose="02040503050406030204" pitchFamily="18" charset="0"/>
                      </a:rPr>
                      <m:t>𝛄</m:t>
                    </m:r>
                    <m:r>
                      <a:rPr lang="en-US" sz="2400" i="1">
                        <a:latin typeface="Cambria Math" panose="02040503050406030204" pitchFamily="18" charset="0"/>
                      </a:rPr>
                      <m:t>,</m:t>
                    </m:r>
                    <m:r>
                      <a:rPr lang="en-US" sz="2400" b="1" i="0" smtClean="0">
                        <a:latin typeface="Cambria Math" panose="02040503050406030204" pitchFamily="18" charset="0"/>
                      </a:rPr>
                      <m:t>𝛃</m:t>
                    </m:r>
                    <m:r>
                      <a:rPr lang="en-US" sz="2400" i="1">
                        <a:latin typeface="Cambria Math" panose="02040503050406030204" pitchFamily="18" charset="0"/>
                      </a:rPr>
                      <m:t>∈</m:t>
                    </m:r>
                  </m:oMath>
                </a14:m>
                <a:r>
                  <a:rPr lang="en-US" sz="2400"/>
                  <a:t> </a:t>
                </a:r>
                <a14:m>
                  <m:oMath xmlns:m="http://schemas.openxmlformats.org/officeDocument/2006/math">
                    <m:sSup>
                      <m:sSupPr>
                        <m:ctrlPr>
                          <a:rPr lang="en-US" sz="2400" i="1" dirty="0">
                            <a:latin typeface="Cambria Math" panose="02040503050406030204" pitchFamily="18" charset="0"/>
                          </a:rPr>
                        </m:ctrlPr>
                      </m:sSupPr>
                      <m:e>
                        <m:r>
                          <a:rPr lang="en-US" sz="2400" i="1" dirty="0">
                            <a:latin typeface="Cambria Math" panose="02040503050406030204" pitchFamily="18" charset="0"/>
                          </a:rPr>
                          <m:t>ℝ</m:t>
                        </m:r>
                      </m:e>
                      <m:sup>
                        <m:r>
                          <a:rPr lang="en-US" sz="2400" i="1" dirty="0">
                            <a:latin typeface="Cambria Math" panose="02040503050406030204" pitchFamily="18" charset="0"/>
                          </a:rPr>
                          <m:t>𝐷</m:t>
                        </m:r>
                      </m:sup>
                    </m:sSup>
                  </m:oMath>
                </a14:m>
                <a:endParaRPr lang="en-US" sz="2400"/>
              </a:p>
            </p:txBody>
          </p:sp>
        </mc:Choice>
        <mc:Fallback xmlns="">
          <p:sp>
            <p:nvSpPr>
              <p:cNvPr id="10" name="TextBox 9">
                <a:extLst>
                  <a:ext uri="{FF2B5EF4-FFF2-40B4-BE49-F238E27FC236}">
                    <a16:creationId xmlns:a16="http://schemas.microsoft.com/office/drawing/2014/main" id="{BE35083F-BC91-E64A-9F1B-ECC546B353A3}"/>
                  </a:ext>
                </a:extLst>
              </p:cNvPr>
              <p:cNvSpPr txBox="1">
                <a:spLocks noRot="1" noChangeAspect="1" noMove="1" noResize="1" noEditPoints="1" noAdjustHandles="1" noChangeArrowheads="1" noChangeShapeType="1" noTextEdit="1"/>
              </p:cNvSpPr>
              <p:nvPr/>
            </p:nvSpPr>
            <p:spPr>
              <a:xfrm>
                <a:off x="511163" y="4603095"/>
                <a:ext cx="2982935" cy="830997"/>
              </a:xfrm>
              <a:prstGeom prst="rect">
                <a:avLst/>
              </a:prstGeom>
              <a:blipFill>
                <a:blip r:embed="rId5"/>
                <a:stretch>
                  <a:fillRect l="-3272" t="-5882" r="-4090" b="-95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832156B-802F-F44A-A641-22EFFFA7CE27}"/>
                  </a:ext>
                </a:extLst>
              </p:cNvPr>
              <p:cNvSpPr txBox="1"/>
              <p:nvPr/>
            </p:nvSpPr>
            <p:spPr>
              <a:xfrm>
                <a:off x="411114" y="5444589"/>
                <a:ext cx="3307957" cy="1138773"/>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Output: </a:t>
                </a:r>
                <a14:m>
                  <m:oMath xmlns:m="http://schemas.openxmlformats.org/officeDocument/2006/math">
                    <m:r>
                      <a:rPr lang="en-US" sz="2400" b="1" i="0" dirty="0" smtClean="0">
                        <a:latin typeface="Cambria Math" panose="02040503050406030204" pitchFamily="18" charset="0"/>
                      </a:rPr>
                      <m:t>𝐘</m:t>
                    </m:r>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r>
                          <a:rPr lang="en-US" sz="2400" i="1" dirty="0">
                            <a:latin typeface="Cambria Math" panose="02040503050406030204" pitchFamily="18" charset="0"/>
                          </a:rPr>
                          <m:t>ℝ</m:t>
                        </m:r>
                      </m:e>
                      <m:sup>
                        <m:r>
                          <a:rPr lang="en-US" sz="2400" i="1" dirty="0">
                            <a:latin typeface="Cambria Math" panose="02040503050406030204" pitchFamily="18" charset="0"/>
                          </a:rPr>
                          <m:t>𝑁</m:t>
                        </m:r>
                        <m:r>
                          <a:rPr lang="en-US" sz="2400" i="1" dirty="0">
                            <a:latin typeface="Cambria Math" panose="02040503050406030204" pitchFamily="18" charset="0"/>
                          </a:rPr>
                          <m:t>×</m:t>
                        </m:r>
                        <m:r>
                          <a:rPr lang="en-US" sz="2400" b="0" i="1" dirty="0" smtClean="0">
                            <a:latin typeface="Cambria Math" panose="02040503050406030204" pitchFamily="18" charset="0"/>
                          </a:rPr>
                          <m:t>𝑑</m:t>
                        </m:r>
                      </m:sup>
                    </m:sSup>
                  </m:oMath>
                </a14:m>
                <a:endParaRPr lang="en-US" sz="2400" dirty="0"/>
              </a:p>
              <a:p>
                <a:r>
                  <a:rPr lang="en-US" sz="2000" dirty="0">
                    <a:latin typeface="Calibri" panose="020F0502020204030204" pitchFamily="34" charset="0"/>
                    <a:cs typeface="Calibri" panose="020F0502020204030204" pitchFamily="34" charset="0"/>
                  </a:rPr>
                  <a:t>Normalized node embeddings</a:t>
                </a:r>
              </a:p>
              <a:p>
                <a:endParaRPr lang="en-US" sz="2400" b="1" dirty="0">
                  <a:latin typeface="Calibri" panose="020F0502020204030204" pitchFamily="34" charset="0"/>
                  <a:cs typeface="Calibri" panose="020F0502020204030204" pitchFamily="34" charset="0"/>
                </a:endParaRPr>
              </a:p>
            </p:txBody>
          </p:sp>
        </mc:Choice>
        <mc:Fallback xmlns="">
          <p:sp>
            <p:nvSpPr>
              <p:cNvPr id="13" name="TextBox 12">
                <a:extLst>
                  <a:ext uri="{FF2B5EF4-FFF2-40B4-BE49-F238E27FC236}">
                    <a16:creationId xmlns:a16="http://schemas.microsoft.com/office/drawing/2014/main" id="{6832156B-802F-F44A-A641-22EFFFA7CE27}"/>
                  </a:ext>
                </a:extLst>
              </p:cNvPr>
              <p:cNvSpPr txBox="1">
                <a:spLocks noRot="1" noChangeAspect="1" noMove="1" noResize="1" noEditPoints="1" noAdjustHandles="1" noChangeArrowheads="1" noChangeShapeType="1" noTextEdit="1"/>
              </p:cNvSpPr>
              <p:nvPr/>
            </p:nvSpPr>
            <p:spPr>
              <a:xfrm>
                <a:off x="411114" y="5444589"/>
                <a:ext cx="3307957" cy="1138773"/>
              </a:xfrm>
              <a:prstGeom prst="rect">
                <a:avLst/>
              </a:prstGeom>
              <a:blipFill>
                <a:blip r:embed="rId6"/>
                <a:stretch>
                  <a:fillRect l="-2762" t="-3743" r="-12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C71DA1E-3F86-C142-9CFE-0871BEB9D209}"/>
                  </a:ext>
                </a:extLst>
              </p:cNvPr>
              <p:cNvSpPr txBox="1"/>
              <p:nvPr/>
            </p:nvSpPr>
            <p:spPr>
              <a:xfrm>
                <a:off x="6371347" y="4240326"/>
                <a:ext cx="2516091" cy="8712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1" i="0" smtClean="0">
                              <a:latin typeface="Cambria Math" panose="02040503050406030204" pitchFamily="18" charset="0"/>
                            </a:rPr>
                            <m:t>𝛔</m:t>
                          </m:r>
                        </m:e>
                        <m:sub>
                          <m:r>
                            <a:rPr lang="en-US" b="0" i="1" smtClean="0">
                              <a:latin typeface="Cambria Math" panose="02040503050406030204" pitchFamily="18" charset="0"/>
                            </a:rPr>
                            <m:t>𝑗</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𝑁</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𝐗</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1" i="0">
                                          <a:latin typeface="Cambria Math" panose="02040503050406030204" pitchFamily="18" charset="0"/>
                                        </a:rPr>
                                        <m:t>𝛍</m:t>
                                      </m:r>
                                    </m:e>
                                    <m:sub>
                                      <m:r>
                                        <a:rPr lang="en-US" i="1">
                                          <a:latin typeface="Cambria Math" panose="02040503050406030204" pitchFamily="18" charset="0"/>
                                        </a:rPr>
                                        <m:t>𝑗</m:t>
                                      </m:r>
                                    </m:sub>
                                  </m:sSub>
                                </m:e>
                              </m:d>
                            </m:e>
                            <m:sup>
                              <m:r>
                                <a:rPr lang="en-US" b="0" i="1" smtClean="0">
                                  <a:latin typeface="Cambria Math" panose="02040503050406030204" pitchFamily="18" charset="0"/>
                                </a:rPr>
                                <m:t>2</m:t>
                              </m:r>
                            </m:sup>
                          </m:sSup>
                        </m:e>
                      </m:nary>
                    </m:oMath>
                  </m:oMathPara>
                </a14:m>
                <a:endParaRPr lang="en-US"/>
              </a:p>
            </p:txBody>
          </p:sp>
        </mc:Choice>
        <mc:Fallback xmlns="">
          <p:sp>
            <p:nvSpPr>
              <p:cNvPr id="15" name="TextBox 14">
                <a:extLst>
                  <a:ext uri="{FF2B5EF4-FFF2-40B4-BE49-F238E27FC236}">
                    <a16:creationId xmlns:a16="http://schemas.microsoft.com/office/drawing/2014/main" id="{AC71DA1E-3F86-C142-9CFE-0871BEB9D209}"/>
                  </a:ext>
                </a:extLst>
              </p:cNvPr>
              <p:cNvSpPr txBox="1">
                <a:spLocks noRot="1" noChangeAspect="1" noMove="1" noResize="1" noEditPoints="1" noAdjustHandles="1" noChangeArrowheads="1" noChangeShapeType="1" noTextEdit="1"/>
              </p:cNvSpPr>
              <p:nvPr/>
            </p:nvSpPr>
            <p:spPr>
              <a:xfrm>
                <a:off x="6371347" y="4240326"/>
                <a:ext cx="2516091" cy="87126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CCF8135-D786-9540-B4C0-FA258314F349}"/>
                  </a:ext>
                </a:extLst>
              </p:cNvPr>
              <p:cNvSpPr txBox="1"/>
              <p:nvPr/>
            </p:nvSpPr>
            <p:spPr>
              <a:xfrm>
                <a:off x="6505310" y="5299911"/>
                <a:ext cx="2248904" cy="9634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1" i="0" smtClean="0">
                                  <a:latin typeface="Cambria Math" panose="02040503050406030204" pitchFamily="18" charset="0"/>
                                </a:rPr>
                                <m:t>𝐗</m:t>
                              </m:r>
                            </m:e>
                          </m:acc>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b="1" i="0" smtClean="0">
                                  <a:latin typeface="Cambria Math" panose="02040503050406030204" pitchFamily="18" charset="0"/>
                                </a:rPr>
                                <m:t>𝐗</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1" i="0" smtClean="0">
                                  <a:latin typeface="Cambria Math" panose="02040503050406030204" pitchFamily="18" charset="0"/>
                                </a:rPr>
                                <m:t>𝛍</m:t>
                              </m:r>
                            </m:e>
                            <m:sub>
                              <m:r>
                                <a:rPr lang="en-US" i="1">
                                  <a:latin typeface="Cambria Math" panose="02040503050406030204" pitchFamily="18" charset="0"/>
                                </a:rPr>
                                <m:t>𝑗</m:t>
                              </m:r>
                            </m:sub>
                          </m:sSub>
                        </m:num>
                        <m:den>
                          <m:rad>
                            <m:radPr>
                              <m:degHide m:val="on"/>
                              <m:ctrlPr>
                                <a:rPr lang="en-US" b="0" i="1" smtClean="0">
                                  <a:latin typeface="Cambria Math" panose="02040503050406030204" pitchFamily="18" charset="0"/>
                                </a:rPr>
                              </m:ctrlPr>
                            </m:radPr>
                            <m:deg/>
                            <m:e>
                              <m:sSubSup>
                                <m:sSubSupPr>
                                  <m:ctrlPr>
                                    <a:rPr lang="en-US" i="1">
                                      <a:latin typeface="Cambria Math" panose="02040503050406030204" pitchFamily="18" charset="0"/>
                                    </a:rPr>
                                  </m:ctrlPr>
                                </m:sSubSupPr>
                                <m:e>
                                  <m:r>
                                    <a:rPr lang="en-US" b="1" i="0">
                                      <a:latin typeface="Cambria Math" panose="02040503050406030204" pitchFamily="18" charset="0"/>
                                    </a:rPr>
                                    <m:t>𝛔</m:t>
                                  </m:r>
                                </m:e>
                                <m:sub>
                                  <m:r>
                                    <a:rPr lang="en-US" i="1">
                                      <a:latin typeface="Cambria Math" panose="02040503050406030204" pitchFamily="18" charset="0"/>
                                    </a:rPr>
                                    <m:t>𝑗</m:t>
                                  </m:r>
                                </m:sub>
                                <m:sup>
                                  <m:r>
                                    <a:rPr lang="en-US" i="1">
                                      <a:latin typeface="Cambria Math" panose="02040503050406030204" pitchFamily="18" charset="0"/>
                                    </a:rPr>
                                    <m:t>2</m:t>
                                  </m:r>
                                </m:sup>
                              </m:sSubSup>
                              <m:r>
                                <a:rPr lang="en-US" b="0" i="1" smtClean="0">
                                  <a:latin typeface="Cambria Math" panose="02040503050406030204" pitchFamily="18" charset="0"/>
                                </a:rPr>
                                <m:t>+</m:t>
                              </m:r>
                              <m:r>
                                <a:rPr lang="en-US" b="0" i="1" smtClean="0">
                                  <a:latin typeface="Cambria Math" panose="02040503050406030204" pitchFamily="18" charset="0"/>
                                </a:rPr>
                                <m:t>𝜖</m:t>
                              </m:r>
                            </m:e>
                          </m:rad>
                        </m:den>
                      </m:f>
                    </m:oMath>
                  </m:oMathPara>
                </a14:m>
                <a:endParaRPr lang="en-US"/>
              </a:p>
            </p:txBody>
          </p:sp>
        </mc:Choice>
        <mc:Fallback xmlns="">
          <p:sp>
            <p:nvSpPr>
              <p:cNvPr id="16" name="TextBox 15">
                <a:extLst>
                  <a:ext uri="{FF2B5EF4-FFF2-40B4-BE49-F238E27FC236}">
                    <a16:creationId xmlns:a16="http://schemas.microsoft.com/office/drawing/2014/main" id="{ACCF8135-D786-9540-B4C0-FA258314F349}"/>
                  </a:ext>
                </a:extLst>
              </p:cNvPr>
              <p:cNvSpPr txBox="1">
                <a:spLocks noRot="1" noChangeAspect="1" noMove="1" noResize="1" noEditPoints="1" noAdjustHandles="1" noChangeArrowheads="1" noChangeShapeType="1" noTextEdit="1"/>
              </p:cNvSpPr>
              <p:nvPr/>
            </p:nvSpPr>
            <p:spPr>
              <a:xfrm>
                <a:off x="6505310" y="5299911"/>
                <a:ext cx="2248904" cy="96340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8113F08-8C1D-4B44-AE7C-145F69F718D8}"/>
                  </a:ext>
                </a:extLst>
              </p:cNvPr>
              <p:cNvSpPr txBox="1"/>
              <p:nvPr/>
            </p:nvSpPr>
            <p:spPr>
              <a:xfrm>
                <a:off x="6589085" y="6138423"/>
                <a:ext cx="2248904" cy="4054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0" smtClean="0">
                              <a:latin typeface="Cambria Math" panose="02040503050406030204" pitchFamily="18" charset="0"/>
                            </a:rPr>
                            <m:t>𝐘</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𝛄</m:t>
                          </m:r>
                        </m:e>
                        <m:sub>
                          <m:r>
                            <a:rPr lang="en-US" b="0" i="1" smtClean="0">
                              <a:latin typeface="Cambria Math" panose="02040503050406030204" pitchFamily="18" charset="0"/>
                            </a:rPr>
                            <m:t>𝑗</m:t>
                          </m:r>
                        </m:sub>
                      </m:sSub>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1" i="0" smtClean="0">
                                  <a:latin typeface="Cambria Math" panose="02040503050406030204" pitchFamily="18" charset="0"/>
                                </a:rPr>
                                <m:t>𝐗</m:t>
                              </m:r>
                            </m:e>
                          </m:acc>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0" smtClean="0">
                              <a:latin typeface="Cambria Math" panose="02040503050406030204" pitchFamily="18" charset="0"/>
                            </a:rPr>
                            <m:t>𝛃</m:t>
                          </m:r>
                        </m:e>
                        <m:sub>
                          <m:r>
                            <a:rPr lang="en-US" b="0" i="1" smtClean="0">
                              <a:latin typeface="Cambria Math" panose="02040503050406030204" pitchFamily="18" charset="0"/>
                            </a:rPr>
                            <m:t>𝑗</m:t>
                          </m:r>
                        </m:sub>
                      </m:sSub>
                    </m:oMath>
                  </m:oMathPara>
                </a14:m>
                <a:endParaRPr lang="en-US" dirty="0"/>
              </a:p>
            </p:txBody>
          </p:sp>
        </mc:Choice>
        <mc:Fallback xmlns="">
          <p:sp>
            <p:nvSpPr>
              <p:cNvPr id="17" name="TextBox 16">
                <a:extLst>
                  <a:ext uri="{FF2B5EF4-FFF2-40B4-BE49-F238E27FC236}">
                    <a16:creationId xmlns:a16="http://schemas.microsoft.com/office/drawing/2014/main" id="{78113F08-8C1D-4B44-AE7C-145F69F718D8}"/>
                  </a:ext>
                </a:extLst>
              </p:cNvPr>
              <p:cNvSpPr txBox="1">
                <a:spLocks noRot="1" noChangeAspect="1" noMove="1" noResize="1" noEditPoints="1" noAdjustHandles="1" noChangeArrowheads="1" noChangeShapeType="1" noTextEdit="1"/>
              </p:cNvSpPr>
              <p:nvPr/>
            </p:nvSpPr>
            <p:spPr>
              <a:xfrm>
                <a:off x="6589085" y="6138423"/>
                <a:ext cx="2248904" cy="405432"/>
              </a:xfrm>
              <a:prstGeom prst="rect">
                <a:avLst/>
              </a:prstGeom>
              <a:blipFill>
                <a:blip r:embed="rId9"/>
                <a:stretch>
                  <a:fillRect b="-7576"/>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1A1456B0-666D-7445-811F-C524684436D2}"/>
              </a:ext>
            </a:extLst>
          </p:cNvPr>
          <p:cNvSpPr/>
          <p:nvPr/>
        </p:nvSpPr>
        <p:spPr>
          <a:xfrm>
            <a:off x="6395571" y="3388688"/>
            <a:ext cx="2391523" cy="1722901"/>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DCB36B1-0F6D-484A-8DE3-E9035243FE04}"/>
                  </a:ext>
                </a:extLst>
              </p:cNvPr>
              <p:cNvSpPr txBox="1"/>
              <p:nvPr/>
            </p:nvSpPr>
            <p:spPr>
              <a:xfrm>
                <a:off x="4028231" y="3581493"/>
                <a:ext cx="2365386" cy="1323439"/>
              </a:xfrm>
              <a:prstGeom prst="rect">
                <a:avLst/>
              </a:prstGeom>
              <a:noFill/>
            </p:spPr>
            <p:txBody>
              <a:bodyPr wrap="square" rtlCol="0">
                <a:spAutoFit/>
              </a:bodyPr>
              <a:lstStyle/>
              <a:p>
                <a:r>
                  <a:rPr lang="en-US" sz="2000" b="1">
                    <a:latin typeface="Calibri" panose="020F0502020204030204" pitchFamily="34" charset="0"/>
                    <a:cs typeface="Calibri" panose="020F0502020204030204" pitchFamily="34" charset="0"/>
                  </a:rPr>
                  <a:t>Step 1: </a:t>
                </a:r>
              </a:p>
              <a:p>
                <a:r>
                  <a:rPr lang="en-US" sz="2000" b="1">
                    <a:solidFill>
                      <a:srgbClr val="C00000"/>
                    </a:solidFill>
                    <a:latin typeface="Calibri" panose="020F0502020204030204" pitchFamily="34" charset="0"/>
                    <a:cs typeface="Calibri" panose="020F0502020204030204" pitchFamily="34" charset="0"/>
                  </a:rPr>
                  <a:t>Compute the</a:t>
                </a:r>
              </a:p>
              <a:p>
                <a:r>
                  <a:rPr lang="en-US" sz="2000" b="1">
                    <a:solidFill>
                      <a:srgbClr val="C00000"/>
                    </a:solidFill>
                    <a:latin typeface="Calibri" panose="020F0502020204030204" pitchFamily="34" charset="0"/>
                    <a:cs typeface="Calibri" panose="020F0502020204030204" pitchFamily="34" charset="0"/>
                  </a:rPr>
                  <a:t>mean and variance over </a:t>
                </a:r>
                <a14:m>
                  <m:oMath xmlns:m="http://schemas.openxmlformats.org/officeDocument/2006/math">
                    <m:r>
                      <a:rPr lang="en-US" sz="2000" b="1" i="1" smtClean="0">
                        <a:solidFill>
                          <a:srgbClr val="C00000"/>
                        </a:solidFill>
                        <a:latin typeface="Cambria Math" panose="02040503050406030204" pitchFamily="18" charset="0"/>
                        <a:cs typeface="Calibri" panose="020F0502020204030204" pitchFamily="34" charset="0"/>
                      </a:rPr>
                      <m:t>𝑵</m:t>
                    </m:r>
                  </m:oMath>
                </a14:m>
                <a:r>
                  <a:rPr lang="en-US" sz="2000" b="1">
                    <a:solidFill>
                      <a:srgbClr val="C00000"/>
                    </a:solidFill>
                    <a:latin typeface="Calibri" panose="020F0502020204030204" pitchFamily="34" charset="0"/>
                    <a:cs typeface="Calibri" panose="020F0502020204030204" pitchFamily="34" charset="0"/>
                  </a:rPr>
                  <a:t> embeddings</a:t>
                </a:r>
              </a:p>
            </p:txBody>
          </p:sp>
        </mc:Choice>
        <mc:Fallback xmlns="">
          <p:sp>
            <p:nvSpPr>
              <p:cNvPr id="19" name="TextBox 18">
                <a:extLst>
                  <a:ext uri="{FF2B5EF4-FFF2-40B4-BE49-F238E27FC236}">
                    <a16:creationId xmlns:a16="http://schemas.microsoft.com/office/drawing/2014/main" id="{5DCB36B1-0F6D-484A-8DE3-E9035243FE04}"/>
                  </a:ext>
                </a:extLst>
              </p:cNvPr>
              <p:cNvSpPr txBox="1">
                <a:spLocks noRot="1" noChangeAspect="1" noMove="1" noResize="1" noEditPoints="1" noAdjustHandles="1" noChangeArrowheads="1" noChangeShapeType="1" noTextEdit="1"/>
              </p:cNvSpPr>
              <p:nvPr/>
            </p:nvSpPr>
            <p:spPr>
              <a:xfrm>
                <a:off x="4028231" y="3581493"/>
                <a:ext cx="2365386" cy="1323439"/>
              </a:xfrm>
              <a:prstGeom prst="rect">
                <a:avLst/>
              </a:prstGeom>
              <a:blipFill>
                <a:blip r:embed="rId10"/>
                <a:stretch>
                  <a:fillRect l="-2835" t="-2765" b="-7373"/>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F2F517F7-9F80-FD49-B928-E5FE5B3B8A55}"/>
              </a:ext>
            </a:extLst>
          </p:cNvPr>
          <p:cNvSpPr/>
          <p:nvPr/>
        </p:nvSpPr>
        <p:spPr>
          <a:xfrm>
            <a:off x="6809345" y="5300106"/>
            <a:ext cx="1877455" cy="1283256"/>
          </a:xfrm>
          <a:prstGeom prst="rect">
            <a:avLst/>
          </a:prstGeom>
          <a:noFill/>
          <a:ln w="25400" cmpd="sng">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1"/>
              </a:solidFill>
            </a:endParaRPr>
          </a:p>
        </p:txBody>
      </p:sp>
      <p:sp>
        <p:nvSpPr>
          <p:cNvPr id="21" name="TextBox 20">
            <a:extLst>
              <a:ext uri="{FF2B5EF4-FFF2-40B4-BE49-F238E27FC236}">
                <a16:creationId xmlns:a16="http://schemas.microsoft.com/office/drawing/2014/main" id="{3DEF62B0-CC92-B946-AD12-2EB59B5FBC38}"/>
              </a:ext>
            </a:extLst>
          </p:cNvPr>
          <p:cNvSpPr txBox="1"/>
          <p:nvPr/>
        </p:nvSpPr>
        <p:spPr>
          <a:xfrm>
            <a:off x="4028231" y="5251132"/>
            <a:ext cx="2528075" cy="1323439"/>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Step 2:</a:t>
            </a:r>
          </a:p>
          <a:p>
            <a:r>
              <a:rPr lang="en-US" sz="2000" b="1" dirty="0">
                <a:solidFill>
                  <a:schemeClr val="accent1"/>
                </a:solidFill>
                <a:latin typeface="Calibri" panose="020F0502020204030204" pitchFamily="34" charset="0"/>
                <a:cs typeface="Calibri" panose="020F0502020204030204" pitchFamily="34" charset="0"/>
              </a:rPr>
              <a:t>Normalize the feature using computed mean and variance</a:t>
            </a:r>
          </a:p>
        </p:txBody>
      </p:sp>
      <p:sp>
        <p:nvSpPr>
          <p:cNvPr id="22" name="Rectangle 21">
            <a:extLst>
              <a:ext uri="{FF2B5EF4-FFF2-40B4-BE49-F238E27FC236}">
                <a16:creationId xmlns:a16="http://schemas.microsoft.com/office/drawing/2014/main" id="{82EEBE96-D8B7-CD4B-9390-CB6DC89E923C}"/>
              </a:ext>
            </a:extLst>
          </p:cNvPr>
          <p:cNvSpPr/>
          <p:nvPr/>
        </p:nvSpPr>
        <p:spPr>
          <a:xfrm>
            <a:off x="1042219" y="0"/>
            <a:ext cx="8101780" cy="276999"/>
          </a:xfrm>
          <a:prstGeom prst="rect">
            <a:avLst/>
          </a:prstGeom>
        </p:spPr>
        <p:txBody>
          <a:bodyPr wrap="square">
            <a:spAutoFit/>
          </a:bodyPr>
          <a:lstStyle/>
          <a:p>
            <a:r>
              <a:rPr lang="en-US" altLang="zh-CN" sz="1200" dirty="0">
                <a:solidFill>
                  <a:schemeClr val="accent3">
                    <a:lumMod val="75000"/>
                  </a:schemeClr>
                </a:solidFill>
              </a:rPr>
              <a:t>S. </a:t>
            </a:r>
            <a:r>
              <a:rPr lang="en-US" altLang="zh-CN" sz="1200" dirty="0" err="1">
                <a:solidFill>
                  <a:schemeClr val="accent3">
                    <a:lumMod val="75000"/>
                  </a:schemeClr>
                </a:solidFill>
              </a:rPr>
              <a:t>Loffe</a:t>
            </a:r>
            <a:r>
              <a:rPr lang="en-US" altLang="zh-CN" sz="1200" dirty="0">
                <a:solidFill>
                  <a:schemeClr val="accent3">
                    <a:lumMod val="75000"/>
                  </a:schemeClr>
                </a:solidFill>
              </a:rPr>
              <a:t>, </a:t>
            </a:r>
            <a:r>
              <a:rPr lang="en-US" altLang="zh-CN" sz="1200" dirty="0" err="1">
                <a:solidFill>
                  <a:schemeClr val="accent3">
                    <a:lumMod val="75000"/>
                  </a:schemeClr>
                </a:solidFill>
              </a:rPr>
              <a:t>C.Szegedy</a:t>
            </a:r>
            <a:r>
              <a:rPr lang="en-US" altLang="zh-CN" sz="1200" dirty="0">
                <a:solidFill>
                  <a:schemeClr val="accent3">
                    <a:lumMod val="75000"/>
                  </a:schemeClr>
                </a:solidFill>
              </a:rPr>
              <a:t>. </a:t>
            </a:r>
            <a:r>
              <a:rPr lang="en-US" sz="1200" dirty="0">
                <a:solidFill>
                  <a:schemeClr val="accent3">
                    <a:lumMod val="75000"/>
                  </a:schemeClr>
                </a:solidFill>
                <a:hlinkClick r:id="rId11">
                  <a:extLst>
                    <a:ext uri="{A12FA001-AC4F-418D-AE19-62706E023703}">
                      <ahyp:hlinkClr xmlns:ahyp="http://schemas.microsoft.com/office/drawing/2018/hyperlinkcolor" val="tx"/>
                    </a:ext>
                  </a:extLst>
                </a:hlinkClick>
              </a:rPr>
              <a:t>Batch Normalization: Accelerating Deep Network Training by Reducing Internal Covariate Shift</a:t>
            </a:r>
            <a:r>
              <a:rPr lang="en-US" sz="1200" dirty="0">
                <a:solidFill>
                  <a:schemeClr val="accent3">
                    <a:lumMod val="75000"/>
                  </a:schemeClr>
                </a:solidFill>
              </a:rPr>
              <a:t>, ICML 2015</a:t>
            </a:r>
          </a:p>
        </p:txBody>
      </p:sp>
    </p:spTree>
    <p:extLst>
      <p:ext uri="{BB962C8B-B14F-4D97-AF65-F5344CB8AC3E}">
        <p14:creationId xmlns:p14="http://schemas.microsoft.com/office/powerpoint/2010/main" val="38315914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6216B10-B0A9-A44C-9944-899AADB9EB79}"/>
              </a:ext>
            </a:extLst>
          </p:cNvPr>
          <p:cNvCxnSpPr>
            <a:stCxn id="29" idx="6"/>
            <a:endCxn id="12" idx="2"/>
          </p:cNvCxnSpPr>
          <p:nvPr/>
        </p:nvCxnSpPr>
        <p:spPr>
          <a:xfrm>
            <a:off x="1305364" y="3941893"/>
            <a:ext cx="718184" cy="316368"/>
          </a:xfrm>
          <a:prstGeom prst="line">
            <a:avLst/>
          </a:prstGeom>
          <a:ln w="15875"/>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A7B2A1E8-A5CF-5841-B614-AF4406D74E65}"/>
              </a:ext>
            </a:extLst>
          </p:cNvPr>
          <p:cNvCxnSpPr>
            <a:cxnSpLocks/>
            <a:stCxn id="29" idx="6"/>
            <a:endCxn id="22" idx="2"/>
          </p:cNvCxnSpPr>
          <p:nvPr/>
        </p:nvCxnSpPr>
        <p:spPr>
          <a:xfrm>
            <a:off x="1305364" y="3941893"/>
            <a:ext cx="718184" cy="1108786"/>
          </a:xfrm>
          <a:prstGeom prst="line">
            <a:avLst/>
          </a:prstGeom>
          <a:ln w="15875"/>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78575BA3-29EF-C145-9E8D-E8D1C9D5D831}"/>
              </a:ext>
            </a:extLst>
          </p:cNvPr>
          <p:cNvCxnSpPr>
            <a:cxnSpLocks/>
            <a:stCxn id="29" idx="6"/>
            <a:endCxn id="23" idx="2"/>
          </p:cNvCxnSpPr>
          <p:nvPr/>
        </p:nvCxnSpPr>
        <p:spPr>
          <a:xfrm>
            <a:off x="1305364" y="3941893"/>
            <a:ext cx="718184" cy="1906661"/>
          </a:xfrm>
          <a:prstGeom prst="line">
            <a:avLst/>
          </a:prstGeom>
          <a:ln w="15875"/>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3FF97D23-F206-3F49-93D3-A52A6F2222AC}"/>
              </a:ext>
            </a:extLst>
          </p:cNvPr>
          <p:cNvCxnSpPr>
            <a:cxnSpLocks/>
            <a:stCxn id="26" idx="6"/>
            <a:endCxn id="12" idx="2"/>
          </p:cNvCxnSpPr>
          <p:nvPr/>
        </p:nvCxnSpPr>
        <p:spPr>
          <a:xfrm flipV="1">
            <a:off x="1305364" y="4258261"/>
            <a:ext cx="718184" cy="423671"/>
          </a:xfrm>
          <a:prstGeom prst="line">
            <a:avLst/>
          </a:prstGeom>
          <a:ln w="1587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CBA3B277-DAA9-D743-8453-C7A068635879}"/>
              </a:ext>
            </a:extLst>
          </p:cNvPr>
          <p:cNvCxnSpPr>
            <a:cxnSpLocks/>
            <a:stCxn id="26" idx="6"/>
            <a:endCxn id="23" idx="2"/>
          </p:cNvCxnSpPr>
          <p:nvPr/>
        </p:nvCxnSpPr>
        <p:spPr>
          <a:xfrm>
            <a:off x="1305364" y="4681932"/>
            <a:ext cx="718184" cy="1166622"/>
          </a:xfrm>
          <a:prstGeom prst="line">
            <a:avLst/>
          </a:prstGeom>
          <a:ln w="15875"/>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634D1FC2-87C5-B04A-992B-E0269132741B}"/>
              </a:ext>
            </a:extLst>
          </p:cNvPr>
          <p:cNvCxnSpPr>
            <a:cxnSpLocks/>
            <a:stCxn id="27" idx="6"/>
            <a:endCxn id="12" idx="2"/>
          </p:cNvCxnSpPr>
          <p:nvPr/>
        </p:nvCxnSpPr>
        <p:spPr>
          <a:xfrm flipV="1">
            <a:off x="1305364" y="4258261"/>
            <a:ext cx="718184" cy="1163710"/>
          </a:xfrm>
          <a:prstGeom prst="line">
            <a:avLst/>
          </a:prstGeom>
          <a:ln w="15875"/>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A0719742-DB7D-DB45-9237-BFF69F7CD14C}"/>
              </a:ext>
            </a:extLst>
          </p:cNvPr>
          <p:cNvCxnSpPr>
            <a:cxnSpLocks/>
            <a:stCxn id="27" idx="6"/>
            <a:endCxn id="22" idx="2"/>
          </p:cNvCxnSpPr>
          <p:nvPr/>
        </p:nvCxnSpPr>
        <p:spPr>
          <a:xfrm flipV="1">
            <a:off x="1305364" y="5050679"/>
            <a:ext cx="718184" cy="371292"/>
          </a:xfrm>
          <a:prstGeom prst="line">
            <a:avLst/>
          </a:prstGeom>
          <a:ln w="15875"/>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FD51FB31-38AE-8241-8C2B-C7FBFFB11867}"/>
              </a:ext>
            </a:extLst>
          </p:cNvPr>
          <p:cNvCxnSpPr>
            <a:cxnSpLocks/>
            <a:stCxn id="28" idx="6"/>
            <a:endCxn id="12" idx="2"/>
          </p:cNvCxnSpPr>
          <p:nvPr/>
        </p:nvCxnSpPr>
        <p:spPr>
          <a:xfrm flipV="1">
            <a:off x="1305364" y="4258261"/>
            <a:ext cx="718184" cy="1903749"/>
          </a:xfrm>
          <a:prstGeom prst="line">
            <a:avLst/>
          </a:prstGeom>
          <a:ln w="15875"/>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0CF08B7E-6B9C-2147-A42B-7ABECAEF3216}"/>
              </a:ext>
            </a:extLst>
          </p:cNvPr>
          <p:cNvSpPr>
            <a:spLocks noGrp="1"/>
          </p:cNvSpPr>
          <p:nvPr>
            <p:ph type="title"/>
          </p:nvPr>
        </p:nvSpPr>
        <p:spPr/>
        <p:txBody>
          <a:bodyPr/>
          <a:lstStyle/>
          <a:p>
            <a:r>
              <a:rPr lang="en-US"/>
              <a:t>Dropout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0E065C-B4B4-D34B-8CFB-00F35F7B8617}"/>
                  </a:ext>
                </a:extLst>
              </p:cNvPr>
              <p:cNvSpPr>
                <a:spLocks noGrp="1"/>
              </p:cNvSpPr>
              <p:nvPr>
                <p:ph idx="1"/>
              </p:nvPr>
            </p:nvSpPr>
            <p:spPr>
              <a:xfrm>
                <a:off x="457200" y="1295400"/>
                <a:ext cx="8229600" cy="2347242"/>
              </a:xfrm>
            </p:spPr>
            <p:txBody>
              <a:bodyPr>
                <a:normAutofit/>
              </a:bodyPr>
              <a:lstStyle/>
              <a:p>
                <a:r>
                  <a:rPr lang="en-US" sz="2800" b="1">
                    <a:solidFill>
                      <a:srgbClr val="C00000"/>
                    </a:solidFill>
                  </a:rPr>
                  <a:t>Goal</a:t>
                </a:r>
                <a:r>
                  <a:rPr lang="en-US" sz="2800"/>
                  <a:t>: Regularize a neural net to prevent overfitting.</a:t>
                </a:r>
              </a:p>
              <a:p>
                <a:r>
                  <a:rPr lang="en-US" sz="2800" b="1">
                    <a:solidFill>
                      <a:srgbClr val="C00000"/>
                    </a:solidFill>
                  </a:rPr>
                  <a:t>Idea</a:t>
                </a:r>
                <a:r>
                  <a:rPr lang="en-US" sz="2800"/>
                  <a:t>: </a:t>
                </a:r>
              </a:p>
              <a:p>
                <a:pPr lvl="1"/>
                <a:r>
                  <a:rPr lang="en-US" sz="2400" b="1"/>
                  <a:t>During training</a:t>
                </a:r>
                <a:r>
                  <a:rPr lang="en-US" sz="2400"/>
                  <a:t>: with some probability </a:t>
                </a:r>
                <a14:m>
                  <m:oMath xmlns:m="http://schemas.openxmlformats.org/officeDocument/2006/math">
                    <m:r>
                      <a:rPr lang="en-US" sz="2400" i="1" dirty="0" smtClean="0">
                        <a:latin typeface="Cambria Math" panose="02040503050406030204" pitchFamily="18" charset="0"/>
                      </a:rPr>
                      <m:t>𝑝</m:t>
                    </m:r>
                  </m:oMath>
                </a14:m>
                <a:r>
                  <a:rPr lang="en-US" sz="2400"/>
                  <a:t>, randomly set neurons to zero (turn off)</a:t>
                </a:r>
              </a:p>
              <a:p>
                <a:pPr lvl="1"/>
                <a:r>
                  <a:rPr lang="en-US" sz="2400" b="1"/>
                  <a:t>During testing: </a:t>
                </a:r>
                <a:r>
                  <a:rPr lang="en-US" sz="2400"/>
                  <a:t>Use all the neurons for computation</a:t>
                </a:r>
                <a:endParaRPr lang="en-US" sz="2400" b="1"/>
              </a:p>
            </p:txBody>
          </p:sp>
        </mc:Choice>
        <mc:Fallback xmlns="">
          <p:sp>
            <p:nvSpPr>
              <p:cNvPr id="3" name="Content Placeholder 2">
                <a:extLst>
                  <a:ext uri="{FF2B5EF4-FFF2-40B4-BE49-F238E27FC236}">
                    <a16:creationId xmlns:a16="http://schemas.microsoft.com/office/drawing/2014/main" id="{9E0E065C-B4B4-D34B-8CFB-00F35F7B8617}"/>
                  </a:ext>
                </a:extLst>
              </p:cNvPr>
              <p:cNvSpPr>
                <a:spLocks noGrp="1" noRot="1" noChangeAspect="1" noMove="1" noResize="1" noEditPoints="1" noAdjustHandles="1" noChangeArrowheads="1" noChangeShapeType="1" noTextEdit="1"/>
              </p:cNvSpPr>
              <p:nvPr>
                <p:ph idx="1"/>
              </p:nvPr>
            </p:nvSpPr>
            <p:spPr>
              <a:xfrm>
                <a:off x="457200" y="1295400"/>
                <a:ext cx="8229600" cy="2347242"/>
              </a:xfrm>
              <a:blipFill>
                <a:blip r:embed="rId3"/>
                <a:stretch>
                  <a:fillRect l="-74" t="-519" b="-1039"/>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A6BF9D85-FD37-2049-934F-3B5F00ED7063}"/>
              </a:ext>
            </a:extLst>
          </p:cNvPr>
          <p:cNvSpPr>
            <a:spLocks noGrp="1"/>
          </p:cNvSpPr>
          <p:nvPr>
            <p:ph type="sldNum" sz="quarter" idx="12"/>
          </p:nvPr>
        </p:nvSpPr>
        <p:spPr/>
        <p:txBody>
          <a:bodyPr/>
          <a:lstStyle/>
          <a:p>
            <a:fld id="{19B12225-5612-419B-A8D5-4B8EEE4C217E}" type="slidenum">
              <a:rPr lang="en-US" smtClean="0"/>
              <a:pPr/>
              <a:t>74</a:t>
            </a:fld>
            <a:endParaRPr lang="en-US"/>
          </a:p>
        </p:txBody>
      </p:sp>
      <p:sp>
        <p:nvSpPr>
          <p:cNvPr id="12" name="Oval 11">
            <a:extLst>
              <a:ext uri="{FF2B5EF4-FFF2-40B4-BE49-F238E27FC236}">
                <a16:creationId xmlns:a16="http://schemas.microsoft.com/office/drawing/2014/main" id="{83584A47-533B-134C-99EF-1EB1470579C4}"/>
              </a:ext>
            </a:extLst>
          </p:cNvPr>
          <p:cNvSpPr/>
          <p:nvPr/>
        </p:nvSpPr>
        <p:spPr>
          <a:xfrm>
            <a:off x="2023548" y="4098701"/>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7BAB79A-6654-8B42-93C3-41C82B939D37}"/>
              </a:ext>
            </a:extLst>
          </p:cNvPr>
          <p:cNvSpPr/>
          <p:nvPr/>
        </p:nvSpPr>
        <p:spPr>
          <a:xfrm>
            <a:off x="2023548" y="4891119"/>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142BC5F-E121-3142-8525-40D19D9E05BB}"/>
              </a:ext>
            </a:extLst>
          </p:cNvPr>
          <p:cNvSpPr/>
          <p:nvPr/>
        </p:nvSpPr>
        <p:spPr>
          <a:xfrm>
            <a:off x="2023548" y="5688994"/>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5D044F2-A1FE-B641-A60A-B6179350F7C6}"/>
              </a:ext>
            </a:extLst>
          </p:cNvPr>
          <p:cNvSpPr/>
          <p:nvPr/>
        </p:nvSpPr>
        <p:spPr>
          <a:xfrm>
            <a:off x="3060851" y="4522372"/>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EB72D90-65C5-4440-87DC-5A5727960790}"/>
              </a:ext>
            </a:extLst>
          </p:cNvPr>
          <p:cNvSpPr/>
          <p:nvPr/>
        </p:nvSpPr>
        <p:spPr>
          <a:xfrm>
            <a:off x="3060851" y="5256879"/>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209C904-5AC2-144F-9C68-4E185D3BA0BB}"/>
              </a:ext>
            </a:extLst>
          </p:cNvPr>
          <p:cNvSpPr/>
          <p:nvPr/>
        </p:nvSpPr>
        <p:spPr>
          <a:xfrm>
            <a:off x="986245" y="4522372"/>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7C5EF32-AE61-C342-AA85-3CC6DEB25EB1}"/>
              </a:ext>
            </a:extLst>
          </p:cNvPr>
          <p:cNvSpPr/>
          <p:nvPr/>
        </p:nvSpPr>
        <p:spPr>
          <a:xfrm>
            <a:off x="986245" y="5262411"/>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020A2F1-82F4-E34B-9CB1-F86ED2E2E9E7}"/>
              </a:ext>
            </a:extLst>
          </p:cNvPr>
          <p:cNvSpPr/>
          <p:nvPr/>
        </p:nvSpPr>
        <p:spPr>
          <a:xfrm>
            <a:off x="986245" y="6002450"/>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7D7D8A6-31A3-3743-8306-3715BF459B69}"/>
              </a:ext>
            </a:extLst>
          </p:cNvPr>
          <p:cNvSpPr/>
          <p:nvPr/>
        </p:nvSpPr>
        <p:spPr>
          <a:xfrm>
            <a:off x="986245" y="3782333"/>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D6CB9160-FA93-E546-B1AB-703204652CBB}"/>
              </a:ext>
            </a:extLst>
          </p:cNvPr>
          <p:cNvCxnSpPr>
            <a:cxnSpLocks/>
            <a:stCxn id="26" idx="6"/>
            <a:endCxn id="22" idx="2"/>
          </p:cNvCxnSpPr>
          <p:nvPr/>
        </p:nvCxnSpPr>
        <p:spPr>
          <a:xfrm>
            <a:off x="1305364" y="4681932"/>
            <a:ext cx="718184" cy="368747"/>
          </a:xfrm>
          <a:prstGeom prst="line">
            <a:avLst/>
          </a:prstGeom>
          <a:ln w="15875"/>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621714E3-EEAE-ED43-B8A5-EE012645721B}"/>
              </a:ext>
            </a:extLst>
          </p:cNvPr>
          <p:cNvCxnSpPr>
            <a:cxnSpLocks/>
            <a:stCxn id="28" idx="6"/>
            <a:endCxn id="22" idx="2"/>
          </p:cNvCxnSpPr>
          <p:nvPr/>
        </p:nvCxnSpPr>
        <p:spPr>
          <a:xfrm flipV="1">
            <a:off x="1305364" y="5050679"/>
            <a:ext cx="718184" cy="1111331"/>
          </a:xfrm>
          <a:prstGeom prst="line">
            <a:avLst/>
          </a:prstGeom>
          <a:ln w="15875"/>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2551B8FC-279D-154B-B975-44CCB7501FDB}"/>
              </a:ext>
            </a:extLst>
          </p:cNvPr>
          <p:cNvCxnSpPr>
            <a:cxnSpLocks/>
            <a:stCxn id="28" idx="6"/>
            <a:endCxn id="23" idx="2"/>
          </p:cNvCxnSpPr>
          <p:nvPr/>
        </p:nvCxnSpPr>
        <p:spPr>
          <a:xfrm flipV="1">
            <a:off x="1305364" y="5848554"/>
            <a:ext cx="718184" cy="313456"/>
          </a:xfrm>
          <a:prstGeom prst="line">
            <a:avLst/>
          </a:prstGeom>
          <a:ln w="15875"/>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9A3DBA15-E741-4B4D-B0BB-54FEE3081CA1}"/>
              </a:ext>
            </a:extLst>
          </p:cNvPr>
          <p:cNvCxnSpPr>
            <a:cxnSpLocks/>
            <a:stCxn id="24" idx="2"/>
            <a:endCxn id="12" idx="6"/>
          </p:cNvCxnSpPr>
          <p:nvPr/>
        </p:nvCxnSpPr>
        <p:spPr>
          <a:xfrm flipH="1" flipV="1">
            <a:off x="2342667" y="4258261"/>
            <a:ext cx="718184" cy="423671"/>
          </a:xfrm>
          <a:prstGeom prst="line">
            <a:avLst/>
          </a:prstGeom>
          <a:ln w="15875"/>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52A3086B-1AD6-2C44-A899-E699FC70EBA0}"/>
              </a:ext>
            </a:extLst>
          </p:cNvPr>
          <p:cNvCxnSpPr>
            <a:cxnSpLocks/>
            <a:stCxn id="22" idx="6"/>
            <a:endCxn id="24" idx="2"/>
          </p:cNvCxnSpPr>
          <p:nvPr/>
        </p:nvCxnSpPr>
        <p:spPr>
          <a:xfrm flipV="1">
            <a:off x="2342667" y="4681932"/>
            <a:ext cx="718184" cy="368747"/>
          </a:xfrm>
          <a:prstGeom prst="line">
            <a:avLst/>
          </a:prstGeom>
          <a:ln w="15875"/>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FFF3321A-011A-5844-87A5-0B9926851A32}"/>
              </a:ext>
            </a:extLst>
          </p:cNvPr>
          <p:cNvCxnSpPr>
            <a:cxnSpLocks/>
            <a:stCxn id="23" idx="6"/>
            <a:endCxn id="25" idx="2"/>
          </p:cNvCxnSpPr>
          <p:nvPr/>
        </p:nvCxnSpPr>
        <p:spPr>
          <a:xfrm flipV="1">
            <a:off x="2342667" y="5416439"/>
            <a:ext cx="718184" cy="432115"/>
          </a:xfrm>
          <a:prstGeom prst="line">
            <a:avLst/>
          </a:prstGeom>
          <a:ln w="15875"/>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3FE2A849-8DCC-D542-9417-89AF21425A33}"/>
              </a:ext>
            </a:extLst>
          </p:cNvPr>
          <p:cNvCxnSpPr>
            <a:cxnSpLocks/>
            <a:stCxn id="12" idx="6"/>
            <a:endCxn id="25" idx="2"/>
          </p:cNvCxnSpPr>
          <p:nvPr/>
        </p:nvCxnSpPr>
        <p:spPr>
          <a:xfrm>
            <a:off x="2342667" y="4258261"/>
            <a:ext cx="718184" cy="1158178"/>
          </a:xfrm>
          <a:prstGeom prst="line">
            <a:avLst/>
          </a:prstGeom>
          <a:ln w="15875"/>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A348E8C3-AE13-1E47-BC45-3D61175E082F}"/>
              </a:ext>
            </a:extLst>
          </p:cNvPr>
          <p:cNvCxnSpPr>
            <a:cxnSpLocks/>
            <a:stCxn id="22" idx="6"/>
            <a:endCxn id="25" idx="2"/>
          </p:cNvCxnSpPr>
          <p:nvPr/>
        </p:nvCxnSpPr>
        <p:spPr>
          <a:xfrm>
            <a:off x="2342667" y="5050679"/>
            <a:ext cx="718184" cy="365760"/>
          </a:xfrm>
          <a:prstGeom prst="line">
            <a:avLst/>
          </a:prstGeom>
          <a:ln w="15875"/>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FB16F666-ED03-E740-A12B-2EACEDB4044B}"/>
              </a:ext>
            </a:extLst>
          </p:cNvPr>
          <p:cNvCxnSpPr>
            <a:cxnSpLocks/>
            <a:stCxn id="23" idx="6"/>
            <a:endCxn id="24" idx="2"/>
          </p:cNvCxnSpPr>
          <p:nvPr/>
        </p:nvCxnSpPr>
        <p:spPr>
          <a:xfrm flipV="1">
            <a:off x="2342667" y="4681932"/>
            <a:ext cx="718184" cy="1166622"/>
          </a:xfrm>
          <a:prstGeom prst="line">
            <a:avLst/>
          </a:prstGeom>
          <a:ln w="15875"/>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641EE449-47FD-E746-A72C-7D1386652CD6}"/>
              </a:ext>
            </a:extLst>
          </p:cNvPr>
          <p:cNvCxnSpPr>
            <a:stCxn id="104" idx="6"/>
            <a:endCxn id="96" idx="2"/>
          </p:cNvCxnSpPr>
          <p:nvPr/>
        </p:nvCxnSpPr>
        <p:spPr>
          <a:xfrm>
            <a:off x="6129789" y="3941893"/>
            <a:ext cx="718184" cy="316368"/>
          </a:xfrm>
          <a:prstGeom prst="line">
            <a:avLst/>
          </a:prstGeom>
          <a:ln w="15875"/>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02F4F005-A146-3647-9F78-33693D3D3383}"/>
              </a:ext>
            </a:extLst>
          </p:cNvPr>
          <p:cNvCxnSpPr>
            <a:cxnSpLocks/>
            <a:stCxn id="104" idx="6"/>
            <a:endCxn id="98" idx="2"/>
          </p:cNvCxnSpPr>
          <p:nvPr/>
        </p:nvCxnSpPr>
        <p:spPr>
          <a:xfrm>
            <a:off x="6129789" y="3941893"/>
            <a:ext cx="718184" cy="1906661"/>
          </a:xfrm>
          <a:prstGeom prst="line">
            <a:avLst/>
          </a:prstGeom>
          <a:ln w="15875"/>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5ECA58BE-1E9F-324F-8106-7AA5F24024AF}"/>
              </a:ext>
            </a:extLst>
          </p:cNvPr>
          <p:cNvCxnSpPr>
            <a:cxnSpLocks/>
            <a:stCxn id="102" idx="6"/>
            <a:endCxn id="96" idx="2"/>
          </p:cNvCxnSpPr>
          <p:nvPr/>
        </p:nvCxnSpPr>
        <p:spPr>
          <a:xfrm flipV="1">
            <a:off x="6129789" y="4258261"/>
            <a:ext cx="718184" cy="1163710"/>
          </a:xfrm>
          <a:prstGeom prst="line">
            <a:avLst/>
          </a:prstGeom>
          <a:ln w="15875"/>
        </p:spPr>
        <p:style>
          <a:lnRef idx="1">
            <a:schemeClr val="dk1"/>
          </a:lnRef>
          <a:fillRef idx="0">
            <a:schemeClr val="dk1"/>
          </a:fillRef>
          <a:effectRef idx="0">
            <a:schemeClr val="dk1"/>
          </a:effectRef>
          <a:fontRef idx="minor">
            <a:schemeClr val="tx1"/>
          </a:fontRef>
        </p:style>
      </p:cxnSp>
      <p:sp>
        <p:nvSpPr>
          <p:cNvPr id="96" name="Oval 95">
            <a:extLst>
              <a:ext uri="{FF2B5EF4-FFF2-40B4-BE49-F238E27FC236}">
                <a16:creationId xmlns:a16="http://schemas.microsoft.com/office/drawing/2014/main" id="{B2F61601-3AC6-3D4B-A1E8-CCB2B6256FE5}"/>
              </a:ext>
            </a:extLst>
          </p:cNvPr>
          <p:cNvSpPr/>
          <p:nvPr/>
        </p:nvSpPr>
        <p:spPr>
          <a:xfrm>
            <a:off x="6847973" y="4098701"/>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4F61DBF-89FD-E149-BA65-4379DA195211}"/>
              </a:ext>
            </a:extLst>
          </p:cNvPr>
          <p:cNvSpPr/>
          <p:nvPr/>
        </p:nvSpPr>
        <p:spPr>
          <a:xfrm>
            <a:off x="6847973" y="4891119"/>
            <a:ext cx="319119" cy="319119"/>
          </a:xfrm>
          <a:prstGeom prst="ellipse">
            <a:avLst/>
          </a:prstGeom>
          <a:solidFill>
            <a:schemeClr val="bg1">
              <a:lumMod val="85000"/>
            </a:schemeClr>
          </a:solidFill>
          <a:ln w="25400" cmpd="sng">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7930881F-7798-A144-992E-4C6938835696}"/>
              </a:ext>
            </a:extLst>
          </p:cNvPr>
          <p:cNvSpPr/>
          <p:nvPr/>
        </p:nvSpPr>
        <p:spPr>
          <a:xfrm>
            <a:off x="6847973" y="5688994"/>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AE4D3E9-F59A-4842-93DB-F5FD00D9F274}"/>
              </a:ext>
            </a:extLst>
          </p:cNvPr>
          <p:cNvSpPr/>
          <p:nvPr/>
        </p:nvSpPr>
        <p:spPr>
          <a:xfrm>
            <a:off x="7885276" y="4522372"/>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FF284478-216B-B647-AACF-58FDDAD33F2F}"/>
              </a:ext>
            </a:extLst>
          </p:cNvPr>
          <p:cNvSpPr/>
          <p:nvPr/>
        </p:nvSpPr>
        <p:spPr>
          <a:xfrm>
            <a:off x="7885276" y="5256879"/>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BE69DC6E-8936-A044-AD67-2D97504F84D4}"/>
              </a:ext>
            </a:extLst>
          </p:cNvPr>
          <p:cNvSpPr/>
          <p:nvPr/>
        </p:nvSpPr>
        <p:spPr>
          <a:xfrm>
            <a:off x="5810670" y="4522372"/>
            <a:ext cx="319119" cy="319119"/>
          </a:xfrm>
          <a:prstGeom prst="ellipse">
            <a:avLst/>
          </a:prstGeom>
          <a:solidFill>
            <a:schemeClr val="bg1">
              <a:lumMod val="85000"/>
            </a:schemeClr>
          </a:solidFill>
          <a:ln w="25400" cmpd="sng">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02C79E18-39A1-064B-B03F-695611FEC180}"/>
              </a:ext>
            </a:extLst>
          </p:cNvPr>
          <p:cNvSpPr/>
          <p:nvPr/>
        </p:nvSpPr>
        <p:spPr>
          <a:xfrm>
            <a:off x="5810670" y="5262411"/>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A9644E18-5E30-9F49-A425-FB794E5AFAE1}"/>
              </a:ext>
            </a:extLst>
          </p:cNvPr>
          <p:cNvSpPr/>
          <p:nvPr/>
        </p:nvSpPr>
        <p:spPr>
          <a:xfrm>
            <a:off x="5810670" y="6002450"/>
            <a:ext cx="319119" cy="319119"/>
          </a:xfrm>
          <a:prstGeom prst="ellipse">
            <a:avLst/>
          </a:prstGeom>
          <a:solidFill>
            <a:schemeClr val="bg1">
              <a:lumMod val="85000"/>
            </a:schemeClr>
          </a:solidFill>
          <a:ln w="25400" cmpd="sng">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A2F1F984-EFD4-2D45-BD51-7B1D1FB10A55}"/>
              </a:ext>
            </a:extLst>
          </p:cNvPr>
          <p:cNvSpPr/>
          <p:nvPr/>
        </p:nvSpPr>
        <p:spPr>
          <a:xfrm>
            <a:off x="5810670" y="3782333"/>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7ED784D7-F4E2-6F47-9DAF-5288A02A8655}"/>
              </a:ext>
            </a:extLst>
          </p:cNvPr>
          <p:cNvCxnSpPr>
            <a:cxnSpLocks/>
            <a:stCxn id="99" idx="2"/>
            <a:endCxn id="96" idx="6"/>
          </p:cNvCxnSpPr>
          <p:nvPr/>
        </p:nvCxnSpPr>
        <p:spPr>
          <a:xfrm flipH="1" flipV="1">
            <a:off x="7167092" y="4258261"/>
            <a:ext cx="718184" cy="423671"/>
          </a:xfrm>
          <a:prstGeom prst="line">
            <a:avLst/>
          </a:prstGeom>
          <a:ln w="15875"/>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B1641272-D7D0-DA4D-8313-71F35EEF3BD2}"/>
              </a:ext>
            </a:extLst>
          </p:cNvPr>
          <p:cNvCxnSpPr>
            <a:cxnSpLocks/>
            <a:stCxn id="98" idx="6"/>
            <a:endCxn id="100" idx="2"/>
          </p:cNvCxnSpPr>
          <p:nvPr/>
        </p:nvCxnSpPr>
        <p:spPr>
          <a:xfrm flipV="1">
            <a:off x="7167092" y="5416439"/>
            <a:ext cx="718184" cy="432115"/>
          </a:xfrm>
          <a:prstGeom prst="line">
            <a:avLst/>
          </a:prstGeom>
          <a:ln w="15875"/>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22570E26-0EF0-944E-AC8A-0706B0844ED0}"/>
              </a:ext>
            </a:extLst>
          </p:cNvPr>
          <p:cNvCxnSpPr>
            <a:cxnSpLocks/>
            <a:stCxn id="96" idx="6"/>
            <a:endCxn id="100" idx="2"/>
          </p:cNvCxnSpPr>
          <p:nvPr/>
        </p:nvCxnSpPr>
        <p:spPr>
          <a:xfrm>
            <a:off x="7167092" y="4258261"/>
            <a:ext cx="718184" cy="1158178"/>
          </a:xfrm>
          <a:prstGeom prst="line">
            <a:avLst/>
          </a:prstGeom>
          <a:ln w="15875"/>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5B555903-CC6B-5842-9D8C-A257C14F27D4}"/>
              </a:ext>
            </a:extLst>
          </p:cNvPr>
          <p:cNvCxnSpPr>
            <a:cxnSpLocks/>
            <a:stCxn id="98" idx="6"/>
            <a:endCxn id="99" idx="2"/>
          </p:cNvCxnSpPr>
          <p:nvPr/>
        </p:nvCxnSpPr>
        <p:spPr>
          <a:xfrm flipV="1">
            <a:off x="7167092" y="4681932"/>
            <a:ext cx="718184" cy="1166622"/>
          </a:xfrm>
          <a:prstGeom prst="line">
            <a:avLst/>
          </a:prstGeom>
          <a:ln w="15875"/>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B9D62622-694E-834A-B3DD-ED867E8A8A80}"/>
              </a:ext>
            </a:extLst>
          </p:cNvPr>
          <p:cNvCxnSpPr>
            <a:cxnSpLocks/>
            <a:stCxn id="97" idx="5"/>
            <a:endCxn id="97" idx="1"/>
          </p:cNvCxnSpPr>
          <p:nvPr/>
        </p:nvCxnSpPr>
        <p:spPr>
          <a:xfrm flipH="1" flipV="1">
            <a:off x="6894707" y="4937853"/>
            <a:ext cx="225651" cy="225651"/>
          </a:xfrm>
          <a:prstGeom prst="line">
            <a:avLst/>
          </a:prstGeom>
          <a:ln w="15875"/>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018F8382-ABD1-F54C-B600-41A0EA88BC68}"/>
              </a:ext>
            </a:extLst>
          </p:cNvPr>
          <p:cNvCxnSpPr>
            <a:cxnSpLocks/>
            <a:stCxn id="97" idx="3"/>
            <a:endCxn id="97" idx="7"/>
          </p:cNvCxnSpPr>
          <p:nvPr/>
        </p:nvCxnSpPr>
        <p:spPr>
          <a:xfrm flipV="1">
            <a:off x="6894707" y="4937853"/>
            <a:ext cx="225651" cy="225651"/>
          </a:xfrm>
          <a:prstGeom prst="line">
            <a:avLst/>
          </a:prstGeom>
          <a:ln w="15875"/>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A17C8270-1EDF-5C4C-AF13-AA093191881C}"/>
              </a:ext>
            </a:extLst>
          </p:cNvPr>
          <p:cNvCxnSpPr>
            <a:cxnSpLocks/>
            <a:stCxn id="101" idx="1"/>
            <a:endCxn id="101" idx="5"/>
          </p:cNvCxnSpPr>
          <p:nvPr/>
        </p:nvCxnSpPr>
        <p:spPr>
          <a:xfrm>
            <a:off x="5857404" y="4569106"/>
            <a:ext cx="225651" cy="225651"/>
          </a:xfrm>
          <a:prstGeom prst="line">
            <a:avLst/>
          </a:prstGeom>
          <a:ln w="15875"/>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D52CC306-1CCB-A445-B649-9DAEEA84E462}"/>
              </a:ext>
            </a:extLst>
          </p:cNvPr>
          <p:cNvCxnSpPr>
            <a:cxnSpLocks/>
            <a:stCxn id="101" idx="3"/>
            <a:endCxn id="101" idx="7"/>
          </p:cNvCxnSpPr>
          <p:nvPr/>
        </p:nvCxnSpPr>
        <p:spPr>
          <a:xfrm flipV="1">
            <a:off x="5857404" y="4569106"/>
            <a:ext cx="225651" cy="225651"/>
          </a:xfrm>
          <a:prstGeom prst="line">
            <a:avLst/>
          </a:prstGeom>
          <a:ln w="15875"/>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1117B656-6167-DC40-BD63-A8C3323CAC1A}"/>
              </a:ext>
            </a:extLst>
          </p:cNvPr>
          <p:cNvCxnSpPr>
            <a:cxnSpLocks/>
            <a:stCxn id="102" idx="6"/>
            <a:endCxn id="98" idx="2"/>
          </p:cNvCxnSpPr>
          <p:nvPr/>
        </p:nvCxnSpPr>
        <p:spPr>
          <a:xfrm>
            <a:off x="6129789" y="5421971"/>
            <a:ext cx="718184" cy="426583"/>
          </a:xfrm>
          <a:prstGeom prst="line">
            <a:avLst/>
          </a:prstGeom>
          <a:ln w="15875"/>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EDBA136F-1A88-264C-BB76-B7592DDFDAB5}"/>
              </a:ext>
            </a:extLst>
          </p:cNvPr>
          <p:cNvCxnSpPr>
            <a:cxnSpLocks/>
            <a:stCxn id="103" idx="3"/>
            <a:endCxn id="103" idx="7"/>
          </p:cNvCxnSpPr>
          <p:nvPr/>
        </p:nvCxnSpPr>
        <p:spPr>
          <a:xfrm flipV="1">
            <a:off x="5857404" y="6049184"/>
            <a:ext cx="225651" cy="225651"/>
          </a:xfrm>
          <a:prstGeom prst="line">
            <a:avLst/>
          </a:prstGeom>
          <a:ln w="15875"/>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52C53523-465A-9C49-BB73-EC8B2E43D62B}"/>
              </a:ext>
            </a:extLst>
          </p:cNvPr>
          <p:cNvCxnSpPr>
            <a:cxnSpLocks/>
            <a:stCxn id="103" idx="1"/>
            <a:endCxn id="103" idx="5"/>
          </p:cNvCxnSpPr>
          <p:nvPr/>
        </p:nvCxnSpPr>
        <p:spPr>
          <a:xfrm>
            <a:off x="5857404" y="6049184"/>
            <a:ext cx="225651" cy="225651"/>
          </a:xfrm>
          <a:prstGeom prst="line">
            <a:avLst/>
          </a:prstGeom>
          <a:ln w="15875"/>
        </p:spPr>
        <p:style>
          <a:lnRef idx="1">
            <a:schemeClr val="dk1"/>
          </a:lnRef>
          <a:fillRef idx="0">
            <a:schemeClr val="dk1"/>
          </a:fillRef>
          <a:effectRef idx="0">
            <a:schemeClr val="dk1"/>
          </a:effectRef>
          <a:fontRef idx="minor">
            <a:schemeClr val="tx1"/>
          </a:fontRef>
        </p:style>
      </p:cxnSp>
      <p:cxnSp>
        <p:nvCxnSpPr>
          <p:cNvPr id="135" name="Straight Arrow Connector 134">
            <a:extLst>
              <a:ext uri="{FF2B5EF4-FFF2-40B4-BE49-F238E27FC236}">
                <a16:creationId xmlns:a16="http://schemas.microsoft.com/office/drawing/2014/main" id="{95A33B27-940A-0940-A738-1841870DC113}"/>
              </a:ext>
            </a:extLst>
          </p:cNvPr>
          <p:cNvCxnSpPr>
            <a:cxnSpLocks/>
          </p:cNvCxnSpPr>
          <p:nvPr/>
        </p:nvCxnSpPr>
        <p:spPr>
          <a:xfrm>
            <a:off x="4279012" y="5027358"/>
            <a:ext cx="686278" cy="1"/>
          </a:xfrm>
          <a:prstGeom prst="straightConnector1">
            <a:avLst/>
          </a:prstGeom>
          <a:ln w="41275">
            <a:tailEnd type="triangle"/>
          </a:ln>
        </p:spPr>
        <p:style>
          <a:lnRef idx="1">
            <a:schemeClr val="dk1"/>
          </a:lnRef>
          <a:fillRef idx="0">
            <a:schemeClr val="dk1"/>
          </a:fillRef>
          <a:effectRef idx="0">
            <a:schemeClr val="dk1"/>
          </a:effectRef>
          <a:fontRef idx="minor">
            <a:schemeClr val="tx1"/>
          </a:fontRef>
        </p:style>
      </p:cxnSp>
      <p:sp>
        <p:nvSpPr>
          <p:cNvPr id="138" name="Rectangle 137">
            <a:extLst>
              <a:ext uri="{FF2B5EF4-FFF2-40B4-BE49-F238E27FC236}">
                <a16:creationId xmlns:a16="http://schemas.microsoft.com/office/drawing/2014/main" id="{C3D5DA20-2932-FE42-96F7-69A07F7B614B}"/>
              </a:ext>
            </a:extLst>
          </p:cNvPr>
          <p:cNvSpPr/>
          <p:nvPr/>
        </p:nvSpPr>
        <p:spPr>
          <a:xfrm>
            <a:off x="2890684" y="-26213"/>
            <a:ext cx="6248400" cy="276999"/>
          </a:xfrm>
          <a:prstGeom prst="rect">
            <a:avLst/>
          </a:prstGeom>
        </p:spPr>
        <p:txBody>
          <a:bodyPr wrap="square">
            <a:spAutoFit/>
          </a:bodyPr>
          <a:lstStyle/>
          <a:p>
            <a:r>
              <a:rPr lang="en-US" sz="1200" dirty="0">
                <a:solidFill>
                  <a:schemeClr val="accent3">
                    <a:lumMod val="75000"/>
                  </a:schemeClr>
                </a:solidFill>
              </a:rPr>
              <a:t>Srivastava et al</a:t>
            </a:r>
            <a:r>
              <a:rPr lang="en-US" altLang="zh-CN" sz="1200" dirty="0">
                <a:solidFill>
                  <a:schemeClr val="accent3">
                    <a:lumMod val="75000"/>
                  </a:schemeClr>
                </a:solidFill>
              </a:rPr>
              <a:t>. </a:t>
            </a:r>
            <a:r>
              <a:rPr lang="en-US" sz="1200" dirty="0">
                <a:solidFill>
                  <a:schemeClr val="accent3">
                    <a:lumMod val="75000"/>
                  </a:schemeClr>
                </a:solidFill>
                <a:hlinkClick r:id="rId4">
                  <a:extLst>
                    <a:ext uri="{A12FA001-AC4F-418D-AE19-62706E023703}">
                      <ahyp:hlinkClr xmlns:ahyp="http://schemas.microsoft.com/office/drawing/2018/hyperlinkcolor" val="tx"/>
                    </a:ext>
                  </a:extLst>
                </a:hlinkClick>
              </a:rPr>
              <a:t>Dropout: A Simple Way to Prevent Neural Networks from Overfitting</a:t>
            </a:r>
            <a:r>
              <a:rPr lang="en-US" sz="1200" dirty="0">
                <a:solidFill>
                  <a:schemeClr val="accent3">
                    <a:lumMod val="75000"/>
                  </a:schemeClr>
                </a:solidFill>
              </a:rPr>
              <a:t>, JMLR 2014</a:t>
            </a:r>
          </a:p>
        </p:txBody>
      </p:sp>
      <p:sp>
        <p:nvSpPr>
          <p:cNvPr id="30" name="TextBox 29">
            <a:extLst>
              <a:ext uri="{FF2B5EF4-FFF2-40B4-BE49-F238E27FC236}">
                <a16:creationId xmlns:a16="http://schemas.microsoft.com/office/drawing/2014/main" id="{DADC9EF0-5432-7740-BDEC-31DB1B68690D}"/>
              </a:ext>
            </a:extLst>
          </p:cNvPr>
          <p:cNvSpPr txBox="1"/>
          <p:nvPr/>
        </p:nvSpPr>
        <p:spPr>
          <a:xfrm>
            <a:off x="5024335" y="6318199"/>
            <a:ext cx="2117439" cy="400110"/>
          </a:xfrm>
          <a:prstGeom prst="rect">
            <a:avLst/>
          </a:prstGeom>
          <a:noFill/>
        </p:spPr>
        <p:txBody>
          <a:bodyPr wrap="none" rtlCol="0">
            <a:spAutoFit/>
          </a:bodyPr>
          <a:lstStyle/>
          <a:p>
            <a:r>
              <a:rPr lang="en-US" sz="2000" b="1">
                <a:latin typeface="Calibri" panose="020F0502020204030204" pitchFamily="34" charset="0"/>
                <a:cs typeface="Calibri" panose="020F0502020204030204" pitchFamily="34" charset="0"/>
              </a:rPr>
              <a:t>Removed neurons</a:t>
            </a:r>
          </a:p>
        </p:txBody>
      </p:sp>
      <p:sp>
        <p:nvSpPr>
          <p:cNvPr id="87" name="TextBox 86">
            <a:extLst>
              <a:ext uri="{FF2B5EF4-FFF2-40B4-BE49-F238E27FC236}">
                <a16:creationId xmlns:a16="http://schemas.microsoft.com/office/drawing/2014/main" id="{D5A31C42-0CA5-F04F-B527-9AAC54EF8E76}"/>
              </a:ext>
            </a:extLst>
          </p:cNvPr>
          <p:cNvSpPr txBox="1"/>
          <p:nvPr/>
        </p:nvSpPr>
        <p:spPr>
          <a:xfrm>
            <a:off x="3962853" y="4413712"/>
            <a:ext cx="1429046" cy="523220"/>
          </a:xfrm>
          <a:prstGeom prst="rect">
            <a:avLst/>
          </a:prstGeom>
          <a:noFill/>
        </p:spPr>
        <p:txBody>
          <a:bodyPr wrap="none" rtlCol="0">
            <a:spAutoFit/>
          </a:bodyPr>
          <a:lstStyle/>
          <a:p>
            <a:r>
              <a:rPr lang="en-US" sz="2800" b="1">
                <a:latin typeface="Calibri" panose="020F0502020204030204" pitchFamily="34" charset="0"/>
                <a:cs typeface="Calibri" panose="020F0502020204030204" pitchFamily="34" charset="0"/>
              </a:rPr>
              <a:t>Dropout</a:t>
            </a:r>
          </a:p>
        </p:txBody>
      </p:sp>
    </p:spTree>
    <p:extLst>
      <p:ext uri="{BB962C8B-B14F-4D97-AF65-F5344CB8AC3E}">
        <p14:creationId xmlns:p14="http://schemas.microsoft.com/office/powerpoint/2010/main" val="3055284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E1A-AC11-ED4E-90CF-7F77E2F3BAFA}"/>
              </a:ext>
            </a:extLst>
          </p:cNvPr>
          <p:cNvSpPr>
            <a:spLocks noGrp="1"/>
          </p:cNvSpPr>
          <p:nvPr>
            <p:ph type="title"/>
          </p:nvPr>
        </p:nvSpPr>
        <p:spPr/>
        <p:txBody>
          <a:bodyPr/>
          <a:lstStyle/>
          <a:p>
            <a:r>
              <a:rPr lang="en-US"/>
              <a:t>Dropout for GNNs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6561E5-FD31-A44F-8647-127FFDFBA492}"/>
                  </a:ext>
                </a:extLst>
              </p:cNvPr>
              <p:cNvSpPr>
                <a:spLocks noGrp="1"/>
              </p:cNvSpPr>
              <p:nvPr>
                <p:ph idx="1"/>
              </p:nvPr>
            </p:nvSpPr>
            <p:spPr>
              <a:xfrm>
                <a:off x="312964" y="1166731"/>
                <a:ext cx="6666614" cy="5257801"/>
              </a:xfrm>
            </p:spPr>
            <p:txBody>
              <a:bodyPr/>
              <a:lstStyle/>
              <a:p>
                <a:r>
                  <a:rPr lang="en-US"/>
                  <a:t>In GNN, Dropout is applied to </a:t>
                </a:r>
                <a:r>
                  <a:rPr lang="en-US" b="1">
                    <a:solidFill>
                      <a:srgbClr val="C00000"/>
                    </a:solidFill>
                  </a:rPr>
                  <a:t>the </a:t>
                </a:r>
                <a:r>
                  <a:rPr lang="en-US" b="1" u="sng">
                    <a:solidFill>
                      <a:srgbClr val="C00000"/>
                    </a:solidFill>
                  </a:rPr>
                  <a:t>linear layer </a:t>
                </a:r>
                <a:r>
                  <a:rPr lang="en-US" b="1">
                    <a:solidFill>
                      <a:srgbClr val="C00000"/>
                    </a:solidFill>
                  </a:rPr>
                  <a:t>in the message function</a:t>
                </a:r>
              </a:p>
              <a:p>
                <a:pPr lvl="1"/>
                <a:r>
                  <a:rPr lang="en-US" b="1"/>
                  <a:t>A simple message function with linear layer: </a:t>
                </a:r>
                <a14:m>
                  <m:oMath xmlns:m="http://schemas.openxmlformats.org/officeDocument/2006/math">
                    <m:sSubSup>
                      <m:sSubSupPr>
                        <m:ctrlPr>
                          <a:rPr lang="en-US" i="1" smtClean="0">
                            <a:solidFill>
                              <a:schemeClr val="accent3"/>
                            </a:solidFill>
                            <a:latin typeface="Cambria Math" panose="02040503050406030204" pitchFamily="18" charset="0"/>
                          </a:rPr>
                        </m:ctrlPr>
                      </m:sSubSupPr>
                      <m:e>
                        <m:r>
                          <a:rPr lang="en-US" b="1">
                            <a:solidFill>
                              <a:schemeClr val="accent3"/>
                            </a:solidFill>
                            <a:latin typeface="Cambria Math" panose="02040503050406030204" pitchFamily="18" charset="0"/>
                          </a:rPr>
                          <m:t>𝐦</m:t>
                        </m:r>
                      </m:e>
                      <m:sub>
                        <m:r>
                          <a:rPr lang="en-US" i="1">
                            <a:solidFill>
                              <a:schemeClr val="accent3"/>
                            </a:solidFill>
                            <a:latin typeface="Cambria Math" panose="02040503050406030204" pitchFamily="18" charset="0"/>
                          </a:rPr>
                          <m:t>𝑢</m:t>
                        </m:r>
                      </m:sub>
                      <m:sup>
                        <m:r>
                          <a:rPr lang="en-US" i="1">
                            <a:solidFill>
                              <a:schemeClr val="accent3"/>
                            </a:solidFill>
                            <a:latin typeface="Cambria Math" panose="02040503050406030204" pitchFamily="18" charset="0"/>
                          </a:rPr>
                          <m:t>(</m:t>
                        </m:r>
                        <m:r>
                          <a:rPr lang="en-US" i="1">
                            <a:solidFill>
                              <a:schemeClr val="accent3"/>
                            </a:solidFill>
                            <a:latin typeface="Cambria Math" panose="02040503050406030204" pitchFamily="18" charset="0"/>
                          </a:rPr>
                          <m:t>𝑙</m:t>
                        </m:r>
                        <m:r>
                          <a:rPr lang="en-US" i="1">
                            <a:solidFill>
                              <a:schemeClr val="accent3"/>
                            </a:solidFill>
                            <a:latin typeface="Cambria Math" panose="02040503050406030204" pitchFamily="18" charset="0"/>
                          </a:rPr>
                          <m:t>)</m:t>
                        </m:r>
                      </m:sup>
                    </m:sSubSup>
                    <m:r>
                      <a:rPr lang="en-US" i="1">
                        <a:latin typeface="Cambria Math" panose="02040503050406030204" pitchFamily="18" charset="0"/>
                      </a:rPr>
                      <m:t>=</m:t>
                    </m:r>
                    <m:sSup>
                      <m:sSupPr>
                        <m:ctrlPr>
                          <a:rPr lang="en-US" i="1" smtClean="0">
                            <a:solidFill>
                              <a:schemeClr val="accent1"/>
                            </a:solidFill>
                            <a:latin typeface="Cambria Math" panose="02040503050406030204" pitchFamily="18" charset="0"/>
                          </a:rPr>
                        </m:ctrlPr>
                      </m:sSupPr>
                      <m:e>
                        <m:r>
                          <a:rPr lang="en-US" b="1">
                            <a:solidFill>
                              <a:schemeClr val="accent1"/>
                            </a:solidFill>
                            <a:latin typeface="Cambria Math" panose="02040503050406030204" pitchFamily="18" charset="0"/>
                          </a:rPr>
                          <m:t>𝐖</m:t>
                        </m:r>
                      </m:e>
                      <m:sup>
                        <m:d>
                          <m:dPr>
                            <m:ctrlPr>
                              <a:rPr lang="en-US" i="1">
                                <a:solidFill>
                                  <a:schemeClr val="accent1"/>
                                </a:solidFill>
                                <a:latin typeface="Cambria Math" panose="02040503050406030204" pitchFamily="18" charset="0"/>
                              </a:rPr>
                            </m:ctrlPr>
                          </m:dPr>
                          <m:e>
                            <m:r>
                              <a:rPr lang="en-US" i="1">
                                <a:solidFill>
                                  <a:schemeClr val="accent1"/>
                                </a:solidFill>
                                <a:latin typeface="Cambria Math" panose="02040503050406030204" pitchFamily="18" charset="0"/>
                              </a:rPr>
                              <m:t>𝑙</m:t>
                            </m:r>
                          </m:e>
                        </m:d>
                      </m:sup>
                    </m:sSup>
                    <m:sSubSup>
                      <m:sSubSupPr>
                        <m:ctrlPr>
                          <a:rPr lang="en-US" i="1" smtClean="0">
                            <a:solidFill>
                              <a:schemeClr val="accent2"/>
                            </a:solidFill>
                            <a:latin typeface="Cambria Math" panose="02040503050406030204" pitchFamily="18" charset="0"/>
                          </a:rPr>
                        </m:ctrlPr>
                      </m:sSubSupPr>
                      <m:e>
                        <m:r>
                          <a:rPr lang="en-US" b="1">
                            <a:solidFill>
                              <a:schemeClr val="accent2"/>
                            </a:solidFill>
                            <a:latin typeface="Cambria Math" panose="02040503050406030204" pitchFamily="18" charset="0"/>
                          </a:rPr>
                          <m:t>𝐡</m:t>
                        </m:r>
                      </m:e>
                      <m:sub>
                        <m:r>
                          <a:rPr lang="en-US" i="1">
                            <a:solidFill>
                              <a:schemeClr val="accent2"/>
                            </a:solidFill>
                            <a:latin typeface="Cambria Math" panose="02040503050406030204" pitchFamily="18" charset="0"/>
                          </a:rPr>
                          <m:t>𝑢</m:t>
                        </m:r>
                      </m:sub>
                      <m:sup>
                        <m:d>
                          <m:dPr>
                            <m:ctrlPr>
                              <a:rPr lang="en-US" i="1">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𝑙</m:t>
                            </m:r>
                            <m:r>
                              <a:rPr lang="en-US" i="1">
                                <a:solidFill>
                                  <a:schemeClr val="accent2"/>
                                </a:solidFill>
                                <a:latin typeface="Cambria Math" panose="02040503050406030204" pitchFamily="18" charset="0"/>
                              </a:rPr>
                              <m:t>−1</m:t>
                            </m:r>
                          </m:e>
                        </m:d>
                      </m:sup>
                    </m:sSubSup>
                  </m:oMath>
                </a14:m>
                <a:endParaRPr lang="en-US"/>
              </a:p>
            </p:txBody>
          </p:sp>
        </mc:Choice>
        <mc:Fallback xmlns="">
          <p:sp>
            <p:nvSpPr>
              <p:cNvPr id="3" name="Content Placeholder 2">
                <a:extLst>
                  <a:ext uri="{FF2B5EF4-FFF2-40B4-BE49-F238E27FC236}">
                    <a16:creationId xmlns:a16="http://schemas.microsoft.com/office/drawing/2014/main" id="{946561E5-FD31-A44F-8647-127FFDFBA492}"/>
                  </a:ext>
                </a:extLst>
              </p:cNvPr>
              <p:cNvSpPr>
                <a:spLocks noGrp="1" noRot="1" noChangeAspect="1" noMove="1" noResize="1" noEditPoints="1" noAdjustHandles="1" noChangeArrowheads="1" noChangeShapeType="1" noTextEdit="1"/>
              </p:cNvSpPr>
              <p:nvPr>
                <p:ph idx="1"/>
              </p:nvPr>
            </p:nvSpPr>
            <p:spPr>
              <a:xfrm>
                <a:off x="312964" y="1166731"/>
                <a:ext cx="6666614" cy="5257801"/>
              </a:xfrm>
              <a:blipFill>
                <a:blip r:embed="rId2"/>
                <a:stretch>
                  <a:fillRect l="-366" t="-579" r="-1188"/>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A54EDDB9-DCE4-1A4F-8421-36828BF2DC85}"/>
              </a:ext>
            </a:extLst>
          </p:cNvPr>
          <p:cNvSpPr>
            <a:spLocks noGrp="1"/>
          </p:cNvSpPr>
          <p:nvPr>
            <p:ph type="sldNum" sz="quarter" idx="12"/>
          </p:nvPr>
        </p:nvSpPr>
        <p:spPr/>
        <p:txBody>
          <a:bodyPr/>
          <a:lstStyle/>
          <a:p>
            <a:fld id="{19B12225-5612-419B-A8D5-4B8EEE4C217E}" type="slidenum">
              <a:rPr lang="en-US" smtClean="0"/>
              <a:pPr/>
              <a:t>75</a:t>
            </a:fld>
            <a:endParaRPr lang="en-US"/>
          </a:p>
        </p:txBody>
      </p:sp>
      <p:cxnSp>
        <p:nvCxnSpPr>
          <p:cNvPr id="9" name="Straight Connector 8">
            <a:extLst>
              <a:ext uri="{FF2B5EF4-FFF2-40B4-BE49-F238E27FC236}">
                <a16:creationId xmlns:a16="http://schemas.microsoft.com/office/drawing/2014/main" id="{D170D3F5-5919-A342-B379-0B6B188FB323}"/>
              </a:ext>
            </a:extLst>
          </p:cNvPr>
          <p:cNvCxnSpPr>
            <a:stCxn id="25" idx="6"/>
            <a:endCxn id="17" idx="2"/>
          </p:cNvCxnSpPr>
          <p:nvPr/>
        </p:nvCxnSpPr>
        <p:spPr>
          <a:xfrm>
            <a:off x="1322884" y="3909243"/>
            <a:ext cx="1188444" cy="4641"/>
          </a:xfrm>
          <a:prstGeom prst="line">
            <a:avLst/>
          </a:prstGeom>
          <a:ln w="15875"/>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D725CE5-4DB4-0A42-AD6E-BAD64D26C4A6}"/>
              </a:ext>
            </a:extLst>
          </p:cNvPr>
          <p:cNvCxnSpPr>
            <a:cxnSpLocks/>
            <a:stCxn id="25" idx="6"/>
            <a:endCxn id="18" idx="2"/>
          </p:cNvCxnSpPr>
          <p:nvPr/>
        </p:nvCxnSpPr>
        <p:spPr>
          <a:xfrm>
            <a:off x="1322884" y="3909243"/>
            <a:ext cx="1182180" cy="745637"/>
          </a:xfrm>
          <a:prstGeom prst="line">
            <a:avLst/>
          </a:prstGeom>
          <a:ln w="158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64E6D2FB-149F-1A41-A9A6-7DBBCB025699}"/>
              </a:ext>
            </a:extLst>
          </p:cNvPr>
          <p:cNvCxnSpPr>
            <a:cxnSpLocks/>
            <a:stCxn id="25" idx="6"/>
            <a:endCxn id="19" idx="2"/>
          </p:cNvCxnSpPr>
          <p:nvPr/>
        </p:nvCxnSpPr>
        <p:spPr>
          <a:xfrm>
            <a:off x="1322884" y="3909243"/>
            <a:ext cx="1167006" cy="1475387"/>
          </a:xfrm>
          <a:prstGeom prst="line">
            <a:avLst/>
          </a:prstGeom>
          <a:ln w="158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2452CD0-B6A5-3B46-9DB1-F072BDDDBD07}"/>
              </a:ext>
            </a:extLst>
          </p:cNvPr>
          <p:cNvCxnSpPr>
            <a:cxnSpLocks/>
            <a:stCxn id="22" idx="6"/>
            <a:endCxn id="17" idx="2"/>
          </p:cNvCxnSpPr>
          <p:nvPr/>
        </p:nvCxnSpPr>
        <p:spPr>
          <a:xfrm flipV="1">
            <a:off x="1322884" y="3913884"/>
            <a:ext cx="1188444" cy="735398"/>
          </a:xfrm>
          <a:prstGeom prst="line">
            <a:avLst/>
          </a:prstGeom>
          <a:ln w="158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C11F7568-EB3C-B545-9C97-E6BC83B8D49E}"/>
              </a:ext>
            </a:extLst>
          </p:cNvPr>
          <p:cNvCxnSpPr>
            <a:cxnSpLocks/>
            <a:stCxn id="22" idx="6"/>
            <a:endCxn id="19" idx="2"/>
          </p:cNvCxnSpPr>
          <p:nvPr/>
        </p:nvCxnSpPr>
        <p:spPr>
          <a:xfrm>
            <a:off x="1322884" y="4649282"/>
            <a:ext cx="1167006" cy="735348"/>
          </a:xfrm>
          <a:prstGeom prst="line">
            <a:avLst/>
          </a:prstGeom>
          <a:ln w="1587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4031747-6191-154D-AFA5-BDC78696A800}"/>
              </a:ext>
            </a:extLst>
          </p:cNvPr>
          <p:cNvCxnSpPr>
            <a:cxnSpLocks/>
            <a:stCxn id="23" idx="6"/>
            <a:endCxn id="17" idx="2"/>
          </p:cNvCxnSpPr>
          <p:nvPr/>
        </p:nvCxnSpPr>
        <p:spPr>
          <a:xfrm flipV="1">
            <a:off x="1322884" y="3913884"/>
            <a:ext cx="1188444" cy="1475437"/>
          </a:xfrm>
          <a:prstGeom prst="line">
            <a:avLst/>
          </a:prstGeom>
          <a:ln w="158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F5BBD14-1669-6841-80C8-315C1C874B76}"/>
              </a:ext>
            </a:extLst>
          </p:cNvPr>
          <p:cNvCxnSpPr>
            <a:cxnSpLocks/>
            <a:stCxn id="23" idx="6"/>
            <a:endCxn id="18" idx="2"/>
          </p:cNvCxnSpPr>
          <p:nvPr/>
        </p:nvCxnSpPr>
        <p:spPr>
          <a:xfrm flipV="1">
            <a:off x="1322884" y="4654880"/>
            <a:ext cx="1182180" cy="734441"/>
          </a:xfrm>
          <a:prstGeom prst="line">
            <a:avLst/>
          </a:prstGeom>
          <a:ln w="1587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E0FE2B8-2484-9240-A310-51743315CFF8}"/>
              </a:ext>
            </a:extLst>
          </p:cNvPr>
          <p:cNvCxnSpPr>
            <a:cxnSpLocks/>
            <a:stCxn id="24" idx="6"/>
            <a:endCxn id="17" idx="2"/>
          </p:cNvCxnSpPr>
          <p:nvPr/>
        </p:nvCxnSpPr>
        <p:spPr>
          <a:xfrm flipV="1">
            <a:off x="1322884" y="3913884"/>
            <a:ext cx="1188444" cy="2215476"/>
          </a:xfrm>
          <a:prstGeom prst="line">
            <a:avLst/>
          </a:prstGeom>
          <a:ln w="15875"/>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E595163D-EC9D-7840-AC7A-C73E0AE1201A}"/>
              </a:ext>
            </a:extLst>
          </p:cNvPr>
          <p:cNvSpPr/>
          <p:nvPr/>
        </p:nvSpPr>
        <p:spPr>
          <a:xfrm>
            <a:off x="2511328" y="3754324"/>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15B529-9DB0-844A-AE88-6AD9F7AAD910}"/>
              </a:ext>
            </a:extLst>
          </p:cNvPr>
          <p:cNvSpPr/>
          <p:nvPr/>
        </p:nvSpPr>
        <p:spPr>
          <a:xfrm>
            <a:off x="2505064" y="4495320"/>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46D6F2F-7010-0146-A269-E58D997C02BF}"/>
              </a:ext>
            </a:extLst>
          </p:cNvPr>
          <p:cNvSpPr/>
          <p:nvPr/>
        </p:nvSpPr>
        <p:spPr>
          <a:xfrm>
            <a:off x="2489890" y="5225070"/>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8F87248-8606-ED46-970E-CE6F45F4F1CF}"/>
              </a:ext>
            </a:extLst>
          </p:cNvPr>
          <p:cNvSpPr/>
          <p:nvPr/>
        </p:nvSpPr>
        <p:spPr>
          <a:xfrm>
            <a:off x="1003765" y="4489722"/>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115708B-7A6E-9E47-A8E3-DD65396ED0CF}"/>
              </a:ext>
            </a:extLst>
          </p:cNvPr>
          <p:cNvSpPr/>
          <p:nvPr/>
        </p:nvSpPr>
        <p:spPr>
          <a:xfrm>
            <a:off x="1003765" y="5229761"/>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9E761D1-3E05-7D41-8AE3-5BC31E74EE32}"/>
              </a:ext>
            </a:extLst>
          </p:cNvPr>
          <p:cNvSpPr/>
          <p:nvPr/>
        </p:nvSpPr>
        <p:spPr>
          <a:xfrm>
            <a:off x="1003765" y="5969800"/>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37BF613-6940-CE4A-B02D-9928C35DB9B3}"/>
              </a:ext>
            </a:extLst>
          </p:cNvPr>
          <p:cNvSpPr/>
          <p:nvPr/>
        </p:nvSpPr>
        <p:spPr>
          <a:xfrm>
            <a:off x="1003765" y="3749683"/>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791AAF5B-08FD-444D-81EA-D52F31322253}"/>
              </a:ext>
            </a:extLst>
          </p:cNvPr>
          <p:cNvCxnSpPr>
            <a:cxnSpLocks/>
            <a:stCxn id="22" idx="6"/>
            <a:endCxn id="18" idx="2"/>
          </p:cNvCxnSpPr>
          <p:nvPr/>
        </p:nvCxnSpPr>
        <p:spPr>
          <a:xfrm>
            <a:off x="1322884" y="4649282"/>
            <a:ext cx="1182180" cy="5598"/>
          </a:xfrm>
          <a:prstGeom prst="line">
            <a:avLst/>
          </a:prstGeom>
          <a:ln w="1587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5D60505A-1569-F649-8CC9-6EEEDAA249BB}"/>
              </a:ext>
            </a:extLst>
          </p:cNvPr>
          <p:cNvCxnSpPr>
            <a:cxnSpLocks/>
            <a:stCxn id="24" idx="6"/>
            <a:endCxn id="18" idx="2"/>
          </p:cNvCxnSpPr>
          <p:nvPr/>
        </p:nvCxnSpPr>
        <p:spPr>
          <a:xfrm flipV="1">
            <a:off x="1322884" y="4654880"/>
            <a:ext cx="1182180" cy="1474480"/>
          </a:xfrm>
          <a:prstGeom prst="line">
            <a:avLst/>
          </a:prstGeom>
          <a:ln w="1587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826BF88D-A81E-C343-867D-7A54FF35C98E}"/>
              </a:ext>
            </a:extLst>
          </p:cNvPr>
          <p:cNvCxnSpPr>
            <a:cxnSpLocks/>
            <a:stCxn id="24" idx="6"/>
            <a:endCxn id="19" idx="2"/>
          </p:cNvCxnSpPr>
          <p:nvPr/>
        </p:nvCxnSpPr>
        <p:spPr>
          <a:xfrm flipV="1">
            <a:off x="1322884" y="5384630"/>
            <a:ext cx="1167006" cy="744730"/>
          </a:xfrm>
          <a:prstGeom prst="line">
            <a:avLst/>
          </a:prstGeom>
          <a:ln w="15875"/>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D4E2A263-9362-0D48-9EDA-9F5255B2E997}"/>
              </a:ext>
            </a:extLst>
          </p:cNvPr>
          <p:cNvCxnSpPr>
            <a:cxnSpLocks/>
            <a:stCxn id="35" idx="2"/>
            <a:endCxn id="25" idx="6"/>
          </p:cNvCxnSpPr>
          <p:nvPr/>
        </p:nvCxnSpPr>
        <p:spPr>
          <a:xfrm flipH="1" flipV="1">
            <a:off x="1322884" y="3909243"/>
            <a:ext cx="1182180" cy="2217286"/>
          </a:xfrm>
          <a:prstGeom prst="line">
            <a:avLst/>
          </a:prstGeom>
          <a:ln w="158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45E58FF-D17A-1346-9DBE-FF3738E982BC}"/>
              </a:ext>
            </a:extLst>
          </p:cNvPr>
          <p:cNvCxnSpPr>
            <a:cxnSpLocks/>
            <a:stCxn id="24" idx="6"/>
            <a:endCxn id="35" idx="2"/>
          </p:cNvCxnSpPr>
          <p:nvPr/>
        </p:nvCxnSpPr>
        <p:spPr>
          <a:xfrm flipV="1">
            <a:off x="1322884" y="6126529"/>
            <a:ext cx="1182180" cy="2831"/>
          </a:xfrm>
          <a:prstGeom prst="line">
            <a:avLst/>
          </a:prstGeom>
          <a:ln w="1587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4D15A2E-FA60-5140-9C20-5FFC51B5B71C}"/>
              </a:ext>
            </a:extLst>
          </p:cNvPr>
          <p:cNvCxnSpPr>
            <a:cxnSpLocks/>
            <a:stCxn id="35" idx="2"/>
            <a:endCxn id="22" idx="6"/>
          </p:cNvCxnSpPr>
          <p:nvPr/>
        </p:nvCxnSpPr>
        <p:spPr>
          <a:xfrm flipH="1" flipV="1">
            <a:off x="1322884" y="4649282"/>
            <a:ext cx="1182180" cy="1477247"/>
          </a:xfrm>
          <a:prstGeom prst="line">
            <a:avLst/>
          </a:prstGeom>
          <a:ln w="15875"/>
        </p:spPr>
        <p:style>
          <a:lnRef idx="1">
            <a:schemeClr val="dk1"/>
          </a:lnRef>
          <a:fillRef idx="0">
            <a:schemeClr val="dk1"/>
          </a:fillRef>
          <a:effectRef idx="0">
            <a:schemeClr val="dk1"/>
          </a:effectRef>
          <a:fontRef idx="minor">
            <a:schemeClr val="tx1"/>
          </a:fontRef>
        </p:style>
      </p:cxnSp>
      <p:sp>
        <p:nvSpPr>
          <p:cNvPr id="35" name="Oval 34">
            <a:extLst>
              <a:ext uri="{FF2B5EF4-FFF2-40B4-BE49-F238E27FC236}">
                <a16:creationId xmlns:a16="http://schemas.microsoft.com/office/drawing/2014/main" id="{F3DD2864-6AB6-9743-91E7-5DD192880271}"/>
              </a:ext>
            </a:extLst>
          </p:cNvPr>
          <p:cNvSpPr/>
          <p:nvPr/>
        </p:nvSpPr>
        <p:spPr>
          <a:xfrm>
            <a:off x="2505064" y="5966969"/>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456D8CF8-7631-174B-ADEF-5D14E737477A}"/>
              </a:ext>
            </a:extLst>
          </p:cNvPr>
          <p:cNvCxnSpPr>
            <a:cxnSpLocks/>
            <a:stCxn id="23" idx="6"/>
            <a:endCxn id="19" idx="2"/>
          </p:cNvCxnSpPr>
          <p:nvPr/>
        </p:nvCxnSpPr>
        <p:spPr>
          <a:xfrm flipV="1">
            <a:off x="1322884" y="5384630"/>
            <a:ext cx="1167006" cy="4691"/>
          </a:xfrm>
          <a:prstGeom prst="line">
            <a:avLst/>
          </a:prstGeom>
          <a:ln w="1587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7A1AB72D-C580-6642-947A-B37AFAE06C00}"/>
              </a:ext>
            </a:extLst>
          </p:cNvPr>
          <p:cNvCxnSpPr>
            <a:cxnSpLocks/>
            <a:stCxn id="23" idx="6"/>
            <a:endCxn id="35" idx="2"/>
          </p:cNvCxnSpPr>
          <p:nvPr/>
        </p:nvCxnSpPr>
        <p:spPr>
          <a:xfrm>
            <a:off x="1322884" y="5389321"/>
            <a:ext cx="1182180" cy="737208"/>
          </a:xfrm>
          <a:prstGeom prst="line">
            <a:avLst/>
          </a:prstGeom>
          <a:ln w="15875"/>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292DEBD3-C7E1-0C47-897B-E3CF01DF45D6}"/>
              </a:ext>
            </a:extLst>
          </p:cNvPr>
          <p:cNvCxnSpPr>
            <a:cxnSpLocks/>
          </p:cNvCxnSpPr>
          <p:nvPr/>
        </p:nvCxnSpPr>
        <p:spPr>
          <a:xfrm>
            <a:off x="4286981" y="5103368"/>
            <a:ext cx="686278" cy="1"/>
          </a:xfrm>
          <a:prstGeom prst="straightConnector1">
            <a:avLst/>
          </a:prstGeom>
          <a:ln w="41275">
            <a:tailEnd type="triangle"/>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215CFDDA-AC55-FD45-BF52-131CE6A75978}"/>
              </a:ext>
            </a:extLst>
          </p:cNvPr>
          <p:cNvSpPr txBox="1"/>
          <p:nvPr/>
        </p:nvSpPr>
        <p:spPr>
          <a:xfrm>
            <a:off x="3970822" y="4489722"/>
            <a:ext cx="1429046" cy="523220"/>
          </a:xfrm>
          <a:prstGeom prst="rect">
            <a:avLst/>
          </a:prstGeom>
          <a:noFill/>
        </p:spPr>
        <p:txBody>
          <a:bodyPr wrap="none" rtlCol="0">
            <a:spAutoFit/>
          </a:bodyPr>
          <a:lstStyle/>
          <a:p>
            <a:r>
              <a:rPr lang="en-US" sz="2800" b="1">
                <a:latin typeface="Calibri" panose="020F0502020204030204" pitchFamily="34" charset="0"/>
                <a:cs typeface="Calibri" panose="020F0502020204030204" pitchFamily="34" charset="0"/>
              </a:rPr>
              <a:t>Dropout</a:t>
            </a:r>
          </a:p>
        </p:txBody>
      </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F2737047-5100-6F48-AAA0-9A94A96688CB}"/>
                  </a:ext>
                </a:extLst>
              </p:cNvPr>
              <p:cNvSpPr/>
              <p:nvPr/>
            </p:nvSpPr>
            <p:spPr>
              <a:xfrm>
                <a:off x="83667" y="4751332"/>
                <a:ext cx="1011944" cy="5361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solidFill>
                                <a:schemeClr val="accent2"/>
                              </a:solidFill>
                              <a:latin typeface="Cambria Math" panose="02040503050406030204" pitchFamily="18" charset="0"/>
                            </a:rPr>
                          </m:ctrlPr>
                        </m:sSubSupPr>
                        <m:e>
                          <m:r>
                            <a:rPr lang="en-US" sz="2400" b="1">
                              <a:solidFill>
                                <a:schemeClr val="accent2"/>
                              </a:solidFill>
                              <a:latin typeface="Cambria Math" panose="02040503050406030204" pitchFamily="18" charset="0"/>
                            </a:rPr>
                            <m:t>𝐡</m:t>
                          </m:r>
                        </m:e>
                        <m:sub>
                          <m:r>
                            <a:rPr lang="en-US" sz="2400" i="1">
                              <a:solidFill>
                                <a:schemeClr val="accent2"/>
                              </a:solidFill>
                              <a:latin typeface="Cambria Math" panose="02040503050406030204" pitchFamily="18" charset="0"/>
                            </a:rPr>
                            <m:t>𝑢</m:t>
                          </m:r>
                        </m:sub>
                        <m:sup>
                          <m:d>
                            <m:dPr>
                              <m:ctrlPr>
                                <a:rPr lang="en-US" sz="2400" i="1">
                                  <a:solidFill>
                                    <a:schemeClr val="accent2"/>
                                  </a:solidFill>
                                  <a:latin typeface="Cambria Math" panose="02040503050406030204" pitchFamily="18" charset="0"/>
                                </a:rPr>
                              </m:ctrlPr>
                            </m:dPr>
                            <m:e>
                              <m:r>
                                <a:rPr lang="en-US" sz="2400" i="1">
                                  <a:solidFill>
                                    <a:schemeClr val="accent2"/>
                                  </a:solidFill>
                                  <a:latin typeface="Cambria Math" panose="02040503050406030204" pitchFamily="18" charset="0"/>
                                </a:rPr>
                                <m:t>𝑙</m:t>
                              </m:r>
                              <m:r>
                                <a:rPr lang="en-US" sz="2400" i="1">
                                  <a:solidFill>
                                    <a:schemeClr val="accent2"/>
                                  </a:solidFill>
                                  <a:latin typeface="Cambria Math" panose="02040503050406030204" pitchFamily="18" charset="0"/>
                                </a:rPr>
                                <m:t>−1</m:t>
                              </m:r>
                            </m:e>
                          </m:d>
                        </m:sup>
                      </m:sSubSup>
                    </m:oMath>
                  </m:oMathPara>
                </a14:m>
                <a:endParaRPr lang="en-US" sz="2400">
                  <a:solidFill>
                    <a:schemeClr val="accent2"/>
                  </a:solidFill>
                </a:endParaRPr>
              </a:p>
            </p:txBody>
          </p:sp>
        </mc:Choice>
        <mc:Fallback xmlns="">
          <p:sp>
            <p:nvSpPr>
              <p:cNvPr id="61" name="Rectangle 60">
                <a:extLst>
                  <a:ext uri="{FF2B5EF4-FFF2-40B4-BE49-F238E27FC236}">
                    <a16:creationId xmlns:a16="http://schemas.microsoft.com/office/drawing/2014/main" id="{F2737047-5100-6F48-AAA0-9A94A96688CB}"/>
                  </a:ext>
                </a:extLst>
              </p:cNvPr>
              <p:cNvSpPr>
                <a:spLocks noRot="1" noChangeAspect="1" noMove="1" noResize="1" noEditPoints="1" noAdjustHandles="1" noChangeArrowheads="1" noChangeShapeType="1" noTextEdit="1"/>
              </p:cNvSpPr>
              <p:nvPr/>
            </p:nvSpPr>
            <p:spPr>
              <a:xfrm>
                <a:off x="83667" y="4751332"/>
                <a:ext cx="1011944" cy="53610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ACAAD2D4-B1C6-B840-9247-CCAA1FE38F01}"/>
                  </a:ext>
                </a:extLst>
              </p:cNvPr>
              <p:cNvSpPr/>
              <p:nvPr/>
            </p:nvSpPr>
            <p:spPr>
              <a:xfrm>
                <a:off x="2836819" y="4767705"/>
                <a:ext cx="809452" cy="5409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solidFill>
                                <a:schemeClr val="accent3"/>
                              </a:solidFill>
                              <a:latin typeface="Cambria Math" panose="02040503050406030204" pitchFamily="18" charset="0"/>
                            </a:rPr>
                          </m:ctrlPr>
                        </m:sSubSupPr>
                        <m:e>
                          <m:r>
                            <a:rPr lang="en-US" sz="2400" b="1">
                              <a:solidFill>
                                <a:schemeClr val="accent3"/>
                              </a:solidFill>
                              <a:latin typeface="Cambria Math" panose="02040503050406030204" pitchFamily="18" charset="0"/>
                            </a:rPr>
                            <m:t>𝐦</m:t>
                          </m:r>
                        </m:e>
                        <m:sub>
                          <m:r>
                            <a:rPr lang="en-US" sz="2400" i="1">
                              <a:solidFill>
                                <a:schemeClr val="accent3"/>
                              </a:solidFill>
                              <a:latin typeface="Cambria Math" panose="02040503050406030204" pitchFamily="18" charset="0"/>
                            </a:rPr>
                            <m:t>𝑢</m:t>
                          </m:r>
                        </m:sub>
                        <m:sup>
                          <m:r>
                            <a:rPr lang="en-US" sz="2400" i="1">
                              <a:solidFill>
                                <a:schemeClr val="accent3"/>
                              </a:solidFill>
                              <a:latin typeface="Cambria Math" panose="02040503050406030204" pitchFamily="18" charset="0"/>
                            </a:rPr>
                            <m:t>(</m:t>
                          </m:r>
                          <m:r>
                            <a:rPr lang="en-US" sz="2400" i="1">
                              <a:solidFill>
                                <a:schemeClr val="accent3"/>
                              </a:solidFill>
                              <a:latin typeface="Cambria Math" panose="02040503050406030204" pitchFamily="18" charset="0"/>
                            </a:rPr>
                            <m:t>𝑙</m:t>
                          </m:r>
                          <m:r>
                            <a:rPr lang="en-US" sz="2400" i="1">
                              <a:solidFill>
                                <a:schemeClr val="accent3"/>
                              </a:solidFill>
                              <a:latin typeface="Cambria Math" panose="02040503050406030204" pitchFamily="18" charset="0"/>
                            </a:rPr>
                            <m:t>)</m:t>
                          </m:r>
                        </m:sup>
                      </m:sSubSup>
                    </m:oMath>
                  </m:oMathPara>
                </a14:m>
                <a:endParaRPr lang="en-US" sz="2400">
                  <a:solidFill>
                    <a:schemeClr val="accent3"/>
                  </a:solidFill>
                </a:endParaRPr>
              </a:p>
            </p:txBody>
          </p:sp>
        </mc:Choice>
        <mc:Fallback xmlns="">
          <p:sp>
            <p:nvSpPr>
              <p:cNvPr id="62" name="Rectangle 61">
                <a:extLst>
                  <a:ext uri="{FF2B5EF4-FFF2-40B4-BE49-F238E27FC236}">
                    <a16:creationId xmlns:a16="http://schemas.microsoft.com/office/drawing/2014/main" id="{ACAAD2D4-B1C6-B840-9247-CCAA1FE38F01}"/>
                  </a:ext>
                </a:extLst>
              </p:cNvPr>
              <p:cNvSpPr>
                <a:spLocks noRot="1" noChangeAspect="1" noMove="1" noResize="1" noEditPoints="1" noAdjustHandles="1" noChangeArrowheads="1" noChangeShapeType="1" noTextEdit="1"/>
              </p:cNvSpPr>
              <p:nvPr/>
            </p:nvSpPr>
            <p:spPr>
              <a:xfrm>
                <a:off x="2836819" y="4767705"/>
                <a:ext cx="809452" cy="54091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6FF9965C-89DC-BD45-9F0B-ED22ECB1FDAE}"/>
                  </a:ext>
                </a:extLst>
              </p:cNvPr>
              <p:cNvSpPr/>
              <p:nvPr/>
            </p:nvSpPr>
            <p:spPr>
              <a:xfrm>
                <a:off x="1647031" y="3379113"/>
                <a:ext cx="842859" cy="4866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i="1" smtClean="0">
                              <a:solidFill>
                                <a:schemeClr val="accent1"/>
                              </a:solidFill>
                              <a:latin typeface="Cambria Math" panose="02040503050406030204" pitchFamily="18" charset="0"/>
                            </a:rPr>
                          </m:ctrlPr>
                        </m:sSupPr>
                        <m:e>
                          <m:r>
                            <a:rPr lang="en-US" sz="2400" b="1">
                              <a:solidFill>
                                <a:schemeClr val="accent1"/>
                              </a:solidFill>
                              <a:latin typeface="Cambria Math" panose="02040503050406030204" pitchFamily="18" charset="0"/>
                            </a:rPr>
                            <m:t>𝐖</m:t>
                          </m:r>
                        </m:e>
                        <m:sup>
                          <m:d>
                            <m:dPr>
                              <m:ctrlPr>
                                <a:rPr lang="en-US" sz="2400" i="1">
                                  <a:solidFill>
                                    <a:schemeClr val="accent1"/>
                                  </a:solidFill>
                                  <a:latin typeface="Cambria Math" panose="02040503050406030204" pitchFamily="18" charset="0"/>
                                </a:rPr>
                              </m:ctrlPr>
                            </m:dPr>
                            <m:e>
                              <m:r>
                                <a:rPr lang="en-US" sz="2400" i="1">
                                  <a:solidFill>
                                    <a:schemeClr val="accent1"/>
                                  </a:solidFill>
                                  <a:latin typeface="Cambria Math" panose="02040503050406030204" pitchFamily="18" charset="0"/>
                                </a:rPr>
                                <m:t>𝑙</m:t>
                              </m:r>
                            </m:e>
                          </m:d>
                        </m:sup>
                      </m:sSup>
                    </m:oMath>
                  </m:oMathPara>
                </a14:m>
                <a:endParaRPr lang="en-US" sz="2400">
                  <a:solidFill>
                    <a:schemeClr val="accent1"/>
                  </a:solidFill>
                </a:endParaRPr>
              </a:p>
            </p:txBody>
          </p:sp>
        </mc:Choice>
        <mc:Fallback xmlns="">
          <p:sp>
            <p:nvSpPr>
              <p:cNvPr id="63" name="Rectangle 62">
                <a:extLst>
                  <a:ext uri="{FF2B5EF4-FFF2-40B4-BE49-F238E27FC236}">
                    <a16:creationId xmlns:a16="http://schemas.microsoft.com/office/drawing/2014/main" id="{6FF9965C-89DC-BD45-9F0B-ED22ECB1FDAE}"/>
                  </a:ext>
                </a:extLst>
              </p:cNvPr>
              <p:cNvSpPr>
                <a:spLocks noRot="1" noChangeAspect="1" noMove="1" noResize="1" noEditPoints="1" noAdjustHandles="1" noChangeArrowheads="1" noChangeShapeType="1" noTextEdit="1"/>
              </p:cNvSpPr>
              <p:nvPr/>
            </p:nvSpPr>
            <p:spPr>
              <a:xfrm>
                <a:off x="1647031" y="3379113"/>
                <a:ext cx="842859" cy="486672"/>
              </a:xfrm>
              <a:prstGeom prst="rect">
                <a:avLst/>
              </a:prstGeom>
              <a:blipFill>
                <a:blip r:embed="rId5"/>
                <a:stretch>
                  <a:fillRect/>
                </a:stretch>
              </a:blipFill>
            </p:spPr>
            <p:txBody>
              <a:bodyPr/>
              <a:lstStyle/>
              <a:p>
                <a:r>
                  <a:rPr lang="en-US">
                    <a:noFill/>
                  </a:rPr>
                  <a:t> </a:t>
                </a:r>
              </a:p>
            </p:txBody>
          </p:sp>
        </mc:Fallback>
      </mc:AlternateContent>
      <p:sp>
        <p:nvSpPr>
          <p:cNvPr id="64" name="TextBox 63">
            <a:extLst>
              <a:ext uri="{FF2B5EF4-FFF2-40B4-BE49-F238E27FC236}">
                <a16:creationId xmlns:a16="http://schemas.microsoft.com/office/drawing/2014/main" id="{D3119721-7155-9E4B-997E-B603FE53DB34}"/>
              </a:ext>
            </a:extLst>
          </p:cNvPr>
          <p:cNvSpPr txBox="1"/>
          <p:nvPr/>
        </p:nvSpPr>
        <p:spPr>
          <a:xfrm>
            <a:off x="457200" y="6280491"/>
            <a:ext cx="2939651"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Visualization of a linear layer</a:t>
            </a:r>
          </a:p>
        </p:txBody>
      </p:sp>
      <p:cxnSp>
        <p:nvCxnSpPr>
          <p:cNvPr id="65" name="Straight Connector 64">
            <a:extLst>
              <a:ext uri="{FF2B5EF4-FFF2-40B4-BE49-F238E27FC236}">
                <a16:creationId xmlns:a16="http://schemas.microsoft.com/office/drawing/2014/main" id="{B4B1D904-4E4D-3145-8ABB-178B6A8B66C6}"/>
              </a:ext>
            </a:extLst>
          </p:cNvPr>
          <p:cNvCxnSpPr>
            <a:stCxn id="79" idx="6"/>
            <a:endCxn id="73" idx="2"/>
          </p:cNvCxnSpPr>
          <p:nvPr/>
        </p:nvCxnSpPr>
        <p:spPr>
          <a:xfrm>
            <a:off x="6533871" y="3906412"/>
            <a:ext cx="1188444" cy="4641"/>
          </a:xfrm>
          <a:prstGeom prst="line">
            <a:avLst/>
          </a:prstGeom>
          <a:ln w="15875"/>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624E3C11-5337-8644-A402-423474A44242}"/>
              </a:ext>
            </a:extLst>
          </p:cNvPr>
          <p:cNvCxnSpPr>
            <a:cxnSpLocks/>
            <a:stCxn id="79" idx="6"/>
            <a:endCxn id="74" idx="2"/>
          </p:cNvCxnSpPr>
          <p:nvPr/>
        </p:nvCxnSpPr>
        <p:spPr>
          <a:xfrm>
            <a:off x="6533871" y="3906412"/>
            <a:ext cx="1182180" cy="745637"/>
          </a:xfrm>
          <a:prstGeom prst="line">
            <a:avLst/>
          </a:prstGeom>
          <a:ln w="15875"/>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D0941F9E-C5D9-CA4D-9EC5-F3B505CC08D4}"/>
              </a:ext>
            </a:extLst>
          </p:cNvPr>
          <p:cNvCxnSpPr>
            <a:cxnSpLocks/>
            <a:stCxn id="77" idx="6"/>
            <a:endCxn id="73" idx="2"/>
          </p:cNvCxnSpPr>
          <p:nvPr/>
        </p:nvCxnSpPr>
        <p:spPr>
          <a:xfrm flipV="1">
            <a:off x="6533871" y="3911053"/>
            <a:ext cx="1188444" cy="1475437"/>
          </a:xfrm>
          <a:prstGeom prst="line">
            <a:avLst/>
          </a:prstGeom>
          <a:ln w="15875"/>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B9972F7A-D8F2-E945-8C48-029FCC43DE97}"/>
              </a:ext>
            </a:extLst>
          </p:cNvPr>
          <p:cNvCxnSpPr>
            <a:cxnSpLocks/>
            <a:stCxn id="77" idx="6"/>
            <a:endCxn id="74" idx="2"/>
          </p:cNvCxnSpPr>
          <p:nvPr/>
        </p:nvCxnSpPr>
        <p:spPr>
          <a:xfrm flipV="1">
            <a:off x="6533871" y="4652049"/>
            <a:ext cx="1182180" cy="734441"/>
          </a:xfrm>
          <a:prstGeom prst="line">
            <a:avLst/>
          </a:prstGeom>
          <a:ln w="15875"/>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17F1E37C-904F-9740-A645-FD4EE9CE0001}"/>
              </a:ext>
            </a:extLst>
          </p:cNvPr>
          <p:cNvCxnSpPr>
            <a:cxnSpLocks/>
            <a:stCxn id="78" idx="6"/>
            <a:endCxn id="73" idx="2"/>
          </p:cNvCxnSpPr>
          <p:nvPr/>
        </p:nvCxnSpPr>
        <p:spPr>
          <a:xfrm flipV="1">
            <a:off x="6533871" y="3911053"/>
            <a:ext cx="1188444" cy="2215476"/>
          </a:xfrm>
          <a:prstGeom prst="line">
            <a:avLst/>
          </a:prstGeom>
          <a:ln w="15875"/>
        </p:spPr>
        <p:style>
          <a:lnRef idx="1">
            <a:schemeClr val="dk1"/>
          </a:lnRef>
          <a:fillRef idx="0">
            <a:schemeClr val="dk1"/>
          </a:fillRef>
          <a:effectRef idx="0">
            <a:schemeClr val="dk1"/>
          </a:effectRef>
          <a:fontRef idx="minor">
            <a:schemeClr val="tx1"/>
          </a:fontRef>
        </p:style>
      </p:cxnSp>
      <p:sp>
        <p:nvSpPr>
          <p:cNvPr id="73" name="Oval 72">
            <a:extLst>
              <a:ext uri="{FF2B5EF4-FFF2-40B4-BE49-F238E27FC236}">
                <a16:creationId xmlns:a16="http://schemas.microsoft.com/office/drawing/2014/main" id="{5BAAD93A-5015-CF4B-B3BE-805348B732E0}"/>
              </a:ext>
            </a:extLst>
          </p:cNvPr>
          <p:cNvSpPr/>
          <p:nvPr/>
        </p:nvSpPr>
        <p:spPr>
          <a:xfrm>
            <a:off x="7722315" y="3751493"/>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E7F42C6-2D05-A845-AE46-0BFFD0CD08DA}"/>
              </a:ext>
            </a:extLst>
          </p:cNvPr>
          <p:cNvSpPr/>
          <p:nvPr/>
        </p:nvSpPr>
        <p:spPr>
          <a:xfrm>
            <a:off x="7716051" y="4492489"/>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8D5F788D-C081-994E-87CE-881A6EA18640}"/>
              </a:ext>
            </a:extLst>
          </p:cNvPr>
          <p:cNvSpPr/>
          <p:nvPr/>
        </p:nvSpPr>
        <p:spPr>
          <a:xfrm>
            <a:off x="6214752" y="5226930"/>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5A3BDEB7-6F24-8A45-8DF0-17DCAECC119C}"/>
              </a:ext>
            </a:extLst>
          </p:cNvPr>
          <p:cNvSpPr/>
          <p:nvPr/>
        </p:nvSpPr>
        <p:spPr>
          <a:xfrm>
            <a:off x="6214752" y="5966969"/>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9D686E16-B744-954A-AAA6-7C3D8E10FAA8}"/>
              </a:ext>
            </a:extLst>
          </p:cNvPr>
          <p:cNvSpPr/>
          <p:nvPr/>
        </p:nvSpPr>
        <p:spPr>
          <a:xfrm>
            <a:off x="6214752" y="3746852"/>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DAB68E01-0551-E14E-9641-8C2F081BC767}"/>
              </a:ext>
            </a:extLst>
          </p:cNvPr>
          <p:cNvCxnSpPr>
            <a:cxnSpLocks/>
            <a:stCxn id="78" idx="6"/>
            <a:endCxn id="74" idx="2"/>
          </p:cNvCxnSpPr>
          <p:nvPr/>
        </p:nvCxnSpPr>
        <p:spPr>
          <a:xfrm flipV="1">
            <a:off x="6533871" y="4652049"/>
            <a:ext cx="1182180" cy="1474480"/>
          </a:xfrm>
          <a:prstGeom prst="line">
            <a:avLst/>
          </a:prstGeom>
          <a:ln w="15875"/>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DA1C57FE-10F3-1140-BAAE-EF6C11075A44}"/>
              </a:ext>
            </a:extLst>
          </p:cNvPr>
          <p:cNvCxnSpPr>
            <a:cxnSpLocks/>
            <a:stCxn id="86" idx="2"/>
            <a:endCxn id="79" idx="6"/>
          </p:cNvCxnSpPr>
          <p:nvPr/>
        </p:nvCxnSpPr>
        <p:spPr>
          <a:xfrm flipH="1" flipV="1">
            <a:off x="6533871" y="3906412"/>
            <a:ext cx="1182180" cy="2217286"/>
          </a:xfrm>
          <a:prstGeom prst="line">
            <a:avLst/>
          </a:prstGeom>
          <a:ln w="15875"/>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BE009719-DE35-4247-9112-52B07B755901}"/>
              </a:ext>
            </a:extLst>
          </p:cNvPr>
          <p:cNvCxnSpPr>
            <a:cxnSpLocks/>
            <a:stCxn id="78" idx="6"/>
            <a:endCxn id="86" idx="2"/>
          </p:cNvCxnSpPr>
          <p:nvPr/>
        </p:nvCxnSpPr>
        <p:spPr>
          <a:xfrm flipV="1">
            <a:off x="6533871" y="6123698"/>
            <a:ext cx="1182180" cy="2831"/>
          </a:xfrm>
          <a:prstGeom prst="line">
            <a:avLst/>
          </a:prstGeom>
          <a:ln w="15875"/>
        </p:spPr>
        <p:style>
          <a:lnRef idx="1">
            <a:schemeClr val="dk1"/>
          </a:lnRef>
          <a:fillRef idx="0">
            <a:schemeClr val="dk1"/>
          </a:fillRef>
          <a:effectRef idx="0">
            <a:schemeClr val="dk1"/>
          </a:effectRef>
          <a:fontRef idx="minor">
            <a:schemeClr val="tx1"/>
          </a:fontRef>
        </p:style>
      </p:cxnSp>
      <p:sp>
        <p:nvSpPr>
          <p:cNvPr id="86" name="Oval 85">
            <a:extLst>
              <a:ext uri="{FF2B5EF4-FFF2-40B4-BE49-F238E27FC236}">
                <a16:creationId xmlns:a16="http://schemas.microsoft.com/office/drawing/2014/main" id="{FB8AE28A-4764-9E43-A1E2-B2BC2779475B}"/>
              </a:ext>
            </a:extLst>
          </p:cNvPr>
          <p:cNvSpPr/>
          <p:nvPr/>
        </p:nvSpPr>
        <p:spPr>
          <a:xfrm>
            <a:off x="7716051" y="5964138"/>
            <a:ext cx="319119" cy="319119"/>
          </a:xfrm>
          <a:prstGeom prst="ellipse">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B56F1DC6-9E80-0046-8867-0ADCDBF6CD5D}"/>
              </a:ext>
            </a:extLst>
          </p:cNvPr>
          <p:cNvCxnSpPr>
            <a:cxnSpLocks/>
            <a:stCxn id="77" idx="6"/>
            <a:endCxn id="86" idx="2"/>
          </p:cNvCxnSpPr>
          <p:nvPr/>
        </p:nvCxnSpPr>
        <p:spPr>
          <a:xfrm>
            <a:off x="6533871" y="5386490"/>
            <a:ext cx="1182180" cy="737208"/>
          </a:xfrm>
          <a:prstGeom prst="line">
            <a:avLst/>
          </a:prstGeom>
          <a:ln w="15875"/>
        </p:spPr>
        <p:style>
          <a:lnRef idx="1">
            <a:schemeClr val="dk1"/>
          </a:lnRef>
          <a:fillRef idx="0">
            <a:schemeClr val="dk1"/>
          </a:fillRef>
          <a:effectRef idx="0">
            <a:schemeClr val="dk1"/>
          </a:effectRef>
          <a:fontRef idx="minor">
            <a:schemeClr val="tx1"/>
          </a:fontRef>
        </p:style>
      </p:cxnSp>
      <p:sp>
        <p:nvSpPr>
          <p:cNvPr id="90" name="Oval 89">
            <a:extLst>
              <a:ext uri="{FF2B5EF4-FFF2-40B4-BE49-F238E27FC236}">
                <a16:creationId xmlns:a16="http://schemas.microsoft.com/office/drawing/2014/main" id="{F9601A43-A5BD-8240-9357-B26764A1162A}"/>
              </a:ext>
            </a:extLst>
          </p:cNvPr>
          <p:cNvSpPr/>
          <p:nvPr/>
        </p:nvSpPr>
        <p:spPr>
          <a:xfrm>
            <a:off x="6208488" y="4495320"/>
            <a:ext cx="319119" cy="319119"/>
          </a:xfrm>
          <a:prstGeom prst="ellipse">
            <a:avLst/>
          </a:prstGeom>
          <a:solidFill>
            <a:schemeClr val="bg1">
              <a:lumMod val="85000"/>
            </a:schemeClr>
          </a:solidFill>
          <a:ln w="25400" cmpd="sng">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86F2B4F7-00DD-E741-A1E4-9164E98E7CC2}"/>
              </a:ext>
            </a:extLst>
          </p:cNvPr>
          <p:cNvCxnSpPr>
            <a:cxnSpLocks/>
            <a:stCxn id="90" idx="1"/>
            <a:endCxn id="90" idx="5"/>
          </p:cNvCxnSpPr>
          <p:nvPr/>
        </p:nvCxnSpPr>
        <p:spPr>
          <a:xfrm>
            <a:off x="6255222" y="4542054"/>
            <a:ext cx="225651" cy="225651"/>
          </a:xfrm>
          <a:prstGeom prst="line">
            <a:avLst/>
          </a:prstGeom>
          <a:ln w="15875"/>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3206A149-DEEC-FF4F-98B9-8FEF74FCA174}"/>
              </a:ext>
            </a:extLst>
          </p:cNvPr>
          <p:cNvCxnSpPr>
            <a:cxnSpLocks/>
            <a:stCxn id="90" idx="3"/>
            <a:endCxn id="90" idx="7"/>
          </p:cNvCxnSpPr>
          <p:nvPr/>
        </p:nvCxnSpPr>
        <p:spPr>
          <a:xfrm flipV="1">
            <a:off x="6255222" y="4542054"/>
            <a:ext cx="225651" cy="225651"/>
          </a:xfrm>
          <a:prstGeom prst="line">
            <a:avLst/>
          </a:prstGeom>
          <a:ln w="15875"/>
        </p:spPr>
        <p:style>
          <a:lnRef idx="1">
            <a:schemeClr val="dk1"/>
          </a:lnRef>
          <a:fillRef idx="0">
            <a:schemeClr val="dk1"/>
          </a:fillRef>
          <a:effectRef idx="0">
            <a:schemeClr val="dk1"/>
          </a:effectRef>
          <a:fontRef idx="minor">
            <a:schemeClr val="tx1"/>
          </a:fontRef>
        </p:style>
      </p:cxnSp>
      <p:sp>
        <p:nvSpPr>
          <p:cNvPr id="94" name="Oval 93">
            <a:extLst>
              <a:ext uri="{FF2B5EF4-FFF2-40B4-BE49-F238E27FC236}">
                <a16:creationId xmlns:a16="http://schemas.microsoft.com/office/drawing/2014/main" id="{1F0FE34B-F1BA-6B45-90E8-0F5F84AC34BA}"/>
              </a:ext>
            </a:extLst>
          </p:cNvPr>
          <p:cNvSpPr/>
          <p:nvPr/>
        </p:nvSpPr>
        <p:spPr>
          <a:xfrm>
            <a:off x="7707141" y="5216549"/>
            <a:ext cx="319119" cy="319119"/>
          </a:xfrm>
          <a:prstGeom prst="ellipse">
            <a:avLst/>
          </a:prstGeom>
          <a:solidFill>
            <a:schemeClr val="bg1">
              <a:lumMod val="85000"/>
            </a:schemeClr>
          </a:solidFill>
          <a:ln w="25400" cmpd="sng">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A60803A7-5D16-3041-83E1-2F5077F6E603}"/>
              </a:ext>
            </a:extLst>
          </p:cNvPr>
          <p:cNvCxnSpPr>
            <a:cxnSpLocks/>
            <a:stCxn id="94" idx="1"/>
            <a:endCxn id="94" idx="5"/>
          </p:cNvCxnSpPr>
          <p:nvPr/>
        </p:nvCxnSpPr>
        <p:spPr>
          <a:xfrm>
            <a:off x="7753875" y="5263283"/>
            <a:ext cx="225651" cy="225651"/>
          </a:xfrm>
          <a:prstGeom prst="line">
            <a:avLst/>
          </a:prstGeom>
          <a:ln w="15875"/>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F71121A5-4CF4-444A-96B7-39BC90BBB160}"/>
              </a:ext>
            </a:extLst>
          </p:cNvPr>
          <p:cNvCxnSpPr>
            <a:cxnSpLocks/>
            <a:stCxn id="94" idx="3"/>
            <a:endCxn id="94" idx="7"/>
          </p:cNvCxnSpPr>
          <p:nvPr/>
        </p:nvCxnSpPr>
        <p:spPr>
          <a:xfrm flipV="1">
            <a:off x="7753875" y="5263283"/>
            <a:ext cx="225651" cy="225651"/>
          </a:xfrm>
          <a:prstGeom prst="line">
            <a:avLst/>
          </a:prstGeom>
          <a:ln w="15875"/>
        </p:spPr>
        <p:style>
          <a:lnRef idx="1">
            <a:schemeClr val="dk1"/>
          </a:lnRef>
          <a:fillRef idx="0">
            <a:schemeClr val="dk1"/>
          </a:fillRef>
          <a:effectRef idx="0">
            <a:schemeClr val="dk1"/>
          </a:effectRef>
          <a:fontRef idx="minor">
            <a:schemeClr val="tx1"/>
          </a:fontRef>
        </p:style>
      </p:cxnSp>
      <p:pic>
        <p:nvPicPr>
          <p:cNvPr id="97" name="Picture 96">
            <a:extLst>
              <a:ext uri="{FF2B5EF4-FFF2-40B4-BE49-F238E27FC236}">
                <a16:creationId xmlns:a16="http://schemas.microsoft.com/office/drawing/2014/main" id="{420FEBBC-E3AF-8541-A460-D1033A35BB32}"/>
              </a:ext>
            </a:extLst>
          </p:cNvPr>
          <p:cNvPicPr>
            <a:picLocks noChangeAspect="1"/>
          </p:cNvPicPr>
          <p:nvPr/>
        </p:nvPicPr>
        <p:blipFill>
          <a:blip r:embed="rId6"/>
          <a:stretch>
            <a:fillRect/>
          </a:stretch>
        </p:blipFill>
        <p:spPr>
          <a:xfrm>
            <a:off x="6744400" y="1286950"/>
            <a:ext cx="2470252" cy="1730102"/>
          </a:xfrm>
          <a:prstGeom prst="rect">
            <a:avLst/>
          </a:prstGeom>
        </p:spPr>
      </p:pic>
    </p:spTree>
    <p:extLst>
      <p:ext uri="{BB962C8B-B14F-4D97-AF65-F5344CB8AC3E}">
        <p14:creationId xmlns:p14="http://schemas.microsoft.com/office/powerpoint/2010/main" val="15626258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B72BF-AF57-A749-A302-0E8707FD24A5}"/>
              </a:ext>
            </a:extLst>
          </p:cNvPr>
          <p:cNvSpPr>
            <a:spLocks noGrp="1"/>
          </p:cNvSpPr>
          <p:nvPr>
            <p:ph type="title"/>
          </p:nvPr>
        </p:nvSpPr>
        <p:spPr>
          <a:xfrm>
            <a:off x="477653" y="56232"/>
            <a:ext cx="8229600" cy="1143000"/>
          </a:xfrm>
        </p:spPr>
        <p:txBody>
          <a:bodyPr/>
          <a:lstStyle/>
          <a:p>
            <a:r>
              <a:rPr lang="en-US" dirty="0"/>
              <a:t>Activation (Non-linearity)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C337B1E-BE93-C14A-9EA9-4D168BFE868A}"/>
                  </a:ext>
                </a:extLst>
              </p:cNvPr>
              <p:cNvSpPr>
                <a:spLocks noGrp="1"/>
              </p:cNvSpPr>
              <p:nvPr>
                <p:ph idx="1"/>
              </p:nvPr>
            </p:nvSpPr>
            <p:spPr>
              <a:xfrm>
                <a:off x="414764" y="1211240"/>
                <a:ext cx="6101702" cy="5646760"/>
              </a:xfrm>
            </p:spPr>
            <p:txBody>
              <a:bodyPr>
                <a:normAutofit lnSpcReduction="10000"/>
              </a:bodyPr>
              <a:lstStyle/>
              <a:p>
                <a:pPr marL="118872" indent="0">
                  <a:buNone/>
                </a:pPr>
                <a:r>
                  <a:rPr lang="en-US" sz="2800" b="1">
                    <a:solidFill>
                      <a:schemeClr val="accent2"/>
                    </a:solidFill>
                  </a:rPr>
                  <a:t>Apply activation to </a:t>
                </a:r>
                <a14:m>
                  <m:oMath xmlns:m="http://schemas.openxmlformats.org/officeDocument/2006/math">
                    <m:r>
                      <a:rPr lang="en-US" sz="2800" b="1" i="1" smtClean="0">
                        <a:solidFill>
                          <a:schemeClr val="accent2"/>
                        </a:solidFill>
                        <a:latin typeface="Cambria Math" panose="02040503050406030204" pitchFamily="18" charset="0"/>
                      </a:rPr>
                      <m:t>𝒊</m:t>
                    </m:r>
                  </m:oMath>
                </a14:m>
                <a:r>
                  <a:rPr lang="en-US" sz="2800" b="1">
                    <a:solidFill>
                      <a:schemeClr val="accent2"/>
                    </a:solidFill>
                  </a:rPr>
                  <a:t>-</a:t>
                </a:r>
                <a:r>
                  <a:rPr lang="en-US" sz="2800" b="1" err="1">
                    <a:solidFill>
                      <a:schemeClr val="accent2"/>
                    </a:solidFill>
                  </a:rPr>
                  <a:t>th</a:t>
                </a:r>
                <a:r>
                  <a:rPr lang="en-US" sz="2800" b="1">
                    <a:solidFill>
                      <a:schemeClr val="accent2"/>
                    </a:solidFill>
                  </a:rPr>
                  <a:t> dimension of embedding </a:t>
                </a:r>
                <a14:m>
                  <m:oMath xmlns:m="http://schemas.openxmlformats.org/officeDocument/2006/math">
                    <m:r>
                      <a:rPr lang="en-US" sz="2800" b="1" i="0" smtClean="0">
                        <a:solidFill>
                          <a:schemeClr val="accent2"/>
                        </a:solidFill>
                        <a:latin typeface="Cambria Math" panose="02040503050406030204" pitchFamily="18" charset="0"/>
                      </a:rPr>
                      <m:t>𝐱</m:t>
                    </m:r>
                  </m:oMath>
                </a14:m>
                <a:endParaRPr lang="en-US" sz="2800" b="1">
                  <a:solidFill>
                    <a:schemeClr val="accent2"/>
                  </a:solidFill>
                </a:endParaRPr>
              </a:p>
              <a:p>
                <a:r>
                  <a:rPr lang="en-US" sz="2800" b="1"/>
                  <a:t>Rectified linear unit (</a:t>
                </a:r>
                <a:r>
                  <a:rPr lang="en-US" sz="2800" b="1" err="1"/>
                  <a:t>ReLU</a:t>
                </a:r>
                <a:r>
                  <a:rPr lang="en-US" sz="2800" b="1"/>
                  <a:t>)</a:t>
                </a:r>
              </a:p>
              <a:p>
                <a:pPr marL="457200" lvl="1" indent="0">
                  <a:buNone/>
                </a:pPr>
                <a14:m>
                  <m:oMathPara xmlns:m="http://schemas.openxmlformats.org/officeDocument/2006/math">
                    <m:oMathParaPr>
                      <m:jc m:val="left"/>
                    </m:oMathParaPr>
                    <m:oMath xmlns:m="http://schemas.openxmlformats.org/officeDocument/2006/math">
                      <m:r>
                        <a:rPr lang="en-US" sz="2400" i="1">
                          <a:latin typeface="Cambria Math" panose="02040503050406030204" pitchFamily="18" charset="0"/>
                        </a:rPr>
                        <m:t>    </m:t>
                      </m:r>
                      <m:r>
                        <m:rPr>
                          <m:sty m:val="p"/>
                        </m:rPr>
                        <a:rPr lang="en-US" sz="2400" i="0">
                          <a:latin typeface="Cambria Math" panose="02040503050406030204" pitchFamily="18" charset="0"/>
                        </a:rPr>
                        <m:t>ReLU</m:t>
                      </m:r>
                      <m:d>
                        <m:dPr>
                          <m:ctrlPr>
                            <a:rPr lang="en-US" sz="2400" i="1">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1" i="0" smtClean="0">
                                  <a:latin typeface="Cambria Math" panose="02040503050406030204" pitchFamily="18" charset="0"/>
                                </a:rPr>
                                <m:t>𝐱</m:t>
                              </m:r>
                            </m:e>
                            <m:sub>
                              <m:r>
                                <a:rPr lang="en-US" sz="2400" b="0" i="1" smtClean="0">
                                  <a:latin typeface="Cambria Math" panose="02040503050406030204" pitchFamily="18" charset="0"/>
                                </a:rPr>
                                <m:t>𝑖</m:t>
                              </m:r>
                            </m:sub>
                          </m:sSub>
                        </m:e>
                      </m:d>
                      <m:r>
                        <a:rPr lang="en-US" sz="2400" i="1">
                          <a:latin typeface="Cambria Math" panose="02040503050406030204" pitchFamily="18" charset="0"/>
                        </a:rPr>
                        <m:t>=</m:t>
                      </m:r>
                      <m:r>
                        <m:rPr>
                          <m:sty m:val="p"/>
                        </m:rPr>
                        <a:rPr lang="en-US" sz="2400">
                          <a:latin typeface="Cambria Math" panose="02040503050406030204" pitchFamily="18" charset="0"/>
                        </a:rPr>
                        <m:t>max</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 0)</m:t>
                      </m:r>
                    </m:oMath>
                  </m:oMathPara>
                </a14:m>
                <a:endParaRPr lang="en-US" sz="2400"/>
              </a:p>
              <a:p>
                <a:pPr lvl="1"/>
                <a:r>
                  <a:rPr lang="en-US" sz="2400"/>
                  <a:t>Most commonly used</a:t>
                </a:r>
              </a:p>
              <a:p>
                <a:r>
                  <a:rPr lang="en-US" sz="2800" b="1"/>
                  <a:t>Sigmoid</a:t>
                </a:r>
              </a:p>
              <a:p>
                <a:pPr marL="457200" lvl="1" indent="0">
                  <a:buNone/>
                </a:pPr>
                <a14:m>
                  <m:oMathPara xmlns:m="http://schemas.openxmlformats.org/officeDocument/2006/math">
                    <m:oMathParaPr>
                      <m:jc m:val="left"/>
                    </m:oMathParaPr>
                    <m:oMath xmlns:m="http://schemas.openxmlformats.org/officeDocument/2006/math">
                      <m:r>
                        <a:rPr lang="en-US" sz="2400" i="1">
                          <a:latin typeface="Cambria Math" panose="02040503050406030204" pitchFamily="18" charset="0"/>
                        </a:rPr>
                        <m:t>𝜎</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e>
                      </m:d>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1+</m:t>
                          </m:r>
                          <m:sSup>
                            <m:sSupPr>
                              <m:ctrlPr>
                                <a:rPr lang="en-US" sz="2400" i="1">
                                  <a:latin typeface="Cambria Math" panose="02040503050406030204" pitchFamily="18" charset="0"/>
                                </a:rPr>
                              </m:ctrlPr>
                            </m:sSupPr>
                            <m:e>
                              <m:r>
                                <a:rPr lang="en-US" sz="2400" i="1">
                                  <a:latin typeface="Cambria Math" panose="02040503050406030204" pitchFamily="18" charset="0"/>
                                </a:rPr>
                                <m:t>𝑒</m:t>
                              </m:r>
                            </m:e>
                            <m:sup>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sup>
                          </m:sSup>
                        </m:den>
                      </m:f>
                    </m:oMath>
                  </m:oMathPara>
                </a14:m>
                <a:endParaRPr lang="en-US" sz="2400"/>
              </a:p>
              <a:p>
                <a:pPr lvl="1"/>
                <a:r>
                  <a:rPr lang="en-US" sz="2400"/>
                  <a:t>Used only when you want to restrict the range of your embeddings</a:t>
                </a:r>
              </a:p>
              <a:p>
                <a:r>
                  <a:rPr lang="en-US" sz="2800" b="1"/>
                  <a:t>Parametric </a:t>
                </a:r>
                <a:r>
                  <a:rPr lang="en-US" sz="2800" b="1" err="1"/>
                  <a:t>ReLU</a:t>
                </a:r>
                <a:endParaRPr lang="en-US" sz="2800" b="1"/>
              </a:p>
              <a:p>
                <a:pPr marL="457200" lvl="1" indent="0">
                  <a:buNone/>
                </a:pPr>
                <a14:m>
                  <m:oMathPara xmlns:m="http://schemas.openxmlformats.org/officeDocument/2006/math">
                    <m:oMathParaPr>
                      <m:jc m:val="left"/>
                    </m:oMathParaPr>
                    <m:oMath xmlns:m="http://schemas.openxmlformats.org/officeDocument/2006/math">
                      <m:r>
                        <m:rPr>
                          <m:sty m:val="p"/>
                        </m:rPr>
                        <a:rPr lang="en-US" sz="2400" b="0" i="0" smtClean="0">
                          <a:latin typeface="Cambria Math" panose="02040503050406030204" pitchFamily="18" charset="0"/>
                        </a:rPr>
                        <m:t>P</m:t>
                      </m:r>
                      <m:r>
                        <m:rPr>
                          <m:sty m:val="p"/>
                        </m:rPr>
                        <a:rPr lang="en-US" sz="2400">
                          <a:latin typeface="Cambria Math" panose="02040503050406030204" pitchFamily="18" charset="0"/>
                        </a:rPr>
                        <m:t>ReLU</m:t>
                      </m:r>
                      <m:d>
                        <m:dPr>
                          <m:ctrlPr>
                            <a:rPr lang="en-US" sz="240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e>
                      </m:d>
                      <m:r>
                        <a:rPr lang="en-US" sz="2400" i="1">
                          <a:latin typeface="Cambria Math" panose="02040503050406030204" pitchFamily="18" charset="0"/>
                        </a:rPr>
                        <m:t>=</m:t>
                      </m:r>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max</m:t>
                          </m:r>
                        </m:fName>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i="1">
                                  <a:latin typeface="Cambria Math" panose="02040503050406030204" pitchFamily="18" charset="0"/>
                                </a:rPr>
                                <m:t>, 0</m:t>
                              </m:r>
                            </m:e>
                          </m:d>
                        </m:e>
                      </m:func>
                      <m:r>
                        <a:rPr lang="en-US" sz="2400" b="0" i="1" smtClean="0">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𝑎</m:t>
                          </m:r>
                        </m:e>
                        <m:sub>
                          <m:r>
                            <a:rPr lang="en-US" sz="2400" b="0" i="1" smtClean="0">
                              <a:solidFill>
                                <a:srgbClr val="C00000"/>
                              </a:solidFill>
                              <a:latin typeface="Cambria Math" panose="02040503050406030204" pitchFamily="18" charset="0"/>
                            </a:rPr>
                            <m:t>𝑖</m:t>
                          </m:r>
                        </m:sub>
                      </m:sSub>
                      <m:r>
                        <m:rPr>
                          <m:sty m:val="p"/>
                        </m:rPr>
                        <a:rPr lang="en-US" sz="2400" b="0" i="0" smtClean="0">
                          <a:latin typeface="Cambria Math" panose="02040503050406030204" pitchFamily="18" charset="0"/>
                        </a:rPr>
                        <m:t>min</m:t>
                      </m:r>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i="1">
                              <a:latin typeface="Cambria Math" panose="02040503050406030204" pitchFamily="18" charset="0"/>
                            </a:rPr>
                            <m:t>𝑖</m:t>
                          </m:r>
                        </m:sub>
                      </m:sSub>
                      <m:r>
                        <a:rPr lang="en-US" sz="2400" b="0" i="1" smtClean="0">
                          <a:latin typeface="Cambria Math" panose="02040503050406030204" pitchFamily="18" charset="0"/>
                        </a:rPr>
                        <m:t>, 0)</m:t>
                      </m:r>
                    </m:oMath>
                  </m:oMathPara>
                </a14:m>
                <a:endParaRPr lang="en-US" sz="2400"/>
              </a:p>
              <a:p>
                <a:pPr marL="457200" lvl="1" indent="0">
                  <a:buNone/>
                </a:pPr>
                <a:r>
                  <a:rPr lang="en-US" sz="2400">
                    <a:solidFill>
                      <a:srgbClr val="C00000"/>
                    </a:solidFill>
                  </a:rPr>
                  <a:t>	</a:t>
                </a:r>
                <a14:m>
                  <m:oMath xmlns:m="http://schemas.openxmlformats.org/officeDocument/2006/math">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𝑎</m:t>
                        </m:r>
                      </m:e>
                      <m:sub>
                        <m:r>
                          <a:rPr lang="en-US" sz="2400" i="1">
                            <a:solidFill>
                              <a:srgbClr val="C00000"/>
                            </a:solidFill>
                            <a:latin typeface="Cambria Math" panose="02040503050406030204" pitchFamily="18" charset="0"/>
                          </a:rPr>
                          <m:t>𝑖</m:t>
                        </m:r>
                      </m:sub>
                    </m:sSub>
                  </m:oMath>
                </a14:m>
                <a:r>
                  <a:rPr lang="en-US" sz="2400"/>
                  <a:t> is a trainable parameter</a:t>
                </a:r>
              </a:p>
              <a:p>
                <a:pPr lvl="1"/>
                <a:r>
                  <a:rPr lang="en-US" sz="2400">
                    <a:solidFill>
                      <a:srgbClr val="C00000"/>
                    </a:solidFill>
                  </a:rPr>
                  <a:t>Empirically performs better than </a:t>
                </a:r>
                <a:r>
                  <a:rPr lang="en-US" sz="2400" err="1">
                    <a:solidFill>
                      <a:srgbClr val="C00000"/>
                    </a:solidFill>
                  </a:rPr>
                  <a:t>ReLU</a:t>
                </a:r>
                <a:endParaRPr lang="en-US" sz="2400">
                  <a:solidFill>
                    <a:srgbClr val="C00000"/>
                  </a:solidFill>
                </a:endParaRPr>
              </a:p>
            </p:txBody>
          </p:sp>
        </mc:Choice>
        <mc:Fallback xmlns="">
          <p:sp>
            <p:nvSpPr>
              <p:cNvPr id="3" name="Content Placeholder 2">
                <a:extLst>
                  <a:ext uri="{FF2B5EF4-FFF2-40B4-BE49-F238E27FC236}">
                    <a16:creationId xmlns:a16="http://schemas.microsoft.com/office/drawing/2014/main" id="{EC337B1E-BE93-C14A-9EA9-4D168BFE868A}"/>
                  </a:ext>
                </a:extLst>
              </p:cNvPr>
              <p:cNvSpPr>
                <a:spLocks noGrp="1" noRot="1" noChangeAspect="1" noMove="1" noResize="1" noEditPoints="1" noAdjustHandles="1" noChangeArrowheads="1" noChangeShapeType="1" noTextEdit="1"/>
              </p:cNvSpPr>
              <p:nvPr>
                <p:ph idx="1"/>
              </p:nvPr>
            </p:nvSpPr>
            <p:spPr>
              <a:xfrm>
                <a:off x="414764" y="1211240"/>
                <a:ext cx="6101702" cy="5646760"/>
              </a:xfrm>
              <a:blipFill>
                <a:blip r:embed="rId2"/>
                <a:stretch>
                  <a:fillRect l="-699" t="-972"/>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B7E00DF2-779A-F947-AD21-B2EC4430AEFF}"/>
              </a:ext>
            </a:extLst>
          </p:cNvPr>
          <p:cNvSpPr>
            <a:spLocks noGrp="1"/>
          </p:cNvSpPr>
          <p:nvPr>
            <p:ph type="sldNum" sz="quarter" idx="12"/>
          </p:nvPr>
        </p:nvSpPr>
        <p:spPr/>
        <p:txBody>
          <a:bodyPr/>
          <a:lstStyle/>
          <a:p>
            <a:fld id="{19B12225-5612-419B-A8D5-4B8EEE4C217E}" type="slidenum">
              <a:rPr lang="en-US" smtClean="0"/>
              <a:pPr/>
              <a:t>76</a:t>
            </a:fld>
            <a:endParaRPr lang="en-US"/>
          </a:p>
        </p:txBody>
      </p:sp>
      <p:grpSp>
        <p:nvGrpSpPr>
          <p:cNvPr id="7" name="Group 6">
            <a:extLst>
              <a:ext uri="{FF2B5EF4-FFF2-40B4-BE49-F238E27FC236}">
                <a16:creationId xmlns:a16="http://schemas.microsoft.com/office/drawing/2014/main" id="{2F220D9F-CB4F-D44F-B5CC-01AEF3B4F1E2}"/>
              </a:ext>
            </a:extLst>
          </p:cNvPr>
          <p:cNvGrpSpPr/>
          <p:nvPr/>
        </p:nvGrpSpPr>
        <p:grpSpPr>
          <a:xfrm>
            <a:off x="6575384" y="1385820"/>
            <a:ext cx="2184596" cy="1420000"/>
            <a:chOff x="6019800" y="3761600"/>
            <a:chExt cx="2184596" cy="1420000"/>
          </a:xfrm>
        </p:grpSpPr>
        <p:cxnSp>
          <p:nvCxnSpPr>
            <p:cNvPr id="8" name="Straight Arrow Connector 7">
              <a:extLst>
                <a:ext uri="{FF2B5EF4-FFF2-40B4-BE49-F238E27FC236}">
                  <a16:creationId xmlns:a16="http://schemas.microsoft.com/office/drawing/2014/main" id="{4C878471-7D8C-0F4D-8113-DC77969A0507}"/>
                </a:ext>
              </a:extLst>
            </p:cNvPr>
            <p:cNvCxnSpPr/>
            <p:nvPr/>
          </p:nvCxnSpPr>
          <p:spPr>
            <a:xfrm>
              <a:off x="6019800" y="4648200"/>
              <a:ext cx="2057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88323543-CF3C-B64C-B178-F458B1ED76D9}"/>
                </a:ext>
              </a:extLst>
            </p:cNvPr>
            <p:cNvCxnSpPr>
              <a:cxnSpLocks/>
            </p:cNvCxnSpPr>
            <p:nvPr/>
          </p:nvCxnSpPr>
          <p:spPr>
            <a:xfrm flipV="1">
              <a:off x="7010400" y="3810000"/>
              <a:ext cx="0" cy="13716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36CD282-8FD4-2442-B896-96CA7D533ABF}"/>
                </a:ext>
              </a:extLst>
            </p:cNvPr>
            <p:cNvCxnSpPr>
              <a:cxnSpLocks/>
            </p:cNvCxnSpPr>
            <p:nvPr/>
          </p:nvCxnSpPr>
          <p:spPr>
            <a:xfrm flipH="1">
              <a:off x="6324600" y="4648200"/>
              <a:ext cx="685800" cy="0"/>
            </a:xfrm>
            <a:prstGeom prst="line">
              <a:avLst/>
            </a:prstGeom>
            <a:ln w="47625">
              <a:solidFill>
                <a:srgbClr val="FF0000"/>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ADD5C10-E957-4640-B06F-D29BB7672627}"/>
                </a:ext>
              </a:extLst>
            </p:cNvPr>
            <p:cNvCxnSpPr>
              <a:cxnSpLocks/>
            </p:cNvCxnSpPr>
            <p:nvPr/>
          </p:nvCxnSpPr>
          <p:spPr>
            <a:xfrm flipH="1">
              <a:off x="7010400" y="4038600"/>
              <a:ext cx="609600" cy="609600"/>
            </a:xfrm>
            <a:prstGeom prst="line">
              <a:avLst/>
            </a:prstGeom>
            <a:ln w="47625">
              <a:solidFill>
                <a:srgbClr val="FF0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DD34CBE-13E7-0642-89CB-1327EEAEB256}"/>
                    </a:ext>
                  </a:extLst>
                </p:cNvPr>
                <p:cNvSpPr txBox="1"/>
                <p:nvPr/>
              </p:nvSpPr>
              <p:spPr>
                <a:xfrm flipH="1" flipV="1">
                  <a:off x="7747202" y="4678680"/>
                  <a:ext cx="45719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a:p>
              </p:txBody>
            </p:sp>
          </mc:Choice>
          <mc:Fallback xmlns="">
            <p:sp>
              <p:nvSpPr>
                <p:cNvPr id="12" name="TextBox 11">
                  <a:extLst>
                    <a:ext uri="{FF2B5EF4-FFF2-40B4-BE49-F238E27FC236}">
                      <a16:creationId xmlns:a16="http://schemas.microsoft.com/office/drawing/2014/main" id="{BDD34CBE-13E7-0642-89CB-1327EEAEB256}"/>
                    </a:ext>
                  </a:extLst>
                </p:cNvPr>
                <p:cNvSpPr txBox="1">
                  <a:spLocks noRot="1" noChangeAspect="1" noMove="1" noResize="1" noEditPoints="1" noAdjustHandles="1" noChangeArrowheads="1" noChangeShapeType="1" noTextEdit="1"/>
                </p:cNvSpPr>
                <p:nvPr/>
              </p:nvSpPr>
              <p:spPr>
                <a:xfrm flipH="1" flipV="1">
                  <a:off x="7747202" y="4678680"/>
                  <a:ext cx="457194" cy="27699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12ABB53-22ED-EC46-B68C-F9F2E2EC79CA}"/>
                    </a:ext>
                  </a:extLst>
                </p:cNvPr>
                <p:cNvSpPr txBox="1"/>
                <p:nvPr/>
              </p:nvSpPr>
              <p:spPr>
                <a:xfrm rot="10800000" flipH="1" flipV="1">
                  <a:off x="6623728" y="3761600"/>
                  <a:ext cx="45719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a:p>
              </p:txBody>
            </p:sp>
          </mc:Choice>
          <mc:Fallback xmlns="">
            <p:sp>
              <p:nvSpPr>
                <p:cNvPr id="13" name="TextBox 12">
                  <a:extLst>
                    <a:ext uri="{FF2B5EF4-FFF2-40B4-BE49-F238E27FC236}">
                      <a16:creationId xmlns:a16="http://schemas.microsoft.com/office/drawing/2014/main" id="{B12ABB53-22ED-EC46-B68C-F9F2E2EC79CA}"/>
                    </a:ext>
                  </a:extLst>
                </p:cNvPr>
                <p:cNvSpPr txBox="1">
                  <a:spLocks noRot="1" noChangeAspect="1" noMove="1" noResize="1" noEditPoints="1" noAdjustHandles="1" noChangeArrowheads="1" noChangeShapeType="1" noTextEdit="1"/>
                </p:cNvSpPr>
                <p:nvPr/>
              </p:nvSpPr>
              <p:spPr>
                <a:xfrm rot="10800000" flipH="1" flipV="1">
                  <a:off x="6623728" y="3761600"/>
                  <a:ext cx="457194" cy="276999"/>
                </a:xfrm>
                <a:prstGeom prst="rect">
                  <a:avLst/>
                </a:prstGeom>
                <a:blipFill>
                  <a:blip r:embed="rId4"/>
                  <a:stretch>
                    <a:fillRect b="-23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FAFD8D2-A8C1-384B-96D9-EAA1DC650A56}"/>
                    </a:ext>
                  </a:extLst>
                </p:cNvPr>
                <p:cNvSpPr txBox="1"/>
                <p:nvPr/>
              </p:nvSpPr>
              <p:spPr>
                <a:xfrm rot="10800000" flipH="1" flipV="1">
                  <a:off x="6667500" y="4674774"/>
                  <a:ext cx="457194"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m:t>
                        </m:r>
                      </m:oMath>
                    </m:oMathPara>
                  </a14:m>
                  <a:endParaRPr lang="en-US" sz="1400"/>
                </a:p>
              </p:txBody>
            </p:sp>
          </mc:Choice>
          <mc:Fallback xmlns="">
            <p:sp>
              <p:nvSpPr>
                <p:cNvPr id="14" name="TextBox 13">
                  <a:extLst>
                    <a:ext uri="{FF2B5EF4-FFF2-40B4-BE49-F238E27FC236}">
                      <a16:creationId xmlns:a16="http://schemas.microsoft.com/office/drawing/2014/main" id="{CFAFD8D2-A8C1-384B-96D9-EAA1DC650A56}"/>
                    </a:ext>
                  </a:extLst>
                </p:cNvPr>
                <p:cNvSpPr txBox="1">
                  <a:spLocks noRot="1" noChangeAspect="1" noMove="1" noResize="1" noEditPoints="1" noAdjustHandles="1" noChangeArrowheads="1" noChangeShapeType="1" noTextEdit="1"/>
                </p:cNvSpPr>
                <p:nvPr/>
              </p:nvSpPr>
              <p:spPr>
                <a:xfrm rot="10800000" flipH="1" flipV="1">
                  <a:off x="6667500" y="4674774"/>
                  <a:ext cx="457194" cy="215444"/>
                </a:xfrm>
                <a:prstGeom prst="rect">
                  <a:avLst/>
                </a:prstGeom>
                <a:blipFill>
                  <a:blip r:embed="rId5"/>
                  <a:stretch>
                    <a:fillRect b="-5714"/>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E9FE3445-9448-D347-9DD1-384BE0D7444F}"/>
              </a:ext>
            </a:extLst>
          </p:cNvPr>
          <p:cNvGrpSpPr/>
          <p:nvPr/>
        </p:nvGrpSpPr>
        <p:grpSpPr>
          <a:xfrm>
            <a:off x="6547048" y="3290992"/>
            <a:ext cx="2212932" cy="1420000"/>
            <a:chOff x="3956429" y="4904600"/>
            <a:chExt cx="2212932" cy="1420000"/>
          </a:xfrm>
        </p:grpSpPr>
        <p:cxnSp>
          <p:nvCxnSpPr>
            <p:cNvPr id="16" name="Straight Arrow Connector 15">
              <a:extLst>
                <a:ext uri="{FF2B5EF4-FFF2-40B4-BE49-F238E27FC236}">
                  <a16:creationId xmlns:a16="http://schemas.microsoft.com/office/drawing/2014/main" id="{2C5531C3-A333-5445-A49F-C15D2D8F661F}"/>
                </a:ext>
              </a:extLst>
            </p:cNvPr>
            <p:cNvCxnSpPr/>
            <p:nvPr/>
          </p:nvCxnSpPr>
          <p:spPr>
            <a:xfrm>
              <a:off x="3984765" y="5791200"/>
              <a:ext cx="2057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DFF27D98-2B3F-A24B-AF3C-DE774651CFF8}"/>
                </a:ext>
              </a:extLst>
            </p:cNvPr>
            <p:cNvCxnSpPr>
              <a:cxnSpLocks/>
            </p:cNvCxnSpPr>
            <p:nvPr/>
          </p:nvCxnSpPr>
          <p:spPr>
            <a:xfrm flipV="1">
              <a:off x="4975365" y="4953000"/>
              <a:ext cx="0" cy="13716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482DE33-4BD7-044C-8DC6-ABACF3B45931}"/>
                    </a:ext>
                  </a:extLst>
                </p:cNvPr>
                <p:cNvSpPr txBox="1"/>
                <p:nvPr/>
              </p:nvSpPr>
              <p:spPr>
                <a:xfrm flipH="1" flipV="1">
                  <a:off x="5712167" y="5821680"/>
                  <a:ext cx="45719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a:p>
              </p:txBody>
            </p:sp>
          </mc:Choice>
          <mc:Fallback xmlns="">
            <p:sp>
              <p:nvSpPr>
                <p:cNvPr id="18" name="TextBox 17">
                  <a:extLst>
                    <a:ext uri="{FF2B5EF4-FFF2-40B4-BE49-F238E27FC236}">
                      <a16:creationId xmlns:a16="http://schemas.microsoft.com/office/drawing/2014/main" id="{E482DE33-4BD7-044C-8DC6-ABACF3B45931}"/>
                    </a:ext>
                  </a:extLst>
                </p:cNvPr>
                <p:cNvSpPr txBox="1">
                  <a:spLocks noRot="1" noChangeAspect="1" noMove="1" noResize="1" noEditPoints="1" noAdjustHandles="1" noChangeArrowheads="1" noChangeShapeType="1" noTextEdit="1"/>
                </p:cNvSpPr>
                <p:nvPr/>
              </p:nvSpPr>
              <p:spPr>
                <a:xfrm flipH="1" flipV="1">
                  <a:off x="5712167" y="5821680"/>
                  <a:ext cx="457194"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A18D4ED-1594-4B4E-93EA-00EA91E55875}"/>
                    </a:ext>
                  </a:extLst>
                </p:cNvPr>
                <p:cNvSpPr txBox="1"/>
                <p:nvPr/>
              </p:nvSpPr>
              <p:spPr>
                <a:xfrm rot="10800000" flipH="1" flipV="1">
                  <a:off x="4588693" y="4904600"/>
                  <a:ext cx="45719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a:p>
              </p:txBody>
            </p:sp>
          </mc:Choice>
          <mc:Fallback xmlns="">
            <p:sp>
              <p:nvSpPr>
                <p:cNvPr id="19" name="TextBox 18">
                  <a:extLst>
                    <a:ext uri="{FF2B5EF4-FFF2-40B4-BE49-F238E27FC236}">
                      <a16:creationId xmlns:a16="http://schemas.microsoft.com/office/drawing/2014/main" id="{7A18D4ED-1594-4B4E-93EA-00EA91E55875}"/>
                    </a:ext>
                  </a:extLst>
                </p:cNvPr>
                <p:cNvSpPr txBox="1">
                  <a:spLocks noRot="1" noChangeAspect="1" noMove="1" noResize="1" noEditPoints="1" noAdjustHandles="1" noChangeArrowheads="1" noChangeShapeType="1" noTextEdit="1"/>
                </p:cNvSpPr>
                <p:nvPr/>
              </p:nvSpPr>
              <p:spPr>
                <a:xfrm rot="10800000" flipH="1" flipV="1">
                  <a:off x="4588693" y="4904600"/>
                  <a:ext cx="457194" cy="276999"/>
                </a:xfrm>
                <a:prstGeom prst="rect">
                  <a:avLst/>
                </a:prstGeom>
                <a:blipFill>
                  <a:blip r:embed="rId4"/>
                  <a:stretch>
                    <a:fillRect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A550CE8-FA55-F849-B04A-C615DBE23AB2}"/>
                    </a:ext>
                  </a:extLst>
                </p:cNvPr>
                <p:cNvSpPr txBox="1"/>
                <p:nvPr/>
              </p:nvSpPr>
              <p:spPr>
                <a:xfrm rot="10800000" flipH="1" flipV="1">
                  <a:off x="4632465" y="5817774"/>
                  <a:ext cx="457194"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m:t>
                        </m:r>
                      </m:oMath>
                    </m:oMathPara>
                  </a14:m>
                  <a:endParaRPr lang="en-US" sz="1400"/>
                </a:p>
              </p:txBody>
            </p:sp>
          </mc:Choice>
          <mc:Fallback xmlns="">
            <p:sp>
              <p:nvSpPr>
                <p:cNvPr id="20" name="TextBox 19">
                  <a:extLst>
                    <a:ext uri="{FF2B5EF4-FFF2-40B4-BE49-F238E27FC236}">
                      <a16:creationId xmlns:a16="http://schemas.microsoft.com/office/drawing/2014/main" id="{AA550CE8-FA55-F849-B04A-C615DBE23AB2}"/>
                    </a:ext>
                  </a:extLst>
                </p:cNvPr>
                <p:cNvSpPr txBox="1">
                  <a:spLocks noRot="1" noChangeAspect="1" noMove="1" noResize="1" noEditPoints="1" noAdjustHandles="1" noChangeArrowheads="1" noChangeShapeType="1" noTextEdit="1"/>
                </p:cNvSpPr>
                <p:nvPr/>
              </p:nvSpPr>
              <p:spPr>
                <a:xfrm rot="10800000" flipH="1" flipV="1">
                  <a:off x="4632465" y="5817774"/>
                  <a:ext cx="457194" cy="215444"/>
                </a:xfrm>
                <a:prstGeom prst="rect">
                  <a:avLst/>
                </a:prstGeom>
                <a:blipFill>
                  <a:blip r:embed="rId5"/>
                  <a:stretch>
                    <a:fillRect b="-5714"/>
                  </a:stretch>
                </a:blipFill>
              </p:spPr>
              <p:txBody>
                <a:bodyPr/>
                <a:lstStyle/>
                <a:p>
                  <a:r>
                    <a:rPr lang="en-US">
                      <a:noFill/>
                    </a:rPr>
                    <a:t> </a:t>
                  </a:r>
                </a:p>
              </p:txBody>
            </p:sp>
          </mc:Fallback>
        </mc:AlternateContent>
        <p:cxnSp>
          <p:nvCxnSpPr>
            <p:cNvPr id="21" name="Curved Connector 20">
              <a:extLst>
                <a:ext uri="{FF2B5EF4-FFF2-40B4-BE49-F238E27FC236}">
                  <a16:creationId xmlns:a16="http://schemas.microsoft.com/office/drawing/2014/main" id="{39F585E8-C3DE-DA46-BAB4-FD46F606BB70}"/>
                </a:ext>
              </a:extLst>
            </p:cNvPr>
            <p:cNvCxnSpPr>
              <a:cxnSpLocks/>
            </p:cNvCxnSpPr>
            <p:nvPr/>
          </p:nvCxnSpPr>
          <p:spPr>
            <a:xfrm flipV="1">
              <a:off x="3981929" y="5362886"/>
              <a:ext cx="1958835" cy="369018"/>
            </a:xfrm>
            <a:prstGeom prst="curvedConnector3">
              <a:avLst>
                <a:gd name="adj1" fmla="val 51061"/>
              </a:avLst>
            </a:prstGeom>
            <a:ln w="41275">
              <a:solidFill>
                <a:srgbClr val="FF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759D7871-5C3A-474A-9E59-662C5507D9B2}"/>
                </a:ext>
              </a:extLst>
            </p:cNvPr>
            <p:cNvCxnSpPr/>
            <p:nvPr/>
          </p:nvCxnSpPr>
          <p:spPr>
            <a:xfrm flipH="1">
              <a:off x="3956429" y="5334000"/>
              <a:ext cx="2037871" cy="0"/>
            </a:xfrm>
            <a:prstGeom prst="line">
              <a:avLst/>
            </a:prstGeom>
            <a:ln w="9525">
              <a:prstDash val="sysDot"/>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C5840CB-33FA-2A48-98BE-3E471422F364}"/>
                    </a:ext>
                  </a:extLst>
                </p:cNvPr>
                <p:cNvSpPr txBox="1"/>
                <p:nvPr/>
              </p:nvSpPr>
              <p:spPr>
                <a:xfrm rot="10800000" flipH="1" flipV="1">
                  <a:off x="4632464" y="5305526"/>
                  <a:ext cx="457194"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1</m:t>
                        </m:r>
                      </m:oMath>
                    </m:oMathPara>
                  </a14:m>
                  <a:endParaRPr lang="en-US" sz="1400"/>
                </a:p>
              </p:txBody>
            </p:sp>
          </mc:Choice>
          <mc:Fallback xmlns="">
            <p:sp>
              <p:nvSpPr>
                <p:cNvPr id="23" name="TextBox 22">
                  <a:extLst>
                    <a:ext uri="{FF2B5EF4-FFF2-40B4-BE49-F238E27FC236}">
                      <a16:creationId xmlns:a16="http://schemas.microsoft.com/office/drawing/2014/main" id="{5C5840CB-33FA-2A48-98BE-3E471422F364}"/>
                    </a:ext>
                  </a:extLst>
                </p:cNvPr>
                <p:cNvSpPr txBox="1">
                  <a:spLocks noRot="1" noChangeAspect="1" noMove="1" noResize="1" noEditPoints="1" noAdjustHandles="1" noChangeArrowheads="1" noChangeShapeType="1" noTextEdit="1"/>
                </p:cNvSpPr>
                <p:nvPr/>
              </p:nvSpPr>
              <p:spPr>
                <a:xfrm rot="10800000" flipH="1" flipV="1">
                  <a:off x="4632464" y="5305526"/>
                  <a:ext cx="457194" cy="215444"/>
                </a:xfrm>
                <a:prstGeom prst="rect">
                  <a:avLst/>
                </a:prstGeom>
                <a:blipFill>
                  <a:blip r:embed="rId7"/>
                  <a:stretch>
                    <a:fillRect b="-5714"/>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9B7D8C78-4D1F-6C4B-A2C2-D1AAAD6AF456}"/>
              </a:ext>
            </a:extLst>
          </p:cNvPr>
          <p:cNvGrpSpPr/>
          <p:nvPr/>
        </p:nvGrpSpPr>
        <p:grpSpPr>
          <a:xfrm>
            <a:off x="6575384" y="1805466"/>
            <a:ext cx="2184596" cy="4684325"/>
            <a:chOff x="6019800" y="497275"/>
            <a:chExt cx="2184596" cy="4684325"/>
          </a:xfrm>
        </p:grpSpPr>
        <p:cxnSp>
          <p:nvCxnSpPr>
            <p:cNvPr id="25" name="Straight Arrow Connector 24">
              <a:extLst>
                <a:ext uri="{FF2B5EF4-FFF2-40B4-BE49-F238E27FC236}">
                  <a16:creationId xmlns:a16="http://schemas.microsoft.com/office/drawing/2014/main" id="{57FA63B0-28DC-734B-B2C3-2F7E09075803}"/>
                </a:ext>
              </a:extLst>
            </p:cNvPr>
            <p:cNvCxnSpPr/>
            <p:nvPr/>
          </p:nvCxnSpPr>
          <p:spPr>
            <a:xfrm>
              <a:off x="6019800" y="4648200"/>
              <a:ext cx="2057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D8087E19-8109-3D46-B63A-96D676C2649C}"/>
                </a:ext>
              </a:extLst>
            </p:cNvPr>
            <p:cNvCxnSpPr>
              <a:cxnSpLocks/>
            </p:cNvCxnSpPr>
            <p:nvPr/>
          </p:nvCxnSpPr>
          <p:spPr>
            <a:xfrm flipV="1">
              <a:off x="7010400" y="3810000"/>
              <a:ext cx="0" cy="13716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CE7832F-C2E7-C247-B8AD-EC5244ABBB37}"/>
                </a:ext>
              </a:extLst>
            </p:cNvPr>
            <p:cNvCxnSpPr>
              <a:cxnSpLocks/>
            </p:cNvCxnSpPr>
            <p:nvPr/>
          </p:nvCxnSpPr>
          <p:spPr>
            <a:xfrm flipH="1">
              <a:off x="6269759" y="4648200"/>
              <a:ext cx="740641" cy="134296"/>
            </a:xfrm>
            <a:prstGeom prst="line">
              <a:avLst/>
            </a:prstGeom>
            <a:ln w="47625">
              <a:solidFill>
                <a:srgbClr val="FF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A99B1460-0A19-2A41-A68C-047A8A0398D2}"/>
                </a:ext>
              </a:extLst>
            </p:cNvPr>
            <p:cNvCxnSpPr>
              <a:cxnSpLocks/>
            </p:cNvCxnSpPr>
            <p:nvPr/>
          </p:nvCxnSpPr>
          <p:spPr>
            <a:xfrm flipH="1">
              <a:off x="7010400" y="4038600"/>
              <a:ext cx="609600" cy="609600"/>
            </a:xfrm>
            <a:prstGeom prst="line">
              <a:avLst/>
            </a:prstGeom>
            <a:ln w="47625">
              <a:solidFill>
                <a:srgbClr val="FF0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DB42073-83F8-5744-94CA-CC965D8D7608}"/>
                    </a:ext>
                  </a:extLst>
                </p:cNvPr>
                <p:cNvSpPr txBox="1"/>
                <p:nvPr/>
              </p:nvSpPr>
              <p:spPr>
                <a:xfrm flipH="1" flipV="1">
                  <a:off x="7747202" y="4678680"/>
                  <a:ext cx="45719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a:p>
              </p:txBody>
            </p:sp>
          </mc:Choice>
          <mc:Fallback xmlns="">
            <p:sp>
              <p:nvSpPr>
                <p:cNvPr id="29" name="TextBox 28">
                  <a:extLst>
                    <a:ext uri="{FF2B5EF4-FFF2-40B4-BE49-F238E27FC236}">
                      <a16:creationId xmlns:a16="http://schemas.microsoft.com/office/drawing/2014/main" id="{0DB42073-83F8-5744-94CA-CC965D8D7608}"/>
                    </a:ext>
                  </a:extLst>
                </p:cNvPr>
                <p:cNvSpPr txBox="1">
                  <a:spLocks noRot="1" noChangeAspect="1" noMove="1" noResize="1" noEditPoints="1" noAdjustHandles="1" noChangeArrowheads="1" noChangeShapeType="1" noTextEdit="1"/>
                </p:cNvSpPr>
                <p:nvPr/>
              </p:nvSpPr>
              <p:spPr>
                <a:xfrm flipH="1" flipV="1">
                  <a:off x="7747202" y="4678680"/>
                  <a:ext cx="457194" cy="2769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731281E-ED08-1641-9282-670EE94C4F51}"/>
                    </a:ext>
                  </a:extLst>
                </p:cNvPr>
                <p:cNvSpPr txBox="1"/>
                <p:nvPr/>
              </p:nvSpPr>
              <p:spPr>
                <a:xfrm rot="10800000" flipH="1" flipV="1">
                  <a:off x="6623728" y="3761600"/>
                  <a:ext cx="457194"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a:p>
              </p:txBody>
            </p:sp>
          </mc:Choice>
          <mc:Fallback xmlns="">
            <p:sp>
              <p:nvSpPr>
                <p:cNvPr id="30" name="TextBox 29">
                  <a:extLst>
                    <a:ext uri="{FF2B5EF4-FFF2-40B4-BE49-F238E27FC236}">
                      <a16:creationId xmlns:a16="http://schemas.microsoft.com/office/drawing/2014/main" id="{7731281E-ED08-1641-9282-670EE94C4F51}"/>
                    </a:ext>
                  </a:extLst>
                </p:cNvPr>
                <p:cNvSpPr txBox="1">
                  <a:spLocks noRot="1" noChangeAspect="1" noMove="1" noResize="1" noEditPoints="1" noAdjustHandles="1" noChangeArrowheads="1" noChangeShapeType="1" noTextEdit="1"/>
                </p:cNvSpPr>
                <p:nvPr/>
              </p:nvSpPr>
              <p:spPr>
                <a:xfrm rot="10800000" flipH="1" flipV="1">
                  <a:off x="6623728" y="3761600"/>
                  <a:ext cx="457194" cy="276999"/>
                </a:xfrm>
                <a:prstGeom prst="rect">
                  <a:avLst/>
                </a:prstGeom>
                <a:blipFill>
                  <a:blip r:embed="rId4"/>
                  <a:stretch>
                    <a:fillRect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E6718EF-BBA3-044B-9143-70144885103A}"/>
                    </a:ext>
                  </a:extLst>
                </p:cNvPr>
                <p:cNvSpPr txBox="1"/>
                <p:nvPr/>
              </p:nvSpPr>
              <p:spPr>
                <a:xfrm rot="10800000" flipH="1" flipV="1">
                  <a:off x="6667500" y="4674774"/>
                  <a:ext cx="457194"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m:t>
                        </m:r>
                      </m:oMath>
                    </m:oMathPara>
                  </a14:m>
                  <a:endParaRPr lang="en-US" sz="1400"/>
                </a:p>
              </p:txBody>
            </p:sp>
          </mc:Choice>
          <mc:Fallback xmlns="">
            <p:sp>
              <p:nvSpPr>
                <p:cNvPr id="31" name="TextBox 30">
                  <a:extLst>
                    <a:ext uri="{FF2B5EF4-FFF2-40B4-BE49-F238E27FC236}">
                      <a16:creationId xmlns:a16="http://schemas.microsoft.com/office/drawing/2014/main" id="{AE6718EF-BBA3-044B-9143-70144885103A}"/>
                    </a:ext>
                  </a:extLst>
                </p:cNvPr>
                <p:cNvSpPr txBox="1">
                  <a:spLocks noRot="1" noChangeAspect="1" noMove="1" noResize="1" noEditPoints="1" noAdjustHandles="1" noChangeArrowheads="1" noChangeShapeType="1" noTextEdit="1"/>
                </p:cNvSpPr>
                <p:nvPr/>
              </p:nvSpPr>
              <p:spPr>
                <a:xfrm rot="10800000" flipH="1" flipV="1">
                  <a:off x="6667500" y="4674774"/>
                  <a:ext cx="457194" cy="215444"/>
                </a:xfrm>
                <a:prstGeom prst="rect">
                  <a:avLst/>
                </a:prstGeom>
                <a:blipFill>
                  <a:blip r:embed="rId5"/>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DA04CF8-692A-1443-8DD5-BC040129BBB5}"/>
                    </a:ext>
                  </a:extLst>
                </p:cNvPr>
                <p:cNvSpPr txBox="1"/>
                <p:nvPr/>
              </p:nvSpPr>
              <p:spPr>
                <a:xfrm rot="10800000" flipH="1" flipV="1">
                  <a:off x="6117805" y="4862532"/>
                  <a:ext cx="556543"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𝑦</m:t>
                        </m:r>
                        <m:r>
                          <a:rPr lang="en-US" sz="1400" b="0" i="1" smtClean="0">
                            <a:latin typeface="Cambria Math" panose="02040503050406030204" pitchFamily="18" charset="0"/>
                          </a:rPr>
                          <m:t>=</m:t>
                        </m:r>
                        <m:r>
                          <a:rPr lang="en-US" sz="1400" b="0" i="1" smtClean="0">
                            <a:latin typeface="Cambria Math" panose="02040503050406030204" pitchFamily="18" charset="0"/>
                          </a:rPr>
                          <m:t>𝑎𝑥</m:t>
                        </m:r>
                      </m:oMath>
                    </m:oMathPara>
                  </a14:m>
                  <a:endParaRPr lang="en-US" sz="1400"/>
                </a:p>
              </p:txBody>
            </p:sp>
          </mc:Choice>
          <mc:Fallback xmlns="">
            <p:sp>
              <p:nvSpPr>
                <p:cNvPr id="34" name="TextBox 33">
                  <a:extLst>
                    <a:ext uri="{FF2B5EF4-FFF2-40B4-BE49-F238E27FC236}">
                      <a16:creationId xmlns:a16="http://schemas.microsoft.com/office/drawing/2014/main" id="{7DA04CF8-692A-1443-8DD5-BC040129BBB5}"/>
                    </a:ext>
                  </a:extLst>
                </p:cNvPr>
                <p:cNvSpPr txBox="1">
                  <a:spLocks noRot="1" noChangeAspect="1" noMove="1" noResize="1" noEditPoints="1" noAdjustHandles="1" noChangeArrowheads="1" noChangeShapeType="1" noTextEdit="1"/>
                </p:cNvSpPr>
                <p:nvPr/>
              </p:nvSpPr>
              <p:spPr>
                <a:xfrm rot="10800000" flipH="1" flipV="1">
                  <a:off x="6117805" y="4862532"/>
                  <a:ext cx="556543" cy="215444"/>
                </a:xfrm>
                <a:prstGeom prst="rect">
                  <a:avLst/>
                </a:prstGeom>
                <a:blipFill>
                  <a:blip r:embed="rId8"/>
                  <a:stretch>
                    <a:fillRect l="-9890" r="-4396"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F765379-4E0B-4D49-82B3-0AE0DB7B61EA}"/>
                    </a:ext>
                  </a:extLst>
                </p:cNvPr>
                <p:cNvSpPr txBox="1"/>
                <p:nvPr/>
              </p:nvSpPr>
              <p:spPr>
                <a:xfrm rot="10800000" flipH="1" flipV="1">
                  <a:off x="7592731" y="4135079"/>
                  <a:ext cx="556543"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𝑦</m:t>
                        </m:r>
                        <m:r>
                          <a:rPr lang="en-US" sz="1400" b="0" i="1" smtClean="0">
                            <a:latin typeface="Cambria Math" panose="02040503050406030204" pitchFamily="18" charset="0"/>
                          </a:rPr>
                          <m:t>=</m:t>
                        </m:r>
                        <m:r>
                          <a:rPr lang="en-US" sz="1400" b="0" i="1" smtClean="0">
                            <a:latin typeface="Cambria Math" panose="02040503050406030204" pitchFamily="18" charset="0"/>
                          </a:rPr>
                          <m:t>𝑥</m:t>
                        </m:r>
                      </m:oMath>
                    </m:oMathPara>
                  </a14:m>
                  <a:endParaRPr lang="en-US" sz="1400"/>
                </a:p>
              </p:txBody>
            </p:sp>
          </mc:Choice>
          <mc:Fallback xmlns="">
            <p:sp>
              <p:nvSpPr>
                <p:cNvPr id="35" name="TextBox 34">
                  <a:extLst>
                    <a:ext uri="{FF2B5EF4-FFF2-40B4-BE49-F238E27FC236}">
                      <a16:creationId xmlns:a16="http://schemas.microsoft.com/office/drawing/2014/main" id="{8F765379-4E0B-4D49-82B3-0AE0DB7B61EA}"/>
                    </a:ext>
                  </a:extLst>
                </p:cNvPr>
                <p:cNvSpPr txBox="1">
                  <a:spLocks noRot="1" noChangeAspect="1" noMove="1" noResize="1" noEditPoints="1" noAdjustHandles="1" noChangeArrowheads="1" noChangeShapeType="1" noTextEdit="1"/>
                </p:cNvSpPr>
                <p:nvPr/>
              </p:nvSpPr>
              <p:spPr>
                <a:xfrm rot="10800000" flipH="1" flipV="1">
                  <a:off x="7592731" y="4135079"/>
                  <a:ext cx="556543" cy="215444"/>
                </a:xfrm>
                <a:prstGeom prst="rect">
                  <a:avLst/>
                </a:prstGeom>
                <a:blipFill>
                  <a:blip r:embed="rId9"/>
                  <a:stretch>
                    <a:fillRect l="-1099" b="-2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04F24D5-F960-E745-B82C-FDAC7E713D3A}"/>
                    </a:ext>
                  </a:extLst>
                </p:cNvPr>
                <p:cNvSpPr txBox="1"/>
                <p:nvPr/>
              </p:nvSpPr>
              <p:spPr>
                <a:xfrm rot="10800000" flipH="1" flipV="1">
                  <a:off x="7620000" y="497275"/>
                  <a:ext cx="556543"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𝑦</m:t>
                        </m:r>
                        <m:r>
                          <a:rPr lang="en-US" sz="1400" b="0" i="1" smtClean="0">
                            <a:latin typeface="Cambria Math" panose="02040503050406030204" pitchFamily="18" charset="0"/>
                          </a:rPr>
                          <m:t>=</m:t>
                        </m:r>
                        <m:r>
                          <a:rPr lang="en-US" sz="1400" b="0" i="1" smtClean="0">
                            <a:latin typeface="Cambria Math" panose="02040503050406030204" pitchFamily="18" charset="0"/>
                          </a:rPr>
                          <m:t>𝑥</m:t>
                        </m:r>
                      </m:oMath>
                    </m:oMathPara>
                  </a14:m>
                  <a:endParaRPr lang="en-US" sz="1400"/>
                </a:p>
              </p:txBody>
            </p:sp>
          </mc:Choice>
          <mc:Fallback xmlns="">
            <p:sp>
              <p:nvSpPr>
                <p:cNvPr id="36" name="TextBox 35">
                  <a:extLst>
                    <a:ext uri="{FF2B5EF4-FFF2-40B4-BE49-F238E27FC236}">
                      <a16:creationId xmlns:a16="http://schemas.microsoft.com/office/drawing/2014/main" id="{D04F24D5-F960-E745-B82C-FDAC7E713D3A}"/>
                    </a:ext>
                  </a:extLst>
                </p:cNvPr>
                <p:cNvSpPr txBox="1">
                  <a:spLocks noRot="1" noChangeAspect="1" noMove="1" noResize="1" noEditPoints="1" noAdjustHandles="1" noChangeArrowheads="1" noChangeShapeType="1" noTextEdit="1"/>
                </p:cNvSpPr>
                <p:nvPr/>
              </p:nvSpPr>
              <p:spPr>
                <a:xfrm rot="10800000" flipH="1" flipV="1">
                  <a:off x="7620000" y="497275"/>
                  <a:ext cx="556543" cy="215444"/>
                </a:xfrm>
                <a:prstGeom prst="rect">
                  <a:avLst/>
                </a:prstGeom>
                <a:blipFill>
                  <a:blip r:embed="rId10"/>
                  <a:stretch>
                    <a:fillRect b="-2222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E138BA84-9B3C-C141-92F7-BA3E104ED1D5}"/>
                  </a:ext>
                </a:extLst>
              </p:cNvPr>
              <p:cNvSpPr/>
              <p:nvPr/>
            </p:nvSpPr>
            <p:spPr>
              <a:xfrm>
                <a:off x="7195663" y="3189206"/>
                <a:ext cx="1615827" cy="500650"/>
              </a:xfrm>
              <a:prstGeom prst="rect">
                <a:avLst/>
              </a:prstGeom>
            </p:spPr>
            <p:txBody>
              <a:bodyPr wrap="none">
                <a:spAutoFit/>
              </a:bodyPr>
              <a:lstStyle/>
              <a:p>
                <a:pPr lvl="1"/>
                <a14:m>
                  <m:oMathPara xmlns:m="http://schemas.openxmlformats.org/officeDocument/2006/math">
                    <m:oMathParaPr>
                      <m:jc m:val="left"/>
                    </m:oMathParaPr>
                    <m:oMath xmlns:m="http://schemas.openxmlformats.org/officeDocument/2006/math">
                      <m:r>
                        <a:rPr lang="en-US" sz="1400" b="0" i="1" smtClean="0">
                          <a:latin typeface="Cambria Math" panose="02040503050406030204" pitchFamily="18" charset="0"/>
                        </a:rPr>
                        <m:t>𝑦</m:t>
                      </m:r>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1</m:t>
                          </m:r>
                        </m:num>
                        <m:den>
                          <m:r>
                            <a:rPr lang="en-US" sz="1400" i="1">
                              <a:latin typeface="Cambria Math" panose="02040503050406030204" pitchFamily="18" charset="0"/>
                            </a:rPr>
                            <m:t>1+</m:t>
                          </m:r>
                          <m:sSup>
                            <m:sSupPr>
                              <m:ctrlPr>
                                <a:rPr lang="en-US" sz="1400" i="1">
                                  <a:latin typeface="Cambria Math" panose="02040503050406030204" pitchFamily="18" charset="0"/>
                                </a:rPr>
                              </m:ctrlPr>
                            </m:sSupPr>
                            <m:e>
                              <m:r>
                                <a:rPr lang="en-US" sz="1400" i="1">
                                  <a:latin typeface="Cambria Math" panose="02040503050406030204" pitchFamily="18" charset="0"/>
                                </a:rPr>
                                <m:t>𝑒</m:t>
                              </m:r>
                            </m:e>
                            <m:sup>
                              <m:r>
                                <a:rPr lang="en-US" sz="1400" i="1">
                                  <a:latin typeface="Cambria Math" panose="02040503050406030204" pitchFamily="18" charset="0"/>
                                </a:rPr>
                                <m:t>−</m:t>
                              </m:r>
                              <m:r>
                                <a:rPr lang="en-US" sz="1400" i="1">
                                  <a:latin typeface="Cambria Math" panose="02040503050406030204" pitchFamily="18" charset="0"/>
                                </a:rPr>
                                <m:t>𝑥</m:t>
                              </m:r>
                            </m:sup>
                          </m:sSup>
                        </m:den>
                      </m:f>
                    </m:oMath>
                  </m:oMathPara>
                </a14:m>
                <a:endParaRPr lang="en-US" sz="1400"/>
              </a:p>
            </p:txBody>
          </p:sp>
        </mc:Choice>
        <mc:Fallback xmlns="">
          <p:sp>
            <p:nvSpPr>
              <p:cNvPr id="37" name="Rectangle 36">
                <a:extLst>
                  <a:ext uri="{FF2B5EF4-FFF2-40B4-BE49-F238E27FC236}">
                    <a16:creationId xmlns:a16="http://schemas.microsoft.com/office/drawing/2014/main" id="{E138BA84-9B3C-C141-92F7-BA3E104ED1D5}"/>
                  </a:ext>
                </a:extLst>
              </p:cNvPr>
              <p:cNvSpPr>
                <a:spLocks noRot="1" noChangeAspect="1" noMove="1" noResize="1" noEditPoints="1" noAdjustHandles="1" noChangeArrowheads="1" noChangeShapeType="1" noTextEdit="1"/>
              </p:cNvSpPr>
              <p:nvPr/>
            </p:nvSpPr>
            <p:spPr>
              <a:xfrm>
                <a:off x="7195663" y="3189206"/>
                <a:ext cx="1615827" cy="500650"/>
              </a:xfrm>
              <a:prstGeom prst="rect">
                <a:avLst/>
              </a:prstGeom>
              <a:blipFill>
                <a:blip r:embed="rId11"/>
                <a:stretch>
                  <a:fillRect b="-1220"/>
                </a:stretch>
              </a:blipFill>
            </p:spPr>
            <p:txBody>
              <a:bodyPr/>
              <a:lstStyle/>
              <a:p>
                <a:r>
                  <a:rPr lang="en-US">
                    <a:noFill/>
                  </a:rPr>
                  <a:t> </a:t>
                </a:r>
              </a:p>
            </p:txBody>
          </p:sp>
        </mc:Fallback>
      </mc:AlternateContent>
    </p:spTree>
    <p:extLst>
      <p:ext uri="{BB962C8B-B14F-4D97-AF65-F5344CB8AC3E}">
        <p14:creationId xmlns:p14="http://schemas.microsoft.com/office/powerpoint/2010/main" val="36095219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10;&#10;Description automatically generated">
            <a:extLst>
              <a:ext uri="{FF2B5EF4-FFF2-40B4-BE49-F238E27FC236}">
                <a16:creationId xmlns:a16="http://schemas.microsoft.com/office/drawing/2014/main" id="{7780897F-C019-A14A-BF96-DE6A11FB8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6387" y="2400314"/>
            <a:ext cx="3196976" cy="3470067"/>
          </a:xfrm>
          <a:prstGeom prst="rect">
            <a:avLst/>
          </a:prstGeom>
        </p:spPr>
      </p:pic>
      <p:sp>
        <p:nvSpPr>
          <p:cNvPr id="2" name="Title 1">
            <a:extLst>
              <a:ext uri="{FF2B5EF4-FFF2-40B4-BE49-F238E27FC236}">
                <a16:creationId xmlns:a16="http://schemas.microsoft.com/office/drawing/2014/main" id="{6640F270-2D82-6D40-A3FB-22FEA85D295A}"/>
              </a:ext>
            </a:extLst>
          </p:cNvPr>
          <p:cNvSpPr>
            <a:spLocks noGrp="1"/>
          </p:cNvSpPr>
          <p:nvPr>
            <p:ph type="title"/>
          </p:nvPr>
        </p:nvSpPr>
        <p:spPr/>
        <p:txBody>
          <a:bodyPr/>
          <a:lstStyle/>
          <a:p>
            <a:r>
              <a:rPr lang="en-US"/>
              <a:t>GNN Layer in Practice</a:t>
            </a:r>
          </a:p>
        </p:txBody>
      </p:sp>
      <p:sp>
        <p:nvSpPr>
          <p:cNvPr id="3" name="Content Placeholder 2">
            <a:extLst>
              <a:ext uri="{FF2B5EF4-FFF2-40B4-BE49-F238E27FC236}">
                <a16:creationId xmlns:a16="http://schemas.microsoft.com/office/drawing/2014/main" id="{BB6D55E5-656C-064A-8D78-A630629D5B56}"/>
              </a:ext>
            </a:extLst>
          </p:cNvPr>
          <p:cNvSpPr>
            <a:spLocks noGrp="1"/>
          </p:cNvSpPr>
          <p:nvPr>
            <p:ph idx="1"/>
          </p:nvPr>
        </p:nvSpPr>
        <p:spPr>
          <a:xfrm>
            <a:off x="408754" y="1362016"/>
            <a:ext cx="5900606" cy="5257801"/>
          </a:xfrm>
        </p:spPr>
        <p:txBody>
          <a:bodyPr>
            <a:normAutofit/>
          </a:bodyPr>
          <a:lstStyle/>
          <a:p>
            <a:r>
              <a:rPr lang="en-US" sz="2800" b="1" dirty="0">
                <a:solidFill>
                  <a:schemeClr val="accent2"/>
                </a:solidFill>
              </a:rPr>
              <a:t>Summary:</a:t>
            </a:r>
            <a:r>
              <a:rPr lang="en-US" sz="2800" b="1" dirty="0"/>
              <a:t> </a:t>
            </a:r>
            <a:r>
              <a:rPr lang="en-US" sz="2800" dirty="0"/>
              <a:t>Modern deep learning modules can be included into a GNN layer for better performance</a:t>
            </a:r>
          </a:p>
          <a:p>
            <a:endParaRPr lang="en-US" sz="2800" b="1" dirty="0"/>
          </a:p>
          <a:p>
            <a:r>
              <a:rPr lang="en-US" sz="2800" b="1" dirty="0">
                <a:solidFill>
                  <a:schemeClr val="accent4"/>
                </a:solidFill>
              </a:rPr>
              <a:t>Designing novel GNN layers is still an active research frontier</a:t>
            </a:r>
          </a:p>
          <a:p>
            <a:endParaRPr lang="en-US" sz="2800" b="1" dirty="0"/>
          </a:p>
          <a:p>
            <a:r>
              <a:rPr lang="en-US" sz="2800" dirty="0"/>
              <a:t>You can explore diverse GNN designs or try out your own ideas in </a:t>
            </a:r>
            <a:r>
              <a:rPr lang="en-US" sz="2800" b="1" dirty="0" err="1">
                <a:solidFill>
                  <a:srgbClr val="0000FF"/>
                </a:solidFill>
                <a:hlinkClick r:id="rId4">
                  <a:extLst>
                    <a:ext uri="{A12FA001-AC4F-418D-AE19-62706E023703}">
                      <ahyp:hlinkClr xmlns:ahyp="http://schemas.microsoft.com/office/drawing/2018/hyperlinkcolor" val="tx"/>
                    </a:ext>
                  </a:extLst>
                </a:hlinkClick>
              </a:rPr>
              <a:t>GraphGym</a:t>
            </a:r>
            <a:endParaRPr lang="en-US" sz="2800" b="1" dirty="0">
              <a:solidFill>
                <a:srgbClr val="0000FF"/>
              </a:solidFill>
            </a:endParaRPr>
          </a:p>
        </p:txBody>
      </p:sp>
      <p:sp>
        <p:nvSpPr>
          <p:cNvPr id="6" name="Slide Number Placeholder 5">
            <a:extLst>
              <a:ext uri="{FF2B5EF4-FFF2-40B4-BE49-F238E27FC236}">
                <a16:creationId xmlns:a16="http://schemas.microsoft.com/office/drawing/2014/main" id="{2BAE42C6-1120-E948-B619-C9988A48621D}"/>
              </a:ext>
            </a:extLst>
          </p:cNvPr>
          <p:cNvSpPr>
            <a:spLocks noGrp="1"/>
          </p:cNvSpPr>
          <p:nvPr>
            <p:ph type="sldNum" sz="quarter" idx="12"/>
          </p:nvPr>
        </p:nvSpPr>
        <p:spPr/>
        <p:txBody>
          <a:bodyPr/>
          <a:lstStyle/>
          <a:p>
            <a:fld id="{19B12225-5612-419B-A8D5-4B8EEE4C217E}" type="slidenum">
              <a:rPr lang="en-US" smtClean="0"/>
              <a:pPr/>
              <a:t>77</a:t>
            </a:fld>
            <a:endParaRPr lang="en-US"/>
          </a:p>
        </p:txBody>
      </p:sp>
      <p:sp>
        <p:nvSpPr>
          <p:cNvPr id="10" name="TextBox 9">
            <a:extLst>
              <a:ext uri="{FF2B5EF4-FFF2-40B4-BE49-F238E27FC236}">
                <a16:creationId xmlns:a16="http://schemas.microsoft.com/office/drawing/2014/main" id="{94ADF5F3-FC46-8C40-ACA0-AEA15A051C0E}"/>
              </a:ext>
            </a:extLst>
          </p:cNvPr>
          <p:cNvSpPr txBox="1"/>
          <p:nvPr/>
        </p:nvSpPr>
        <p:spPr>
          <a:xfrm>
            <a:off x="7331336" y="1879724"/>
            <a:ext cx="1812664" cy="400110"/>
          </a:xfrm>
          <a:prstGeom prst="rect">
            <a:avLst/>
          </a:prstGeom>
          <a:noFill/>
        </p:spPr>
        <p:txBody>
          <a:bodyPr wrap="square" rtlCol="0">
            <a:spAutoFit/>
          </a:bodyPr>
          <a:lstStyle/>
          <a:p>
            <a:r>
              <a:rPr lang="en-US" sz="2000" b="1">
                <a:latin typeface="Calibri" panose="020F0502020204030204" pitchFamily="34" charset="0"/>
                <a:cs typeface="Calibri" panose="020F0502020204030204" pitchFamily="34" charset="0"/>
              </a:rPr>
              <a:t>A GNN Layer</a:t>
            </a:r>
          </a:p>
        </p:txBody>
      </p:sp>
    </p:spTree>
    <p:extLst>
      <p:ext uri="{BB962C8B-B14F-4D97-AF65-F5344CB8AC3E}">
        <p14:creationId xmlns:p14="http://schemas.microsoft.com/office/powerpoint/2010/main" val="1595319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36525"/>
            <a:ext cx="8229600" cy="1143000"/>
          </a:xfrm>
        </p:spPr>
        <p:txBody>
          <a:bodyPr/>
          <a:lstStyle/>
          <a:p>
            <a:r>
              <a:rPr lang="en-US" dirty="0"/>
              <a:t>Summary</a:t>
            </a:r>
          </a:p>
        </p:txBody>
      </p:sp>
      <p:sp>
        <p:nvSpPr>
          <p:cNvPr id="3" name="Content Placeholder 2"/>
          <p:cNvSpPr>
            <a:spLocks noGrp="1"/>
          </p:cNvSpPr>
          <p:nvPr>
            <p:ph idx="1"/>
          </p:nvPr>
        </p:nvSpPr>
        <p:spPr>
          <a:xfrm>
            <a:off x="611560" y="1606116"/>
            <a:ext cx="8412480" cy="3645768"/>
          </a:xfrm>
        </p:spPr>
        <p:txBody>
          <a:bodyPr>
            <a:normAutofit fontScale="92500" lnSpcReduction="10000"/>
          </a:bodyPr>
          <a:lstStyle/>
          <a:p>
            <a:pPr>
              <a:buFont typeface="Wingdings" panose="05000000000000000000" pitchFamily="2" charset="2"/>
              <a:buChar char="§"/>
            </a:pPr>
            <a:r>
              <a:rPr lang="en-CA" dirty="0"/>
              <a:t>Single GNN layer: </a:t>
            </a:r>
          </a:p>
          <a:p>
            <a:pPr lvl="1">
              <a:buFont typeface="Wingdings" panose="05000000000000000000" pitchFamily="2" charset="2"/>
              <a:buChar char="§"/>
            </a:pPr>
            <a:r>
              <a:rPr lang="en-CA" dirty="0"/>
              <a:t>Message</a:t>
            </a:r>
          </a:p>
          <a:p>
            <a:pPr lvl="1">
              <a:buFont typeface="Wingdings" panose="05000000000000000000" pitchFamily="2" charset="2"/>
              <a:buChar char="§"/>
            </a:pPr>
            <a:r>
              <a:rPr lang="en-CA" dirty="0"/>
              <a:t> Aggregation</a:t>
            </a:r>
          </a:p>
          <a:p>
            <a:pPr marL="0" indent="0">
              <a:buNone/>
            </a:pPr>
            <a:r>
              <a:rPr lang="en-CA" dirty="0"/>
              <a:t>Apply ML modules</a:t>
            </a:r>
          </a:p>
          <a:p>
            <a:pPr lvl="1">
              <a:buFont typeface="Wingdings" panose="05000000000000000000" pitchFamily="2" charset="2"/>
              <a:buChar char="§"/>
            </a:pPr>
            <a:r>
              <a:rPr lang="en-CA" dirty="0"/>
              <a:t>Attention</a:t>
            </a:r>
          </a:p>
          <a:p>
            <a:pPr lvl="1">
              <a:buFont typeface="Wingdings" panose="05000000000000000000" pitchFamily="2" charset="2"/>
              <a:buChar char="§"/>
            </a:pPr>
            <a:r>
              <a:rPr lang="en-CA" dirty="0"/>
              <a:t>Drop out</a:t>
            </a:r>
          </a:p>
          <a:p>
            <a:pPr lvl="1">
              <a:buFont typeface="Wingdings" panose="05000000000000000000" pitchFamily="2" charset="2"/>
              <a:buChar char="§"/>
            </a:pPr>
            <a:r>
              <a:rPr lang="en-CA" dirty="0"/>
              <a:t>Normalization</a:t>
            </a:r>
          </a:p>
          <a:p>
            <a:pPr lvl="1">
              <a:buFont typeface="Wingdings" panose="05000000000000000000" pitchFamily="2" charset="2"/>
              <a:buChar char="§"/>
            </a:pPr>
            <a:r>
              <a:rPr lang="en-CA" dirty="0"/>
              <a:t>Non-linearity</a:t>
            </a:r>
          </a:p>
          <a:p>
            <a:pPr>
              <a:buFont typeface="Wingdings" panose="05000000000000000000" pitchFamily="2" charset="2"/>
              <a:buChar char="§"/>
            </a:pPr>
            <a:endParaRPr lang="en-CA" dirty="0"/>
          </a:p>
        </p:txBody>
      </p:sp>
      <p:sp>
        <p:nvSpPr>
          <p:cNvPr id="6" name="Slide Number Placeholder 5"/>
          <p:cNvSpPr>
            <a:spLocks noGrp="1"/>
          </p:cNvSpPr>
          <p:nvPr>
            <p:ph type="sldNum" sz="quarter" idx="12"/>
          </p:nvPr>
        </p:nvSpPr>
        <p:spPr/>
        <p:txBody>
          <a:bodyPr/>
          <a:lstStyle/>
          <a:p>
            <a:fld id="{19B12225-5612-419B-A8D5-4B8EEE4C217E}" type="slidenum">
              <a:rPr lang="en-US" smtClean="0"/>
              <a:pPr/>
              <a:t>78</a:t>
            </a:fld>
            <a:endParaRPr lang="en-US"/>
          </a:p>
        </p:txBody>
      </p:sp>
    </p:spTree>
    <p:extLst>
      <p:ext uri="{BB962C8B-B14F-4D97-AF65-F5344CB8AC3E}">
        <p14:creationId xmlns:p14="http://schemas.microsoft.com/office/powerpoint/2010/main" val="15441804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86F4DC5-3B67-4A87-86BB-9456438ABFBE}"/>
              </a:ext>
            </a:extLst>
          </p:cNvPr>
          <p:cNvSpPr>
            <a:spLocks noGrp="1"/>
          </p:cNvSpPr>
          <p:nvPr>
            <p:ph type="sldNum" sz="quarter" idx="12"/>
          </p:nvPr>
        </p:nvSpPr>
        <p:spPr/>
        <p:txBody>
          <a:bodyPr/>
          <a:lstStyle/>
          <a:p>
            <a:fld id="{878E0B35-C73E-49DE-9EA0-4D9F6C87E107}" type="slidenum">
              <a:rPr lang="el-GR" smtClean="0"/>
              <a:pPr/>
              <a:t>79</a:t>
            </a:fld>
            <a:endParaRPr lang="el-GR"/>
          </a:p>
        </p:txBody>
      </p:sp>
      <p:sp>
        <p:nvSpPr>
          <p:cNvPr id="3" name="TextBox 2">
            <a:extLst>
              <a:ext uri="{FF2B5EF4-FFF2-40B4-BE49-F238E27FC236}">
                <a16:creationId xmlns:a16="http://schemas.microsoft.com/office/drawing/2014/main" id="{E5D16322-9F1E-4CE5-A216-E0E3ECC8CD0D}"/>
              </a:ext>
            </a:extLst>
          </p:cNvPr>
          <p:cNvSpPr txBox="1"/>
          <p:nvPr/>
        </p:nvSpPr>
        <p:spPr>
          <a:xfrm>
            <a:off x="611560" y="1844824"/>
            <a:ext cx="8075240" cy="3046988"/>
          </a:xfrm>
          <a:prstGeom prst="rect">
            <a:avLst/>
          </a:prstGeom>
          <a:noFill/>
        </p:spPr>
        <p:txBody>
          <a:bodyPr wrap="square" rtlCol="0">
            <a:spAutoFit/>
          </a:bodyPr>
          <a:lstStyle/>
          <a:p>
            <a:pPr marL="457200" indent="-457200">
              <a:buFont typeface="Wingdings" panose="05000000000000000000" pitchFamily="2" charset="2"/>
              <a:buChar char="§"/>
            </a:pPr>
            <a:r>
              <a:rPr lang="en-US" sz="3200" dirty="0">
                <a:solidFill>
                  <a:schemeClr val="bg1">
                    <a:lumMod val="65000"/>
                  </a:schemeClr>
                </a:solidFill>
              </a:rPr>
              <a:t>General Framework</a:t>
            </a:r>
          </a:p>
          <a:p>
            <a:pPr marL="457200" indent="-457200">
              <a:buFont typeface="Wingdings" panose="05000000000000000000" pitchFamily="2" charset="2"/>
              <a:buChar char="§"/>
            </a:pPr>
            <a:r>
              <a:rPr lang="en-US" sz="3200" dirty="0">
                <a:solidFill>
                  <a:schemeClr val="bg1">
                    <a:lumMod val="75000"/>
                  </a:schemeClr>
                </a:solidFill>
              </a:rPr>
              <a:t>A single GNN layer: Aggregation and Message</a:t>
            </a:r>
          </a:p>
          <a:p>
            <a:pPr marL="457200" indent="-457200">
              <a:buFont typeface="Wingdings" panose="05000000000000000000" pitchFamily="2" charset="2"/>
              <a:buChar char="§"/>
            </a:pPr>
            <a:r>
              <a:rPr lang="en-US" sz="3200" dirty="0">
                <a:solidFill>
                  <a:srgbClr val="FF0000"/>
                </a:solidFill>
              </a:rPr>
              <a:t>Layer Connectivity: Stacking</a:t>
            </a:r>
          </a:p>
          <a:p>
            <a:pPr marL="457200" indent="-457200">
              <a:buFont typeface="Wingdings" panose="05000000000000000000" pitchFamily="2" charset="2"/>
              <a:buChar char="§"/>
            </a:pPr>
            <a:r>
              <a:rPr lang="en-US" sz="3200" dirty="0"/>
              <a:t>Graph manipulations</a:t>
            </a:r>
          </a:p>
          <a:p>
            <a:pPr marL="457200" indent="-457200">
              <a:buFont typeface="Wingdings" panose="05000000000000000000" pitchFamily="2" charset="2"/>
              <a:buChar char="§"/>
            </a:pPr>
            <a:r>
              <a:rPr lang="en-US" sz="3200" dirty="0"/>
              <a:t>Learning objectives</a:t>
            </a:r>
          </a:p>
        </p:txBody>
      </p:sp>
      <p:sp>
        <p:nvSpPr>
          <p:cNvPr id="4" name="TextBox 3">
            <a:extLst>
              <a:ext uri="{FF2B5EF4-FFF2-40B4-BE49-F238E27FC236}">
                <a16:creationId xmlns:a16="http://schemas.microsoft.com/office/drawing/2014/main" id="{CDEA712B-4984-4455-921A-92EFD5F153D9}"/>
              </a:ext>
            </a:extLst>
          </p:cNvPr>
          <p:cNvSpPr txBox="1"/>
          <p:nvPr/>
        </p:nvSpPr>
        <p:spPr>
          <a:xfrm>
            <a:off x="755576" y="548680"/>
            <a:ext cx="6696744" cy="769441"/>
          </a:xfrm>
          <a:prstGeom prst="rect">
            <a:avLst/>
          </a:prstGeom>
          <a:noFill/>
        </p:spPr>
        <p:txBody>
          <a:bodyPr wrap="square" rtlCol="0">
            <a:spAutoFit/>
          </a:bodyPr>
          <a:lstStyle/>
          <a:p>
            <a:pPr algn="ctr"/>
            <a:r>
              <a:rPr lang="en-US" sz="4400" dirty="0"/>
              <a:t>Outline</a:t>
            </a:r>
            <a:endParaRPr lang="el-GR" sz="4400" dirty="0"/>
          </a:p>
        </p:txBody>
      </p:sp>
    </p:spTree>
    <p:extLst>
      <p:ext uri="{BB962C8B-B14F-4D97-AF65-F5344CB8AC3E}">
        <p14:creationId xmlns:p14="http://schemas.microsoft.com/office/powerpoint/2010/main" val="411773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261"/>
            <a:ext cx="8229600" cy="1143000"/>
          </a:xfrm>
        </p:spPr>
        <p:txBody>
          <a:bodyPr/>
          <a:lstStyle/>
          <a:p>
            <a:r>
              <a:rPr lang="en-US" dirty="0"/>
              <a:t>Recap: “Shallow” Encoding</a:t>
            </a:r>
          </a:p>
        </p:txBody>
      </p:sp>
      <p:sp>
        <p:nvSpPr>
          <p:cNvPr id="3" name="Content Placeholder 2"/>
          <p:cNvSpPr>
            <a:spLocks noGrp="1"/>
          </p:cNvSpPr>
          <p:nvPr>
            <p:ph idx="1"/>
          </p:nvPr>
        </p:nvSpPr>
        <p:spPr>
          <a:xfrm>
            <a:off x="395536" y="1190389"/>
            <a:ext cx="8229600" cy="4525963"/>
          </a:xfrm>
        </p:spPr>
        <p:txBody>
          <a:bodyPr vert="horz" lIns="54864" tIns="91440" rIns="91440" bIns="45720" rtlCol="0" anchor="t">
            <a:normAutofit/>
          </a:bodyPr>
          <a:lstStyle/>
          <a:p>
            <a:pPr marL="118745" indent="0">
              <a:buNone/>
            </a:pPr>
            <a:r>
              <a:rPr lang="en-US" dirty="0">
                <a:latin typeface="Calibri"/>
                <a:cs typeface="Calibri"/>
              </a:rPr>
              <a:t>Simplest encoding approach: </a:t>
            </a:r>
            <a:r>
              <a:rPr lang="en-US" b="1" dirty="0">
                <a:solidFill>
                  <a:srgbClr val="C00000"/>
                </a:solidFill>
                <a:latin typeface="Calibri"/>
                <a:cs typeface="Calibri"/>
              </a:rPr>
              <a:t>Encoder is just an embedding-lookup</a:t>
            </a:r>
            <a:endParaRPr lang="en-US" dirty="0">
              <a:solidFill>
                <a:srgbClr val="C00000"/>
              </a:solidFill>
              <a:latin typeface="Calibri"/>
              <a:cs typeface="Calibri"/>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8</a:t>
            </a:fld>
            <a:endParaRPr lang="en-US"/>
          </a:p>
        </p:txBody>
      </p:sp>
      <p:sp>
        <p:nvSpPr>
          <p:cNvPr id="6" name="Rectangle 5"/>
          <p:cNvSpPr/>
          <p:nvPr/>
        </p:nvSpPr>
        <p:spPr>
          <a:xfrm>
            <a:off x="2170546" y="3392725"/>
            <a:ext cx="4217940" cy="20468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ounded Rectangle 7"/>
          <p:cNvSpPr/>
          <p:nvPr/>
        </p:nvSpPr>
        <p:spPr>
          <a:xfrm>
            <a:off x="3262407" y="3408636"/>
            <a:ext cx="219456" cy="2030967"/>
          </a:xfrm>
          <a:prstGeom prst="roundRect">
            <a:avLst/>
          </a:pr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0" name="Group 19"/>
          <p:cNvGrpSpPr/>
          <p:nvPr/>
        </p:nvGrpSpPr>
        <p:grpSpPr>
          <a:xfrm>
            <a:off x="3298983" y="3436142"/>
            <a:ext cx="158496" cy="768096"/>
            <a:chOff x="3081528" y="2681478"/>
            <a:chExt cx="118872" cy="576072"/>
          </a:xfrm>
        </p:grpSpPr>
        <p:sp>
          <p:nvSpPr>
            <p:cNvPr id="16" name="Oval 15"/>
            <p:cNvSpPr>
              <a:spLocks noChangeAspect="1"/>
            </p:cNvSpPr>
            <p:nvPr/>
          </p:nvSpPr>
          <p:spPr>
            <a:xfrm>
              <a:off x="3081528" y="26814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p:cNvSpPr>
              <a:spLocks noChangeAspect="1"/>
            </p:cNvSpPr>
            <p:nvPr/>
          </p:nvSpPr>
          <p:spPr>
            <a:xfrm>
              <a:off x="3081528" y="28338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p:cNvSpPr>
              <a:spLocks noChangeAspect="1"/>
            </p:cNvSpPr>
            <p:nvPr/>
          </p:nvSpPr>
          <p:spPr>
            <a:xfrm>
              <a:off x="3081528" y="29862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p:cNvSpPr>
              <a:spLocks noChangeAspect="1"/>
            </p:cNvSpPr>
            <p:nvPr/>
          </p:nvSpPr>
          <p:spPr>
            <a:xfrm>
              <a:off x="3081528" y="31386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1" name="Group 20"/>
          <p:cNvGrpSpPr/>
          <p:nvPr/>
        </p:nvGrpSpPr>
        <p:grpSpPr>
          <a:xfrm>
            <a:off x="3298983" y="4248942"/>
            <a:ext cx="158496" cy="768096"/>
            <a:chOff x="3081528" y="2681478"/>
            <a:chExt cx="118872" cy="576072"/>
          </a:xfrm>
        </p:grpSpPr>
        <p:sp>
          <p:nvSpPr>
            <p:cNvPr id="22" name="Oval 21"/>
            <p:cNvSpPr>
              <a:spLocks noChangeAspect="1"/>
            </p:cNvSpPr>
            <p:nvPr/>
          </p:nvSpPr>
          <p:spPr>
            <a:xfrm>
              <a:off x="3081528" y="26814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Oval 22"/>
            <p:cNvSpPr>
              <a:spLocks noChangeAspect="1"/>
            </p:cNvSpPr>
            <p:nvPr/>
          </p:nvSpPr>
          <p:spPr>
            <a:xfrm>
              <a:off x="3081528" y="28338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Oval 23"/>
            <p:cNvSpPr>
              <a:spLocks noChangeAspect="1"/>
            </p:cNvSpPr>
            <p:nvPr/>
          </p:nvSpPr>
          <p:spPr>
            <a:xfrm>
              <a:off x="3081528" y="29862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Oval 24"/>
            <p:cNvSpPr>
              <a:spLocks noChangeAspect="1"/>
            </p:cNvSpPr>
            <p:nvPr/>
          </p:nvSpPr>
          <p:spPr>
            <a:xfrm>
              <a:off x="3081528" y="31386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7" name="Oval 26"/>
          <p:cNvSpPr>
            <a:spLocks noChangeAspect="1"/>
          </p:cNvSpPr>
          <p:nvPr/>
        </p:nvSpPr>
        <p:spPr>
          <a:xfrm>
            <a:off x="3298983" y="5061742"/>
            <a:ext cx="158496" cy="1584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Oval 27"/>
          <p:cNvSpPr>
            <a:spLocks noChangeAspect="1"/>
          </p:cNvSpPr>
          <p:nvPr/>
        </p:nvSpPr>
        <p:spPr>
          <a:xfrm>
            <a:off x="3298983" y="5264942"/>
            <a:ext cx="158496" cy="1584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Left Brace 31"/>
          <p:cNvSpPr/>
          <p:nvPr/>
        </p:nvSpPr>
        <p:spPr>
          <a:xfrm rot="16200000">
            <a:off x="4065848" y="3609381"/>
            <a:ext cx="374995" cy="4270279"/>
          </a:xfrm>
          <a:prstGeom prst="leftBrace">
            <a:avLst>
              <a:gd name="adj1" fmla="val 41260"/>
              <a:gd name="adj2" fmla="val 50000"/>
            </a:avLst>
          </a:prstGeom>
          <a:ln>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3" name="Left Brace 32"/>
          <p:cNvSpPr/>
          <p:nvPr/>
        </p:nvSpPr>
        <p:spPr>
          <a:xfrm rot="10800000">
            <a:off x="6465703" y="3392722"/>
            <a:ext cx="376902" cy="2030715"/>
          </a:xfrm>
          <a:prstGeom prst="leftBrace">
            <a:avLst>
              <a:gd name="adj1" fmla="val 47058"/>
              <a:gd name="adj2" fmla="val 50000"/>
            </a:avLst>
          </a:prstGeom>
          <a:ln>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4" name="TextBox 33"/>
          <p:cNvSpPr txBox="1"/>
          <p:nvPr/>
        </p:nvSpPr>
        <p:spPr>
          <a:xfrm>
            <a:off x="6854921" y="3887122"/>
            <a:ext cx="2286000" cy="1625600"/>
          </a:xfrm>
          <a:prstGeom prst="rect">
            <a:avLst/>
          </a:prstGeom>
          <a:noFill/>
          <a:ln>
            <a:noFill/>
          </a:ln>
        </p:spPr>
        <p:txBody>
          <a:bodyPr wrap="square" lIns="91425" tIns="91425" rIns="91425" bIns="91425" rtlCol="0" anchor="t" anchorCtr="0">
            <a:noAutofit/>
          </a:bodyPr>
          <a:lstStyle/>
          <a:p>
            <a:r>
              <a:rPr lang="en-US" sz="2400">
                <a:latin typeface="Helvetica Neue Light" charset="0"/>
                <a:ea typeface="Helvetica Neue Light" charset="0"/>
                <a:cs typeface="Helvetica Neue Light" charset="0"/>
                <a:sym typeface="Open Sans"/>
              </a:rPr>
              <a:t>Dimension/size of embeddings</a:t>
            </a:r>
          </a:p>
        </p:txBody>
      </p:sp>
      <p:sp>
        <p:nvSpPr>
          <p:cNvPr id="35" name="TextBox 34"/>
          <p:cNvSpPr txBox="1"/>
          <p:nvPr/>
        </p:nvSpPr>
        <p:spPr>
          <a:xfrm>
            <a:off x="2724420" y="5760414"/>
            <a:ext cx="3107113" cy="543708"/>
          </a:xfrm>
          <a:prstGeom prst="rect">
            <a:avLst/>
          </a:prstGeom>
          <a:noFill/>
          <a:ln>
            <a:noFill/>
          </a:ln>
        </p:spPr>
        <p:txBody>
          <a:bodyPr wrap="square" lIns="91425" tIns="91425" rIns="91425" bIns="91425" rtlCol="0" anchor="t" anchorCtr="0">
            <a:noAutofit/>
          </a:bodyPr>
          <a:lstStyle/>
          <a:p>
            <a:r>
              <a:rPr lang="en-US" sz="2400">
                <a:latin typeface="Helvetica Neue Light" charset="0"/>
                <a:ea typeface="Helvetica Neue Light" charset="0"/>
                <a:cs typeface="Helvetica Neue Light" charset="0"/>
                <a:sym typeface="Open Sans"/>
              </a:rPr>
              <a:t>one column per node </a:t>
            </a:r>
          </a:p>
        </p:txBody>
      </p:sp>
      <p:sp>
        <p:nvSpPr>
          <p:cNvPr id="36" name="TextBox 35"/>
          <p:cNvSpPr txBox="1"/>
          <p:nvPr/>
        </p:nvSpPr>
        <p:spPr>
          <a:xfrm>
            <a:off x="-114224" y="2826328"/>
            <a:ext cx="1935328" cy="763753"/>
          </a:xfrm>
          <a:prstGeom prst="rect">
            <a:avLst/>
          </a:prstGeom>
          <a:noFill/>
          <a:ln>
            <a:noFill/>
          </a:ln>
        </p:spPr>
        <p:txBody>
          <a:bodyPr wrap="square" lIns="91425" tIns="91425" rIns="91425" bIns="91425" rtlCol="0" anchor="t" anchorCtr="0">
            <a:noAutofit/>
          </a:bodyPr>
          <a:lstStyle/>
          <a:p>
            <a:pPr algn="ctr"/>
            <a:r>
              <a:rPr lang="en-US" sz="2400">
                <a:latin typeface="Helvetica Neue Light" charset="0"/>
                <a:ea typeface="Helvetica Neue Light" charset="0"/>
                <a:cs typeface="Helvetica Neue Light" charset="0"/>
                <a:sym typeface="Open Sans"/>
              </a:rPr>
              <a:t>embedding matrix</a:t>
            </a:r>
          </a:p>
        </p:txBody>
      </p:sp>
      <p:cxnSp>
        <p:nvCxnSpPr>
          <p:cNvPr id="38" name="Straight Arrow Connector 37"/>
          <p:cNvCxnSpPr>
            <a:cxnSpLocks/>
          </p:cNvCxnSpPr>
          <p:nvPr/>
        </p:nvCxnSpPr>
        <p:spPr>
          <a:xfrm>
            <a:off x="865756" y="3639341"/>
            <a:ext cx="181033" cy="411727"/>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872199" y="2438400"/>
            <a:ext cx="3707171" cy="763753"/>
          </a:xfrm>
          <a:prstGeom prst="rect">
            <a:avLst/>
          </a:prstGeom>
          <a:noFill/>
          <a:ln>
            <a:noFill/>
          </a:ln>
        </p:spPr>
        <p:txBody>
          <a:bodyPr wrap="square" lIns="91425" tIns="91425" rIns="91425" bIns="91425" rtlCol="0" anchor="t" anchorCtr="0">
            <a:noAutofit/>
          </a:bodyPr>
          <a:lstStyle/>
          <a:p>
            <a:pPr algn="ctr"/>
            <a:r>
              <a:rPr lang="en-US" sz="2400">
                <a:latin typeface="Helvetica Neue Light" charset="0"/>
                <a:ea typeface="Helvetica Neue Light" charset="0"/>
                <a:cs typeface="Helvetica Neue Light" charset="0"/>
                <a:sym typeface="Open Sans"/>
              </a:rPr>
              <a:t>embedding vector for a specific node</a:t>
            </a:r>
          </a:p>
        </p:txBody>
      </p:sp>
      <p:cxnSp>
        <p:nvCxnSpPr>
          <p:cNvPr id="40" name="Straight Arrow Connector 39"/>
          <p:cNvCxnSpPr>
            <a:cxnSpLocks/>
          </p:cNvCxnSpPr>
          <p:nvPr/>
        </p:nvCxnSpPr>
        <p:spPr>
          <a:xfrm flipH="1">
            <a:off x="3559081" y="3238268"/>
            <a:ext cx="1083731" cy="886691"/>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F3F7EE5-1190-D845-B588-2B73FA94C025}"/>
                  </a:ext>
                </a:extLst>
              </p:cNvPr>
              <p:cNvSpPr txBox="1"/>
              <p:nvPr/>
            </p:nvSpPr>
            <p:spPr>
              <a:xfrm>
                <a:off x="807324" y="4099863"/>
                <a:ext cx="1130004" cy="7386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800" b="1" i="0" smtClean="0">
                          <a:latin typeface="Cambria Math" panose="02040503050406030204" pitchFamily="18" charset="0"/>
                          <a:cs typeface="Arial" pitchFamily="34" charset="0"/>
                        </a:rPr>
                        <m:t>𝐙</m:t>
                      </m:r>
                      <m:r>
                        <a:rPr lang="en-US" sz="4800" b="0" i="1" smtClean="0">
                          <a:latin typeface="Cambria Math" panose="02040503050406030204" pitchFamily="18" charset="0"/>
                          <a:cs typeface="Arial" pitchFamily="34" charset="0"/>
                        </a:rPr>
                        <m:t>=</m:t>
                      </m:r>
                    </m:oMath>
                  </m:oMathPara>
                </a14:m>
                <a:endParaRPr lang="en-US" sz="4800">
                  <a:latin typeface="Arial" pitchFamily="34" charset="0"/>
                  <a:cs typeface="Arial" pitchFamily="34" charset="0"/>
                </a:endParaRPr>
              </a:p>
            </p:txBody>
          </p:sp>
        </mc:Choice>
        <mc:Fallback xmlns="">
          <p:sp>
            <p:nvSpPr>
              <p:cNvPr id="10" name="TextBox 9">
                <a:extLst>
                  <a:ext uri="{FF2B5EF4-FFF2-40B4-BE49-F238E27FC236}">
                    <a16:creationId xmlns:a16="http://schemas.microsoft.com/office/drawing/2014/main" id="{FF3F7EE5-1190-D845-B588-2B73FA94C025}"/>
                  </a:ext>
                </a:extLst>
              </p:cNvPr>
              <p:cNvSpPr txBox="1">
                <a:spLocks noRot="1" noChangeAspect="1" noMove="1" noResize="1" noEditPoints="1" noAdjustHandles="1" noChangeArrowheads="1" noChangeShapeType="1" noTextEdit="1"/>
              </p:cNvSpPr>
              <p:nvPr/>
            </p:nvSpPr>
            <p:spPr>
              <a:xfrm>
                <a:off x="807324" y="4099863"/>
                <a:ext cx="1130004" cy="738664"/>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869610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CCCA-8B50-E284-72BF-40BE2ED87634}"/>
              </a:ext>
            </a:extLst>
          </p:cNvPr>
          <p:cNvSpPr>
            <a:spLocks noGrp="1"/>
          </p:cNvSpPr>
          <p:nvPr>
            <p:ph type="title"/>
          </p:nvPr>
        </p:nvSpPr>
        <p:spPr>
          <a:xfrm>
            <a:off x="251520" y="2857500"/>
            <a:ext cx="8229600" cy="1143000"/>
          </a:xfrm>
        </p:spPr>
        <p:txBody>
          <a:bodyPr>
            <a:normAutofit/>
          </a:bodyPr>
          <a:lstStyle/>
          <a:p>
            <a:r>
              <a:rPr lang="en-US" sz="4000" b="1" cap="all" dirty="0">
                <a:solidFill>
                  <a:schemeClr val="accent1">
                    <a:lumMod val="75000"/>
                  </a:schemeClr>
                </a:solidFill>
                <a:latin typeface="+mn-lt"/>
              </a:rPr>
              <a:t>Stacking layers</a:t>
            </a:r>
          </a:p>
        </p:txBody>
      </p:sp>
      <p:sp>
        <p:nvSpPr>
          <p:cNvPr id="3" name="Slide Number Placeholder 2">
            <a:extLst>
              <a:ext uri="{FF2B5EF4-FFF2-40B4-BE49-F238E27FC236}">
                <a16:creationId xmlns:a16="http://schemas.microsoft.com/office/drawing/2014/main" id="{D925BCD7-E41C-1E3E-1D7C-F907807E91FA}"/>
              </a:ext>
            </a:extLst>
          </p:cNvPr>
          <p:cNvSpPr>
            <a:spLocks noGrp="1"/>
          </p:cNvSpPr>
          <p:nvPr>
            <p:ph type="sldNum" sz="quarter" idx="12"/>
          </p:nvPr>
        </p:nvSpPr>
        <p:spPr/>
        <p:txBody>
          <a:bodyPr/>
          <a:lstStyle/>
          <a:p>
            <a:fld id="{878E0B35-C73E-49DE-9EA0-4D9F6C87E107}" type="slidenum">
              <a:rPr lang="el-GR" smtClean="0"/>
              <a:pPr/>
              <a:t>80</a:t>
            </a:fld>
            <a:endParaRPr lang="el-GR"/>
          </a:p>
        </p:txBody>
      </p:sp>
    </p:spTree>
    <p:extLst>
      <p:ext uri="{BB962C8B-B14F-4D97-AF65-F5344CB8AC3E}">
        <p14:creationId xmlns:p14="http://schemas.microsoft.com/office/powerpoint/2010/main" val="20720276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AF86-A497-D34A-A358-3D50D61228DB}"/>
              </a:ext>
            </a:extLst>
          </p:cNvPr>
          <p:cNvSpPr>
            <a:spLocks noGrp="1"/>
          </p:cNvSpPr>
          <p:nvPr>
            <p:ph type="title"/>
          </p:nvPr>
        </p:nvSpPr>
        <p:spPr/>
        <p:txBody>
          <a:bodyPr/>
          <a:lstStyle/>
          <a:p>
            <a:r>
              <a:rPr lang="en-US"/>
              <a:t>Stacking GNN Layers</a:t>
            </a:r>
          </a:p>
        </p:txBody>
      </p:sp>
      <p:sp>
        <p:nvSpPr>
          <p:cNvPr id="6" name="Slide Number Placeholder 5">
            <a:extLst>
              <a:ext uri="{FF2B5EF4-FFF2-40B4-BE49-F238E27FC236}">
                <a16:creationId xmlns:a16="http://schemas.microsoft.com/office/drawing/2014/main" id="{44C4BA7E-5446-264D-898D-344D2831203B}"/>
              </a:ext>
            </a:extLst>
          </p:cNvPr>
          <p:cNvSpPr>
            <a:spLocks noGrp="1"/>
          </p:cNvSpPr>
          <p:nvPr>
            <p:ph type="sldNum" sz="quarter" idx="12"/>
          </p:nvPr>
        </p:nvSpPr>
        <p:spPr/>
        <p:txBody>
          <a:bodyPr/>
          <a:lstStyle/>
          <a:p>
            <a:fld id="{19B12225-5612-419B-A8D5-4B8EEE4C217E}" type="slidenum">
              <a:rPr lang="en-US" smtClean="0"/>
              <a:pPr/>
              <a:t>81</a:t>
            </a:fld>
            <a:endParaRPr lang="en-US"/>
          </a:p>
        </p:txBody>
      </p:sp>
      <p:pic>
        <p:nvPicPr>
          <p:cNvPr id="8" name="Picture 7">
            <a:extLst>
              <a:ext uri="{FF2B5EF4-FFF2-40B4-BE49-F238E27FC236}">
                <a16:creationId xmlns:a16="http://schemas.microsoft.com/office/drawing/2014/main" id="{5C8A0D8C-52FA-6A4E-9B31-DF1BF3692E3C}"/>
              </a:ext>
            </a:extLst>
          </p:cNvPr>
          <p:cNvPicPr>
            <a:picLocks noChangeAspect="1"/>
          </p:cNvPicPr>
          <p:nvPr/>
        </p:nvPicPr>
        <p:blipFill rotWithShape="1">
          <a:blip r:embed="rId2">
            <a:extLst>
              <a:ext uri="{28A0092B-C50C-407E-A947-70E740481C1C}">
                <a14:useLocalDpi xmlns:a14="http://schemas.microsoft.com/office/drawing/2010/main" val="0"/>
              </a:ext>
            </a:extLst>
          </a:blip>
          <a:srcRect r="63931"/>
          <a:stretch/>
        </p:blipFill>
        <p:spPr>
          <a:xfrm>
            <a:off x="102489" y="1139415"/>
            <a:ext cx="1951640" cy="2155450"/>
          </a:xfrm>
          <a:prstGeom prst="rect">
            <a:avLst/>
          </a:prstGeom>
        </p:spPr>
      </p:pic>
      <p:pic>
        <p:nvPicPr>
          <p:cNvPr id="9" name="Picture 8">
            <a:extLst>
              <a:ext uri="{FF2B5EF4-FFF2-40B4-BE49-F238E27FC236}">
                <a16:creationId xmlns:a16="http://schemas.microsoft.com/office/drawing/2014/main" id="{9163D583-A7F5-1345-BCEF-A98B96BD92D9}"/>
              </a:ext>
            </a:extLst>
          </p:cNvPr>
          <p:cNvPicPr>
            <a:picLocks noChangeAspect="1"/>
          </p:cNvPicPr>
          <p:nvPr/>
        </p:nvPicPr>
        <p:blipFill rotWithShape="1">
          <a:blip r:embed="rId3"/>
          <a:srcRect l="4033" b="2082"/>
          <a:stretch/>
        </p:blipFill>
        <p:spPr>
          <a:xfrm>
            <a:off x="3217636" y="2155510"/>
            <a:ext cx="3449644" cy="3973945"/>
          </a:xfrm>
          <a:prstGeom prst="rect">
            <a:avLst/>
          </a:prstGeom>
        </p:spPr>
      </p:pic>
      <p:sp>
        <p:nvSpPr>
          <p:cNvPr id="13" name="Rectangle 12">
            <a:extLst>
              <a:ext uri="{FF2B5EF4-FFF2-40B4-BE49-F238E27FC236}">
                <a16:creationId xmlns:a16="http://schemas.microsoft.com/office/drawing/2014/main" id="{4DC8966C-67D5-2142-A9AA-8355AAC0C1DB}"/>
              </a:ext>
            </a:extLst>
          </p:cNvPr>
          <p:cNvSpPr/>
          <p:nvPr/>
        </p:nvSpPr>
        <p:spPr>
          <a:xfrm>
            <a:off x="2079980" y="2891657"/>
            <a:ext cx="5985711" cy="1302052"/>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TextBox 13">
            <a:extLst>
              <a:ext uri="{FF2B5EF4-FFF2-40B4-BE49-F238E27FC236}">
                <a16:creationId xmlns:a16="http://schemas.microsoft.com/office/drawing/2014/main" id="{9A23612A-F45F-E040-A8A3-366C2DC8E888}"/>
              </a:ext>
            </a:extLst>
          </p:cNvPr>
          <p:cNvSpPr txBox="1"/>
          <p:nvPr/>
        </p:nvSpPr>
        <p:spPr>
          <a:xfrm>
            <a:off x="2105930" y="3311666"/>
            <a:ext cx="1501245" cy="400110"/>
          </a:xfrm>
          <a:prstGeom prst="rect">
            <a:avLst/>
          </a:prstGeom>
          <a:noFill/>
        </p:spPr>
        <p:txBody>
          <a:bodyPr wrap="none" rtlCol="0">
            <a:spAutoFit/>
          </a:bodyPr>
          <a:lstStyle/>
          <a:p>
            <a:r>
              <a:rPr lang="en-US" sz="2000" b="1" dirty="0">
                <a:solidFill>
                  <a:srgbClr val="C00000"/>
                </a:solidFill>
                <a:latin typeface="Calibri" panose="020F0502020204030204" pitchFamily="34" charset="0"/>
                <a:cs typeface="Calibri" panose="020F0502020204030204" pitchFamily="34" charset="0"/>
              </a:rPr>
              <a:t>GNN Layer 2</a:t>
            </a:r>
          </a:p>
        </p:txBody>
      </p:sp>
      <p:sp>
        <p:nvSpPr>
          <p:cNvPr id="15" name="Rectangle 14">
            <a:extLst>
              <a:ext uri="{FF2B5EF4-FFF2-40B4-BE49-F238E27FC236}">
                <a16:creationId xmlns:a16="http://schemas.microsoft.com/office/drawing/2014/main" id="{2CAB7336-5D7E-5248-BDC3-85F1BB2A0931}"/>
              </a:ext>
            </a:extLst>
          </p:cNvPr>
          <p:cNvSpPr/>
          <p:nvPr/>
        </p:nvSpPr>
        <p:spPr>
          <a:xfrm>
            <a:off x="2079979" y="4688800"/>
            <a:ext cx="5985711" cy="1095484"/>
          </a:xfrm>
          <a:prstGeom prst="rect">
            <a:avLst/>
          </a:prstGeom>
          <a:noFill/>
          <a:ln w="25400" cmpd="sng">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TextBox 15">
            <a:extLst>
              <a:ext uri="{FF2B5EF4-FFF2-40B4-BE49-F238E27FC236}">
                <a16:creationId xmlns:a16="http://schemas.microsoft.com/office/drawing/2014/main" id="{89660B14-3550-7540-893A-D27B4E3E95C8}"/>
              </a:ext>
            </a:extLst>
          </p:cNvPr>
          <p:cNvSpPr txBox="1"/>
          <p:nvPr/>
        </p:nvSpPr>
        <p:spPr>
          <a:xfrm>
            <a:off x="2105930" y="5073569"/>
            <a:ext cx="1501245" cy="400110"/>
          </a:xfrm>
          <a:prstGeom prst="rect">
            <a:avLst/>
          </a:prstGeom>
          <a:noFill/>
        </p:spPr>
        <p:txBody>
          <a:bodyPr wrap="none" rtlCol="0">
            <a:spAutoFit/>
          </a:bodyPr>
          <a:lstStyle/>
          <a:p>
            <a:r>
              <a:rPr lang="en-US" sz="2000" b="1" dirty="0">
                <a:solidFill>
                  <a:srgbClr val="C00000"/>
                </a:solidFill>
                <a:latin typeface="Calibri" panose="020F0502020204030204" pitchFamily="34" charset="0"/>
                <a:cs typeface="Calibri" panose="020F0502020204030204" pitchFamily="34" charset="0"/>
              </a:rPr>
              <a:t>GNN Layer 1</a:t>
            </a:r>
          </a:p>
        </p:txBody>
      </p:sp>
      <p:sp>
        <p:nvSpPr>
          <p:cNvPr id="19" name="TextBox 18">
            <a:extLst>
              <a:ext uri="{FF2B5EF4-FFF2-40B4-BE49-F238E27FC236}">
                <a16:creationId xmlns:a16="http://schemas.microsoft.com/office/drawing/2014/main" id="{375C80C3-CB71-F948-9AC8-0C0F69FEDAD6}"/>
              </a:ext>
            </a:extLst>
          </p:cNvPr>
          <p:cNvSpPr txBox="1"/>
          <p:nvPr/>
        </p:nvSpPr>
        <p:spPr>
          <a:xfrm>
            <a:off x="296985" y="4019177"/>
            <a:ext cx="1929585" cy="830997"/>
          </a:xfrm>
          <a:prstGeom prst="rect">
            <a:avLst/>
          </a:prstGeom>
          <a:noFill/>
        </p:spPr>
        <p:txBody>
          <a:bodyPr wrap="square" rtlCol="0">
            <a:spAutoFit/>
          </a:bodyPr>
          <a:lstStyle/>
          <a:p>
            <a:r>
              <a:rPr lang="en-US" sz="2400" b="1">
                <a:solidFill>
                  <a:srgbClr val="C00000"/>
                </a:solidFill>
                <a:latin typeface="Calibri" panose="020F0502020204030204" pitchFamily="34" charset="0"/>
                <a:cs typeface="Calibri" panose="020F0502020204030204" pitchFamily="34" charset="0"/>
              </a:rPr>
              <a:t>(3) Layer connectivity</a:t>
            </a:r>
          </a:p>
        </p:txBody>
      </p:sp>
      <p:sp>
        <p:nvSpPr>
          <p:cNvPr id="21" name="TextBox 20">
            <a:extLst>
              <a:ext uri="{FF2B5EF4-FFF2-40B4-BE49-F238E27FC236}">
                <a16:creationId xmlns:a16="http://schemas.microsoft.com/office/drawing/2014/main" id="{D5D5A132-A7D3-D347-927B-9551EA429529}"/>
              </a:ext>
            </a:extLst>
          </p:cNvPr>
          <p:cNvSpPr txBox="1"/>
          <p:nvPr/>
        </p:nvSpPr>
        <p:spPr>
          <a:xfrm>
            <a:off x="2054129" y="1144174"/>
            <a:ext cx="6580722" cy="1200329"/>
          </a:xfrm>
          <a:prstGeom prst="rect">
            <a:avLst/>
          </a:prstGeom>
          <a:noFill/>
        </p:spPr>
        <p:txBody>
          <a:bodyPr wrap="square" rtlCol="0">
            <a:spAutoFit/>
          </a:bodyPr>
          <a:lstStyle/>
          <a:p>
            <a:r>
              <a:rPr lang="en-US" sz="2400" b="1">
                <a:solidFill>
                  <a:srgbClr val="C00000"/>
                </a:solidFill>
                <a:latin typeface="Calibri" panose="020F0502020204030204" pitchFamily="34" charset="0"/>
                <a:cs typeface="Calibri" panose="020F0502020204030204" pitchFamily="34" charset="0"/>
              </a:rPr>
              <a:t>How to connect GNN layers into a GNN?</a:t>
            </a:r>
          </a:p>
          <a:p>
            <a:pPr marL="342900" indent="-342900">
              <a:buFont typeface="Arial" panose="020B0604020202020204" pitchFamily="34" charset="0"/>
              <a:buChar char="•"/>
            </a:pPr>
            <a:r>
              <a:rPr lang="en-US" sz="2400" b="1">
                <a:latin typeface="Calibri" panose="020F0502020204030204" pitchFamily="34" charset="0"/>
                <a:cs typeface="Calibri" panose="020F0502020204030204" pitchFamily="34" charset="0"/>
              </a:rPr>
              <a:t>Stack layers sequentially</a:t>
            </a:r>
          </a:p>
          <a:p>
            <a:pPr marL="342900" indent="-342900">
              <a:buFont typeface="Arial" panose="020B0604020202020204" pitchFamily="34" charset="0"/>
              <a:buChar char="•"/>
            </a:pPr>
            <a:r>
              <a:rPr lang="en-US" sz="2400" b="1">
                <a:latin typeface="Calibri" panose="020F0502020204030204" pitchFamily="34" charset="0"/>
                <a:cs typeface="Calibri" panose="020F0502020204030204" pitchFamily="34" charset="0"/>
              </a:rPr>
              <a:t>Ways of adding skip connections</a:t>
            </a:r>
          </a:p>
        </p:txBody>
      </p:sp>
      <p:sp>
        <p:nvSpPr>
          <p:cNvPr id="18" name="Rectangle 17">
            <a:extLst>
              <a:ext uri="{FF2B5EF4-FFF2-40B4-BE49-F238E27FC236}">
                <a16:creationId xmlns:a16="http://schemas.microsoft.com/office/drawing/2014/main" id="{FA9D8452-C70C-AC4E-8647-05DCBE4591D4}"/>
              </a:ext>
            </a:extLst>
          </p:cNvPr>
          <p:cNvSpPr/>
          <p:nvPr/>
        </p:nvSpPr>
        <p:spPr>
          <a:xfrm>
            <a:off x="3751650" y="0"/>
            <a:ext cx="5392350" cy="276999"/>
          </a:xfrm>
          <a:prstGeom prst="rect">
            <a:avLst/>
          </a:prstGeom>
        </p:spPr>
        <p:txBody>
          <a:bodyPr wrap="square">
            <a:spAutoFit/>
          </a:bodyPr>
          <a:lstStyle/>
          <a:p>
            <a:r>
              <a:rPr lang="en-US" altLang="zh-CN" sz="1200">
                <a:solidFill>
                  <a:schemeClr val="accent3">
                    <a:lumMod val="75000"/>
                  </a:schemeClr>
                </a:solidFill>
              </a:rPr>
              <a:t>J. You, R. Ying, J. Leskovec. </a:t>
            </a:r>
            <a:r>
              <a:rPr lang="en-US" sz="1200">
                <a:solidFill>
                  <a:schemeClr val="accent3">
                    <a:lumMod val="75000"/>
                  </a:schemeClr>
                </a:solidFill>
                <a:hlinkClick r:id="rId4">
                  <a:extLst>
                    <a:ext uri="{A12FA001-AC4F-418D-AE19-62706E023703}">
                      <ahyp:hlinkClr xmlns:ahyp="http://schemas.microsoft.com/office/drawing/2018/hyperlinkcolor" val="tx"/>
                    </a:ext>
                  </a:extLst>
                </a:hlinkClick>
              </a:rPr>
              <a:t>Design Space of Graph Neural Networks</a:t>
            </a:r>
            <a:r>
              <a:rPr lang="en-US" sz="1200">
                <a:solidFill>
                  <a:schemeClr val="accent3">
                    <a:lumMod val="75000"/>
                  </a:schemeClr>
                </a:solidFill>
              </a:rPr>
              <a:t>, NeurIPS 2020</a:t>
            </a:r>
          </a:p>
        </p:txBody>
      </p:sp>
    </p:spTree>
    <p:extLst>
      <p:ext uri="{BB962C8B-B14F-4D97-AF65-F5344CB8AC3E}">
        <p14:creationId xmlns:p14="http://schemas.microsoft.com/office/powerpoint/2010/main" val="2154398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9085-B349-044D-A0E7-B31F29DD4660}"/>
              </a:ext>
            </a:extLst>
          </p:cNvPr>
          <p:cNvSpPr>
            <a:spLocks noGrp="1"/>
          </p:cNvSpPr>
          <p:nvPr>
            <p:ph type="title"/>
          </p:nvPr>
        </p:nvSpPr>
        <p:spPr>
          <a:xfrm>
            <a:off x="457200" y="28696"/>
            <a:ext cx="8229600" cy="1143000"/>
          </a:xfrm>
        </p:spPr>
        <p:txBody>
          <a:bodyPr/>
          <a:lstStyle/>
          <a:p>
            <a:r>
              <a:rPr lang="en-US" dirty="0"/>
              <a:t>Stacking GNN Layers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2AE8355-0A25-A840-9F27-CF6C47A2E12A}"/>
                  </a:ext>
                </a:extLst>
              </p:cNvPr>
              <p:cNvSpPr>
                <a:spLocks noGrp="1"/>
              </p:cNvSpPr>
              <p:nvPr>
                <p:ph idx="1"/>
              </p:nvPr>
            </p:nvSpPr>
            <p:spPr>
              <a:xfrm>
                <a:off x="457200" y="1295400"/>
                <a:ext cx="9028878" cy="5257801"/>
              </a:xfrm>
            </p:spPr>
            <p:txBody>
              <a:bodyPr/>
              <a:lstStyle/>
              <a:p>
                <a:r>
                  <a:rPr lang="en-US" b="1">
                    <a:solidFill>
                      <a:srgbClr val="C00000"/>
                    </a:solidFill>
                  </a:rPr>
                  <a:t>How to construct a Graph Neural Network?</a:t>
                </a:r>
              </a:p>
              <a:p>
                <a:pPr lvl="1"/>
                <a:r>
                  <a:rPr lang="en-US" b="1"/>
                  <a:t>The standard way:</a:t>
                </a:r>
                <a:r>
                  <a:rPr lang="en-US"/>
                  <a:t> Stack GNN</a:t>
                </a:r>
                <a:r>
                  <a:rPr lang="zh-CN" altLang="en-US"/>
                  <a:t> </a:t>
                </a:r>
                <a:r>
                  <a:rPr lang="en-US" altLang="zh-CN"/>
                  <a:t>layers sequentially</a:t>
                </a:r>
              </a:p>
              <a:p>
                <a:pPr lvl="1"/>
                <a:r>
                  <a:rPr lang="en-US" b="1"/>
                  <a:t>Input: </a:t>
                </a:r>
                <a:r>
                  <a:rPr lang="en-US"/>
                  <a:t>Initial raw node feature </a:t>
                </a:r>
                <a14:m>
                  <m:oMath xmlns:m="http://schemas.openxmlformats.org/officeDocument/2006/math">
                    <m:sSub>
                      <m:sSubPr>
                        <m:ctrlPr>
                          <a:rPr lang="en-US" b="1" i="1" smtClean="0">
                            <a:solidFill>
                              <a:schemeClr val="accent2"/>
                            </a:solidFill>
                            <a:latin typeface="Cambria Math" panose="02040503050406030204" pitchFamily="18" charset="0"/>
                          </a:rPr>
                        </m:ctrlPr>
                      </m:sSubPr>
                      <m:e>
                        <m:r>
                          <a:rPr lang="en-US" b="1">
                            <a:solidFill>
                              <a:schemeClr val="accent2"/>
                            </a:solidFill>
                            <a:latin typeface="Cambria Math" panose="02040503050406030204" pitchFamily="18" charset="0"/>
                          </a:rPr>
                          <m:t>𝐱</m:t>
                        </m:r>
                      </m:e>
                      <m:sub>
                        <m:r>
                          <a:rPr lang="en-US" i="1">
                            <a:solidFill>
                              <a:schemeClr val="accent2"/>
                            </a:solidFill>
                            <a:latin typeface="Cambria Math" panose="02040503050406030204" pitchFamily="18" charset="0"/>
                          </a:rPr>
                          <m:t>𝑣</m:t>
                        </m:r>
                      </m:sub>
                    </m:sSub>
                  </m:oMath>
                </a14:m>
                <a:endParaRPr lang="en-US"/>
              </a:p>
              <a:p>
                <a:pPr lvl="1"/>
                <a:r>
                  <a:rPr lang="en-US" b="1"/>
                  <a:t>Output: </a:t>
                </a:r>
                <a:r>
                  <a:rPr lang="en-US"/>
                  <a:t>Node embeddings  </a:t>
                </a:r>
                <a14:m>
                  <m:oMath xmlns:m="http://schemas.openxmlformats.org/officeDocument/2006/math">
                    <m:sSubSup>
                      <m:sSubSupPr>
                        <m:ctrlPr>
                          <a:rPr lang="en-US" i="1" smtClean="0">
                            <a:solidFill>
                              <a:schemeClr val="accent4"/>
                            </a:solidFill>
                            <a:latin typeface="Cambria Math" panose="02040503050406030204" pitchFamily="18" charset="0"/>
                          </a:rPr>
                        </m:ctrlPr>
                      </m:sSubSupPr>
                      <m:e>
                        <m:r>
                          <a:rPr lang="en-US" b="1">
                            <a:solidFill>
                              <a:schemeClr val="accent4"/>
                            </a:solidFill>
                            <a:latin typeface="Cambria Math" charset="0"/>
                          </a:rPr>
                          <m:t>𝐡</m:t>
                        </m:r>
                      </m:e>
                      <m:sub>
                        <m:r>
                          <a:rPr lang="en-US" i="1">
                            <a:solidFill>
                              <a:schemeClr val="accent4"/>
                            </a:solidFill>
                            <a:latin typeface="Cambria Math" charset="0"/>
                          </a:rPr>
                          <m:t>𝑣</m:t>
                        </m:r>
                      </m:sub>
                      <m:sup>
                        <m:r>
                          <a:rPr lang="en-US" i="1">
                            <a:solidFill>
                              <a:schemeClr val="accent4"/>
                            </a:solidFill>
                            <a:latin typeface="Cambria Math" panose="02040503050406030204" pitchFamily="18" charset="0"/>
                          </a:rPr>
                          <m:t>(</m:t>
                        </m:r>
                        <m:r>
                          <a:rPr lang="en-US" i="1">
                            <a:solidFill>
                              <a:schemeClr val="accent4"/>
                            </a:solidFill>
                            <a:latin typeface="Cambria Math" panose="02040503050406030204" pitchFamily="18" charset="0"/>
                          </a:rPr>
                          <m:t>𝐿</m:t>
                        </m:r>
                        <m:r>
                          <a:rPr lang="en-US" i="1">
                            <a:solidFill>
                              <a:schemeClr val="accent4"/>
                            </a:solidFill>
                            <a:latin typeface="Cambria Math" panose="02040503050406030204" pitchFamily="18" charset="0"/>
                          </a:rPr>
                          <m:t>)</m:t>
                        </m:r>
                      </m:sup>
                    </m:sSubSup>
                  </m:oMath>
                </a14:m>
                <a:r>
                  <a:rPr lang="en-US"/>
                  <a:t> after </a:t>
                </a:r>
                <a14:m>
                  <m:oMath xmlns:m="http://schemas.openxmlformats.org/officeDocument/2006/math">
                    <m:r>
                      <a:rPr lang="en-US" b="0" i="1" smtClean="0">
                        <a:latin typeface="Cambria Math" panose="02040503050406030204" pitchFamily="18" charset="0"/>
                      </a:rPr>
                      <m:t>𝐿</m:t>
                    </m:r>
                  </m:oMath>
                </a14:m>
                <a:r>
                  <a:rPr lang="en-US"/>
                  <a:t> GNN layers</a:t>
                </a:r>
              </a:p>
            </p:txBody>
          </p:sp>
        </mc:Choice>
        <mc:Fallback xmlns="">
          <p:sp>
            <p:nvSpPr>
              <p:cNvPr id="3" name="Content Placeholder 2">
                <a:extLst>
                  <a:ext uri="{FF2B5EF4-FFF2-40B4-BE49-F238E27FC236}">
                    <a16:creationId xmlns:a16="http://schemas.microsoft.com/office/drawing/2014/main" id="{B2AE8355-0A25-A840-9F27-CF6C47A2E12A}"/>
                  </a:ext>
                </a:extLst>
              </p:cNvPr>
              <p:cNvSpPr>
                <a:spLocks noGrp="1" noRot="1" noChangeAspect="1" noMove="1" noResize="1" noEditPoints="1" noAdjustHandles="1" noChangeArrowheads="1" noChangeShapeType="1" noTextEdit="1"/>
              </p:cNvSpPr>
              <p:nvPr>
                <p:ph idx="1"/>
              </p:nvPr>
            </p:nvSpPr>
            <p:spPr>
              <a:xfrm>
                <a:off x="457200" y="1295400"/>
                <a:ext cx="9028878" cy="5257801"/>
              </a:xfrm>
              <a:blipFill>
                <a:blip r:embed="rId2"/>
                <a:stretch>
                  <a:fillRect l="-270" t="-696"/>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94377644-A666-DE41-9CEF-AFB37318A428}"/>
              </a:ext>
            </a:extLst>
          </p:cNvPr>
          <p:cNvSpPr>
            <a:spLocks noGrp="1"/>
          </p:cNvSpPr>
          <p:nvPr>
            <p:ph type="sldNum" sz="quarter" idx="12"/>
          </p:nvPr>
        </p:nvSpPr>
        <p:spPr/>
        <p:txBody>
          <a:bodyPr/>
          <a:lstStyle/>
          <a:p>
            <a:fld id="{19B12225-5612-419B-A8D5-4B8EEE4C217E}" type="slidenum">
              <a:rPr lang="en-US" smtClean="0"/>
              <a:pPr/>
              <a:t>82</a:t>
            </a:fld>
            <a:endParaRPr lang="en-US"/>
          </a:p>
        </p:txBody>
      </p:sp>
      <p:pic>
        <p:nvPicPr>
          <p:cNvPr id="9" name="Picture 8" descr="Diagram&#10;&#10;Description automatically generated">
            <a:extLst>
              <a:ext uri="{FF2B5EF4-FFF2-40B4-BE49-F238E27FC236}">
                <a16:creationId xmlns:a16="http://schemas.microsoft.com/office/drawing/2014/main" id="{E8F9E0D5-F83A-7A40-AA20-B3BE8D766F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8060" y="3567475"/>
            <a:ext cx="1627880" cy="3016205"/>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E47E5021-10F6-9B44-A459-6E71020C5831}"/>
                  </a:ext>
                </a:extLst>
              </p:cNvPr>
              <p:cNvSpPr/>
              <p:nvPr/>
            </p:nvSpPr>
            <p:spPr>
              <a:xfrm>
                <a:off x="4695234" y="3567475"/>
                <a:ext cx="1267014" cy="466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solidFill>
                                <a:schemeClr val="accent2"/>
                              </a:solidFill>
                              <a:latin typeface="Cambria Math" panose="02040503050406030204" pitchFamily="18" charset="0"/>
                            </a:rPr>
                          </m:ctrlPr>
                        </m:sSubSupPr>
                        <m:e>
                          <m:r>
                            <a:rPr lang="en-US" sz="2000" b="1">
                              <a:solidFill>
                                <a:schemeClr val="accent2"/>
                              </a:solidFill>
                              <a:latin typeface="Cambria Math" charset="0"/>
                            </a:rPr>
                            <m:t>𝐡</m:t>
                          </m:r>
                        </m:e>
                        <m:sub>
                          <m:r>
                            <a:rPr lang="en-US" sz="2000" i="1">
                              <a:solidFill>
                                <a:schemeClr val="accent2"/>
                              </a:solidFill>
                              <a:latin typeface="Cambria Math" charset="0"/>
                            </a:rPr>
                            <m:t>𝑣</m:t>
                          </m:r>
                        </m:sub>
                        <m:sup>
                          <m:r>
                            <a:rPr lang="en-US" sz="2000" b="0" i="1" smtClean="0">
                              <a:solidFill>
                                <a:schemeClr val="accent2"/>
                              </a:solidFill>
                              <a:latin typeface="Cambria Math" panose="02040503050406030204" pitchFamily="18" charset="0"/>
                            </a:rPr>
                            <m:t>(0)</m:t>
                          </m:r>
                        </m:sup>
                      </m:sSubSup>
                      <m:r>
                        <a:rPr lang="en-US" sz="2000" b="0" i="1" smtClean="0">
                          <a:solidFill>
                            <a:schemeClr val="accent2"/>
                          </a:solidFill>
                          <a:latin typeface="Cambria Math" panose="02040503050406030204" pitchFamily="18" charset="0"/>
                        </a:rPr>
                        <m:t>=</m:t>
                      </m:r>
                      <m:sSub>
                        <m:sSubPr>
                          <m:ctrlPr>
                            <a:rPr lang="en-US" sz="2000" b="1" i="1" smtClean="0">
                              <a:solidFill>
                                <a:schemeClr val="accent2"/>
                              </a:solidFill>
                              <a:latin typeface="Cambria Math" panose="02040503050406030204" pitchFamily="18" charset="0"/>
                            </a:rPr>
                          </m:ctrlPr>
                        </m:sSubPr>
                        <m:e>
                          <m:r>
                            <a:rPr lang="en-US" sz="2000" b="1" i="0" smtClean="0">
                              <a:solidFill>
                                <a:schemeClr val="accent2"/>
                              </a:solidFill>
                              <a:latin typeface="Cambria Math" panose="02040503050406030204" pitchFamily="18" charset="0"/>
                            </a:rPr>
                            <m:t>𝐱</m:t>
                          </m:r>
                        </m:e>
                        <m:sub>
                          <m:r>
                            <a:rPr lang="en-US" sz="2000" b="0" i="1" smtClean="0">
                              <a:solidFill>
                                <a:schemeClr val="accent2"/>
                              </a:solidFill>
                              <a:latin typeface="Cambria Math" panose="02040503050406030204" pitchFamily="18" charset="0"/>
                            </a:rPr>
                            <m:t>𝑣</m:t>
                          </m:r>
                        </m:sub>
                      </m:sSub>
                    </m:oMath>
                  </m:oMathPara>
                </a14:m>
                <a:endParaRPr lang="en-US" sz="2000" b="1">
                  <a:solidFill>
                    <a:schemeClr val="accent2"/>
                  </a:solidFill>
                </a:endParaRPr>
              </a:p>
            </p:txBody>
          </p:sp>
        </mc:Choice>
        <mc:Fallback xmlns="">
          <p:sp>
            <p:nvSpPr>
              <p:cNvPr id="10" name="Rectangle 9">
                <a:extLst>
                  <a:ext uri="{FF2B5EF4-FFF2-40B4-BE49-F238E27FC236}">
                    <a16:creationId xmlns:a16="http://schemas.microsoft.com/office/drawing/2014/main" id="{E47E5021-10F6-9B44-A459-6E71020C5831}"/>
                  </a:ext>
                </a:extLst>
              </p:cNvPr>
              <p:cNvSpPr>
                <a:spLocks noRot="1" noChangeAspect="1" noMove="1" noResize="1" noEditPoints="1" noAdjustHandles="1" noChangeArrowheads="1" noChangeShapeType="1" noTextEdit="1"/>
              </p:cNvSpPr>
              <p:nvPr/>
            </p:nvSpPr>
            <p:spPr>
              <a:xfrm>
                <a:off x="4695234" y="3567475"/>
                <a:ext cx="1267014" cy="4660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7F0ECDD-14F3-7146-BB8D-02DDD6B59EF6}"/>
                  </a:ext>
                </a:extLst>
              </p:cNvPr>
              <p:cNvSpPr/>
              <p:nvPr/>
            </p:nvSpPr>
            <p:spPr>
              <a:xfrm>
                <a:off x="4698339" y="4407738"/>
                <a:ext cx="668195" cy="466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rPr>
                          </m:ctrlPr>
                        </m:sSubSupPr>
                        <m:e>
                          <m:r>
                            <a:rPr lang="en-US" sz="2000" b="1">
                              <a:latin typeface="Cambria Math" charset="0"/>
                            </a:rPr>
                            <m:t>𝐡</m:t>
                          </m:r>
                        </m:e>
                        <m:sub>
                          <m:r>
                            <a:rPr lang="en-US" sz="2000" i="1">
                              <a:latin typeface="Cambria Math" charset="0"/>
                            </a:rPr>
                            <m:t>𝑣</m:t>
                          </m:r>
                        </m:sub>
                        <m:sup>
                          <m:r>
                            <a:rPr lang="en-US" sz="2000" b="0" i="1" smtClean="0">
                              <a:latin typeface="Cambria Math" panose="02040503050406030204" pitchFamily="18" charset="0"/>
                            </a:rPr>
                            <m:t>(1)</m:t>
                          </m:r>
                        </m:sup>
                      </m:sSubSup>
                    </m:oMath>
                  </m:oMathPara>
                </a14:m>
                <a:endParaRPr lang="en-US" sz="2000" b="1"/>
              </a:p>
            </p:txBody>
          </p:sp>
        </mc:Choice>
        <mc:Fallback xmlns="">
          <p:sp>
            <p:nvSpPr>
              <p:cNvPr id="11" name="Rectangle 10">
                <a:extLst>
                  <a:ext uri="{FF2B5EF4-FFF2-40B4-BE49-F238E27FC236}">
                    <a16:creationId xmlns:a16="http://schemas.microsoft.com/office/drawing/2014/main" id="{57F0ECDD-14F3-7146-BB8D-02DDD6B59EF6}"/>
                  </a:ext>
                </a:extLst>
              </p:cNvPr>
              <p:cNvSpPr>
                <a:spLocks noRot="1" noChangeAspect="1" noMove="1" noResize="1" noEditPoints="1" noAdjustHandles="1" noChangeArrowheads="1" noChangeShapeType="1" noTextEdit="1"/>
              </p:cNvSpPr>
              <p:nvPr/>
            </p:nvSpPr>
            <p:spPr>
              <a:xfrm>
                <a:off x="4698339" y="4407738"/>
                <a:ext cx="668195" cy="4660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67633BA-8BE4-634F-9689-580D59D97B87}"/>
                  </a:ext>
                </a:extLst>
              </p:cNvPr>
              <p:cNvSpPr/>
              <p:nvPr/>
            </p:nvSpPr>
            <p:spPr>
              <a:xfrm>
                <a:off x="4705140" y="5293894"/>
                <a:ext cx="668195" cy="466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rPr>
                          </m:ctrlPr>
                        </m:sSubSupPr>
                        <m:e>
                          <m:r>
                            <a:rPr lang="en-US" sz="2000" b="1">
                              <a:latin typeface="Cambria Math" charset="0"/>
                            </a:rPr>
                            <m:t>𝐡</m:t>
                          </m:r>
                        </m:e>
                        <m:sub>
                          <m:r>
                            <a:rPr lang="en-US" sz="2000" i="1">
                              <a:latin typeface="Cambria Math" charset="0"/>
                            </a:rPr>
                            <m:t>𝑣</m:t>
                          </m:r>
                        </m:sub>
                        <m:sup>
                          <m:r>
                            <a:rPr lang="en-US" sz="2000" b="0" i="1" smtClean="0">
                              <a:latin typeface="Cambria Math" panose="02040503050406030204" pitchFamily="18" charset="0"/>
                            </a:rPr>
                            <m:t>(2)</m:t>
                          </m:r>
                        </m:sup>
                      </m:sSubSup>
                    </m:oMath>
                  </m:oMathPara>
                </a14:m>
                <a:endParaRPr lang="en-US" sz="2000" b="1"/>
              </a:p>
            </p:txBody>
          </p:sp>
        </mc:Choice>
        <mc:Fallback xmlns="">
          <p:sp>
            <p:nvSpPr>
              <p:cNvPr id="12" name="Rectangle 11">
                <a:extLst>
                  <a:ext uri="{FF2B5EF4-FFF2-40B4-BE49-F238E27FC236}">
                    <a16:creationId xmlns:a16="http://schemas.microsoft.com/office/drawing/2014/main" id="{E67633BA-8BE4-634F-9689-580D59D97B87}"/>
                  </a:ext>
                </a:extLst>
              </p:cNvPr>
              <p:cNvSpPr>
                <a:spLocks noRot="1" noChangeAspect="1" noMove="1" noResize="1" noEditPoints="1" noAdjustHandles="1" noChangeArrowheads="1" noChangeShapeType="1" noTextEdit="1"/>
              </p:cNvSpPr>
              <p:nvPr/>
            </p:nvSpPr>
            <p:spPr>
              <a:xfrm>
                <a:off x="4705140" y="5293894"/>
                <a:ext cx="668195" cy="46602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0C3DF579-2A93-1D45-A110-74EEE97B0BC1}"/>
                  </a:ext>
                </a:extLst>
              </p:cNvPr>
              <p:cNvSpPr/>
              <p:nvPr/>
            </p:nvSpPr>
            <p:spPr>
              <a:xfrm>
                <a:off x="4860032" y="6151784"/>
                <a:ext cx="668195" cy="466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solidFill>
                                <a:schemeClr val="accent4"/>
                              </a:solidFill>
                              <a:latin typeface="Cambria Math" panose="02040503050406030204" pitchFamily="18" charset="0"/>
                            </a:rPr>
                          </m:ctrlPr>
                        </m:sSubSupPr>
                        <m:e>
                          <m:r>
                            <a:rPr lang="en-US" sz="2000" b="1">
                              <a:solidFill>
                                <a:schemeClr val="accent4"/>
                              </a:solidFill>
                              <a:latin typeface="Cambria Math" charset="0"/>
                            </a:rPr>
                            <m:t>𝐡</m:t>
                          </m:r>
                        </m:e>
                        <m:sub>
                          <m:r>
                            <a:rPr lang="en-US" sz="2000" i="1">
                              <a:solidFill>
                                <a:schemeClr val="accent4"/>
                              </a:solidFill>
                              <a:latin typeface="Cambria Math" charset="0"/>
                            </a:rPr>
                            <m:t>𝑣</m:t>
                          </m:r>
                        </m:sub>
                        <m:sup>
                          <m:r>
                            <a:rPr lang="en-US" sz="2000" b="0" i="1" smtClean="0">
                              <a:solidFill>
                                <a:schemeClr val="accent4"/>
                              </a:solidFill>
                              <a:latin typeface="Cambria Math" panose="02040503050406030204" pitchFamily="18" charset="0"/>
                            </a:rPr>
                            <m:t>(3)</m:t>
                          </m:r>
                        </m:sup>
                      </m:sSubSup>
                    </m:oMath>
                  </m:oMathPara>
                </a14:m>
                <a:endParaRPr lang="en-US" sz="2000" b="1" dirty="0">
                  <a:solidFill>
                    <a:srgbClr val="C00000"/>
                  </a:solidFill>
                </a:endParaRPr>
              </a:p>
            </p:txBody>
          </p:sp>
        </mc:Choice>
        <mc:Fallback xmlns="">
          <p:sp>
            <p:nvSpPr>
              <p:cNvPr id="13" name="Rectangle 12">
                <a:extLst>
                  <a:ext uri="{FF2B5EF4-FFF2-40B4-BE49-F238E27FC236}">
                    <a16:creationId xmlns:a16="http://schemas.microsoft.com/office/drawing/2014/main" id="{0C3DF579-2A93-1D45-A110-74EEE97B0BC1}"/>
                  </a:ext>
                </a:extLst>
              </p:cNvPr>
              <p:cNvSpPr>
                <a:spLocks noRot="1" noChangeAspect="1" noMove="1" noResize="1" noEditPoints="1" noAdjustHandles="1" noChangeArrowheads="1" noChangeShapeType="1" noTextEdit="1"/>
              </p:cNvSpPr>
              <p:nvPr/>
            </p:nvSpPr>
            <p:spPr>
              <a:xfrm>
                <a:off x="4860032" y="6151784"/>
                <a:ext cx="668195" cy="466025"/>
              </a:xfrm>
              <a:prstGeom prst="rect">
                <a:avLst/>
              </a:prstGeom>
              <a:blipFill>
                <a:blip r:embed="rId7"/>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15916939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4687-D982-1841-AAC9-71C9275CB4E2}"/>
              </a:ext>
            </a:extLst>
          </p:cNvPr>
          <p:cNvSpPr>
            <a:spLocks noGrp="1"/>
          </p:cNvSpPr>
          <p:nvPr>
            <p:ph type="title"/>
          </p:nvPr>
        </p:nvSpPr>
        <p:spPr>
          <a:xfrm>
            <a:off x="457200" y="136525"/>
            <a:ext cx="8229600" cy="1143000"/>
          </a:xfrm>
        </p:spPr>
        <p:txBody>
          <a:bodyPr/>
          <a:lstStyle/>
          <a:p>
            <a:r>
              <a:rPr lang="en-US" dirty="0"/>
              <a:t>The Over-Smoothing Problem</a:t>
            </a:r>
            <a:endParaRPr lang="en-US" b="0" dirty="0"/>
          </a:p>
        </p:txBody>
      </p:sp>
      <p:sp>
        <p:nvSpPr>
          <p:cNvPr id="3" name="Content Placeholder 2">
            <a:extLst>
              <a:ext uri="{FF2B5EF4-FFF2-40B4-BE49-F238E27FC236}">
                <a16:creationId xmlns:a16="http://schemas.microsoft.com/office/drawing/2014/main" id="{C1801F47-255F-2F49-B15C-42DBCBCCBF4B}"/>
              </a:ext>
            </a:extLst>
          </p:cNvPr>
          <p:cNvSpPr>
            <a:spLocks noGrp="1"/>
          </p:cNvSpPr>
          <p:nvPr>
            <p:ph idx="1"/>
          </p:nvPr>
        </p:nvSpPr>
        <p:spPr/>
        <p:txBody>
          <a:bodyPr>
            <a:normAutofit/>
          </a:bodyPr>
          <a:lstStyle/>
          <a:p>
            <a:r>
              <a:rPr lang="en-US" b="1" dirty="0">
                <a:solidFill>
                  <a:schemeClr val="accent2"/>
                </a:solidFill>
              </a:rPr>
              <a:t>The issue of stacking many GNN layers</a:t>
            </a:r>
          </a:p>
          <a:p>
            <a:pPr lvl="1"/>
            <a:r>
              <a:rPr lang="en-US" dirty="0"/>
              <a:t>GNN suffers from </a:t>
            </a:r>
            <a:r>
              <a:rPr lang="en-US" b="1" dirty="0">
                <a:solidFill>
                  <a:srgbClr val="C00000"/>
                </a:solidFill>
              </a:rPr>
              <a:t>the over-smoothing problem</a:t>
            </a:r>
          </a:p>
          <a:p>
            <a:r>
              <a:rPr lang="en-US" b="1" dirty="0">
                <a:solidFill>
                  <a:srgbClr val="C00000"/>
                </a:solidFill>
              </a:rPr>
              <a:t>The over-smoothing problem: </a:t>
            </a:r>
            <a:r>
              <a:rPr lang="en-US" b="1" dirty="0"/>
              <a:t>all</a:t>
            </a:r>
            <a:r>
              <a:rPr lang="en-US" b="1" dirty="0">
                <a:solidFill>
                  <a:srgbClr val="C00000"/>
                </a:solidFill>
              </a:rPr>
              <a:t> </a:t>
            </a:r>
            <a:r>
              <a:rPr lang="en-US" b="1" dirty="0"/>
              <a:t>the node embeddings converge to the same value</a:t>
            </a:r>
          </a:p>
          <a:p>
            <a:pPr lvl="1"/>
            <a:r>
              <a:rPr lang="en-US" dirty="0"/>
              <a:t>This is bad because we </a:t>
            </a:r>
            <a:r>
              <a:rPr lang="en-US" b="1" dirty="0">
                <a:solidFill>
                  <a:srgbClr val="C00000"/>
                </a:solidFill>
              </a:rPr>
              <a:t>want to use node embeddings to differentiate nodes</a:t>
            </a:r>
          </a:p>
          <a:p>
            <a:r>
              <a:rPr lang="en-US" b="1" dirty="0"/>
              <a:t>Why does the over-smoothing problem happen?</a:t>
            </a:r>
          </a:p>
          <a:p>
            <a:endParaRPr lang="en-US" dirty="0"/>
          </a:p>
        </p:txBody>
      </p:sp>
      <p:sp>
        <p:nvSpPr>
          <p:cNvPr id="6" name="Slide Number Placeholder 5">
            <a:extLst>
              <a:ext uri="{FF2B5EF4-FFF2-40B4-BE49-F238E27FC236}">
                <a16:creationId xmlns:a16="http://schemas.microsoft.com/office/drawing/2014/main" id="{677EF4E1-5E95-9B4B-82BF-8B6CB94B7199}"/>
              </a:ext>
            </a:extLst>
          </p:cNvPr>
          <p:cNvSpPr>
            <a:spLocks noGrp="1"/>
          </p:cNvSpPr>
          <p:nvPr>
            <p:ph type="sldNum" sz="quarter" idx="12"/>
          </p:nvPr>
        </p:nvSpPr>
        <p:spPr/>
        <p:txBody>
          <a:bodyPr/>
          <a:lstStyle/>
          <a:p>
            <a:fld id="{19B12225-5612-419B-A8D5-4B8EEE4C217E}" type="slidenum">
              <a:rPr lang="en-US" smtClean="0"/>
              <a:pPr/>
              <a:t>83</a:t>
            </a:fld>
            <a:endParaRPr lang="en-US"/>
          </a:p>
        </p:txBody>
      </p:sp>
    </p:spTree>
    <p:extLst>
      <p:ext uri="{BB962C8B-B14F-4D97-AF65-F5344CB8AC3E}">
        <p14:creationId xmlns:p14="http://schemas.microsoft.com/office/powerpoint/2010/main" val="24230193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B3DB-76F6-DA4B-B15F-E7C2FAA93D05}"/>
              </a:ext>
            </a:extLst>
          </p:cNvPr>
          <p:cNvSpPr>
            <a:spLocks noGrp="1"/>
          </p:cNvSpPr>
          <p:nvPr>
            <p:ph type="title"/>
          </p:nvPr>
        </p:nvSpPr>
        <p:spPr>
          <a:xfrm>
            <a:off x="457200" y="77804"/>
            <a:ext cx="8229600" cy="1143000"/>
          </a:xfrm>
        </p:spPr>
        <p:txBody>
          <a:bodyPr/>
          <a:lstStyle/>
          <a:p>
            <a:r>
              <a:rPr lang="en-US" dirty="0"/>
              <a:t>Receptive Field of a GNN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3853970-3610-CD46-8C21-E316533E7EA8}"/>
                  </a:ext>
                </a:extLst>
              </p:cNvPr>
              <p:cNvSpPr>
                <a:spLocks noGrp="1"/>
              </p:cNvSpPr>
              <p:nvPr>
                <p:ph idx="1"/>
              </p:nvPr>
            </p:nvSpPr>
            <p:spPr>
              <a:xfrm>
                <a:off x="457200" y="1295400"/>
                <a:ext cx="8552122" cy="5562600"/>
              </a:xfrm>
            </p:spPr>
            <p:txBody>
              <a:bodyPr>
                <a:normAutofit/>
              </a:bodyPr>
              <a:lstStyle/>
              <a:p>
                <a:r>
                  <a:rPr lang="en-US" b="1" dirty="0">
                    <a:solidFill>
                      <a:schemeClr val="accent4"/>
                    </a:solidFill>
                  </a:rPr>
                  <a:t>Receptive field:</a:t>
                </a:r>
                <a:r>
                  <a:rPr lang="en-US" b="1" dirty="0"/>
                  <a:t> </a:t>
                </a:r>
                <a:r>
                  <a:rPr lang="en-US" dirty="0"/>
                  <a:t>the set of nodes that determine the embedding of a node of interest</a:t>
                </a:r>
              </a:p>
              <a:p>
                <a:pPr lvl="1"/>
                <a:r>
                  <a:rPr lang="en-US" b="1" dirty="0">
                    <a:solidFill>
                      <a:srgbClr val="C00000"/>
                    </a:solidFill>
                  </a:rPr>
                  <a:t>In a </a:t>
                </a:r>
                <a14:m>
                  <m:oMath xmlns:m="http://schemas.openxmlformats.org/officeDocument/2006/math">
                    <m:r>
                      <a:rPr lang="en-US" b="1" i="1">
                        <a:solidFill>
                          <a:srgbClr val="C00000"/>
                        </a:solidFill>
                        <a:latin typeface="Cambria Math" panose="02040503050406030204" pitchFamily="18" charset="0"/>
                      </a:rPr>
                      <m:t>𝑲</m:t>
                    </m:r>
                  </m:oMath>
                </a14:m>
                <a:r>
                  <a:rPr lang="en-US" b="1" dirty="0">
                    <a:solidFill>
                      <a:srgbClr val="C00000"/>
                    </a:solidFill>
                  </a:rPr>
                  <a:t>-layer GNN, each node has a receptive field of </a:t>
                </a:r>
                <a14:m>
                  <m:oMath xmlns:m="http://schemas.openxmlformats.org/officeDocument/2006/math">
                    <m:r>
                      <a:rPr lang="en-US" b="1" i="1">
                        <a:solidFill>
                          <a:srgbClr val="C00000"/>
                        </a:solidFill>
                        <a:latin typeface="Cambria Math" panose="02040503050406030204" pitchFamily="18" charset="0"/>
                      </a:rPr>
                      <m:t>𝑲</m:t>
                    </m:r>
                  </m:oMath>
                </a14:m>
                <a:r>
                  <a:rPr lang="en-US" b="1" dirty="0">
                    <a:solidFill>
                      <a:srgbClr val="C00000"/>
                    </a:solidFill>
                  </a:rPr>
                  <a:t>-hop neighborhood</a:t>
                </a:r>
                <a:endParaRPr lang="en-US" b="1" dirty="0"/>
              </a:p>
              <a:p>
                <a:endParaRPr lang="en-US" b="1" dirty="0"/>
              </a:p>
              <a:p>
                <a:endParaRPr lang="en-US" b="1" dirty="0"/>
              </a:p>
              <a:p>
                <a:endParaRPr lang="en-US" b="1" dirty="0"/>
              </a:p>
              <a:p>
                <a:endParaRPr lang="en-US" b="1" dirty="0"/>
              </a:p>
              <a:p>
                <a:pPr lvl="1"/>
                <a:endParaRPr lang="en-US" dirty="0"/>
              </a:p>
            </p:txBody>
          </p:sp>
        </mc:Choice>
        <mc:Fallback xmlns="">
          <p:sp>
            <p:nvSpPr>
              <p:cNvPr id="3" name="Content Placeholder 2">
                <a:extLst>
                  <a:ext uri="{FF2B5EF4-FFF2-40B4-BE49-F238E27FC236}">
                    <a16:creationId xmlns:a16="http://schemas.microsoft.com/office/drawing/2014/main" id="{53853970-3610-CD46-8C21-E316533E7EA8}"/>
                  </a:ext>
                </a:extLst>
              </p:cNvPr>
              <p:cNvSpPr>
                <a:spLocks noGrp="1" noRot="1" noChangeAspect="1" noMove="1" noResize="1" noEditPoints="1" noAdjustHandles="1" noChangeArrowheads="1" noChangeShapeType="1" noTextEdit="1"/>
              </p:cNvSpPr>
              <p:nvPr>
                <p:ph idx="1"/>
              </p:nvPr>
            </p:nvSpPr>
            <p:spPr>
              <a:xfrm>
                <a:off x="457200" y="1295400"/>
                <a:ext cx="8552122" cy="5562600"/>
              </a:xfrm>
              <a:blipFill>
                <a:blip r:embed="rId2"/>
                <a:stretch>
                  <a:fillRect l="-285" t="-658" r="-2708"/>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9AD488D0-37A3-854A-A5F5-A55ABB5A129A}"/>
              </a:ext>
            </a:extLst>
          </p:cNvPr>
          <p:cNvSpPr>
            <a:spLocks noGrp="1"/>
          </p:cNvSpPr>
          <p:nvPr>
            <p:ph type="sldNum" sz="quarter" idx="12"/>
          </p:nvPr>
        </p:nvSpPr>
        <p:spPr/>
        <p:txBody>
          <a:bodyPr/>
          <a:lstStyle/>
          <a:p>
            <a:fld id="{19B12225-5612-419B-A8D5-4B8EEE4C217E}" type="slidenum">
              <a:rPr lang="en-US" smtClean="0"/>
              <a:pPr/>
              <a:t>84</a:t>
            </a:fld>
            <a:endParaRPr lang="en-US"/>
          </a:p>
        </p:txBody>
      </p:sp>
      <p:pic>
        <p:nvPicPr>
          <p:cNvPr id="7" name="Picture 6">
            <a:extLst>
              <a:ext uri="{FF2B5EF4-FFF2-40B4-BE49-F238E27FC236}">
                <a16:creationId xmlns:a16="http://schemas.microsoft.com/office/drawing/2014/main" id="{2467B612-684B-7C4D-8F93-72716F68B1BE}"/>
              </a:ext>
            </a:extLst>
          </p:cNvPr>
          <p:cNvPicPr>
            <a:picLocks noChangeAspect="1"/>
          </p:cNvPicPr>
          <p:nvPr/>
        </p:nvPicPr>
        <p:blipFill>
          <a:blip r:embed="rId3"/>
          <a:stretch>
            <a:fillRect/>
          </a:stretch>
        </p:blipFill>
        <p:spPr>
          <a:xfrm>
            <a:off x="704908" y="4176802"/>
            <a:ext cx="2569447" cy="2555731"/>
          </a:xfrm>
          <a:prstGeom prst="rect">
            <a:avLst/>
          </a:prstGeom>
        </p:spPr>
      </p:pic>
      <p:pic>
        <p:nvPicPr>
          <p:cNvPr id="8" name="Picture 7">
            <a:extLst>
              <a:ext uri="{FF2B5EF4-FFF2-40B4-BE49-F238E27FC236}">
                <a16:creationId xmlns:a16="http://schemas.microsoft.com/office/drawing/2014/main" id="{E9EAA1D3-33BB-7541-B691-E5A969E31D56}"/>
              </a:ext>
            </a:extLst>
          </p:cNvPr>
          <p:cNvPicPr>
            <a:picLocks noChangeAspect="1"/>
          </p:cNvPicPr>
          <p:nvPr/>
        </p:nvPicPr>
        <p:blipFill>
          <a:blip r:embed="rId4"/>
          <a:stretch>
            <a:fillRect/>
          </a:stretch>
        </p:blipFill>
        <p:spPr>
          <a:xfrm>
            <a:off x="3332292" y="4122131"/>
            <a:ext cx="2569447" cy="2555731"/>
          </a:xfrm>
          <a:prstGeom prst="rect">
            <a:avLst/>
          </a:prstGeom>
        </p:spPr>
      </p:pic>
      <p:pic>
        <p:nvPicPr>
          <p:cNvPr id="11" name="Picture 10">
            <a:extLst>
              <a:ext uri="{FF2B5EF4-FFF2-40B4-BE49-F238E27FC236}">
                <a16:creationId xmlns:a16="http://schemas.microsoft.com/office/drawing/2014/main" id="{6C6A35B1-D444-7D47-9BAE-B224C2BB7DD9}"/>
              </a:ext>
            </a:extLst>
          </p:cNvPr>
          <p:cNvPicPr>
            <a:picLocks noChangeAspect="1"/>
          </p:cNvPicPr>
          <p:nvPr/>
        </p:nvPicPr>
        <p:blipFill>
          <a:blip r:embed="rId5"/>
          <a:stretch>
            <a:fillRect/>
          </a:stretch>
        </p:blipFill>
        <p:spPr>
          <a:xfrm>
            <a:off x="6141838" y="4173425"/>
            <a:ext cx="2569447" cy="2555731"/>
          </a:xfrm>
          <a:prstGeom prst="rect">
            <a:avLst/>
          </a:prstGeom>
        </p:spPr>
      </p:pic>
      <p:sp>
        <p:nvSpPr>
          <p:cNvPr id="12" name="TextBox 11">
            <a:extLst>
              <a:ext uri="{FF2B5EF4-FFF2-40B4-BE49-F238E27FC236}">
                <a16:creationId xmlns:a16="http://schemas.microsoft.com/office/drawing/2014/main" id="{CA4C132F-E6AE-1E4A-B574-753060129F43}"/>
              </a:ext>
            </a:extLst>
          </p:cNvPr>
          <p:cNvSpPr txBox="1"/>
          <p:nvPr/>
        </p:nvSpPr>
        <p:spPr>
          <a:xfrm>
            <a:off x="820772" y="3629363"/>
            <a:ext cx="2133600" cy="646331"/>
          </a:xfrm>
          <a:prstGeom prst="rect">
            <a:avLst/>
          </a:prstGeom>
          <a:noFill/>
        </p:spPr>
        <p:txBody>
          <a:bodyPr wrap="square" rtlCol="0">
            <a:spAutoFit/>
          </a:bodyPr>
          <a:lstStyle/>
          <a:p>
            <a:pPr algn="ctr"/>
            <a:r>
              <a:rPr lang="en-US" b="1">
                <a:latin typeface="Calibri" panose="020F0502020204030204" pitchFamily="34" charset="0"/>
                <a:cs typeface="Calibri" panose="020F0502020204030204" pitchFamily="34" charset="0"/>
              </a:rPr>
              <a:t>Receptive field for </a:t>
            </a:r>
            <a:r>
              <a:rPr lang="en-US" b="1">
                <a:solidFill>
                  <a:srgbClr val="C00000"/>
                </a:solidFill>
                <a:latin typeface="Calibri" panose="020F0502020204030204" pitchFamily="34" charset="0"/>
                <a:cs typeface="Calibri" panose="020F0502020204030204" pitchFamily="34" charset="0"/>
              </a:rPr>
              <a:t>1-layer GNN</a:t>
            </a:r>
          </a:p>
        </p:txBody>
      </p:sp>
      <p:sp>
        <p:nvSpPr>
          <p:cNvPr id="15" name="TextBox 14">
            <a:extLst>
              <a:ext uri="{FF2B5EF4-FFF2-40B4-BE49-F238E27FC236}">
                <a16:creationId xmlns:a16="http://schemas.microsoft.com/office/drawing/2014/main" id="{907F363E-32A4-1546-86B2-A290C3D3A199}"/>
              </a:ext>
            </a:extLst>
          </p:cNvPr>
          <p:cNvSpPr txBox="1"/>
          <p:nvPr/>
        </p:nvSpPr>
        <p:spPr>
          <a:xfrm>
            <a:off x="3665399" y="3629362"/>
            <a:ext cx="2133600" cy="646331"/>
          </a:xfrm>
          <a:prstGeom prst="rect">
            <a:avLst/>
          </a:prstGeom>
          <a:noFill/>
        </p:spPr>
        <p:txBody>
          <a:bodyPr wrap="square" rtlCol="0">
            <a:spAutoFit/>
          </a:bodyPr>
          <a:lstStyle/>
          <a:p>
            <a:pPr algn="ctr"/>
            <a:r>
              <a:rPr lang="en-US" b="1">
                <a:latin typeface="Calibri" panose="020F0502020204030204" pitchFamily="34" charset="0"/>
                <a:cs typeface="Calibri" panose="020F0502020204030204" pitchFamily="34" charset="0"/>
              </a:rPr>
              <a:t>Receptive field for </a:t>
            </a:r>
            <a:r>
              <a:rPr lang="en-US" b="1">
                <a:solidFill>
                  <a:srgbClr val="C00000"/>
                </a:solidFill>
                <a:latin typeface="Calibri" panose="020F0502020204030204" pitchFamily="34" charset="0"/>
                <a:cs typeface="Calibri" panose="020F0502020204030204" pitchFamily="34" charset="0"/>
              </a:rPr>
              <a:t>2-layer GNN</a:t>
            </a:r>
          </a:p>
        </p:txBody>
      </p:sp>
      <p:sp>
        <p:nvSpPr>
          <p:cNvPr id="16" name="TextBox 15">
            <a:extLst>
              <a:ext uri="{FF2B5EF4-FFF2-40B4-BE49-F238E27FC236}">
                <a16:creationId xmlns:a16="http://schemas.microsoft.com/office/drawing/2014/main" id="{AF7D75E7-05B7-464D-87C9-68A354DAE2E8}"/>
              </a:ext>
            </a:extLst>
          </p:cNvPr>
          <p:cNvSpPr txBox="1"/>
          <p:nvPr/>
        </p:nvSpPr>
        <p:spPr>
          <a:xfrm>
            <a:off x="6625890" y="3629362"/>
            <a:ext cx="2133600" cy="646331"/>
          </a:xfrm>
          <a:prstGeom prst="rect">
            <a:avLst/>
          </a:prstGeom>
          <a:noFill/>
        </p:spPr>
        <p:txBody>
          <a:bodyPr wrap="square" rtlCol="0">
            <a:spAutoFit/>
          </a:bodyPr>
          <a:lstStyle/>
          <a:p>
            <a:pPr algn="ctr"/>
            <a:r>
              <a:rPr lang="en-US" b="1">
                <a:latin typeface="Calibri" panose="020F0502020204030204" pitchFamily="34" charset="0"/>
                <a:cs typeface="Calibri" panose="020F0502020204030204" pitchFamily="34" charset="0"/>
              </a:rPr>
              <a:t>Receptive field for </a:t>
            </a:r>
            <a:r>
              <a:rPr lang="en-US" b="1">
                <a:solidFill>
                  <a:srgbClr val="C00000"/>
                </a:solidFill>
                <a:latin typeface="Calibri" panose="020F0502020204030204" pitchFamily="34" charset="0"/>
                <a:cs typeface="Calibri" panose="020F0502020204030204" pitchFamily="34" charset="0"/>
              </a:rPr>
              <a:t>3-layer GNN</a:t>
            </a:r>
          </a:p>
        </p:txBody>
      </p:sp>
    </p:spTree>
    <p:extLst>
      <p:ext uri="{BB962C8B-B14F-4D97-AF65-F5344CB8AC3E}">
        <p14:creationId xmlns:p14="http://schemas.microsoft.com/office/powerpoint/2010/main" val="28474925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29FAC-C511-F54E-AAEA-20376D93F1C3}"/>
              </a:ext>
            </a:extLst>
          </p:cNvPr>
          <p:cNvSpPr>
            <a:spLocks noGrp="1"/>
          </p:cNvSpPr>
          <p:nvPr>
            <p:ph type="title"/>
          </p:nvPr>
        </p:nvSpPr>
        <p:spPr/>
        <p:txBody>
          <a:bodyPr/>
          <a:lstStyle/>
          <a:p>
            <a:r>
              <a:rPr lang="en-US"/>
              <a:t>Receptive Field of a GNN</a:t>
            </a:r>
          </a:p>
        </p:txBody>
      </p:sp>
      <p:sp>
        <p:nvSpPr>
          <p:cNvPr id="3" name="Content Placeholder 2">
            <a:extLst>
              <a:ext uri="{FF2B5EF4-FFF2-40B4-BE49-F238E27FC236}">
                <a16:creationId xmlns:a16="http://schemas.microsoft.com/office/drawing/2014/main" id="{BC6D0B3A-C9C5-AE41-B136-36FD01441AEE}"/>
              </a:ext>
            </a:extLst>
          </p:cNvPr>
          <p:cNvSpPr>
            <a:spLocks noGrp="1"/>
          </p:cNvSpPr>
          <p:nvPr>
            <p:ph idx="1"/>
          </p:nvPr>
        </p:nvSpPr>
        <p:spPr>
          <a:xfrm>
            <a:off x="399224" y="1393597"/>
            <a:ext cx="8229600" cy="4525963"/>
          </a:xfrm>
        </p:spPr>
        <p:txBody>
          <a:bodyPr/>
          <a:lstStyle/>
          <a:p>
            <a:r>
              <a:rPr lang="en-US" b="1" dirty="0">
                <a:solidFill>
                  <a:srgbClr val="00B050"/>
                </a:solidFill>
              </a:rPr>
              <a:t>Receptive field overlap </a:t>
            </a:r>
            <a:r>
              <a:rPr lang="en-US" dirty="0">
                <a:solidFill>
                  <a:srgbClr val="00B050"/>
                </a:solidFill>
              </a:rPr>
              <a:t>for two nodes</a:t>
            </a:r>
          </a:p>
          <a:p>
            <a:pPr lvl="1"/>
            <a:r>
              <a:rPr lang="en-US" b="1" dirty="0">
                <a:solidFill>
                  <a:srgbClr val="C00000"/>
                </a:solidFill>
              </a:rPr>
              <a:t>The shared neighbors quickly grows </a:t>
            </a:r>
            <a:r>
              <a:rPr lang="en-US" dirty="0"/>
              <a:t>when we increase the number of hops (num of GNN layers)</a:t>
            </a:r>
          </a:p>
        </p:txBody>
      </p:sp>
      <p:sp>
        <p:nvSpPr>
          <p:cNvPr id="6" name="Slide Number Placeholder 5">
            <a:extLst>
              <a:ext uri="{FF2B5EF4-FFF2-40B4-BE49-F238E27FC236}">
                <a16:creationId xmlns:a16="http://schemas.microsoft.com/office/drawing/2014/main" id="{652B1B01-1539-1B40-86E1-F7F14BF10D1E}"/>
              </a:ext>
            </a:extLst>
          </p:cNvPr>
          <p:cNvSpPr>
            <a:spLocks noGrp="1"/>
          </p:cNvSpPr>
          <p:nvPr>
            <p:ph type="sldNum" sz="quarter" idx="12"/>
          </p:nvPr>
        </p:nvSpPr>
        <p:spPr/>
        <p:txBody>
          <a:bodyPr/>
          <a:lstStyle/>
          <a:p>
            <a:fld id="{19B12225-5612-419B-A8D5-4B8EEE4C217E}" type="slidenum">
              <a:rPr lang="en-US" smtClean="0"/>
              <a:pPr/>
              <a:t>85</a:t>
            </a:fld>
            <a:endParaRPr lang="en-US"/>
          </a:p>
        </p:txBody>
      </p:sp>
      <p:pic>
        <p:nvPicPr>
          <p:cNvPr id="10" name="Picture 9">
            <a:extLst>
              <a:ext uri="{FF2B5EF4-FFF2-40B4-BE49-F238E27FC236}">
                <a16:creationId xmlns:a16="http://schemas.microsoft.com/office/drawing/2014/main" id="{35D48B63-D3F7-424E-8C6F-89C2920AF09B}"/>
              </a:ext>
            </a:extLst>
          </p:cNvPr>
          <p:cNvPicPr>
            <a:picLocks noChangeAspect="1"/>
          </p:cNvPicPr>
          <p:nvPr/>
        </p:nvPicPr>
        <p:blipFill>
          <a:blip r:embed="rId2"/>
          <a:stretch>
            <a:fillRect/>
          </a:stretch>
        </p:blipFill>
        <p:spPr>
          <a:xfrm>
            <a:off x="297422" y="3668271"/>
            <a:ext cx="2690750" cy="2676386"/>
          </a:xfrm>
          <a:prstGeom prst="rect">
            <a:avLst/>
          </a:prstGeom>
        </p:spPr>
      </p:pic>
      <p:pic>
        <p:nvPicPr>
          <p:cNvPr id="11" name="Picture 10">
            <a:extLst>
              <a:ext uri="{FF2B5EF4-FFF2-40B4-BE49-F238E27FC236}">
                <a16:creationId xmlns:a16="http://schemas.microsoft.com/office/drawing/2014/main" id="{2FA4B734-5435-484B-8D31-17E10ED3394E}"/>
              </a:ext>
            </a:extLst>
          </p:cNvPr>
          <p:cNvPicPr>
            <a:picLocks noChangeAspect="1"/>
          </p:cNvPicPr>
          <p:nvPr/>
        </p:nvPicPr>
        <p:blipFill>
          <a:blip r:embed="rId3"/>
          <a:stretch>
            <a:fillRect/>
          </a:stretch>
        </p:blipFill>
        <p:spPr>
          <a:xfrm>
            <a:off x="3216777" y="3668271"/>
            <a:ext cx="2690750" cy="2676386"/>
          </a:xfrm>
          <a:prstGeom prst="rect">
            <a:avLst/>
          </a:prstGeom>
        </p:spPr>
      </p:pic>
      <p:pic>
        <p:nvPicPr>
          <p:cNvPr id="12" name="Picture 11">
            <a:extLst>
              <a:ext uri="{FF2B5EF4-FFF2-40B4-BE49-F238E27FC236}">
                <a16:creationId xmlns:a16="http://schemas.microsoft.com/office/drawing/2014/main" id="{C6993B91-2F4A-794B-A6F0-A9E034F2A6C6}"/>
              </a:ext>
            </a:extLst>
          </p:cNvPr>
          <p:cNvPicPr>
            <a:picLocks noChangeAspect="1"/>
          </p:cNvPicPr>
          <p:nvPr/>
        </p:nvPicPr>
        <p:blipFill>
          <a:blip r:embed="rId4"/>
          <a:stretch>
            <a:fillRect/>
          </a:stretch>
        </p:blipFill>
        <p:spPr>
          <a:xfrm>
            <a:off x="6039876" y="3668271"/>
            <a:ext cx="2690750" cy="2676387"/>
          </a:xfrm>
          <a:prstGeom prst="rect">
            <a:avLst/>
          </a:prstGeom>
        </p:spPr>
      </p:pic>
      <p:sp>
        <p:nvSpPr>
          <p:cNvPr id="7" name="TextBox 6">
            <a:extLst>
              <a:ext uri="{FF2B5EF4-FFF2-40B4-BE49-F238E27FC236}">
                <a16:creationId xmlns:a16="http://schemas.microsoft.com/office/drawing/2014/main" id="{E6B67BDB-38C5-D84D-8B98-C8DE6D3CEED8}"/>
              </a:ext>
            </a:extLst>
          </p:cNvPr>
          <p:cNvSpPr txBox="1"/>
          <p:nvPr/>
        </p:nvSpPr>
        <p:spPr>
          <a:xfrm>
            <a:off x="288726" y="3029712"/>
            <a:ext cx="2424446" cy="646331"/>
          </a:xfrm>
          <a:prstGeom prst="rect">
            <a:avLst/>
          </a:prstGeom>
          <a:noFill/>
        </p:spPr>
        <p:txBody>
          <a:bodyPr wrap="none" rtlCol="0">
            <a:spAutoFit/>
          </a:bodyPr>
          <a:lstStyle/>
          <a:p>
            <a:r>
              <a:rPr lang="en-US" altLang="zh-CN" b="1">
                <a:solidFill>
                  <a:srgbClr val="C00000"/>
                </a:solidFill>
                <a:latin typeface="Calibri" panose="020F0502020204030204" pitchFamily="34" charset="0"/>
                <a:cs typeface="Calibri" panose="020F0502020204030204" pitchFamily="34" charset="0"/>
              </a:rPr>
              <a:t>1-</a:t>
            </a:r>
            <a:r>
              <a:rPr lang="en-US" b="1">
                <a:solidFill>
                  <a:srgbClr val="C00000"/>
                </a:solidFill>
                <a:latin typeface="Calibri" panose="020F0502020204030204" pitchFamily="34" charset="0"/>
                <a:cs typeface="Calibri" panose="020F0502020204030204" pitchFamily="34" charset="0"/>
              </a:rPr>
              <a:t>hop neighbor overlap</a:t>
            </a:r>
          </a:p>
          <a:p>
            <a:r>
              <a:rPr lang="en-US" b="1">
                <a:latin typeface="Calibri" panose="020F0502020204030204" pitchFamily="34" charset="0"/>
                <a:cs typeface="Calibri" panose="020F0502020204030204" pitchFamily="34" charset="0"/>
              </a:rPr>
              <a:t>Only 1 node</a:t>
            </a:r>
          </a:p>
        </p:txBody>
      </p:sp>
      <p:sp>
        <p:nvSpPr>
          <p:cNvPr id="13" name="TextBox 12">
            <a:extLst>
              <a:ext uri="{FF2B5EF4-FFF2-40B4-BE49-F238E27FC236}">
                <a16:creationId xmlns:a16="http://schemas.microsoft.com/office/drawing/2014/main" id="{229AC43F-5FF1-4A46-8646-8829467EF099}"/>
              </a:ext>
            </a:extLst>
          </p:cNvPr>
          <p:cNvSpPr txBox="1"/>
          <p:nvPr/>
        </p:nvSpPr>
        <p:spPr>
          <a:xfrm>
            <a:off x="3275540" y="3029712"/>
            <a:ext cx="2424446" cy="646331"/>
          </a:xfrm>
          <a:prstGeom prst="rect">
            <a:avLst/>
          </a:prstGeom>
          <a:noFill/>
        </p:spPr>
        <p:txBody>
          <a:bodyPr wrap="none" rtlCol="0">
            <a:spAutoFit/>
          </a:bodyPr>
          <a:lstStyle/>
          <a:p>
            <a:r>
              <a:rPr lang="en-US" altLang="zh-CN" b="1">
                <a:solidFill>
                  <a:srgbClr val="C00000"/>
                </a:solidFill>
                <a:latin typeface="Calibri" panose="020F0502020204030204" pitchFamily="34" charset="0"/>
                <a:cs typeface="Calibri" panose="020F0502020204030204" pitchFamily="34" charset="0"/>
              </a:rPr>
              <a:t>2-</a:t>
            </a:r>
            <a:r>
              <a:rPr lang="en-US" b="1">
                <a:solidFill>
                  <a:srgbClr val="C00000"/>
                </a:solidFill>
                <a:latin typeface="Calibri" panose="020F0502020204030204" pitchFamily="34" charset="0"/>
                <a:cs typeface="Calibri" panose="020F0502020204030204" pitchFamily="34" charset="0"/>
              </a:rPr>
              <a:t>hop neighbor overlap</a:t>
            </a:r>
          </a:p>
          <a:p>
            <a:r>
              <a:rPr lang="en-US" b="1">
                <a:latin typeface="Calibri" panose="020F0502020204030204" pitchFamily="34" charset="0"/>
                <a:cs typeface="Calibri" panose="020F0502020204030204" pitchFamily="34" charset="0"/>
              </a:rPr>
              <a:t>About 20 nodes</a:t>
            </a:r>
          </a:p>
        </p:txBody>
      </p:sp>
      <p:sp>
        <p:nvSpPr>
          <p:cNvPr id="14" name="TextBox 13">
            <a:extLst>
              <a:ext uri="{FF2B5EF4-FFF2-40B4-BE49-F238E27FC236}">
                <a16:creationId xmlns:a16="http://schemas.microsoft.com/office/drawing/2014/main" id="{A737C169-25FD-0248-B17A-36A4E4C88C14}"/>
              </a:ext>
            </a:extLst>
          </p:cNvPr>
          <p:cNvSpPr txBox="1"/>
          <p:nvPr/>
        </p:nvSpPr>
        <p:spPr>
          <a:xfrm>
            <a:off x="6173028" y="3029712"/>
            <a:ext cx="2424446" cy="646331"/>
          </a:xfrm>
          <a:prstGeom prst="rect">
            <a:avLst/>
          </a:prstGeom>
          <a:noFill/>
        </p:spPr>
        <p:txBody>
          <a:bodyPr wrap="none" rtlCol="0">
            <a:spAutoFit/>
          </a:bodyPr>
          <a:lstStyle/>
          <a:p>
            <a:r>
              <a:rPr lang="en-US" altLang="zh-CN" b="1">
                <a:solidFill>
                  <a:srgbClr val="C00000"/>
                </a:solidFill>
                <a:latin typeface="Calibri" panose="020F0502020204030204" pitchFamily="34" charset="0"/>
                <a:cs typeface="Calibri" panose="020F0502020204030204" pitchFamily="34" charset="0"/>
              </a:rPr>
              <a:t>3-</a:t>
            </a:r>
            <a:r>
              <a:rPr lang="en-US" b="1">
                <a:solidFill>
                  <a:srgbClr val="C00000"/>
                </a:solidFill>
                <a:latin typeface="Calibri" panose="020F0502020204030204" pitchFamily="34" charset="0"/>
                <a:cs typeface="Calibri" panose="020F0502020204030204" pitchFamily="34" charset="0"/>
              </a:rPr>
              <a:t>hop neighbor overlap</a:t>
            </a:r>
          </a:p>
          <a:p>
            <a:r>
              <a:rPr lang="en-US" b="1">
                <a:latin typeface="Calibri" panose="020F0502020204030204" pitchFamily="34" charset="0"/>
                <a:cs typeface="Calibri" panose="020F0502020204030204" pitchFamily="34" charset="0"/>
              </a:rPr>
              <a:t>Almost all the nodes!</a:t>
            </a:r>
          </a:p>
        </p:txBody>
      </p:sp>
    </p:spTree>
    <p:extLst>
      <p:ext uri="{BB962C8B-B14F-4D97-AF65-F5344CB8AC3E}">
        <p14:creationId xmlns:p14="http://schemas.microsoft.com/office/powerpoint/2010/main" val="26321739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D9F7C-04CC-AB4A-9C22-A04818D41A91}"/>
              </a:ext>
            </a:extLst>
          </p:cNvPr>
          <p:cNvSpPr>
            <a:spLocks noGrp="1"/>
          </p:cNvSpPr>
          <p:nvPr>
            <p:ph type="title"/>
          </p:nvPr>
        </p:nvSpPr>
        <p:spPr/>
        <p:txBody>
          <a:bodyPr>
            <a:normAutofit/>
          </a:bodyPr>
          <a:lstStyle/>
          <a:p>
            <a:r>
              <a:rPr lang="en-US"/>
              <a:t>Receptive Field &amp; Over-smoothing</a:t>
            </a:r>
          </a:p>
        </p:txBody>
      </p:sp>
      <p:sp>
        <p:nvSpPr>
          <p:cNvPr id="3" name="Content Placeholder 2">
            <a:extLst>
              <a:ext uri="{FF2B5EF4-FFF2-40B4-BE49-F238E27FC236}">
                <a16:creationId xmlns:a16="http://schemas.microsoft.com/office/drawing/2014/main" id="{0A0B0CFA-378B-4D4F-926E-2E192CA4F130}"/>
              </a:ext>
            </a:extLst>
          </p:cNvPr>
          <p:cNvSpPr>
            <a:spLocks noGrp="1"/>
          </p:cNvSpPr>
          <p:nvPr>
            <p:ph idx="1"/>
          </p:nvPr>
        </p:nvSpPr>
        <p:spPr>
          <a:xfrm>
            <a:off x="331470" y="1380975"/>
            <a:ext cx="8481060" cy="5055571"/>
          </a:xfrm>
        </p:spPr>
        <p:txBody>
          <a:bodyPr>
            <a:normAutofit lnSpcReduction="10000"/>
          </a:bodyPr>
          <a:lstStyle/>
          <a:p>
            <a:r>
              <a:rPr lang="en-US" b="1" dirty="0">
                <a:solidFill>
                  <a:schemeClr val="accent2"/>
                </a:solidFill>
              </a:rPr>
              <a:t>We can explain over-smoothing via the notion of the receptive field</a:t>
            </a:r>
          </a:p>
          <a:p>
            <a:pPr lvl="1"/>
            <a:r>
              <a:rPr lang="en-US" dirty="0"/>
              <a:t>We know </a:t>
            </a:r>
            <a:r>
              <a:rPr lang="en-US" b="1" dirty="0"/>
              <a:t>the embedding of a node is determined by its </a:t>
            </a:r>
            <a:r>
              <a:rPr lang="en-US" b="1" dirty="0">
                <a:solidFill>
                  <a:schemeClr val="accent2"/>
                </a:solidFill>
              </a:rPr>
              <a:t>receptive field</a:t>
            </a:r>
          </a:p>
          <a:p>
            <a:pPr lvl="2"/>
            <a:r>
              <a:rPr lang="en-US" dirty="0"/>
              <a:t>If two nodes </a:t>
            </a:r>
            <a:r>
              <a:rPr lang="en-US" b="1" dirty="0"/>
              <a:t>have highly-overlapped receptive fields, then their embeddings are highly similar</a:t>
            </a:r>
          </a:p>
          <a:p>
            <a:pPr lvl="1"/>
            <a:r>
              <a:rPr lang="en-US" b="1" dirty="0">
                <a:solidFill>
                  <a:schemeClr val="accent3"/>
                </a:solidFill>
              </a:rPr>
              <a:t>Stack many GNN layers </a:t>
            </a:r>
            <a:r>
              <a:rPr lang="en-US" dirty="0">
                <a:sym typeface="Wingdings" pitchFamily="2" charset="2"/>
              </a:rPr>
              <a:t></a:t>
            </a:r>
            <a:r>
              <a:rPr lang="en-US" dirty="0"/>
              <a:t> </a:t>
            </a:r>
            <a:r>
              <a:rPr lang="en-US" b="1" dirty="0">
                <a:solidFill>
                  <a:schemeClr val="accent1">
                    <a:lumMod val="75000"/>
                  </a:schemeClr>
                </a:solidFill>
              </a:rPr>
              <a:t>nodes will have highly-overlapped receptive fields</a:t>
            </a:r>
            <a:r>
              <a:rPr lang="en-US" dirty="0">
                <a:solidFill>
                  <a:schemeClr val="accent1"/>
                </a:solidFill>
              </a:rPr>
              <a:t> </a:t>
            </a:r>
            <a:r>
              <a:rPr lang="en-US" dirty="0">
                <a:sym typeface="Wingdings" pitchFamily="2" charset="2"/>
              </a:rPr>
              <a:t> </a:t>
            </a:r>
            <a:r>
              <a:rPr lang="en-US" b="1" dirty="0">
                <a:solidFill>
                  <a:schemeClr val="accent2">
                    <a:lumMod val="75000"/>
                  </a:schemeClr>
                </a:solidFill>
                <a:sym typeface="Wingdings" pitchFamily="2" charset="2"/>
              </a:rPr>
              <a:t>node embeddings will be highly similar</a:t>
            </a:r>
            <a:r>
              <a:rPr lang="en-US" dirty="0">
                <a:sym typeface="Wingdings" pitchFamily="2" charset="2"/>
              </a:rPr>
              <a:t>  </a:t>
            </a:r>
            <a:r>
              <a:rPr lang="en-US" b="1" dirty="0">
                <a:solidFill>
                  <a:srgbClr val="C00000"/>
                </a:solidFill>
                <a:sym typeface="Wingdings" pitchFamily="2" charset="2"/>
              </a:rPr>
              <a:t>suffer from the over-smoothing problem</a:t>
            </a:r>
          </a:p>
          <a:p>
            <a:pPr marL="0" indent="0">
              <a:buNone/>
            </a:pPr>
            <a:r>
              <a:rPr lang="en-US" sz="2800" dirty="0">
                <a:sym typeface="Wingdings" pitchFamily="2" charset="2"/>
              </a:rPr>
              <a:t>How do we overcome over-smoothing problem?</a:t>
            </a:r>
            <a:endParaRPr lang="en-US" sz="2800" dirty="0"/>
          </a:p>
          <a:p>
            <a:pPr marL="457200" lvl="1" indent="0">
              <a:buNone/>
            </a:pPr>
            <a:endParaRPr lang="en-US" dirty="0"/>
          </a:p>
        </p:txBody>
      </p:sp>
      <p:sp>
        <p:nvSpPr>
          <p:cNvPr id="6" name="Slide Number Placeholder 5">
            <a:extLst>
              <a:ext uri="{FF2B5EF4-FFF2-40B4-BE49-F238E27FC236}">
                <a16:creationId xmlns:a16="http://schemas.microsoft.com/office/drawing/2014/main" id="{02FEE106-8717-C24F-9624-EBFEE2BE5E58}"/>
              </a:ext>
            </a:extLst>
          </p:cNvPr>
          <p:cNvSpPr>
            <a:spLocks noGrp="1"/>
          </p:cNvSpPr>
          <p:nvPr>
            <p:ph type="sldNum" sz="quarter" idx="12"/>
          </p:nvPr>
        </p:nvSpPr>
        <p:spPr/>
        <p:txBody>
          <a:bodyPr/>
          <a:lstStyle/>
          <a:p>
            <a:fld id="{19B12225-5612-419B-A8D5-4B8EEE4C217E}" type="slidenum">
              <a:rPr lang="en-US" smtClean="0"/>
              <a:pPr/>
              <a:t>86</a:t>
            </a:fld>
            <a:endParaRPr lang="en-US"/>
          </a:p>
        </p:txBody>
      </p:sp>
    </p:spTree>
    <p:extLst>
      <p:ext uri="{BB962C8B-B14F-4D97-AF65-F5344CB8AC3E}">
        <p14:creationId xmlns:p14="http://schemas.microsoft.com/office/powerpoint/2010/main" val="30969982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8B50-0C17-D04D-B293-721EA0D35284}"/>
              </a:ext>
            </a:extLst>
          </p:cNvPr>
          <p:cNvSpPr>
            <a:spLocks noGrp="1"/>
          </p:cNvSpPr>
          <p:nvPr>
            <p:ph type="title"/>
          </p:nvPr>
        </p:nvSpPr>
        <p:spPr/>
        <p:txBody>
          <a:bodyPr/>
          <a:lstStyle/>
          <a:p>
            <a:r>
              <a:rPr lang="en-US" dirty="0"/>
              <a:t>Design GNN Layer Connectivity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D8E44FC-62E2-7D4A-B8DF-2178FA059F6C}"/>
                  </a:ext>
                </a:extLst>
              </p:cNvPr>
              <p:cNvSpPr>
                <a:spLocks noGrp="1"/>
              </p:cNvSpPr>
              <p:nvPr>
                <p:ph idx="1"/>
              </p:nvPr>
            </p:nvSpPr>
            <p:spPr>
              <a:xfrm>
                <a:off x="457200" y="1295400"/>
                <a:ext cx="8555232" cy="5257801"/>
              </a:xfrm>
            </p:spPr>
            <p:txBody>
              <a:bodyPr>
                <a:normAutofit/>
              </a:bodyPr>
              <a:lstStyle/>
              <a:p>
                <a:pPr marL="0" indent="0">
                  <a:buNone/>
                </a:pPr>
                <a:r>
                  <a:rPr lang="en-US" sz="2800" b="1" dirty="0">
                    <a:solidFill>
                      <a:srgbClr val="00B050"/>
                    </a:solidFill>
                  </a:rPr>
                  <a:t>What do we learn from the over-smoothing problem? </a:t>
                </a:r>
              </a:p>
              <a:p>
                <a:r>
                  <a:rPr lang="en-US" sz="2800" b="1" dirty="0">
                    <a:solidFill>
                      <a:srgbClr val="C00000"/>
                    </a:solidFill>
                  </a:rPr>
                  <a:t>Lesson 1: Be cautious when adding GNN layers</a:t>
                </a:r>
              </a:p>
              <a:p>
                <a:pPr lvl="1"/>
                <a:r>
                  <a:rPr lang="en-US" sz="2400" dirty="0"/>
                  <a:t>Unlike neural networks in other domains (CNN for image classification), </a:t>
                </a:r>
                <a:r>
                  <a:rPr lang="en-US" sz="2400" b="1" dirty="0"/>
                  <a:t>adding more GNN layers do not always help</a:t>
                </a:r>
              </a:p>
              <a:p>
                <a:pPr lvl="1"/>
                <a:r>
                  <a:rPr lang="en-US" sz="2400" b="1" dirty="0"/>
                  <a:t>Step 1: Analyze the necessary receptive field </a:t>
                </a:r>
                <a:r>
                  <a:rPr lang="en-US" sz="2400" dirty="0"/>
                  <a:t>to solve your problem. E.g., by computing the </a:t>
                </a:r>
                <a:r>
                  <a:rPr lang="en-US" sz="2400" b="1" dirty="0">
                    <a:solidFill>
                      <a:schemeClr val="tx2">
                        <a:lumMod val="60000"/>
                        <a:lumOff val="40000"/>
                      </a:schemeClr>
                    </a:solidFill>
                  </a:rPr>
                  <a:t>diameter</a:t>
                </a:r>
                <a:r>
                  <a:rPr lang="en-US" sz="2400" dirty="0"/>
                  <a:t> of the graph</a:t>
                </a:r>
              </a:p>
              <a:p>
                <a:pPr lvl="1"/>
                <a:r>
                  <a:rPr lang="en-US" sz="2400" b="1" dirty="0"/>
                  <a:t>Step 2: </a:t>
                </a:r>
                <a:r>
                  <a:rPr lang="en-US" sz="2400" dirty="0"/>
                  <a:t>Set number of GNN layers </a:t>
                </a:r>
                <a14:m>
                  <m:oMath xmlns:m="http://schemas.openxmlformats.org/officeDocument/2006/math">
                    <m:r>
                      <a:rPr lang="en-US" sz="2400" b="0" i="1" smtClean="0">
                        <a:latin typeface="Cambria Math" panose="02040503050406030204" pitchFamily="18" charset="0"/>
                      </a:rPr>
                      <m:t>𝐿</m:t>
                    </m:r>
                  </m:oMath>
                </a14:m>
                <a:r>
                  <a:rPr lang="en-US" sz="2400" dirty="0"/>
                  <a:t> to be a bit more than the receptive field we like. </a:t>
                </a:r>
                <a:r>
                  <a:rPr lang="en-US" sz="2400" b="1" dirty="0"/>
                  <a:t>Do not set </a:t>
                </a:r>
                <a14:m>
                  <m:oMath xmlns:m="http://schemas.openxmlformats.org/officeDocument/2006/math">
                    <m:r>
                      <a:rPr lang="en-US" sz="2400" b="1" i="1" smtClean="0">
                        <a:latin typeface="Cambria Math" panose="02040503050406030204" pitchFamily="18" charset="0"/>
                      </a:rPr>
                      <m:t>𝑳</m:t>
                    </m:r>
                  </m:oMath>
                </a14:m>
                <a:r>
                  <a:rPr lang="en-US" sz="2400" b="1" dirty="0"/>
                  <a:t> to be unnecessarily large</a:t>
                </a:r>
                <a:r>
                  <a:rPr lang="en-US" sz="2400" dirty="0"/>
                  <a:t>!</a:t>
                </a:r>
              </a:p>
              <a:p>
                <a:pPr lvl="8"/>
                <a:endParaRPr lang="en-US" sz="1400" b="1" dirty="0"/>
              </a:p>
              <a:p>
                <a:pPr marL="0" indent="0">
                  <a:buNone/>
                </a:pPr>
                <a:r>
                  <a:rPr lang="en-US" sz="2800" b="1" dirty="0"/>
                  <a:t>Question: </a:t>
                </a:r>
                <a:r>
                  <a:rPr lang="en-US" sz="2800" dirty="0"/>
                  <a:t>How to enhance the expressive power of a GNN, </a:t>
                </a:r>
                <a:r>
                  <a:rPr lang="en-US" sz="2800" dirty="0">
                    <a:solidFill>
                      <a:srgbClr val="C00000"/>
                    </a:solidFill>
                  </a:rPr>
                  <a:t>if the number of GNN layers is small</a:t>
                </a:r>
                <a:r>
                  <a:rPr lang="en-US" sz="2800" dirty="0"/>
                  <a:t>?</a:t>
                </a:r>
              </a:p>
            </p:txBody>
          </p:sp>
        </mc:Choice>
        <mc:Fallback xmlns="">
          <p:sp>
            <p:nvSpPr>
              <p:cNvPr id="3" name="Content Placeholder 2">
                <a:extLst>
                  <a:ext uri="{FF2B5EF4-FFF2-40B4-BE49-F238E27FC236}">
                    <a16:creationId xmlns:a16="http://schemas.microsoft.com/office/drawing/2014/main" id="{CD8E44FC-62E2-7D4A-B8DF-2178FA059F6C}"/>
                  </a:ext>
                </a:extLst>
              </p:cNvPr>
              <p:cNvSpPr>
                <a:spLocks noGrp="1" noRot="1" noChangeAspect="1" noMove="1" noResize="1" noEditPoints="1" noAdjustHandles="1" noChangeArrowheads="1" noChangeShapeType="1" noTextEdit="1"/>
              </p:cNvSpPr>
              <p:nvPr>
                <p:ph idx="1"/>
              </p:nvPr>
            </p:nvSpPr>
            <p:spPr>
              <a:xfrm>
                <a:off x="457200" y="1295400"/>
                <a:ext cx="8555232" cy="5257801"/>
              </a:xfrm>
              <a:blipFill>
                <a:blip r:embed="rId2"/>
                <a:stretch>
                  <a:fillRect l="-1426" t="-1160" r="-998"/>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3882DDB5-61BF-534A-AE81-926B870825D3}"/>
              </a:ext>
            </a:extLst>
          </p:cNvPr>
          <p:cNvSpPr>
            <a:spLocks noGrp="1"/>
          </p:cNvSpPr>
          <p:nvPr>
            <p:ph type="sldNum" sz="quarter" idx="12"/>
          </p:nvPr>
        </p:nvSpPr>
        <p:spPr/>
        <p:txBody>
          <a:bodyPr/>
          <a:lstStyle/>
          <a:p>
            <a:fld id="{19B12225-5612-419B-A8D5-4B8EEE4C217E}" type="slidenum">
              <a:rPr lang="en-US" smtClean="0"/>
              <a:pPr/>
              <a:t>87</a:t>
            </a:fld>
            <a:endParaRPr lang="en-US"/>
          </a:p>
        </p:txBody>
      </p:sp>
    </p:spTree>
    <p:extLst>
      <p:ext uri="{BB962C8B-B14F-4D97-AF65-F5344CB8AC3E}">
        <p14:creationId xmlns:p14="http://schemas.microsoft.com/office/powerpoint/2010/main" val="41909312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7E37-A78D-AB4A-9D99-6C3584A63647}"/>
              </a:ext>
            </a:extLst>
          </p:cNvPr>
          <p:cNvSpPr>
            <a:spLocks noGrp="1"/>
          </p:cNvSpPr>
          <p:nvPr>
            <p:ph type="title"/>
          </p:nvPr>
        </p:nvSpPr>
        <p:spPr/>
        <p:txBody>
          <a:bodyPr>
            <a:normAutofit/>
          </a:bodyPr>
          <a:lstStyle/>
          <a:p>
            <a:r>
              <a:rPr lang="en-US"/>
              <a:t>Expressive Power for Shallow GNNs</a:t>
            </a:r>
          </a:p>
        </p:txBody>
      </p:sp>
      <p:sp>
        <p:nvSpPr>
          <p:cNvPr id="3" name="Content Placeholder 2">
            <a:extLst>
              <a:ext uri="{FF2B5EF4-FFF2-40B4-BE49-F238E27FC236}">
                <a16:creationId xmlns:a16="http://schemas.microsoft.com/office/drawing/2014/main" id="{DA55CB7A-C144-7B43-88E1-B980D38CB8CF}"/>
              </a:ext>
            </a:extLst>
          </p:cNvPr>
          <p:cNvSpPr>
            <a:spLocks noGrp="1"/>
          </p:cNvSpPr>
          <p:nvPr>
            <p:ph idx="1"/>
          </p:nvPr>
        </p:nvSpPr>
        <p:spPr/>
        <p:txBody>
          <a:bodyPr>
            <a:normAutofit/>
          </a:bodyPr>
          <a:lstStyle/>
          <a:p>
            <a:r>
              <a:rPr lang="en-US" sz="2800" b="1" dirty="0">
                <a:solidFill>
                  <a:srgbClr val="00B050"/>
                </a:solidFill>
              </a:rPr>
              <a:t>How to make a shallow GNN more expressive?</a:t>
            </a:r>
          </a:p>
          <a:p>
            <a:pPr marL="0" indent="0">
              <a:buNone/>
            </a:pPr>
            <a:r>
              <a:rPr lang="en-US" sz="2800" b="1" dirty="0">
                <a:solidFill>
                  <a:srgbClr val="C00000"/>
                </a:solidFill>
              </a:rPr>
              <a:t>Solution 1</a:t>
            </a:r>
            <a:r>
              <a:rPr lang="en-US" sz="2800" b="1" dirty="0"/>
              <a:t>: </a:t>
            </a:r>
            <a:r>
              <a:rPr lang="en-US" sz="2800" dirty="0"/>
              <a:t>Increase the expressive power </a:t>
            </a:r>
            <a:r>
              <a:rPr lang="en-US" sz="2800" b="1" dirty="0">
                <a:solidFill>
                  <a:srgbClr val="C00000"/>
                </a:solidFill>
              </a:rPr>
              <a:t>within each GNN layer</a:t>
            </a:r>
          </a:p>
          <a:p>
            <a:pPr lvl="1"/>
            <a:r>
              <a:rPr lang="en-US" sz="2400" dirty="0"/>
              <a:t>In our previous examples, each transformation or aggregation function only include one linear layer</a:t>
            </a:r>
          </a:p>
          <a:p>
            <a:pPr lvl="1"/>
            <a:r>
              <a:rPr lang="en-US" sz="2400" dirty="0"/>
              <a:t>We can </a:t>
            </a:r>
            <a:r>
              <a:rPr lang="en-US" sz="2400" b="1" dirty="0"/>
              <a:t>make aggregation/transformation become a deep neural network</a:t>
            </a:r>
            <a:r>
              <a:rPr lang="en-US" sz="2400" dirty="0"/>
              <a:t>!</a:t>
            </a:r>
          </a:p>
        </p:txBody>
      </p:sp>
      <p:sp>
        <p:nvSpPr>
          <p:cNvPr id="6" name="Slide Number Placeholder 5">
            <a:extLst>
              <a:ext uri="{FF2B5EF4-FFF2-40B4-BE49-F238E27FC236}">
                <a16:creationId xmlns:a16="http://schemas.microsoft.com/office/drawing/2014/main" id="{F7ABF82D-4CAF-5841-953A-EB4CD2E7DF8C}"/>
              </a:ext>
            </a:extLst>
          </p:cNvPr>
          <p:cNvSpPr>
            <a:spLocks noGrp="1"/>
          </p:cNvSpPr>
          <p:nvPr>
            <p:ph type="sldNum" sz="quarter" idx="12"/>
          </p:nvPr>
        </p:nvSpPr>
        <p:spPr/>
        <p:txBody>
          <a:bodyPr/>
          <a:lstStyle/>
          <a:p>
            <a:fld id="{19B12225-5612-419B-A8D5-4B8EEE4C217E}" type="slidenum">
              <a:rPr lang="en-US" smtClean="0"/>
              <a:pPr/>
              <a:t>88</a:t>
            </a:fld>
            <a:endParaRPr lang="en-US"/>
          </a:p>
        </p:txBody>
      </p:sp>
      <p:pic>
        <p:nvPicPr>
          <p:cNvPr id="7" name="Picture 6">
            <a:extLst>
              <a:ext uri="{FF2B5EF4-FFF2-40B4-BE49-F238E27FC236}">
                <a16:creationId xmlns:a16="http://schemas.microsoft.com/office/drawing/2014/main" id="{FF8484EA-4B4F-0C4E-90F5-0904171ACA85}"/>
              </a:ext>
            </a:extLst>
          </p:cNvPr>
          <p:cNvPicPr>
            <a:picLocks noChangeAspect="1"/>
          </p:cNvPicPr>
          <p:nvPr/>
        </p:nvPicPr>
        <p:blipFill rotWithShape="1">
          <a:blip r:embed="rId2"/>
          <a:srcRect t="4209" b="6752"/>
          <a:stretch/>
        </p:blipFill>
        <p:spPr>
          <a:xfrm>
            <a:off x="4854951" y="4573268"/>
            <a:ext cx="3625222" cy="2049067"/>
          </a:xfrm>
          <a:prstGeom prst="rect">
            <a:avLst/>
          </a:prstGeom>
        </p:spPr>
      </p:pic>
      <p:sp>
        <p:nvSpPr>
          <p:cNvPr id="8" name="TextBox 7">
            <a:extLst>
              <a:ext uri="{FF2B5EF4-FFF2-40B4-BE49-F238E27FC236}">
                <a16:creationId xmlns:a16="http://schemas.microsoft.com/office/drawing/2014/main" id="{5D0F650F-794F-5443-8921-18D74CC659B1}"/>
              </a:ext>
            </a:extLst>
          </p:cNvPr>
          <p:cNvSpPr txBox="1"/>
          <p:nvPr/>
        </p:nvSpPr>
        <p:spPr>
          <a:xfrm>
            <a:off x="663827" y="5147101"/>
            <a:ext cx="3420775" cy="830997"/>
          </a:xfrm>
          <a:prstGeom prst="rect">
            <a:avLst/>
          </a:prstGeom>
          <a:noFill/>
        </p:spPr>
        <p:txBody>
          <a:bodyPr wrap="square" rtlCol="0">
            <a:spAutoFit/>
          </a:bodyPr>
          <a:lstStyle/>
          <a:p>
            <a:r>
              <a:rPr lang="en-US" sz="2400" b="1">
                <a:latin typeface="Calibri" panose="020F0502020204030204" pitchFamily="34" charset="0"/>
                <a:cs typeface="Calibri" panose="020F0502020204030204" pitchFamily="34" charset="0"/>
              </a:rPr>
              <a:t>If needed, each box could include a </a:t>
            </a:r>
            <a:r>
              <a:rPr lang="en-US" sz="2400" b="1">
                <a:solidFill>
                  <a:srgbClr val="C00000"/>
                </a:solidFill>
                <a:latin typeface="Calibri" panose="020F0502020204030204" pitchFamily="34" charset="0"/>
                <a:cs typeface="Calibri" panose="020F0502020204030204" pitchFamily="34" charset="0"/>
              </a:rPr>
              <a:t>3-layer MLP</a:t>
            </a:r>
            <a:endParaRPr lang="en-US" sz="2400" b="1">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211BC07F-628F-9844-9357-E94FB3FAD114}"/>
              </a:ext>
            </a:extLst>
          </p:cNvPr>
          <p:cNvCxnSpPr>
            <a:cxnSpLocks/>
          </p:cNvCxnSpPr>
          <p:nvPr/>
        </p:nvCxnSpPr>
        <p:spPr>
          <a:xfrm flipV="1">
            <a:off x="4135367" y="5367988"/>
            <a:ext cx="1226043" cy="194612"/>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569ECA7E-8B1B-E741-A556-10459ED71F0C}"/>
              </a:ext>
            </a:extLst>
          </p:cNvPr>
          <p:cNvCxnSpPr>
            <a:cxnSpLocks/>
          </p:cNvCxnSpPr>
          <p:nvPr/>
        </p:nvCxnSpPr>
        <p:spPr>
          <a:xfrm>
            <a:off x="4135367" y="5742958"/>
            <a:ext cx="1140524" cy="141338"/>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232814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7E37-A78D-AB4A-9D99-6C3584A63647}"/>
              </a:ext>
            </a:extLst>
          </p:cNvPr>
          <p:cNvSpPr>
            <a:spLocks noGrp="1"/>
          </p:cNvSpPr>
          <p:nvPr>
            <p:ph type="title"/>
          </p:nvPr>
        </p:nvSpPr>
        <p:spPr>
          <a:xfrm>
            <a:off x="457200" y="0"/>
            <a:ext cx="8229600" cy="1143000"/>
          </a:xfrm>
        </p:spPr>
        <p:txBody>
          <a:bodyPr>
            <a:normAutofit/>
          </a:bodyPr>
          <a:lstStyle/>
          <a:p>
            <a:r>
              <a:rPr lang="en-US" dirty="0"/>
              <a:t>Expressive Power for Shallow GNNs</a:t>
            </a:r>
          </a:p>
        </p:txBody>
      </p:sp>
      <p:sp>
        <p:nvSpPr>
          <p:cNvPr id="3" name="Content Placeholder 2">
            <a:extLst>
              <a:ext uri="{FF2B5EF4-FFF2-40B4-BE49-F238E27FC236}">
                <a16:creationId xmlns:a16="http://schemas.microsoft.com/office/drawing/2014/main" id="{DA55CB7A-C144-7B43-88E1-B980D38CB8CF}"/>
              </a:ext>
            </a:extLst>
          </p:cNvPr>
          <p:cNvSpPr>
            <a:spLocks noGrp="1"/>
          </p:cNvSpPr>
          <p:nvPr>
            <p:ph idx="1"/>
          </p:nvPr>
        </p:nvSpPr>
        <p:spPr>
          <a:xfrm>
            <a:off x="485091" y="980728"/>
            <a:ext cx="8229600" cy="4525963"/>
          </a:xfrm>
        </p:spPr>
        <p:txBody>
          <a:bodyPr>
            <a:normAutofit/>
          </a:bodyPr>
          <a:lstStyle/>
          <a:p>
            <a:r>
              <a:rPr lang="en-US" sz="2800" b="1" dirty="0">
                <a:solidFill>
                  <a:srgbClr val="00B050"/>
                </a:solidFill>
              </a:rPr>
              <a:t>How to make a shallow GNN more expressive?</a:t>
            </a:r>
          </a:p>
          <a:p>
            <a:pPr marL="0" indent="0">
              <a:buNone/>
            </a:pPr>
            <a:r>
              <a:rPr lang="en-US" sz="2800" b="1" dirty="0">
                <a:solidFill>
                  <a:srgbClr val="C00000"/>
                </a:solidFill>
              </a:rPr>
              <a:t>Solution 2: </a:t>
            </a:r>
            <a:r>
              <a:rPr lang="en-US" sz="2800" dirty="0"/>
              <a:t>Add layers that do not pass messages</a:t>
            </a:r>
            <a:endParaRPr lang="en-US" sz="2800" b="1" dirty="0"/>
          </a:p>
          <a:p>
            <a:pPr lvl="1"/>
            <a:r>
              <a:rPr lang="en-US" sz="2400" dirty="0"/>
              <a:t>A GNN does not necessarily only contain GNN layers</a:t>
            </a:r>
          </a:p>
          <a:p>
            <a:pPr lvl="2"/>
            <a:r>
              <a:rPr lang="en-US" sz="2000" dirty="0"/>
              <a:t>E.g., we can add </a:t>
            </a:r>
            <a:r>
              <a:rPr lang="en-US" sz="2000" b="1" dirty="0"/>
              <a:t>MLP layers </a:t>
            </a:r>
            <a:r>
              <a:rPr lang="en-US" sz="2000" dirty="0"/>
              <a:t>(applied to each node) before and after GNN layers, as </a:t>
            </a:r>
            <a:r>
              <a:rPr lang="en-US" sz="2000" b="1" dirty="0"/>
              <a:t>pre-process layers </a:t>
            </a:r>
            <a:r>
              <a:rPr lang="en-US" sz="2000" dirty="0"/>
              <a:t>and</a:t>
            </a:r>
            <a:r>
              <a:rPr lang="en-US" sz="2000" b="1" dirty="0"/>
              <a:t> post-process layers</a:t>
            </a:r>
          </a:p>
          <a:p>
            <a:pPr lvl="1"/>
            <a:endParaRPr lang="en-US" sz="2400" b="1" dirty="0"/>
          </a:p>
        </p:txBody>
      </p:sp>
      <p:sp>
        <p:nvSpPr>
          <p:cNvPr id="6" name="Slide Number Placeholder 5">
            <a:extLst>
              <a:ext uri="{FF2B5EF4-FFF2-40B4-BE49-F238E27FC236}">
                <a16:creationId xmlns:a16="http://schemas.microsoft.com/office/drawing/2014/main" id="{F7ABF82D-4CAF-5841-953A-EB4CD2E7DF8C}"/>
              </a:ext>
            </a:extLst>
          </p:cNvPr>
          <p:cNvSpPr>
            <a:spLocks noGrp="1"/>
          </p:cNvSpPr>
          <p:nvPr>
            <p:ph type="sldNum" sz="quarter" idx="12"/>
          </p:nvPr>
        </p:nvSpPr>
        <p:spPr>
          <a:xfrm>
            <a:off x="6876256" y="6458827"/>
            <a:ext cx="2133600" cy="365125"/>
          </a:xfrm>
        </p:spPr>
        <p:txBody>
          <a:bodyPr/>
          <a:lstStyle/>
          <a:p>
            <a:fld id="{19B12225-5612-419B-A8D5-4B8EEE4C217E}" type="slidenum">
              <a:rPr lang="en-US" smtClean="0"/>
              <a:pPr/>
              <a:t>89</a:t>
            </a:fld>
            <a:endParaRPr lang="en-US" dirty="0"/>
          </a:p>
        </p:txBody>
      </p:sp>
      <p:pic>
        <p:nvPicPr>
          <p:cNvPr id="11" name="Picture 10" descr="Diagram&#10;&#10;Description automatically generated">
            <a:extLst>
              <a:ext uri="{FF2B5EF4-FFF2-40B4-BE49-F238E27FC236}">
                <a16:creationId xmlns:a16="http://schemas.microsoft.com/office/drawing/2014/main" id="{41639AD2-CFA3-5247-95FD-8FC30FE4AD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578" y="3214949"/>
            <a:ext cx="2133599" cy="3213903"/>
          </a:xfrm>
          <a:prstGeom prst="rect">
            <a:avLst/>
          </a:prstGeom>
        </p:spPr>
      </p:pic>
      <p:sp>
        <p:nvSpPr>
          <p:cNvPr id="13" name="TextBox 12">
            <a:extLst>
              <a:ext uri="{FF2B5EF4-FFF2-40B4-BE49-F238E27FC236}">
                <a16:creationId xmlns:a16="http://schemas.microsoft.com/office/drawing/2014/main" id="{3E24CC36-92C3-614A-A5B1-7AEA73776387}"/>
              </a:ext>
            </a:extLst>
          </p:cNvPr>
          <p:cNvSpPr txBox="1"/>
          <p:nvPr/>
        </p:nvSpPr>
        <p:spPr>
          <a:xfrm>
            <a:off x="3280951" y="3214949"/>
            <a:ext cx="5111048" cy="3170099"/>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Pre-processing layers</a:t>
            </a:r>
            <a:r>
              <a:rPr lang="en-US" sz="2000" dirty="0">
                <a:latin typeface="Calibri" panose="020F0502020204030204" pitchFamily="34" charset="0"/>
                <a:cs typeface="Calibri" panose="020F0502020204030204" pitchFamily="34" charset="0"/>
              </a:rPr>
              <a:t>: Important when encoding node features is necessary.</a:t>
            </a:r>
          </a:p>
          <a:p>
            <a:r>
              <a:rPr lang="en-US" sz="2000" dirty="0">
                <a:solidFill>
                  <a:srgbClr val="C00000"/>
                </a:solidFill>
                <a:latin typeface="Calibri" panose="020F0502020204030204" pitchFamily="34" charset="0"/>
                <a:cs typeface="Calibri" panose="020F0502020204030204" pitchFamily="34" charset="0"/>
              </a:rPr>
              <a:t>E.g., when nodes represent images/text</a:t>
            </a:r>
          </a:p>
          <a:p>
            <a:endParaRPr lang="en-US" sz="2000" b="1"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Post-processing layers</a:t>
            </a:r>
            <a:r>
              <a:rPr lang="en-US" sz="2000" dirty="0">
                <a:latin typeface="Calibri" panose="020F0502020204030204" pitchFamily="34" charset="0"/>
                <a:cs typeface="Calibri" panose="020F0502020204030204" pitchFamily="34" charset="0"/>
              </a:rPr>
              <a:t>: Important when reasoning/transformation over node embeddings are needed</a:t>
            </a:r>
          </a:p>
          <a:p>
            <a:r>
              <a:rPr lang="en-US" sz="2000" dirty="0">
                <a:solidFill>
                  <a:srgbClr val="C00000"/>
                </a:solidFill>
                <a:latin typeface="Calibri" panose="020F0502020204030204" pitchFamily="34" charset="0"/>
                <a:cs typeface="Calibri" panose="020F0502020204030204" pitchFamily="34" charset="0"/>
              </a:rPr>
              <a:t>E.g., graph classification, knowledge graphs</a:t>
            </a:r>
          </a:p>
          <a:p>
            <a:endParaRPr lang="en-US" sz="2000"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In practice, adding these layers works great!</a:t>
            </a:r>
          </a:p>
        </p:txBody>
      </p:sp>
    </p:spTree>
    <p:extLst>
      <p:ext uri="{BB962C8B-B14F-4D97-AF65-F5344CB8AC3E}">
        <p14:creationId xmlns:p14="http://schemas.microsoft.com/office/powerpoint/2010/main" val="3317364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987552"/>
          </a:xfrm>
        </p:spPr>
        <p:txBody>
          <a:bodyPr>
            <a:normAutofit/>
          </a:bodyPr>
          <a:lstStyle/>
          <a:p>
            <a:r>
              <a:rPr lang="en-US"/>
              <a:t>Recap: Shallow Encoders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pPr marL="0" indent="0">
                  <a:buNone/>
                </a:pPr>
                <a:r>
                  <a:rPr lang="en-US" b="1" dirty="0"/>
                  <a:t>Limitations</a:t>
                </a:r>
                <a:r>
                  <a:rPr lang="en-US" dirty="0"/>
                  <a:t> of shallow embedding methods:</a:t>
                </a:r>
              </a:p>
              <a:p>
                <a:pPr lvl="1"/>
                <a14:m>
                  <m:oMath xmlns:m="http://schemas.openxmlformats.org/officeDocument/2006/math">
                    <m:r>
                      <a:rPr lang="en-US" b="1" i="1" dirty="0" smtClean="0">
                        <a:solidFill>
                          <a:srgbClr val="C00000"/>
                        </a:solidFill>
                        <a:latin typeface="Cambria Math" panose="02040503050406030204" pitchFamily="18" charset="0"/>
                      </a:rPr>
                      <m:t>𝑶</m:t>
                    </m:r>
                    <m:r>
                      <a:rPr lang="en-US" b="1" i="1" dirty="0" smtClean="0">
                        <a:solidFill>
                          <a:srgbClr val="C00000"/>
                        </a:solidFill>
                        <a:latin typeface="Cambria Math" panose="02040503050406030204" pitchFamily="18" charset="0"/>
                      </a:rPr>
                      <m:t>(|</m:t>
                    </m:r>
                    <m:r>
                      <a:rPr lang="en-US" b="1" i="1" dirty="0" smtClean="0">
                        <a:solidFill>
                          <a:srgbClr val="C00000"/>
                        </a:solidFill>
                        <a:latin typeface="Cambria Math" panose="02040503050406030204" pitchFamily="18" charset="0"/>
                      </a:rPr>
                      <m:t>𝑽</m:t>
                    </m:r>
                    <m:r>
                      <a:rPr lang="en-US" b="1" i="1" dirty="0" smtClean="0">
                        <a:solidFill>
                          <a:srgbClr val="C00000"/>
                        </a:solidFill>
                        <a:latin typeface="Cambria Math" panose="02040503050406030204" pitchFamily="18" charset="0"/>
                      </a:rPr>
                      <m:t>|</m:t>
                    </m:r>
                    <m:r>
                      <a:rPr lang="en-US" b="1" i="1" dirty="0" smtClean="0">
                        <a:solidFill>
                          <a:srgbClr val="C00000"/>
                        </a:solidFill>
                        <a:latin typeface="Cambria Math" panose="02040503050406030204" pitchFamily="18" charset="0"/>
                      </a:rPr>
                      <m:t>𝒅</m:t>
                    </m:r>
                    <m:r>
                      <a:rPr lang="en-US" b="1" i="1" dirty="0" smtClean="0">
                        <a:solidFill>
                          <a:srgbClr val="C00000"/>
                        </a:solidFill>
                        <a:latin typeface="Cambria Math" panose="02040503050406030204" pitchFamily="18" charset="0"/>
                      </a:rPr>
                      <m:t>) </m:t>
                    </m:r>
                  </m:oMath>
                </a14:m>
                <a:r>
                  <a:rPr lang="en-US" b="1" dirty="0">
                    <a:solidFill>
                      <a:srgbClr val="C00000"/>
                    </a:solidFill>
                  </a:rPr>
                  <a:t>parameters are needed</a:t>
                </a:r>
                <a:r>
                  <a:rPr lang="en-US" dirty="0">
                    <a:solidFill>
                      <a:srgbClr val="C00000"/>
                    </a:solidFill>
                  </a:rPr>
                  <a:t>: </a:t>
                </a:r>
              </a:p>
              <a:p>
                <a:pPr lvl="2"/>
                <a:r>
                  <a:rPr lang="en-US" dirty="0"/>
                  <a:t>No sharing of parameters between nodes</a:t>
                </a:r>
              </a:p>
              <a:p>
                <a:pPr lvl="2"/>
                <a:r>
                  <a:rPr lang="en-US" dirty="0"/>
                  <a:t>Every node has its own unique embedding  </a:t>
                </a:r>
              </a:p>
              <a:p>
                <a:pPr lvl="1"/>
                <a:r>
                  <a:rPr lang="en-US" b="1" dirty="0">
                    <a:solidFill>
                      <a:srgbClr val="C00000"/>
                    </a:solidFill>
                  </a:rPr>
                  <a:t>Inherently “</a:t>
                </a:r>
                <a:r>
                  <a:rPr lang="en-US" b="1" dirty="0" err="1">
                    <a:solidFill>
                      <a:srgbClr val="C00000"/>
                    </a:solidFill>
                  </a:rPr>
                  <a:t>transductive</a:t>
                </a:r>
                <a:r>
                  <a:rPr lang="en-US" dirty="0">
                    <a:solidFill>
                      <a:srgbClr val="C00000"/>
                    </a:solidFill>
                  </a:rPr>
                  <a:t>”: </a:t>
                </a:r>
              </a:p>
              <a:p>
                <a:pPr lvl="2"/>
                <a:r>
                  <a:rPr lang="en-US" dirty="0"/>
                  <a:t>Cannot generate embeddings for nodes that are not seen during training</a:t>
                </a:r>
              </a:p>
              <a:p>
                <a:pPr lvl="1"/>
                <a:r>
                  <a:rPr lang="en-US" b="1" dirty="0">
                    <a:solidFill>
                      <a:srgbClr val="C00000"/>
                    </a:solidFill>
                  </a:rPr>
                  <a:t>Do not incorporate node features</a:t>
                </a:r>
                <a:r>
                  <a:rPr lang="en-US" dirty="0">
                    <a:solidFill>
                      <a:srgbClr val="C00000"/>
                    </a:solidFill>
                  </a:rPr>
                  <a:t>:</a:t>
                </a:r>
              </a:p>
              <a:p>
                <a:pPr lvl="2"/>
                <a:r>
                  <a:rPr lang="en-US" dirty="0"/>
                  <a:t>Nodes in many graphs have features that we can and should leverage</a:t>
                </a:r>
                <a:r>
                  <a:rPr lang="en-US" b="1" dirty="0"/>
                  <a:t> </a:t>
                </a:r>
                <a:endParaRPr lang="en-US" dirty="0">
                  <a:solidFill>
                    <a:schemeClr val="accent2"/>
                  </a:solidFill>
                </a:endParaRP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852" t="-2830"/>
                </a:stretch>
              </a:blipFill>
            </p:spPr>
            <p:txBody>
              <a:bodyPr/>
              <a:lstStyle/>
              <a:p>
                <a:r>
                  <a:rPr lang="el-GR">
                    <a:noFill/>
                  </a:rPr>
                  <a:t> </a:t>
                </a:r>
              </a:p>
            </p:txBody>
          </p:sp>
        </mc:Fallback>
      </mc:AlternateContent>
      <p:sp>
        <p:nvSpPr>
          <p:cNvPr id="6" name="Slide Number Placeholder 5"/>
          <p:cNvSpPr>
            <a:spLocks noGrp="1"/>
          </p:cNvSpPr>
          <p:nvPr>
            <p:ph type="sldNum" sz="quarter" idx="12"/>
          </p:nvPr>
        </p:nvSpPr>
        <p:spPr/>
        <p:txBody>
          <a:bodyPr/>
          <a:lstStyle/>
          <a:p>
            <a:fld id="{19B12225-5612-419B-A8D5-4B8EEE4C217E}" type="slidenum">
              <a:rPr lang="en-US" smtClean="0"/>
              <a:pPr/>
              <a:t>9</a:t>
            </a:fld>
            <a:endParaRPr lang="en-US"/>
          </a:p>
        </p:txBody>
      </p:sp>
    </p:spTree>
    <p:extLst>
      <p:ext uri="{BB962C8B-B14F-4D97-AF65-F5344CB8AC3E}">
        <p14:creationId xmlns:p14="http://schemas.microsoft.com/office/powerpoint/2010/main" val="15703422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AD592-8218-4948-9467-86543CB29539}"/>
              </a:ext>
            </a:extLst>
          </p:cNvPr>
          <p:cNvSpPr>
            <a:spLocks noGrp="1"/>
          </p:cNvSpPr>
          <p:nvPr>
            <p:ph type="title"/>
          </p:nvPr>
        </p:nvSpPr>
        <p:spPr/>
        <p:txBody>
          <a:bodyPr/>
          <a:lstStyle/>
          <a:p>
            <a:r>
              <a:rPr lang="en-US"/>
              <a:t>Design GNN Layer Connectivity</a:t>
            </a:r>
          </a:p>
        </p:txBody>
      </p:sp>
      <p:sp>
        <p:nvSpPr>
          <p:cNvPr id="3" name="Content Placeholder 2">
            <a:extLst>
              <a:ext uri="{FF2B5EF4-FFF2-40B4-BE49-F238E27FC236}">
                <a16:creationId xmlns:a16="http://schemas.microsoft.com/office/drawing/2014/main" id="{EE7CA482-F4B9-2946-86ED-FA9ECB77CC71}"/>
              </a:ext>
            </a:extLst>
          </p:cNvPr>
          <p:cNvSpPr>
            <a:spLocks noGrp="1"/>
          </p:cNvSpPr>
          <p:nvPr>
            <p:ph idx="1"/>
          </p:nvPr>
        </p:nvSpPr>
        <p:spPr>
          <a:xfrm>
            <a:off x="457199" y="1295401"/>
            <a:ext cx="8417085" cy="2825416"/>
          </a:xfrm>
        </p:spPr>
        <p:txBody>
          <a:bodyPr>
            <a:normAutofit/>
          </a:bodyPr>
          <a:lstStyle/>
          <a:p>
            <a:r>
              <a:rPr lang="en-US" sz="2800" b="1" dirty="0">
                <a:solidFill>
                  <a:srgbClr val="00B050"/>
                </a:solidFill>
              </a:rPr>
              <a:t>What if my problem still requires many GNN layers?</a:t>
            </a:r>
          </a:p>
          <a:p>
            <a:pPr marL="0" indent="0">
              <a:buNone/>
            </a:pPr>
            <a:r>
              <a:rPr lang="en-US" sz="2800" b="1" dirty="0">
                <a:solidFill>
                  <a:srgbClr val="C00000"/>
                </a:solidFill>
              </a:rPr>
              <a:t>Lesson 2: Add skip connections in GNNs</a:t>
            </a:r>
          </a:p>
          <a:p>
            <a:pPr lvl="1"/>
            <a:r>
              <a:rPr lang="en-US" sz="2400" b="1" dirty="0"/>
              <a:t>Observation from over-smoothing:</a:t>
            </a:r>
            <a:r>
              <a:rPr lang="en-US" sz="2400" dirty="0"/>
              <a:t> Node embeddings in earlier GNN layers can sometimes better differentiate nodes</a:t>
            </a:r>
            <a:endParaRPr lang="en-US" dirty="0"/>
          </a:p>
          <a:p>
            <a:pPr lvl="1"/>
            <a:r>
              <a:rPr lang="en-US" sz="2400" b="1" dirty="0"/>
              <a:t>Solution: </a:t>
            </a:r>
            <a:r>
              <a:rPr lang="en-US" sz="2400" dirty="0"/>
              <a:t>We can increase the impact of earlier layers on the final node embeddings, </a:t>
            </a:r>
            <a:r>
              <a:rPr lang="en-US" sz="2400" b="1" dirty="0">
                <a:solidFill>
                  <a:srgbClr val="C00000"/>
                </a:solidFill>
              </a:rPr>
              <a:t>by adding shortcuts in GNN</a:t>
            </a:r>
          </a:p>
          <a:p>
            <a:pPr lvl="1"/>
            <a:endParaRPr lang="en-US" sz="2400" b="1" dirty="0">
              <a:solidFill>
                <a:srgbClr val="C00000"/>
              </a:solidFill>
            </a:endParaRPr>
          </a:p>
          <a:p>
            <a:endParaRPr lang="en-US" sz="2800" dirty="0"/>
          </a:p>
        </p:txBody>
      </p:sp>
      <p:sp>
        <p:nvSpPr>
          <p:cNvPr id="4" name="Date Placeholder 3">
            <a:extLst>
              <a:ext uri="{FF2B5EF4-FFF2-40B4-BE49-F238E27FC236}">
                <a16:creationId xmlns:a16="http://schemas.microsoft.com/office/drawing/2014/main" id="{45F4C817-ED99-3942-B898-6B6A2FA616B9}"/>
              </a:ext>
            </a:extLst>
          </p:cNvPr>
          <p:cNvSpPr>
            <a:spLocks noGrp="1"/>
          </p:cNvSpPr>
          <p:nvPr>
            <p:ph type="dt" sz="half" idx="10"/>
          </p:nvPr>
        </p:nvSpPr>
        <p:spPr/>
        <p:txBody>
          <a:bodyPr/>
          <a:lstStyle/>
          <a:p>
            <a:fld id="{6EB8FA3D-63A6-3C4E-AB9D-3738CCCA9BBA}" type="datetime1">
              <a:rPr lang="en-US" smtClean="0"/>
              <a:t>12/12/2023</a:t>
            </a:fld>
            <a:endParaRPr lang="en-US"/>
          </a:p>
        </p:txBody>
      </p:sp>
      <p:sp>
        <p:nvSpPr>
          <p:cNvPr id="6" name="Slide Number Placeholder 5">
            <a:extLst>
              <a:ext uri="{FF2B5EF4-FFF2-40B4-BE49-F238E27FC236}">
                <a16:creationId xmlns:a16="http://schemas.microsoft.com/office/drawing/2014/main" id="{4C41A8DA-693C-704B-BC3B-BBCD4CF2D826}"/>
              </a:ext>
            </a:extLst>
          </p:cNvPr>
          <p:cNvSpPr>
            <a:spLocks noGrp="1"/>
          </p:cNvSpPr>
          <p:nvPr>
            <p:ph type="sldNum" sz="quarter" idx="12"/>
          </p:nvPr>
        </p:nvSpPr>
        <p:spPr/>
        <p:txBody>
          <a:bodyPr/>
          <a:lstStyle/>
          <a:p>
            <a:fld id="{19B12225-5612-419B-A8D5-4B8EEE4C217E}" type="slidenum">
              <a:rPr lang="en-US" smtClean="0"/>
              <a:pPr/>
              <a:t>90</a:t>
            </a:fld>
            <a:endParaRPr lang="en-US"/>
          </a:p>
        </p:txBody>
      </p:sp>
      <p:pic>
        <p:nvPicPr>
          <p:cNvPr id="11" name="Picture 10">
            <a:extLst>
              <a:ext uri="{FF2B5EF4-FFF2-40B4-BE49-F238E27FC236}">
                <a16:creationId xmlns:a16="http://schemas.microsoft.com/office/drawing/2014/main" id="{5934350D-CBB3-C943-B9CB-9596BB78CE5F}"/>
              </a:ext>
            </a:extLst>
          </p:cNvPr>
          <p:cNvPicPr>
            <a:picLocks noChangeAspect="1"/>
          </p:cNvPicPr>
          <p:nvPr/>
        </p:nvPicPr>
        <p:blipFill>
          <a:blip r:embed="rId2"/>
          <a:stretch>
            <a:fillRect/>
          </a:stretch>
        </p:blipFill>
        <p:spPr>
          <a:xfrm>
            <a:off x="505661" y="3940342"/>
            <a:ext cx="2036677" cy="2917658"/>
          </a:xfrm>
          <a:prstGeom prst="rect">
            <a:avLst/>
          </a:prstGeom>
        </p:spPr>
      </p:pic>
      <p:pic>
        <p:nvPicPr>
          <p:cNvPr id="12" name="Picture 11" descr="Diagram&#10;&#10;Description automatically generated">
            <a:extLst>
              <a:ext uri="{FF2B5EF4-FFF2-40B4-BE49-F238E27FC236}">
                <a16:creationId xmlns:a16="http://schemas.microsoft.com/office/drawing/2014/main" id="{530F50C5-2047-E34A-99D6-DF712F95E1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5084" y="4555989"/>
            <a:ext cx="3100138" cy="175197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4DB5137-E276-024B-B702-8BC442F15E0E}"/>
                  </a:ext>
                </a:extLst>
              </p:cNvPr>
              <p:cNvSpPr txBox="1"/>
              <p:nvPr/>
            </p:nvSpPr>
            <p:spPr>
              <a:xfrm>
                <a:off x="6024658" y="4583563"/>
                <a:ext cx="2849626" cy="1631216"/>
              </a:xfrm>
              <a:prstGeom prst="rect">
                <a:avLst/>
              </a:prstGeom>
              <a:noFill/>
            </p:spPr>
            <p:txBody>
              <a:bodyPr wrap="none" rtlCol="0">
                <a:spAutoFit/>
              </a:bodyPr>
              <a:lstStyle/>
              <a:p>
                <a:r>
                  <a:rPr lang="en-US" sz="2000" b="1">
                    <a:solidFill>
                      <a:srgbClr val="C00000"/>
                    </a:solidFill>
                    <a:latin typeface="Calibri" panose="020F0502020204030204" pitchFamily="34" charset="0"/>
                    <a:cs typeface="Calibri" panose="020F0502020204030204" pitchFamily="34" charset="0"/>
                  </a:rPr>
                  <a:t>Idea of skip connections:</a:t>
                </a:r>
              </a:p>
              <a:p>
                <a:r>
                  <a:rPr lang="en-US" sz="2000">
                    <a:latin typeface="Calibri" panose="020F0502020204030204" pitchFamily="34" charset="0"/>
                    <a:cs typeface="Calibri" panose="020F0502020204030204" pitchFamily="34" charset="0"/>
                  </a:rPr>
                  <a:t>Before adding shortcuts: </a:t>
                </a:r>
              </a:p>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cs typeface="Calibri" panose="020F0502020204030204" pitchFamily="34" charset="0"/>
                        </a:rPr>
                        <m:t>𝑭</m:t>
                      </m:r>
                      <m:d>
                        <m:dPr>
                          <m:ctrlPr>
                            <a:rPr lang="en-US" sz="2000" b="1" i="1" smtClean="0">
                              <a:latin typeface="Cambria Math" panose="02040503050406030204" pitchFamily="18" charset="0"/>
                              <a:cs typeface="Calibri" panose="020F0502020204030204" pitchFamily="34" charset="0"/>
                            </a:rPr>
                          </m:ctrlPr>
                        </m:dPr>
                        <m:e>
                          <m:r>
                            <a:rPr lang="en-US" sz="2000" b="1" i="0" smtClean="0">
                              <a:latin typeface="Cambria Math" panose="02040503050406030204" pitchFamily="18" charset="0"/>
                              <a:cs typeface="Calibri" panose="020F0502020204030204" pitchFamily="34" charset="0"/>
                            </a:rPr>
                            <m:t>𝐱</m:t>
                          </m:r>
                        </m:e>
                      </m:d>
                    </m:oMath>
                  </m:oMathPara>
                </a14:m>
                <a:endParaRPr lang="en-US" sz="2000" b="1">
                  <a:latin typeface="Calibri" panose="020F0502020204030204" pitchFamily="34" charset="0"/>
                  <a:cs typeface="Calibri" panose="020F0502020204030204" pitchFamily="34" charset="0"/>
                </a:endParaRPr>
              </a:p>
              <a:p>
                <a:r>
                  <a:rPr lang="en-US" sz="2000">
                    <a:latin typeface="Calibri" panose="020F0502020204030204" pitchFamily="34" charset="0"/>
                    <a:cs typeface="Calibri" panose="020F0502020204030204" pitchFamily="34" charset="0"/>
                  </a:rPr>
                  <a:t>After adding shortcuts: </a:t>
                </a:r>
              </a:p>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cs typeface="Calibri" panose="020F0502020204030204" pitchFamily="34" charset="0"/>
                        </a:rPr>
                        <m:t>𝑭</m:t>
                      </m:r>
                      <m:d>
                        <m:dPr>
                          <m:ctrlPr>
                            <a:rPr lang="en-US" sz="2000" b="1" i="1" smtClean="0">
                              <a:latin typeface="Cambria Math" panose="02040503050406030204" pitchFamily="18" charset="0"/>
                              <a:cs typeface="Calibri" panose="020F0502020204030204" pitchFamily="34" charset="0"/>
                            </a:rPr>
                          </m:ctrlPr>
                        </m:dPr>
                        <m:e>
                          <m:r>
                            <a:rPr lang="en-US" sz="2000" b="1" i="0" smtClean="0">
                              <a:latin typeface="Cambria Math" panose="02040503050406030204" pitchFamily="18" charset="0"/>
                              <a:cs typeface="Calibri" panose="020F0502020204030204" pitchFamily="34" charset="0"/>
                            </a:rPr>
                            <m:t>𝐱</m:t>
                          </m:r>
                        </m:e>
                      </m:d>
                      <m:r>
                        <a:rPr lang="en-US" sz="2000" b="1" i="1" smtClean="0">
                          <a:latin typeface="Cambria Math" panose="02040503050406030204" pitchFamily="18" charset="0"/>
                          <a:cs typeface="Calibri" panose="020F0502020204030204" pitchFamily="34" charset="0"/>
                        </a:rPr>
                        <m:t>+</m:t>
                      </m:r>
                      <m:r>
                        <a:rPr lang="en-US" sz="2000" b="1" i="0" smtClean="0">
                          <a:latin typeface="Cambria Math" panose="02040503050406030204" pitchFamily="18" charset="0"/>
                          <a:cs typeface="Calibri" panose="020F0502020204030204" pitchFamily="34" charset="0"/>
                        </a:rPr>
                        <m:t>𝐱</m:t>
                      </m:r>
                    </m:oMath>
                  </m:oMathPara>
                </a14:m>
                <a:endParaRPr lang="en-US" sz="2000" b="1">
                  <a:latin typeface="Calibri" panose="020F0502020204030204" pitchFamily="34" charset="0"/>
                  <a:cs typeface="Calibri" panose="020F0502020204030204" pitchFamily="34" charset="0"/>
                </a:endParaRPr>
              </a:p>
            </p:txBody>
          </p:sp>
        </mc:Choice>
        <mc:Fallback xmlns="">
          <p:sp>
            <p:nvSpPr>
              <p:cNvPr id="13" name="TextBox 12">
                <a:extLst>
                  <a:ext uri="{FF2B5EF4-FFF2-40B4-BE49-F238E27FC236}">
                    <a16:creationId xmlns:a16="http://schemas.microsoft.com/office/drawing/2014/main" id="{34DB5137-E276-024B-B702-8BC442F15E0E}"/>
                  </a:ext>
                </a:extLst>
              </p:cNvPr>
              <p:cNvSpPr txBox="1">
                <a:spLocks noRot="1" noChangeAspect="1" noMove="1" noResize="1" noEditPoints="1" noAdjustHandles="1" noChangeArrowheads="1" noChangeShapeType="1" noTextEdit="1"/>
              </p:cNvSpPr>
              <p:nvPr/>
            </p:nvSpPr>
            <p:spPr>
              <a:xfrm>
                <a:off x="6024658" y="4583563"/>
                <a:ext cx="2849626" cy="1631216"/>
              </a:xfrm>
              <a:prstGeom prst="rect">
                <a:avLst/>
              </a:prstGeom>
              <a:blipFill>
                <a:blip r:embed="rId4"/>
                <a:stretch>
                  <a:fillRect l="-2137" t="-2247" r="-1068"/>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D59FC98A-B70F-1B4C-93A4-F60C9B3F34E7}"/>
              </a:ext>
            </a:extLst>
          </p:cNvPr>
          <p:cNvSpPr txBox="1"/>
          <p:nvPr/>
        </p:nvSpPr>
        <p:spPr>
          <a:xfrm>
            <a:off x="4427148" y="3936692"/>
            <a:ext cx="1116935" cy="830997"/>
          </a:xfrm>
          <a:prstGeom prst="rect">
            <a:avLst/>
          </a:prstGeom>
          <a:noFill/>
        </p:spPr>
        <p:txBody>
          <a:bodyPr wrap="square" rtlCol="0">
            <a:spAutoFit/>
          </a:bodyPr>
          <a:lstStyle/>
          <a:p>
            <a:r>
              <a:rPr lang="en-US" sz="1600">
                <a:solidFill>
                  <a:srgbClr val="C00000"/>
                </a:solidFill>
                <a:latin typeface="Calibri" panose="020F0502020204030204" pitchFamily="34" charset="0"/>
                <a:cs typeface="Calibri" panose="020F0502020204030204" pitchFamily="34" charset="0"/>
              </a:rPr>
              <a:t>Duplicate into two branches</a:t>
            </a:r>
          </a:p>
        </p:txBody>
      </p:sp>
      <p:cxnSp>
        <p:nvCxnSpPr>
          <p:cNvPr id="16" name="Straight Arrow Connector 15">
            <a:extLst>
              <a:ext uri="{FF2B5EF4-FFF2-40B4-BE49-F238E27FC236}">
                <a16:creationId xmlns:a16="http://schemas.microsoft.com/office/drawing/2014/main" id="{5C84E00F-8052-324E-840B-B287755645C8}"/>
              </a:ext>
            </a:extLst>
          </p:cNvPr>
          <p:cNvCxnSpPr>
            <a:cxnSpLocks/>
          </p:cNvCxnSpPr>
          <p:nvPr/>
        </p:nvCxnSpPr>
        <p:spPr>
          <a:xfrm flipH="1">
            <a:off x="4199021" y="4489718"/>
            <a:ext cx="228127" cy="322312"/>
          </a:xfrm>
          <a:prstGeom prst="straightConnector1">
            <a:avLst/>
          </a:prstGeom>
          <a:ln w="28575">
            <a:solidFill>
              <a:srgbClr val="C00000"/>
            </a:solidFill>
            <a:prstDash val="sysDot"/>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2B15E642-5122-0E47-A41D-D72153059E9C}"/>
              </a:ext>
            </a:extLst>
          </p:cNvPr>
          <p:cNvSpPr txBox="1"/>
          <p:nvPr/>
        </p:nvSpPr>
        <p:spPr>
          <a:xfrm>
            <a:off x="4621658" y="6081848"/>
            <a:ext cx="1116935" cy="584775"/>
          </a:xfrm>
          <a:prstGeom prst="rect">
            <a:avLst/>
          </a:prstGeom>
          <a:noFill/>
        </p:spPr>
        <p:txBody>
          <a:bodyPr wrap="square" rtlCol="0">
            <a:spAutoFit/>
          </a:bodyPr>
          <a:lstStyle/>
          <a:p>
            <a:r>
              <a:rPr lang="en-US" sz="1600">
                <a:solidFill>
                  <a:srgbClr val="C00000"/>
                </a:solidFill>
                <a:latin typeface="Calibri" panose="020F0502020204030204" pitchFamily="34" charset="0"/>
                <a:cs typeface="Calibri" panose="020F0502020204030204" pitchFamily="34" charset="0"/>
              </a:rPr>
              <a:t>Sum two branches</a:t>
            </a:r>
          </a:p>
        </p:txBody>
      </p:sp>
      <p:cxnSp>
        <p:nvCxnSpPr>
          <p:cNvPr id="19" name="Straight Arrow Connector 18">
            <a:extLst>
              <a:ext uri="{FF2B5EF4-FFF2-40B4-BE49-F238E27FC236}">
                <a16:creationId xmlns:a16="http://schemas.microsoft.com/office/drawing/2014/main" id="{DDD46CEB-B546-6840-BDF5-76DEE1695260}"/>
              </a:ext>
            </a:extLst>
          </p:cNvPr>
          <p:cNvCxnSpPr>
            <a:cxnSpLocks/>
            <a:stCxn id="18" idx="1"/>
          </p:cNvCxnSpPr>
          <p:nvPr/>
        </p:nvCxnSpPr>
        <p:spPr>
          <a:xfrm flipH="1" flipV="1">
            <a:off x="4259179" y="6033837"/>
            <a:ext cx="362479" cy="340399"/>
          </a:xfrm>
          <a:prstGeom prst="straightConnector1">
            <a:avLst/>
          </a:prstGeom>
          <a:ln w="28575">
            <a:solidFill>
              <a:srgbClr val="C00000"/>
            </a:solidFill>
            <a:prstDash val="sysDot"/>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1340E0FC-5AF6-C94C-B0F9-5C1C12264F62}"/>
              </a:ext>
            </a:extLst>
          </p:cNvPr>
          <p:cNvSpPr/>
          <p:nvPr/>
        </p:nvSpPr>
        <p:spPr>
          <a:xfrm>
            <a:off x="4748980" y="-4147"/>
            <a:ext cx="4390103" cy="276999"/>
          </a:xfrm>
          <a:prstGeom prst="rect">
            <a:avLst/>
          </a:prstGeom>
        </p:spPr>
        <p:txBody>
          <a:bodyPr wrap="square">
            <a:spAutoFit/>
          </a:bodyPr>
          <a:lstStyle/>
          <a:p>
            <a:r>
              <a:rPr lang="en-US" sz="1200">
                <a:solidFill>
                  <a:schemeClr val="accent3">
                    <a:lumMod val="75000"/>
                  </a:schemeClr>
                </a:solidFill>
              </a:rPr>
              <a:t>He et al</a:t>
            </a:r>
            <a:r>
              <a:rPr lang="en-US" altLang="zh-CN" sz="1200">
                <a:solidFill>
                  <a:schemeClr val="accent3">
                    <a:lumMod val="75000"/>
                  </a:schemeClr>
                </a:solidFill>
              </a:rPr>
              <a:t>. </a:t>
            </a:r>
            <a:r>
              <a:rPr lang="en-US" sz="1200">
                <a:solidFill>
                  <a:schemeClr val="accent3">
                    <a:lumMod val="75000"/>
                  </a:schemeClr>
                </a:solidFill>
                <a:hlinkClick r:id="rId5">
                  <a:extLst>
                    <a:ext uri="{A12FA001-AC4F-418D-AE19-62706E023703}">
                      <ahyp:hlinkClr xmlns:ahyp="http://schemas.microsoft.com/office/drawing/2018/hyperlinkcolor" val="tx"/>
                    </a:ext>
                  </a:extLst>
                </a:hlinkClick>
              </a:rPr>
              <a:t>Deep Residual Learning for Image Recognition</a:t>
            </a:r>
            <a:r>
              <a:rPr lang="en-US" sz="1200">
                <a:solidFill>
                  <a:schemeClr val="accent3">
                    <a:lumMod val="75000"/>
                  </a:schemeClr>
                </a:solidFill>
              </a:rPr>
              <a:t>, CVPR 2015</a:t>
            </a:r>
          </a:p>
        </p:txBody>
      </p:sp>
    </p:spTree>
    <p:extLst>
      <p:ext uri="{BB962C8B-B14F-4D97-AF65-F5344CB8AC3E}">
        <p14:creationId xmlns:p14="http://schemas.microsoft.com/office/powerpoint/2010/main" val="32390065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AF1376B-4037-5241-A366-2CC69C9C539E}"/>
              </a:ext>
            </a:extLst>
          </p:cNvPr>
          <p:cNvPicPr>
            <a:picLocks noChangeAspect="1"/>
          </p:cNvPicPr>
          <p:nvPr/>
        </p:nvPicPr>
        <p:blipFill>
          <a:blip r:embed="rId2"/>
          <a:stretch>
            <a:fillRect/>
          </a:stretch>
        </p:blipFill>
        <p:spPr>
          <a:xfrm>
            <a:off x="798928" y="3636464"/>
            <a:ext cx="7748337" cy="2693055"/>
          </a:xfrm>
          <a:prstGeom prst="rect">
            <a:avLst/>
          </a:prstGeom>
        </p:spPr>
      </p:pic>
      <p:sp>
        <p:nvSpPr>
          <p:cNvPr id="2" name="Title 1">
            <a:extLst>
              <a:ext uri="{FF2B5EF4-FFF2-40B4-BE49-F238E27FC236}">
                <a16:creationId xmlns:a16="http://schemas.microsoft.com/office/drawing/2014/main" id="{BA6ECECA-E928-FC46-86C1-2A942C36E500}"/>
              </a:ext>
            </a:extLst>
          </p:cNvPr>
          <p:cNvSpPr>
            <a:spLocks noGrp="1"/>
          </p:cNvSpPr>
          <p:nvPr>
            <p:ph type="title"/>
          </p:nvPr>
        </p:nvSpPr>
        <p:spPr/>
        <p:txBody>
          <a:bodyPr/>
          <a:lstStyle/>
          <a:p>
            <a:r>
              <a:rPr lang="en-US"/>
              <a:t>Idea of Skip Connections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E7539A-CCE2-9F41-A32F-BF63B4B9A866}"/>
                  </a:ext>
                </a:extLst>
              </p:cNvPr>
              <p:cNvSpPr>
                <a:spLocks noGrp="1"/>
              </p:cNvSpPr>
              <p:nvPr>
                <p:ph idx="1"/>
              </p:nvPr>
            </p:nvSpPr>
            <p:spPr>
              <a:xfrm>
                <a:off x="457200" y="1295400"/>
                <a:ext cx="8734926" cy="5257801"/>
              </a:xfrm>
            </p:spPr>
            <p:txBody>
              <a:bodyPr/>
              <a:lstStyle/>
              <a:p>
                <a:r>
                  <a:rPr lang="en-US" sz="2800" b="1" dirty="0">
                    <a:solidFill>
                      <a:srgbClr val="00B050"/>
                    </a:solidFill>
                  </a:rPr>
                  <a:t>Why do skip connections work?</a:t>
                </a:r>
              </a:p>
              <a:p>
                <a:pPr lvl="1"/>
                <a:r>
                  <a:rPr lang="en-US" sz="2400" b="1" dirty="0"/>
                  <a:t>Intuition:</a:t>
                </a:r>
                <a:r>
                  <a:rPr lang="en-US" sz="2400" dirty="0"/>
                  <a:t> Skip connections create </a:t>
                </a:r>
                <a:r>
                  <a:rPr lang="en-US" sz="2400" b="1" dirty="0">
                    <a:solidFill>
                      <a:srgbClr val="C00000"/>
                    </a:solidFill>
                  </a:rPr>
                  <a:t>a mixture of models</a:t>
                </a:r>
                <a:endParaRPr lang="en-US" sz="2000" b="1" i="1" dirty="0">
                  <a:solidFill>
                    <a:srgbClr val="C00000"/>
                  </a:solidFill>
                  <a:latin typeface="Cambria Math" panose="02040503050406030204" pitchFamily="18" charset="0"/>
                </a:endParaRPr>
              </a:p>
              <a:p>
                <a:pPr lvl="1"/>
                <a14:m>
                  <m:oMath xmlns:m="http://schemas.openxmlformats.org/officeDocument/2006/math">
                    <m:r>
                      <a:rPr lang="en-US" sz="2400" b="0" i="1" smtClean="0">
                        <a:latin typeface="Cambria Math" panose="02040503050406030204" pitchFamily="18" charset="0"/>
                      </a:rPr>
                      <m:t>𝑁</m:t>
                    </m:r>
                  </m:oMath>
                </a14:m>
                <a:r>
                  <a:rPr lang="en-US" sz="2400" dirty="0"/>
                  <a:t> skip connections </a:t>
                </a:r>
                <a:r>
                  <a:rPr lang="en-US" sz="2400" dirty="0">
                    <a:sym typeface="Wingdings" pitchFamily="2" charset="2"/>
                  </a:rPr>
                  <a:t> </a:t>
                </a:r>
                <a14:m>
                  <m:oMath xmlns:m="http://schemas.openxmlformats.org/officeDocument/2006/math">
                    <m:sSup>
                      <m:sSupPr>
                        <m:ctrlPr>
                          <a:rPr lang="en-US" sz="2400" b="0" i="1" smtClean="0">
                            <a:latin typeface="Cambria Math" panose="02040503050406030204" pitchFamily="18" charset="0"/>
                            <a:sym typeface="Wingdings" pitchFamily="2" charset="2"/>
                          </a:rPr>
                        </m:ctrlPr>
                      </m:sSupPr>
                      <m:e>
                        <m:r>
                          <a:rPr lang="en-US" sz="2400" b="0" i="1" smtClean="0">
                            <a:latin typeface="Cambria Math" panose="02040503050406030204" pitchFamily="18" charset="0"/>
                            <a:sym typeface="Wingdings" pitchFamily="2" charset="2"/>
                          </a:rPr>
                          <m:t>2</m:t>
                        </m:r>
                      </m:e>
                      <m:sup>
                        <m:r>
                          <a:rPr lang="en-US" sz="2400" b="0" i="1" smtClean="0">
                            <a:latin typeface="Cambria Math" panose="02040503050406030204" pitchFamily="18" charset="0"/>
                            <a:sym typeface="Wingdings" pitchFamily="2" charset="2"/>
                          </a:rPr>
                          <m:t>𝑁</m:t>
                        </m:r>
                      </m:sup>
                    </m:sSup>
                  </m:oMath>
                </a14:m>
                <a:r>
                  <a:rPr lang="en-US" sz="2400" dirty="0"/>
                  <a:t> possible paths</a:t>
                </a:r>
              </a:p>
              <a:p>
                <a:pPr lvl="1"/>
                <a:r>
                  <a:rPr lang="en-US" sz="2400" dirty="0"/>
                  <a:t>Each path could have up to </a:t>
                </a:r>
                <a14:m>
                  <m:oMath xmlns:m="http://schemas.openxmlformats.org/officeDocument/2006/math">
                    <m:r>
                      <a:rPr lang="en-US" sz="2400" b="0" i="1" smtClean="0">
                        <a:latin typeface="Cambria Math" panose="02040503050406030204" pitchFamily="18" charset="0"/>
                      </a:rPr>
                      <m:t>𝑁</m:t>
                    </m:r>
                  </m:oMath>
                </a14:m>
                <a:r>
                  <a:rPr lang="en-US" sz="2400" dirty="0"/>
                  <a:t> modules</a:t>
                </a:r>
              </a:p>
            </p:txBody>
          </p:sp>
        </mc:Choice>
        <mc:Fallback xmlns="">
          <p:sp>
            <p:nvSpPr>
              <p:cNvPr id="3" name="Content Placeholder 2">
                <a:extLst>
                  <a:ext uri="{FF2B5EF4-FFF2-40B4-BE49-F238E27FC236}">
                    <a16:creationId xmlns:a16="http://schemas.microsoft.com/office/drawing/2014/main" id="{7DE7539A-CCE2-9F41-A32F-BF63B4B9A866}"/>
                  </a:ext>
                </a:extLst>
              </p:cNvPr>
              <p:cNvSpPr>
                <a:spLocks noGrp="1" noRot="1" noChangeAspect="1" noMove="1" noResize="1" noEditPoints="1" noAdjustHandles="1" noChangeArrowheads="1" noChangeShapeType="1" noTextEdit="1"/>
              </p:cNvSpPr>
              <p:nvPr>
                <p:ph idx="1"/>
              </p:nvPr>
            </p:nvSpPr>
            <p:spPr>
              <a:xfrm>
                <a:off x="457200" y="1295400"/>
                <a:ext cx="8734926" cy="5257801"/>
              </a:xfrm>
              <a:blipFill>
                <a:blip r:embed="rId3"/>
                <a:stretch>
                  <a:fillRect l="-70" t="-232"/>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D1DDBE9F-5D4E-0B49-AC45-1BA17E8F67AB}"/>
              </a:ext>
            </a:extLst>
          </p:cNvPr>
          <p:cNvSpPr>
            <a:spLocks noGrp="1"/>
          </p:cNvSpPr>
          <p:nvPr>
            <p:ph type="sldNum" sz="quarter" idx="12"/>
          </p:nvPr>
        </p:nvSpPr>
        <p:spPr/>
        <p:txBody>
          <a:bodyPr/>
          <a:lstStyle/>
          <a:p>
            <a:fld id="{19B12225-5612-419B-A8D5-4B8EEE4C217E}" type="slidenum">
              <a:rPr lang="en-US" smtClean="0"/>
              <a:pPr/>
              <a:t>91</a:t>
            </a:fld>
            <a:endParaRPr lang="en-US"/>
          </a:p>
        </p:txBody>
      </p:sp>
      <p:sp>
        <p:nvSpPr>
          <p:cNvPr id="14" name="Rectangle 13">
            <a:extLst>
              <a:ext uri="{FF2B5EF4-FFF2-40B4-BE49-F238E27FC236}">
                <a16:creationId xmlns:a16="http://schemas.microsoft.com/office/drawing/2014/main" id="{90657830-C2EC-424C-AA56-B99FF7F7CDD5}"/>
              </a:ext>
            </a:extLst>
          </p:cNvPr>
          <p:cNvSpPr/>
          <p:nvPr/>
        </p:nvSpPr>
        <p:spPr>
          <a:xfrm>
            <a:off x="257499" y="6410413"/>
            <a:ext cx="7364603" cy="307777"/>
          </a:xfrm>
          <a:prstGeom prst="rect">
            <a:avLst/>
          </a:prstGeom>
        </p:spPr>
        <p:txBody>
          <a:bodyPr wrap="square">
            <a:spAutoFit/>
          </a:bodyPr>
          <a:lstStyle/>
          <a:p>
            <a:r>
              <a:rPr lang="en-US" altLang="zh-CN" sz="1400" dirty="0" err="1">
                <a:solidFill>
                  <a:schemeClr val="accent3">
                    <a:lumMod val="75000"/>
                  </a:schemeClr>
                </a:solidFill>
              </a:rPr>
              <a:t>Veit</a:t>
            </a:r>
            <a:r>
              <a:rPr lang="en-US" altLang="zh-CN" sz="1400" dirty="0">
                <a:solidFill>
                  <a:schemeClr val="accent3">
                    <a:lumMod val="75000"/>
                  </a:schemeClr>
                </a:solidFill>
              </a:rPr>
              <a:t> et al. </a:t>
            </a:r>
            <a:r>
              <a:rPr lang="en-US" sz="1400" dirty="0">
                <a:solidFill>
                  <a:schemeClr val="accent3">
                    <a:lumMod val="75000"/>
                  </a:schemeClr>
                </a:solidFill>
                <a:hlinkClick r:id="rId4">
                  <a:extLst>
                    <a:ext uri="{A12FA001-AC4F-418D-AE19-62706E023703}">
                      <ahyp:hlinkClr xmlns:ahyp="http://schemas.microsoft.com/office/drawing/2018/hyperlinkcolor" val="tx"/>
                    </a:ext>
                  </a:extLst>
                </a:hlinkClick>
              </a:rPr>
              <a:t>Residual Networks Behave Like Ensembles of Relatively Shallow Networks</a:t>
            </a:r>
            <a:r>
              <a:rPr lang="en-US" sz="1400" dirty="0">
                <a:solidFill>
                  <a:schemeClr val="accent3">
                    <a:lumMod val="75000"/>
                  </a:schemeClr>
                </a:solidFill>
              </a:rPr>
              <a:t>, </a:t>
            </a:r>
            <a:r>
              <a:rPr lang="en-US" sz="1400" dirty="0" err="1">
                <a:solidFill>
                  <a:schemeClr val="accent3">
                    <a:lumMod val="75000"/>
                  </a:schemeClr>
                </a:solidFill>
              </a:rPr>
              <a:t>ArXiv</a:t>
            </a:r>
            <a:r>
              <a:rPr lang="en-US" sz="1400" dirty="0">
                <a:solidFill>
                  <a:schemeClr val="accent3">
                    <a:lumMod val="75000"/>
                  </a:schemeClr>
                </a:solidFill>
              </a:rPr>
              <a:t> 2016</a:t>
            </a:r>
          </a:p>
        </p:txBody>
      </p:sp>
      <p:sp>
        <p:nvSpPr>
          <p:cNvPr id="16" name="Rectangle 15">
            <a:extLst>
              <a:ext uri="{FF2B5EF4-FFF2-40B4-BE49-F238E27FC236}">
                <a16:creationId xmlns:a16="http://schemas.microsoft.com/office/drawing/2014/main" id="{A1DFEBA8-819D-8F46-9BF5-CEA221458435}"/>
              </a:ext>
            </a:extLst>
          </p:cNvPr>
          <p:cNvSpPr/>
          <p:nvPr/>
        </p:nvSpPr>
        <p:spPr>
          <a:xfrm>
            <a:off x="457200" y="5714303"/>
            <a:ext cx="2755691" cy="369332"/>
          </a:xfrm>
          <a:prstGeom prst="rect">
            <a:avLst/>
          </a:prstGeom>
        </p:spPr>
        <p:txBody>
          <a:bodyPr wrap="none">
            <a:spAutoFit/>
          </a:bodyPr>
          <a:lstStyle/>
          <a:p>
            <a:r>
              <a:rPr lang="en-US" b="1">
                <a:solidFill>
                  <a:srgbClr val="C00000"/>
                </a:solidFill>
                <a:latin typeface="Calibri" panose="020F0502020204030204" pitchFamily="34" charset="0"/>
                <a:cs typeface="Calibri" panose="020F0502020204030204" pitchFamily="34" charset="0"/>
              </a:rPr>
              <a:t>Path 1: </a:t>
            </a:r>
            <a:r>
              <a:rPr lang="en-US">
                <a:solidFill>
                  <a:srgbClr val="C00000"/>
                </a:solidFill>
                <a:latin typeface="Calibri" panose="020F0502020204030204" pitchFamily="34" charset="0"/>
                <a:cs typeface="Calibri" panose="020F0502020204030204" pitchFamily="34" charset="0"/>
              </a:rPr>
              <a:t>include this module</a:t>
            </a:r>
            <a:endParaRPr lang="en-US"/>
          </a:p>
        </p:txBody>
      </p:sp>
      <p:cxnSp>
        <p:nvCxnSpPr>
          <p:cNvPr id="17" name="Straight Arrow Connector 16">
            <a:extLst>
              <a:ext uri="{FF2B5EF4-FFF2-40B4-BE49-F238E27FC236}">
                <a16:creationId xmlns:a16="http://schemas.microsoft.com/office/drawing/2014/main" id="{A686BF10-64C2-F145-A570-3302D2F65454}"/>
              </a:ext>
            </a:extLst>
          </p:cNvPr>
          <p:cNvCxnSpPr>
            <a:cxnSpLocks/>
          </p:cNvCxnSpPr>
          <p:nvPr/>
        </p:nvCxnSpPr>
        <p:spPr>
          <a:xfrm flipV="1">
            <a:off x="1293395" y="5376423"/>
            <a:ext cx="0" cy="337880"/>
          </a:xfrm>
          <a:prstGeom prst="straightConnector1">
            <a:avLst/>
          </a:prstGeom>
          <a:ln w="28575">
            <a:solidFill>
              <a:srgbClr val="C00000"/>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9ADC6CFA-FD93-AD44-BC2A-0342D3E53C3F}"/>
              </a:ext>
            </a:extLst>
          </p:cNvPr>
          <p:cNvCxnSpPr>
            <a:cxnSpLocks/>
          </p:cNvCxnSpPr>
          <p:nvPr/>
        </p:nvCxnSpPr>
        <p:spPr>
          <a:xfrm>
            <a:off x="1293395" y="4862231"/>
            <a:ext cx="0" cy="333580"/>
          </a:xfrm>
          <a:prstGeom prst="straightConnector1">
            <a:avLst/>
          </a:prstGeom>
          <a:ln w="28575">
            <a:solidFill>
              <a:srgbClr val="0070C0"/>
            </a:solidFill>
            <a:prstDash val="sysDot"/>
            <a:tailEnd type="triangle"/>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1360712B-95E9-A844-8402-82E282450CFA}"/>
              </a:ext>
            </a:extLst>
          </p:cNvPr>
          <p:cNvSpPr/>
          <p:nvPr/>
        </p:nvSpPr>
        <p:spPr>
          <a:xfrm>
            <a:off x="457200" y="4403792"/>
            <a:ext cx="2439899" cy="369332"/>
          </a:xfrm>
          <a:prstGeom prst="rect">
            <a:avLst/>
          </a:prstGeom>
        </p:spPr>
        <p:txBody>
          <a:bodyPr wrap="none">
            <a:spAutoFit/>
          </a:bodyPr>
          <a:lstStyle/>
          <a:p>
            <a:r>
              <a:rPr lang="en-US" b="1">
                <a:solidFill>
                  <a:srgbClr val="0070C0"/>
                </a:solidFill>
                <a:latin typeface="Calibri" panose="020F0502020204030204" pitchFamily="34" charset="0"/>
                <a:cs typeface="Calibri" panose="020F0502020204030204" pitchFamily="34" charset="0"/>
              </a:rPr>
              <a:t>Path 2: </a:t>
            </a:r>
            <a:r>
              <a:rPr lang="en-US">
                <a:solidFill>
                  <a:srgbClr val="0070C0"/>
                </a:solidFill>
                <a:latin typeface="Calibri" panose="020F0502020204030204" pitchFamily="34" charset="0"/>
                <a:cs typeface="Calibri" panose="020F0502020204030204" pitchFamily="34" charset="0"/>
              </a:rPr>
              <a:t>skip this module</a:t>
            </a:r>
            <a:endParaRPr lang="en-US">
              <a:solidFill>
                <a:srgbClr val="0070C0"/>
              </a:solidFill>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62D5433-24F3-E042-AC66-C540B900F842}"/>
                  </a:ext>
                </a:extLst>
              </p:cNvPr>
              <p:cNvSpPr txBox="1"/>
              <p:nvPr/>
            </p:nvSpPr>
            <p:spPr>
              <a:xfrm>
                <a:off x="5671374" y="3313298"/>
                <a:ext cx="2288896" cy="646331"/>
              </a:xfrm>
              <a:prstGeom prst="rect">
                <a:avLst/>
              </a:prstGeom>
              <a:noFill/>
            </p:spPr>
            <p:txBody>
              <a:bodyPr wrap="none" rtlCol="0">
                <a:spAutoFit/>
              </a:bodyPr>
              <a:lstStyle/>
              <a:p>
                <a:r>
                  <a:rPr lang="en-US" b="1">
                    <a:latin typeface="Calibri" panose="020F0502020204030204" pitchFamily="34" charset="0"/>
                    <a:cs typeface="Calibri" panose="020F0502020204030204" pitchFamily="34" charset="0"/>
                  </a:rPr>
                  <a:t>All the possible paths:</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2∗2∗2=</m:t>
                      </m:r>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3</m:t>
                          </m:r>
                        </m:sup>
                      </m:sSup>
                      <m:r>
                        <a:rPr lang="en-US" b="0" i="1" smtClean="0">
                          <a:latin typeface="Cambria Math" panose="02040503050406030204" pitchFamily="18" charset="0"/>
                        </a:rPr>
                        <m:t>=8</m:t>
                      </m:r>
                    </m:oMath>
                  </m:oMathPara>
                </a14:m>
                <a:endParaRPr lang="en-US"/>
              </a:p>
            </p:txBody>
          </p:sp>
        </mc:Choice>
        <mc:Fallback xmlns="">
          <p:sp>
            <p:nvSpPr>
              <p:cNvPr id="29" name="TextBox 28">
                <a:extLst>
                  <a:ext uri="{FF2B5EF4-FFF2-40B4-BE49-F238E27FC236}">
                    <a16:creationId xmlns:a16="http://schemas.microsoft.com/office/drawing/2014/main" id="{362D5433-24F3-E042-AC66-C540B900F842}"/>
                  </a:ext>
                </a:extLst>
              </p:cNvPr>
              <p:cNvSpPr txBox="1">
                <a:spLocks noRot="1" noChangeAspect="1" noMove="1" noResize="1" noEditPoints="1" noAdjustHandles="1" noChangeArrowheads="1" noChangeShapeType="1" noTextEdit="1"/>
              </p:cNvSpPr>
              <p:nvPr/>
            </p:nvSpPr>
            <p:spPr>
              <a:xfrm>
                <a:off x="5671374" y="3313298"/>
                <a:ext cx="2288896" cy="646331"/>
              </a:xfrm>
              <a:prstGeom prst="rect">
                <a:avLst/>
              </a:prstGeom>
              <a:blipFill>
                <a:blip r:embed="rId5"/>
                <a:stretch>
                  <a:fillRect l="-2128" t="-5660" r="-1330"/>
                </a:stretch>
              </a:blipFill>
            </p:spPr>
            <p:txBody>
              <a:bodyPr/>
              <a:lstStyle/>
              <a:p>
                <a:r>
                  <a:rPr lang="en-US">
                    <a:noFill/>
                  </a:rPr>
                  <a:t> </a:t>
                </a:r>
              </a:p>
            </p:txBody>
          </p:sp>
        </mc:Fallback>
      </mc:AlternateContent>
      <p:sp>
        <p:nvSpPr>
          <p:cNvPr id="30" name="Content Placeholder 2">
            <a:extLst>
              <a:ext uri="{FF2B5EF4-FFF2-40B4-BE49-F238E27FC236}">
                <a16:creationId xmlns:a16="http://schemas.microsoft.com/office/drawing/2014/main" id="{2F987240-EF48-D540-91CE-373FCB5F1A4F}"/>
              </a:ext>
            </a:extLst>
          </p:cNvPr>
          <p:cNvSpPr txBox="1">
            <a:spLocks/>
          </p:cNvSpPr>
          <p:nvPr/>
        </p:nvSpPr>
        <p:spPr>
          <a:xfrm>
            <a:off x="457200" y="3175241"/>
            <a:ext cx="5041231" cy="4402363"/>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lvl="1"/>
            <a:r>
              <a:rPr lang="en-US" sz="2400"/>
              <a:t>We automatically get </a:t>
            </a:r>
            <a:r>
              <a:rPr lang="en-US" sz="2400" b="1">
                <a:solidFill>
                  <a:srgbClr val="C00000"/>
                </a:solidFill>
              </a:rPr>
              <a:t>a mixture of shallow GNNs and deep GNNs</a:t>
            </a:r>
          </a:p>
          <a:p>
            <a:pPr lvl="1"/>
            <a:endParaRPr lang="en-US"/>
          </a:p>
        </p:txBody>
      </p:sp>
    </p:spTree>
    <p:extLst>
      <p:ext uri="{BB962C8B-B14F-4D97-AF65-F5344CB8AC3E}">
        <p14:creationId xmlns:p14="http://schemas.microsoft.com/office/powerpoint/2010/main" val="32667954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7F33D13-6714-D048-BFCE-0CA6DBCEFC5C}"/>
              </a:ext>
            </a:extLst>
          </p:cNvPr>
          <p:cNvSpPr/>
          <p:nvPr/>
        </p:nvSpPr>
        <p:spPr>
          <a:xfrm>
            <a:off x="2200377" y="4629035"/>
            <a:ext cx="2389109" cy="739430"/>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D905439A-13CD-AB4D-9797-35BBDD8A5141}"/>
              </a:ext>
            </a:extLst>
          </p:cNvPr>
          <p:cNvSpPr/>
          <p:nvPr/>
        </p:nvSpPr>
        <p:spPr>
          <a:xfrm>
            <a:off x="4928012" y="4637215"/>
            <a:ext cx="832462" cy="739430"/>
          </a:xfrm>
          <a:prstGeom prst="rect">
            <a:avLst/>
          </a:prstGeom>
          <a:solidFill>
            <a:schemeClr val="accent2">
              <a:alpha val="60000"/>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2"/>
              </a:solidFill>
            </a:endParaRPr>
          </a:p>
        </p:txBody>
      </p:sp>
      <p:sp>
        <p:nvSpPr>
          <p:cNvPr id="10" name="Rectangle 9">
            <a:extLst>
              <a:ext uri="{FF2B5EF4-FFF2-40B4-BE49-F238E27FC236}">
                <a16:creationId xmlns:a16="http://schemas.microsoft.com/office/drawing/2014/main" id="{D773212B-1273-1444-8686-831CC5D3AB6B}"/>
              </a:ext>
            </a:extLst>
          </p:cNvPr>
          <p:cNvSpPr/>
          <p:nvPr/>
        </p:nvSpPr>
        <p:spPr>
          <a:xfrm>
            <a:off x="2182890" y="2191175"/>
            <a:ext cx="2389109" cy="739430"/>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a:extLst>
              <a:ext uri="{FF2B5EF4-FFF2-40B4-BE49-F238E27FC236}">
                <a16:creationId xmlns:a16="http://schemas.microsoft.com/office/drawing/2014/main" id="{918F9238-EDFE-7341-A46A-4E437D71FCE3}"/>
              </a:ext>
            </a:extLst>
          </p:cNvPr>
          <p:cNvSpPr>
            <a:spLocks noGrp="1"/>
          </p:cNvSpPr>
          <p:nvPr>
            <p:ph type="title"/>
          </p:nvPr>
        </p:nvSpPr>
        <p:spPr>
          <a:xfrm>
            <a:off x="457200" y="76200"/>
            <a:ext cx="8686800" cy="987552"/>
          </a:xfrm>
        </p:spPr>
        <p:txBody>
          <a:bodyPr>
            <a:normAutofit/>
          </a:bodyPr>
          <a:lstStyle/>
          <a:p>
            <a:r>
              <a:rPr lang="en-US"/>
              <a:t>Example: GCN with Skip Connections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D592551-E774-3F4D-87DE-814150255A88}"/>
                  </a:ext>
                </a:extLst>
              </p:cNvPr>
              <p:cNvSpPr>
                <a:spLocks noGrp="1"/>
              </p:cNvSpPr>
              <p:nvPr>
                <p:ph idx="1"/>
              </p:nvPr>
            </p:nvSpPr>
            <p:spPr>
              <a:xfrm>
                <a:off x="539552" y="1200321"/>
                <a:ext cx="8229600" cy="4525963"/>
              </a:xfrm>
            </p:spPr>
            <p:txBody>
              <a:bodyPr>
                <a:normAutofit/>
              </a:bodyPr>
              <a:lstStyle/>
              <a:p>
                <a:r>
                  <a:rPr lang="en-US" sz="2800" b="1" dirty="0"/>
                  <a:t>A standard GCN layer </a:t>
                </a:r>
              </a:p>
              <a:p>
                <a:pPr lvl="2"/>
                <a:endParaRPr lang="en-US" sz="2000" b="1" dirty="0"/>
              </a:p>
              <a:p>
                <a14:m>
                  <m:oMath xmlns:m="http://schemas.openxmlformats.org/officeDocument/2006/math">
                    <m:sSubSup>
                      <m:sSubSupPr>
                        <m:ctrlPr>
                          <a:rPr lang="en-US" sz="2400" i="1">
                            <a:latin typeface="Cambria Math" panose="02040503050406030204" pitchFamily="18" charset="0"/>
                          </a:rPr>
                        </m:ctrlPr>
                      </m:sSubSupPr>
                      <m:e>
                        <m:r>
                          <a:rPr lang="en-US" sz="2400" b="1" i="1">
                            <a:latin typeface="Cambria Math" panose="02040503050406030204" pitchFamily="18" charset="0"/>
                          </a:rPr>
                          <m:t>𝐡</m:t>
                        </m:r>
                      </m:e>
                      <m:sub>
                        <m:r>
                          <a:rPr lang="en-US" sz="2400" i="1">
                            <a:latin typeface="Cambria Math" panose="02040503050406030204" pitchFamily="18" charset="0"/>
                          </a:rPr>
                          <m:t>𝑣</m:t>
                        </m:r>
                      </m:sub>
                      <m:sup>
                        <m:r>
                          <a:rPr lang="en-US" sz="2400" i="1">
                            <a:latin typeface="Cambria Math" panose="02040503050406030204" pitchFamily="18" charset="0"/>
                          </a:rPr>
                          <m:t>(</m:t>
                        </m:r>
                        <m:r>
                          <a:rPr lang="en-US" sz="2400" i="1">
                            <a:latin typeface="Cambria Math" panose="02040503050406030204" pitchFamily="18" charset="0"/>
                          </a:rPr>
                          <m:t>𝑙</m:t>
                        </m:r>
                        <m:r>
                          <a:rPr lang="en-US" sz="2400" i="1">
                            <a:latin typeface="Cambria Math" panose="02040503050406030204" pitchFamily="18" charset="0"/>
                          </a:rPr>
                          <m:t>)</m:t>
                        </m:r>
                      </m:sup>
                    </m:sSubSup>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𝜎</m:t>
                    </m:r>
                    <m:d>
                      <m:dPr>
                        <m:ctrlPr>
                          <a:rPr lang="en-US" sz="2400" i="1">
                            <a:latin typeface="Cambria Math" panose="02040503050406030204" pitchFamily="18" charset="0"/>
                            <a:ea typeface="Cambria Math" panose="02040503050406030204" pitchFamily="18" charset="0"/>
                          </a:rPr>
                        </m:ctrlPr>
                      </m:dPr>
                      <m:e>
                        <m:nary>
                          <m:naryPr>
                            <m:chr m:val="∑"/>
                            <m:supHide m:val="on"/>
                            <m:ctrlPr>
                              <a:rPr lang="en-US" sz="2400" i="1">
                                <a:latin typeface="Cambria Math" panose="02040503050406030204" pitchFamily="18" charset="0"/>
                                <a:ea typeface="Cambria Math" panose="02040503050406030204" pitchFamily="18" charset="0"/>
                              </a:rPr>
                            </m:ctrlPr>
                          </m:naryPr>
                          <m:sub>
                            <m:r>
                              <m:rPr>
                                <m:brk m:alnAt="7"/>
                              </m:rPr>
                              <a:rPr lang="en-US" sz="2400" i="1">
                                <a:latin typeface="Cambria Math" panose="02040503050406030204" pitchFamily="18" charset="0"/>
                                <a:ea typeface="Cambria Math" panose="02040503050406030204" pitchFamily="18" charset="0"/>
                              </a:rPr>
                              <m:t>𝑢</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𝑁</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𝑣</m:t>
                                </m:r>
                              </m:e>
                            </m:d>
                          </m:sub>
                          <m:sup/>
                          <m:e>
                            <m:sSup>
                              <m:sSupPr>
                                <m:ctrlPr>
                                  <a:rPr lang="en-US" sz="2400" i="1">
                                    <a:solidFill>
                                      <a:srgbClr val="C00000"/>
                                    </a:solidFill>
                                    <a:latin typeface="Cambria Math" panose="02040503050406030204" pitchFamily="18" charset="0"/>
                                    <a:ea typeface="Cambria Math" panose="02040503050406030204" pitchFamily="18" charset="0"/>
                                  </a:rPr>
                                </m:ctrlPr>
                              </m:sSupPr>
                              <m:e>
                                <m:r>
                                  <a:rPr lang="en-US" sz="2400" b="1">
                                    <a:solidFill>
                                      <a:srgbClr val="C00000"/>
                                    </a:solidFill>
                                    <a:latin typeface="Cambria Math" panose="02040503050406030204" pitchFamily="18" charset="0"/>
                                    <a:ea typeface="Cambria Math" panose="02040503050406030204" pitchFamily="18" charset="0"/>
                                  </a:rPr>
                                  <m:t>𝐖</m:t>
                                </m:r>
                              </m:e>
                              <m:sup>
                                <m:d>
                                  <m:dPr>
                                    <m:ctrlPr>
                                      <a:rPr lang="en-US" sz="2400" i="1">
                                        <a:solidFill>
                                          <a:srgbClr val="C00000"/>
                                        </a:solidFill>
                                        <a:latin typeface="Cambria Math" panose="02040503050406030204" pitchFamily="18" charset="0"/>
                                        <a:ea typeface="Cambria Math" panose="02040503050406030204" pitchFamily="18" charset="0"/>
                                      </a:rPr>
                                    </m:ctrlPr>
                                  </m:dPr>
                                  <m:e>
                                    <m:r>
                                      <a:rPr lang="en-US" sz="2400" i="1">
                                        <a:solidFill>
                                          <a:srgbClr val="C00000"/>
                                        </a:solidFill>
                                        <a:latin typeface="Cambria Math" panose="02040503050406030204" pitchFamily="18" charset="0"/>
                                        <a:ea typeface="Cambria Math" panose="02040503050406030204" pitchFamily="18" charset="0"/>
                                      </a:rPr>
                                      <m:t>𝑙</m:t>
                                    </m:r>
                                  </m:e>
                                </m:d>
                              </m:sup>
                            </m:sSup>
                            <m:f>
                              <m:fPr>
                                <m:ctrlPr>
                                  <a:rPr lang="en-US" sz="2400" i="1">
                                    <a:latin typeface="Cambria Math" panose="02040503050406030204" pitchFamily="18" charset="0"/>
                                    <a:ea typeface="Cambria Math" panose="02040503050406030204" pitchFamily="18" charset="0"/>
                                  </a:rPr>
                                </m:ctrlPr>
                              </m:fPr>
                              <m:num>
                                <m:sSubSup>
                                  <m:sSubSupPr>
                                    <m:ctrlPr>
                                      <a:rPr lang="en-US" sz="2400" i="1">
                                        <a:latin typeface="Cambria Math" panose="02040503050406030204" pitchFamily="18" charset="0"/>
                                        <a:ea typeface="Cambria Math" panose="02040503050406030204" pitchFamily="18" charset="0"/>
                                      </a:rPr>
                                    </m:ctrlPr>
                                  </m:sSubSupPr>
                                  <m:e>
                                    <m:r>
                                      <a:rPr lang="en-US" sz="2400" b="1" i="1">
                                        <a:latin typeface="Cambria Math" panose="02040503050406030204" pitchFamily="18" charset="0"/>
                                        <a:ea typeface="Cambria Math" panose="02040503050406030204" pitchFamily="18" charset="0"/>
                                      </a:rPr>
                                      <m:t>𝐡</m:t>
                                    </m:r>
                                  </m:e>
                                  <m:sub>
                                    <m:r>
                                      <a:rPr lang="en-US" sz="2400" i="1">
                                        <a:latin typeface="Cambria Math" panose="02040503050406030204" pitchFamily="18" charset="0"/>
                                        <a:ea typeface="Cambria Math" panose="02040503050406030204" pitchFamily="18" charset="0"/>
                                      </a:rPr>
                                      <m:t>𝑢</m:t>
                                    </m:r>
                                  </m:sub>
                                  <m: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𝑙</m:t>
                                        </m:r>
                                        <m:r>
                                          <a:rPr lang="en-US" sz="2400" i="1">
                                            <a:latin typeface="Cambria Math" panose="02040503050406030204" pitchFamily="18" charset="0"/>
                                            <a:ea typeface="Cambria Math" panose="02040503050406030204" pitchFamily="18" charset="0"/>
                                          </a:rPr>
                                          <m:t>−1</m:t>
                                        </m:r>
                                      </m:e>
                                    </m:d>
                                  </m:sup>
                                </m:sSubSup>
                              </m:num>
                              <m:den>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𝑁</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𝑣</m:t>
                                        </m:r>
                                      </m:e>
                                    </m:d>
                                  </m:e>
                                </m:d>
                              </m:den>
                            </m:f>
                            <m:r>
                              <a:rPr lang="en-US" sz="2400" i="1">
                                <a:latin typeface="Cambria Math" panose="02040503050406030204" pitchFamily="18" charset="0"/>
                                <a:ea typeface="Cambria Math" panose="02040503050406030204" pitchFamily="18" charset="0"/>
                              </a:rPr>
                              <m:t> </m:t>
                            </m:r>
                          </m:e>
                        </m:nary>
                      </m:e>
                    </m:d>
                  </m:oMath>
                </a14:m>
                <a:endParaRPr lang="en-US" sz="2400" dirty="0">
                  <a:ea typeface="Cambria Math" panose="02040503050406030204" pitchFamily="18" charset="0"/>
                </a:endParaRPr>
              </a:p>
              <a:p>
                <a:endParaRPr lang="en-US" sz="2400" dirty="0"/>
              </a:p>
              <a:p>
                <a:pPr marL="0" indent="0">
                  <a:buNone/>
                </a:pPr>
                <a:endParaRPr lang="en-US" sz="2800" b="1" dirty="0"/>
              </a:p>
              <a:p>
                <a:r>
                  <a:rPr lang="en-US" sz="2800" b="1" dirty="0"/>
                  <a:t>A GCN layer with skip connection</a:t>
                </a:r>
              </a:p>
              <a:p>
                <a:pPr lvl="2"/>
                <a:endParaRPr lang="en-US" sz="2000" b="1" dirty="0"/>
              </a:p>
              <a:p>
                <a14:m>
                  <m:oMath xmlns:m="http://schemas.openxmlformats.org/officeDocument/2006/math">
                    <m:sSubSup>
                      <m:sSubSupPr>
                        <m:ctrlPr>
                          <a:rPr lang="en-US" sz="2400" i="1">
                            <a:latin typeface="Cambria Math" panose="02040503050406030204" pitchFamily="18" charset="0"/>
                          </a:rPr>
                        </m:ctrlPr>
                      </m:sSubSupPr>
                      <m:e>
                        <m:r>
                          <a:rPr lang="en-US" sz="2400" b="1" i="1">
                            <a:latin typeface="Cambria Math" panose="02040503050406030204" pitchFamily="18" charset="0"/>
                          </a:rPr>
                          <m:t>𝐡</m:t>
                        </m:r>
                      </m:e>
                      <m:sub>
                        <m:r>
                          <a:rPr lang="en-US" sz="2400" i="1">
                            <a:latin typeface="Cambria Math" panose="02040503050406030204" pitchFamily="18" charset="0"/>
                          </a:rPr>
                          <m:t>𝑣</m:t>
                        </m:r>
                      </m:sub>
                      <m:sup>
                        <m:r>
                          <a:rPr lang="en-US" sz="2400" i="1">
                            <a:latin typeface="Cambria Math" panose="02040503050406030204" pitchFamily="18" charset="0"/>
                          </a:rPr>
                          <m:t>(</m:t>
                        </m:r>
                        <m:r>
                          <a:rPr lang="en-US" sz="2400" i="1">
                            <a:latin typeface="Cambria Math" panose="02040503050406030204" pitchFamily="18" charset="0"/>
                          </a:rPr>
                          <m:t>𝑙</m:t>
                        </m:r>
                        <m:r>
                          <a:rPr lang="en-US" sz="2400" i="1">
                            <a:latin typeface="Cambria Math" panose="02040503050406030204" pitchFamily="18" charset="0"/>
                          </a:rPr>
                          <m:t>)</m:t>
                        </m:r>
                      </m:sup>
                    </m:sSubSup>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𝜎</m:t>
                    </m:r>
                    <m:d>
                      <m:dPr>
                        <m:ctrlPr>
                          <a:rPr lang="en-US" sz="2400" i="1">
                            <a:latin typeface="Cambria Math" panose="02040503050406030204" pitchFamily="18" charset="0"/>
                            <a:ea typeface="Cambria Math" panose="02040503050406030204" pitchFamily="18" charset="0"/>
                          </a:rPr>
                        </m:ctrlPr>
                      </m:dPr>
                      <m:e>
                        <m:nary>
                          <m:naryPr>
                            <m:chr m:val="∑"/>
                            <m:supHide m:val="on"/>
                            <m:ctrlPr>
                              <a:rPr lang="en-US" sz="2400" i="1">
                                <a:latin typeface="Cambria Math" panose="02040503050406030204" pitchFamily="18" charset="0"/>
                                <a:ea typeface="Cambria Math" panose="02040503050406030204" pitchFamily="18" charset="0"/>
                              </a:rPr>
                            </m:ctrlPr>
                          </m:naryPr>
                          <m:sub>
                            <m:r>
                              <m:rPr>
                                <m:brk m:alnAt="7"/>
                              </m:rPr>
                              <a:rPr lang="en-US" sz="2400" i="1">
                                <a:latin typeface="Cambria Math" panose="02040503050406030204" pitchFamily="18" charset="0"/>
                                <a:ea typeface="Cambria Math" panose="02040503050406030204" pitchFamily="18" charset="0"/>
                              </a:rPr>
                              <m:t>𝑢</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𝑁</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𝑣</m:t>
                                </m:r>
                              </m:e>
                            </m:d>
                          </m:sub>
                          <m:sup/>
                          <m:e>
                            <m:sSup>
                              <m:sSupPr>
                                <m:ctrlPr>
                                  <a:rPr lang="en-US" sz="2400" i="1">
                                    <a:solidFill>
                                      <a:srgbClr val="C00000"/>
                                    </a:solidFill>
                                    <a:latin typeface="Cambria Math" panose="02040503050406030204" pitchFamily="18" charset="0"/>
                                    <a:ea typeface="Cambria Math" panose="02040503050406030204" pitchFamily="18" charset="0"/>
                                  </a:rPr>
                                </m:ctrlPr>
                              </m:sSupPr>
                              <m:e>
                                <m:r>
                                  <a:rPr lang="en-US" sz="2400" b="1">
                                    <a:solidFill>
                                      <a:srgbClr val="C00000"/>
                                    </a:solidFill>
                                    <a:latin typeface="Cambria Math" panose="02040503050406030204" pitchFamily="18" charset="0"/>
                                    <a:ea typeface="Cambria Math" panose="02040503050406030204" pitchFamily="18" charset="0"/>
                                  </a:rPr>
                                  <m:t>𝐖</m:t>
                                </m:r>
                              </m:e>
                              <m:sup>
                                <m:d>
                                  <m:dPr>
                                    <m:ctrlPr>
                                      <a:rPr lang="en-US" sz="2400" i="1">
                                        <a:solidFill>
                                          <a:srgbClr val="C00000"/>
                                        </a:solidFill>
                                        <a:latin typeface="Cambria Math" panose="02040503050406030204" pitchFamily="18" charset="0"/>
                                        <a:ea typeface="Cambria Math" panose="02040503050406030204" pitchFamily="18" charset="0"/>
                                      </a:rPr>
                                    </m:ctrlPr>
                                  </m:dPr>
                                  <m:e>
                                    <m:r>
                                      <a:rPr lang="en-US" sz="2400" i="1">
                                        <a:solidFill>
                                          <a:srgbClr val="C00000"/>
                                        </a:solidFill>
                                        <a:latin typeface="Cambria Math" panose="02040503050406030204" pitchFamily="18" charset="0"/>
                                        <a:ea typeface="Cambria Math" panose="02040503050406030204" pitchFamily="18" charset="0"/>
                                      </a:rPr>
                                      <m:t>𝑙</m:t>
                                    </m:r>
                                  </m:e>
                                </m:d>
                              </m:sup>
                            </m:sSup>
                            <m:f>
                              <m:fPr>
                                <m:ctrlPr>
                                  <a:rPr lang="en-US" sz="2400" i="1">
                                    <a:latin typeface="Cambria Math" panose="02040503050406030204" pitchFamily="18" charset="0"/>
                                    <a:ea typeface="Cambria Math" panose="02040503050406030204" pitchFamily="18" charset="0"/>
                                  </a:rPr>
                                </m:ctrlPr>
                              </m:fPr>
                              <m:num>
                                <m:sSubSup>
                                  <m:sSubSupPr>
                                    <m:ctrlPr>
                                      <a:rPr lang="en-US" sz="2400" i="1">
                                        <a:latin typeface="Cambria Math" panose="02040503050406030204" pitchFamily="18" charset="0"/>
                                        <a:ea typeface="Cambria Math" panose="02040503050406030204" pitchFamily="18" charset="0"/>
                                      </a:rPr>
                                    </m:ctrlPr>
                                  </m:sSubSupPr>
                                  <m:e>
                                    <m:r>
                                      <a:rPr lang="en-US" sz="2400" b="1" i="1">
                                        <a:latin typeface="Cambria Math" panose="02040503050406030204" pitchFamily="18" charset="0"/>
                                        <a:ea typeface="Cambria Math" panose="02040503050406030204" pitchFamily="18" charset="0"/>
                                      </a:rPr>
                                      <m:t>𝐡</m:t>
                                    </m:r>
                                  </m:e>
                                  <m:sub>
                                    <m:r>
                                      <a:rPr lang="en-US" sz="2400" i="1">
                                        <a:latin typeface="Cambria Math" panose="02040503050406030204" pitchFamily="18" charset="0"/>
                                        <a:ea typeface="Cambria Math" panose="02040503050406030204" pitchFamily="18" charset="0"/>
                                      </a:rPr>
                                      <m:t>𝑢</m:t>
                                    </m:r>
                                  </m:sub>
                                  <m:sup>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𝑙</m:t>
                                        </m:r>
                                        <m:r>
                                          <a:rPr lang="en-US" sz="2400" i="1">
                                            <a:latin typeface="Cambria Math" panose="02040503050406030204" pitchFamily="18" charset="0"/>
                                            <a:ea typeface="Cambria Math" panose="02040503050406030204" pitchFamily="18" charset="0"/>
                                          </a:rPr>
                                          <m:t>−1</m:t>
                                        </m:r>
                                      </m:e>
                                    </m:d>
                                  </m:sup>
                                </m:sSubSup>
                              </m:num>
                              <m:den>
                                <m:d>
                                  <m:dPr>
                                    <m:begChr m:val="|"/>
                                    <m:endChr m:val="|"/>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𝑁</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𝑣</m:t>
                                        </m:r>
                                      </m:e>
                                    </m:d>
                                  </m:e>
                                </m:d>
                              </m:den>
                            </m:f>
                            <m:r>
                              <a:rPr lang="en-US" sz="2400" i="1">
                                <a:latin typeface="Cambria Math" panose="02040503050406030204" pitchFamily="18" charset="0"/>
                                <a:ea typeface="Cambria Math" panose="02040503050406030204" pitchFamily="18" charset="0"/>
                              </a:rPr>
                              <m:t> </m:t>
                            </m:r>
                          </m:e>
                        </m:nary>
                        <m:r>
                          <a:rPr lang="en-US" sz="2400" b="0" i="1" smtClean="0">
                            <a:latin typeface="Cambria Math" panose="02040503050406030204" pitchFamily="18" charset="0"/>
                            <a:ea typeface="Cambria Math" panose="02040503050406030204" pitchFamily="18" charset="0"/>
                          </a:rPr>
                          <m:t>+</m:t>
                        </m:r>
                        <m:sSubSup>
                          <m:sSubSupPr>
                            <m:ctrlPr>
                              <a:rPr lang="en-US" sz="2400" i="1">
                                <a:latin typeface="Cambria Math" panose="02040503050406030204" pitchFamily="18" charset="0"/>
                              </a:rPr>
                            </m:ctrlPr>
                          </m:sSubSupPr>
                          <m:e>
                            <m:r>
                              <a:rPr lang="en-US" sz="2400" b="1" i="1">
                                <a:latin typeface="Cambria Math" panose="02040503050406030204" pitchFamily="18" charset="0"/>
                              </a:rPr>
                              <m:t>𝐡</m:t>
                            </m:r>
                          </m:e>
                          <m:sub>
                            <m:r>
                              <a:rPr lang="en-US" sz="2400" i="1">
                                <a:latin typeface="Cambria Math" panose="02040503050406030204" pitchFamily="18" charset="0"/>
                              </a:rPr>
                              <m:t>𝑣</m:t>
                            </m:r>
                          </m:sub>
                          <m:sup>
                            <m:r>
                              <a:rPr lang="en-US" sz="2400" i="1">
                                <a:latin typeface="Cambria Math" panose="02040503050406030204" pitchFamily="18" charset="0"/>
                              </a:rPr>
                              <m:t>(</m:t>
                            </m:r>
                            <m:r>
                              <a:rPr lang="en-US" sz="2400" i="1">
                                <a:latin typeface="Cambria Math" panose="02040503050406030204" pitchFamily="18" charset="0"/>
                              </a:rPr>
                              <m:t>𝑙</m:t>
                            </m:r>
                            <m:r>
                              <a:rPr lang="en-US" sz="2400" b="0" i="1" smtClean="0">
                                <a:latin typeface="Cambria Math" panose="02040503050406030204" pitchFamily="18" charset="0"/>
                              </a:rPr>
                              <m:t>−1</m:t>
                            </m:r>
                            <m:r>
                              <a:rPr lang="en-US" sz="2400" i="1">
                                <a:latin typeface="Cambria Math" panose="02040503050406030204" pitchFamily="18" charset="0"/>
                              </a:rPr>
                              <m:t>)</m:t>
                            </m:r>
                          </m:sup>
                        </m:sSubSup>
                      </m:e>
                    </m:d>
                  </m:oMath>
                </a14:m>
                <a:endParaRPr lang="en-US" sz="2400" b="1" dirty="0"/>
              </a:p>
            </p:txBody>
          </p:sp>
        </mc:Choice>
        <mc:Fallback xmlns="">
          <p:sp>
            <p:nvSpPr>
              <p:cNvPr id="3" name="Content Placeholder 2">
                <a:extLst>
                  <a:ext uri="{FF2B5EF4-FFF2-40B4-BE49-F238E27FC236}">
                    <a16:creationId xmlns:a16="http://schemas.microsoft.com/office/drawing/2014/main" id="{FD592551-E774-3F4D-87DE-814150255A88}"/>
                  </a:ext>
                </a:extLst>
              </p:cNvPr>
              <p:cNvSpPr>
                <a:spLocks noGrp="1" noRot="1" noChangeAspect="1" noMove="1" noResize="1" noEditPoints="1" noAdjustHandles="1" noChangeArrowheads="1" noChangeShapeType="1" noTextEdit="1"/>
              </p:cNvSpPr>
              <p:nvPr>
                <p:ph idx="1"/>
              </p:nvPr>
            </p:nvSpPr>
            <p:spPr>
              <a:xfrm>
                <a:off x="539552" y="1200321"/>
                <a:ext cx="8229600" cy="4525963"/>
              </a:xfrm>
              <a:blipFill>
                <a:blip r:embed="rId2"/>
                <a:stretch>
                  <a:fillRect l="-1333" t="-1348"/>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B710C054-2A6D-2D46-BA5D-7C4BCAEF4309}"/>
              </a:ext>
            </a:extLst>
          </p:cNvPr>
          <p:cNvSpPr>
            <a:spLocks noGrp="1"/>
          </p:cNvSpPr>
          <p:nvPr>
            <p:ph type="sldNum" sz="quarter" idx="12"/>
          </p:nvPr>
        </p:nvSpPr>
        <p:spPr/>
        <p:txBody>
          <a:bodyPr/>
          <a:lstStyle/>
          <a:p>
            <a:fld id="{19B12225-5612-419B-A8D5-4B8EEE4C217E}" type="slidenum">
              <a:rPr lang="en-US" smtClean="0"/>
              <a:pPr/>
              <a:t>92</a:t>
            </a:fld>
            <a:endParaRPr lang="en-US"/>
          </a:p>
        </p:txBody>
      </p:sp>
      <p:pic>
        <p:nvPicPr>
          <p:cNvPr id="8" name="Picture 7">
            <a:extLst>
              <a:ext uri="{FF2B5EF4-FFF2-40B4-BE49-F238E27FC236}">
                <a16:creationId xmlns:a16="http://schemas.microsoft.com/office/drawing/2014/main" id="{77D15D3A-DF70-C748-AF5B-D775AA399319}"/>
              </a:ext>
            </a:extLst>
          </p:cNvPr>
          <p:cNvPicPr>
            <a:picLocks noChangeAspect="1"/>
          </p:cNvPicPr>
          <p:nvPr/>
        </p:nvPicPr>
        <p:blipFill>
          <a:blip r:embed="rId3"/>
          <a:stretch>
            <a:fillRect/>
          </a:stretch>
        </p:blipFill>
        <p:spPr>
          <a:xfrm>
            <a:off x="6446480" y="2983582"/>
            <a:ext cx="2491780" cy="3569619"/>
          </a:xfrm>
          <a:prstGeom prst="rect">
            <a:avLst/>
          </a:prstGeom>
        </p:spPr>
      </p:pic>
      <p:pic>
        <p:nvPicPr>
          <p:cNvPr id="9" name="Picture 8" descr="Diagram&#10;&#10;Description automatically generated">
            <a:extLst>
              <a:ext uri="{FF2B5EF4-FFF2-40B4-BE49-F238E27FC236}">
                <a16:creationId xmlns:a16="http://schemas.microsoft.com/office/drawing/2014/main" id="{FD1524CC-A0BE-0940-904F-84EA055968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2423" y="1264921"/>
            <a:ext cx="2645918" cy="1495284"/>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E3B3F4A-0937-384E-9B67-39821598FEFD}"/>
                  </a:ext>
                </a:extLst>
              </p:cNvPr>
              <p:cNvSpPr txBox="1"/>
              <p:nvPr/>
            </p:nvSpPr>
            <p:spPr>
              <a:xfrm>
                <a:off x="1853748" y="2954396"/>
                <a:ext cx="3122528" cy="451713"/>
              </a:xfrm>
              <a:prstGeom prst="rect">
                <a:avLst/>
              </a:prstGeom>
              <a:noFill/>
              <a:ln>
                <a:noFill/>
              </a:ln>
            </p:spPr>
            <p:txBody>
              <a:bodyPr wrap="square" lIns="91425" tIns="91425" rIns="91425" bIns="91425" rtlCol="0" anchor="t" anchorCtr="0">
                <a:noAutofit/>
              </a:bodyPr>
              <a:lstStyle/>
              <a:p>
                <a:pPr algn="ctr"/>
                <a:r>
                  <a:rPr lang="en-US" sz="2400" b="1">
                    <a:solidFill>
                      <a:schemeClr val="accent5">
                        <a:lumMod val="75000"/>
                      </a:schemeClr>
                    </a:solidFill>
                    <a:latin typeface="Calibri" charset="0"/>
                    <a:ea typeface="Calibri" charset="0"/>
                    <a:cs typeface="Calibri" charset="0"/>
                    <a:sym typeface="Open Sans"/>
                  </a:rPr>
                  <a:t>This is our </a:t>
                </a:r>
                <a14:m>
                  <m:oMath xmlns:m="http://schemas.openxmlformats.org/officeDocument/2006/math">
                    <m:r>
                      <a:rPr lang="en-US" sz="2400" b="1" i="1" smtClean="0">
                        <a:solidFill>
                          <a:schemeClr val="accent5">
                            <a:lumMod val="75000"/>
                          </a:schemeClr>
                        </a:solidFill>
                        <a:latin typeface="Cambria Math" panose="02040503050406030204" pitchFamily="18" charset="0"/>
                        <a:ea typeface="Calibri" charset="0"/>
                        <a:cs typeface="Calibri" charset="0"/>
                        <a:sym typeface="Open Sans"/>
                      </a:rPr>
                      <m:t>𝑭</m:t>
                    </m:r>
                    <m:d>
                      <m:dPr>
                        <m:ctrlPr>
                          <a:rPr lang="en-US" sz="2400" b="1" i="1" smtClean="0">
                            <a:solidFill>
                              <a:schemeClr val="accent5">
                                <a:lumMod val="75000"/>
                              </a:schemeClr>
                            </a:solidFill>
                            <a:latin typeface="Cambria Math" panose="02040503050406030204" pitchFamily="18" charset="0"/>
                            <a:ea typeface="Calibri" charset="0"/>
                            <a:cs typeface="Calibri" charset="0"/>
                            <a:sym typeface="Open Sans"/>
                          </a:rPr>
                        </m:ctrlPr>
                      </m:dPr>
                      <m:e>
                        <m:r>
                          <a:rPr lang="en-US" sz="2400" b="1" i="0" smtClean="0">
                            <a:solidFill>
                              <a:schemeClr val="accent5">
                                <a:lumMod val="75000"/>
                              </a:schemeClr>
                            </a:solidFill>
                            <a:latin typeface="Cambria Math" panose="02040503050406030204" pitchFamily="18" charset="0"/>
                            <a:ea typeface="Calibri" charset="0"/>
                            <a:cs typeface="Calibri" charset="0"/>
                            <a:sym typeface="Open Sans"/>
                          </a:rPr>
                          <m:t>𝐱</m:t>
                        </m:r>
                      </m:e>
                    </m:d>
                  </m:oMath>
                </a14:m>
                <a:endParaRPr lang="en-US" sz="2400" b="1">
                  <a:solidFill>
                    <a:schemeClr val="accent5">
                      <a:lumMod val="75000"/>
                    </a:schemeClr>
                  </a:solidFill>
                  <a:latin typeface="Calibri" charset="0"/>
                  <a:ea typeface="Calibri" charset="0"/>
                  <a:cs typeface="Calibri" charset="0"/>
                  <a:sym typeface="Open Sans"/>
                </a:endParaRPr>
              </a:p>
              <a:p>
                <a:pPr algn="ctr"/>
                <a:endParaRPr lang="en-US" sz="2400" b="1" i="1">
                  <a:solidFill>
                    <a:schemeClr val="accent5">
                      <a:lumMod val="75000"/>
                    </a:schemeClr>
                  </a:solidFill>
                  <a:latin typeface="Calibri" charset="0"/>
                  <a:ea typeface="Calibri" charset="0"/>
                  <a:cs typeface="Calibri" charset="0"/>
                  <a:sym typeface="Open Sans"/>
                </a:endParaRPr>
              </a:p>
            </p:txBody>
          </p:sp>
        </mc:Choice>
        <mc:Fallback xmlns="">
          <p:sp>
            <p:nvSpPr>
              <p:cNvPr id="11" name="TextBox 10">
                <a:extLst>
                  <a:ext uri="{FF2B5EF4-FFF2-40B4-BE49-F238E27FC236}">
                    <a16:creationId xmlns:a16="http://schemas.microsoft.com/office/drawing/2014/main" id="{BE3B3F4A-0937-384E-9B67-39821598FEFD}"/>
                  </a:ext>
                </a:extLst>
              </p:cNvPr>
              <p:cNvSpPr txBox="1">
                <a:spLocks noRot="1" noChangeAspect="1" noMove="1" noResize="1" noEditPoints="1" noAdjustHandles="1" noChangeArrowheads="1" noChangeShapeType="1" noTextEdit="1"/>
              </p:cNvSpPr>
              <p:nvPr/>
            </p:nvSpPr>
            <p:spPr>
              <a:xfrm>
                <a:off x="1853748" y="2954396"/>
                <a:ext cx="3122528" cy="451713"/>
              </a:xfrm>
              <a:prstGeom prst="rect">
                <a:avLst/>
              </a:prstGeom>
              <a:blipFill>
                <a:blip r:embed="rId5"/>
                <a:stretch>
                  <a:fillRect t="-1351" b="-41892"/>
                </a:stretch>
              </a:blipFill>
              <a:ln>
                <a:no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A0F0A80-5E06-0648-B9F5-CF35B8A8D5D0}"/>
                  </a:ext>
                </a:extLst>
              </p:cNvPr>
              <p:cNvSpPr txBox="1"/>
              <p:nvPr/>
            </p:nvSpPr>
            <p:spPr>
              <a:xfrm>
                <a:off x="2975100" y="5588470"/>
                <a:ext cx="1142557" cy="451713"/>
              </a:xfrm>
              <a:prstGeom prst="rect">
                <a:avLst/>
              </a:prstGeom>
              <a:noFill/>
              <a:ln>
                <a:noFill/>
              </a:ln>
            </p:spPr>
            <p:txBody>
              <a:bodyPr wrap="square" lIns="91425" tIns="91425" rIns="91425" bIns="91425" rtlCol="0" anchor="t" anchorCtr="0">
                <a:noAutofit/>
              </a:bodyPr>
              <a:lstStyle/>
              <a:p>
                <a:pPr algn="ctr"/>
                <a14:m>
                  <m:oMathPara xmlns:m="http://schemas.openxmlformats.org/officeDocument/2006/math">
                    <m:oMathParaPr>
                      <m:jc m:val="centerGroup"/>
                    </m:oMathParaPr>
                    <m:oMath xmlns:m="http://schemas.openxmlformats.org/officeDocument/2006/math">
                      <m:r>
                        <a:rPr lang="en-US" sz="2400" b="1" i="1" smtClean="0">
                          <a:solidFill>
                            <a:schemeClr val="accent5">
                              <a:lumMod val="75000"/>
                            </a:schemeClr>
                          </a:solidFill>
                          <a:latin typeface="Cambria Math" panose="02040503050406030204" pitchFamily="18" charset="0"/>
                          <a:ea typeface="Calibri" charset="0"/>
                          <a:cs typeface="Calibri" charset="0"/>
                          <a:sym typeface="Open Sans"/>
                        </a:rPr>
                        <m:t>𝑭</m:t>
                      </m:r>
                      <m:r>
                        <a:rPr lang="en-US" sz="2400" b="1" i="1" smtClean="0">
                          <a:solidFill>
                            <a:schemeClr val="accent5">
                              <a:lumMod val="75000"/>
                            </a:schemeClr>
                          </a:solidFill>
                          <a:latin typeface="Cambria Math" panose="02040503050406030204" pitchFamily="18" charset="0"/>
                          <a:ea typeface="Calibri" charset="0"/>
                          <a:cs typeface="Calibri" charset="0"/>
                          <a:sym typeface="Open Sans"/>
                        </a:rPr>
                        <m:t>(</m:t>
                      </m:r>
                      <m:r>
                        <a:rPr lang="en-US" sz="2400" b="1" i="0" smtClean="0">
                          <a:solidFill>
                            <a:schemeClr val="accent5">
                              <a:lumMod val="75000"/>
                            </a:schemeClr>
                          </a:solidFill>
                          <a:latin typeface="Cambria Math" panose="02040503050406030204" pitchFamily="18" charset="0"/>
                          <a:ea typeface="Calibri" charset="0"/>
                          <a:cs typeface="Calibri" charset="0"/>
                          <a:sym typeface="Open Sans"/>
                        </a:rPr>
                        <m:t>𝐱</m:t>
                      </m:r>
                      <m:r>
                        <a:rPr lang="en-US" sz="2400" b="1" i="1" smtClean="0">
                          <a:solidFill>
                            <a:schemeClr val="accent5">
                              <a:lumMod val="75000"/>
                            </a:schemeClr>
                          </a:solidFill>
                          <a:latin typeface="Cambria Math" panose="02040503050406030204" pitchFamily="18" charset="0"/>
                          <a:ea typeface="Calibri" charset="0"/>
                          <a:cs typeface="Calibri" charset="0"/>
                          <a:sym typeface="Open Sans"/>
                        </a:rPr>
                        <m:t>)</m:t>
                      </m:r>
                    </m:oMath>
                  </m:oMathPara>
                </a14:m>
                <a:endParaRPr lang="en-US" sz="2400" b="1" i="1">
                  <a:solidFill>
                    <a:schemeClr val="accent5">
                      <a:lumMod val="75000"/>
                    </a:schemeClr>
                  </a:solidFill>
                  <a:latin typeface="Calibri" charset="0"/>
                  <a:ea typeface="Calibri" charset="0"/>
                  <a:cs typeface="Calibri" charset="0"/>
                  <a:sym typeface="Open Sans"/>
                </a:endParaRPr>
              </a:p>
            </p:txBody>
          </p:sp>
        </mc:Choice>
        <mc:Fallback xmlns="">
          <p:sp>
            <p:nvSpPr>
              <p:cNvPr id="12" name="TextBox 11">
                <a:extLst>
                  <a:ext uri="{FF2B5EF4-FFF2-40B4-BE49-F238E27FC236}">
                    <a16:creationId xmlns:a16="http://schemas.microsoft.com/office/drawing/2014/main" id="{BA0F0A80-5E06-0648-B9F5-CF35B8A8D5D0}"/>
                  </a:ext>
                </a:extLst>
              </p:cNvPr>
              <p:cNvSpPr txBox="1">
                <a:spLocks noRot="1" noChangeAspect="1" noMove="1" noResize="1" noEditPoints="1" noAdjustHandles="1" noChangeArrowheads="1" noChangeShapeType="1" noTextEdit="1"/>
              </p:cNvSpPr>
              <p:nvPr/>
            </p:nvSpPr>
            <p:spPr>
              <a:xfrm>
                <a:off x="2975100" y="5588470"/>
                <a:ext cx="1142557" cy="451713"/>
              </a:xfrm>
              <a:prstGeom prst="rect">
                <a:avLst/>
              </a:prstGeom>
              <a:blipFill>
                <a:blip r:embed="rId6"/>
                <a:stretch>
                  <a:fillRect b="-2973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00D6BE3B-0838-0E4F-A22B-E73367FFBA61}"/>
                  </a:ext>
                </a:extLst>
              </p:cNvPr>
              <p:cNvSpPr/>
              <p:nvPr/>
            </p:nvSpPr>
            <p:spPr>
              <a:xfrm>
                <a:off x="4571998" y="5688335"/>
                <a:ext cx="40427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ea typeface="Cambria Math" panose="02040503050406030204" pitchFamily="18" charset="0"/>
                        </a:rPr>
                        <m:t>+</m:t>
                      </m:r>
                    </m:oMath>
                  </m:oMathPara>
                </a14:m>
                <a:endParaRPr lang="en-US"/>
              </a:p>
            </p:txBody>
          </p:sp>
        </mc:Choice>
        <mc:Fallback xmlns="">
          <p:sp>
            <p:nvSpPr>
              <p:cNvPr id="15" name="Rectangle 14">
                <a:extLst>
                  <a:ext uri="{FF2B5EF4-FFF2-40B4-BE49-F238E27FC236}">
                    <a16:creationId xmlns:a16="http://schemas.microsoft.com/office/drawing/2014/main" id="{00D6BE3B-0838-0E4F-A22B-E73367FFBA61}"/>
                  </a:ext>
                </a:extLst>
              </p:cNvPr>
              <p:cNvSpPr>
                <a:spLocks noRot="1" noChangeAspect="1" noMove="1" noResize="1" noEditPoints="1" noAdjustHandles="1" noChangeArrowheads="1" noChangeShapeType="1" noTextEdit="1"/>
              </p:cNvSpPr>
              <p:nvPr/>
            </p:nvSpPr>
            <p:spPr>
              <a:xfrm>
                <a:off x="4571998" y="5688335"/>
                <a:ext cx="404278"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A64778F-4D1A-7546-88B5-8E54ED4EBF5F}"/>
                  </a:ext>
                </a:extLst>
              </p:cNvPr>
              <p:cNvSpPr txBox="1"/>
              <p:nvPr/>
            </p:nvSpPr>
            <p:spPr>
              <a:xfrm>
                <a:off x="4800600" y="5636996"/>
                <a:ext cx="1142557" cy="451713"/>
              </a:xfrm>
              <a:prstGeom prst="rect">
                <a:avLst/>
              </a:prstGeom>
              <a:noFill/>
              <a:ln>
                <a:noFill/>
              </a:ln>
            </p:spPr>
            <p:txBody>
              <a:bodyPr wrap="square" lIns="91425" tIns="91425" rIns="91425" bIns="91425" rtlCol="0" anchor="t" anchorCtr="0">
                <a:noAutofit/>
              </a:bodyPr>
              <a:lstStyle/>
              <a:p>
                <a:pPr algn="ctr"/>
                <a14:m>
                  <m:oMathPara xmlns:m="http://schemas.openxmlformats.org/officeDocument/2006/math">
                    <m:oMathParaPr>
                      <m:jc m:val="centerGroup"/>
                    </m:oMathParaPr>
                    <m:oMath xmlns:m="http://schemas.openxmlformats.org/officeDocument/2006/math">
                      <m:r>
                        <a:rPr lang="en-US" sz="2400" b="1" i="0" smtClean="0">
                          <a:solidFill>
                            <a:schemeClr val="accent2"/>
                          </a:solidFill>
                          <a:latin typeface="Cambria Math" panose="02040503050406030204" pitchFamily="18" charset="0"/>
                          <a:ea typeface="Calibri" charset="0"/>
                          <a:cs typeface="Calibri" charset="0"/>
                          <a:sym typeface="Open Sans"/>
                        </a:rPr>
                        <m:t>𝐱</m:t>
                      </m:r>
                    </m:oMath>
                  </m:oMathPara>
                </a14:m>
                <a:endParaRPr lang="en-US" sz="2400" b="1">
                  <a:solidFill>
                    <a:schemeClr val="accent2"/>
                  </a:solidFill>
                  <a:latin typeface="Calibri" charset="0"/>
                  <a:ea typeface="Calibri" charset="0"/>
                  <a:cs typeface="Calibri" charset="0"/>
                  <a:sym typeface="Open Sans"/>
                </a:endParaRPr>
              </a:p>
            </p:txBody>
          </p:sp>
        </mc:Choice>
        <mc:Fallback xmlns="">
          <p:sp>
            <p:nvSpPr>
              <p:cNvPr id="16" name="TextBox 15">
                <a:extLst>
                  <a:ext uri="{FF2B5EF4-FFF2-40B4-BE49-F238E27FC236}">
                    <a16:creationId xmlns:a16="http://schemas.microsoft.com/office/drawing/2014/main" id="{9A64778F-4D1A-7546-88B5-8E54ED4EBF5F}"/>
                  </a:ext>
                </a:extLst>
              </p:cNvPr>
              <p:cNvSpPr txBox="1">
                <a:spLocks noRot="1" noChangeAspect="1" noMove="1" noResize="1" noEditPoints="1" noAdjustHandles="1" noChangeArrowheads="1" noChangeShapeType="1" noTextEdit="1"/>
              </p:cNvSpPr>
              <p:nvPr/>
            </p:nvSpPr>
            <p:spPr>
              <a:xfrm>
                <a:off x="4800600" y="5636996"/>
                <a:ext cx="1142557" cy="451713"/>
              </a:xfrm>
              <a:prstGeom prst="rect">
                <a:avLst/>
              </a:prstGeom>
              <a:blipFill>
                <a:blip r:embed="rId8"/>
                <a:stretch>
                  <a:fillRect b="-1351"/>
                </a:stretch>
              </a:blipFill>
              <a:ln>
                <a:noFill/>
              </a:ln>
            </p:spPr>
            <p:txBody>
              <a:bodyPr/>
              <a:lstStyle/>
              <a:p>
                <a:r>
                  <a:rPr lang="el-GR">
                    <a:noFill/>
                  </a:rPr>
                  <a:t> </a:t>
                </a:r>
              </a:p>
            </p:txBody>
          </p:sp>
        </mc:Fallback>
      </mc:AlternateContent>
    </p:spTree>
    <p:extLst>
      <p:ext uri="{BB962C8B-B14F-4D97-AF65-F5344CB8AC3E}">
        <p14:creationId xmlns:p14="http://schemas.microsoft.com/office/powerpoint/2010/main" val="36569911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schematic&#10;&#10;Description automatically generated">
            <a:extLst>
              <a:ext uri="{FF2B5EF4-FFF2-40B4-BE49-F238E27FC236}">
                <a16:creationId xmlns:a16="http://schemas.microsoft.com/office/drawing/2014/main" id="{FA9EBDED-5F63-8D41-83B7-DDB4D1FE8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9684" y="1839496"/>
            <a:ext cx="2961285" cy="4010301"/>
          </a:xfrm>
          <a:prstGeom prst="rect">
            <a:avLst/>
          </a:prstGeom>
        </p:spPr>
      </p:pic>
      <p:sp>
        <p:nvSpPr>
          <p:cNvPr id="2" name="Title 1">
            <a:extLst>
              <a:ext uri="{FF2B5EF4-FFF2-40B4-BE49-F238E27FC236}">
                <a16:creationId xmlns:a16="http://schemas.microsoft.com/office/drawing/2014/main" id="{0D6A594B-26CE-5349-A3CA-BC5711A2856D}"/>
              </a:ext>
            </a:extLst>
          </p:cNvPr>
          <p:cNvSpPr>
            <a:spLocks noGrp="1"/>
          </p:cNvSpPr>
          <p:nvPr>
            <p:ph type="title"/>
          </p:nvPr>
        </p:nvSpPr>
        <p:spPr/>
        <p:txBody>
          <a:bodyPr>
            <a:normAutofit/>
          </a:bodyPr>
          <a:lstStyle/>
          <a:p>
            <a:r>
              <a:rPr lang="en-US"/>
              <a:t>Other Options of Skip Connections</a:t>
            </a:r>
          </a:p>
        </p:txBody>
      </p:sp>
      <p:sp>
        <p:nvSpPr>
          <p:cNvPr id="3" name="Content Placeholder 2">
            <a:extLst>
              <a:ext uri="{FF2B5EF4-FFF2-40B4-BE49-F238E27FC236}">
                <a16:creationId xmlns:a16="http://schemas.microsoft.com/office/drawing/2014/main" id="{FC19BD86-D007-D948-8D3D-FF3E2EE20ED8}"/>
              </a:ext>
            </a:extLst>
          </p:cNvPr>
          <p:cNvSpPr>
            <a:spLocks noGrp="1"/>
          </p:cNvSpPr>
          <p:nvPr>
            <p:ph idx="1"/>
          </p:nvPr>
        </p:nvSpPr>
        <p:spPr>
          <a:xfrm>
            <a:off x="457200" y="2201779"/>
            <a:ext cx="4876620" cy="3200400"/>
          </a:xfrm>
        </p:spPr>
        <p:txBody>
          <a:bodyPr/>
          <a:lstStyle/>
          <a:p>
            <a:r>
              <a:rPr lang="en-US" b="1"/>
              <a:t>Other options: </a:t>
            </a:r>
            <a:r>
              <a:rPr lang="en-US"/>
              <a:t>Directly skip to the last layer</a:t>
            </a:r>
          </a:p>
          <a:p>
            <a:pPr lvl="1"/>
            <a:r>
              <a:rPr lang="en-US"/>
              <a:t>The final layer directly </a:t>
            </a:r>
            <a:r>
              <a:rPr lang="en-US" b="1">
                <a:solidFill>
                  <a:srgbClr val="C00000"/>
                </a:solidFill>
              </a:rPr>
              <a:t>aggregates from the all the node embeddings </a:t>
            </a:r>
            <a:r>
              <a:rPr lang="en-US"/>
              <a:t>in the previous layers</a:t>
            </a:r>
          </a:p>
          <a:p>
            <a:endParaRPr lang="en-US"/>
          </a:p>
        </p:txBody>
      </p:sp>
      <p:sp>
        <p:nvSpPr>
          <p:cNvPr id="6" name="Slide Number Placeholder 5">
            <a:extLst>
              <a:ext uri="{FF2B5EF4-FFF2-40B4-BE49-F238E27FC236}">
                <a16:creationId xmlns:a16="http://schemas.microsoft.com/office/drawing/2014/main" id="{DD359D5B-9327-B94F-8166-9E0459A4A2E1}"/>
              </a:ext>
            </a:extLst>
          </p:cNvPr>
          <p:cNvSpPr>
            <a:spLocks noGrp="1"/>
          </p:cNvSpPr>
          <p:nvPr>
            <p:ph type="sldNum" sz="quarter" idx="12"/>
          </p:nvPr>
        </p:nvSpPr>
        <p:spPr/>
        <p:txBody>
          <a:bodyPr/>
          <a:lstStyle/>
          <a:p>
            <a:fld id="{19B12225-5612-419B-A8D5-4B8EEE4C217E}" type="slidenum">
              <a:rPr lang="en-US" smtClean="0"/>
              <a:pPr/>
              <a:t>93</a:t>
            </a:fld>
            <a:endParaRPr lang="en-US"/>
          </a:p>
        </p:txBody>
      </p:sp>
      <p:sp>
        <p:nvSpPr>
          <p:cNvPr id="10" name="Rectangle 9">
            <a:extLst>
              <a:ext uri="{FF2B5EF4-FFF2-40B4-BE49-F238E27FC236}">
                <a16:creationId xmlns:a16="http://schemas.microsoft.com/office/drawing/2014/main" id="{5D9AB6F1-0DC5-BC40-9CD8-DA5E1C01A492}"/>
              </a:ext>
            </a:extLst>
          </p:cNvPr>
          <p:cNvSpPr/>
          <p:nvPr/>
        </p:nvSpPr>
        <p:spPr>
          <a:xfrm>
            <a:off x="3242511" y="0"/>
            <a:ext cx="5901489" cy="276999"/>
          </a:xfrm>
          <a:prstGeom prst="rect">
            <a:avLst/>
          </a:prstGeom>
        </p:spPr>
        <p:txBody>
          <a:bodyPr wrap="square">
            <a:spAutoFit/>
          </a:bodyPr>
          <a:lstStyle/>
          <a:p>
            <a:r>
              <a:rPr lang="en-US" altLang="zh-CN" sz="1200" dirty="0">
                <a:solidFill>
                  <a:schemeClr val="accent3">
                    <a:lumMod val="75000"/>
                  </a:schemeClr>
                </a:solidFill>
              </a:rPr>
              <a:t>Xu et al. </a:t>
            </a:r>
            <a:r>
              <a:rPr lang="en-US" sz="1200" dirty="0">
                <a:solidFill>
                  <a:schemeClr val="accent3">
                    <a:lumMod val="75000"/>
                  </a:schemeClr>
                </a:solidFill>
                <a:hlinkClick r:id="rId3">
                  <a:extLst>
                    <a:ext uri="{A12FA001-AC4F-418D-AE19-62706E023703}">
                      <ahyp:hlinkClr xmlns:ahyp="http://schemas.microsoft.com/office/drawing/2018/hyperlinkcolor" val="tx"/>
                    </a:ext>
                  </a:extLst>
                </a:hlinkClick>
              </a:rPr>
              <a:t>Representation learning on graphs with jumping knowledge networks</a:t>
            </a:r>
            <a:r>
              <a:rPr lang="en-US" sz="1200" dirty="0">
                <a:solidFill>
                  <a:schemeClr val="accent3">
                    <a:lumMod val="75000"/>
                  </a:schemeClr>
                </a:solidFill>
              </a:rPr>
              <a:t>, ICML 2018</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6340E89-5F80-B44C-911A-DAA4D4249953}"/>
                  </a:ext>
                </a:extLst>
              </p:cNvPr>
              <p:cNvSpPr txBox="1"/>
              <p:nvPr/>
            </p:nvSpPr>
            <p:spPr>
              <a:xfrm>
                <a:off x="6703893" y="2829639"/>
                <a:ext cx="386837" cy="2989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US" sz="1600" b="1" i="1">
                              <a:latin typeface="Cambria Math" panose="02040503050406030204" pitchFamily="18" charset="0"/>
                            </a:rPr>
                            <m:t>𝐡</m:t>
                          </m:r>
                        </m:e>
                        <m:sub>
                          <m:r>
                            <a:rPr lang="en-US" sz="1600" i="1">
                              <a:latin typeface="Cambria Math" panose="02040503050406030204" pitchFamily="18" charset="0"/>
                            </a:rPr>
                            <m:t>𝑣</m:t>
                          </m:r>
                        </m:sub>
                        <m:sup>
                          <m:r>
                            <a:rPr lang="en-US" sz="1600" i="1">
                              <a:latin typeface="Cambria Math" panose="02040503050406030204" pitchFamily="18" charset="0"/>
                            </a:rPr>
                            <m:t>(</m:t>
                          </m:r>
                          <m:r>
                            <a:rPr lang="en-US" sz="1600" b="0" i="1" smtClean="0">
                              <a:latin typeface="Cambria Math" panose="02040503050406030204" pitchFamily="18" charset="0"/>
                            </a:rPr>
                            <m:t>1</m:t>
                          </m:r>
                          <m:r>
                            <a:rPr lang="en-US" sz="1600" i="1">
                              <a:latin typeface="Cambria Math" panose="02040503050406030204" pitchFamily="18" charset="0"/>
                            </a:rPr>
                            <m:t>)</m:t>
                          </m:r>
                        </m:sup>
                      </m:sSubSup>
                    </m:oMath>
                  </m:oMathPara>
                </a14:m>
                <a:endParaRPr lang="en-US" sz="1600"/>
              </a:p>
            </p:txBody>
          </p:sp>
        </mc:Choice>
        <mc:Fallback xmlns="">
          <p:sp>
            <p:nvSpPr>
              <p:cNvPr id="31" name="TextBox 30">
                <a:extLst>
                  <a:ext uri="{FF2B5EF4-FFF2-40B4-BE49-F238E27FC236}">
                    <a16:creationId xmlns:a16="http://schemas.microsoft.com/office/drawing/2014/main" id="{B6340E89-5F80-B44C-911A-DAA4D4249953}"/>
                  </a:ext>
                </a:extLst>
              </p:cNvPr>
              <p:cNvSpPr txBox="1">
                <a:spLocks noRot="1" noChangeAspect="1" noMove="1" noResize="1" noEditPoints="1" noAdjustHandles="1" noChangeArrowheads="1" noChangeShapeType="1" noTextEdit="1"/>
              </p:cNvSpPr>
              <p:nvPr/>
            </p:nvSpPr>
            <p:spPr>
              <a:xfrm>
                <a:off x="6703893" y="2829639"/>
                <a:ext cx="386837" cy="298993"/>
              </a:xfrm>
              <a:prstGeom prst="rect">
                <a:avLst/>
              </a:prstGeom>
              <a:blipFill>
                <a:blip r:embed="rId4"/>
                <a:stretch>
                  <a:fillRect l="-14286" r="-952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DF2C161-4A08-1B40-8E5B-7DDE3C4E797B}"/>
                  </a:ext>
                </a:extLst>
              </p:cNvPr>
              <p:cNvSpPr txBox="1"/>
              <p:nvPr/>
            </p:nvSpPr>
            <p:spPr>
              <a:xfrm>
                <a:off x="6703892" y="3708044"/>
                <a:ext cx="386837" cy="2989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US" sz="1600" b="1" i="1">
                              <a:latin typeface="Cambria Math" panose="02040503050406030204" pitchFamily="18" charset="0"/>
                            </a:rPr>
                            <m:t>𝐡</m:t>
                          </m:r>
                        </m:e>
                        <m:sub>
                          <m:r>
                            <a:rPr lang="en-US" sz="1600" i="1">
                              <a:latin typeface="Cambria Math" panose="02040503050406030204" pitchFamily="18" charset="0"/>
                            </a:rPr>
                            <m:t>𝑣</m:t>
                          </m:r>
                        </m:sub>
                        <m:sup>
                          <m:r>
                            <a:rPr lang="en-US" sz="1600" i="1">
                              <a:latin typeface="Cambria Math" panose="02040503050406030204" pitchFamily="18" charset="0"/>
                            </a:rPr>
                            <m:t>(</m:t>
                          </m:r>
                          <m:r>
                            <a:rPr lang="en-US" sz="1600" b="0" i="1" smtClean="0">
                              <a:latin typeface="Cambria Math" panose="02040503050406030204" pitchFamily="18" charset="0"/>
                            </a:rPr>
                            <m:t>2</m:t>
                          </m:r>
                          <m:r>
                            <a:rPr lang="en-US" sz="1600" i="1">
                              <a:latin typeface="Cambria Math" panose="02040503050406030204" pitchFamily="18" charset="0"/>
                            </a:rPr>
                            <m:t>)</m:t>
                          </m:r>
                        </m:sup>
                      </m:sSubSup>
                    </m:oMath>
                  </m:oMathPara>
                </a14:m>
                <a:endParaRPr lang="en-US" sz="1600"/>
              </a:p>
            </p:txBody>
          </p:sp>
        </mc:Choice>
        <mc:Fallback xmlns="">
          <p:sp>
            <p:nvSpPr>
              <p:cNvPr id="32" name="TextBox 31">
                <a:extLst>
                  <a:ext uri="{FF2B5EF4-FFF2-40B4-BE49-F238E27FC236}">
                    <a16:creationId xmlns:a16="http://schemas.microsoft.com/office/drawing/2014/main" id="{1DF2C161-4A08-1B40-8E5B-7DDE3C4E797B}"/>
                  </a:ext>
                </a:extLst>
              </p:cNvPr>
              <p:cNvSpPr txBox="1">
                <a:spLocks noRot="1" noChangeAspect="1" noMove="1" noResize="1" noEditPoints="1" noAdjustHandles="1" noChangeArrowheads="1" noChangeShapeType="1" noTextEdit="1"/>
              </p:cNvSpPr>
              <p:nvPr/>
            </p:nvSpPr>
            <p:spPr>
              <a:xfrm>
                <a:off x="6703892" y="3708044"/>
                <a:ext cx="386837" cy="298993"/>
              </a:xfrm>
              <a:prstGeom prst="rect">
                <a:avLst/>
              </a:prstGeom>
              <a:blipFill>
                <a:blip r:embed="rId5"/>
                <a:stretch>
                  <a:fillRect l="-14286" r="-952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164E8A2-CEFB-EF48-A1D2-9D4C8D7AB298}"/>
                  </a:ext>
                </a:extLst>
              </p:cNvPr>
              <p:cNvSpPr txBox="1"/>
              <p:nvPr/>
            </p:nvSpPr>
            <p:spPr>
              <a:xfrm>
                <a:off x="6703891" y="4511622"/>
                <a:ext cx="386837" cy="2989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US" sz="1600" b="1" i="1">
                              <a:latin typeface="Cambria Math" panose="02040503050406030204" pitchFamily="18" charset="0"/>
                            </a:rPr>
                            <m:t>𝐡</m:t>
                          </m:r>
                        </m:e>
                        <m:sub>
                          <m:r>
                            <a:rPr lang="en-US" sz="1600" i="1">
                              <a:latin typeface="Cambria Math" panose="02040503050406030204" pitchFamily="18" charset="0"/>
                            </a:rPr>
                            <m:t>𝑣</m:t>
                          </m:r>
                        </m:sub>
                        <m:sup>
                          <m:r>
                            <a:rPr lang="en-US" sz="1600" i="1">
                              <a:latin typeface="Cambria Math" panose="02040503050406030204" pitchFamily="18" charset="0"/>
                            </a:rPr>
                            <m:t>(</m:t>
                          </m:r>
                          <m:r>
                            <a:rPr lang="en-US" sz="1600" b="0" i="1" smtClean="0">
                              <a:latin typeface="Cambria Math" panose="02040503050406030204" pitchFamily="18" charset="0"/>
                            </a:rPr>
                            <m:t>3</m:t>
                          </m:r>
                          <m:r>
                            <a:rPr lang="en-US" sz="1600" i="1">
                              <a:latin typeface="Cambria Math" panose="02040503050406030204" pitchFamily="18" charset="0"/>
                            </a:rPr>
                            <m:t>)</m:t>
                          </m:r>
                        </m:sup>
                      </m:sSubSup>
                    </m:oMath>
                  </m:oMathPara>
                </a14:m>
                <a:endParaRPr lang="en-US" sz="1600"/>
              </a:p>
            </p:txBody>
          </p:sp>
        </mc:Choice>
        <mc:Fallback xmlns="">
          <p:sp>
            <p:nvSpPr>
              <p:cNvPr id="33" name="TextBox 32">
                <a:extLst>
                  <a:ext uri="{FF2B5EF4-FFF2-40B4-BE49-F238E27FC236}">
                    <a16:creationId xmlns:a16="http://schemas.microsoft.com/office/drawing/2014/main" id="{A164E8A2-CEFB-EF48-A1D2-9D4C8D7AB298}"/>
                  </a:ext>
                </a:extLst>
              </p:cNvPr>
              <p:cNvSpPr txBox="1">
                <a:spLocks noRot="1" noChangeAspect="1" noMove="1" noResize="1" noEditPoints="1" noAdjustHandles="1" noChangeArrowheads="1" noChangeShapeType="1" noTextEdit="1"/>
              </p:cNvSpPr>
              <p:nvPr/>
            </p:nvSpPr>
            <p:spPr>
              <a:xfrm>
                <a:off x="6703891" y="4511622"/>
                <a:ext cx="386837" cy="298993"/>
              </a:xfrm>
              <a:prstGeom prst="rect">
                <a:avLst/>
              </a:prstGeom>
              <a:blipFill>
                <a:blip r:embed="rId6"/>
                <a:stretch>
                  <a:fillRect l="-14286" r="-9524"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DB99CDB-0950-614E-9ED0-E6E3C5F429EE}"/>
                  </a:ext>
                </a:extLst>
              </p:cNvPr>
              <p:cNvSpPr txBox="1"/>
              <p:nvPr/>
            </p:nvSpPr>
            <p:spPr>
              <a:xfrm>
                <a:off x="6616490" y="1651900"/>
                <a:ext cx="1087670" cy="391326"/>
              </a:xfrm>
              <a:prstGeom prst="rect">
                <a:avLst/>
              </a:prstGeom>
              <a:noFill/>
            </p:spPr>
            <p:txBody>
              <a:bodyPr wrap="none" rtlCol="0">
                <a:spAutoFit/>
              </a:bodyPr>
              <a:lstStyle/>
              <a:p>
                <a:r>
                  <a:rPr lang="en-US" sz="1600" b="1">
                    <a:latin typeface="Calibri" panose="020F0502020204030204" pitchFamily="34" charset="0"/>
                    <a:cs typeface="Calibri" panose="020F0502020204030204" pitchFamily="34" charset="0"/>
                  </a:rPr>
                  <a:t>Input:</a:t>
                </a:r>
                <a14:m>
                  <m:oMath xmlns:m="http://schemas.openxmlformats.org/officeDocument/2006/math">
                    <m:r>
                      <a:rPr lang="en-US" sz="1600" b="1" i="0" smtClean="0">
                        <a:latin typeface="Cambria Math" panose="02040503050406030204" pitchFamily="18" charset="0"/>
                      </a:rPr>
                      <m:t> </m:t>
                    </m:r>
                    <m:sSubSup>
                      <m:sSubSupPr>
                        <m:ctrlPr>
                          <a:rPr lang="en-US" sz="1600" i="1">
                            <a:latin typeface="Cambria Math" panose="02040503050406030204" pitchFamily="18" charset="0"/>
                          </a:rPr>
                        </m:ctrlPr>
                      </m:sSubSupPr>
                      <m:e>
                        <m:r>
                          <a:rPr lang="en-US" sz="1600" b="1" i="1">
                            <a:latin typeface="Cambria Math" panose="02040503050406030204" pitchFamily="18" charset="0"/>
                          </a:rPr>
                          <m:t>𝐡</m:t>
                        </m:r>
                      </m:e>
                      <m:sub>
                        <m:r>
                          <a:rPr lang="en-US" sz="1600" i="1">
                            <a:latin typeface="Cambria Math" panose="02040503050406030204" pitchFamily="18" charset="0"/>
                          </a:rPr>
                          <m:t>𝑣</m:t>
                        </m:r>
                      </m:sub>
                      <m:sup>
                        <m:r>
                          <a:rPr lang="en-US" sz="1600" i="1">
                            <a:latin typeface="Cambria Math" panose="02040503050406030204" pitchFamily="18" charset="0"/>
                          </a:rPr>
                          <m:t>(0)</m:t>
                        </m:r>
                      </m:sup>
                    </m:sSubSup>
                  </m:oMath>
                </a14:m>
                <a:endParaRPr lang="en-US" sz="1600"/>
              </a:p>
            </p:txBody>
          </p:sp>
        </mc:Choice>
        <mc:Fallback xmlns="">
          <p:sp>
            <p:nvSpPr>
              <p:cNvPr id="25" name="TextBox 24">
                <a:extLst>
                  <a:ext uri="{FF2B5EF4-FFF2-40B4-BE49-F238E27FC236}">
                    <a16:creationId xmlns:a16="http://schemas.microsoft.com/office/drawing/2014/main" id="{7DB99CDB-0950-614E-9ED0-E6E3C5F429EE}"/>
                  </a:ext>
                </a:extLst>
              </p:cNvPr>
              <p:cNvSpPr txBox="1">
                <a:spLocks noRot="1" noChangeAspect="1" noMove="1" noResize="1" noEditPoints="1" noAdjustHandles="1" noChangeArrowheads="1" noChangeShapeType="1" noTextEdit="1"/>
              </p:cNvSpPr>
              <p:nvPr/>
            </p:nvSpPr>
            <p:spPr>
              <a:xfrm>
                <a:off x="6616490" y="1651900"/>
                <a:ext cx="1087670" cy="391326"/>
              </a:xfrm>
              <a:prstGeom prst="rect">
                <a:avLst/>
              </a:prstGeom>
              <a:blipFill>
                <a:blip r:embed="rId7"/>
                <a:stretch>
                  <a:fillRect l="-2793" b="-20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4D00536-46EF-764E-95A2-B21E178ECAA3}"/>
                  </a:ext>
                </a:extLst>
              </p:cNvPr>
              <p:cNvSpPr txBox="1"/>
              <p:nvPr/>
            </p:nvSpPr>
            <p:spPr>
              <a:xfrm>
                <a:off x="6386299" y="5710763"/>
                <a:ext cx="1548052" cy="391326"/>
              </a:xfrm>
              <a:prstGeom prst="rect">
                <a:avLst/>
              </a:prstGeom>
              <a:noFill/>
            </p:spPr>
            <p:txBody>
              <a:bodyPr wrap="none" rtlCol="0">
                <a:spAutoFit/>
              </a:bodyPr>
              <a:lstStyle/>
              <a:p>
                <a:r>
                  <a:rPr lang="en-US" sz="1600" b="1">
                    <a:latin typeface="Calibri" panose="020F0502020204030204" pitchFamily="34" charset="0"/>
                    <a:cs typeface="Calibri" panose="020F0502020204030204" pitchFamily="34" charset="0"/>
                  </a:rPr>
                  <a:t>Output:</a:t>
                </a:r>
                <a14:m>
                  <m:oMath xmlns:m="http://schemas.openxmlformats.org/officeDocument/2006/math">
                    <m:r>
                      <a:rPr lang="en-US" sz="1600" b="1" i="0" smtClean="0">
                        <a:latin typeface="Cambria Math" panose="02040503050406030204" pitchFamily="18" charset="0"/>
                      </a:rPr>
                      <m:t> </m:t>
                    </m:r>
                    <m:sSubSup>
                      <m:sSubSupPr>
                        <m:ctrlPr>
                          <a:rPr lang="en-US" sz="1600" i="1">
                            <a:latin typeface="Cambria Math" panose="02040503050406030204" pitchFamily="18" charset="0"/>
                          </a:rPr>
                        </m:ctrlPr>
                      </m:sSubSupPr>
                      <m:e>
                        <m:r>
                          <a:rPr lang="en-US" sz="1600" b="1" i="1">
                            <a:latin typeface="Cambria Math" panose="02040503050406030204" pitchFamily="18" charset="0"/>
                          </a:rPr>
                          <m:t>𝐡</m:t>
                        </m:r>
                      </m:e>
                      <m:sub>
                        <m:r>
                          <a:rPr lang="en-US" sz="1600" i="1">
                            <a:latin typeface="Cambria Math" panose="02040503050406030204" pitchFamily="18" charset="0"/>
                          </a:rPr>
                          <m:t>𝑣</m:t>
                        </m:r>
                      </m:sub>
                      <m:sup>
                        <m:r>
                          <a:rPr lang="en-US" sz="1600" i="1">
                            <a:latin typeface="Cambria Math" panose="02040503050406030204" pitchFamily="18" charset="0"/>
                          </a:rPr>
                          <m:t>(</m:t>
                        </m:r>
                        <m:r>
                          <a:rPr lang="en-US" sz="1600" b="0" i="1" smtClean="0">
                            <a:latin typeface="Cambria Math" panose="02040503050406030204" pitchFamily="18" charset="0"/>
                          </a:rPr>
                          <m:t>𝑓𝑖𝑛𝑎𝑙</m:t>
                        </m:r>
                        <m:r>
                          <a:rPr lang="en-US" sz="1600" i="1">
                            <a:latin typeface="Cambria Math" panose="02040503050406030204" pitchFamily="18" charset="0"/>
                          </a:rPr>
                          <m:t>)</m:t>
                        </m:r>
                      </m:sup>
                    </m:sSubSup>
                  </m:oMath>
                </a14:m>
                <a:endParaRPr lang="en-US" sz="1600"/>
              </a:p>
            </p:txBody>
          </p:sp>
        </mc:Choice>
        <mc:Fallback xmlns="">
          <p:sp>
            <p:nvSpPr>
              <p:cNvPr id="26" name="TextBox 25">
                <a:extLst>
                  <a:ext uri="{FF2B5EF4-FFF2-40B4-BE49-F238E27FC236}">
                    <a16:creationId xmlns:a16="http://schemas.microsoft.com/office/drawing/2014/main" id="{94D00536-46EF-764E-95A2-B21E178ECAA3}"/>
                  </a:ext>
                </a:extLst>
              </p:cNvPr>
              <p:cNvSpPr txBox="1">
                <a:spLocks noRot="1" noChangeAspect="1" noMove="1" noResize="1" noEditPoints="1" noAdjustHandles="1" noChangeArrowheads="1" noChangeShapeType="1" noTextEdit="1"/>
              </p:cNvSpPr>
              <p:nvPr/>
            </p:nvSpPr>
            <p:spPr>
              <a:xfrm>
                <a:off x="6386299" y="5710763"/>
                <a:ext cx="1548052" cy="391326"/>
              </a:xfrm>
              <a:prstGeom prst="rect">
                <a:avLst/>
              </a:prstGeom>
              <a:blipFill>
                <a:blip r:embed="rId8"/>
                <a:stretch>
                  <a:fillRect l="-2362" b="-20313"/>
                </a:stretch>
              </a:blipFill>
            </p:spPr>
            <p:txBody>
              <a:bodyPr/>
              <a:lstStyle/>
              <a:p>
                <a:r>
                  <a:rPr lang="en-US">
                    <a:noFill/>
                  </a:rPr>
                  <a:t> </a:t>
                </a:r>
              </a:p>
            </p:txBody>
          </p:sp>
        </mc:Fallback>
      </mc:AlternateContent>
    </p:spTree>
    <p:extLst>
      <p:ext uri="{BB962C8B-B14F-4D97-AF65-F5344CB8AC3E}">
        <p14:creationId xmlns:p14="http://schemas.microsoft.com/office/powerpoint/2010/main" val="11405624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36525"/>
            <a:ext cx="8229600" cy="1143000"/>
          </a:xfrm>
        </p:spPr>
        <p:txBody>
          <a:bodyPr/>
          <a:lstStyle/>
          <a:p>
            <a:r>
              <a:rPr lang="en-US" dirty="0"/>
              <a:t>Summary so far</a:t>
            </a:r>
          </a:p>
        </p:txBody>
      </p:sp>
      <p:sp>
        <p:nvSpPr>
          <p:cNvPr id="3" name="Content Placeholder 2"/>
          <p:cNvSpPr>
            <a:spLocks noGrp="1"/>
          </p:cNvSpPr>
          <p:nvPr>
            <p:ph idx="1"/>
          </p:nvPr>
        </p:nvSpPr>
        <p:spPr>
          <a:xfrm>
            <a:off x="395536" y="1660525"/>
            <a:ext cx="8412480" cy="3645768"/>
          </a:xfrm>
        </p:spPr>
        <p:txBody>
          <a:bodyPr>
            <a:normAutofit/>
          </a:bodyPr>
          <a:lstStyle/>
          <a:p>
            <a:pPr marL="0" indent="0">
              <a:buNone/>
            </a:pPr>
            <a:r>
              <a:rPr lang="en-CA" b="1" dirty="0"/>
              <a:t>A general perspective for GNNs</a:t>
            </a:r>
            <a:endParaRPr lang="en-CA" dirty="0"/>
          </a:p>
          <a:p>
            <a:pPr lvl="1"/>
            <a:r>
              <a:rPr lang="en-CA" b="1" dirty="0"/>
              <a:t>GNN Layer</a:t>
            </a:r>
            <a:r>
              <a:rPr lang="en-CA" dirty="0"/>
              <a:t>: </a:t>
            </a:r>
          </a:p>
          <a:p>
            <a:pPr lvl="2"/>
            <a:r>
              <a:rPr lang="en-CA" dirty="0"/>
              <a:t>Transformation + Aggregation</a:t>
            </a:r>
          </a:p>
          <a:p>
            <a:pPr lvl="2"/>
            <a:r>
              <a:rPr lang="en-CA" dirty="0"/>
              <a:t>Classic GNN layers: GCN, </a:t>
            </a:r>
            <a:r>
              <a:rPr lang="en-CA" dirty="0" err="1"/>
              <a:t>GraphSAGE</a:t>
            </a:r>
            <a:r>
              <a:rPr lang="en-CA" dirty="0"/>
              <a:t>, GAT</a:t>
            </a:r>
          </a:p>
          <a:p>
            <a:pPr lvl="1"/>
            <a:r>
              <a:rPr lang="en-CA" b="1" dirty="0"/>
              <a:t>Layer connectivity</a:t>
            </a:r>
            <a:r>
              <a:rPr lang="en-CA" dirty="0"/>
              <a:t>: </a:t>
            </a:r>
          </a:p>
          <a:p>
            <a:pPr lvl="2"/>
            <a:r>
              <a:rPr lang="en-CA" dirty="0"/>
              <a:t>Deciding number of layers</a:t>
            </a:r>
          </a:p>
          <a:p>
            <a:pPr lvl="2"/>
            <a:r>
              <a:rPr lang="en-CA" dirty="0"/>
              <a:t>Skip connections</a:t>
            </a:r>
          </a:p>
        </p:txBody>
      </p:sp>
      <p:sp>
        <p:nvSpPr>
          <p:cNvPr id="6" name="Slide Number Placeholder 5"/>
          <p:cNvSpPr>
            <a:spLocks noGrp="1"/>
          </p:cNvSpPr>
          <p:nvPr>
            <p:ph type="sldNum" sz="quarter" idx="12"/>
          </p:nvPr>
        </p:nvSpPr>
        <p:spPr/>
        <p:txBody>
          <a:bodyPr/>
          <a:lstStyle/>
          <a:p>
            <a:fld id="{19B12225-5612-419B-A8D5-4B8EEE4C217E}" type="slidenum">
              <a:rPr lang="en-US" smtClean="0"/>
              <a:pPr/>
              <a:t>94</a:t>
            </a:fld>
            <a:endParaRPr lang="en-US"/>
          </a:p>
        </p:txBody>
      </p:sp>
    </p:spTree>
    <p:extLst>
      <p:ext uri="{BB962C8B-B14F-4D97-AF65-F5344CB8AC3E}">
        <p14:creationId xmlns:p14="http://schemas.microsoft.com/office/powerpoint/2010/main" val="12087852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86F4DC5-3B67-4A87-86BB-9456438ABFBE}"/>
              </a:ext>
            </a:extLst>
          </p:cNvPr>
          <p:cNvSpPr>
            <a:spLocks noGrp="1"/>
          </p:cNvSpPr>
          <p:nvPr>
            <p:ph type="sldNum" sz="quarter" idx="12"/>
          </p:nvPr>
        </p:nvSpPr>
        <p:spPr/>
        <p:txBody>
          <a:bodyPr/>
          <a:lstStyle/>
          <a:p>
            <a:fld id="{878E0B35-C73E-49DE-9EA0-4D9F6C87E107}" type="slidenum">
              <a:rPr lang="el-GR" smtClean="0"/>
              <a:pPr/>
              <a:t>95</a:t>
            </a:fld>
            <a:endParaRPr lang="el-GR"/>
          </a:p>
        </p:txBody>
      </p:sp>
      <p:sp>
        <p:nvSpPr>
          <p:cNvPr id="3" name="TextBox 2">
            <a:extLst>
              <a:ext uri="{FF2B5EF4-FFF2-40B4-BE49-F238E27FC236}">
                <a16:creationId xmlns:a16="http://schemas.microsoft.com/office/drawing/2014/main" id="{E5D16322-9F1E-4CE5-A216-E0E3ECC8CD0D}"/>
              </a:ext>
            </a:extLst>
          </p:cNvPr>
          <p:cNvSpPr txBox="1"/>
          <p:nvPr/>
        </p:nvSpPr>
        <p:spPr>
          <a:xfrm>
            <a:off x="611560" y="1844824"/>
            <a:ext cx="8075240" cy="3046988"/>
          </a:xfrm>
          <a:prstGeom prst="rect">
            <a:avLst/>
          </a:prstGeom>
          <a:noFill/>
        </p:spPr>
        <p:txBody>
          <a:bodyPr wrap="square" rtlCol="0">
            <a:spAutoFit/>
          </a:bodyPr>
          <a:lstStyle/>
          <a:p>
            <a:pPr marL="457200" indent="-457200">
              <a:buFont typeface="Wingdings" panose="05000000000000000000" pitchFamily="2" charset="2"/>
              <a:buChar char="§"/>
            </a:pPr>
            <a:r>
              <a:rPr lang="en-US" sz="3200" dirty="0">
                <a:solidFill>
                  <a:schemeClr val="bg1">
                    <a:lumMod val="65000"/>
                  </a:schemeClr>
                </a:solidFill>
              </a:rPr>
              <a:t>General Framework</a:t>
            </a:r>
          </a:p>
          <a:p>
            <a:pPr marL="457200" indent="-457200">
              <a:buFont typeface="Wingdings" panose="05000000000000000000" pitchFamily="2" charset="2"/>
              <a:buChar char="§"/>
            </a:pPr>
            <a:r>
              <a:rPr lang="en-US" sz="3200" dirty="0">
                <a:solidFill>
                  <a:schemeClr val="bg1">
                    <a:lumMod val="75000"/>
                  </a:schemeClr>
                </a:solidFill>
              </a:rPr>
              <a:t>A single GNN layer: Aggregation and Message</a:t>
            </a:r>
          </a:p>
          <a:p>
            <a:pPr marL="457200" indent="-457200">
              <a:buFont typeface="Wingdings" panose="05000000000000000000" pitchFamily="2" charset="2"/>
              <a:buChar char="§"/>
            </a:pPr>
            <a:r>
              <a:rPr lang="en-US" sz="3200" dirty="0">
                <a:solidFill>
                  <a:schemeClr val="bg1">
                    <a:lumMod val="75000"/>
                  </a:schemeClr>
                </a:solidFill>
              </a:rPr>
              <a:t>Layer Connectivity: Stacking</a:t>
            </a:r>
          </a:p>
          <a:p>
            <a:pPr marL="457200" indent="-457200">
              <a:buFont typeface="Wingdings" panose="05000000000000000000" pitchFamily="2" charset="2"/>
              <a:buChar char="§"/>
            </a:pPr>
            <a:r>
              <a:rPr lang="en-US" sz="3200" dirty="0">
                <a:solidFill>
                  <a:srgbClr val="FF0000"/>
                </a:solidFill>
              </a:rPr>
              <a:t>Graph manipulations</a:t>
            </a:r>
          </a:p>
          <a:p>
            <a:pPr marL="457200" indent="-457200">
              <a:buFont typeface="Wingdings" panose="05000000000000000000" pitchFamily="2" charset="2"/>
              <a:buChar char="§"/>
            </a:pPr>
            <a:r>
              <a:rPr lang="en-US" sz="3200" dirty="0"/>
              <a:t>Learning objectives</a:t>
            </a:r>
          </a:p>
        </p:txBody>
      </p:sp>
      <p:sp>
        <p:nvSpPr>
          <p:cNvPr id="4" name="TextBox 3">
            <a:extLst>
              <a:ext uri="{FF2B5EF4-FFF2-40B4-BE49-F238E27FC236}">
                <a16:creationId xmlns:a16="http://schemas.microsoft.com/office/drawing/2014/main" id="{CDEA712B-4984-4455-921A-92EFD5F153D9}"/>
              </a:ext>
            </a:extLst>
          </p:cNvPr>
          <p:cNvSpPr txBox="1"/>
          <p:nvPr/>
        </p:nvSpPr>
        <p:spPr>
          <a:xfrm>
            <a:off x="755576" y="548680"/>
            <a:ext cx="6696744" cy="769441"/>
          </a:xfrm>
          <a:prstGeom prst="rect">
            <a:avLst/>
          </a:prstGeom>
          <a:noFill/>
        </p:spPr>
        <p:txBody>
          <a:bodyPr wrap="square" rtlCol="0">
            <a:spAutoFit/>
          </a:bodyPr>
          <a:lstStyle/>
          <a:p>
            <a:pPr algn="ctr"/>
            <a:r>
              <a:rPr lang="en-US" sz="4400" dirty="0"/>
              <a:t>Outline</a:t>
            </a:r>
            <a:endParaRPr lang="el-GR" sz="4400" dirty="0"/>
          </a:p>
        </p:txBody>
      </p:sp>
    </p:spTree>
    <p:extLst>
      <p:ext uri="{BB962C8B-B14F-4D97-AF65-F5344CB8AC3E}">
        <p14:creationId xmlns:p14="http://schemas.microsoft.com/office/powerpoint/2010/main" val="30285011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CCCA-8B50-E284-72BF-40BE2ED87634}"/>
              </a:ext>
            </a:extLst>
          </p:cNvPr>
          <p:cNvSpPr>
            <a:spLocks noGrp="1"/>
          </p:cNvSpPr>
          <p:nvPr>
            <p:ph type="title"/>
          </p:nvPr>
        </p:nvSpPr>
        <p:spPr>
          <a:xfrm>
            <a:off x="251520" y="2857500"/>
            <a:ext cx="8229600" cy="1143000"/>
          </a:xfrm>
        </p:spPr>
        <p:txBody>
          <a:bodyPr>
            <a:normAutofit/>
          </a:bodyPr>
          <a:lstStyle/>
          <a:p>
            <a:r>
              <a:rPr lang="en-US" sz="4000" b="1" cap="all" dirty="0">
                <a:solidFill>
                  <a:schemeClr val="accent1">
                    <a:lumMod val="75000"/>
                  </a:schemeClr>
                </a:solidFill>
                <a:latin typeface="+mn-lt"/>
              </a:rPr>
              <a:t>Graph manipulations</a:t>
            </a:r>
          </a:p>
        </p:txBody>
      </p:sp>
      <p:sp>
        <p:nvSpPr>
          <p:cNvPr id="3" name="Slide Number Placeholder 2">
            <a:extLst>
              <a:ext uri="{FF2B5EF4-FFF2-40B4-BE49-F238E27FC236}">
                <a16:creationId xmlns:a16="http://schemas.microsoft.com/office/drawing/2014/main" id="{D925BCD7-E41C-1E3E-1D7C-F907807E91FA}"/>
              </a:ext>
            </a:extLst>
          </p:cNvPr>
          <p:cNvSpPr>
            <a:spLocks noGrp="1"/>
          </p:cNvSpPr>
          <p:nvPr>
            <p:ph type="sldNum" sz="quarter" idx="12"/>
          </p:nvPr>
        </p:nvSpPr>
        <p:spPr/>
        <p:txBody>
          <a:bodyPr/>
          <a:lstStyle/>
          <a:p>
            <a:fld id="{878E0B35-C73E-49DE-9EA0-4D9F6C87E107}" type="slidenum">
              <a:rPr lang="el-GR" smtClean="0"/>
              <a:pPr/>
              <a:t>96</a:t>
            </a:fld>
            <a:endParaRPr lang="el-GR"/>
          </a:p>
        </p:txBody>
      </p:sp>
    </p:spTree>
    <p:extLst>
      <p:ext uri="{BB962C8B-B14F-4D97-AF65-F5344CB8AC3E}">
        <p14:creationId xmlns:p14="http://schemas.microsoft.com/office/powerpoint/2010/main" val="1163941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2AF86-A497-D34A-A358-3D50D61228DB}"/>
              </a:ext>
            </a:extLst>
          </p:cNvPr>
          <p:cNvSpPr>
            <a:spLocks noGrp="1"/>
          </p:cNvSpPr>
          <p:nvPr>
            <p:ph type="title"/>
          </p:nvPr>
        </p:nvSpPr>
        <p:spPr/>
        <p:txBody>
          <a:bodyPr/>
          <a:lstStyle/>
          <a:p>
            <a:r>
              <a:rPr lang="en-US"/>
              <a:t>General GNN Framework</a:t>
            </a:r>
          </a:p>
        </p:txBody>
      </p:sp>
      <p:sp>
        <p:nvSpPr>
          <p:cNvPr id="6" name="Slide Number Placeholder 5">
            <a:extLst>
              <a:ext uri="{FF2B5EF4-FFF2-40B4-BE49-F238E27FC236}">
                <a16:creationId xmlns:a16="http://schemas.microsoft.com/office/drawing/2014/main" id="{44C4BA7E-5446-264D-898D-344D2831203B}"/>
              </a:ext>
            </a:extLst>
          </p:cNvPr>
          <p:cNvSpPr>
            <a:spLocks noGrp="1"/>
          </p:cNvSpPr>
          <p:nvPr>
            <p:ph type="sldNum" sz="quarter" idx="12"/>
          </p:nvPr>
        </p:nvSpPr>
        <p:spPr/>
        <p:txBody>
          <a:bodyPr/>
          <a:lstStyle/>
          <a:p>
            <a:fld id="{19B12225-5612-419B-A8D5-4B8EEE4C217E}" type="slidenum">
              <a:rPr lang="en-US" smtClean="0"/>
              <a:pPr/>
              <a:t>97</a:t>
            </a:fld>
            <a:endParaRPr lang="en-US"/>
          </a:p>
        </p:txBody>
      </p:sp>
      <p:pic>
        <p:nvPicPr>
          <p:cNvPr id="8" name="Picture 7">
            <a:extLst>
              <a:ext uri="{FF2B5EF4-FFF2-40B4-BE49-F238E27FC236}">
                <a16:creationId xmlns:a16="http://schemas.microsoft.com/office/drawing/2014/main" id="{5C8A0D8C-52FA-6A4E-9B31-DF1BF3692E3C}"/>
              </a:ext>
            </a:extLst>
          </p:cNvPr>
          <p:cNvPicPr>
            <a:picLocks noChangeAspect="1"/>
          </p:cNvPicPr>
          <p:nvPr/>
        </p:nvPicPr>
        <p:blipFill rotWithShape="1">
          <a:blip r:embed="rId2">
            <a:extLst>
              <a:ext uri="{28A0092B-C50C-407E-A947-70E740481C1C}">
                <a14:useLocalDpi xmlns:a14="http://schemas.microsoft.com/office/drawing/2010/main" val="0"/>
              </a:ext>
            </a:extLst>
          </a:blip>
          <a:srcRect r="63931"/>
          <a:stretch/>
        </p:blipFill>
        <p:spPr>
          <a:xfrm>
            <a:off x="102489" y="1139415"/>
            <a:ext cx="1951640" cy="2155450"/>
          </a:xfrm>
          <a:prstGeom prst="rect">
            <a:avLst/>
          </a:prstGeom>
        </p:spPr>
      </p:pic>
      <p:pic>
        <p:nvPicPr>
          <p:cNvPr id="9" name="Picture 8">
            <a:extLst>
              <a:ext uri="{FF2B5EF4-FFF2-40B4-BE49-F238E27FC236}">
                <a16:creationId xmlns:a16="http://schemas.microsoft.com/office/drawing/2014/main" id="{9163D583-A7F5-1345-BCEF-A98B96BD92D9}"/>
              </a:ext>
            </a:extLst>
          </p:cNvPr>
          <p:cNvPicPr>
            <a:picLocks noChangeAspect="1"/>
          </p:cNvPicPr>
          <p:nvPr/>
        </p:nvPicPr>
        <p:blipFill rotWithShape="1">
          <a:blip r:embed="rId3"/>
          <a:srcRect l="4033" b="2082"/>
          <a:stretch/>
        </p:blipFill>
        <p:spPr>
          <a:xfrm>
            <a:off x="3217636" y="2155510"/>
            <a:ext cx="3449644" cy="3973945"/>
          </a:xfrm>
          <a:prstGeom prst="rect">
            <a:avLst/>
          </a:prstGeom>
        </p:spPr>
      </p:pic>
      <p:sp>
        <p:nvSpPr>
          <p:cNvPr id="18" name="TextBox 17">
            <a:extLst>
              <a:ext uri="{FF2B5EF4-FFF2-40B4-BE49-F238E27FC236}">
                <a16:creationId xmlns:a16="http://schemas.microsoft.com/office/drawing/2014/main" id="{51FCAAAE-F529-B842-A2FB-956AE7D5E4E7}"/>
              </a:ext>
            </a:extLst>
          </p:cNvPr>
          <p:cNvSpPr txBox="1"/>
          <p:nvPr/>
        </p:nvSpPr>
        <p:spPr>
          <a:xfrm>
            <a:off x="3432442" y="6160713"/>
            <a:ext cx="3161443" cy="461665"/>
          </a:xfrm>
          <a:prstGeom prst="rect">
            <a:avLst/>
          </a:prstGeom>
          <a:noFill/>
        </p:spPr>
        <p:txBody>
          <a:bodyPr wrap="none" rtlCol="0">
            <a:spAutoFit/>
          </a:bodyPr>
          <a:lstStyle/>
          <a:p>
            <a:r>
              <a:rPr lang="en-US" sz="2400" b="1">
                <a:solidFill>
                  <a:srgbClr val="0070C0"/>
                </a:solidFill>
                <a:latin typeface="Calibri" panose="020F0502020204030204" pitchFamily="34" charset="0"/>
                <a:cs typeface="Calibri" panose="020F0502020204030204" pitchFamily="34" charset="0"/>
              </a:rPr>
              <a:t>(4) Graph manipulation</a:t>
            </a:r>
          </a:p>
        </p:txBody>
      </p:sp>
      <p:sp>
        <p:nvSpPr>
          <p:cNvPr id="17" name="Rectangle 16">
            <a:extLst>
              <a:ext uri="{FF2B5EF4-FFF2-40B4-BE49-F238E27FC236}">
                <a16:creationId xmlns:a16="http://schemas.microsoft.com/office/drawing/2014/main" id="{877706EC-7B09-DE43-9F40-10F320733828}"/>
              </a:ext>
            </a:extLst>
          </p:cNvPr>
          <p:cNvSpPr/>
          <p:nvPr/>
        </p:nvSpPr>
        <p:spPr>
          <a:xfrm>
            <a:off x="3751650" y="0"/>
            <a:ext cx="5392350" cy="276999"/>
          </a:xfrm>
          <a:prstGeom prst="rect">
            <a:avLst/>
          </a:prstGeom>
        </p:spPr>
        <p:txBody>
          <a:bodyPr wrap="square">
            <a:spAutoFit/>
          </a:bodyPr>
          <a:lstStyle/>
          <a:p>
            <a:r>
              <a:rPr lang="en-US" altLang="zh-CN" sz="1200" dirty="0">
                <a:solidFill>
                  <a:schemeClr val="accent3">
                    <a:lumMod val="75000"/>
                  </a:schemeClr>
                </a:solidFill>
              </a:rPr>
              <a:t>J. You, R. Ying, J. </a:t>
            </a:r>
            <a:r>
              <a:rPr lang="en-US" altLang="zh-CN" sz="1200" dirty="0" err="1">
                <a:solidFill>
                  <a:schemeClr val="accent3">
                    <a:lumMod val="75000"/>
                  </a:schemeClr>
                </a:solidFill>
              </a:rPr>
              <a:t>Leskovec</a:t>
            </a:r>
            <a:r>
              <a:rPr lang="en-US" altLang="zh-CN" sz="1200" dirty="0">
                <a:solidFill>
                  <a:schemeClr val="accent3">
                    <a:lumMod val="75000"/>
                  </a:schemeClr>
                </a:solidFill>
              </a:rPr>
              <a:t>. </a:t>
            </a:r>
            <a:r>
              <a:rPr lang="en-US" sz="1200" dirty="0">
                <a:solidFill>
                  <a:schemeClr val="accent3">
                    <a:lumMod val="75000"/>
                  </a:schemeClr>
                </a:solidFill>
                <a:hlinkClick r:id="rId4">
                  <a:extLst>
                    <a:ext uri="{A12FA001-AC4F-418D-AE19-62706E023703}">
                      <ahyp:hlinkClr xmlns:ahyp="http://schemas.microsoft.com/office/drawing/2018/hyperlinkcolor" val="tx"/>
                    </a:ext>
                  </a:extLst>
                </a:hlinkClick>
              </a:rPr>
              <a:t>Design Space of Graph Neural Networks</a:t>
            </a:r>
            <a:r>
              <a:rPr lang="en-US" sz="1200" dirty="0">
                <a:solidFill>
                  <a:schemeClr val="accent3">
                    <a:lumMod val="75000"/>
                  </a:schemeClr>
                </a:solidFill>
              </a:rPr>
              <a:t>, </a:t>
            </a:r>
            <a:r>
              <a:rPr lang="en-US" sz="1200" dirty="0" err="1">
                <a:solidFill>
                  <a:schemeClr val="accent3">
                    <a:lumMod val="75000"/>
                  </a:schemeClr>
                </a:solidFill>
              </a:rPr>
              <a:t>NeurIPS</a:t>
            </a:r>
            <a:r>
              <a:rPr lang="en-US" sz="1200" dirty="0">
                <a:solidFill>
                  <a:schemeClr val="accent3">
                    <a:lumMod val="75000"/>
                  </a:schemeClr>
                </a:solidFill>
              </a:rPr>
              <a:t> 2020</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DB4D2B2-59B7-2C42-B8FC-A158EADECE70}"/>
                  </a:ext>
                </a:extLst>
              </p:cNvPr>
              <p:cNvSpPr txBox="1"/>
              <p:nvPr/>
            </p:nvSpPr>
            <p:spPr>
              <a:xfrm>
                <a:off x="2054129" y="1144174"/>
                <a:ext cx="6580722" cy="1200329"/>
              </a:xfrm>
              <a:prstGeom prst="rect">
                <a:avLst/>
              </a:prstGeom>
              <a:noFill/>
            </p:spPr>
            <p:txBody>
              <a:bodyPr wrap="square" rtlCol="0">
                <a:spAutoFit/>
              </a:bodyPr>
              <a:lstStyle/>
              <a:p>
                <a:r>
                  <a:rPr lang="en-US" sz="2400" b="1">
                    <a:solidFill>
                      <a:srgbClr val="C00000"/>
                    </a:solidFill>
                    <a:latin typeface="Calibri" panose="020F0502020204030204" pitchFamily="34" charset="0"/>
                    <a:cs typeface="Calibri" panose="020F0502020204030204" pitchFamily="34" charset="0"/>
                  </a:rPr>
                  <a:t>Idea: Raw input graph </a:t>
                </a:r>
                <a14:m>
                  <m:oMath xmlns:m="http://schemas.openxmlformats.org/officeDocument/2006/math">
                    <m:r>
                      <a:rPr lang="en-US" sz="2400" b="1" i="1" dirty="0" smtClean="0">
                        <a:solidFill>
                          <a:srgbClr val="C00000"/>
                        </a:solidFill>
                        <a:latin typeface="Cambria Math" panose="02040503050406030204" pitchFamily="18" charset="0"/>
                        <a:cs typeface="Calibri" panose="020F0502020204030204" pitchFamily="34" charset="0"/>
                      </a:rPr>
                      <m:t>≠</m:t>
                    </m:r>
                  </m:oMath>
                </a14:m>
                <a:r>
                  <a:rPr lang="en-US" sz="2400" b="1">
                    <a:solidFill>
                      <a:srgbClr val="C00000"/>
                    </a:solidFill>
                    <a:latin typeface="Calibri" panose="020F0502020204030204" pitchFamily="34" charset="0"/>
                    <a:cs typeface="Calibri" panose="020F0502020204030204" pitchFamily="34" charset="0"/>
                  </a:rPr>
                  <a:t> computational graph</a:t>
                </a:r>
              </a:p>
              <a:p>
                <a:pPr marL="342900" indent="-342900">
                  <a:buFont typeface="Arial" panose="020B0604020202020204" pitchFamily="34" charset="0"/>
                  <a:buChar char="•"/>
                </a:pPr>
                <a:r>
                  <a:rPr lang="en-US" sz="2400" b="1">
                    <a:latin typeface="Calibri" panose="020F0502020204030204" pitchFamily="34" charset="0"/>
                    <a:cs typeface="Calibri" panose="020F0502020204030204" pitchFamily="34" charset="0"/>
                  </a:rPr>
                  <a:t>Graph feature augmentation</a:t>
                </a:r>
              </a:p>
              <a:p>
                <a:pPr marL="342900" indent="-342900">
                  <a:buFont typeface="Arial" panose="020B0604020202020204" pitchFamily="34" charset="0"/>
                  <a:buChar char="•"/>
                </a:pPr>
                <a:r>
                  <a:rPr lang="en-US" sz="2400" b="1">
                    <a:latin typeface="Calibri" panose="020F0502020204030204" pitchFamily="34" charset="0"/>
                    <a:cs typeface="Calibri" panose="020F0502020204030204" pitchFamily="34" charset="0"/>
                  </a:rPr>
                  <a:t>Graph structure manipulation</a:t>
                </a:r>
              </a:p>
            </p:txBody>
          </p:sp>
        </mc:Choice>
        <mc:Fallback xmlns="">
          <p:sp>
            <p:nvSpPr>
              <p:cNvPr id="21" name="TextBox 20">
                <a:extLst>
                  <a:ext uri="{FF2B5EF4-FFF2-40B4-BE49-F238E27FC236}">
                    <a16:creationId xmlns:a16="http://schemas.microsoft.com/office/drawing/2014/main" id="{EDB4D2B2-59B7-2C42-B8FC-A158EADECE70}"/>
                  </a:ext>
                </a:extLst>
              </p:cNvPr>
              <p:cNvSpPr txBox="1">
                <a:spLocks noRot="1" noChangeAspect="1" noMove="1" noResize="1" noEditPoints="1" noAdjustHandles="1" noChangeArrowheads="1" noChangeShapeType="1" noTextEdit="1"/>
              </p:cNvSpPr>
              <p:nvPr/>
            </p:nvSpPr>
            <p:spPr>
              <a:xfrm>
                <a:off x="2054129" y="1144174"/>
                <a:ext cx="6580722" cy="1200329"/>
              </a:xfrm>
              <a:prstGeom prst="rect">
                <a:avLst/>
              </a:prstGeom>
              <a:blipFill>
                <a:blip r:embed="rId5"/>
                <a:stretch>
                  <a:fillRect l="-1483" t="-4061" b="-10660"/>
                </a:stretch>
              </a:blipFill>
            </p:spPr>
            <p:txBody>
              <a:bodyPr/>
              <a:lstStyle/>
              <a:p>
                <a:r>
                  <a:rPr lang="en-US">
                    <a:noFill/>
                  </a:rPr>
                  <a:t> </a:t>
                </a:r>
              </a:p>
            </p:txBody>
          </p:sp>
        </mc:Fallback>
      </mc:AlternateContent>
    </p:spTree>
    <p:extLst>
      <p:ext uri="{BB962C8B-B14F-4D97-AF65-F5344CB8AC3E}">
        <p14:creationId xmlns:p14="http://schemas.microsoft.com/office/powerpoint/2010/main" val="16285079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DB2E2-9F48-FF42-B75B-0A4EC59CBF52}"/>
              </a:ext>
            </a:extLst>
          </p:cNvPr>
          <p:cNvSpPr>
            <a:spLocks noGrp="1"/>
          </p:cNvSpPr>
          <p:nvPr>
            <p:ph type="title"/>
          </p:nvPr>
        </p:nvSpPr>
        <p:spPr>
          <a:xfrm>
            <a:off x="303903" y="136525"/>
            <a:ext cx="8229600" cy="1143000"/>
          </a:xfrm>
        </p:spPr>
        <p:txBody>
          <a:bodyPr/>
          <a:lstStyle/>
          <a:p>
            <a:r>
              <a:rPr lang="en-US" dirty="0"/>
              <a:t>Why Manipulate 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45205F-F738-104A-B7B0-FBE07B426AAA}"/>
                  </a:ext>
                </a:extLst>
              </p:cNvPr>
              <p:cNvSpPr>
                <a:spLocks noGrp="1"/>
              </p:cNvSpPr>
              <p:nvPr>
                <p:ph idx="1"/>
              </p:nvPr>
            </p:nvSpPr>
            <p:spPr>
              <a:xfrm>
                <a:off x="150607" y="1104004"/>
                <a:ext cx="8536193" cy="5562600"/>
              </a:xfrm>
            </p:spPr>
            <p:txBody>
              <a:bodyPr>
                <a:normAutofit lnSpcReduction="10000"/>
              </a:bodyPr>
              <a:lstStyle/>
              <a:p>
                <a:pPr marL="118872" indent="0">
                  <a:buNone/>
                </a:pPr>
                <a:r>
                  <a:rPr lang="en-US" b="1" dirty="0">
                    <a:solidFill>
                      <a:srgbClr val="00B050"/>
                    </a:solidFill>
                  </a:rPr>
                  <a:t>Our assumption so far has been </a:t>
                </a:r>
              </a:p>
              <a:p>
                <a:r>
                  <a:rPr lang="en-US" b="1" dirty="0">
                    <a:solidFill>
                      <a:srgbClr val="C00000"/>
                    </a:solidFill>
                  </a:rPr>
                  <a:t>Raw input graph </a:t>
                </a:r>
                <a14:m>
                  <m:oMath xmlns:m="http://schemas.openxmlformats.org/officeDocument/2006/math">
                    <m:r>
                      <a:rPr lang="en-US" b="1" i="1" dirty="0" smtClean="0">
                        <a:solidFill>
                          <a:srgbClr val="C00000"/>
                        </a:solidFill>
                        <a:latin typeface="Cambria Math" panose="02040503050406030204" pitchFamily="18" charset="0"/>
                      </a:rPr>
                      <m:t>=</m:t>
                    </m:r>
                  </m:oMath>
                </a14:m>
                <a:r>
                  <a:rPr lang="en-US" b="1" dirty="0">
                    <a:solidFill>
                      <a:srgbClr val="C00000"/>
                    </a:solidFill>
                  </a:rPr>
                  <a:t> computational graph</a:t>
                </a:r>
              </a:p>
              <a:p>
                <a:pPr marL="118872" indent="0">
                  <a:buNone/>
                </a:pPr>
                <a:r>
                  <a:rPr lang="en-US" b="1" dirty="0">
                    <a:solidFill>
                      <a:srgbClr val="0000FF"/>
                    </a:solidFill>
                  </a:rPr>
                  <a:t>Reasons for breaking this assumption</a:t>
                </a:r>
              </a:p>
              <a:p>
                <a:pPr lvl="1"/>
                <a:r>
                  <a:rPr lang="en-US" b="1" dirty="0"/>
                  <a:t>Feature level: </a:t>
                </a:r>
              </a:p>
              <a:p>
                <a:pPr lvl="2"/>
                <a:r>
                  <a:rPr lang="en-US" dirty="0"/>
                  <a:t>The input graph </a:t>
                </a:r>
                <a:r>
                  <a:rPr lang="en-US" b="1" dirty="0">
                    <a:solidFill>
                      <a:srgbClr val="C00000"/>
                    </a:solidFill>
                  </a:rPr>
                  <a:t>lacks features </a:t>
                </a:r>
                <a:r>
                  <a:rPr lang="en-US" b="1" dirty="0">
                    <a:sym typeface="Wingdings" pitchFamily="2" charset="2"/>
                  </a:rPr>
                  <a:t> </a:t>
                </a:r>
                <a:r>
                  <a:rPr lang="en-US" dirty="0">
                    <a:sym typeface="Wingdings" pitchFamily="2" charset="2"/>
                  </a:rPr>
                  <a:t>feature augmentation</a:t>
                </a:r>
                <a:endParaRPr lang="en-US" dirty="0"/>
              </a:p>
              <a:p>
                <a:pPr lvl="1"/>
                <a:r>
                  <a:rPr lang="en-US" b="1" dirty="0"/>
                  <a:t>Structure level:</a:t>
                </a:r>
              </a:p>
              <a:p>
                <a:pPr lvl="2"/>
                <a:r>
                  <a:rPr lang="en-US" dirty="0"/>
                  <a:t>The graph is </a:t>
                </a:r>
                <a:r>
                  <a:rPr lang="en-US" b="1" dirty="0">
                    <a:solidFill>
                      <a:srgbClr val="C00000"/>
                    </a:solidFill>
                  </a:rPr>
                  <a:t>too sparse </a:t>
                </a:r>
                <a:r>
                  <a:rPr lang="en-US" dirty="0">
                    <a:sym typeface="Wingdings" pitchFamily="2" charset="2"/>
                  </a:rPr>
                  <a:t> inefficient message passing</a:t>
                </a:r>
              </a:p>
              <a:p>
                <a:pPr lvl="2"/>
                <a:r>
                  <a:rPr lang="en-US" dirty="0">
                    <a:sym typeface="Wingdings" pitchFamily="2" charset="2"/>
                  </a:rPr>
                  <a:t>The graph is </a:t>
                </a:r>
                <a:r>
                  <a:rPr lang="en-US" b="1" dirty="0">
                    <a:solidFill>
                      <a:srgbClr val="C00000"/>
                    </a:solidFill>
                    <a:sym typeface="Wingdings" pitchFamily="2" charset="2"/>
                  </a:rPr>
                  <a:t>too dense </a:t>
                </a:r>
                <a:r>
                  <a:rPr lang="en-US" dirty="0">
                    <a:sym typeface="Wingdings" pitchFamily="2" charset="2"/>
                  </a:rPr>
                  <a:t> message passing is too costly</a:t>
                </a:r>
              </a:p>
              <a:p>
                <a:pPr lvl="2"/>
                <a:r>
                  <a:rPr lang="en-US" dirty="0">
                    <a:sym typeface="Wingdings" pitchFamily="2" charset="2"/>
                  </a:rPr>
                  <a:t>The graph is </a:t>
                </a:r>
                <a:r>
                  <a:rPr lang="en-US" b="1" dirty="0">
                    <a:solidFill>
                      <a:srgbClr val="C00000"/>
                    </a:solidFill>
                    <a:sym typeface="Wingdings" pitchFamily="2" charset="2"/>
                  </a:rPr>
                  <a:t>too large </a:t>
                </a:r>
                <a:r>
                  <a:rPr lang="en-US" dirty="0">
                    <a:sym typeface="Wingdings" pitchFamily="2" charset="2"/>
                  </a:rPr>
                  <a:t> cannot fit the computational graph into a GPU</a:t>
                </a:r>
              </a:p>
              <a:p>
                <a:pPr lvl="1"/>
                <a:r>
                  <a:rPr lang="en-US" dirty="0">
                    <a:sym typeface="Wingdings" pitchFamily="2" charset="2"/>
                  </a:rPr>
                  <a:t>It is just </a:t>
                </a:r>
                <a:r>
                  <a:rPr lang="en-US" b="1" dirty="0">
                    <a:solidFill>
                      <a:srgbClr val="C00000"/>
                    </a:solidFill>
                    <a:sym typeface="Wingdings" pitchFamily="2" charset="2"/>
                  </a:rPr>
                  <a:t>unlikely that the input graph happens to be the optimal computation graph </a:t>
                </a:r>
                <a:r>
                  <a:rPr lang="en-US" dirty="0">
                    <a:sym typeface="Wingdings" pitchFamily="2" charset="2"/>
                  </a:rPr>
                  <a:t>for embeddings</a:t>
                </a:r>
                <a:endParaRPr lang="en-US" dirty="0"/>
              </a:p>
            </p:txBody>
          </p:sp>
        </mc:Choice>
        <mc:Fallback xmlns="">
          <p:sp>
            <p:nvSpPr>
              <p:cNvPr id="3" name="Content Placeholder 2">
                <a:extLst>
                  <a:ext uri="{FF2B5EF4-FFF2-40B4-BE49-F238E27FC236}">
                    <a16:creationId xmlns:a16="http://schemas.microsoft.com/office/drawing/2014/main" id="{F045205F-F738-104A-B7B0-FBE07B426AAA}"/>
                  </a:ext>
                </a:extLst>
              </p:cNvPr>
              <p:cNvSpPr>
                <a:spLocks noGrp="1" noRot="1" noChangeAspect="1" noMove="1" noResize="1" noEditPoints="1" noAdjustHandles="1" noChangeArrowheads="1" noChangeShapeType="1" noTextEdit="1"/>
              </p:cNvSpPr>
              <p:nvPr>
                <p:ph idx="1"/>
              </p:nvPr>
            </p:nvSpPr>
            <p:spPr>
              <a:xfrm>
                <a:off x="150607" y="1104004"/>
                <a:ext cx="8536193" cy="5562600"/>
              </a:xfrm>
              <a:blipFill>
                <a:blip r:embed="rId2"/>
                <a:stretch>
                  <a:fillRect l="-1643" t="-2300" r="-2143"/>
                </a:stretch>
              </a:blipFill>
            </p:spPr>
            <p:txBody>
              <a:bodyPr/>
              <a:lstStyle/>
              <a:p>
                <a:r>
                  <a:rPr lang="el-GR">
                    <a:noFill/>
                  </a:rPr>
                  <a:t> </a:t>
                </a:r>
              </a:p>
            </p:txBody>
          </p:sp>
        </mc:Fallback>
      </mc:AlternateContent>
      <p:sp>
        <p:nvSpPr>
          <p:cNvPr id="6" name="Slide Number Placeholder 5">
            <a:extLst>
              <a:ext uri="{FF2B5EF4-FFF2-40B4-BE49-F238E27FC236}">
                <a16:creationId xmlns:a16="http://schemas.microsoft.com/office/drawing/2014/main" id="{5C78899F-B046-ED40-B880-4B94207C8676}"/>
              </a:ext>
            </a:extLst>
          </p:cNvPr>
          <p:cNvSpPr>
            <a:spLocks noGrp="1"/>
          </p:cNvSpPr>
          <p:nvPr>
            <p:ph type="sldNum" sz="quarter" idx="12"/>
          </p:nvPr>
        </p:nvSpPr>
        <p:spPr/>
        <p:txBody>
          <a:bodyPr/>
          <a:lstStyle/>
          <a:p>
            <a:fld id="{19B12225-5612-419B-A8D5-4B8EEE4C217E}" type="slidenum">
              <a:rPr lang="en-US" smtClean="0"/>
              <a:pPr/>
              <a:t>98</a:t>
            </a:fld>
            <a:endParaRPr lang="en-US"/>
          </a:p>
        </p:txBody>
      </p:sp>
    </p:spTree>
    <p:extLst>
      <p:ext uri="{BB962C8B-B14F-4D97-AF65-F5344CB8AC3E}">
        <p14:creationId xmlns:p14="http://schemas.microsoft.com/office/powerpoint/2010/main" val="29503362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DB508-7684-0D4A-B2A6-3EE175F132BD}"/>
              </a:ext>
            </a:extLst>
          </p:cNvPr>
          <p:cNvSpPr>
            <a:spLocks noGrp="1"/>
          </p:cNvSpPr>
          <p:nvPr>
            <p:ph type="title"/>
          </p:nvPr>
        </p:nvSpPr>
        <p:spPr/>
        <p:txBody>
          <a:bodyPr/>
          <a:lstStyle/>
          <a:p>
            <a:r>
              <a:rPr lang="en-US"/>
              <a:t>Graph Manipulation Approaches</a:t>
            </a:r>
          </a:p>
        </p:txBody>
      </p:sp>
      <p:sp>
        <p:nvSpPr>
          <p:cNvPr id="3" name="Content Placeholder 2">
            <a:extLst>
              <a:ext uri="{FF2B5EF4-FFF2-40B4-BE49-F238E27FC236}">
                <a16:creationId xmlns:a16="http://schemas.microsoft.com/office/drawing/2014/main" id="{EC3CA250-0D5D-784B-BA6B-ED77985037EE}"/>
              </a:ext>
            </a:extLst>
          </p:cNvPr>
          <p:cNvSpPr>
            <a:spLocks noGrp="1"/>
          </p:cNvSpPr>
          <p:nvPr>
            <p:ph idx="1"/>
          </p:nvPr>
        </p:nvSpPr>
        <p:spPr>
          <a:xfrm>
            <a:off x="457200" y="1295400"/>
            <a:ext cx="8620626" cy="4869904"/>
          </a:xfrm>
        </p:spPr>
        <p:txBody>
          <a:bodyPr/>
          <a:lstStyle/>
          <a:p>
            <a:r>
              <a:rPr lang="en-US" b="1" dirty="0">
                <a:solidFill>
                  <a:srgbClr val="00B050"/>
                </a:solidFill>
              </a:rPr>
              <a:t>Graph Feature manipulation</a:t>
            </a:r>
          </a:p>
          <a:p>
            <a:pPr lvl="1"/>
            <a:r>
              <a:rPr lang="en-US" dirty="0"/>
              <a:t>The input graph </a:t>
            </a:r>
            <a:r>
              <a:rPr lang="en-US" b="1" dirty="0"/>
              <a:t>lacks features </a:t>
            </a:r>
            <a:r>
              <a:rPr lang="en-US" b="1" dirty="0">
                <a:solidFill>
                  <a:srgbClr val="C00000"/>
                </a:solidFill>
                <a:sym typeface="Wingdings" pitchFamily="2" charset="2"/>
              </a:rPr>
              <a:t> feature augmentation</a:t>
            </a:r>
            <a:endParaRPr lang="en-US" b="1" dirty="0">
              <a:solidFill>
                <a:srgbClr val="C00000"/>
              </a:solidFill>
            </a:endParaRPr>
          </a:p>
          <a:p>
            <a:r>
              <a:rPr lang="en-US" b="1" dirty="0">
                <a:solidFill>
                  <a:srgbClr val="00B050"/>
                </a:solidFill>
              </a:rPr>
              <a:t>Graph Structure manipulation</a:t>
            </a:r>
          </a:p>
          <a:p>
            <a:pPr lvl="1"/>
            <a:r>
              <a:rPr lang="en-US" dirty="0"/>
              <a:t>The graph is </a:t>
            </a:r>
            <a:r>
              <a:rPr lang="en-US" b="1" dirty="0"/>
              <a:t>too sparse </a:t>
            </a:r>
            <a:r>
              <a:rPr lang="en-US" b="1" dirty="0">
                <a:solidFill>
                  <a:srgbClr val="C00000"/>
                </a:solidFill>
                <a:sym typeface="Wingdings" pitchFamily="2" charset="2"/>
              </a:rPr>
              <a:t> Add virtual nodes/edges</a:t>
            </a:r>
          </a:p>
          <a:p>
            <a:pPr lvl="1"/>
            <a:r>
              <a:rPr lang="en-US" dirty="0">
                <a:sym typeface="Wingdings" pitchFamily="2" charset="2"/>
              </a:rPr>
              <a:t>The graph is </a:t>
            </a:r>
            <a:r>
              <a:rPr lang="en-US" b="1" dirty="0">
                <a:sym typeface="Wingdings" pitchFamily="2" charset="2"/>
              </a:rPr>
              <a:t>too dense </a:t>
            </a:r>
            <a:r>
              <a:rPr lang="en-US" b="1" dirty="0">
                <a:solidFill>
                  <a:srgbClr val="C00000"/>
                </a:solidFill>
                <a:sym typeface="Wingdings" pitchFamily="2" charset="2"/>
              </a:rPr>
              <a:t> Sample neighbors when doing message passing</a:t>
            </a:r>
          </a:p>
          <a:p>
            <a:pPr lvl="1"/>
            <a:r>
              <a:rPr lang="en-US" dirty="0">
                <a:sym typeface="Wingdings" pitchFamily="2" charset="2"/>
              </a:rPr>
              <a:t>The graph is </a:t>
            </a:r>
            <a:r>
              <a:rPr lang="en-US" b="1" dirty="0">
                <a:sym typeface="Wingdings" pitchFamily="2" charset="2"/>
              </a:rPr>
              <a:t>too large </a:t>
            </a:r>
            <a:r>
              <a:rPr lang="en-US" b="1" dirty="0">
                <a:solidFill>
                  <a:srgbClr val="C00000"/>
                </a:solidFill>
                <a:sym typeface="Wingdings" pitchFamily="2" charset="2"/>
              </a:rPr>
              <a:t> Sample subgraphs to compute embeddings </a:t>
            </a:r>
          </a:p>
          <a:p>
            <a:pPr marL="457200" lvl="1" indent="0">
              <a:buNone/>
            </a:pPr>
            <a:endParaRPr lang="en-US" b="1" dirty="0">
              <a:solidFill>
                <a:srgbClr val="C00000"/>
              </a:solidFill>
              <a:sym typeface="Wingdings" pitchFamily="2" charset="2"/>
            </a:endParaRPr>
          </a:p>
          <a:p>
            <a:pPr lvl="1"/>
            <a:endParaRPr lang="en-US" b="1" dirty="0">
              <a:solidFill>
                <a:srgbClr val="C00000"/>
              </a:solidFill>
            </a:endParaRPr>
          </a:p>
          <a:p>
            <a:pPr lvl="1"/>
            <a:endParaRPr lang="en-US" dirty="0"/>
          </a:p>
        </p:txBody>
      </p:sp>
      <p:sp>
        <p:nvSpPr>
          <p:cNvPr id="6" name="Slide Number Placeholder 5">
            <a:extLst>
              <a:ext uri="{FF2B5EF4-FFF2-40B4-BE49-F238E27FC236}">
                <a16:creationId xmlns:a16="http://schemas.microsoft.com/office/drawing/2014/main" id="{4A041AC6-5D03-0541-ABA6-012F35C643BD}"/>
              </a:ext>
            </a:extLst>
          </p:cNvPr>
          <p:cNvSpPr>
            <a:spLocks noGrp="1"/>
          </p:cNvSpPr>
          <p:nvPr>
            <p:ph type="sldNum" sz="quarter" idx="12"/>
          </p:nvPr>
        </p:nvSpPr>
        <p:spPr/>
        <p:txBody>
          <a:bodyPr/>
          <a:lstStyle/>
          <a:p>
            <a:fld id="{19B12225-5612-419B-A8D5-4B8EEE4C217E}" type="slidenum">
              <a:rPr lang="en-US" smtClean="0"/>
              <a:pPr/>
              <a:t>99</a:t>
            </a:fld>
            <a:endParaRPr lang="en-US"/>
          </a:p>
        </p:txBody>
      </p:sp>
    </p:spTree>
    <p:extLst>
      <p:ext uri="{BB962C8B-B14F-4D97-AF65-F5344CB8AC3E}">
        <p14:creationId xmlns:p14="http://schemas.microsoft.com/office/powerpoint/2010/main" val="2835718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3494</TotalTime>
  <Words>9094</Words>
  <Application>Microsoft Office PowerPoint</Application>
  <PresentationFormat>On-screen Show (4:3)</PresentationFormat>
  <Paragraphs>1846</Paragraphs>
  <Slides>157</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157</vt:i4>
      </vt:variant>
    </vt:vector>
  </HeadingPairs>
  <TitlesOfParts>
    <vt:vector size="168" baseType="lpstr">
      <vt:lpstr>等线</vt:lpstr>
      <vt:lpstr>Arial</vt:lpstr>
      <vt:lpstr>Calibri</vt:lpstr>
      <vt:lpstr>Cambria Math</vt:lpstr>
      <vt:lpstr>Corbel</vt:lpstr>
      <vt:lpstr>Helvetica</vt:lpstr>
      <vt:lpstr>Helvetica Neue</vt:lpstr>
      <vt:lpstr>Helvetica Neue Light</vt:lpstr>
      <vt:lpstr>Wingdings</vt:lpstr>
      <vt:lpstr>Wingdings 2</vt:lpstr>
      <vt:lpstr>Office Theme</vt:lpstr>
      <vt:lpstr>Online Social Networks and Media </vt:lpstr>
      <vt:lpstr>PowerPoint Presentation</vt:lpstr>
      <vt:lpstr>PowerPoint Presentation</vt:lpstr>
      <vt:lpstr>Example Tasks</vt:lpstr>
      <vt:lpstr>Recap: Node Embeddings</vt:lpstr>
      <vt:lpstr>Recap: Node Embeddings</vt:lpstr>
      <vt:lpstr>Recap: Two Key Components</vt:lpstr>
      <vt:lpstr>Recap: “Shallow” Encoding</vt:lpstr>
      <vt:lpstr>Recap: Shallow Encoders</vt:lpstr>
      <vt:lpstr>Deep Graph Encoders</vt:lpstr>
      <vt:lpstr>Part III: General Framework A single GNN layer: Aggregation and Message Layer connectivity: Stacking Graph manipulations Learning objectives   </vt:lpstr>
      <vt:lpstr>Overview and general framework  </vt:lpstr>
      <vt:lpstr>Deep Graph Encoders</vt:lpstr>
      <vt:lpstr>Basics of Deep Learning</vt:lpstr>
      <vt:lpstr>Setup</vt:lpstr>
      <vt:lpstr>Idea: Convolutional Networks</vt:lpstr>
      <vt:lpstr>Why is it hard?</vt:lpstr>
      <vt:lpstr>A Naïve Approach</vt:lpstr>
      <vt:lpstr>Permutation Invariance</vt:lpstr>
      <vt:lpstr>Permutation Invariance</vt:lpstr>
      <vt:lpstr>Permutation Invariance</vt:lpstr>
      <vt:lpstr>Permutation Invariance</vt:lpstr>
      <vt:lpstr>Invariance and Equivariance</vt:lpstr>
      <vt:lpstr>Graph Neural Network Overview</vt:lpstr>
      <vt:lpstr>Graph Neural Network Overview</vt:lpstr>
      <vt:lpstr>Graph Neural Network Overview</vt:lpstr>
      <vt:lpstr>Graph Convolutional Networks</vt:lpstr>
      <vt:lpstr>Idea: Aggregate Neighbors</vt:lpstr>
      <vt:lpstr>Idea: Aggregate Neighbors</vt:lpstr>
      <vt:lpstr>Idea: Aggregate Neighbors</vt:lpstr>
      <vt:lpstr>Deep Model: Many Layers</vt:lpstr>
      <vt:lpstr>Neighborhood Aggregation </vt:lpstr>
      <vt:lpstr>Neighborhood Aggregation</vt:lpstr>
      <vt:lpstr>The Math: Deep Encoder</vt:lpstr>
      <vt:lpstr>Model Parameters</vt:lpstr>
      <vt:lpstr>GCN: Invariance and Equivariance</vt:lpstr>
      <vt:lpstr>Training the Model</vt:lpstr>
      <vt:lpstr>How to Train A GNN</vt:lpstr>
      <vt:lpstr>Unsupervised Training</vt:lpstr>
      <vt:lpstr>Supervised Training</vt:lpstr>
      <vt:lpstr>Supervised Training</vt:lpstr>
      <vt:lpstr>Model Design: Overview</vt:lpstr>
      <vt:lpstr>Model Design: Overview</vt:lpstr>
      <vt:lpstr>Model Design: Overview</vt:lpstr>
      <vt:lpstr>Inductive Capability</vt:lpstr>
      <vt:lpstr>Inductive Capability: New Graphs</vt:lpstr>
      <vt:lpstr>Inductive Capability: New Nodes</vt:lpstr>
      <vt:lpstr>Summary so far</vt:lpstr>
      <vt:lpstr>A General GNN Framework</vt:lpstr>
      <vt:lpstr>PowerPoint Presentation</vt:lpstr>
      <vt:lpstr>A single gnn layer</vt:lpstr>
      <vt:lpstr>A GNN Layer</vt:lpstr>
      <vt:lpstr>A Single GNN Layer</vt:lpstr>
      <vt:lpstr>Message Computation</vt:lpstr>
      <vt:lpstr>Message Aggregation</vt:lpstr>
      <vt:lpstr>Message Aggregation: Issue</vt:lpstr>
      <vt:lpstr>A Single GNN Layer</vt:lpstr>
      <vt:lpstr>Classical GNN Layers: GCN (1)</vt:lpstr>
      <vt:lpstr>Classical GNN Layers: GCN (2)</vt:lpstr>
      <vt:lpstr>Classical GNN Layers: GraphSAGE</vt:lpstr>
      <vt:lpstr>GraphSAGE Neighbor Aggregation</vt:lpstr>
      <vt:lpstr>GraphSAGE: L2 Normalization</vt:lpstr>
      <vt:lpstr>Classical GNN Layers: GAT (1)</vt:lpstr>
      <vt:lpstr>Classical GNN Layers: GAT (2)</vt:lpstr>
      <vt:lpstr>Graph Attention Networks</vt:lpstr>
      <vt:lpstr>Attention Mechanism (1)</vt:lpstr>
      <vt:lpstr>Attention Mechanism (2)</vt:lpstr>
      <vt:lpstr>Attention Mechanism (3)</vt:lpstr>
      <vt:lpstr>Attention Mechanism (4)</vt:lpstr>
      <vt:lpstr>Benefits of Attention Mechanism</vt:lpstr>
      <vt:lpstr>GNN Layer in Practice</vt:lpstr>
      <vt:lpstr>GNN Layer in Practice</vt:lpstr>
      <vt:lpstr>Batch Normalization</vt:lpstr>
      <vt:lpstr>Dropout</vt:lpstr>
      <vt:lpstr>Dropout for GNNs</vt:lpstr>
      <vt:lpstr>Activation (Non-linearity)</vt:lpstr>
      <vt:lpstr>GNN Layer in Practice</vt:lpstr>
      <vt:lpstr>Summary</vt:lpstr>
      <vt:lpstr>PowerPoint Presentation</vt:lpstr>
      <vt:lpstr>Stacking layers</vt:lpstr>
      <vt:lpstr>Stacking GNN Layers</vt:lpstr>
      <vt:lpstr>Stacking GNN Layers</vt:lpstr>
      <vt:lpstr>The Over-Smoothing Problem</vt:lpstr>
      <vt:lpstr>Receptive Field of a GNN</vt:lpstr>
      <vt:lpstr>Receptive Field of a GNN</vt:lpstr>
      <vt:lpstr>Receptive Field &amp; Over-smoothing</vt:lpstr>
      <vt:lpstr>Design GNN Layer Connectivity</vt:lpstr>
      <vt:lpstr>Expressive Power for Shallow GNNs</vt:lpstr>
      <vt:lpstr>Expressive Power for Shallow GNNs</vt:lpstr>
      <vt:lpstr>Design GNN Layer Connectivity</vt:lpstr>
      <vt:lpstr>Idea of Skip Connections</vt:lpstr>
      <vt:lpstr>Example: GCN with Skip Connections</vt:lpstr>
      <vt:lpstr>Other Options of Skip Connections</vt:lpstr>
      <vt:lpstr>Summary so far</vt:lpstr>
      <vt:lpstr>PowerPoint Presentation</vt:lpstr>
      <vt:lpstr>Graph manipulations</vt:lpstr>
      <vt:lpstr>General GNN Framework</vt:lpstr>
      <vt:lpstr>Why Manipulate Graphs</vt:lpstr>
      <vt:lpstr>Graph Manipulation Approaches</vt:lpstr>
      <vt:lpstr>Feature Augmentation on Graphs</vt:lpstr>
      <vt:lpstr>Feature Augmentation on Graphs</vt:lpstr>
      <vt:lpstr>Feature Augmentation on Graphs</vt:lpstr>
      <vt:lpstr>Feature Augmentation on Graphs</vt:lpstr>
      <vt:lpstr>Feature Augmentation on Graphs</vt:lpstr>
      <vt:lpstr>Feature Augmentation on Graphs</vt:lpstr>
      <vt:lpstr>Add Virtual Nodes / Edges</vt:lpstr>
      <vt:lpstr>Add Virtual Nodes / Edges</vt:lpstr>
      <vt:lpstr>Node Neighborhood Sampling</vt:lpstr>
      <vt:lpstr>Neighborhood Sampling Example</vt:lpstr>
      <vt:lpstr>Neighborhood Sampling Example</vt:lpstr>
      <vt:lpstr>Neighborhood Sampling Example</vt:lpstr>
      <vt:lpstr>PowerPoint Presentation</vt:lpstr>
      <vt:lpstr>Learning with gnns</vt:lpstr>
      <vt:lpstr>A General GNN Framework</vt:lpstr>
      <vt:lpstr>GNN Training Pipeline</vt:lpstr>
      <vt:lpstr>GNN Prediction Heads</vt:lpstr>
      <vt:lpstr>GNN Training Pipeline (1)</vt:lpstr>
      <vt:lpstr>Prediction Heads: Node-level</vt:lpstr>
      <vt:lpstr>Prediction Heads: Edge-level</vt:lpstr>
      <vt:lpstr>Prediction Heads: Edge-level</vt:lpstr>
      <vt:lpstr>Prediction Heads: Edge-level</vt:lpstr>
      <vt:lpstr>Prediction Heads: Graph-level</vt:lpstr>
      <vt:lpstr>Prediction Heads: Graph-level</vt:lpstr>
      <vt:lpstr>GNN Training Pipeline (2)</vt:lpstr>
      <vt:lpstr>Supervised vs Unsupervised</vt:lpstr>
      <vt:lpstr>Supervised Labels on Graphs</vt:lpstr>
      <vt:lpstr>Unsupervised Signals on Graphs</vt:lpstr>
      <vt:lpstr>GNN Training Pipeline (3)</vt:lpstr>
      <vt:lpstr>Settings for GNN Training</vt:lpstr>
      <vt:lpstr>Classification or Regression</vt:lpstr>
      <vt:lpstr>Classification Loss</vt:lpstr>
      <vt:lpstr>Regression Loss</vt:lpstr>
      <vt:lpstr>GNN Training Pipeline (4)</vt:lpstr>
      <vt:lpstr>Evaluation Metrics: Regression</vt:lpstr>
      <vt:lpstr>Evaluation Metrics: Classification</vt:lpstr>
      <vt:lpstr>Metrics  for Binary Classification</vt:lpstr>
      <vt:lpstr>(4) Evaluation Metrics</vt:lpstr>
      <vt:lpstr>(4) Evaluation Metrics</vt:lpstr>
      <vt:lpstr>GNN Training Pipeline (5)</vt:lpstr>
      <vt:lpstr>Dataset Split: Fixed/Random Split</vt:lpstr>
      <vt:lpstr>Why Splitting Graphs is Special</vt:lpstr>
      <vt:lpstr>Why Splitting Graphs is Special</vt:lpstr>
      <vt:lpstr>Why Splitting Graphs is Special</vt:lpstr>
      <vt:lpstr>Why Splitting Graphs is Special</vt:lpstr>
      <vt:lpstr>Transductive/Inductive Settings</vt:lpstr>
      <vt:lpstr>Example: Node Classification</vt:lpstr>
      <vt:lpstr>Example: Graph Classification</vt:lpstr>
      <vt:lpstr>Example: Link Prediction</vt:lpstr>
      <vt:lpstr>Setting up Link Prediction</vt:lpstr>
      <vt:lpstr>Setting up Link Prediction</vt:lpstr>
      <vt:lpstr>Setting up Link Prediction</vt:lpstr>
      <vt:lpstr>Setting up Link Prediction</vt:lpstr>
      <vt:lpstr>Setting up Link Prediction</vt:lpstr>
      <vt:lpstr>Setting up Link Prediction</vt:lpstr>
      <vt:lpstr>GNN Training Pipeline</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pitoura</dc:creator>
  <cp:lastModifiedBy>Panayiotis Tsaparas</cp:lastModifiedBy>
  <cp:revision>382</cp:revision>
  <dcterms:created xsi:type="dcterms:W3CDTF">2012-10-10T06:53:19Z</dcterms:created>
  <dcterms:modified xsi:type="dcterms:W3CDTF">2023-12-11T23:23:38Z</dcterms:modified>
</cp:coreProperties>
</file>