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4"/>
  </p:notesMasterIdLst>
  <p:sldIdLst>
    <p:sldId id="369" r:id="rId2"/>
    <p:sldId id="370" r:id="rId3"/>
    <p:sldId id="371" r:id="rId4"/>
    <p:sldId id="382" r:id="rId5"/>
    <p:sldId id="383" r:id="rId6"/>
    <p:sldId id="377" r:id="rId7"/>
    <p:sldId id="378" r:id="rId8"/>
    <p:sldId id="385" r:id="rId9"/>
    <p:sldId id="381" r:id="rId10"/>
    <p:sldId id="384" r:id="rId11"/>
    <p:sldId id="380" r:id="rId12"/>
    <p:sldId id="387" r:id="rId13"/>
    <p:sldId id="379" r:id="rId14"/>
    <p:sldId id="386" r:id="rId15"/>
    <p:sldId id="388" r:id="rId16"/>
    <p:sldId id="389" r:id="rId17"/>
    <p:sldId id="390" r:id="rId18"/>
    <p:sldId id="391" r:id="rId19"/>
    <p:sldId id="392" r:id="rId20"/>
    <p:sldId id="393" r:id="rId21"/>
    <p:sldId id="394" r:id="rId22"/>
    <p:sldId id="395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6" autoAdjust="0"/>
  </p:normalViewPr>
  <p:slideViewPr>
    <p:cSldViewPr>
      <p:cViewPr varScale="1">
        <p:scale>
          <a:sx n="105" d="100"/>
          <a:sy n="105" d="100"/>
        </p:scale>
        <p:origin x="36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ΠΑΝΑΓΙΩΤΗΣ ΤΣΑΠΑΡΑΣ" userId="14c29a0b-fba8-4de1-ba9f-ce710cf39d77" providerId="ADAL" clId="{F3CF5AC1-3784-4A92-8337-15AAAC97E330}"/>
    <pc:docChg chg="modSld">
      <pc:chgData name="ΠΑΝΑΓΙΩΤΗΣ ΤΣΑΠΑΡΑΣ" userId="14c29a0b-fba8-4de1-ba9f-ce710cf39d77" providerId="ADAL" clId="{F3CF5AC1-3784-4A92-8337-15AAAC97E330}" dt="2023-10-31T14:53:20.274" v="2" actId="20577"/>
      <pc:docMkLst>
        <pc:docMk/>
      </pc:docMkLst>
      <pc:sldChg chg="modSp mod">
        <pc:chgData name="ΠΑΝΑΓΙΩΤΗΣ ΤΣΑΠΑΡΑΣ" userId="14c29a0b-fba8-4de1-ba9f-ce710cf39d77" providerId="ADAL" clId="{F3CF5AC1-3784-4A92-8337-15AAAC97E330}" dt="2023-10-31T14:53:20.274" v="2" actId="20577"/>
        <pc:sldMkLst>
          <pc:docMk/>
          <pc:sldMk cId="2265293863" sldId="394"/>
        </pc:sldMkLst>
        <pc:spChg chg="mod">
          <ac:chgData name="ΠΑΝΑΓΙΩΤΗΣ ΤΣΑΠΑΡΑΣ" userId="14c29a0b-fba8-4de1-ba9f-ce710cf39d77" providerId="ADAL" clId="{F3CF5AC1-3784-4A92-8337-15AAAC97E330}" dt="2023-10-31T14:53:20.274" v="2" actId="20577"/>
          <ac:spMkLst>
            <pc:docMk/>
            <pc:sldMk cId="2265293863" sldId="394"/>
            <ac:spMk id="3" creationId="{2C200BC9-E177-46E1-ACDC-910C46D80D94}"/>
          </ac:spMkLst>
        </pc:spChg>
      </pc:sldChg>
    </pc:docChg>
  </pc:docChgLst>
  <pc:docChgLst>
    <pc:chgData name="tsap@uoi.gr" userId="14c29a0b-fba8-4de1-ba9f-ce710cf39d77" providerId="ADAL" clId="{888D3100-A006-4B22-A2F2-DAADBF2EF5BF}"/>
    <pc:docChg chg="custSel addSld delSld modSld">
      <pc:chgData name="tsap@uoi.gr" userId="14c29a0b-fba8-4de1-ba9f-ce710cf39d77" providerId="ADAL" clId="{888D3100-A006-4B22-A2F2-DAADBF2EF5BF}" dt="2021-11-11T01:59:56.572" v="768" actId="207"/>
      <pc:docMkLst>
        <pc:docMk/>
      </pc:docMkLst>
      <pc:sldChg chg="del">
        <pc:chgData name="tsap@uoi.gr" userId="14c29a0b-fba8-4de1-ba9f-ce710cf39d77" providerId="ADAL" clId="{888D3100-A006-4B22-A2F2-DAADBF2EF5BF}" dt="2021-11-11T01:57:41.256" v="751" actId="47"/>
        <pc:sldMkLst>
          <pc:docMk/>
          <pc:sldMk cId="1927197253" sldId="375"/>
        </pc:sldMkLst>
      </pc:sldChg>
      <pc:sldChg chg="modSp mod">
        <pc:chgData name="tsap@uoi.gr" userId="14c29a0b-fba8-4de1-ba9f-ce710cf39d77" providerId="ADAL" clId="{888D3100-A006-4B22-A2F2-DAADBF2EF5BF}" dt="2021-11-07T22:31:51.093" v="457" actId="20577"/>
        <pc:sldMkLst>
          <pc:docMk/>
          <pc:sldMk cId="3592295309" sldId="393"/>
        </pc:sldMkLst>
        <pc:spChg chg="mod">
          <ac:chgData name="tsap@uoi.gr" userId="14c29a0b-fba8-4de1-ba9f-ce710cf39d77" providerId="ADAL" clId="{888D3100-A006-4B22-A2F2-DAADBF2EF5BF}" dt="2021-11-07T22:28:45.356" v="0" actId="20577"/>
          <ac:spMkLst>
            <pc:docMk/>
            <pc:sldMk cId="3592295309" sldId="393"/>
            <ac:spMk id="2" creationId="{D684B679-B55D-43B5-BD77-038FB59D9C07}"/>
          </ac:spMkLst>
        </pc:spChg>
        <pc:spChg chg="mod">
          <ac:chgData name="tsap@uoi.gr" userId="14c29a0b-fba8-4de1-ba9f-ce710cf39d77" providerId="ADAL" clId="{888D3100-A006-4B22-A2F2-DAADBF2EF5BF}" dt="2021-11-07T22:31:51.093" v="457" actId="20577"/>
          <ac:spMkLst>
            <pc:docMk/>
            <pc:sldMk cId="3592295309" sldId="393"/>
            <ac:spMk id="3" creationId="{6BD1BB45-B062-47D5-B00B-0468D3109FCF}"/>
          </ac:spMkLst>
        </pc:spChg>
      </pc:sldChg>
      <pc:sldChg chg="addSp modSp new mod">
        <pc:chgData name="tsap@uoi.gr" userId="14c29a0b-fba8-4de1-ba9f-ce710cf39d77" providerId="ADAL" clId="{888D3100-A006-4B22-A2F2-DAADBF2EF5BF}" dt="2021-11-07T22:37:02.244" v="750" actId="20577"/>
        <pc:sldMkLst>
          <pc:docMk/>
          <pc:sldMk cId="2265293863" sldId="394"/>
        </pc:sldMkLst>
        <pc:spChg chg="mod">
          <ac:chgData name="tsap@uoi.gr" userId="14c29a0b-fba8-4de1-ba9f-ce710cf39d77" providerId="ADAL" clId="{888D3100-A006-4B22-A2F2-DAADBF2EF5BF}" dt="2021-11-07T22:35:35.511" v="495" actId="20577"/>
          <ac:spMkLst>
            <pc:docMk/>
            <pc:sldMk cId="2265293863" sldId="394"/>
            <ac:spMk id="2" creationId="{C8218DB7-6D60-4BDE-8B86-D82C95FC2939}"/>
          </ac:spMkLst>
        </pc:spChg>
        <pc:spChg chg="mod">
          <ac:chgData name="tsap@uoi.gr" userId="14c29a0b-fba8-4de1-ba9f-ce710cf39d77" providerId="ADAL" clId="{888D3100-A006-4B22-A2F2-DAADBF2EF5BF}" dt="2021-11-07T22:37:02.244" v="750" actId="20577"/>
          <ac:spMkLst>
            <pc:docMk/>
            <pc:sldMk cId="2265293863" sldId="394"/>
            <ac:spMk id="3" creationId="{2C200BC9-E177-46E1-ACDC-910C46D80D94}"/>
          </ac:spMkLst>
        </pc:spChg>
        <pc:spChg chg="add mod">
          <ac:chgData name="tsap@uoi.gr" userId="14c29a0b-fba8-4de1-ba9f-ce710cf39d77" providerId="ADAL" clId="{888D3100-A006-4B22-A2F2-DAADBF2EF5BF}" dt="2021-11-07T22:35:23.986" v="465" actId="207"/>
          <ac:spMkLst>
            <pc:docMk/>
            <pc:sldMk cId="2265293863" sldId="394"/>
            <ac:spMk id="6" creationId="{09DB4AD4-9C0D-47A3-A399-51E70B571766}"/>
          </ac:spMkLst>
        </pc:spChg>
        <pc:picChg chg="add mod modCrop">
          <ac:chgData name="tsap@uoi.gr" userId="14c29a0b-fba8-4de1-ba9f-ce710cf39d77" providerId="ADAL" clId="{888D3100-A006-4B22-A2F2-DAADBF2EF5BF}" dt="2021-11-07T22:34:51.603" v="461" actId="1076"/>
          <ac:picMkLst>
            <pc:docMk/>
            <pc:sldMk cId="2265293863" sldId="394"/>
            <ac:picMk id="5" creationId="{7ACF0111-D586-402A-96E1-63C265FD58BF}"/>
          </ac:picMkLst>
        </pc:picChg>
      </pc:sldChg>
      <pc:sldChg chg="addSp delSp modSp new mod">
        <pc:chgData name="tsap@uoi.gr" userId="14c29a0b-fba8-4de1-ba9f-ce710cf39d77" providerId="ADAL" clId="{888D3100-A006-4B22-A2F2-DAADBF2EF5BF}" dt="2021-11-11T01:59:56.572" v="768" actId="207"/>
        <pc:sldMkLst>
          <pc:docMk/>
          <pc:sldMk cId="2885252846" sldId="395"/>
        </pc:sldMkLst>
        <pc:spChg chg="mod">
          <ac:chgData name="tsap@uoi.gr" userId="14c29a0b-fba8-4de1-ba9f-ce710cf39d77" providerId="ADAL" clId="{888D3100-A006-4B22-A2F2-DAADBF2EF5BF}" dt="2021-11-11T01:59:27.134" v="765" actId="20577"/>
          <ac:spMkLst>
            <pc:docMk/>
            <pc:sldMk cId="2885252846" sldId="395"/>
            <ac:spMk id="2" creationId="{A0E37BE8-7277-40F9-8627-DFB4E6195F6E}"/>
          </ac:spMkLst>
        </pc:spChg>
        <pc:spChg chg="del">
          <ac:chgData name="tsap@uoi.gr" userId="14c29a0b-fba8-4de1-ba9f-ce710cf39d77" providerId="ADAL" clId="{888D3100-A006-4B22-A2F2-DAADBF2EF5BF}" dt="2021-11-11T01:59:19.575" v="753" actId="22"/>
          <ac:spMkLst>
            <pc:docMk/>
            <pc:sldMk cId="2885252846" sldId="395"/>
            <ac:spMk id="3" creationId="{E9DB2AD0-EF2A-4CD8-91CE-951CDA807F3E}"/>
          </ac:spMkLst>
        </pc:spChg>
        <pc:spChg chg="add mod">
          <ac:chgData name="tsap@uoi.gr" userId="14c29a0b-fba8-4de1-ba9f-ce710cf39d77" providerId="ADAL" clId="{888D3100-A006-4B22-A2F2-DAADBF2EF5BF}" dt="2021-11-11T01:59:56.572" v="768" actId="207"/>
          <ac:spMkLst>
            <pc:docMk/>
            <pc:sldMk cId="2885252846" sldId="395"/>
            <ac:spMk id="6" creationId="{1A6348BC-6BC9-4764-9AE2-6C02959EF3CA}"/>
          </ac:spMkLst>
        </pc:spChg>
        <pc:picChg chg="add mod ord">
          <ac:chgData name="tsap@uoi.gr" userId="14c29a0b-fba8-4de1-ba9f-ce710cf39d77" providerId="ADAL" clId="{888D3100-A006-4B22-A2F2-DAADBF2EF5BF}" dt="2021-11-11T01:59:19.575" v="753" actId="22"/>
          <ac:picMkLst>
            <pc:docMk/>
            <pc:sldMk cId="2885252846" sldId="395"/>
            <ac:picMk id="5" creationId="{18BEB602-5983-4EE1-AA87-7B9C19BB6E81}"/>
          </ac:picMkLst>
        </pc:picChg>
      </pc:sldChg>
    </pc:docChg>
  </pc:docChgLst>
  <pc:docChgLst>
    <pc:chgData name="tsap@uoi.gr" userId="14c29a0b-fba8-4de1-ba9f-ce710cf39d77" providerId="ADAL" clId="{E8A817C9-F3AA-4C01-A6DD-FC9D4BD6A9E7}"/>
    <pc:docChg chg="custSel modSld">
      <pc:chgData name="tsap@uoi.gr" userId="14c29a0b-fba8-4de1-ba9f-ce710cf39d77" providerId="ADAL" clId="{E8A817C9-F3AA-4C01-A6DD-FC9D4BD6A9E7}" dt="2022-02-21T15:30:44.322" v="0" actId="478"/>
      <pc:docMkLst>
        <pc:docMk/>
      </pc:docMkLst>
      <pc:sldChg chg="delSp mod">
        <pc:chgData name="tsap@uoi.gr" userId="14c29a0b-fba8-4de1-ba9f-ce710cf39d77" providerId="ADAL" clId="{E8A817C9-F3AA-4C01-A6DD-FC9D4BD6A9E7}" dt="2022-02-21T15:30:44.322" v="0" actId="478"/>
        <pc:sldMkLst>
          <pc:docMk/>
          <pc:sldMk cId="691671593" sldId="383"/>
        </pc:sldMkLst>
        <pc:spChg chg="del">
          <ac:chgData name="tsap@uoi.gr" userId="14c29a0b-fba8-4de1-ba9f-ce710cf39d77" providerId="ADAL" clId="{E8A817C9-F3AA-4C01-A6DD-FC9D4BD6A9E7}" dt="2022-02-21T15:30:44.322" v="0" actId="478"/>
          <ac:spMkLst>
            <pc:docMk/>
            <pc:sldMk cId="691671593" sldId="383"/>
            <ac:spMk id="2" creationId="{1560DD58-2740-4C67-BC82-FD8F4FE860D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EA21D-F609-4883-9BF2-C2257D2F3E11}" type="datetimeFigureOut">
              <a:rPr lang="en-US" smtClean="0"/>
              <a:t>10/31/2023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2ABF5E-119C-40D0-9F75-E2458688F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56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ABF5E-119C-40D0-9F75-E2458688F6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170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2ABF5E-119C-40D0-9F75-E2458688F62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737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Clr>
                <a:schemeClr val="accent1"/>
              </a:buClr>
              <a:defRPr/>
            </a:lvl2pPr>
            <a:lvl4pPr>
              <a:buClr>
                <a:schemeClr val="accent1"/>
              </a:buClr>
              <a:defRPr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l-GR" dirty="0"/>
              <a:t>Χειμώνας 2011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CS-409: </a:t>
            </a:r>
            <a:r>
              <a:rPr lang="el-GR" dirty="0" err="1"/>
              <a:t>Αντικειμενοστρεφής</a:t>
            </a:r>
            <a:r>
              <a:rPr lang="el-GR" dirty="0"/>
              <a:t> </a:t>
            </a:r>
            <a:r>
              <a:rPr lang="el-GR" dirty="0" err="1"/>
              <a:t>Προγραμματισμος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7E345-9BD5-414F-9B98-BE3DCAA5A9BF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DD7E345-9BD5-414F-9B98-BE3DCAA5A9BF}" type="datetimeFigureOut">
              <a:rPr lang="en-US" smtClean="0"/>
              <a:t>10/31/2023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l-GR" dirty="0" err="1"/>
              <a:t>Αντικειμενοστρεφής</a:t>
            </a:r>
            <a:r>
              <a:rPr lang="el-GR" dirty="0"/>
              <a:t> Προγραμματισμός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1A9E46F-7BA3-46CF-8DB8-B01995389C81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6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6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6"/>
        </a:buClr>
        <a:buSzPct val="10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ecourse.uoi.gr/course/view.php?id=489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ypi.python.org/pypi/pandas-datareader" TargetMode="External"/><Relationship Id="rId2" Type="http://schemas.openxmlformats.org/officeDocument/2006/relationships/hyperlink" Target="http://stanford.edu/~mwaskom/software/seaborn/index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towardsdatascience.com/write-markdown-latex-in-the-jupyter-notebook-10985edb91fd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DATA MINING TUTORIAL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Introduction to Python Libraries</a:t>
            </a:r>
          </a:p>
        </p:txBody>
      </p:sp>
    </p:spTree>
    <p:extLst>
      <p:ext uri="{BB962C8B-B14F-4D97-AF65-F5344CB8AC3E}">
        <p14:creationId xmlns:p14="http://schemas.microsoft.com/office/powerpoint/2010/main" val="39740196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the last few years there is an increasing community that creates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Data Mining tools in Python</a:t>
            </a:r>
          </a:p>
          <a:p>
            <a:pPr lvl="1"/>
            <a:r>
              <a:rPr lang="en-US" dirty="0"/>
              <a:t>Python is overwhelmingly used today for data science tasks</a:t>
            </a:r>
          </a:p>
          <a:p>
            <a:pPr lvl="1"/>
            <a:r>
              <a:rPr lang="en-US" dirty="0"/>
              <a:t>It is also heavily used in industry</a:t>
            </a:r>
          </a:p>
          <a:p>
            <a:pPr lvl="1"/>
            <a:r>
              <a:rPr lang="en-US" dirty="0"/>
              <a:t>We will use Python for this class.</a:t>
            </a:r>
          </a:p>
          <a:p>
            <a:r>
              <a:rPr lang="en-US" dirty="0"/>
              <a:t>There are tons of resources online for Python.</a:t>
            </a:r>
          </a:p>
          <a:p>
            <a:r>
              <a:rPr lang="en-US" dirty="0"/>
              <a:t>For an introduction you can also look at the slides of the </a:t>
            </a:r>
            <a:r>
              <a:rPr lang="en-US" dirty="0">
                <a:hlinkClick r:id="rId2"/>
              </a:rPr>
              <a:t>Introduction to Programming </a:t>
            </a:r>
            <a:r>
              <a:rPr lang="en-US" dirty="0"/>
              <a:t>course by prof. N. </a:t>
            </a:r>
            <a:r>
              <a:rPr lang="en-US" dirty="0" err="1"/>
              <a:t>Mamoulis</a:t>
            </a:r>
            <a:endParaRPr lang="en-US" dirty="0"/>
          </a:p>
          <a:p>
            <a:r>
              <a:rPr lang="en-US" dirty="0"/>
              <a:t>I assume you have installed Python to your laptop by now and you have a good knowledge of programming in python.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563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Anaconda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Installing libraries in Python can be complicated, so you should download the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Anaconda Scientific Python</a:t>
            </a:r>
            <a:r>
              <a:rPr lang="en-US" dirty="0"/>
              <a:t> distribution which will install most of the libraries that we will use.</a:t>
            </a:r>
          </a:p>
          <a:p>
            <a:pPr lvl="1"/>
            <a:r>
              <a:rPr lang="en-US" dirty="0"/>
              <a:t>Use Python 3.0</a:t>
            </a:r>
          </a:p>
          <a:p>
            <a:r>
              <a:rPr lang="en-US" dirty="0"/>
              <a:t>Installing Anaconda installs a lot of libraries and also:</a:t>
            </a:r>
          </a:p>
          <a:p>
            <a:pPr lvl="1"/>
            <a:r>
              <a:rPr lang="en-US" dirty="0"/>
              <a:t>Anaconda Navigator</a:t>
            </a:r>
          </a:p>
          <a:p>
            <a:pPr lvl="1"/>
            <a:r>
              <a:rPr lang="en-US" dirty="0" err="1">
                <a:solidFill>
                  <a:srgbClr val="FF0000"/>
                </a:solidFill>
              </a:rPr>
              <a:t>Jupyter</a:t>
            </a:r>
            <a:r>
              <a:rPr lang="en-US" dirty="0">
                <a:solidFill>
                  <a:srgbClr val="FF0000"/>
                </a:solidFill>
              </a:rPr>
              <a:t> Notebook</a:t>
            </a:r>
            <a:r>
              <a:rPr lang="en-US" dirty="0"/>
              <a:t>: An interactive web-based interface for running python.</a:t>
            </a:r>
          </a:p>
          <a:p>
            <a:pPr lvl="1"/>
            <a:r>
              <a:rPr lang="en-US" dirty="0"/>
              <a:t>Anaconda </a:t>
            </a:r>
            <a:r>
              <a:rPr lang="en-US" dirty="0" err="1"/>
              <a:t>Powershell</a:t>
            </a:r>
            <a:r>
              <a:rPr lang="en-US" dirty="0"/>
              <a:t>: terminal for running commands</a:t>
            </a:r>
          </a:p>
        </p:txBody>
      </p:sp>
    </p:spTree>
    <p:extLst>
      <p:ext uri="{BB962C8B-B14F-4D97-AF65-F5344CB8AC3E}">
        <p14:creationId xmlns:p14="http://schemas.microsoft.com/office/powerpoint/2010/main" val="1703318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9AEAD-279E-4D1C-ADB4-F2929EFD5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Jupyter</a:t>
            </a:r>
            <a:r>
              <a:rPr lang="en-US" dirty="0"/>
              <a:t> Notebook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0A242-4433-45FC-8F1C-B19CFE859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Installing Anaconda will also install </a:t>
            </a:r>
            <a:r>
              <a:rPr lang="en-US" dirty="0" err="1"/>
              <a:t>Jupyter</a:t>
            </a:r>
            <a:r>
              <a:rPr lang="en-US" dirty="0"/>
              <a:t> Notebook. </a:t>
            </a:r>
          </a:p>
          <a:p>
            <a:r>
              <a:rPr lang="en-US" dirty="0"/>
              <a:t>If you wish to install it in a different way, together with the relevant libraries you are free to do so.</a:t>
            </a:r>
          </a:p>
          <a:p>
            <a:r>
              <a:rPr lang="en-US" dirty="0"/>
              <a:t>We will use Notebook for our examples and it is </a:t>
            </a:r>
            <a:r>
              <a:rPr lang="en-US" dirty="0">
                <a:solidFill>
                  <a:srgbClr val="FF0000"/>
                </a:solidFill>
              </a:rPr>
              <a:t>required</a:t>
            </a:r>
            <a:r>
              <a:rPr lang="en-US" dirty="0"/>
              <a:t> for the assignments.</a:t>
            </a:r>
          </a:p>
          <a:p>
            <a:pPr lvl="1"/>
            <a:r>
              <a:rPr lang="en-US" dirty="0"/>
              <a:t>In almost all assignments you are required to submit a Notebook.</a:t>
            </a:r>
          </a:p>
        </p:txBody>
      </p:sp>
    </p:spTree>
    <p:extLst>
      <p:ext uri="{BB962C8B-B14F-4D97-AF65-F5344CB8AC3E}">
        <p14:creationId xmlns:p14="http://schemas.microsoft.com/office/powerpoint/2010/main" val="2456307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A752D5F-E9EF-4105-8258-254BF9C312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87" r="35058"/>
          <a:stretch/>
        </p:blipFill>
        <p:spPr>
          <a:xfrm>
            <a:off x="1761067" y="381917"/>
            <a:ext cx="7763933" cy="640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671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F2355F7-C3CF-4B21-AE5F-04E547CDC9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796"/>
          <a:stretch/>
        </p:blipFill>
        <p:spPr>
          <a:xfrm>
            <a:off x="1590324" y="1447801"/>
            <a:ext cx="9011353" cy="47243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Anaconda Navigator</a:t>
            </a:r>
          </a:p>
        </p:txBody>
      </p:sp>
    </p:spTree>
    <p:extLst>
      <p:ext uri="{BB962C8B-B14F-4D97-AF65-F5344CB8AC3E}">
        <p14:creationId xmlns:p14="http://schemas.microsoft.com/office/powerpoint/2010/main" val="218090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BB8946-CF08-443B-9ABA-711329DE5F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555" r="35000"/>
          <a:stretch/>
        </p:blipFill>
        <p:spPr>
          <a:xfrm>
            <a:off x="1676400" y="304800"/>
            <a:ext cx="79248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68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12B2D-690B-4ABB-BBC1-2985EA143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FFBF4-A5FB-4CFC-B710-27A5A48F1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55DD60-5941-4489-838B-55F63AE2F8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62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29733-96B5-4D71-B676-E908D3564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DC4C420-3097-4469-AB9F-B34CE66C4E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5555" r="35185"/>
          <a:stretch/>
        </p:blipFill>
        <p:spPr>
          <a:xfrm>
            <a:off x="1600200" y="401002"/>
            <a:ext cx="7696200" cy="630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90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E2275-82EE-4E92-B265-A575389B0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338B9E-9451-4575-A96A-AD501987BA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0449" t="20312" r="15369" b="9374"/>
          <a:stretch/>
        </p:blipFill>
        <p:spPr>
          <a:xfrm>
            <a:off x="914400" y="990600"/>
            <a:ext cx="10139231" cy="540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797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Installing Packages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can install packages from the Anaconda terminal using the command: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conda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install &lt;name of package&gt;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For example, </a:t>
            </a:r>
            <a:r>
              <a:rPr lang="en-US" dirty="0" err="1">
                <a:hlinkClick r:id="rId2"/>
              </a:rPr>
              <a:t>Seaborn</a:t>
            </a:r>
            <a:r>
              <a:rPr lang="en-US" dirty="0"/>
              <a:t> is a package for Statistical Data Visualization.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conda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install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seaborn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>
                <a:hlinkClick r:id="rId3"/>
              </a:rPr>
              <a:t>panda-</a:t>
            </a:r>
            <a:r>
              <a:rPr lang="en-US" dirty="0" err="1">
                <a:hlinkClick r:id="rId3"/>
              </a:rPr>
              <a:t>datareader</a:t>
            </a:r>
            <a:r>
              <a:rPr lang="en-US" dirty="0"/>
              <a:t> is a package for loading online datasets.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conda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install pandas-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datareader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8858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6D014-0120-44E8-9C6B-E0CEB84B0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Notebooks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2FCC34-5A2E-4461-9C8A-33BABA597A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Jupyter</a:t>
            </a:r>
            <a:r>
              <a:rPr lang="en-US" dirty="0"/>
              <a:t> Notebook offers an interactive web-based interface for running code.</a:t>
            </a:r>
          </a:p>
          <a:p>
            <a:r>
              <a:rPr lang="en-US" dirty="0"/>
              <a:t>The Notebook runs inside a browser.</a:t>
            </a:r>
          </a:p>
          <a:p>
            <a:r>
              <a:rPr lang="en-US" dirty="0"/>
              <a:t>It allows you to interact with the code, running different parts of the code</a:t>
            </a:r>
          </a:p>
          <a:p>
            <a:r>
              <a:rPr lang="en-US" dirty="0"/>
              <a:t>The results also appear in the browser, so you can have together the code and the results</a:t>
            </a:r>
          </a:p>
          <a:p>
            <a:r>
              <a:rPr lang="en-US" dirty="0"/>
              <a:t>You can also add text, commenting on the results.</a:t>
            </a:r>
          </a:p>
          <a:p>
            <a:r>
              <a:rPr lang="en-US" dirty="0"/>
              <a:t>We will now see some details on how to create notebooks</a:t>
            </a:r>
          </a:p>
        </p:txBody>
      </p:sp>
    </p:spTree>
    <p:extLst>
      <p:ext uri="{BB962C8B-B14F-4D97-AF65-F5344CB8AC3E}">
        <p14:creationId xmlns:p14="http://schemas.microsoft.com/office/powerpoint/2010/main" val="3668273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Changing the notebook default directory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This used to be important before but now </a:t>
            </a:r>
            <a:r>
              <a:rPr lang="en-US" dirty="0" err="1"/>
              <a:t>Jupyter</a:t>
            </a:r>
            <a:r>
              <a:rPr lang="en-US" dirty="0"/>
              <a:t> Notebook takes you to the home directory </a:t>
            </a:r>
          </a:p>
          <a:p>
            <a:endParaRPr lang="en-US" dirty="0"/>
          </a:p>
          <a:p>
            <a:r>
              <a:rPr lang="en-US" dirty="0"/>
              <a:t>From the Anaconda terminal type the command: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jupyter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notebook --generate-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config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dirty="0"/>
              <a:t>This will generate 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jupiter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/jupyter_notebook_config.py</a:t>
            </a:r>
            <a:r>
              <a:rPr lang="en-US" dirty="0"/>
              <a:t> file under your home directory.</a:t>
            </a:r>
          </a:p>
          <a:p>
            <a:endParaRPr lang="en-US" dirty="0"/>
          </a:p>
          <a:p>
            <a:r>
              <a:rPr lang="en-US" dirty="0"/>
              <a:t>Find, un-comment and modify the line </a:t>
            </a:r>
          </a:p>
          <a:p>
            <a:pPr marL="0" indent="0">
              <a:buNone/>
            </a:pP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#</a:t>
            </a:r>
            <a:r>
              <a:rPr lang="en-US" dirty="0"/>
              <a:t>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c.NotebookApp.notebook_dir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= '‘ </a:t>
            </a:r>
            <a:r>
              <a:rPr lang="en-US" dirty="0"/>
              <a:t>in the </a:t>
            </a:r>
            <a:r>
              <a:rPr lang="en-US" dirty="0" err="1"/>
              <a:t>config</a:t>
            </a:r>
            <a:r>
              <a:rPr lang="en-US" dirty="0"/>
              <a:t> file to point to the desired directory</a:t>
            </a:r>
          </a:p>
        </p:txBody>
      </p:sp>
    </p:spTree>
    <p:extLst>
      <p:ext uri="{BB962C8B-B14F-4D97-AF65-F5344CB8AC3E}">
        <p14:creationId xmlns:p14="http://schemas.microsoft.com/office/powerpoint/2010/main" val="1958057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7D2F-55B1-4F77-B525-B68581922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DF3D3-D0B5-4173-92A5-4332399801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E1D95A-4B97-4F44-89ED-1D27F8416C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7" r="17" b="5556"/>
          <a:stretch/>
        </p:blipFill>
        <p:spPr>
          <a:xfrm>
            <a:off x="0" y="304800"/>
            <a:ext cx="12192000" cy="6477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AFFC1E4-4B53-4462-8CC0-DC003C7A0F7C}"/>
              </a:ext>
            </a:extLst>
          </p:cNvPr>
          <p:cNvSpPr/>
          <p:nvPr/>
        </p:nvSpPr>
        <p:spPr>
          <a:xfrm>
            <a:off x="9220200" y="2362200"/>
            <a:ext cx="11430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714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23C82-E171-477E-A66A-2721630F8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2EA60-5395-45A8-976D-C145212E3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013340"/>
            <a:ext cx="10972800" cy="2463660"/>
          </a:xfrm>
        </p:spPr>
        <p:txBody>
          <a:bodyPr/>
          <a:lstStyle/>
          <a:p>
            <a:r>
              <a:rPr lang="en-US" dirty="0"/>
              <a:t>The notebook is organized in cells</a:t>
            </a:r>
          </a:p>
          <a:p>
            <a:r>
              <a:rPr lang="en-US" dirty="0"/>
              <a:t>In each cell you can write either code or text</a:t>
            </a:r>
          </a:p>
          <a:p>
            <a:r>
              <a:rPr lang="en-US" dirty="0"/>
              <a:t>The default behavior is 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DF776F-E103-4485-A44E-270B696C88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257"/>
          <a:stretch/>
        </p:blipFill>
        <p:spPr>
          <a:xfrm>
            <a:off x="-76200" y="381000"/>
            <a:ext cx="12192000" cy="347994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3009B25A-12A8-428B-87AA-C61933108786}"/>
              </a:ext>
            </a:extLst>
          </p:cNvPr>
          <p:cNvSpPr/>
          <p:nvPr/>
        </p:nvSpPr>
        <p:spPr>
          <a:xfrm>
            <a:off x="2133600" y="1219200"/>
            <a:ext cx="838200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1DB436-053E-47D9-9A4B-1ADE9011887C}"/>
              </a:ext>
            </a:extLst>
          </p:cNvPr>
          <p:cNvSpPr/>
          <p:nvPr/>
        </p:nvSpPr>
        <p:spPr>
          <a:xfrm>
            <a:off x="685800" y="2438400"/>
            <a:ext cx="10515600" cy="914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E143DE3-B06F-401A-B07E-56113D563F5A}"/>
              </a:ext>
            </a:extLst>
          </p:cNvPr>
          <p:cNvSpPr/>
          <p:nvPr/>
        </p:nvSpPr>
        <p:spPr>
          <a:xfrm>
            <a:off x="4191000" y="1930260"/>
            <a:ext cx="1219200" cy="5081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551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01499-FBC3-4E89-B03F-6409823A3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CAAC13-7175-4DE1-ABF3-8E82D88E0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3886200"/>
            <a:ext cx="10972800" cy="2590800"/>
          </a:xfrm>
        </p:spPr>
        <p:txBody>
          <a:bodyPr/>
          <a:lstStyle/>
          <a:p>
            <a:r>
              <a:rPr lang="en-US" dirty="0"/>
              <a:t>You can run the code using the Run button or with </a:t>
            </a:r>
            <a:r>
              <a:rPr lang="en-US" dirty="0" err="1"/>
              <a:t>Ctrl+Enter</a:t>
            </a:r>
            <a:endParaRPr lang="en-US" dirty="0"/>
          </a:p>
          <a:p>
            <a:r>
              <a:rPr lang="en-US" dirty="0"/>
              <a:t>Note that now we have both the code and the output in the notebook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2B859E-49F9-4CE1-BF42-BF79FD9EF3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778"/>
          <a:stretch/>
        </p:blipFill>
        <p:spPr>
          <a:xfrm>
            <a:off x="0" y="304800"/>
            <a:ext cx="12192000" cy="35814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6F46DF3-2A70-4FD5-80DB-F08AB0FCB342}"/>
              </a:ext>
            </a:extLst>
          </p:cNvPr>
          <p:cNvSpPr/>
          <p:nvPr/>
        </p:nvSpPr>
        <p:spPr>
          <a:xfrm>
            <a:off x="3124200" y="1905000"/>
            <a:ext cx="609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9798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2287B-0D48-44B9-8566-66A296EEE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CFE99-D257-491D-8021-1FDC60052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4191000"/>
            <a:ext cx="10972800" cy="2286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You can also write text in Markdown language</a:t>
            </a:r>
          </a:p>
          <a:p>
            <a:pPr lvl="1"/>
            <a:r>
              <a:rPr lang="en-US" dirty="0"/>
              <a:t>You can combine HTML, and Latex, and there are some other commands</a:t>
            </a:r>
          </a:p>
          <a:p>
            <a:r>
              <a:rPr lang="en-US" dirty="0"/>
              <a:t>You can learn more about Markdown by searching online, e.g.:</a:t>
            </a:r>
          </a:p>
          <a:p>
            <a:pPr lvl="1"/>
            <a:r>
              <a:rPr lang="en-US" dirty="0">
                <a:hlinkClick r:id="rId2"/>
              </a:rPr>
              <a:t>Learn How to Write Markdown &amp; LaTeX in The </a:t>
            </a:r>
            <a:r>
              <a:rPr lang="en-US" dirty="0" err="1">
                <a:hlinkClick r:id="rId2"/>
              </a:rPr>
              <a:t>Jupyter</a:t>
            </a:r>
            <a:r>
              <a:rPr lang="en-US" dirty="0">
                <a:hlinkClick r:id="rId2"/>
              </a:rPr>
              <a:t> Notebook | by </a:t>
            </a:r>
            <a:r>
              <a:rPr lang="en-US" dirty="0" err="1">
                <a:hlinkClick r:id="rId2"/>
              </a:rPr>
              <a:t>Khelifi</a:t>
            </a:r>
            <a:r>
              <a:rPr lang="en-US" dirty="0">
                <a:hlinkClick r:id="rId2"/>
              </a:rPr>
              <a:t> Ahmed Aziz | Towards Data Science</a:t>
            </a:r>
            <a:endParaRPr lang="en-US" dirty="0"/>
          </a:p>
          <a:p>
            <a:r>
              <a:rPr lang="en-US" dirty="0"/>
              <a:t>You need to Run the Markdown cell as well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F8706EF-2D2E-4708-AEF3-993124F70E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000"/>
          <a:stretch/>
        </p:blipFill>
        <p:spPr>
          <a:xfrm>
            <a:off x="0" y="0"/>
            <a:ext cx="12192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216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6ABCD-3293-41E2-BCB6-ECA60969B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3CF955-AADA-4863-A1B4-61E5D050B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2F5081-3397-40D1-AFBB-E093416625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778"/>
          <a:stretch/>
        </p:blipFill>
        <p:spPr>
          <a:xfrm>
            <a:off x="0" y="-45468"/>
            <a:ext cx="12192000" cy="42672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BF12B7D-194F-439A-AFFF-72F5FAB983C9}"/>
              </a:ext>
            </a:extLst>
          </p:cNvPr>
          <p:cNvSpPr/>
          <p:nvPr/>
        </p:nvSpPr>
        <p:spPr>
          <a:xfrm>
            <a:off x="3124200" y="1600200"/>
            <a:ext cx="6096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85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4987B-B6CE-49A4-9949-5A5A7E01E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874A0D-9514-452B-B16A-18AD025AA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760468"/>
            <a:ext cx="10972800" cy="990600"/>
          </a:xfrm>
        </p:spPr>
        <p:txBody>
          <a:bodyPr/>
          <a:lstStyle/>
          <a:p>
            <a:r>
              <a:rPr lang="en-US" dirty="0"/>
              <a:t>You can export the notebook into HTML or PDF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16ADA1-EB8D-407F-A240-818DF35D1C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667"/>
          <a:stretch/>
        </p:blipFill>
        <p:spPr>
          <a:xfrm>
            <a:off x="0" y="-45467"/>
            <a:ext cx="12192000" cy="57150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AEF4AD2-82F6-4273-A937-A68F19CEFD48}"/>
              </a:ext>
            </a:extLst>
          </p:cNvPr>
          <p:cNvSpPr/>
          <p:nvPr/>
        </p:nvSpPr>
        <p:spPr>
          <a:xfrm>
            <a:off x="2667000" y="3931667"/>
            <a:ext cx="9144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4B31007-6845-4BCB-A77D-675C90AD38B4}"/>
              </a:ext>
            </a:extLst>
          </p:cNvPr>
          <p:cNvSpPr/>
          <p:nvPr/>
        </p:nvSpPr>
        <p:spPr>
          <a:xfrm>
            <a:off x="2743200" y="4724400"/>
            <a:ext cx="1143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68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4B679-B55D-43B5-BD77-038FB59D9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1BB45-B062-47D5-B00B-0468D3109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notebook is run interactively, each time running a specific cell</a:t>
            </a:r>
          </a:p>
          <a:p>
            <a:r>
              <a:rPr lang="en-US" dirty="0"/>
              <a:t>The state of the program remains in memory while the notebook is running</a:t>
            </a:r>
          </a:p>
          <a:p>
            <a:r>
              <a:rPr lang="en-US" dirty="0"/>
              <a:t>Each cell has access to the current state of the memory</a:t>
            </a:r>
          </a:p>
          <a:p>
            <a:r>
              <a:rPr lang="en-US" dirty="0"/>
              <a:t>You can jump between cells in a non-linear way</a:t>
            </a:r>
          </a:p>
          <a:p>
            <a:r>
              <a:rPr lang="en-US" dirty="0"/>
              <a:t>You should be aware of the state of the memory of the notebook when you run a specific cell.</a:t>
            </a:r>
          </a:p>
        </p:txBody>
      </p:sp>
    </p:spTree>
    <p:extLst>
      <p:ext uri="{BB962C8B-B14F-4D97-AF65-F5344CB8AC3E}">
        <p14:creationId xmlns:p14="http://schemas.microsoft.com/office/powerpoint/2010/main" val="35922953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18DB7-6D60-4BDE-8B86-D82C95FC2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200BC9-E177-46E1-ACDC-910C46D80D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562600"/>
            <a:ext cx="10972800" cy="11430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The order in which the cells are executed is shown in the increasing numbers (not always useful)</a:t>
            </a:r>
          </a:p>
          <a:p>
            <a:r>
              <a:rPr lang="en-US" dirty="0"/>
              <a:t>The second in order cell is executed third</a:t>
            </a:r>
          </a:p>
          <a:p>
            <a:pPr lvl="1"/>
            <a:r>
              <a:rPr lang="en-US" dirty="0"/>
              <a:t>So it has access to z, and uses the value 4 for 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CF0111-D586-402A-96E1-63C265FD58B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111"/>
          <a:stretch/>
        </p:blipFill>
        <p:spPr>
          <a:xfrm>
            <a:off x="76200" y="1524000"/>
            <a:ext cx="12192000" cy="403860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09DB4AD4-9C0D-47A3-A399-51E70B571766}"/>
              </a:ext>
            </a:extLst>
          </p:cNvPr>
          <p:cNvSpPr/>
          <p:nvPr/>
        </p:nvSpPr>
        <p:spPr>
          <a:xfrm>
            <a:off x="1676400" y="3657600"/>
            <a:ext cx="762000" cy="1828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2938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37BE8-7277-40F9-8627-DFB4E6195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Restarting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BEB602-5983-4EE1-AA87-7B9C19BB6E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1067" y="1600200"/>
            <a:ext cx="8669866" cy="4876800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1A6348BC-6BC9-4764-9AE2-6C02959EF3CA}"/>
              </a:ext>
            </a:extLst>
          </p:cNvPr>
          <p:cNvSpPr/>
          <p:nvPr/>
        </p:nvSpPr>
        <p:spPr>
          <a:xfrm>
            <a:off x="3886200" y="2743200"/>
            <a:ext cx="1752600" cy="990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528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13785</TotalTime>
  <Words>666</Words>
  <Application>Microsoft Office PowerPoint</Application>
  <PresentationFormat>Widescreen</PresentationFormat>
  <Paragraphs>72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Courier New</vt:lpstr>
      <vt:lpstr>Wingdings</vt:lpstr>
      <vt:lpstr>Clarity</vt:lpstr>
      <vt:lpstr>DATA MINING TUTORIAL</vt:lpstr>
      <vt:lpstr>Python</vt:lpstr>
      <vt:lpstr>Anaconda</vt:lpstr>
      <vt:lpstr>Jupyter Notebook</vt:lpstr>
      <vt:lpstr>PowerPoint Presentation</vt:lpstr>
      <vt:lpstr>The Anaconda Navigator</vt:lpstr>
      <vt:lpstr>PowerPoint Presentation</vt:lpstr>
      <vt:lpstr>PowerPoint Presentation</vt:lpstr>
      <vt:lpstr>PowerPoint Presentation</vt:lpstr>
      <vt:lpstr>PowerPoint Presentation</vt:lpstr>
      <vt:lpstr>Installing Packages</vt:lpstr>
      <vt:lpstr>Notebooks</vt:lpstr>
      <vt:lpstr>Changing the notebook default directory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Attention!</vt:lpstr>
      <vt:lpstr>A simple example</vt:lpstr>
      <vt:lpstr>Restarting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tsap</dc:creator>
  <cp:lastModifiedBy>ΠΑΝΑΓΙΩΤΗΣ ΤΣΑΠΑΡΑΣ</cp:lastModifiedBy>
  <cp:revision>261</cp:revision>
  <dcterms:created xsi:type="dcterms:W3CDTF">2011-10-17T19:46:53Z</dcterms:created>
  <dcterms:modified xsi:type="dcterms:W3CDTF">2023-10-31T14:53:26Z</dcterms:modified>
</cp:coreProperties>
</file>