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18"/>
  </p:notesMasterIdLst>
  <p:sldIdLst>
    <p:sldId id="369" r:id="rId2"/>
    <p:sldId id="551" r:id="rId3"/>
    <p:sldId id="552" r:id="rId4"/>
    <p:sldId id="553" r:id="rId5"/>
    <p:sldId id="555" r:id="rId6"/>
    <p:sldId id="556" r:id="rId7"/>
    <p:sldId id="717" r:id="rId8"/>
    <p:sldId id="619" r:id="rId9"/>
    <p:sldId id="560" r:id="rId10"/>
    <p:sldId id="561" r:id="rId11"/>
    <p:sldId id="562" r:id="rId12"/>
    <p:sldId id="563" r:id="rId13"/>
    <p:sldId id="564" r:id="rId14"/>
    <p:sldId id="565" r:id="rId15"/>
    <p:sldId id="566" r:id="rId16"/>
    <p:sldId id="639" r:id="rId17"/>
    <p:sldId id="567" r:id="rId18"/>
    <p:sldId id="568" r:id="rId19"/>
    <p:sldId id="620" r:id="rId20"/>
    <p:sldId id="569" r:id="rId21"/>
    <p:sldId id="570" r:id="rId22"/>
    <p:sldId id="573" r:id="rId23"/>
    <p:sldId id="574" r:id="rId24"/>
    <p:sldId id="571" r:id="rId25"/>
    <p:sldId id="572" r:id="rId26"/>
    <p:sldId id="575" r:id="rId27"/>
    <p:sldId id="576" r:id="rId28"/>
    <p:sldId id="577" r:id="rId29"/>
    <p:sldId id="622" r:id="rId30"/>
    <p:sldId id="623" r:id="rId31"/>
    <p:sldId id="578" r:id="rId32"/>
    <p:sldId id="579" r:id="rId33"/>
    <p:sldId id="580" r:id="rId34"/>
    <p:sldId id="581" r:id="rId35"/>
    <p:sldId id="582" r:id="rId36"/>
    <p:sldId id="583" r:id="rId37"/>
    <p:sldId id="584" r:id="rId38"/>
    <p:sldId id="585" r:id="rId39"/>
    <p:sldId id="644" r:id="rId40"/>
    <p:sldId id="645" r:id="rId41"/>
    <p:sldId id="646" r:id="rId42"/>
    <p:sldId id="647" r:id="rId43"/>
    <p:sldId id="648" r:id="rId44"/>
    <p:sldId id="649" r:id="rId45"/>
    <p:sldId id="650" r:id="rId46"/>
    <p:sldId id="651" r:id="rId47"/>
    <p:sldId id="652" r:id="rId48"/>
    <p:sldId id="653" r:id="rId49"/>
    <p:sldId id="654" r:id="rId50"/>
    <p:sldId id="655" r:id="rId51"/>
    <p:sldId id="656" r:id="rId52"/>
    <p:sldId id="657" r:id="rId53"/>
    <p:sldId id="658" r:id="rId54"/>
    <p:sldId id="659" r:id="rId55"/>
    <p:sldId id="660" r:id="rId56"/>
    <p:sldId id="661" r:id="rId57"/>
    <p:sldId id="662" r:id="rId58"/>
    <p:sldId id="663" r:id="rId59"/>
    <p:sldId id="664" r:id="rId60"/>
    <p:sldId id="666" r:id="rId61"/>
    <p:sldId id="667" r:id="rId62"/>
    <p:sldId id="668" r:id="rId63"/>
    <p:sldId id="669" r:id="rId64"/>
    <p:sldId id="670" r:id="rId65"/>
    <p:sldId id="671" r:id="rId66"/>
    <p:sldId id="672" r:id="rId67"/>
    <p:sldId id="673" r:id="rId68"/>
    <p:sldId id="674" r:id="rId69"/>
    <p:sldId id="675" r:id="rId70"/>
    <p:sldId id="676" r:id="rId71"/>
    <p:sldId id="677" r:id="rId72"/>
    <p:sldId id="678" r:id="rId73"/>
    <p:sldId id="679" r:id="rId74"/>
    <p:sldId id="680" r:id="rId75"/>
    <p:sldId id="682" r:id="rId76"/>
    <p:sldId id="681" r:id="rId77"/>
    <p:sldId id="683" r:id="rId78"/>
    <p:sldId id="749" r:id="rId79"/>
    <p:sldId id="750" r:id="rId80"/>
    <p:sldId id="554" r:id="rId81"/>
    <p:sldId id="787" r:id="rId82"/>
    <p:sldId id="752" r:id="rId83"/>
    <p:sldId id="753" r:id="rId84"/>
    <p:sldId id="788" r:id="rId85"/>
    <p:sldId id="786" r:id="rId86"/>
    <p:sldId id="761" r:id="rId87"/>
    <p:sldId id="762" r:id="rId88"/>
    <p:sldId id="763" r:id="rId89"/>
    <p:sldId id="764" r:id="rId90"/>
    <p:sldId id="765" r:id="rId91"/>
    <p:sldId id="754" r:id="rId92"/>
    <p:sldId id="789" r:id="rId93"/>
    <p:sldId id="756" r:id="rId94"/>
    <p:sldId id="758" r:id="rId95"/>
    <p:sldId id="760" r:id="rId96"/>
    <p:sldId id="766" r:id="rId97"/>
    <p:sldId id="785" r:id="rId98"/>
    <p:sldId id="790" r:id="rId99"/>
    <p:sldId id="768" r:id="rId100"/>
    <p:sldId id="769" r:id="rId101"/>
    <p:sldId id="770" r:id="rId102"/>
    <p:sldId id="784" r:id="rId103"/>
    <p:sldId id="771" r:id="rId104"/>
    <p:sldId id="772" r:id="rId105"/>
    <p:sldId id="782" r:id="rId106"/>
    <p:sldId id="783" r:id="rId107"/>
    <p:sldId id="773" r:id="rId108"/>
    <p:sldId id="774" r:id="rId109"/>
    <p:sldId id="775" r:id="rId110"/>
    <p:sldId id="776" r:id="rId111"/>
    <p:sldId id="791" r:id="rId112"/>
    <p:sldId id="777" r:id="rId113"/>
    <p:sldId id="778" r:id="rId114"/>
    <p:sldId id="779" r:id="rId115"/>
    <p:sldId id="780" r:id="rId116"/>
    <p:sldId id="781" r:id="rId1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DEE3"/>
    <a:srgbClr val="FFCC00"/>
    <a:srgbClr val="EF85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544198-EACF-4078-99F4-94A4F07A1990}" v="7" dt="2025-11-25T08:43:32.1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 autoAdjust="0"/>
    <p:restoredTop sz="94676" autoAdjust="0"/>
  </p:normalViewPr>
  <p:slideViewPr>
    <p:cSldViewPr>
      <p:cViewPr varScale="1">
        <p:scale>
          <a:sx n="59" d="100"/>
          <a:sy n="59" d="100"/>
        </p:scale>
        <p:origin x="932" y="25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microsoft.com/office/2016/11/relationships/changesInfo" Target="changesInfos/changesInfo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notesMaster" Target="notesMasters/notesMaster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microsoft.com/office/2015/10/relationships/revisionInfo" Target="revisionInfo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presProps" Target="presProp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ΠΑΝΑΓΙΩΤΗΣ ΤΣΑΠΑΡΑΣ" userId="14c29a0b-fba8-4de1-ba9f-ce710cf39d77" providerId="ADAL" clId="{9E9B05CB-1F34-48AC-99DE-E1BFC14621D8}"/>
    <pc:docChg chg="modSld">
      <pc:chgData name="ΠΑΝΑΓΙΩΤΗΣ ΤΣΑΠΑΡΑΣ" userId="14c29a0b-fba8-4de1-ba9f-ce710cf39d77" providerId="ADAL" clId="{9E9B05CB-1F34-48AC-99DE-E1BFC14621D8}" dt="2025-11-25T09:19:57.169" v="17" actId="20577"/>
      <pc:docMkLst>
        <pc:docMk/>
      </pc:docMkLst>
      <pc:sldChg chg="modSp">
        <pc:chgData name="ΠΑΝΑΓΙΩΤΗΣ ΤΣΑΠΑΡΑΣ" userId="14c29a0b-fba8-4de1-ba9f-ce710cf39d77" providerId="ADAL" clId="{9E9B05CB-1F34-48AC-99DE-E1BFC14621D8}" dt="2025-11-25T08:43:32.188" v="6" actId="207"/>
        <pc:sldMkLst>
          <pc:docMk/>
          <pc:sldMk cId="3458885100" sldId="569"/>
        </pc:sldMkLst>
        <pc:spChg chg="mod">
          <ac:chgData name="ΠΑΝΑΓΙΩΤΗΣ ΤΣΑΠΑΡΑΣ" userId="14c29a0b-fba8-4de1-ba9f-ce710cf39d77" providerId="ADAL" clId="{9E9B05CB-1F34-48AC-99DE-E1BFC14621D8}" dt="2025-11-25T08:43:32.188" v="6" actId="207"/>
          <ac:spMkLst>
            <pc:docMk/>
            <pc:sldMk cId="3458885100" sldId="569"/>
            <ac:spMk id="3" creationId="{00000000-0000-0000-0000-000000000000}"/>
          </ac:spMkLst>
        </pc:spChg>
      </pc:sldChg>
      <pc:sldChg chg="modSp mod">
        <pc:chgData name="ΠΑΝΑΓΙΩΤΗΣ ΤΣΑΠΑΡΑΣ" userId="14c29a0b-fba8-4de1-ba9f-ce710cf39d77" providerId="ADAL" clId="{9E9B05CB-1F34-48AC-99DE-E1BFC14621D8}" dt="2025-11-25T08:43:52.546" v="16" actId="6549"/>
        <pc:sldMkLst>
          <pc:docMk/>
          <pc:sldMk cId="962937464" sldId="570"/>
        </pc:sldMkLst>
        <pc:spChg chg="mod">
          <ac:chgData name="ΠΑΝΑΓΙΩΤΗΣ ΤΣΑΠΑΡΑΣ" userId="14c29a0b-fba8-4de1-ba9f-ce710cf39d77" providerId="ADAL" clId="{9E9B05CB-1F34-48AC-99DE-E1BFC14621D8}" dt="2025-11-25T08:43:52.546" v="16" actId="6549"/>
          <ac:spMkLst>
            <pc:docMk/>
            <pc:sldMk cId="962937464" sldId="570"/>
            <ac:spMk id="7" creationId="{097D2723-205B-457E-9199-21D26A92141B}"/>
          </ac:spMkLst>
        </pc:spChg>
      </pc:sldChg>
      <pc:sldChg chg="modSp">
        <pc:chgData name="ΠΑΝΑΓΙΩΤΗΣ ΤΣΑΠΑΡΑΣ" userId="14c29a0b-fba8-4de1-ba9f-ce710cf39d77" providerId="ADAL" clId="{9E9B05CB-1F34-48AC-99DE-E1BFC14621D8}" dt="2025-11-25T08:43:20.972" v="4" actId="207"/>
        <pc:sldMkLst>
          <pc:docMk/>
          <pc:sldMk cId="3559631678" sldId="620"/>
        </pc:sldMkLst>
        <pc:spChg chg="mod">
          <ac:chgData name="ΠΑΝΑΓΙΩΤΗΣ ΤΣΑΠΑΡΑΣ" userId="14c29a0b-fba8-4de1-ba9f-ce710cf39d77" providerId="ADAL" clId="{9E9B05CB-1F34-48AC-99DE-E1BFC14621D8}" dt="2025-11-25T08:43:20.972" v="4" actId="207"/>
          <ac:spMkLst>
            <pc:docMk/>
            <pc:sldMk cId="3559631678" sldId="620"/>
            <ac:spMk id="3" creationId="{00000000-0000-0000-0000-000000000000}"/>
          </ac:spMkLst>
        </pc:spChg>
      </pc:sldChg>
      <pc:sldChg chg="modSp mod">
        <pc:chgData name="ΠΑΝΑΓΙΩΤΗΣ ΤΣΑΠΑΡΑΣ" userId="14c29a0b-fba8-4de1-ba9f-ce710cf39d77" providerId="ADAL" clId="{9E9B05CB-1F34-48AC-99DE-E1BFC14621D8}" dt="2025-11-25T09:19:57.169" v="17" actId="20577"/>
        <pc:sldMkLst>
          <pc:docMk/>
          <pc:sldMk cId="2738424207" sldId="763"/>
        </pc:sldMkLst>
        <pc:spChg chg="mod">
          <ac:chgData name="ΠΑΝΑΓΙΩΤΗΣ ΤΣΑΠΑΡΑΣ" userId="14c29a0b-fba8-4de1-ba9f-ce710cf39d77" providerId="ADAL" clId="{9E9B05CB-1F34-48AC-99DE-E1BFC14621D8}" dt="2025-11-25T09:19:57.169" v="17" actId="20577"/>
          <ac:spMkLst>
            <pc:docMk/>
            <pc:sldMk cId="2738424207" sldId="763"/>
            <ac:spMk id="167526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8EA21D-F609-4883-9BF2-C2257D2F3E11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2ABF5E-119C-40D0-9F75-E2458688F6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356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2ABF5E-119C-40D0-9F75-E2458688F62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699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2ABF5E-119C-40D0-9F75-E2458688F62F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088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11/25/2025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Clr>
                <a:schemeClr val="accent1"/>
              </a:buClr>
              <a:defRPr/>
            </a:lvl2pPr>
            <a:lvl4pPr>
              <a:buClr>
                <a:schemeClr val="accent1"/>
              </a:buClr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l-GR" dirty="0"/>
              <a:t>Χειμώνας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CS-409: </a:t>
            </a:r>
            <a:r>
              <a:rPr lang="el-GR" dirty="0" err="1"/>
              <a:t>Αντικειμενοστρεφής</a:t>
            </a:r>
            <a:r>
              <a:rPr lang="el-GR" dirty="0"/>
              <a:t> </a:t>
            </a:r>
            <a:r>
              <a:rPr lang="el-GR" dirty="0" err="1"/>
              <a:t>Προγραμματισμος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11/25/2025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11/25/2025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11/25/2025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11/25/2025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11/25/2025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080"/>
            <a:ext cx="2852928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792080"/>
            <a:ext cx="7620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130553"/>
            <a:ext cx="2852928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11/25/2025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2152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480"/>
            <a:ext cx="2856907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1480" y="838201"/>
            <a:ext cx="787252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33600"/>
            <a:ext cx="2852928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11/25/2025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11/25/2025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609600"/>
            <a:ext cx="27432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80264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11/25/2025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52400"/>
            <a:ext cx="11040533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48217" y="1143000"/>
            <a:ext cx="5444067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5484" y="1143000"/>
            <a:ext cx="5444067" cy="2514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5484" y="3810000"/>
            <a:ext cx="5444067" cy="2514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2409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0DD7E345-9BD5-414F-9B98-BE3DCAA5A9BF}" type="datetimeFigureOut">
              <a:rPr lang="en-US" smtClean="0"/>
              <a:t>11/25/2025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l-GR" dirty="0" err="1"/>
              <a:t>Αντικειμενοστρεφής</a:t>
            </a:r>
            <a:r>
              <a:rPr lang="el-GR" dirty="0"/>
              <a:t> Προγραμματισμός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18288"/>
            <a:ext cx="1422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6"/>
        </a:buClr>
        <a:buSzPct val="85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6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6"/>
        </a:buClr>
        <a:buSzPct val="9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6"/>
        </a:buClr>
        <a:buSzPct val="10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7" Type="http://schemas.openxmlformats.org/officeDocument/2006/relationships/image" Target="../media/image25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7" Type="http://schemas.openxmlformats.org/officeDocument/2006/relationships/image" Target="../media/image25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w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w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w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oleObject" Target="../embeddings/oleObject10.bin"/><Relationship Id="rId4" Type="http://schemas.openxmlformats.org/officeDocument/2006/relationships/image" Target="../media/image69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0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0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wmf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wmf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0.png"/><Relationship Id="rId2" Type="http://schemas.openxmlformats.org/officeDocument/2006/relationships/image" Target="../media/image620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0.png"/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0.png"/><Relationship Id="rId4" Type="http://schemas.openxmlformats.org/officeDocument/2006/relationships/image" Target="../media/image650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2" Type="http://schemas.openxmlformats.org/officeDocument/2006/relationships/image" Target="../media/image75.wmf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image" Target="../media/image77.wmf"/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image" Target="../media/image79.wmf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2" Type="http://schemas.openxmlformats.org/officeDocument/2006/relationships/image" Target="../media/image73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wmf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77.wmf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0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0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0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0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4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4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DATA MINING</a:t>
            </a:r>
            <a:br>
              <a:rPr lang="en-US" dirty="0"/>
            </a:br>
            <a:r>
              <a:rPr lang="en-US" dirty="0"/>
              <a:t>Clustering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382000" cy="2209800"/>
          </a:xfrm>
        </p:spPr>
        <p:txBody>
          <a:bodyPr>
            <a:normAutofit/>
          </a:bodyPr>
          <a:lstStyle/>
          <a:p>
            <a:r>
              <a:rPr lang="en-US" dirty="0"/>
              <a:t>The k-means algorithm</a:t>
            </a:r>
          </a:p>
          <a:p>
            <a:r>
              <a:rPr lang="en-US" dirty="0"/>
              <a:t>Hierarchical Clustering</a:t>
            </a:r>
          </a:p>
          <a:p>
            <a:r>
              <a:rPr lang="en-US" dirty="0"/>
              <a:t>The DBSCAN algorithm</a:t>
            </a:r>
            <a:endParaRPr lang="el-GR" dirty="0"/>
          </a:p>
          <a:p>
            <a:r>
              <a:rPr lang="en-US" dirty="0"/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3974019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49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Clustering</a:t>
            </a:r>
            <a:r>
              <a:rPr lang="en-US" dirty="0"/>
              <a:t>?</a:t>
            </a:r>
          </a:p>
        </p:txBody>
      </p:sp>
      <p:sp>
        <p:nvSpPr>
          <p:cNvPr id="153498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599" y="1524000"/>
            <a:ext cx="11048993" cy="129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A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grouping</a:t>
            </a:r>
            <a:r>
              <a:rPr lang="en-US" sz="2400" dirty="0"/>
              <a:t> of objects such that the objects in a </a:t>
            </a:r>
            <a:r>
              <a:rPr lang="en-US" sz="2400" dirty="0">
                <a:solidFill>
                  <a:srgbClr val="0070C0"/>
                </a:solidFill>
              </a:rPr>
              <a:t>group</a:t>
            </a:r>
            <a:r>
              <a:rPr lang="en-US" sz="2400" dirty="0"/>
              <a:t> (</a:t>
            </a:r>
            <a:r>
              <a:rPr lang="en-US" sz="2400" dirty="0">
                <a:solidFill>
                  <a:srgbClr val="0070C0"/>
                </a:solidFill>
              </a:rPr>
              <a:t>cluster</a:t>
            </a:r>
            <a:r>
              <a:rPr lang="en-US" sz="2400" dirty="0"/>
              <a:t>) are similar (or related) to one another and different from (or unrelated to) the objects in other groups (clusters)</a:t>
            </a:r>
          </a:p>
        </p:txBody>
      </p:sp>
      <p:grpSp>
        <p:nvGrpSpPr>
          <p:cNvPr id="1534982" name="Group 6"/>
          <p:cNvGrpSpPr>
            <a:grpSpLocks/>
          </p:cNvGrpSpPr>
          <p:nvPr/>
        </p:nvGrpSpPr>
        <p:grpSpPr bwMode="auto">
          <a:xfrm>
            <a:off x="4800600" y="3951288"/>
            <a:ext cx="3048000" cy="2678112"/>
            <a:chOff x="2160" y="2544"/>
            <a:chExt cx="1920" cy="1687"/>
          </a:xfrm>
        </p:grpSpPr>
        <p:sp>
          <p:nvSpPr>
            <p:cNvPr id="1534983" name="Line 7"/>
            <p:cNvSpPr>
              <a:spLocks noChangeShapeType="1"/>
            </p:cNvSpPr>
            <p:nvPr/>
          </p:nvSpPr>
          <p:spPr bwMode="auto">
            <a:xfrm>
              <a:off x="2736" y="2544"/>
              <a:ext cx="0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4984" name="Line 8"/>
            <p:cNvSpPr>
              <a:spLocks noChangeShapeType="1"/>
            </p:cNvSpPr>
            <p:nvPr/>
          </p:nvSpPr>
          <p:spPr bwMode="auto">
            <a:xfrm>
              <a:off x="2736" y="3696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4985" name="Freeform 9"/>
            <p:cNvSpPr>
              <a:spLocks/>
            </p:cNvSpPr>
            <p:nvPr/>
          </p:nvSpPr>
          <p:spPr bwMode="auto">
            <a:xfrm>
              <a:off x="2226" y="3696"/>
              <a:ext cx="510" cy="535"/>
            </a:xfrm>
            <a:custGeom>
              <a:avLst/>
              <a:gdLst>
                <a:gd name="T0" fmla="*/ 510 w 510"/>
                <a:gd name="T1" fmla="*/ 0 h 535"/>
                <a:gd name="T2" fmla="*/ 0 w 510"/>
                <a:gd name="T3" fmla="*/ 535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10" h="535">
                  <a:moveTo>
                    <a:pt x="510" y="0"/>
                  </a:moveTo>
                  <a:lnTo>
                    <a:pt x="0" y="535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4986" name="AutoShape 10"/>
            <p:cNvSpPr>
              <a:spLocks noChangeArrowheads="1"/>
            </p:cNvSpPr>
            <p:nvPr/>
          </p:nvSpPr>
          <p:spPr bwMode="auto">
            <a:xfrm>
              <a:off x="3264" y="2880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4987" name="AutoShape 11"/>
            <p:cNvSpPr>
              <a:spLocks noChangeArrowheads="1"/>
            </p:cNvSpPr>
            <p:nvPr/>
          </p:nvSpPr>
          <p:spPr bwMode="auto">
            <a:xfrm>
              <a:off x="3408" y="2880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4988" name="AutoShape 12"/>
            <p:cNvSpPr>
              <a:spLocks noChangeArrowheads="1"/>
            </p:cNvSpPr>
            <p:nvPr/>
          </p:nvSpPr>
          <p:spPr bwMode="auto">
            <a:xfrm>
              <a:off x="3360" y="2736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4989" name="AutoShape 13"/>
            <p:cNvSpPr>
              <a:spLocks noChangeArrowheads="1"/>
            </p:cNvSpPr>
            <p:nvPr/>
          </p:nvSpPr>
          <p:spPr bwMode="auto">
            <a:xfrm>
              <a:off x="3360" y="3024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4990" name="AutoShape 14"/>
            <p:cNvSpPr>
              <a:spLocks noChangeArrowheads="1"/>
            </p:cNvSpPr>
            <p:nvPr/>
          </p:nvSpPr>
          <p:spPr bwMode="auto">
            <a:xfrm>
              <a:off x="3600" y="2880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4991" name="AutoShape 15"/>
            <p:cNvSpPr>
              <a:spLocks noChangeArrowheads="1"/>
            </p:cNvSpPr>
            <p:nvPr/>
          </p:nvSpPr>
          <p:spPr bwMode="auto">
            <a:xfrm>
              <a:off x="3504" y="2784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4992" name="AutoShape 16"/>
            <p:cNvSpPr>
              <a:spLocks noChangeArrowheads="1"/>
            </p:cNvSpPr>
            <p:nvPr/>
          </p:nvSpPr>
          <p:spPr bwMode="auto">
            <a:xfrm>
              <a:off x="3168" y="2736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4993" name="AutoShape 17"/>
            <p:cNvSpPr>
              <a:spLocks noChangeArrowheads="1"/>
            </p:cNvSpPr>
            <p:nvPr/>
          </p:nvSpPr>
          <p:spPr bwMode="auto">
            <a:xfrm>
              <a:off x="3504" y="2976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4994" name="AutoShape 18"/>
            <p:cNvSpPr>
              <a:spLocks noChangeArrowheads="1"/>
            </p:cNvSpPr>
            <p:nvPr/>
          </p:nvSpPr>
          <p:spPr bwMode="auto">
            <a:xfrm>
              <a:off x="3168" y="2976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4995" name="AutoShape 19"/>
            <p:cNvSpPr>
              <a:spLocks noChangeArrowheads="1"/>
            </p:cNvSpPr>
            <p:nvPr/>
          </p:nvSpPr>
          <p:spPr bwMode="auto">
            <a:xfrm>
              <a:off x="2160" y="3264"/>
              <a:ext cx="96" cy="96"/>
            </a:xfrm>
            <a:prstGeom prst="octagon">
              <a:avLst>
                <a:gd name="adj" fmla="val 29287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4996" name="AutoShape 20"/>
            <p:cNvSpPr>
              <a:spLocks noChangeArrowheads="1"/>
            </p:cNvSpPr>
            <p:nvPr/>
          </p:nvSpPr>
          <p:spPr bwMode="auto">
            <a:xfrm>
              <a:off x="2304" y="3312"/>
              <a:ext cx="96" cy="96"/>
            </a:xfrm>
            <a:prstGeom prst="octagon">
              <a:avLst>
                <a:gd name="adj" fmla="val 29287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4997" name="AutoShape 21"/>
            <p:cNvSpPr>
              <a:spLocks noChangeArrowheads="1"/>
            </p:cNvSpPr>
            <p:nvPr/>
          </p:nvSpPr>
          <p:spPr bwMode="auto">
            <a:xfrm>
              <a:off x="2304" y="3456"/>
              <a:ext cx="96" cy="96"/>
            </a:xfrm>
            <a:prstGeom prst="octagon">
              <a:avLst>
                <a:gd name="adj" fmla="val 29287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4998" name="AutoShape 22"/>
            <p:cNvSpPr>
              <a:spLocks noChangeArrowheads="1"/>
            </p:cNvSpPr>
            <p:nvPr/>
          </p:nvSpPr>
          <p:spPr bwMode="auto">
            <a:xfrm>
              <a:off x="2448" y="3312"/>
              <a:ext cx="96" cy="96"/>
            </a:xfrm>
            <a:prstGeom prst="octagon">
              <a:avLst>
                <a:gd name="adj" fmla="val 29287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4999" name="AutoShape 23"/>
            <p:cNvSpPr>
              <a:spLocks noChangeArrowheads="1"/>
            </p:cNvSpPr>
            <p:nvPr/>
          </p:nvSpPr>
          <p:spPr bwMode="auto">
            <a:xfrm>
              <a:off x="2352" y="3168"/>
              <a:ext cx="96" cy="96"/>
            </a:xfrm>
            <a:prstGeom prst="octagon">
              <a:avLst>
                <a:gd name="adj" fmla="val 29287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5000" name="AutoShape 24"/>
            <p:cNvSpPr>
              <a:spLocks noChangeArrowheads="1"/>
            </p:cNvSpPr>
            <p:nvPr/>
          </p:nvSpPr>
          <p:spPr bwMode="auto">
            <a:xfrm>
              <a:off x="2448" y="3456"/>
              <a:ext cx="96" cy="96"/>
            </a:xfrm>
            <a:prstGeom prst="octagon">
              <a:avLst>
                <a:gd name="adj" fmla="val 29287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5001" name="AutoShape 25"/>
            <p:cNvSpPr>
              <a:spLocks noChangeArrowheads="1"/>
            </p:cNvSpPr>
            <p:nvPr/>
          </p:nvSpPr>
          <p:spPr bwMode="auto">
            <a:xfrm>
              <a:off x="2160" y="3408"/>
              <a:ext cx="96" cy="96"/>
            </a:xfrm>
            <a:prstGeom prst="octagon">
              <a:avLst>
                <a:gd name="adj" fmla="val 29287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5002" name="AutoShape 26"/>
            <p:cNvSpPr>
              <a:spLocks noChangeArrowheads="1"/>
            </p:cNvSpPr>
            <p:nvPr/>
          </p:nvSpPr>
          <p:spPr bwMode="auto">
            <a:xfrm>
              <a:off x="3504" y="3552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5003" name="AutoShape 27"/>
            <p:cNvSpPr>
              <a:spLocks noChangeArrowheads="1"/>
            </p:cNvSpPr>
            <p:nvPr/>
          </p:nvSpPr>
          <p:spPr bwMode="auto">
            <a:xfrm>
              <a:off x="3792" y="3600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5004" name="AutoShape 28"/>
            <p:cNvSpPr>
              <a:spLocks noChangeArrowheads="1"/>
            </p:cNvSpPr>
            <p:nvPr/>
          </p:nvSpPr>
          <p:spPr bwMode="auto">
            <a:xfrm>
              <a:off x="3648" y="3696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5005" name="AutoShape 29"/>
            <p:cNvSpPr>
              <a:spLocks noChangeArrowheads="1"/>
            </p:cNvSpPr>
            <p:nvPr/>
          </p:nvSpPr>
          <p:spPr bwMode="auto">
            <a:xfrm>
              <a:off x="3504" y="3792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5006" name="AutoShape 30"/>
            <p:cNvSpPr>
              <a:spLocks noChangeArrowheads="1"/>
            </p:cNvSpPr>
            <p:nvPr/>
          </p:nvSpPr>
          <p:spPr bwMode="auto">
            <a:xfrm>
              <a:off x="3696" y="3792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5007" name="AutoShape 31"/>
            <p:cNvSpPr>
              <a:spLocks noChangeArrowheads="1"/>
            </p:cNvSpPr>
            <p:nvPr/>
          </p:nvSpPr>
          <p:spPr bwMode="auto">
            <a:xfrm flipV="1">
              <a:off x="3504" y="3648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5008" name="AutoShape 32"/>
            <p:cNvSpPr>
              <a:spLocks noChangeArrowheads="1"/>
            </p:cNvSpPr>
            <p:nvPr/>
          </p:nvSpPr>
          <p:spPr bwMode="auto">
            <a:xfrm>
              <a:off x="3696" y="3504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35009" name="Group 33"/>
          <p:cNvGrpSpPr>
            <a:grpSpLocks/>
          </p:cNvGrpSpPr>
          <p:nvPr/>
        </p:nvGrpSpPr>
        <p:grpSpPr bwMode="auto">
          <a:xfrm>
            <a:off x="6781800" y="3048000"/>
            <a:ext cx="3048000" cy="2514600"/>
            <a:chOff x="3312" y="1584"/>
            <a:chExt cx="1920" cy="1584"/>
          </a:xfrm>
        </p:grpSpPr>
        <p:sp>
          <p:nvSpPr>
            <p:cNvPr id="1535010" name="Line 34"/>
            <p:cNvSpPr>
              <a:spLocks noChangeShapeType="1"/>
            </p:cNvSpPr>
            <p:nvPr/>
          </p:nvSpPr>
          <p:spPr bwMode="auto">
            <a:xfrm flipH="1" flipV="1">
              <a:off x="3312" y="2736"/>
              <a:ext cx="144" cy="432"/>
            </a:xfrm>
            <a:prstGeom prst="line">
              <a:avLst/>
            </a:prstGeom>
            <a:noFill/>
            <a:ln w="25400">
              <a:solidFill>
                <a:srgbClr val="CC66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5011" name="AutoShape 35"/>
            <p:cNvSpPr>
              <a:spLocks noChangeArrowheads="1"/>
            </p:cNvSpPr>
            <p:nvPr/>
          </p:nvSpPr>
          <p:spPr bwMode="auto">
            <a:xfrm>
              <a:off x="3984" y="1584"/>
              <a:ext cx="1248" cy="672"/>
            </a:xfrm>
            <a:prstGeom prst="wedgeRectCallout">
              <a:avLst>
                <a:gd name="adj1" fmla="val -93509"/>
                <a:gd name="adj2" fmla="val 150894"/>
              </a:avLst>
            </a:prstGeom>
            <a:solidFill>
              <a:srgbClr val="00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2000">
                  <a:latin typeface="Tahoma" pitchFamily="34" charset="0"/>
                </a:rPr>
                <a:t>Inter-cluster distances are maximized</a:t>
              </a:r>
            </a:p>
          </p:txBody>
        </p:sp>
      </p:grpSp>
      <p:grpSp>
        <p:nvGrpSpPr>
          <p:cNvPr id="1535012" name="Group 36"/>
          <p:cNvGrpSpPr>
            <a:grpSpLocks/>
          </p:cNvGrpSpPr>
          <p:nvPr/>
        </p:nvGrpSpPr>
        <p:grpSpPr bwMode="auto">
          <a:xfrm>
            <a:off x="4419600" y="4038600"/>
            <a:ext cx="3276600" cy="2286000"/>
            <a:chOff x="1824" y="2208"/>
            <a:chExt cx="2064" cy="1440"/>
          </a:xfrm>
        </p:grpSpPr>
        <p:sp>
          <p:nvSpPr>
            <p:cNvPr id="1535013" name="Oval 37"/>
            <p:cNvSpPr>
              <a:spLocks noChangeArrowheads="1"/>
            </p:cNvSpPr>
            <p:nvPr/>
          </p:nvSpPr>
          <p:spPr bwMode="auto">
            <a:xfrm>
              <a:off x="1824" y="2592"/>
              <a:ext cx="816" cy="720"/>
            </a:xfrm>
            <a:prstGeom prst="ellips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5014" name="Oval 38"/>
            <p:cNvSpPr>
              <a:spLocks noChangeArrowheads="1"/>
            </p:cNvSpPr>
            <p:nvPr/>
          </p:nvSpPr>
          <p:spPr bwMode="auto">
            <a:xfrm>
              <a:off x="2928" y="2208"/>
              <a:ext cx="720" cy="624"/>
            </a:xfrm>
            <a:prstGeom prst="ellips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5015" name="Oval 39"/>
            <p:cNvSpPr>
              <a:spLocks noChangeArrowheads="1"/>
            </p:cNvSpPr>
            <p:nvPr/>
          </p:nvSpPr>
          <p:spPr bwMode="auto">
            <a:xfrm>
              <a:off x="3216" y="3024"/>
              <a:ext cx="672" cy="624"/>
            </a:xfrm>
            <a:prstGeom prst="ellips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35016" name="Group 40"/>
          <p:cNvGrpSpPr>
            <a:grpSpLocks/>
          </p:cNvGrpSpPr>
          <p:nvPr/>
        </p:nvGrpSpPr>
        <p:grpSpPr bwMode="auto">
          <a:xfrm>
            <a:off x="2819400" y="3352800"/>
            <a:ext cx="2286000" cy="1676400"/>
            <a:chOff x="816" y="1776"/>
            <a:chExt cx="1440" cy="1056"/>
          </a:xfrm>
        </p:grpSpPr>
        <p:sp>
          <p:nvSpPr>
            <p:cNvPr id="1535017" name="Line 41"/>
            <p:cNvSpPr>
              <a:spLocks noChangeShapeType="1"/>
            </p:cNvSpPr>
            <p:nvPr/>
          </p:nvSpPr>
          <p:spPr bwMode="auto">
            <a:xfrm flipV="1">
              <a:off x="2064" y="2736"/>
              <a:ext cx="192" cy="96"/>
            </a:xfrm>
            <a:prstGeom prst="line">
              <a:avLst/>
            </a:prstGeom>
            <a:noFill/>
            <a:ln w="25400">
              <a:solidFill>
                <a:srgbClr val="CC66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5018" name="AutoShape 42"/>
            <p:cNvSpPr>
              <a:spLocks noChangeArrowheads="1"/>
            </p:cNvSpPr>
            <p:nvPr/>
          </p:nvSpPr>
          <p:spPr bwMode="auto">
            <a:xfrm>
              <a:off x="816" y="1776"/>
              <a:ext cx="1248" cy="672"/>
            </a:xfrm>
            <a:prstGeom prst="wedgeRectCallout">
              <a:avLst>
                <a:gd name="adj1" fmla="val 56250"/>
                <a:gd name="adj2" fmla="val 92856"/>
              </a:avLst>
            </a:prstGeom>
            <a:solidFill>
              <a:srgbClr val="00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2000">
                  <a:latin typeface="Tahoma" pitchFamily="34" charset="0"/>
                </a:rPr>
                <a:t>Intra-cluster distances are minimized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6163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5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5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5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56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81000" y="456983"/>
            <a:ext cx="8280400" cy="914400"/>
          </a:xfrm>
        </p:spPr>
        <p:txBody>
          <a:bodyPr>
            <a:normAutofit/>
          </a:bodyPr>
          <a:lstStyle/>
          <a:p>
            <a:r>
              <a:rPr lang="en-US" dirty="0"/>
              <a:t>Why Cluster Analysis</a:t>
            </a:r>
          </a:p>
        </p:txBody>
      </p:sp>
      <p:sp>
        <p:nvSpPr>
          <p:cNvPr id="1565699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576524" y="1447801"/>
            <a:ext cx="5062275" cy="5181600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</a:pPr>
            <a:r>
              <a:rPr lang="en-US" sz="2400" b="1" dirty="0"/>
              <a:t>Understanding</a:t>
            </a:r>
          </a:p>
          <a:p>
            <a:pPr lvl="1">
              <a:spcBef>
                <a:spcPct val="20000"/>
              </a:spcBef>
            </a:pPr>
            <a:r>
              <a:rPr lang="en-US" sz="2000" dirty="0">
                <a:solidFill>
                  <a:srgbClr val="FF0000"/>
                </a:solidFill>
              </a:rPr>
              <a:t>Group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dirty="0"/>
              <a:t>related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 documents </a:t>
            </a:r>
            <a:r>
              <a:rPr lang="en-US" sz="2000" dirty="0"/>
              <a:t>for browsing,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genes and proteins</a:t>
            </a:r>
            <a:r>
              <a:rPr lang="en-US" sz="2000" dirty="0"/>
              <a:t> that have similar functionality,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stocks </a:t>
            </a:r>
            <a:r>
              <a:rPr lang="en-US" sz="2000" dirty="0"/>
              <a:t>with similar price fluctuations,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users</a:t>
            </a:r>
            <a:r>
              <a:rPr lang="en-US" sz="2000" dirty="0"/>
              <a:t> with same behavior</a:t>
            </a:r>
            <a:endParaRPr lang="en-US" sz="2000" b="1" dirty="0"/>
          </a:p>
          <a:p>
            <a:pPr>
              <a:spcBef>
                <a:spcPct val="20000"/>
              </a:spcBef>
            </a:pPr>
            <a:endParaRPr lang="en-US" sz="2400" b="1" dirty="0"/>
          </a:p>
          <a:p>
            <a:pPr>
              <a:spcBef>
                <a:spcPct val="20000"/>
              </a:spcBef>
            </a:pPr>
            <a:r>
              <a:rPr lang="en-US" sz="2400" b="1" dirty="0"/>
              <a:t>Summarization</a:t>
            </a:r>
          </a:p>
          <a:p>
            <a:pPr lvl="1">
              <a:spcBef>
                <a:spcPct val="20000"/>
              </a:spcBef>
            </a:pPr>
            <a:r>
              <a:rPr lang="en-US" sz="2000" dirty="0"/>
              <a:t>Reduce the size of large data sets</a:t>
            </a:r>
          </a:p>
          <a:p>
            <a:pPr lvl="1">
              <a:spcBef>
                <a:spcPct val="20000"/>
              </a:spcBef>
            </a:pPr>
            <a:endParaRPr lang="en-US" sz="2000" dirty="0"/>
          </a:p>
          <a:p>
            <a:r>
              <a:rPr lang="en-US" sz="2400" b="1" dirty="0"/>
              <a:t>Applications</a:t>
            </a:r>
          </a:p>
          <a:p>
            <a:pPr lvl="1"/>
            <a:r>
              <a:rPr lang="en-US" sz="2000" dirty="0"/>
              <a:t>Recommendation systems</a:t>
            </a:r>
          </a:p>
          <a:p>
            <a:pPr lvl="1"/>
            <a:r>
              <a:rPr lang="en-US" sz="2000" dirty="0"/>
              <a:t>Search Personalization</a:t>
            </a:r>
          </a:p>
          <a:p>
            <a:endParaRPr lang="en-US" sz="2400" dirty="0"/>
          </a:p>
        </p:txBody>
      </p:sp>
      <p:graphicFrame>
        <p:nvGraphicFramePr>
          <p:cNvPr id="1565700" name="Object 1028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738688084"/>
              </p:ext>
            </p:extLst>
          </p:nvPr>
        </p:nvGraphicFramePr>
        <p:xfrm>
          <a:off x="5867400" y="1524000"/>
          <a:ext cx="4800600" cy="266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620181" imgH="3122232" progId="Word.Document.8">
                  <p:embed/>
                </p:oleObj>
              </mc:Choice>
              <mc:Fallback>
                <p:oleObj name="Document" r:id="rId2" imgW="5620181" imgH="3122232" progId="Word.Document.8">
                  <p:embed/>
                  <p:pic>
                    <p:nvPicPr>
                      <p:cNvPr id="1565700" name="Object 10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1524000"/>
                        <a:ext cx="4800600" cy="2667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65702" name="Picture 1030" descr="precip_aust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4" t="12122" r="11072" b="18182"/>
          <a:stretch>
            <a:fillRect/>
          </a:stretch>
        </p:blipFill>
        <p:spPr>
          <a:xfrm>
            <a:off x="6962775" y="4038601"/>
            <a:ext cx="3657600" cy="2474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65704" name="Text Box 1032"/>
          <p:cNvSpPr txBox="1">
            <a:spLocks noChangeArrowheads="1"/>
          </p:cNvSpPr>
          <p:nvPr/>
        </p:nvSpPr>
        <p:spPr bwMode="auto">
          <a:xfrm>
            <a:off x="6934200" y="6019800"/>
            <a:ext cx="25146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Clustering precipitation in Australia</a:t>
            </a:r>
          </a:p>
        </p:txBody>
      </p:sp>
    </p:spTree>
    <p:extLst>
      <p:ext uri="{BB962C8B-B14F-4D97-AF65-F5344CB8AC3E}">
        <p14:creationId xmlns:p14="http://schemas.microsoft.com/office/powerpoint/2010/main" val="144735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applications of cluster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John Snow, London 1854</a:t>
            </a:r>
          </a:p>
        </p:txBody>
      </p:sp>
      <p:pic>
        <p:nvPicPr>
          <p:cNvPr id="1239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1" y="2213134"/>
            <a:ext cx="6781800" cy="4435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0652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05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280400" cy="1066800"/>
          </a:xfrm>
        </p:spPr>
        <p:txBody>
          <a:bodyPr>
            <a:normAutofit/>
          </a:bodyPr>
          <a:lstStyle/>
          <a:p>
            <a:r>
              <a:rPr lang="en-US" dirty="0"/>
              <a:t>Types of </a:t>
            </a:r>
            <a:r>
              <a:rPr lang="en-US" dirty="0" err="1"/>
              <a:t>Clusterings</a:t>
            </a:r>
            <a:endParaRPr lang="en-US" dirty="0"/>
          </a:p>
        </p:txBody>
      </p:sp>
      <p:sp>
        <p:nvSpPr>
          <p:cNvPr id="1538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0700" y="1447800"/>
            <a:ext cx="11290300" cy="5106988"/>
          </a:xfrm>
        </p:spPr>
        <p:txBody>
          <a:bodyPr/>
          <a:lstStyle/>
          <a:p>
            <a:pPr marL="342900" indent="-342900">
              <a:lnSpc>
                <a:spcPct val="90000"/>
              </a:lnSpc>
            </a:pPr>
            <a:r>
              <a:rPr lang="en-US" dirty="0"/>
              <a:t>Important distinction between </a:t>
            </a:r>
            <a:r>
              <a:rPr lang="en-US" dirty="0">
                <a:solidFill>
                  <a:srgbClr val="0070C0"/>
                </a:solidFill>
              </a:rPr>
              <a:t>hierarchical </a:t>
            </a:r>
            <a:r>
              <a:rPr lang="en-US" dirty="0"/>
              <a:t>and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partitional </a:t>
            </a:r>
            <a:r>
              <a:rPr lang="en-US" dirty="0"/>
              <a:t>sets of clusters </a:t>
            </a:r>
            <a:endParaRPr lang="en-US" dirty="0">
              <a:solidFill>
                <a:srgbClr val="FFCC00"/>
              </a:solidFill>
            </a:endParaRPr>
          </a:p>
          <a:p>
            <a:pPr marL="342900" indent="-342900">
              <a:lnSpc>
                <a:spcPct val="90000"/>
              </a:lnSpc>
            </a:pPr>
            <a:endParaRPr lang="en-US" sz="1200" dirty="0">
              <a:solidFill>
                <a:srgbClr val="FFCC00"/>
              </a:solidFill>
            </a:endParaRPr>
          </a:p>
          <a:p>
            <a:pPr marL="342900" indent="-342900">
              <a:lnSpc>
                <a:spcPct val="90000"/>
              </a:lnSpc>
            </a:pP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Partitional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/>
              <a:t>Clustering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dirty="0"/>
              <a:t>A division data objects into subsets (</a:t>
            </a:r>
            <a:r>
              <a:rPr lang="en-US" dirty="0">
                <a:solidFill>
                  <a:srgbClr val="FF0000"/>
                </a:solidFill>
              </a:rPr>
              <a:t>clusters</a:t>
            </a:r>
            <a:r>
              <a:rPr lang="en-US" dirty="0"/>
              <a:t>) such that each data object is in exactly one subset</a:t>
            </a:r>
          </a:p>
          <a:p>
            <a:pPr marL="742950" lvl="1" indent="-285750">
              <a:lnSpc>
                <a:spcPct val="90000"/>
              </a:lnSpc>
            </a:pPr>
            <a:endParaRPr lang="en-US" sz="1000" dirty="0">
              <a:solidFill>
                <a:srgbClr val="FFCC00"/>
              </a:solidFill>
            </a:endParaRPr>
          </a:p>
          <a:p>
            <a:pPr marL="342900" indent="-342900">
              <a:lnSpc>
                <a:spcPct val="90000"/>
              </a:lnSpc>
            </a:pPr>
            <a:r>
              <a:rPr lang="en-US" dirty="0">
                <a:solidFill>
                  <a:srgbClr val="0070C0"/>
                </a:solidFill>
              </a:rPr>
              <a:t>Hierarchical</a:t>
            </a:r>
            <a:r>
              <a:rPr lang="en-US" dirty="0"/>
              <a:t> clustering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dirty="0"/>
              <a:t>A set of nested clusters organized as a hierarchical tree </a:t>
            </a:r>
          </a:p>
        </p:txBody>
      </p:sp>
    </p:spTree>
    <p:extLst>
      <p:ext uri="{BB962C8B-B14F-4D97-AF65-F5344CB8AC3E}">
        <p14:creationId xmlns:p14="http://schemas.microsoft.com/office/powerpoint/2010/main" val="2709534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9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71116"/>
            <a:ext cx="8280400" cy="1143000"/>
          </a:xfrm>
        </p:spPr>
        <p:txBody>
          <a:bodyPr>
            <a:normAutofit/>
          </a:bodyPr>
          <a:lstStyle/>
          <a:p>
            <a:r>
              <a:rPr lang="en-US" dirty="0" err="1"/>
              <a:t>Partitional</a:t>
            </a:r>
            <a:r>
              <a:rPr lang="en-US" dirty="0"/>
              <a:t> Clustering</a:t>
            </a:r>
          </a:p>
        </p:txBody>
      </p:sp>
      <p:sp>
        <p:nvSpPr>
          <p:cNvPr id="1539076" name="Freeform 4"/>
          <p:cNvSpPr>
            <a:spLocks/>
          </p:cNvSpPr>
          <p:nvPr/>
        </p:nvSpPr>
        <p:spPr bwMode="auto">
          <a:xfrm>
            <a:off x="1863725" y="2805906"/>
            <a:ext cx="96838" cy="101600"/>
          </a:xfrm>
          <a:custGeom>
            <a:avLst/>
            <a:gdLst>
              <a:gd name="T0" fmla="*/ 61 w 61"/>
              <a:gd name="T1" fmla="*/ 30 h 64"/>
              <a:gd name="T2" fmla="*/ 55 w 61"/>
              <a:gd name="T3" fmla="*/ 49 h 64"/>
              <a:gd name="T4" fmla="*/ 43 w 61"/>
              <a:gd name="T5" fmla="*/ 61 h 64"/>
              <a:gd name="T6" fmla="*/ 24 w 61"/>
              <a:gd name="T7" fmla="*/ 64 h 64"/>
              <a:gd name="T8" fmla="*/ 9 w 61"/>
              <a:gd name="T9" fmla="*/ 55 h 64"/>
              <a:gd name="T10" fmla="*/ 0 w 61"/>
              <a:gd name="T11" fmla="*/ 39 h 64"/>
              <a:gd name="T12" fmla="*/ 0 w 61"/>
              <a:gd name="T13" fmla="*/ 24 h 64"/>
              <a:gd name="T14" fmla="*/ 9 w 61"/>
              <a:gd name="T15" fmla="*/ 9 h 64"/>
              <a:gd name="T16" fmla="*/ 24 w 61"/>
              <a:gd name="T17" fmla="*/ 0 h 64"/>
              <a:gd name="T18" fmla="*/ 43 w 61"/>
              <a:gd name="T19" fmla="*/ 3 h 64"/>
              <a:gd name="T20" fmla="*/ 55 w 61"/>
              <a:gd name="T21" fmla="*/ 15 h 64"/>
              <a:gd name="T22" fmla="*/ 61 w 61"/>
              <a:gd name="T23" fmla="*/ 3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1" h="64">
                <a:moveTo>
                  <a:pt x="61" y="30"/>
                </a:moveTo>
                <a:lnTo>
                  <a:pt x="55" y="49"/>
                </a:lnTo>
                <a:lnTo>
                  <a:pt x="43" y="61"/>
                </a:lnTo>
                <a:lnTo>
                  <a:pt x="24" y="64"/>
                </a:lnTo>
                <a:lnTo>
                  <a:pt x="9" y="55"/>
                </a:lnTo>
                <a:lnTo>
                  <a:pt x="0" y="39"/>
                </a:lnTo>
                <a:lnTo>
                  <a:pt x="0" y="24"/>
                </a:lnTo>
                <a:lnTo>
                  <a:pt x="9" y="9"/>
                </a:lnTo>
                <a:lnTo>
                  <a:pt x="24" y="0"/>
                </a:lnTo>
                <a:lnTo>
                  <a:pt x="43" y="3"/>
                </a:lnTo>
                <a:lnTo>
                  <a:pt x="55" y="15"/>
                </a:lnTo>
                <a:lnTo>
                  <a:pt x="61" y="30"/>
                </a:lnTo>
                <a:close/>
              </a:path>
            </a:pathLst>
          </a:custGeom>
          <a:solidFill>
            <a:srgbClr val="000000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077" name="Freeform 5"/>
          <p:cNvSpPr>
            <a:spLocks/>
          </p:cNvSpPr>
          <p:nvPr/>
        </p:nvSpPr>
        <p:spPr bwMode="auto">
          <a:xfrm>
            <a:off x="1863725" y="3004345"/>
            <a:ext cx="96838" cy="98425"/>
          </a:xfrm>
          <a:custGeom>
            <a:avLst/>
            <a:gdLst>
              <a:gd name="T0" fmla="*/ 61 w 61"/>
              <a:gd name="T1" fmla="*/ 31 h 62"/>
              <a:gd name="T2" fmla="*/ 55 w 61"/>
              <a:gd name="T3" fmla="*/ 49 h 62"/>
              <a:gd name="T4" fmla="*/ 43 w 61"/>
              <a:gd name="T5" fmla="*/ 62 h 62"/>
              <a:gd name="T6" fmla="*/ 24 w 61"/>
              <a:gd name="T7" fmla="*/ 62 h 62"/>
              <a:gd name="T8" fmla="*/ 9 w 61"/>
              <a:gd name="T9" fmla="*/ 55 h 62"/>
              <a:gd name="T10" fmla="*/ 0 w 61"/>
              <a:gd name="T11" fmla="*/ 40 h 62"/>
              <a:gd name="T12" fmla="*/ 0 w 61"/>
              <a:gd name="T13" fmla="*/ 22 h 62"/>
              <a:gd name="T14" fmla="*/ 9 w 61"/>
              <a:gd name="T15" fmla="*/ 9 h 62"/>
              <a:gd name="T16" fmla="*/ 24 w 61"/>
              <a:gd name="T17" fmla="*/ 0 h 62"/>
              <a:gd name="T18" fmla="*/ 43 w 61"/>
              <a:gd name="T19" fmla="*/ 3 h 62"/>
              <a:gd name="T20" fmla="*/ 55 w 61"/>
              <a:gd name="T21" fmla="*/ 16 h 62"/>
              <a:gd name="T22" fmla="*/ 61 w 61"/>
              <a:gd name="T23" fmla="*/ 31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1" h="62">
                <a:moveTo>
                  <a:pt x="61" y="31"/>
                </a:moveTo>
                <a:lnTo>
                  <a:pt x="55" y="49"/>
                </a:lnTo>
                <a:lnTo>
                  <a:pt x="43" y="62"/>
                </a:lnTo>
                <a:lnTo>
                  <a:pt x="24" y="62"/>
                </a:lnTo>
                <a:lnTo>
                  <a:pt x="9" y="55"/>
                </a:lnTo>
                <a:lnTo>
                  <a:pt x="0" y="40"/>
                </a:lnTo>
                <a:lnTo>
                  <a:pt x="0" y="22"/>
                </a:lnTo>
                <a:lnTo>
                  <a:pt x="9" y="9"/>
                </a:lnTo>
                <a:lnTo>
                  <a:pt x="24" y="0"/>
                </a:lnTo>
                <a:lnTo>
                  <a:pt x="43" y="3"/>
                </a:lnTo>
                <a:lnTo>
                  <a:pt x="55" y="16"/>
                </a:lnTo>
                <a:lnTo>
                  <a:pt x="61" y="31"/>
                </a:lnTo>
                <a:close/>
              </a:path>
            </a:pathLst>
          </a:custGeom>
          <a:solidFill>
            <a:srgbClr val="000000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078" name="Freeform 6"/>
          <p:cNvSpPr>
            <a:spLocks/>
          </p:cNvSpPr>
          <p:nvPr/>
        </p:nvSpPr>
        <p:spPr bwMode="auto">
          <a:xfrm>
            <a:off x="2560639" y="4999832"/>
            <a:ext cx="96837" cy="98425"/>
          </a:xfrm>
          <a:custGeom>
            <a:avLst/>
            <a:gdLst>
              <a:gd name="T0" fmla="*/ 61 w 61"/>
              <a:gd name="T1" fmla="*/ 31 h 62"/>
              <a:gd name="T2" fmla="*/ 55 w 61"/>
              <a:gd name="T3" fmla="*/ 46 h 62"/>
              <a:gd name="T4" fmla="*/ 43 w 61"/>
              <a:gd name="T5" fmla="*/ 59 h 62"/>
              <a:gd name="T6" fmla="*/ 24 w 61"/>
              <a:gd name="T7" fmla="*/ 62 h 62"/>
              <a:gd name="T8" fmla="*/ 9 w 61"/>
              <a:gd name="T9" fmla="*/ 53 h 62"/>
              <a:gd name="T10" fmla="*/ 0 w 61"/>
              <a:gd name="T11" fmla="*/ 40 h 62"/>
              <a:gd name="T12" fmla="*/ 0 w 61"/>
              <a:gd name="T13" fmla="*/ 22 h 62"/>
              <a:gd name="T14" fmla="*/ 9 w 61"/>
              <a:gd name="T15" fmla="*/ 7 h 62"/>
              <a:gd name="T16" fmla="*/ 24 w 61"/>
              <a:gd name="T17" fmla="*/ 0 h 62"/>
              <a:gd name="T18" fmla="*/ 43 w 61"/>
              <a:gd name="T19" fmla="*/ 0 h 62"/>
              <a:gd name="T20" fmla="*/ 55 w 61"/>
              <a:gd name="T21" fmla="*/ 13 h 62"/>
              <a:gd name="T22" fmla="*/ 61 w 61"/>
              <a:gd name="T23" fmla="*/ 31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1" h="62">
                <a:moveTo>
                  <a:pt x="61" y="31"/>
                </a:moveTo>
                <a:lnTo>
                  <a:pt x="55" y="46"/>
                </a:lnTo>
                <a:lnTo>
                  <a:pt x="43" y="59"/>
                </a:lnTo>
                <a:lnTo>
                  <a:pt x="24" y="62"/>
                </a:lnTo>
                <a:lnTo>
                  <a:pt x="9" y="53"/>
                </a:lnTo>
                <a:lnTo>
                  <a:pt x="0" y="40"/>
                </a:lnTo>
                <a:lnTo>
                  <a:pt x="0" y="22"/>
                </a:lnTo>
                <a:lnTo>
                  <a:pt x="9" y="7"/>
                </a:lnTo>
                <a:lnTo>
                  <a:pt x="24" y="0"/>
                </a:lnTo>
                <a:lnTo>
                  <a:pt x="43" y="0"/>
                </a:lnTo>
                <a:lnTo>
                  <a:pt x="55" y="13"/>
                </a:lnTo>
                <a:lnTo>
                  <a:pt x="61" y="31"/>
                </a:lnTo>
                <a:close/>
              </a:path>
            </a:pathLst>
          </a:custGeom>
          <a:solidFill>
            <a:srgbClr val="000000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079" name="Freeform 7"/>
          <p:cNvSpPr>
            <a:spLocks/>
          </p:cNvSpPr>
          <p:nvPr/>
        </p:nvSpPr>
        <p:spPr bwMode="auto">
          <a:xfrm>
            <a:off x="2160589" y="2907506"/>
            <a:ext cx="96837" cy="96838"/>
          </a:xfrm>
          <a:custGeom>
            <a:avLst/>
            <a:gdLst>
              <a:gd name="T0" fmla="*/ 61 w 61"/>
              <a:gd name="T1" fmla="*/ 31 h 61"/>
              <a:gd name="T2" fmla="*/ 58 w 61"/>
              <a:gd name="T3" fmla="*/ 46 h 61"/>
              <a:gd name="T4" fmla="*/ 43 w 61"/>
              <a:gd name="T5" fmla="*/ 58 h 61"/>
              <a:gd name="T6" fmla="*/ 25 w 61"/>
              <a:gd name="T7" fmla="*/ 61 h 61"/>
              <a:gd name="T8" fmla="*/ 9 w 61"/>
              <a:gd name="T9" fmla="*/ 55 h 61"/>
              <a:gd name="T10" fmla="*/ 0 w 61"/>
              <a:gd name="T11" fmla="*/ 40 h 61"/>
              <a:gd name="T12" fmla="*/ 0 w 61"/>
              <a:gd name="T13" fmla="*/ 21 h 61"/>
              <a:gd name="T14" fmla="*/ 9 w 61"/>
              <a:gd name="T15" fmla="*/ 6 h 61"/>
              <a:gd name="T16" fmla="*/ 25 w 61"/>
              <a:gd name="T17" fmla="*/ 0 h 61"/>
              <a:gd name="T18" fmla="*/ 43 w 61"/>
              <a:gd name="T19" fmla="*/ 3 h 61"/>
              <a:gd name="T20" fmla="*/ 58 w 61"/>
              <a:gd name="T21" fmla="*/ 12 h 61"/>
              <a:gd name="T22" fmla="*/ 61 w 61"/>
              <a:gd name="T23" fmla="*/ 3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1" h="61">
                <a:moveTo>
                  <a:pt x="61" y="31"/>
                </a:moveTo>
                <a:lnTo>
                  <a:pt x="58" y="46"/>
                </a:lnTo>
                <a:lnTo>
                  <a:pt x="43" y="58"/>
                </a:lnTo>
                <a:lnTo>
                  <a:pt x="25" y="61"/>
                </a:lnTo>
                <a:lnTo>
                  <a:pt x="9" y="55"/>
                </a:lnTo>
                <a:lnTo>
                  <a:pt x="0" y="40"/>
                </a:lnTo>
                <a:lnTo>
                  <a:pt x="0" y="21"/>
                </a:lnTo>
                <a:lnTo>
                  <a:pt x="9" y="6"/>
                </a:lnTo>
                <a:lnTo>
                  <a:pt x="25" y="0"/>
                </a:lnTo>
                <a:lnTo>
                  <a:pt x="43" y="3"/>
                </a:lnTo>
                <a:lnTo>
                  <a:pt x="58" y="12"/>
                </a:lnTo>
                <a:lnTo>
                  <a:pt x="61" y="31"/>
                </a:lnTo>
                <a:close/>
              </a:path>
            </a:pathLst>
          </a:custGeom>
          <a:solidFill>
            <a:srgbClr val="000000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080" name="Freeform 8"/>
          <p:cNvSpPr>
            <a:spLocks/>
          </p:cNvSpPr>
          <p:nvPr/>
        </p:nvSpPr>
        <p:spPr bwMode="auto">
          <a:xfrm>
            <a:off x="2560639" y="4202906"/>
            <a:ext cx="96837" cy="96838"/>
          </a:xfrm>
          <a:custGeom>
            <a:avLst/>
            <a:gdLst>
              <a:gd name="T0" fmla="*/ 61 w 61"/>
              <a:gd name="T1" fmla="*/ 30 h 61"/>
              <a:gd name="T2" fmla="*/ 55 w 61"/>
              <a:gd name="T3" fmla="*/ 46 h 61"/>
              <a:gd name="T4" fmla="*/ 43 w 61"/>
              <a:gd name="T5" fmla="*/ 58 h 61"/>
              <a:gd name="T6" fmla="*/ 24 w 61"/>
              <a:gd name="T7" fmla="*/ 61 h 61"/>
              <a:gd name="T8" fmla="*/ 9 w 61"/>
              <a:gd name="T9" fmla="*/ 55 h 61"/>
              <a:gd name="T10" fmla="*/ 0 w 61"/>
              <a:gd name="T11" fmla="*/ 39 h 61"/>
              <a:gd name="T12" fmla="*/ 0 w 61"/>
              <a:gd name="T13" fmla="*/ 21 h 61"/>
              <a:gd name="T14" fmla="*/ 9 w 61"/>
              <a:gd name="T15" fmla="*/ 6 h 61"/>
              <a:gd name="T16" fmla="*/ 24 w 61"/>
              <a:gd name="T17" fmla="*/ 0 h 61"/>
              <a:gd name="T18" fmla="*/ 43 w 61"/>
              <a:gd name="T19" fmla="*/ 3 h 61"/>
              <a:gd name="T20" fmla="*/ 55 w 61"/>
              <a:gd name="T21" fmla="*/ 12 h 61"/>
              <a:gd name="T22" fmla="*/ 61 w 61"/>
              <a:gd name="T23" fmla="*/ 3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1" h="61">
                <a:moveTo>
                  <a:pt x="61" y="30"/>
                </a:moveTo>
                <a:lnTo>
                  <a:pt x="55" y="46"/>
                </a:lnTo>
                <a:lnTo>
                  <a:pt x="43" y="58"/>
                </a:lnTo>
                <a:lnTo>
                  <a:pt x="24" y="61"/>
                </a:lnTo>
                <a:lnTo>
                  <a:pt x="9" y="55"/>
                </a:lnTo>
                <a:lnTo>
                  <a:pt x="0" y="39"/>
                </a:lnTo>
                <a:lnTo>
                  <a:pt x="0" y="21"/>
                </a:lnTo>
                <a:lnTo>
                  <a:pt x="9" y="6"/>
                </a:lnTo>
                <a:lnTo>
                  <a:pt x="24" y="0"/>
                </a:lnTo>
                <a:lnTo>
                  <a:pt x="43" y="3"/>
                </a:lnTo>
                <a:lnTo>
                  <a:pt x="55" y="12"/>
                </a:lnTo>
                <a:lnTo>
                  <a:pt x="61" y="30"/>
                </a:lnTo>
                <a:close/>
              </a:path>
            </a:pathLst>
          </a:custGeom>
          <a:solidFill>
            <a:srgbClr val="000000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081" name="Freeform 9"/>
          <p:cNvSpPr>
            <a:spLocks/>
          </p:cNvSpPr>
          <p:nvPr/>
        </p:nvSpPr>
        <p:spPr bwMode="auto">
          <a:xfrm>
            <a:off x="2730501" y="2113757"/>
            <a:ext cx="98425" cy="98425"/>
          </a:xfrm>
          <a:custGeom>
            <a:avLst/>
            <a:gdLst>
              <a:gd name="T0" fmla="*/ 62 w 62"/>
              <a:gd name="T1" fmla="*/ 31 h 62"/>
              <a:gd name="T2" fmla="*/ 56 w 62"/>
              <a:gd name="T3" fmla="*/ 46 h 62"/>
              <a:gd name="T4" fmla="*/ 43 w 62"/>
              <a:gd name="T5" fmla="*/ 58 h 62"/>
              <a:gd name="T6" fmla="*/ 25 w 62"/>
              <a:gd name="T7" fmla="*/ 62 h 62"/>
              <a:gd name="T8" fmla="*/ 9 w 62"/>
              <a:gd name="T9" fmla="*/ 55 h 62"/>
              <a:gd name="T10" fmla="*/ 0 w 62"/>
              <a:gd name="T11" fmla="*/ 40 h 62"/>
              <a:gd name="T12" fmla="*/ 0 w 62"/>
              <a:gd name="T13" fmla="*/ 22 h 62"/>
              <a:gd name="T14" fmla="*/ 9 w 62"/>
              <a:gd name="T15" fmla="*/ 6 h 62"/>
              <a:gd name="T16" fmla="*/ 25 w 62"/>
              <a:gd name="T17" fmla="*/ 0 h 62"/>
              <a:gd name="T18" fmla="*/ 43 w 62"/>
              <a:gd name="T19" fmla="*/ 3 h 62"/>
              <a:gd name="T20" fmla="*/ 56 w 62"/>
              <a:gd name="T21" fmla="*/ 12 h 62"/>
              <a:gd name="T22" fmla="*/ 62 w 62"/>
              <a:gd name="T23" fmla="*/ 31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2" h="62">
                <a:moveTo>
                  <a:pt x="62" y="31"/>
                </a:moveTo>
                <a:lnTo>
                  <a:pt x="56" y="46"/>
                </a:lnTo>
                <a:lnTo>
                  <a:pt x="43" y="58"/>
                </a:lnTo>
                <a:lnTo>
                  <a:pt x="25" y="62"/>
                </a:lnTo>
                <a:lnTo>
                  <a:pt x="9" y="55"/>
                </a:lnTo>
                <a:lnTo>
                  <a:pt x="0" y="40"/>
                </a:lnTo>
                <a:lnTo>
                  <a:pt x="0" y="22"/>
                </a:lnTo>
                <a:lnTo>
                  <a:pt x="9" y="6"/>
                </a:lnTo>
                <a:lnTo>
                  <a:pt x="25" y="0"/>
                </a:lnTo>
                <a:lnTo>
                  <a:pt x="43" y="3"/>
                </a:lnTo>
                <a:lnTo>
                  <a:pt x="56" y="12"/>
                </a:lnTo>
                <a:lnTo>
                  <a:pt x="62" y="31"/>
                </a:lnTo>
                <a:close/>
              </a:path>
            </a:pathLst>
          </a:custGeom>
          <a:solidFill>
            <a:srgbClr val="000000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082" name="Freeform 10"/>
          <p:cNvSpPr>
            <a:spLocks/>
          </p:cNvSpPr>
          <p:nvPr/>
        </p:nvSpPr>
        <p:spPr bwMode="auto">
          <a:xfrm>
            <a:off x="2960689" y="2309020"/>
            <a:ext cx="96837" cy="96837"/>
          </a:xfrm>
          <a:custGeom>
            <a:avLst/>
            <a:gdLst>
              <a:gd name="T0" fmla="*/ 61 w 61"/>
              <a:gd name="T1" fmla="*/ 31 h 61"/>
              <a:gd name="T2" fmla="*/ 55 w 61"/>
              <a:gd name="T3" fmla="*/ 49 h 61"/>
              <a:gd name="T4" fmla="*/ 43 w 61"/>
              <a:gd name="T5" fmla="*/ 58 h 61"/>
              <a:gd name="T6" fmla="*/ 24 w 61"/>
              <a:gd name="T7" fmla="*/ 61 h 61"/>
              <a:gd name="T8" fmla="*/ 9 w 61"/>
              <a:gd name="T9" fmla="*/ 55 h 61"/>
              <a:gd name="T10" fmla="*/ 0 w 61"/>
              <a:gd name="T11" fmla="*/ 40 h 61"/>
              <a:gd name="T12" fmla="*/ 0 w 61"/>
              <a:gd name="T13" fmla="*/ 21 h 61"/>
              <a:gd name="T14" fmla="*/ 9 w 61"/>
              <a:gd name="T15" fmla="*/ 6 h 61"/>
              <a:gd name="T16" fmla="*/ 24 w 61"/>
              <a:gd name="T17" fmla="*/ 0 h 61"/>
              <a:gd name="T18" fmla="*/ 43 w 61"/>
              <a:gd name="T19" fmla="*/ 3 h 61"/>
              <a:gd name="T20" fmla="*/ 55 w 61"/>
              <a:gd name="T21" fmla="*/ 15 h 61"/>
              <a:gd name="T22" fmla="*/ 61 w 61"/>
              <a:gd name="T23" fmla="*/ 3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1" h="61">
                <a:moveTo>
                  <a:pt x="61" y="31"/>
                </a:moveTo>
                <a:lnTo>
                  <a:pt x="55" y="49"/>
                </a:lnTo>
                <a:lnTo>
                  <a:pt x="43" y="58"/>
                </a:lnTo>
                <a:lnTo>
                  <a:pt x="24" y="61"/>
                </a:lnTo>
                <a:lnTo>
                  <a:pt x="9" y="55"/>
                </a:lnTo>
                <a:lnTo>
                  <a:pt x="0" y="40"/>
                </a:lnTo>
                <a:lnTo>
                  <a:pt x="0" y="21"/>
                </a:lnTo>
                <a:lnTo>
                  <a:pt x="9" y="6"/>
                </a:lnTo>
                <a:lnTo>
                  <a:pt x="24" y="0"/>
                </a:lnTo>
                <a:lnTo>
                  <a:pt x="43" y="3"/>
                </a:lnTo>
                <a:lnTo>
                  <a:pt x="55" y="15"/>
                </a:lnTo>
                <a:lnTo>
                  <a:pt x="61" y="31"/>
                </a:lnTo>
                <a:close/>
              </a:path>
            </a:pathLst>
          </a:custGeom>
          <a:solidFill>
            <a:srgbClr val="000000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083" name="Freeform 11"/>
          <p:cNvSpPr>
            <a:spLocks/>
          </p:cNvSpPr>
          <p:nvPr/>
        </p:nvSpPr>
        <p:spPr bwMode="auto">
          <a:xfrm>
            <a:off x="3057525" y="2605881"/>
            <a:ext cx="96838" cy="101600"/>
          </a:xfrm>
          <a:custGeom>
            <a:avLst/>
            <a:gdLst>
              <a:gd name="T0" fmla="*/ 61 w 61"/>
              <a:gd name="T1" fmla="*/ 31 h 64"/>
              <a:gd name="T2" fmla="*/ 58 w 61"/>
              <a:gd name="T3" fmla="*/ 49 h 64"/>
              <a:gd name="T4" fmla="*/ 43 w 61"/>
              <a:gd name="T5" fmla="*/ 61 h 64"/>
              <a:gd name="T6" fmla="*/ 28 w 61"/>
              <a:gd name="T7" fmla="*/ 64 h 64"/>
              <a:gd name="T8" fmla="*/ 9 w 61"/>
              <a:gd name="T9" fmla="*/ 55 h 64"/>
              <a:gd name="T10" fmla="*/ 0 w 61"/>
              <a:gd name="T11" fmla="*/ 40 h 64"/>
              <a:gd name="T12" fmla="*/ 0 w 61"/>
              <a:gd name="T13" fmla="*/ 24 h 64"/>
              <a:gd name="T14" fmla="*/ 9 w 61"/>
              <a:gd name="T15" fmla="*/ 9 h 64"/>
              <a:gd name="T16" fmla="*/ 28 w 61"/>
              <a:gd name="T17" fmla="*/ 0 h 64"/>
              <a:gd name="T18" fmla="*/ 43 w 61"/>
              <a:gd name="T19" fmla="*/ 3 h 64"/>
              <a:gd name="T20" fmla="*/ 58 w 61"/>
              <a:gd name="T21" fmla="*/ 15 h 64"/>
              <a:gd name="T22" fmla="*/ 61 w 61"/>
              <a:gd name="T23" fmla="*/ 31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1" h="64">
                <a:moveTo>
                  <a:pt x="61" y="31"/>
                </a:moveTo>
                <a:lnTo>
                  <a:pt x="58" y="49"/>
                </a:lnTo>
                <a:lnTo>
                  <a:pt x="43" y="61"/>
                </a:lnTo>
                <a:lnTo>
                  <a:pt x="28" y="64"/>
                </a:lnTo>
                <a:lnTo>
                  <a:pt x="9" y="55"/>
                </a:lnTo>
                <a:lnTo>
                  <a:pt x="0" y="40"/>
                </a:lnTo>
                <a:lnTo>
                  <a:pt x="0" y="24"/>
                </a:lnTo>
                <a:lnTo>
                  <a:pt x="9" y="9"/>
                </a:lnTo>
                <a:lnTo>
                  <a:pt x="28" y="0"/>
                </a:lnTo>
                <a:lnTo>
                  <a:pt x="43" y="3"/>
                </a:lnTo>
                <a:lnTo>
                  <a:pt x="58" y="15"/>
                </a:lnTo>
                <a:lnTo>
                  <a:pt x="61" y="31"/>
                </a:lnTo>
                <a:close/>
              </a:path>
            </a:pathLst>
          </a:custGeom>
          <a:solidFill>
            <a:srgbClr val="000000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084" name="Freeform 12"/>
          <p:cNvSpPr>
            <a:spLocks/>
          </p:cNvSpPr>
          <p:nvPr/>
        </p:nvSpPr>
        <p:spPr bwMode="auto">
          <a:xfrm>
            <a:off x="3457575" y="2605881"/>
            <a:ext cx="96838" cy="101600"/>
          </a:xfrm>
          <a:custGeom>
            <a:avLst/>
            <a:gdLst>
              <a:gd name="T0" fmla="*/ 61 w 61"/>
              <a:gd name="T1" fmla="*/ 31 h 64"/>
              <a:gd name="T2" fmla="*/ 58 w 61"/>
              <a:gd name="T3" fmla="*/ 49 h 64"/>
              <a:gd name="T4" fmla="*/ 43 w 61"/>
              <a:gd name="T5" fmla="*/ 61 h 64"/>
              <a:gd name="T6" fmla="*/ 27 w 61"/>
              <a:gd name="T7" fmla="*/ 64 h 64"/>
              <a:gd name="T8" fmla="*/ 9 w 61"/>
              <a:gd name="T9" fmla="*/ 55 h 64"/>
              <a:gd name="T10" fmla="*/ 0 w 61"/>
              <a:gd name="T11" fmla="*/ 40 h 64"/>
              <a:gd name="T12" fmla="*/ 0 w 61"/>
              <a:gd name="T13" fmla="*/ 24 h 64"/>
              <a:gd name="T14" fmla="*/ 9 w 61"/>
              <a:gd name="T15" fmla="*/ 9 h 64"/>
              <a:gd name="T16" fmla="*/ 27 w 61"/>
              <a:gd name="T17" fmla="*/ 0 h 64"/>
              <a:gd name="T18" fmla="*/ 43 w 61"/>
              <a:gd name="T19" fmla="*/ 3 h 64"/>
              <a:gd name="T20" fmla="*/ 58 w 61"/>
              <a:gd name="T21" fmla="*/ 15 h 64"/>
              <a:gd name="T22" fmla="*/ 61 w 61"/>
              <a:gd name="T23" fmla="*/ 31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1" h="64">
                <a:moveTo>
                  <a:pt x="61" y="31"/>
                </a:moveTo>
                <a:lnTo>
                  <a:pt x="58" y="49"/>
                </a:lnTo>
                <a:lnTo>
                  <a:pt x="43" y="61"/>
                </a:lnTo>
                <a:lnTo>
                  <a:pt x="27" y="64"/>
                </a:lnTo>
                <a:lnTo>
                  <a:pt x="9" y="55"/>
                </a:lnTo>
                <a:lnTo>
                  <a:pt x="0" y="40"/>
                </a:lnTo>
                <a:lnTo>
                  <a:pt x="0" y="24"/>
                </a:lnTo>
                <a:lnTo>
                  <a:pt x="9" y="9"/>
                </a:lnTo>
                <a:lnTo>
                  <a:pt x="27" y="0"/>
                </a:lnTo>
                <a:lnTo>
                  <a:pt x="43" y="3"/>
                </a:lnTo>
                <a:lnTo>
                  <a:pt x="58" y="15"/>
                </a:lnTo>
                <a:lnTo>
                  <a:pt x="61" y="31"/>
                </a:lnTo>
                <a:close/>
              </a:path>
            </a:pathLst>
          </a:custGeom>
          <a:solidFill>
            <a:srgbClr val="000000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085" name="Freeform 13"/>
          <p:cNvSpPr>
            <a:spLocks/>
          </p:cNvSpPr>
          <p:nvPr/>
        </p:nvSpPr>
        <p:spPr bwMode="auto">
          <a:xfrm>
            <a:off x="3257550" y="2405856"/>
            <a:ext cx="96838" cy="103188"/>
          </a:xfrm>
          <a:custGeom>
            <a:avLst/>
            <a:gdLst>
              <a:gd name="T0" fmla="*/ 61 w 61"/>
              <a:gd name="T1" fmla="*/ 34 h 65"/>
              <a:gd name="T2" fmla="*/ 58 w 61"/>
              <a:gd name="T3" fmla="*/ 49 h 65"/>
              <a:gd name="T4" fmla="*/ 43 w 61"/>
              <a:gd name="T5" fmla="*/ 61 h 65"/>
              <a:gd name="T6" fmla="*/ 28 w 61"/>
              <a:gd name="T7" fmla="*/ 65 h 65"/>
              <a:gd name="T8" fmla="*/ 9 w 61"/>
              <a:gd name="T9" fmla="*/ 55 h 65"/>
              <a:gd name="T10" fmla="*/ 0 w 61"/>
              <a:gd name="T11" fmla="*/ 40 h 65"/>
              <a:gd name="T12" fmla="*/ 0 w 61"/>
              <a:gd name="T13" fmla="*/ 25 h 65"/>
              <a:gd name="T14" fmla="*/ 9 w 61"/>
              <a:gd name="T15" fmla="*/ 9 h 65"/>
              <a:gd name="T16" fmla="*/ 28 w 61"/>
              <a:gd name="T17" fmla="*/ 0 h 65"/>
              <a:gd name="T18" fmla="*/ 43 w 61"/>
              <a:gd name="T19" fmla="*/ 3 h 65"/>
              <a:gd name="T20" fmla="*/ 58 w 61"/>
              <a:gd name="T21" fmla="*/ 16 h 65"/>
              <a:gd name="T22" fmla="*/ 61 w 61"/>
              <a:gd name="T23" fmla="*/ 34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1" h="65">
                <a:moveTo>
                  <a:pt x="61" y="34"/>
                </a:moveTo>
                <a:lnTo>
                  <a:pt x="58" y="49"/>
                </a:lnTo>
                <a:lnTo>
                  <a:pt x="43" y="61"/>
                </a:lnTo>
                <a:lnTo>
                  <a:pt x="28" y="65"/>
                </a:lnTo>
                <a:lnTo>
                  <a:pt x="9" y="55"/>
                </a:lnTo>
                <a:lnTo>
                  <a:pt x="0" y="40"/>
                </a:lnTo>
                <a:lnTo>
                  <a:pt x="0" y="25"/>
                </a:lnTo>
                <a:lnTo>
                  <a:pt x="9" y="9"/>
                </a:lnTo>
                <a:lnTo>
                  <a:pt x="28" y="0"/>
                </a:lnTo>
                <a:lnTo>
                  <a:pt x="43" y="3"/>
                </a:lnTo>
                <a:lnTo>
                  <a:pt x="58" y="16"/>
                </a:lnTo>
                <a:lnTo>
                  <a:pt x="61" y="34"/>
                </a:lnTo>
                <a:close/>
              </a:path>
            </a:pathLst>
          </a:custGeom>
          <a:solidFill>
            <a:srgbClr val="000000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086" name="Freeform 14"/>
          <p:cNvSpPr>
            <a:spLocks/>
          </p:cNvSpPr>
          <p:nvPr/>
        </p:nvSpPr>
        <p:spPr bwMode="auto">
          <a:xfrm>
            <a:off x="3257550" y="2012156"/>
            <a:ext cx="96838" cy="96838"/>
          </a:xfrm>
          <a:custGeom>
            <a:avLst/>
            <a:gdLst>
              <a:gd name="T0" fmla="*/ 61 w 61"/>
              <a:gd name="T1" fmla="*/ 30 h 61"/>
              <a:gd name="T2" fmla="*/ 58 w 61"/>
              <a:gd name="T3" fmla="*/ 49 h 61"/>
              <a:gd name="T4" fmla="*/ 43 w 61"/>
              <a:gd name="T5" fmla="*/ 61 h 61"/>
              <a:gd name="T6" fmla="*/ 28 w 61"/>
              <a:gd name="T7" fmla="*/ 61 h 61"/>
              <a:gd name="T8" fmla="*/ 9 w 61"/>
              <a:gd name="T9" fmla="*/ 55 h 61"/>
              <a:gd name="T10" fmla="*/ 0 w 61"/>
              <a:gd name="T11" fmla="*/ 40 h 61"/>
              <a:gd name="T12" fmla="*/ 0 w 61"/>
              <a:gd name="T13" fmla="*/ 21 h 61"/>
              <a:gd name="T14" fmla="*/ 9 w 61"/>
              <a:gd name="T15" fmla="*/ 9 h 61"/>
              <a:gd name="T16" fmla="*/ 28 w 61"/>
              <a:gd name="T17" fmla="*/ 0 h 61"/>
              <a:gd name="T18" fmla="*/ 43 w 61"/>
              <a:gd name="T19" fmla="*/ 3 h 61"/>
              <a:gd name="T20" fmla="*/ 58 w 61"/>
              <a:gd name="T21" fmla="*/ 15 h 61"/>
              <a:gd name="T22" fmla="*/ 61 w 61"/>
              <a:gd name="T23" fmla="*/ 3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1" h="61">
                <a:moveTo>
                  <a:pt x="61" y="30"/>
                </a:moveTo>
                <a:lnTo>
                  <a:pt x="58" y="49"/>
                </a:lnTo>
                <a:lnTo>
                  <a:pt x="43" y="61"/>
                </a:lnTo>
                <a:lnTo>
                  <a:pt x="28" y="61"/>
                </a:lnTo>
                <a:lnTo>
                  <a:pt x="9" y="55"/>
                </a:lnTo>
                <a:lnTo>
                  <a:pt x="0" y="40"/>
                </a:lnTo>
                <a:lnTo>
                  <a:pt x="0" y="21"/>
                </a:lnTo>
                <a:lnTo>
                  <a:pt x="9" y="9"/>
                </a:lnTo>
                <a:lnTo>
                  <a:pt x="28" y="0"/>
                </a:lnTo>
                <a:lnTo>
                  <a:pt x="43" y="3"/>
                </a:lnTo>
                <a:lnTo>
                  <a:pt x="58" y="15"/>
                </a:lnTo>
                <a:lnTo>
                  <a:pt x="61" y="30"/>
                </a:lnTo>
                <a:close/>
              </a:path>
            </a:pathLst>
          </a:custGeom>
          <a:solidFill>
            <a:srgbClr val="000000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087" name="Freeform 15"/>
          <p:cNvSpPr>
            <a:spLocks/>
          </p:cNvSpPr>
          <p:nvPr/>
        </p:nvSpPr>
        <p:spPr bwMode="auto">
          <a:xfrm>
            <a:off x="3954464" y="4999832"/>
            <a:ext cx="103187" cy="98425"/>
          </a:xfrm>
          <a:custGeom>
            <a:avLst/>
            <a:gdLst>
              <a:gd name="T0" fmla="*/ 65 w 65"/>
              <a:gd name="T1" fmla="*/ 31 h 62"/>
              <a:gd name="T2" fmla="*/ 58 w 65"/>
              <a:gd name="T3" fmla="*/ 46 h 62"/>
              <a:gd name="T4" fmla="*/ 46 w 65"/>
              <a:gd name="T5" fmla="*/ 59 h 62"/>
              <a:gd name="T6" fmla="*/ 28 w 65"/>
              <a:gd name="T7" fmla="*/ 62 h 62"/>
              <a:gd name="T8" fmla="*/ 12 w 65"/>
              <a:gd name="T9" fmla="*/ 53 h 62"/>
              <a:gd name="T10" fmla="*/ 0 w 65"/>
              <a:gd name="T11" fmla="*/ 40 h 62"/>
              <a:gd name="T12" fmla="*/ 0 w 65"/>
              <a:gd name="T13" fmla="*/ 22 h 62"/>
              <a:gd name="T14" fmla="*/ 12 w 65"/>
              <a:gd name="T15" fmla="*/ 7 h 62"/>
              <a:gd name="T16" fmla="*/ 28 w 65"/>
              <a:gd name="T17" fmla="*/ 0 h 62"/>
              <a:gd name="T18" fmla="*/ 46 w 65"/>
              <a:gd name="T19" fmla="*/ 0 h 62"/>
              <a:gd name="T20" fmla="*/ 58 w 65"/>
              <a:gd name="T21" fmla="*/ 13 h 62"/>
              <a:gd name="T22" fmla="*/ 65 w 65"/>
              <a:gd name="T23" fmla="*/ 31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5" h="62">
                <a:moveTo>
                  <a:pt x="65" y="31"/>
                </a:moveTo>
                <a:lnTo>
                  <a:pt x="58" y="46"/>
                </a:lnTo>
                <a:lnTo>
                  <a:pt x="46" y="59"/>
                </a:lnTo>
                <a:lnTo>
                  <a:pt x="28" y="62"/>
                </a:lnTo>
                <a:lnTo>
                  <a:pt x="12" y="53"/>
                </a:lnTo>
                <a:lnTo>
                  <a:pt x="0" y="40"/>
                </a:lnTo>
                <a:lnTo>
                  <a:pt x="0" y="22"/>
                </a:lnTo>
                <a:lnTo>
                  <a:pt x="12" y="7"/>
                </a:lnTo>
                <a:lnTo>
                  <a:pt x="28" y="0"/>
                </a:lnTo>
                <a:lnTo>
                  <a:pt x="46" y="0"/>
                </a:lnTo>
                <a:lnTo>
                  <a:pt x="58" y="13"/>
                </a:lnTo>
                <a:lnTo>
                  <a:pt x="65" y="31"/>
                </a:lnTo>
                <a:close/>
              </a:path>
            </a:pathLst>
          </a:custGeom>
          <a:solidFill>
            <a:srgbClr val="000000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088" name="Freeform 16"/>
          <p:cNvSpPr>
            <a:spLocks/>
          </p:cNvSpPr>
          <p:nvPr/>
        </p:nvSpPr>
        <p:spPr bwMode="auto">
          <a:xfrm>
            <a:off x="2160589" y="2509045"/>
            <a:ext cx="96837" cy="96837"/>
          </a:xfrm>
          <a:custGeom>
            <a:avLst/>
            <a:gdLst>
              <a:gd name="T0" fmla="*/ 61 w 61"/>
              <a:gd name="T1" fmla="*/ 30 h 61"/>
              <a:gd name="T2" fmla="*/ 58 w 61"/>
              <a:gd name="T3" fmla="*/ 49 h 61"/>
              <a:gd name="T4" fmla="*/ 43 w 61"/>
              <a:gd name="T5" fmla="*/ 58 h 61"/>
              <a:gd name="T6" fmla="*/ 25 w 61"/>
              <a:gd name="T7" fmla="*/ 61 h 61"/>
              <a:gd name="T8" fmla="*/ 9 w 61"/>
              <a:gd name="T9" fmla="*/ 55 h 61"/>
              <a:gd name="T10" fmla="*/ 0 w 61"/>
              <a:gd name="T11" fmla="*/ 39 h 61"/>
              <a:gd name="T12" fmla="*/ 0 w 61"/>
              <a:gd name="T13" fmla="*/ 21 h 61"/>
              <a:gd name="T14" fmla="*/ 9 w 61"/>
              <a:gd name="T15" fmla="*/ 6 h 61"/>
              <a:gd name="T16" fmla="*/ 25 w 61"/>
              <a:gd name="T17" fmla="*/ 0 h 61"/>
              <a:gd name="T18" fmla="*/ 43 w 61"/>
              <a:gd name="T19" fmla="*/ 3 h 61"/>
              <a:gd name="T20" fmla="*/ 58 w 61"/>
              <a:gd name="T21" fmla="*/ 12 h 61"/>
              <a:gd name="T22" fmla="*/ 61 w 61"/>
              <a:gd name="T23" fmla="*/ 3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1" h="61">
                <a:moveTo>
                  <a:pt x="61" y="30"/>
                </a:moveTo>
                <a:lnTo>
                  <a:pt x="58" y="49"/>
                </a:lnTo>
                <a:lnTo>
                  <a:pt x="43" y="58"/>
                </a:lnTo>
                <a:lnTo>
                  <a:pt x="25" y="61"/>
                </a:lnTo>
                <a:lnTo>
                  <a:pt x="9" y="55"/>
                </a:lnTo>
                <a:lnTo>
                  <a:pt x="0" y="39"/>
                </a:lnTo>
                <a:lnTo>
                  <a:pt x="0" y="21"/>
                </a:lnTo>
                <a:lnTo>
                  <a:pt x="9" y="6"/>
                </a:lnTo>
                <a:lnTo>
                  <a:pt x="25" y="0"/>
                </a:lnTo>
                <a:lnTo>
                  <a:pt x="43" y="3"/>
                </a:lnTo>
                <a:lnTo>
                  <a:pt x="58" y="12"/>
                </a:lnTo>
                <a:lnTo>
                  <a:pt x="61" y="30"/>
                </a:lnTo>
                <a:close/>
              </a:path>
            </a:pathLst>
          </a:custGeom>
          <a:solidFill>
            <a:srgbClr val="000000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089" name="Freeform 17"/>
          <p:cNvSpPr>
            <a:spLocks/>
          </p:cNvSpPr>
          <p:nvPr/>
        </p:nvSpPr>
        <p:spPr bwMode="auto">
          <a:xfrm>
            <a:off x="1833564" y="4698207"/>
            <a:ext cx="98425" cy="98425"/>
          </a:xfrm>
          <a:custGeom>
            <a:avLst/>
            <a:gdLst>
              <a:gd name="T0" fmla="*/ 62 w 62"/>
              <a:gd name="T1" fmla="*/ 31 h 62"/>
              <a:gd name="T2" fmla="*/ 56 w 62"/>
              <a:gd name="T3" fmla="*/ 49 h 62"/>
              <a:gd name="T4" fmla="*/ 43 w 62"/>
              <a:gd name="T5" fmla="*/ 62 h 62"/>
              <a:gd name="T6" fmla="*/ 25 w 62"/>
              <a:gd name="T7" fmla="*/ 62 h 62"/>
              <a:gd name="T8" fmla="*/ 9 w 62"/>
              <a:gd name="T9" fmla="*/ 55 h 62"/>
              <a:gd name="T10" fmla="*/ 0 w 62"/>
              <a:gd name="T11" fmla="*/ 40 h 62"/>
              <a:gd name="T12" fmla="*/ 0 w 62"/>
              <a:gd name="T13" fmla="*/ 22 h 62"/>
              <a:gd name="T14" fmla="*/ 9 w 62"/>
              <a:gd name="T15" fmla="*/ 10 h 62"/>
              <a:gd name="T16" fmla="*/ 25 w 62"/>
              <a:gd name="T17" fmla="*/ 0 h 62"/>
              <a:gd name="T18" fmla="*/ 43 w 62"/>
              <a:gd name="T19" fmla="*/ 3 h 62"/>
              <a:gd name="T20" fmla="*/ 56 w 62"/>
              <a:gd name="T21" fmla="*/ 16 h 62"/>
              <a:gd name="T22" fmla="*/ 62 w 62"/>
              <a:gd name="T23" fmla="*/ 31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2" h="62">
                <a:moveTo>
                  <a:pt x="62" y="31"/>
                </a:moveTo>
                <a:lnTo>
                  <a:pt x="56" y="49"/>
                </a:lnTo>
                <a:lnTo>
                  <a:pt x="43" y="62"/>
                </a:lnTo>
                <a:lnTo>
                  <a:pt x="25" y="62"/>
                </a:lnTo>
                <a:lnTo>
                  <a:pt x="9" y="55"/>
                </a:lnTo>
                <a:lnTo>
                  <a:pt x="0" y="40"/>
                </a:lnTo>
                <a:lnTo>
                  <a:pt x="0" y="22"/>
                </a:lnTo>
                <a:lnTo>
                  <a:pt x="9" y="10"/>
                </a:lnTo>
                <a:lnTo>
                  <a:pt x="25" y="0"/>
                </a:lnTo>
                <a:lnTo>
                  <a:pt x="43" y="3"/>
                </a:lnTo>
                <a:lnTo>
                  <a:pt x="56" y="16"/>
                </a:lnTo>
                <a:lnTo>
                  <a:pt x="62" y="31"/>
                </a:lnTo>
                <a:close/>
              </a:path>
            </a:pathLst>
          </a:custGeom>
          <a:solidFill>
            <a:srgbClr val="000000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090" name="Freeform 18"/>
          <p:cNvSpPr>
            <a:spLocks/>
          </p:cNvSpPr>
          <p:nvPr/>
        </p:nvSpPr>
        <p:spPr bwMode="auto">
          <a:xfrm>
            <a:off x="1863725" y="5296695"/>
            <a:ext cx="96838" cy="98425"/>
          </a:xfrm>
          <a:custGeom>
            <a:avLst/>
            <a:gdLst>
              <a:gd name="T0" fmla="*/ 61 w 61"/>
              <a:gd name="T1" fmla="*/ 31 h 62"/>
              <a:gd name="T2" fmla="*/ 55 w 61"/>
              <a:gd name="T3" fmla="*/ 49 h 62"/>
              <a:gd name="T4" fmla="*/ 43 w 61"/>
              <a:gd name="T5" fmla="*/ 59 h 62"/>
              <a:gd name="T6" fmla="*/ 24 w 61"/>
              <a:gd name="T7" fmla="*/ 62 h 62"/>
              <a:gd name="T8" fmla="*/ 9 w 61"/>
              <a:gd name="T9" fmla="*/ 56 h 62"/>
              <a:gd name="T10" fmla="*/ 0 w 61"/>
              <a:gd name="T11" fmla="*/ 40 h 62"/>
              <a:gd name="T12" fmla="*/ 0 w 61"/>
              <a:gd name="T13" fmla="*/ 22 h 62"/>
              <a:gd name="T14" fmla="*/ 9 w 61"/>
              <a:gd name="T15" fmla="*/ 7 h 62"/>
              <a:gd name="T16" fmla="*/ 24 w 61"/>
              <a:gd name="T17" fmla="*/ 0 h 62"/>
              <a:gd name="T18" fmla="*/ 43 w 61"/>
              <a:gd name="T19" fmla="*/ 3 h 62"/>
              <a:gd name="T20" fmla="*/ 55 w 61"/>
              <a:gd name="T21" fmla="*/ 16 h 62"/>
              <a:gd name="T22" fmla="*/ 61 w 61"/>
              <a:gd name="T23" fmla="*/ 31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1" h="62">
                <a:moveTo>
                  <a:pt x="61" y="31"/>
                </a:moveTo>
                <a:lnTo>
                  <a:pt x="55" y="49"/>
                </a:lnTo>
                <a:lnTo>
                  <a:pt x="43" y="59"/>
                </a:lnTo>
                <a:lnTo>
                  <a:pt x="24" y="62"/>
                </a:lnTo>
                <a:lnTo>
                  <a:pt x="9" y="56"/>
                </a:lnTo>
                <a:lnTo>
                  <a:pt x="0" y="40"/>
                </a:lnTo>
                <a:lnTo>
                  <a:pt x="0" y="22"/>
                </a:lnTo>
                <a:lnTo>
                  <a:pt x="9" y="7"/>
                </a:lnTo>
                <a:lnTo>
                  <a:pt x="24" y="0"/>
                </a:lnTo>
                <a:lnTo>
                  <a:pt x="43" y="3"/>
                </a:lnTo>
                <a:lnTo>
                  <a:pt x="55" y="16"/>
                </a:lnTo>
                <a:lnTo>
                  <a:pt x="61" y="31"/>
                </a:lnTo>
                <a:close/>
              </a:path>
            </a:pathLst>
          </a:custGeom>
          <a:solidFill>
            <a:srgbClr val="000000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091" name="Freeform 19"/>
          <p:cNvSpPr>
            <a:spLocks/>
          </p:cNvSpPr>
          <p:nvPr/>
        </p:nvSpPr>
        <p:spPr bwMode="auto">
          <a:xfrm>
            <a:off x="2330451" y="2278857"/>
            <a:ext cx="98425" cy="98425"/>
          </a:xfrm>
          <a:custGeom>
            <a:avLst/>
            <a:gdLst>
              <a:gd name="T0" fmla="*/ 62 w 62"/>
              <a:gd name="T1" fmla="*/ 31 h 62"/>
              <a:gd name="T2" fmla="*/ 56 w 62"/>
              <a:gd name="T3" fmla="*/ 46 h 62"/>
              <a:gd name="T4" fmla="*/ 43 w 62"/>
              <a:gd name="T5" fmla="*/ 59 h 62"/>
              <a:gd name="T6" fmla="*/ 25 w 62"/>
              <a:gd name="T7" fmla="*/ 62 h 62"/>
              <a:gd name="T8" fmla="*/ 10 w 62"/>
              <a:gd name="T9" fmla="*/ 56 h 62"/>
              <a:gd name="T10" fmla="*/ 0 w 62"/>
              <a:gd name="T11" fmla="*/ 40 h 62"/>
              <a:gd name="T12" fmla="*/ 0 w 62"/>
              <a:gd name="T13" fmla="*/ 22 h 62"/>
              <a:gd name="T14" fmla="*/ 10 w 62"/>
              <a:gd name="T15" fmla="*/ 7 h 62"/>
              <a:gd name="T16" fmla="*/ 25 w 62"/>
              <a:gd name="T17" fmla="*/ 0 h 62"/>
              <a:gd name="T18" fmla="*/ 43 w 62"/>
              <a:gd name="T19" fmla="*/ 4 h 62"/>
              <a:gd name="T20" fmla="*/ 56 w 62"/>
              <a:gd name="T21" fmla="*/ 13 h 62"/>
              <a:gd name="T22" fmla="*/ 62 w 62"/>
              <a:gd name="T23" fmla="*/ 31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2" h="62">
                <a:moveTo>
                  <a:pt x="62" y="31"/>
                </a:moveTo>
                <a:lnTo>
                  <a:pt x="56" y="46"/>
                </a:lnTo>
                <a:lnTo>
                  <a:pt x="43" y="59"/>
                </a:lnTo>
                <a:lnTo>
                  <a:pt x="25" y="62"/>
                </a:lnTo>
                <a:lnTo>
                  <a:pt x="10" y="56"/>
                </a:lnTo>
                <a:lnTo>
                  <a:pt x="0" y="40"/>
                </a:lnTo>
                <a:lnTo>
                  <a:pt x="0" y="22"/>
                </a:lnTo>
                <a:lnTo>
                  <a:pt x="10" y="7"/>
                </a:lnTo>
                <a:lnTo>
                  <a:pt x="25" y="0"/>
                </a:lnTo>
                <a:lnTo>
                  <a:pt x="43" y="4"/>
                </a:lnTo>
                <a:lnTo>
                  <a:pt x="56" y="13"/>
                </a:lnTo>
                <a:lnTo>
                  <a:pt x="62" y="31"/>
                </a:lnTo>
                <a:close/>
              </a:path>
            </a:pathLst>
          </a:custGeom>
          <a:solidFill>
            <a:srgbClr val="000000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092" name="Text Box 20"/>
          <p:cNvSpPr txBox="1">
            <a:spLocks noChangeArrowheads="1"/>
          </p:cNvSpPr>
          <p:nvPr/>
        </p:nvSpPr>
        <p:spPr bwMode="auto">
          <a:xfrm>
            <a:off x="1600200" y="5850732"/>
            <a:ext cx="2362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Original Points</a:t>
            </a:r>
          </a:p>
        </p:txBody>
      </p:sp>
      <p:grpSp>
        <p:nvGrpSpPr>
          <p:cNvPr id="1539094" name="Group 22"/>
          <p:cNvGrpSpPr>
            <a:grpSpLocks/>
          </p:cNvGrpSpPr>
          <p:nvPr/>
        </p:nvGrpSpPr>
        <p:grpSpPr bwMode="auto">
          <a:xfrm>
            <a:off x="5956299" y="1614116"/>
            <a:ext cx="3581400" cy="4633913"/>
            <a:chOff x="2976" y="816"/>
            <a:chExt cx="2256" cy="2919"/>
          </a:xfrm>
        </p:grpSpPr>
        <p:graphicFrame>
          <p:nvGraphicFramePr>
            <p:cNvPr id="1539075" name="Object 3"/>
            <p:cNvGraphicFramePr>
              <a:graphicFrameLocks noChangeAspect="1"/>
            </p:cNvGraphicFramePr>
            <p:nvPr/>
          </p:nvGraphicFramePr>
          <p:xfrm>
            <a:off x="2976" y="816"/>
            <a:ext cx="2125" cy="28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VISIO" r:id="rId2" imgW="1549800" imgH="2097000" progId="Visio.Drawing.6">
                    <p:embed/>
                  </p:oleObj>
                </mc:Choice>
                <mc:Fallback>
                  <p:oleObj name="VISIO" r:id="rId2" imgW="1549800" imgH="2097000" progId="Visio.Drawing.6">
                    <p:embed/>
                    <p:pic>
                      <p:nvPicPr>
                        <p:cNvPr id="1539075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6" y="816"/>
                          <a:ext cx="2125" cy="28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9093" name="Text Box 21"/>
            <p:cNvSpPr txBox="1">
              <a:spLocks noChangeArrowheads="1"/>
            </p:cNvSpPr>
            <p:nvPr/>
          </p:nvSpPr>
          <p:spPr bwMode="auto">
            <a:xfrm>
              <a:off x="3456" y="3504"/>
              <a:ext cx="17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A Partitional  Clustering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7410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9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82600" y="407045"/>
            <a:ext cx="8280400" cy="1143000"/>
          </a:xfrm>
        </p:spPr>
        <p:txBody>
          <a:bodyPr>
            <a:normAutofit/>
          </a:bodyPr>
          <a:lstStyle/>
          <a:p>
            <a:r>
              <a:rPr lang="en-US" dirty="0"/>
              <a:t>Hierarchical Clustering</a:t>
            </a:r>
          </a:p>
        </p:txBody>
      </p:sp>
      <p:sp>
        <p:nvSpPr>
          <p:cNvPr id="1539076" name="Freeform 4"/>
          <p:cNvSpPr>
            <a:spLocks/>
          </p:cNvSpPr>
          <p:nvPr/>
        </p:nvSpPr>
        <p:spPr bwMode="auto">
          <a:xfrm>
            <a:off x="2778125" y="2989262"/>
            <a:ext cx="96838" cy="101600"/>
          </a:xfrm>
          <a:custGeom>
            <a:avLst/>
            <a:gdLst>
              <a:gd name="T0" fmla="*/ 61 w 61"/>
              <a:gd name="T1" fmla="*/ 30 h 64"/>
              <a:gd name="T2" fmla="*/ 55 w 61"/>
              <a:gd name="T3" fmla="*/ 49 h 64"/>
              <a:gd name="T4" fmla="*/ 43 w 61"/>
              <a:gd name="T5" fmla="*/ 61 h 64"/>
              <a:gd name="T6" fmla="*/ 24 w 61"/>
              <a:gd name="T7" fmla="*/ 64 h 64"/>
              <a:gd name="T8" fmla="*/ 9 w 61"/>
              <a:gd name="T9" fmla="*/ 55 h 64"/>
              <a:gd name="T10" fmla="*/ 0 w 61"/>
              <a:gd name="T11" fmla="*/ 39 h 64"/>
              <a:gd name="T12" fmla="*/ 0 w 61"/>
              <a:gd name="T13" fmla="*/ 24 h 64"/>
              <a:gd name="T14" fmla="*/ 9 w 61"/>
              <a:gd name="T15" fmla="*/ 9 h 64"/>
              <a:gd name="T16" fmla="*/ 24 w 61"/>
              <a:gd name="T17" fmla="*/ 0 h 64"/>
              <a:gd name="T18" fmla="*/ 43 w 61"/>
              <a:gd name="T19" fmla="*/ 3 h 64"/>
              <a:gd name="T20" fmla="*/ 55 w 61"/>
              <a:gd name="T21" fmla="*/ 15 h 64"/>
              <a:gd name="T22" fmla="*/ 61 w 61"/>
              <a:gd name="T23" fmla="*/ 3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1" h="64">
                <a:moveTo>
                  <a:pt x="61" y="30"/>
                </a:moveTo>
                <a:lnTo>
                  <a:pt x="55" y="49"/>
                </a:lnTo>
                <a:lnTo>
                  <a:pt x="43" y="61"/>
                </a:lnTo>
                <a:lnTo>
                  <a:pt x="24" y="64"/>
                </a:lnTo>
                <a:lnTo>
                  <a:pt x="9" y="55"/>
                </a:lnTo>
                <a:lnTo>
                  <a:pt x="0" y="39"/>
                </a:lnTo>
                <a:lnTo>
                  <a:pt x="0" y="24"/>
                </a:lnTo>
                <a:lnTo>
                  <a:pt x="9" y="9"/>
                </a:lnTo>
                <a:lnTo>
                  <a:pt x="24" y="0"/>
                </a:lnTo>
                <a:lnTo>
                  <a:pt x="43" y="3"/>
                </a:lnTo>
                <a:lnTo>
                  <a:pt x="55" y="15"/>
                </a:lnTo>
                <a:lnTo>
                  <a:pt x="61" y="30"/>
                </a:lnTo>
                <a:close/>
              </a:path>
            </a:pathLst>
          </a:custGeom>
          <a:solidFill>
            <a:srgbClr val="000000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077" name="Freeform 5"/>
          <p:cNvSpPr>
            <a:spLocks/>
          </p:cNvSpPr>
          <p:nvPr/>
        </p:nvSpPr>
        <p:spPr bwMode="auto">
          <a:xfrm>
            <a:off x="2778125" y="3187701"/>
            <a:ext cx="96838" cy="98425"/>
          </a:xfrm>
          <a:custGeom>
            <a:avLst/>
            <a:gdLst>
              <a:gd name="T0" fmla="*/ 61 w 61"/>
              <a:gd name="T1" fmla="*/ 31 h 62"/>
              <a:gd name="T2" fmla="*/ 55 w 61"/>
              <a:gd name="T3" fmla="*/ 49 h 62"/>
              <a:gd name="T4" fmla="*/ 43 w 61"/>
              <a:gd name="T5" fmla="*/ 62 h 62"/>
              <a:gd name="T6" fmla="*/ 24 w 61"/>
              <a:gd name="T7" fmla="*/ 62 h 62"/>
              <a:gd name="T8" fmla="*/ 9 w 61"/>
              <a:gd name="T9" fmla="*/ 55 h 62"/>
              <a:gd name="T10" fmla="*/ 0 w 61"/>
              <a:gd name="T11" fmla="*/ 40 h 62"/>
              <a:gd name="T12" fmla="*/ 0 w 61"/>
              <a:gd name="T13" fmla="*/ 22 h 62"/>
              <a:gd name="T14" fmla="*/ 9 w 61"/>
              <a:gd name="T15" fmla="*/ 9 h 62"/>
              <a:gd name="T16" fmla="*/ 24 w 61"/>
              <a:gd name="T17" fmla="*/ 0 h 62"/>
              <a:gd name="T18" fmla="*/ 43 w 61"/>
              <a:gd name="T19" fmla="*/ 3 h 62"/>
              <a:gd name="T20" fmla="*/ 55 w 61"/>
              <a:gd name="T21" fmla="*/ 16 h 62"/>
              <a:gd name="T22" fmla="*/ 61 w 61"/>
              <a:gd name="T23" fmla="*/ 31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1" h="62">
                <a:moveTo>
                  <a:pt x="61" y="31"/>
                </a:moveTo>
                <a:lnTo>
                  <a:pt x="55" y="49"/>
                </a:lnTo>
                <a:lnTo>
                  <a:pt x="43" y="62"/>
                </a:lnTo>
                <a:lnTo>
                  <a:pt x="24" y="62"/>
                </a:lnTo>
                <a:lnTo>
                  <a:pt x="9" y="55"/>
                </a:lnTo>
                <a:lnTo>
                  <a:pt x="0" y="40"/>
                </a:lnTo>
                <a:lnTo>
                  <a:pt x="0" y="22"/>
                </a:lnTo>
                <a:lnTo>
                  <a:pt x="9" y="9"/>
                </a:lnTo>
                <a:lnTo>
                  <a:pt x="24" y="0"/>
                </a:lnTo>
                <a:lnTo>
                  <a:pt x="43" y="3"/>
                </a:lnTo>
                <a:lnTo>
                  <a:pt x="55" y="16"/>
                </a:lnTo>
                <a:lnTo>
                  <a:pt x="61" y="31"/>
                </a:lnTo>
                <a:close/>
              </a:path>
            </a:pathLst>
          </a:custGeom>
          <a:solidFill>
            <a:srgbClr val="000000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078" name="Freeform 6"/>
          <p:cNvSpPr>
            <a:spLocks/>
          </p:cNvSpPr>
          <p:nvPr/>
        </p:nvSpPr>
        <p:spPr bwMode="auto">
          <a:xfrm>
            <a:off x="3475039" y="5183188"/>
            <a:ext cx="96837" cy="98425"/>
          </a:xfrm>
          <a:custGeom>
            <a:avLst/>
            <a:gdLst>
              <a:gd name="T0" fmla="*/ 61 w 61"/>
              <a:gd name="T1" fmla="*/ 31 h 62"/>
              <a:gd name="T2" fmla="*/ 55 w 61"/>
              <a:gd name="T3" fmla="*/ 46 h 62"/>
              <a:gd name="T4" fmla="*/ 43 w 61"/>
              <a:gd name="T5" fmla="*/ 59 h 62"/>
              <a:gd name="T6" fmla="*/ 24 w 61"/>
              <a:gd name="T7" fmla="*/ 62 h 62"/>
              <a:gd name="T8" fmla="*/ 9 w 61"/>
              <a:gd name="T9" fmla="*/ 53 h 62"/>
              <a:gd name="T10" fmla="*/ 0 w 61"/>
              <a:gd name="T11" fmla="*/ 40 h 62"/>
              <a:gd name="T12" fmla="*/ 0 w 61"/>
              <a:gd name="T13" fmla="*/ 22 h 62"/>
              <a:gd name="T14" fmla="*/ 9 w 61"/>
              <a:gd name="T15" fmla="*/ 7 h 62"/>
              <a:gd name="T16" fmla="*/ 24 w 61"/>
              <a:gd name="T17" fmla="*/ 0 h 62"/>
              <a:gd name="T18" fmla="*/ 43 w 61"/>
              <a:gd name="T19" fmla="*/ 0 h 62"/>
              <a:gd name="T20" fmla="*/ 55 w 61"/>
              <a:gd name="T21" fmla="*/ 13 h 62"/>
              <a:gd name="T22" fmla="*/ 61 w 61"/>
              <a:gd name="T23" fmla="*/ 31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1" h="62">
                <a:moveTo>
                  <a:pt x="61" y="31"/>
                </a:moveTo>
                <a:lnTo>
                  <a:pt x="55" y="46"/>
                </a:lnTo>
                <a:lnTo>
                  <a:pt x="43" y="59"/>
                </a:lnTo>
                <a:lnTo>
                  <a:pt x="24" y="62"/>
                </a:lnTo>
                <a:lnTo>
                  <a:pt x="9" y="53"/>
                </a:lnTo>
                <a:lnTo>
                  <a:pt x="0" y="40"/>
                </a:lnTo>
                <a:lnTo>
                  <a:pt x="0" y="22"/>
                </a:lnTo>
                <a:lnTo>
                  <a:pt x="9" y="7"/>
                </a:lnTo>
                <a:lnTo>
                  <a:pt x="24" y="0"/>
                </a:lnTo>
                <a:lnTo>
                  <a:pt x="43" y="0"/>
                </a:lnTo>
                <a:lnTo>
                  <a:pt x="55" y="13"/>
                </a:lnTo>
                <a:lnTo>
                  <a:pt x="61" y="31"/>
                </a:lnTo>
                <a:close/>
              </a:path>
            </a:pathLst>
          </a:custGeom>
          <a:solidFill>
            <a:srgbClr val="000000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079" name="Freeform 7"/>
          <p:cNvSpPr>
            <a:spLocks/>
          </p:cNvSpPr>
          <p:nvPr/>
        </p:nvSpPr>
        <p:spPr bwMode="auto">
          <a:xfrm>
            <a:off x="3074989" y="3090862"/>
            <a:ext cx="96837" cy="96838"/>
          </a:xfrm>
          <a:custGeom>
            <a:avLst/>
            <a:gdLst>
              <a:gd name="T0" fmla="*/ 61 w 61"/>
              <a:gd name="T1" fmla="*/ 31 h 61"/>
              <a:gd name="T2" fmla="*/ 58 w 61"/>
              <a:gd name="T3" fmla="*/ 46 h 61"/>
              <a:gd name="T4" fmla="*/ 43 w 61"/>
              <a:gd name="T5" fmla="*/ 58 h 61"/>
              <a:gd name="T6" fmla="*/ 25 w 61"/>
              <a:gd name="T7" fmla="*/ 61 h 61"/>
              <a:gd name="T8" fmla="*/ 9 w 61"/>
              <a:gd name="T9" fmla="*/ 55 h 61"/>
              <a:gd name="T10" fmla="*/ 0 w 61"/>
              <a:gd name="T11" fmla="*/ 40 h 61"/>
              <a:gd name="T12" fmla="*/ 0 w 61"/>
              <a:gd name="T13" fmla="*/ 21 h 61"/>
              <a:gd name="T14" fmla="*/ 9 w 61"/>
              <a:gd name="T15" fmla="*/ 6 h 61"/>
              <a:gd name="T16" fmla="*/ 25 w 61"/>
              <a:gd name="T17" fmla="*/ 0 h 61"/>
              <a:gd name="T18" fmla="*/ 43 w 61"/>
              <a:gd name="T19" fmla="*/ 3 h 61"/>
              <a:gd name="T20" fmla="*/ 58 w 61"/>
              <a:gd name="T21" fmla="*/ 12 h 61"/>
              <a:gd name="T22" fmla="*/ 61 w 61"/>
              <a:gd name="T23" fmla="*/ 3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1" h="61">
                <a:moveTo>
                  <a:pt x="61" y="31"/>
                </a:moveTo>
                <a:lnTo>
                  <a:pt x="58" y="46"/>
                </a:lnTo>
                <a:lnTo>
                  <a:pt x="43" y="58"/>
                </a:lnTo>
                <a:lnTo>
                  <a:pt x="25" y="61"/>
                </a:lnTo>
                <a:lnTo>
                  <a:pt x="9" y="55"/>
                </a:lnTo>
                <a:lnTo>
                  <a:pt x="0" y="40"/>
                </a:lnTo>
                <a:lnTo>
                  <a:pt x="0" y="21"/>
                </a:lnTo>
                <a:lnTo>
                  <a:pt x="9" y="6"/>
                </a:lnTo>
                <a:lnTo>
                  <a:pt x="25" y="0"/>
                </a:lnTo>
                <a:lnTo>
                  <a:pt x="43" y="3"/>
                </a:lnTo>
                <a:lnTo>
                  <a:pt x="58" y="12"/>
                </a:lnTo>
                <a:lnTo>
                  <a:pt x="61" y="31"/>
                </a:lnTo>
                <a:close/>
              </a:path>
            </a:pathLst>
          </a:custGeom>
          <a:solidFill>
            <a:srgbClr val="000000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080" name="Freeform 8"/>
          <p:cNvSpPr>
            <a:spLocks/>
          </p:cNvSpPr>
          <p:nvPr/>
        </p:nvSpPr>
        <p:spPr bwMode="auto">
          <a:xfrm>
            <a:off x="3475039" y="4386262"/>
            <a:ext cx="96837" cy="96838"/>
          </a:xfrm>
          <a:custGeom>
            <a:avLst/>
            <a:gdLst>
              <a:gd name="T0" fmla="*/ 61 w 61"/>
              <a:gd name="T1" fmla="*/ 30 h 61"/>
              <a:gd name="T2" fmla="*/ 55 w 61"/>
              <a:gd name="T3" fmla="*/ 46 h 61"/>
              <a:gd name="T4" fmla="*/ 43 w 61"/>
              <a:gd name="T5" fmla="*/ 58 h 61"/>
              <a:gd name="T6" fmla="*/ 24 w 61"/>
              <a:gd name="T7" fmla="*/ 61 h 61"/>
              <a:gd name="T8" fmla="*/ 9 w 61"/>
              <a:gd name="T9" fmla="*/ 55 h 61"/>
              <a:gd name="T10" fmla="*/ 0 w 61"/>
              <a:gd name="T11" fmla="*/ 39 h 61"/>
              <a:gd name="T12" fmla="*/ 0 w 61"/>
              <a:gd name="T13" fmla="*/ 21 h 61"/>
              <a:gd name="T14" fmla="*/ 9 w 61"/>
              <a:gd name="T15" fmla="*/ 6 h 61"/>
              <a:gd name="T16" fmla="*/ 24 w 61"/>
              <a:gd name="T17" fmla="*/ 0 h 61"/>
              <a:gd name="T18" fmla="*/ 43 w 61"/>
              <a:gd name="T19" fmla="*/ 3 h 61"/>
              <a:gd name="T20" fmla="*/ 55 w 61"/>
              <a:gd name="T21" fmla="*/ 12 h 61"/>
              <a:gd name="T22" fmla="*/ 61 w 61"/>
              <a:gd name="T23" fmla="*/ 3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1" h="61">
                <a:moveTo>
                  <a:pt x="61" y="30"/>
                </a:moveTo>
                <a:lnTo>
                  <a:pt x="55" y="46"/>
                </a:lnTo>
                <a:lnTo>
                  <a:pt x="43" y="58"/>
                </a:lnTo>
                <a:lnTo>
                  <a:pt x="24" y="61"/>
                </a:lnTo>
                <a:lnTo>
                  <a:pt x="9" y="55"/>
                </a:lnTo>
                <a:lnTo>
                  <a:pt x="0" y="39"/>
                </a:lnTo>
                <a:lnTo>
                  <a:pt x="0" y="21"/>
                </a:lnTo>
                <a:lnTo>
                  <a:pt x="9" y="6"/>
                </a:lnTo>
                <a:lnTo>
                  <a:pt x="24" y="0"/>
                </a:lnTo>
                <a:lnTo>
                  <a:pt x="43" y="3"/>
                </a:lnTo>
                <a:lnTo>
                  <a:pt x="55" y="12"/>
                </a:lnTo>
                <a:lnTo>
                  <a:pt x="61" y="30"/>
                </a:lnTo>
                <a:close/>
              </a:path>
            </a:pathLst>
          </a:custGeom>
          <a:solidFill>
            <a:srgbClr val="000000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081" name="Freeform 9"/>
          <p:cNvSpPr>
            <a:spLocks/>
          </p:cNvSpPr>
          <p:nvPr/>
        </p:nvSpPr>
        <p:spPr bwMode="auto">
          <a:xfrm>
            <a:off x="3644901" y="2297113"/>
            <a:ext cx="98425" cy="98425"/>
          </a:xfrm>
          <a:custGeom>
            <a:avLst/>
            <a:gdLst>
              <a:gd name="T0" fmla="*/ 62 w 62"/>
              <a:gd name="T1" fmla="*/ 31 h 62"/>
              <a:gd name="T2" fmla="*/ 56 w 62"/>
              <a:gd name="T3" fmla="*/ 46 h 62"/>
              <a:gd name="T4" fmla="*/ 43 w 62"/>
              <a:gd name="T5" fmla="*/ 58 h 62"/>
              <a:gd name="T6" fmla="*/ 25 w 62"/>
              <a:gd name="T7" fmla="*/ 62 h 62"/>
              <a:gd name="T8" fmla="*/ 9 w 62"/>
              <a:gd name="T9" fmla="*/ 55 h 62"/>
              <a:gd name="T10" fmla="*/ 0 w 62"/>
              <a:gd name="T11" fmla="*/ 40 h 62"/>
              <a:gd name="T12" fmla="*/ 0 w 62"/>
              <a:gd name="T13" fmla="*/ 22 h 62"/>
              <a:gd name="T14" fmla="*/ 9 w 62"/>
              <a:gd name="T15" fmla="*/ 6 h 62"/>
              <a:gd name="T16" fmla="*/ 25 w 62"/>
              <a:gd name="T17" fmla="*/ 0 h 62"/>
              <a:gd name="T18" fmla="*/ 43 w 62"/>
              <a:gd name="T19" fmla="*/ 3 h 62"/>
              <a:gd name="T20" fmla="*/ 56 w 62"/>
              <a:gd name="T21" fmla="*/ 12 h 62"/>
              <a:gd name="T22" fmla="*/ 62 w 62"/>
              <a:gd name="T23" fmla="*/ 31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2" h="62">
                <a:moveTo>
                  <a:pt x="62" y="31"/>
                </a:moveTo>
                <a:lnTo>
                  <a:pt x="56" y="46"/>
                </a:lnTo>
                <a:lnTo>
                  <a:pt x="43" y="58"/>
                </a:lnTo>
                <a:lnTo>
                  <a:pt x="25" y="62"/>
                </a:lnTo>
                <a:lnTo>
                  <a:pt x="9" y="55"/>
                </a:lnTo>
                <a:lnTo>
                  <a:pt x="0" y="40"/>
                </a:lnTo>
                <a:lnTo>
                  <a:pt x="0" y="22"/>
                </a:lnTo>
                <a:lnTo>
                  <a:pt x="9" y="6"/>
                </a:lnTo>
                <a:lnTo>
                  <a:pt x="25" y="0"/>
                </a:lnTo>
                <a:lnTo>
                  <a:pt x="43" y="3"/>
                </a:lnTo>
                <a:lnTo>
                  <a:pt x="56" y="12"/>
                </a:lnTo>
                <a:lnTo>
                  <a:pt x="62" y="31"/>
                </a:lnTo>
                <a:close/>
              </a:path>
            </a:pathLst>
          </a:custGeom>
          <a:solidFill>
            <a:srgbClr val="000000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082" name="Freeform 10"/>
          <p:cNvSpPr>
            <a:spLocks/>
          </p:cNvSpPr>
          <p:nvPr/>
        </p:nvSpPr>
        <p:spPr bwMode="auto">
          <a:xfrm>
            <a:off x="3875089" y="2492376"/>
            <a:ext cx="96837" cy="96837"/>
          </a:xfrm>
          <a:custGeom>
            <a:avLst/>
            <a:gdLst>
              <a:gd name="T0" fmla="*/ 61 w 61"/>
              <a:gd name="T1" fmla="*/ 31 h 61"/>
              <a:gd name="T2" fmla="*/ 55 w 61"/>
              <a:gd name="T3" fmla="*/ 49 h 61"/>
              <a:gd name="T4" fmla="*/ 43 w 61"/>
              <a:gd name="T5" fmla="*/ 58 h 61"/>
              <a:gd name="T6" fmla="*/ 24 w 61"/>
              <a:gd name="T7" fmla="*/ 61 h 61"/>
              <a:gd name="T8" fmla="*/ 9 w 61"/>
              <a:gd name="T9" fmla="*/ 55 h 61"/>
              <a:gd name="T10" fmla="*/ 0 w 61"/>
              <a:gd name="T11" fmla="*/ 40 h 61"/>
              <a:gd name="T12" fmla="*/ 0 w 61"/>
              <a:gd name="T13" fmla="*/ 21 h 61"/>
              <a:gd name="T14" fmla="*/ 9 w 61"/>
              <a:gd name="T15" fmla="*/ 6 h 61"/>
              <a:gd name="T16" fmla="*/ 24 w 61"/>
              <a:gd name="T17" fmla="*/ 0 h 61"/>
              <a:gd name="T18" fmla="*/ 43 w 61"/>
              <a:gd name="T19" fmla="*/ 3 h 61"/>
              <a:gd name="T20" fmla="*/ 55 w 61"/>
              <a:gd name="T21" fmla="*/ 15 h 61"/>
              <a:gd name="T22" fmla="*/ 61 w 61"/>
              <a:gd name="T23" fmla="*/ 3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1" h="61">
                <a:moveTo>
                  <a:pt x="61" y="31"/>
                </a:moveTo>
                <a:lnTo>
                  <a:pt x="55" y="49"/>
                </a:lnTo>
                <a:lnTo>
                  <a:pt x="43" y="58"/>
                </a:lnTo>
                <a:lnTo>
                  <a:pt x="24" y="61"/>
                </a:lnTo>
                <a:lnTo>
                  <a:pt x="9" y="55"/>
                </a:lnTo>
                <a:lnTo>
                  <a:pt x="0" y="40"/>
                </a:lnTo>
                <a:lnTo>
                  <a:pt x="0" y="21"/>
                </a:lnTo>
                <a:lnTo>
                  <a:pt x="9" y="6"/>
                </a:lnTo>
                <a:lnTo>
                  <a:pt x="24" y="0"/>
                </a:lnTo>
                <a:lnTo>
                  <a:pt x="43" y="3"/>
                </a:lnTo>
                <a:lnTo>
                  <a:pt x="55" y="15"/>
                </a:lnTo>
                <a:lnTo>
                  <a:pt x="61" y="31"/>
                </a:lnTo>
                <a:close/>
              </a:path>
            </a:pathLst>
          </a:custGeom>
          <a:solidFill>
            <a:srgbClr val="000000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083" name="Freeform 11"/>
          <p:cNvSpPr>
            <a:spLocks/>
          </p:cNvSpPr>
          <p:nvPr/>
        </p:nvSpPr>
        <p:spPr bwMode="auto">
          <a:xfrm>
            <a:off x="3971925" y="2789237"/>
            <a:ext cx="96838" cy="101600"/>
          </a:xfrm>
          <a:custGeom>
            <a:avLst/>
            <a:gdLst>
              <a:gd name="T0" fmla="*/ 61 w 61"/>
              <a:gd name="T1" fmla="*/ 31 h 64"/>
              <a:gd name="T2" fmla="*/ 58 w 61"/>
              <a:gd name="T3" fmla="*/ 49 h 64"/>
              <a:gd name="T4" fmla="*/ 43 w 61"/>
              <a:gd name="T5" fmla="*/ 61 h 64"/>
              <a:gd name="T6" fmla="*/ 28 w 61"/>
              <a:gd name="T7" fmla="*/ 64 h 64"/>
              <a:gd name="T8" fmla="*/ 9 w 61"/>
              <a:gd name="T9" fmla="*/ 55 h 64"/>
              <a:gd name="T10" fmla="*/ 0 w 61"/>
              <a:gd name="T11" fmla="*/ 40 h 64"/>
              <a:gd name="T12" fmla="*/ 0 w 61"/>
              <a:gd name="T13" fmla="*/ 24 h 64"/>
              <a:gd name="T14" fmla="*/ 9 w 61"/>
              <a:gd name="T15" fmla="*/ 9 h 64"/>
              <a:gd name="T16" fmla="*/ 28 w 61"/>
              <a:gd name="T17" fmla="*/ 0 h 64"/>
              <a:gd name="T18" fmla="*/ 43 w 61"/>
              <a:gd name="T19" fmla="*/ 3 h 64"/>
              <a:gd name="T20" fmla="*/ 58 w 61"/>
              <a:gd name="T21" fmla="*/ 15 h 64"/>
              <a:gd name="T22" fmla="*/ 61 w 61"/>
              <a:gd name="T23" fmla="*/ 31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1" h="64">
                <a:moveTo>
                  <a:pt x="61" y="31"/>
                </a:moveTo>
                <a:lnTo>
                  <a:pt x="58" y="49"/>
                </a:lnTo>
                <a:lnTo>
                  <a:pt x="43" y="61"/>
                </a:lnTo>
                <a:lnTo>
                  <a:pt x="28" y="64"/>
                </a:lnTo>
                <a:lnTo>
                  <a:pt x="9" y="55"/>
                </a:lnTo>
                <a:lnTo>
                  <a:pt x="0" y="40"/>
                </a:lnTo>
                <a:lnTo>
                  <a:pt x="0" y="24"/>
                </a:lnTo>
                <a:lnTo>
                  <a:pt x="9" y="9"/>
                </a:lnTo>
                <a:lnTo>
                  <a:pt x="28" y="0"/>
                </a:lnTo>
                <a:lnTo>
                  <a:pt x="43" y="3"/>
                </a:lnTo>
                <a:lnTo>
                  <a:pt x="58" y="15"/>
                </a:lnTo>
                <a:lnTo>
                  <a:pt x="61" y="31"/>
                </a:lnTo>
                <a:close/>
              </a:path>
            </a:pathLst>
          </a:custGeom>
          <a:solidFill>
            <a:srgbClr val="000000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084" name="Freeform 12"/>
          <p:cNvSpPr>
            <a:spLocks/>
          </p:cNvSpPr>
          <p:nvPr/>
        </p:nvSpPr>
        <p:spPr bwMode="auto">
          <a:xfrm>
            <a:off x="4371975" y="2789237"/>
            <a:ext cx="96838" cy="101600"/>
          </a:xfrm>
          <a:custGeom>
            <a:avLst/>
            <a:gdLst>
              <a:gd name="T0" fmla="*/ 61 w 61"/>
              <a:gd name="T1" fmla="*/ 31 h 64"/>
              <a:gd name="T2" fmla="*/ 58 w 61"/>
              <a:gd name="T3" fmla="*/ 49 h 64"/>
              <a:gd name="T4" fmla="*/ 43 w 61"/>
              <a:gd name="T5" fmla="*/ 61 h 64"/>
              <a:gd name="T6" fmla="*/ 27 w 61"/>
              <a:gd name="T7" fmla="*/ 64 h 64"/>
              <a:gd name="T8" fmla="*/ 9 w 61"/>
              <a:gd name="T9" fmla="*/ 55 h 64"/>
              <a:gd name="T10" fmla="*/ 0 w 61"/>
              <a:gd name="T11" fmla="*/ 40 h 64"/>
              <a:gd name="T12" fmla="*/ 0 w 61"/>
              <a:gd name="T13" fmla="*/ 24 h 64"/>
              <a:gd name="T14" fmla="*/ 9 w 61"/>
              <a:gd name="T15" fmla="*/ 9 h 64"/>
              <a:gd name="T16" fmla="*/ 27 w 61"/>
              <a:gd name="T17" fmla="*/ 0 h 64"/>
              <a:gd name="T18" fmla="*/ 43 w 61"/>
              <a:gd name="T19" fmla="*/ 3 h 64"/>
              <a:gd name="T20" fmla="*/ 58 w 61"/>
              <a:gd name="T21" fmla="*/ 15 h 64"/>
              <a:gd name="T22" fmla="*/ 61 w 61"/>
              <a:gd name="T23" fmla="*/ 31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1" h="64">
                <a:moveTo>
                  <a:pt x="61" y="31"/>
                </a:moveTo>
                <a:lnTo>
                  <a:pt x="58" y="49"/>
                </a:lnTo>
                <a:lnTo>
                  <a:pt x="43" y="61"/>
                </a:lnTo>
                <a:lnTo>
                  <a:pt x="27" y="64"/>
                </a:lnTo>
                <a:lnTo>
                  <a:pt x="9" y="55"/>
                </a:lnTo>
                <a:lnTo>
                  <a:pt x="0" y="40"/>
                </a:lnTo>
                <a:lnTo>
                  <a:pt x="0" y="24"/>
                </a:lnTo>
                <a:lnTo>
                  <a:pt x="9" y="9"/>
                </a:lnTo>
                <a:lnTo>
                  <a:pt x="27" y="0"/>
                </a:lnTo>
                <a:lnTo>
                  <a:pt x="43" y="3"/>
                </a:lnTo>
                <a:lnTo>
                  <a:pt x="58" y="15"/>
                </a:lnTo>
                <a:lnTo>
                  <a:pt x="61" y="31"/>
                </a:lnTo>
                <a:close/>
              </a:path>
            </a:pathLst>
          </a:custGeom>
          <a:solidFill>
            <a:srgbClr val="000000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085" name="Freeform 13"/>
          <p:cNvSpPr>
            <a:spLocks/>
          </p:cNvSpPr>
          <p:nvPr/>
        </p:nvSpPr>
        <p:spPr bwMode="auto">
          <a:xfrm>
            <a:off x="4171950" y="2589212"/>
            <a:ext cx="96838" cy="103188"/>
          </a:xfrm>
          <a:custGeom>
            <a:avLst/>
            <a:gdLst>
              <a:gd name="T0" fmla="*/ 61 w 61"/>
              <a:gd name="T1" fmla="*/ 34 h 65"/>
              <a:gd name="T2" fmla="*/ 58 w 61"/>
              <a:gd name="T3" fmla="*/ 49 h 65"/>
              <a:gd name="T4" fmla="*/ 43 w 61"/>
              <a:gd name="T5" fmla="*/ 61 h 65"/>
              <a:gd name="T6" fmla="*/ 28 w 61"/>
              <a:gd name="T7" fmla="*/ 65 h 65"/>
              <a:gd name="T8" fmla="*/ 9 w 61"/>
              <a:gd name="T9" fmla="*/ 55 h 65"/>
              <a:gd name="T10" fmla="*/ 0 w 61"/>
              <a:gd name="T11" fmla="*/ 40 h 65"/>
              <a:gd name="T12" fmla="*/ 0 w 61"/>
              <a:gd name="T13" fmla="*/ 25 h 65"/>
              <a:gd name="T14" fmla="*/ 9 w 61"/>
              <a:gd name="T15" fmla="*/ 9 h 65"/>
              <a:gd name="T16" fmla="*/ 28 w 61"/>
              <a:gd name="T17" fmla="*/ 0 h 65"/>
              <a:gd name="T18" fmla="*/ 43 w 61"/>
              <a:gd name="T19" fmla="*/ 3 h 65"/>
              <a:gd name="T20" fmla="*/ 58 w 61"/>
              <a:gd name="T21" fmla="*/ 16 h 65"/>
              <a:gd name="T22" fmla="*/ 61 w 61"/>
              <a:gd name="T23" fmla="*/ 34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1" h="65">
                <a:moveTo>
                  <a:pt x="61" y="34"/>
                </a:moveTo>
                <a:lnTo>
                  <a:pt x="58" y="49"/>
                </a:lnTo>
                <a:lnTo>
                  <a:pt x="43" y="61"/>
                </a:lnTo>
                <a:lnTo>
                  <a:pt x="28" y="65"/>
                </a:lnTo>
                <a:lnTo>
                  <a:pt x="9" y="55"/>
                </a:lnTo>
                <a:lnTo>
                  <a:pt x="0" y="40"/>
                </a:lnTo>
                <a:lnTo>
                  <a:pt x="0" y="25"/>
                </a:lnTo>
                <a:lnTo>
                  <a:pt x="9" y="9"/>
                </a:lnTo>
                <a:lnTo>
                  <a:pt x="28" y="0"/>
                </a:lnTo>
                <a:lnTo>
                  <a:pt x="43" y="3"/>
                </a:lnTo>
                <a:lnTo>
                  <a:pt x="58" y="16"/>
                </a:lnTo>
                <a:lnTo>
                  <a:pt x="61" y="34"/>
                </a:lnTo>
                <a:close/>
              </a:path>
            </a:pathLst>
          </a:custGeom>
          <a:solidFill>
            <a:srgbClr val="000000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086" name="Freeform 14"/>
          <p:cNvSpPr>
            <a:spLocks/>
          </p:cNvSpPr>
          <p:nvPr/>
        </p:nvSpPr>
        <p:spPr bwMode="auto">
          <a:xfrm>
            <a:off x="4171950" y="2195512"/>
            <a:ext cx="96838" cy="96838"/>
          </a:xfrm>
          <a:custGeom>
            <a:avLst/>
            <a:gdLst>
              <a:gd name="T0" fmla="*/ 61 w 61"/>
              <a:gd name="T1" fmla="*/ 30 h 61"/>
              <a:gd name="T2" fmla="*/ 58 w 61"/>
              <a:gd name="T3" fmla="*/ 49 h 61"/>
              <a:gd name="T4" fmla="*/ 43 w 61"/>
              <a:gd name="T5" fmla="*/ 61 h 61"/>
              <a:gd name="T6" fmla="*/ 28 w 61"/>
              <a:gd name="T7" fmla="*/ 61 h 61"/>
              <a:gd name="T8" fmla="*/ 9 w 61"/>
              <a:gd name="T9" fmla="*/ 55 h 61"/>
              <a:gd name="T10" fmla="*/ 0 w 61"/>
              <a:gd name="T11" fmla="*/ 40 h 61"/>
              <a:gd name="T12" fmla="*/ 0 w 61"/>
              <a:gd name="T13" fmla="*/ 21 h 61"/>
              <a:gd name="T14" fmla="*/ 9 w 61"/>
              <a:gd name="T15" fmla="*/ 9 h 61"/>
              <a:gd name="T16" fmla="*/ 28 w 61"/>
              <a:gd name="T17" fmla="*/ 0 h 61"/>
              <a:gd name="T18" fmla="*/ 43 w 61"/>
              <a:gd name="T19" fmla="*/ 3 h 61"/>
              <a:gd name="T20" fmla="*/ 58 w 61"/>
              <a:gd name="T21" fmla="*/ 15 h 61"/>
              <a:gd name="T22" fmla="*/ 61 w 61"/>
              <a:gd name="T23" fmla="*/ 3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1" h="61">
                <a:moveTo>
                  <a:pt x="61" y="30"/>
                </a:moveTo>
                <a:lnTo>
                  <a:pt x="58" y="49"/>
                </a:lnTo>
                <a:lnTo>
                  <a:pt x="43" y="61"/>
                </a:lnTo>
                <a:lnTo>
                  <a:pt x="28" y="61"/>
                </a:lnTo>
                <a:lnTo>
                  <a:pt x="9" y="55"/>
                </a:lnTo>
                <a:lnTo>
                  <a:pt x="0" y="40"/>
                </a:lnTo>
                <a:lnTo>
                  <a:pt x="0" y="21"/>
                </a:lnTo>
                <a:lnTo>
                  <a:pt x="9" y="9"/>
                </a:lnTo>
                <a:lnTo>
                  <a:pt x="28" y="0"/>
                </a:lnTo>
                <a:lnTo>
                  <a:pt x="43" y="3"/>
                </a:lnTo>
                <a:lnTo>
                  <a:pt x="58" y="15"/>
                </a:lnTo>
                <a:lnTo>
                  <a:pt x="61" y="30"/>
                </a:lnTo>
                <a:close/>
              </a:path>
            </a:pathLst>
          </a:custGeom>
          <a:solidFill>
            <a:srgbClr val="000000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087" name="Freeform 15"/>
          <p:cNvSpPr>
            <a:spLocks/>
          </p:cNvSpPr>
          <p:nvPr/>
        </p:nvSpPr>
        <p:spPr bwMode="auto">
          <a:xfrm>
            <a:off x="4868864" y="5183188"/>
            <a:ext cx="103187" cy="98425"/>
          </a:xfrm>
          <a:custGeom>
            <a:avLst/>
            <a:gdLst>
              <a:gd name="T0" fmla="*/ 65 w 65"/>
              <a:gd name="T1" fmla="*/ 31 h 62"/>
              <a:gd name="T2" fmla="*/ 58 w 65"/>
              <a:gd name="T3" fmla="*/ 46 h 62"/>
              <a:gd name="T4" fmla="*/ 46 w 65"/>
              <a:gd name="T5" fmla="*/ 59 h 62"/>
              <a:gd name="T6" fmla="*/ 28 w 65"/>
              <a:gd name="T7" fmla="*/ 62 h 62"/>
              <a:gd name="T8" fmla="*/ 12 w 65"/>
              <a:gd name="T9" fmla="*/ 53 h 62"/>
              <a:gd name="T10" fmla="*/ 0 w 65"/>
              <a:gd name="T11" fmla="*/ 40 h 62"/>
              <a:gd name="T12" fmla="*/ 0 w 65"/>
              <a:gd name="T13" fmla="*/ 22 h 62"/>
              <a:gd name="T14" fmla="*/ 12 w 65"/>
              <a:gd name="T15" fmla="*/ 7 h 62"/>
              <a:gd name="T16" fmla="*/ 28 w 65"/>
              <a:gd name="T17" fmla="*/ 0 h 62"/>
              <a:gd name="T18" fmla="*/ 46 w 65"/>
              <a:gd name="T19" fmla="*/ 0 h 62"/>
              <a:gd name="T20" fmla="*/ 58 w 65"/>
              <a:gd name="T21" fmla="*/ 13 h 62"/>
              <a:gd name="T22" fmla="*/ 65 w 65"/>
              <a:gd name="T23" fmla="*/ 31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5" h="62">
                <a:moveTo>
                  <a:pt x="65" y="31"/>
                </a:moveTo>
                <a:lnTo>
                  <a:pt x="58" y="46"/>
                </a:lnTo>
                <a:lnTo>
                  <a:pt x="46" y="59"/>
                </a:lnTo>
                <a:lnTo>
                  <a:pt x="28" y="62"/>
                </a:lnTo>
                <a:lnTo>
                  <a:pt x="12" y="53"/>
                </a:lnTo>
                <a:lnTo>
                  <a:pt x="0" y="40"/>
                </a:lnTo>
                <a:lnTo>
                  <a:pt x="0" y="22"/>
                </a:lnTo>
                <a:lnTo>
                  <a:pt x="12" y="7"/>
                </a:lnTo>
                <a:lnTo>
                  <a:pt x="28" y="0"/>
                </a:lnTo>
                <a:lnTo>
                  <a:pt x="46" y="0"/>
                </a:lnTo>
                <a:lnTo>
                  <a:pt x="58" y="13"/>
                </a:lnTo>
                <a:lnTo>
                  <a:pt x="65" y="31"/>
                </a:lnTo>
                <a:close/>
              </a:path>
            </a:pathLst>
          </a:custGeom>
          <a:solidFill>
            <a:srgbClr val="000000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088" name="Freeform 16"/>
          <p:cNvSpPr>
            <a:spLocks/>
          </p:cNvSpPr>
          <p:nvPr/>
        </p:nvSpPr>
        <p:spPr bwMode="auto">
          <a:xfrm>
            <a:off x="3074989" y="2692401"/>
            <a:ext cx="96837" cy="96837"/>
          </a:xfrm>
          <a:custGeom>
            <a:avLst/>
            <a:gdLst>
              <a:gd name="T0" fmla="*/ 61 w 61"/>
              <a:gd name="T1" fmla="*/ 30 h 61"/>
              <a:gd name="T2" fmla="*/ 58 w 61"/>
              <a:gd name="T3" fmla="*/ 49 h 61"/>
              <a:gd name="T4" fmla="*/ 43 w 61"/>
              <a:gd name="T5" fmla="*/ 58 h 61"/>
              <a:gd name="T6" fmla="*/ 25 w 61"/>
              <a:gd name="T7" fmla="*/ 61 h 61"/>
              <a:gd name="T8" fmla="*/ 9 w 61"/>
              <a:gd name="T9" fmla="*/ 55 h 61"/>
              <a:gd name="T10" fmla="*/ 0 w 61"/>
              <a:gd name="T11" fmla="*/ 39 h 61"/>
              <a:gd name="T12" fmla="*/ 0 w 61"/>
              <a:gd name="T13" fmla="*/ 21 h 61"/>
              <a:gd name="T14" fmla="*/ 9 w 61"/>
              <a:gd name="T15" fmla="*/ 6 h 61"/>
              <a:gd name="T16" fmla="*/ 25 w 61"/>
              <a:gd name="T17" fmla="*/ 0 h 61"/>
              <a:gd name="T18" fmla="*/ 43 w 61"/>
              <a:gd name="T19" fmla="*/ 3 h 61"/>
              <a:gd name="T20" fmla="*/ 58 w 61"/>
              <a:gd name="T21" fmla="*/ 12 h 61"/>
              <a:gd name="T22" fmla="*/ 61 w 61"/>
              <a:gd name="T23" fmla="*/ 3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1" h="61">
                <a:moveTo>
                  <a:pt x="61" y="30"/>
                </a:moveTo>
                <a:lnTo>
                  <a:pt x="58" y="49"/>
                </a:lnTo>
                <a:lnTo>
                  <a:pt x="43" y="58"/>
                </a:lnTo>
                <a:lnTo>
                  <a:pt x="25" y="61"/>
                </a:lnTo>
                <a:lnTo>
                  <a:pt x="9" y="55"/>
                </a:lnTo>
                <a:lnTo>
                  <a:pt x="0" y="39"/>
                </a:lnTo>
                <a:lnTo>
                  <a:pt x="0" y="21"/>
                </a:lnTo>
                <a:lnTo>
                  <a:pt x="9" y="6"/>
                </a:lnTo>
                <a:lnTo>
                  <a:pt x="25" y="0"/>
                </a:lnTo>
                <a:lnTo>
                  <a:pt x="43" y="3"/>
                </a:lnTo>
                <a:lnTo>
                  <a:pt x="58" y="12"/>
                </a:lnTo>
                <a:lnTo>
                  <a:pt x="61" y="30"/>
                </a:lnTo>
                <a:close/>
              </a:path>
            </a:pathLst>
          </a:custGeom>
          <a:solidFill>
            <a:srgbClr val="000000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089" name="Freeform 17"/>
          <p:cNvSpPr>
            <a:spLocks/>
          </p:cNvSpPr>
          <p:nvPr/>
        </p:nvSpPr>
        <p:spPr bwMode="auto">
          <a:xfrm>
            <a:off x="2747964" y="4881563"/>
            <a:ext cx="98425" cy="98425"/>
          </a:xfrm>
          <a:custGeom>
            <a:avLst/>
            <a:gdLst>
              <a:gd name="T0" fmla="*/ 62 w 62"/>
              <a:gd name="T1" fmla="*/ 31 h 62"/>
              <a:gd name="T2" fmla="*/ 56 w 62"/>
              <a:gd name="T3" fmla="*/ 49 h 62"/>
              <a:gd name="T4" fmla="*/ 43 w 62"/>
              <a:gd name="T5" fmla="*/ 62 h 62"/>
              <a:gd name="T6" fmla="*/ 25 w 62"/>
              <a:gd name="T7" fmla="*/ 62 h 62"/>
              <a:gd name="T8" fmla="*/ 9 w 62"/>
              <a:gd name="T9" fmla="*/ 55 h 62"/>
              <a:gd name="T10" fmla="*/ 0 w 62"/>
              <a:gd name="T11" fmla="*/ 40 h 62"/>
              <a:gd name="T12" fmla="*/ 0 w 62"/>
              <a:gd name="T13" fmla="*/ 22 h 62"/>
              <a:gd name="T14" fmla="*/ 9 w 62"/>
              <a:gd name="T15" fmla="*/ 10 h 62"/>
              <a:gd name="T16" fmla="*/ 25 w 62"/>
              <a:gd name="T17" fmla="*/ 0 h 62"/>
              <a:gd name="T18" fmla="*/ 43 w 62"/>
              <a:gd name="T19" fmla="*/ 3 h 62"/>
              <a:gd name="T20" fmla="*/ 56 w 62"/>
              <a:gd name="T21" fmla="*/ 16 h 62"/>
              <a:gd name="T22" fmla="*/ 62 w 62"/>
              <a:gd name="T23" fmla="*/ 31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2" h="62">
                <a:moveTo>
                  <a:pt x="62" y="31"/>
                </a:moveTo>
                <a:lnTo>
                  <a:pt x="56" y="49"/>
                </a:lnTo>
                <a:lnTo>
                  <a:pt x="43" y="62"/>
                </a:lnTo>
                <a:lnTo>
                  <a:pt x="25" y="62"/>
                </a:lnTo>
                <a:lnTo>
                  <a:pt x="9" y="55"/>
                </a:lnTo>
                <a:lnTo>
                  <a:pt x="0" y="40"/>
                </a:lnTo>
                <a:lnTo>
                  <a:pt x="0" y="22"/>
                </a:lnTo>
                <a:lnTo>
                  <a:pt x="9" y="10"/>
                </a:lnTo>
                <a:lnTo>
                  <a:pt x="25" y="0"/>
                </a:lnTo>
                <a:lnTo>
                  <a:pt x="43" y="3"/>
                </a:lnTo>
                <a:lnTo>
                  <a:pt x="56" y="16"/>
                </a:lnTo>
                <a:lnTo>
                  <a:pt x="62" y="31"/>
                </a:lnTo>
                <a:close/>
              </a:path>
            </a:pathLst>
          </a:custGeom>
          <a:solidFill>
            <a:srgbClr val="000000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090" name="Freeform 18"/>
          <p:cNvSpPr>
            <a:spLocks/>
          </p:cNvSpPr>
          <p:nvPr/>
        </p:nvSpPr>
        <p:spPr bwMode="auto">
          <a:xfrm>
            <a:off x="2778125" y="5480051"/>
            <a:ext cx="96838" cy="98425"/>
          </a:xfrm>
          <a:custGeom>
            <a:avLst/>
            <a:gdLst>
              <a:gd name="T0" fmla="*/ 61 w 61"/>
              <a:gd name="T1" fmla="*/ 31 h 62"/>
              <a:gd name="T2" fmla="*/ 55 w 61"/>
              <a:gd name="T3" fmla="*/ 49 h 62"/>
              <a:gd name="T4" fmla="*/ 43 w 61"/>
              <a:gd name="T5" fmla="*/ 59 h 62"/>
              <a:gd name="T6" fmla="*/ 24 w 61"/>
              <a:gd name="T7" fmla="*/ 62 h 62"/>
              <a:gd name="T8" fmla="*/ 9 w 61"/>
              <a:gd name="T9" fmla="*/ 56 h 62"/>
              <a:gd name="T10" fmla="*/ 0 w 61"/>
              <a:gd name="T11" fmla="*/ 40 h 62"/>
              <a:gd name="T12" fmla="*/ 0 w 61"/>
              <a:gd name="T13" fmla="*/ 22 h 62"/>
              <a:gd name="T14" fmla="*/ 9 w 61"/>
              <a:gd name="T15" fmla="*/ 7 h 62"/>
              <a:gd name="T16" fmla="*/ 24 w 61"/>
              <a:gd name="T17" fmla="*/ 0 h 62"/>
              <a:gd name="T18" fmla="*/ 43 w 61"/>
              <a:gd name="T19" fmla="*/ 3 h 62"/>
              <a:gd name="T20" fmla="*/ 55 w 61"/>
              <a:gd name="T21" fmla="*/ 16 h 62"/>
              <a:gd name="T22" fmla="*/ 61 w 61"/>
              <a:gd name="T23" fmla="*/ 31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1" h="62">
                <a:moveTo>
                  <a:pt x="61" y="31"/>
                </a:moveTo>
                <a:lnTo>
                  <a:pt x="55" y="49"/>
                </a:lnTo>
                <a:lnTo>
                  <a:pt x="43" y="59"/>
                </a:lnTo>
                <a:lnTo>
                  <a:pt x="24" y="62"/>
                </a:lnTo>
                <a:lnTo>
                  <a:pt x="9" y="56"/>
                </a:lnTo>
                <a:lnTo>
                  <a:pt x="0" y="40"/>
                </a:lnTo>
                <a:lnTo>
                  <a:pt x="0" y="22"/>
                </a:lnTo>
                <a:lnTo>
                  <a:pt x="9" y="7"/>
                </a:lnTo>
                <a:lnTo>
                  <a:pt x="24" y="0"/>
                </a:lnTo>
                <a:lnTo>
                  <a:pt x="43" y="3"/>
                </a:lnTo>
                <a:lnTo>
                  <a:pt x="55" y="16"/>
                </a:lnTo>
                <a:lnTo>
                  <a:pt x="61" y="31"/>
                </a:lnTo>
                <a:close/>
              </a:path>
            </a:pathLst>
          </a:custGeom>
          <a:solidFill>
            <a:srgbClr val="000000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091" name="Freeform 19"/>
          <p:cNvSpPr>
            <a:spLocks/>
          </p:cNvSpPr>
          <p:nvPr/>
        </p:nvSpPr>
        <p:spPr bwMode="auto">
          <a:xfrm>
            <a:off x="3244851" y="2462213"/>
            <a:ext cx="98425" cy="98425"/>
          </a:xfrm>
          <a:custGeom>
            <a:avLst/>
            <a:gdLst>
              <a:gd name="T0" fmla="*/ 62 w 62"/>
              <a:gd name="T1" fmla="*/ 31 h 62"/>
              <a:gd name="T2" fmla="*/ 56 w 62"/>
              <a:gd name="T3" fmla="*/ 46 h 62"/>
              <a:gd name="T4" fmla="*/ 43 w 62"/>
              <a:gd name="T5" fmla="*/ 59 h 62"/>
              <a:gd name="T6" fmla="*/ 25 w 62"/>
              <a:gd name="T7" fmla="*/ 62 h 62"/>
              <a:gd name="T8" fmla="*/ 10 w 62"/>
              <a:gd name="T9" fmla="*/ 56 h 62"/>
              <a:gd name="T10" fmla="*/ 0 w 62"/>
              <a:gd name="T11" fmla="*/ 40 h 62"/>
              <a:gd name="T12" fmla="*/ 0 w 62"/>
              <a:gd name="T13" fmla="*/ 22 h 62"/>
              <a:gd name="T14" fmla="*/ 10 w 62"/>
              <a:gd name="T15" fmla="*/ 7 h 62"/>
              <a:gd name="T16" fmla="*/ 25 w 62"/>
              <a:gd name="T17" fmla="*/ 0 h 62"/>
              <a:gd name="T18" fmla="*/ 43 w 62"/>
              <a:gd name="T19" fmla="*/ 4 h 62"/>
              <a:gd name="T20" fmla="*/ 56 w 62"/>
              <a:gd name="T21" fmla="*/ 13 h 62"/>
              <a:gd name="T22" fmla="*/ 62 w 62"/>
              <a:gd name="T23" fmla="*/ 31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2" h="62">
                <a:moveTo>
                  <a:pt x="62" y="31"/>
                </a:moveTo>
                <a:lnTo>
                  <a:pt x="56" y="46"/>
                </a:lnTo>
                <a:lnTo>
                  <a:pt x="43" y="59"/>
                </a:lnTo>
                <a:lnTo>
                  <a:pt x="25" y="62"/>
                </a:lnTo>
                <a:lnTo>
                  <a:pt x="10" y="56"/>
                </a:lnTo>
                <a:lnTo>
                  <a:pt x="0" y="40"/>
                </a:lnTo>
                <a:lnTo>
                  <a:pt x="0" y="22"/>
                </a:lnTo>
                <a:lnTo>
                  <a:pt x="10" y="7"/>
                </a:lnTo>
                <a:lnTo>
                  <a:pt x="25" y="0"/>
                </a:lnTo>
                <a:lnTo>
                  <a:pt x="43" y="4"/>
                </a:lnTo>
                <a:lnTo>
                  <a:pt x="56" y="13"/>
                </a:lnTo>
                <a:lnTo>
                  <a:pt x="62" y="31"/>
                </a:lnTo>
                <a:close/>
              </a:path>
            </a:pathLst>
          </a:custGeom>
          <a:solidFill>
            <a:srgbClr val="000000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092" name="Text Box 20"/>
          <p:cNvSpPr txBox="1">
            <a:spLocks noChangeArrowheads="1"/>
          </p:cNvSpPr>
          <p:nvPr/>
        </p:nvSpPr>
        <p:spPr bwMode="auto">
          <a:xfrm>
            <a:off x="2514600" y="6172200"/>
            <a:ext cx="27146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Hierarchical Clustering </a:t>
            </a:r>
          </a:p>
        </p:txBody>
      </p:sp>
      <p:sp>
        <p:nvSpPr>
          <p:cNvPr id="2" name="Oval 1"/>
          <p:cNvSpPr/>
          <p:nvPr/>
        </p:nvSpPr>
        <p:spPr>
          <a:xfrm>
            <a:off x="2251337" y="4203108"/>
            <a:ext cx="2971800" cy="176688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2157813" y="1905794"/>
            <a:ext cx="2971800" cy="182800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4724400" y="5074444"/>
            <a:ext cx="381000" cy="3357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 rot="19584577">
            <a:off x="2353069" y="4441080"/>
            <a:ext cx="1836025" cy="10778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 rot="1667311">
            <a:off x="2719393" y="2215320"/>
            <a:ext cx="705210" cy="1351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 rot="19791816">
            <a:off x="3679766" y="1917058"/>
            <a:ext cx="885582" cy="14474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713916" y="2870200"/>
            <a:ext cx="523117" cy="538163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951922" y="2343556"/>
            <a:ext cx="523117" cy="538163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7772400" y="2243931"/>
            <a:ext cx="12192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772400" y="2243932"/>
            <a:ext cx="0" cy="99298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991600" y="2243932"/>
            <a:ext cx="0" cy="74533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7391400" y="3286125"/>
            <a:ext cx="8382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391400" y="3286126"/>
            <a:ext cx="0" cy="6000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8229600" y="3286126"/>
            <a:ext cx="0" cy="15954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763000" y="3040062"/>
            <a:ext cx="5334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086600" y="3886200"/>
            <a:ext cx="647700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7086600" y="3886200"/>
            <a:ext cx="0" cy="995362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734300" y="3886200"/>
            <a:ext cx="0" cy="995362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9073" name="Straight Connector 1539072"/>
          <p:cNvCxnSpPr/>
          <p:nvPr/>
        </p:nvCxnSpPr>
        <p:spPr>
          <a:xfrm>
            <a:off x="8763000" y="3040062"/>
            <a:ext cx="0" cy="18907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9096" name="Straight Connector 1539095"/>
          <p:cNvCxnSpPr/>
          <p:nvPr/>
        </p:nvCxnSpPr>
        <p:spPr>
          <a:xfrm>
            <a:off x="9296400" y="3040062"/>
            <a:ext cx="0" cy="18907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39100" name="TextBox 1539099"/>
              <p:cNvSpPr txBox="1"/>
              <p:nvPr/>
            </p:nvSpPr>
            <p:spPr>
              <a:xfrm>
                <a:off x="4625782" y="4719989"/>
                <a:ext cx="4751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i="1" dirty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39100" name="TextBox 153909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5782" y="4719989"/>
                <a:ext cx="475130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403904" y="5510123"/>
                <a:ext cx="4804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i="1" dirty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3904" y="5510123"/>
                <a:ext cx="480452" cy="369332"/>
              </a:xfrm>
              <a:prstGeom prst="rect">
                <a:avLst/>
              </a:prstGeom>
              <a:blipFill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620460" y="2822150"/>
                <a:ext cx="4804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i="1" dirty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0460" y="2822150"/>
                <a:ext cx="480452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2251337" y="2673087"/>
                <a:ext cx="4804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i="1" dirty="0">
                              <a:latin typeface="Cambria Math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1337" y="2673087"/>
                <a:ext cx="480452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2606162" y="2104643"/>
                <a:ext cx="4804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i="1" dirty="0">
                              <a:latin typeface="Cambria Math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6162" y="2104643"/>
                <a:ext cx="480452" cy="369332"/>
              </a:xfrm>
              <a:prstGeom prst="rect">
                <a:avLst/>
              </a:prstGeom>
              <a:blipFill>
                <a:blip r:embed="rId6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9058835" y="4930774"/>
                <a:ext cx="4751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i="1" dirty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8835" y="4930774"/>
                <a:ext cx="475130" cy="369332"/>
              </a:xfrm>
              <a:prstGeom prst="rect">
                <a:avLst/>
              </a:prstGeom>
              <a:blipFill>
                <a:blip r:embed="rId7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8522774" y="4930774"/>
                <a:ext cx="4804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i="1" dirty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2774" y="4930774"/>
                <a:ext cx="480452" cy="369332"/>
              </a:xfrm>
              <a:prstGeom prst="rect">
                <a:avLst/>
              </a:prstGeom>
              <a:blipFill>
                <a:blip r:embed="rId8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7989374" y="4930774"/>
                <a:ext cx="4804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i="1" dirty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9374" y="4930774"/>
                <a:ext cx="480452" cy="369332"/>
              </a:xfrm>
              <a:prstGeom prst="rect">
                <a:avLst/>
              </a:prstGeom>
              <a:blipFill>
                <a:blip r:embed="rId9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7494074" y="4930774"/>
                <a:ext cx="4804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i="1" dirty="0">
                              <a:latin typeface="Cambria Math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4074" y="4930774"/>
                <a:ext cx="480452" cy="369332"/>
              </a:xfrm>
              <a:prstGeom prst="rect">
                <a:avLst/>
              </a:prstGeom>
              <a:blipFill>
                <a:blip r:embed="rId10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6846374" y="4930774"/>
                <a:ext cx="4804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i="1" dirty="0">
                              <a:latin typeface="Cambria Math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6374" y="4930774"/>
                <a:ext cx="480452" cy="369332"/>
              </a:xfrm>
              <a:prstGeom prst="rect">
                <a:avLst/>
              </a:prstGeom>
              <a:blipFill>
                <a:blip r:embed="rId11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9102" name="TextBox 1539101"/>
          <p:cNvSpPr txBox="1"/>
          <p:nvPr/>
        </p:nvSpPr>
        <p:spPr>
          <a:xfrm>
            <a:off x="6475068" y="5609030"/>
            <a:ext cx="3813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Hierarchical Clustering </a:t>
            </a:r>
            <a:r>
              <a:rPr lang="en-US" dirty="0" err="1"/>
              <a:t>dendrogram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694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types of 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lnSpc>
                <a:spcPct val="80000"/>
              </a:lnSpc>
            </a:pPr>
            <a:r>
              <a:rPr lang="en-US" dirty="0">
                <a:solidFill>
                  <a:srgbClr val="00B0F0"/>
                </a:solidFill>
              </a:rPr>
              <a:t>Exclusive </a:t>
            </a:r>
            <a:r>
              <a:rPr lang="en-US" dirty="0"/>
              <a:t>(or </a:t>
            </a:r>
            <a:r>
              <a:rPr lang="en-US" dirty="0">
                <a:solidFill>
                  <a:srgbClr val="00B0F0"/>
                </a:solidFill>
              </a:rPr>
              <a:t>non-overlapping</a:t>
            </a:r>
            <a:r>
              <a:rPr lang="en-US" dirty="0"/>
              <a:t>) versus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non-exclusive </a:t>
            </a:r>
            <a:r>
              <a:rPr lang="en-US" dirty="0"/>
              <a:t>(or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overlapping</a:t>
            </a:r>
            <a:r>
              <a:rPr lang="en-US" dirty="0"/>
              <a:t>)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marL="742950" lvl="1" indent="-285750">
              <a:lnSpc>
                <a:spcPct val="80000"/>
              </a:lnSpc>
            </a:pPr>
            <a:r>
              <a:rPr lang="en-US" dirty="0"/>
              <a:t>In non-exclusive </a:t>
            </a:r>
            <a:r>
              <a:rPr lang="en-US" dirty="0" err="1"/>
              <a:t>clusterings</a:t>
            </a:r>
            <a:r>
              <a:rPr lang="en-US" dirty="0"/>
              <a:t>, points may belong to multiple clusters.</a:t>
            </a:r>
          </a:p>
          <a:p>
            <a:pPr marL="1017270" lvl="2" indent="-285750">
              <a:lnSpc>
                <a:spcPct val="80000"/>
              </a:lnSpc>
            </a:pPr>
            <a:r>
              <a:rPr lang="en-US" dirty="0"/>
              <a:t>Points that belong to multiple classes, or ‘border’ points</a:t>
            </a:r>
          </a:p>
          <a:p>
            <a:pPr marL="342900" indent="-342900">
              <a:lnSpc>
                <a:spcPct val="80000"/>
              </a:lnSpc>
            </a:pPr>
            <a:endParaRPr lang="en-US" dirty="0">
              <a:solidFill>
                <a:srgbClr val="FF0000"/>
              </a:solidFill>
            </a:endParaRPr>
          </a:p>
          <a:p>
            <a:pPr marL="342900" indent="-342900">
              <a:lnSpc>
                <a:spcPct val="80000"/>
              </a:lnSpc>
            </a:pPr>
            <a:r>
              <a:rPr lang="en-US" dirty="0">
                <a:solidFill>
                  <a:srgbClr val="00B0F0"/>
                </a:solidFill>
              </a:rPr>
              <a:t>Fuzzy</a:t>
            </a:r>
            <a:r>
              <a:rPr lang="en-US" dirty="0"/>
              <a:t> (or </a:t>
            </a:r>
            <a:r>
              <a:rPr lang="en-US" dirty="0">
                <a:solidFill>
                  <a:srgbClr val="00B0F0"/>
                </a:solidFill>
              </a:rPr>
              <a:t>soft</a:t>
            </a:r>
            <a:r>
              <a:rPr lang="en-US" dirty="0"/>
              <a:t>) versus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non-fuzzy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(or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hard</a:t>
            </a:r>
            <a:r>
              <a:rPr lang="en-US" dirty="0"/>
              <a:t>)</a:t>
            </a:r>
          </a:p>
          <a:p>
            <a:pPr marL="742950" lvl="1" indent="-285750">
              <a:lnSpc>
                <a:spcPct val="80000"/>
              </a:lnSpc>
            </a:pPr>
            <a:r>
              <a:rPr lang="en-US" dirty="0"/>
              <a:t>In fuzzy clustering, a point belongs to every cluster with some weight between 0 and 1</a:t>
            </a:r>
          </a:p>
          <a:p>
            <a:pPr marL="1017270" lvl="2" indent="-285750">
              <a:lnSpc>
                <a:spcPct val="80000"/>
              </a:lnSpc>
            </a:pPr>
            <a:r>
              <a:rPr lang="en-US" sz="1800" dirty="0"/>
              <a:t>Weights usually must sum to 1 (often interpreted as </a:t>
            </a:r>
            <a:r>
              <a:rPr lang="en-US" sz="1800" dirty="0">
                <a:solidFill>
                  <a:srgbClr val="FF0000"/>
                </a:solidFill>
              </a:rPr>
              <a:t>probabilities</a:t>
            </a:r>
            <a:r>
              <a:rPr lang="en-US" sz="1800" dirty="0"/>
              <a:t>)</a:t>
            </a:r>
          </a:p>
          <a:p>
            <a:pPr marL="342900" indent="-342900">
              <a:lnSpc>
                <a:spcPct val="80000"/>
              </a:lnSpc>
            </a:pPr>
            <a:endParaRPr lang="en-US" dirty="0">
              <a:solidFill>
                <a:srgbClr val="FF0000"/>
              </a:solidFill>
            </a:endParaRPr>
          </a:p>
          <a:p>
            <a:pPr marL="342900" indent="-342900">
              <a:lnSpc>
                <a:spcPct val="80000"/>
              </a:lnSpc>
            </a:pPr>
            <a:r>
              <a:rPr lang="en-US" dirty="0">
                <a:solidFill>
                  <a:srgbClr val="00B0F0"/>
                </a:solidFill>
              </a:rPr>
              <a:t>Partial </a:t>
            </a:r>
            <a:r>
              <a:rPr lang="en-US" dirty="0"/>
              <a:t>versus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complete</a:t>
            </a:r>
          </a:p>
          <a:p>
            <a:pPr marL="742950" lvl="1" indent="-285750">
              <a:lnSpc>
                <a:spcPct val="80000"/>
              </a:lnSpc>
            </a:pPr>
            <a:r>
              <a:rPr lang="en-US" dirty="0"/>
              <a:t>In some cases, we only want to cluster some of the data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677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38104" y="369490"/>
            <a:ext cx="8280400" cy="1295400"/>
          </a:xfrm>
        </p:spPr>
        <p:txBody>
          <a:bodyPr>
            <a:normAutofit/>
          </a:bodyPr>
          <a:lstStyle/>
          <a:p>
            <a:r>
              <a:rPr lang="en-US" dirty="0"/>
              <a:t>Clustering objectives</a:t>
            </a:r>
          </a:p>
        </p:txBody>
      </p:sp>
      <p:sp>
        <p:nvSpPr>
          <p:cNvPr id="1542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602977"/>
            <a:ext cx="11010900" cy="5106988"/>
          </a:xfrm>
        </p:spPr>
        <p:txBody>
          <a:bodyPr>
            <a:normAutofit/>
          </a:bodyPr>
          <a:lstStyle/>
          <a:p>
            <a:pPr marL="342900" indent="-342900">
              <a:lnSpc>
                <a:spcPct val="90000"/>
              </a:lnSpc>
            </a:pPr>
            <a:r>
              <a:rPr lang="en-US" dirty="0">
                <a:solidFill>
                  <a:srgbClr val="0070C0"/>
                </a:solidFill>
              </a:rPr>
              <a:t>Well-Separated Clusters: 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dirty="0"/>
              <a:t>A cluster is a set of points such that any point in a cluster is closer (or more similar) to every other point in the cluster than to any point not in the cluster. </a:t>
            </a:r>
          </a:p>
          <a:p>
            <a:pPr marL="342900" indent="-342900">
              <a:lnSpc>
                <a:spcPct val="90000"/>
              </a:lnSpc>
            </a:pPr>
            <a:endParaRPr lang="en-US" sz="2400" dirty="0"/>
          </a:p>
        </p:txBody>
      </p:sp>
      <p:sp>
        <p:nvSpPr>
          <p:cNvPr id="1542148" name="Oval 4"/>
          <p:cNvSpPr>
            <a:spLocks noChangeAspect="1" noChangeArrowheads="1"/>
          </p:cNvSpPr>
          <p:nvPr/>
        </p:nvSpPr>
        <p:spPr bwMode="auto">
          <a:xfrm>
            <a:off x="2971800" y="4965700"/>
            <a:ext cx="1143000" cy="1143000"/>
          </a:xfrm>
          <a:prstGeom prst="ellipse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2149" name="Oval 5"/>
          <p:cNvSpPr>
            <a:spLocks noChangeAspect="1" noChangeArrowheads="1"/>
          </p:cNvSpPr>
          <p:nvPr/>
        </p:nvSpPr>
        <p:spPr bwMode="auto">
          <a:xfrm>
            <a:off x="7542213" y="4965700"/>
            <a:ext cx="1143000" cy="1143000"/>
          </a:xfrm>
          <a:prstGeom prst="ellipse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2150" name="Oval 6"/>
          <p:cNvSpPr>
            <a:spLocks noChangeAspect="1" noChangeArrowheads="1"/>
          </p:cNvSpPr>
          <p:nvPr/>
        </p:nvSpPr>
        <p:spPr bwMode="auto">
          <a:xfrm>
            <a:off x="5030788" y="3367087"/>
            <a:ext cx="1143000" cy="1143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2151" name="Text Box 7"/>
          <p:cNvSpPr txBox="1">
            <a:spLocks noChangeArrowheads="1"/>
          </p:cNvSpPr>
          <p:nvPr/>
        </p:nvSpPr>
        <p:spPr bwMode="auto">
          <a:xfrm>
            <a:off x="4495800" y="6186488"/>
            <a:ext cx="3200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 well-separated clusters</a:t>
            </a:r>
          </a:p>
        </p:txBody>
      </p:sp>
    </p:spTree>
    <p:extLst>
      <p:ext uri="{BB962C8B-B14F-4D97-AF65-F5344CB8AC3E}">
        <p14:creationId xmlns:p14="http://schemas.microsoft.com/office/powerpoint/2010/main" val="3525080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3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55600" y="344488"/>
            <a:ext cx="8280400" cy="1143000"/>
          </a:xfrm>
        </p:spPr>
        <p:txBody>
          <a:bodyPr>
            <a:normAutofit/>
          </a:bodyPr>
          <a:lstStyle/>
          <a:p>
            <a:r>
              <a:rPr lang="en-US" dirty="0"/>
              <a:t>Clustering objectives</a:t>
            </a:r>
          </a:p>
        </p:txBody>
      </p:sp>
      <p:sp>
        <p:nvSpPr>
          <p:cNvPr id="1543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5600" y="1522412"/>
            <a:ext cx="10998200" cy="5106988"/>
          </a:xfrm>
        </p:spPr>
        <p:txBody>
          <a:bodyPr/>
          <a:lstStyle/>
          <a:p>
            <a:pPr marL="342900" indent="-342900">
              <a:lnSpc>
                <a:spcPct val="90000"/>
              </a:lnSpc>
            </a:pPr>
            <a:r>
              <a:rPr lang="en-US" dirty="0">
                <a:solidFill>
                  <a:srgbClr val="0070C0"/>
                </a:solidFill>
              </a:rPr>
              <a:t>Center-based Clusters: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dirty="0"/>
              <a:t>A cluster is a set of objects such that an object in a cluster is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closer</a:t>
            </a:r>
            <a:r>
              <a:rPr lang="en-US" dirty="0"/>
              <a:t> (more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similar</a:t>
            </a:r>
            <a:r>
              <a:rPr lang="en-US" dirty="0"/>
              <a:t>) to the “center” of a cluster, than to the center of any other cluster  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dirty="0"/>
              <a:t>The center of a cluster is often a </a:t>
            </a:r>
            <a:r>
              <a:rPr lang="en-US" dirty="0">
                <a:solidFill>
                  <a:srgbClr val="FF0000"/>
                </a:solidFill>
              </a:rPr>
              <a:t>centroid</a:t>
            </a:r>
            <a:r>
              <a:rPr lang="en-US" dirty="0"/>
              <a:t>, the minimizer of distances from all the points in the cluster, or a </a:t>
            </a:r>
            <a:r>
              <a:rPr lang="en-US" dirty="0" err="1">
                <a:solidFill>
                  <a:srgbClr val="FF0000"/>
                </a:solidFill>
              </a:rPr>
              <a:t>medoid</a:t>
            </a:r>
            <a:r>
              <a:rPr lang="en-US" dirty="0"/>
              <a:t>, the most “representative” point of a cluster </a:t>
            </a:r>
          </a:p>
          <a:p>
            <a:pPr marL="342900" indent="-342900">
              <a:lnSpc>
                <a:spcPct val="90000"/>
              </a:lnSpc>
            </a:pPr>
            <a:endParaRPr lang="en-US" dirty="0"/>
          </a:p>
        </p:txBody>
      </p:sp>
      <p:sp>
        <p:nvSpPr>
          <p:cNvPr id="1543172" name="Oval 4"/>
          <p:cNvSpPr>
            <a:spLocks noChangeAspect="1" noChangeArrowheads="1"/>
          </p:cNvSpPr>
          <p:nvPr/>
        </p:nvSpPr>
        <p:spPr bwMode="auto">
          <a:xfrm>
            <a:off x="2667000" y="4570412"/>
            <a:ext cx="1371600" cy="13716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3173" name="Oval 5"/>
          <p:cNvSpPr>
            <a:spLocks noChangeAspect="1" noChangeArrowheads="1"/>
          </p:cNvSpPr>
          <p:nvPr/>
        </p:nvSpPr>
        <p:spPr bwMode="auto">
          <a:xfrm>
            <a:off x="4038600" y="4570412"/>
            <a:ext cx="1371600" cy="1371600"/>
          </a:xfrm>
          <a:prstGeom prst="ellipse">
            <a:avLst/>
          </a:prstGeom>
          <a:solidFill>
            <a:srgbClr val="33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3174" name="Oval 6"/>
          <p:cNvSpPr>
            <a:spLocks noChangeAspect="1" noChangeArrowheads="1"/>
          </p:cNvSpPr>
          <p:nvPr/>
        </p:nvSpPr>
        <p:spPr bwMode="auto">
          <a:xfrm>
            <a:off x="6846888" y="4708526"/>
            <a:ext cx="1166812" cy="1100137"/>
          </a:xfrm>
          <a:prstGeom prst="ellipse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3175" name="Oval 7"/>
          <p:cNvSpPr>
            <a:spLocks noChangeAspect="1" noChangeArrowheads="1"/>
          </p:cNvSpPr>
          <p:nvPr/>
        </p:nvSpPr>
        <p:spPr bwMode="auto">
          <a:xfrm>
            <a:off x="8218488" y="4708526"/>
            <a:ext cx="1166812" cy="1100137"/>
          </a:xfrm>
          <a:prstGeom prst="ellipse">
            <a:avLst/>
          </a:prstGeom>
          <a:solidFill>
            <a:srgbClr val="FF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3176" name="Text Box 8"/>
          <p:cNvSpPr txBox="1">
            <a:spLocks noChangeArrowheads="1"/>
          </p:cNvSpPr>
          <p:nvPr/>
        </p:nvSpPr>
        <p:spPr bwMode="auto">
          <a:xfrm>
            <a:off x="4495800" y="6170613"/>
            <a:ext cx="3200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 center-based clusters</a:t>
            </a:r>
          </a:p>
        </p:txBody>
      </p:sp>
    </p:spTree>
    <p:extLst>
      <p:ext uri="{BB962C8B-B14F-4D97-AF65-F5344CB8AC3E}">
        <p14:creationId xmlns:p14="http://schemas.microsoft.com/office/powerpoint/2010/main" val="2876226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99749" y="331787"/>
            <a:ext cx="8280400" cy="1143000"/>
          </a:xfrm>
        </p:spPr>
        <p:txBody>
          <a:bodyPr>
            <a:normAutofit/>
          </a:bodyPr>
          <a:lstStyle/>
          <a:p>
            <a:r>
              <a:rPr lang="en-US" dirty="0"/>
              <a:t>Clustering objectives</a:t>
            </a:r>
          </a:p>
        </p:txBody>
      </p:sp>
      <p:sp>
        <p:nvSpPr>
          <p:cNvPr id="1544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22412"/>
            <a:ext cx="11353800" cy="5106988"/>
          </a:xfrm>
        </p:spPr>
        <p:txBody>
          <a:bodyPr/>
          <a:lstStyle/>
          <a:p>
            <a:pPr marL="342900" indent="-342900">
              <a:lnSpc>
                <a:spcPct val="90000"/>
              </a:lnSpc>
            </a:pPr>
            <a:r>
              <a:rPr lang="en-US" dirty="0">
                <a:solidFill>
                  <a:srgbClr val="0070C0"/>
                </a:solidFill>
              </a:rPr>
              <a:t>Contiguous Clusters </a:t>
            </a:r>
            <a:r>
              <a:rPr lang="en-US" dirty="0"/>
              <a:t>(Nearest neighbor or Transitive)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dirty="0"/>
              <a:t>A cluster is a set of points such that a point in a cluster is closer (or more similar) to one or more other points in the cluster than to any point not in the cluster.</a:t>
            </a:r>
          </a:p>
          <a:p>
            <a:pPr marL="342900" indent="-342900">
              <a:lnSpc>
                <a:spcPct val="90000"/>
              </a:lnSpc>
            </a:pPr>
            <a:endParaRPr lang="en-US" sz="2400" dirty="0"/>
          </a:p>
        </p:txBody>
      </p:sp>
      <p:grpSp>
        <p:nvGrpSpPr>
          <p:cNvPr id="1544207" name="Group 15"/>
          <p:cNvGrpSpPr>
            <a:grpSpLocks/>
          </p:cNvGrpSpPr>
          <p:nvPr/>
        </p:nvGrpSpPr>
        <p:grpSpPr bwMode="auto">
          <a:xfrm>
            <a:off x="1905000" y="4189412"/>
            <a:ext cx="8534400" cy="1219200"/>
            <a:chOff x="950" y="2544"/>
            <a:chExt cx="4106" cy="576"/>
          </a:xfrm>
        </p:grpSpPr>
        <p:sp>
          <p:nvSpPr>
            <p:cNvPr id="1544196" name="Freeform 4" descr="Large grid"/>
            <p:cNvSpPr>
              <a:spLocks noChangeAspect="1"/>
            </p:cNvSpPr>
            <p:nvPr/>
          </p:nvSpPr>
          <p:spPr bwMode="auto">
            <a:xfrm>
              <a:off x="950" y="2552"/>
              <a:ext cx="267" cy="457"/>
            </a:xfrm>
            <a:custGeom>
              <a:avLst/>
              <a:gdLst>
                <a:gd name="T0" fmla="*/ 432 w 432"/>
                <a:gd name="T1" fmla="*/ 0 h 744"/>
                <a:gd name="T2" fmla="*/ 264 w 432"/>
                <a:gd name="T3" fmla="*/ 12 h 744"/>
                <a:gd name="T4" fmla="*/ 228 w 432"/>
                <a:gd name="T5" fmla="*/ 36 h 744"/>
                <a:gd name="T6" fmla="*/ 168 w 432"/>
                <a:gd name="T7" fmla="*/ 180 h 744"/>
                <a:gd name="T8" fmla="*/ 180 w 432"/>
                <a:gd name="T9" fmla="*/ 324 h 744"/>
                <a:gd name="T10" fmla="*/ 300 w 432"/>
                <a:gd name="T11" fmla="*/ 504 h 744"/>
                <a:gd name="T12" fmla="*/ 300 w 432"/>
                <a:gd name="T13" fmla="*/ 708 h 744"/>
                <a:gd name="T14" fmla="*/ 252 w 432"/>
                <a:gd name="T15" fmla="*/ 720 h 744"/>
                <a:gd name="T16" fmla="*/ 0 w 432"/>
                <a:gd name="T17" fmla="*/ 744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2" h="744">
                  <a:moveTo>
                    <a:pt x="432" y="0"/>
                  </a:moveTo>
                  <a:cubicBezTo>
                    <a:pt x="376" y="4"/>
                    <a:pt x="319" y="2"/>
                    <a:pt x="264" y="12"/>
                  </a:cubicBezTo>
                  <a:cubicBezTo>
                    <a:pt x="250" y="15"/>
                    <a:pt x="236" y="24"/>
                    <a:pt x="228" y="36"/>
                  </a:cubicBezTo>
                  <a:cubicBezTo>
                    <a:pt x="224" y="43"/>
                    <a:pt x="173" y="164"/>
                    <a:pt x="168" y="180"/>
                  </a:cubicBezTo>
                  <a:cubicBezTo>
                    <a:pt x="172" y="228"/>
                    <a:pt x="174" y="276"/>
                    <a:pt x="180" y="324"/>
                  </a:cubicBezTo>
                  <a:cubicBezTo>
                    <a:pt x="190" y="397"/>
                    <a:pt x="262" y="447"/>
                    <a:pt x="300" y="504"/>
                  </a:cubicBezTo>
                  <a:cubicBezTo>
                    <a:pt x="318" y="577"/>
                    <a:pt x="333" y="615"/>
                    <a:pt x="300" y="708"/>
                  </a:cubicBezTo>
                  <a:cubicBezTo>
                    <a:pt x="294" y="724"/>
                    <a:pt x="268" y="717"/>
                    <a:pt x="252" y="720"/>
                  </a:cubicBezTo>
                  <a:cubicBezTo>
                    <a:pt x="169" y="737"/>
                    <a:pt x="84" y="744"/>
                    <a:pt x="0" y="744"/>
                  </a:cubicBezTo>
                </a:path>
              </a:pathLst>
            </a:custGeom>
            <a:noFill/>
            <a:ln w="19050" cap="flat" cmpd="sng">
              <a:solidFill>
                <a:srgbClr val="99CC00"/>
              </a:solidFill>
              <a:prstDash val="lgDashDot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pattFill prst="lgGrid">
                    <a:fgClr>
                      <a:srgbClr val="000000"/>
                    </a:fgClr>
                    <a:bgClr>
                      <a:srgbClr val="FFFFFF"/>
                    </a:bgClr>
                  </a:patt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4197" name="Freeform 5" descr="Large grid"/>
            <p:cNvSpPr>
              <a:spLocks noChangeAspect="1"/>
            </p:cNvSpPr>
            <p:nvPr/>
          </p:nvSpPr>
          <p:spPr bwMode="auto">
            <a:xfrm>
              <a:off x="1061" y="2618"/>
              <a:ext cx="267" cy="459"/>
            </a:xfrm>
            <a:custGeom>
              <a:avLst/>
              <a:gdLst>
                <a:gd name="T0" fmla="*/ 432 w 432"/>
                <a:gd name="T1" fmla="*/ 0 h 744"/>
                <a:gd name="T2" fmla="*/ 264 w 432"/>
                <a:gd name="T3" fmla="*/ 12 h 744"/>
                <a:gd name="T4" fmla="*/ 228 w 432"/>
                <a:gd name="T5" fmla="*/ 36 h 744"/>
                <a:gd name="T6" fmla="*/ 168 w 432"/>
                <a:gd name="T7" fmla="*/ 180 h 744"/>
                <a:gd name="T8" fmla="*/ 180 w 432"/>
                <a:gd name="T9" fmla="*/ 324 h 744"/>
                <a:gd name="T10" fmla="*/ 300 w 432"/>
                <a:gd name="T11" fmla="*/ 504 h 744"/>
                <a:gd name="T12" fmla="*/ 300 w 432"/>
                <a:gd name="T13" fmla="*/ 708 h 744"/>
                <a:gd name="T14" fmla="*/ 252 w 432"/>
                <a:gd name="T15" fmla="*/ 720 h 744"/>
                <a:gd name="T16" fmla="*/ 0 w 432"/>
                <a:gd name="T17" fmla="*/ 744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2" h="744">
                  <a:moveTo>
                    <a:pt x="432" y="0"/>
                  </a:moveTo>
                  <a:cubicBezTo>
                    <a:pt x="376" y="4"/>
                    <a:pt x="319" y="2"/>
                    <a:pt x="264" y="12"/>
                  </a:cubicBezTo>
                  <a:cubicBezTo>
                    <a:pt x="250" y="15"/>
                    <a:pt x="236" y="24"/>
                    <a:pt x="228" y="36"/>
                  </a:cubicBezTo>
                  <a:cubicBezTo>
                    <a:pt x="224" y="43"/>
                    <a:pt x="173" y="164"/>
                    <a:pt x="168" y="180"/>
                  </a:cubicBezTo>
                  <a:cubicBezTo>
                    <a:pt x="172" y="228"/>
                    <a:pt x="174" y="276"/>
                    <a:pt x="180" y="324"/>
                  </a:cubicBezTo>
                  <a:cubicBezTo>
                    <a:pt x="190" y="397"/>
                    <a:pt x="262" y="447"/>
                    <a:pt x="300" y="504"/>
                  </a:cubicBezTo>
                  <a:cubicBezTo>
                    <a:pt x="318" y="577"/>
                    <a:pt x="333" y="615"/>
                    <a:pt x="300" y="708"/>
                  </a:cubicBezTo>
                  <a:cubicBezTo>
                    <a:pt x="294" y="724"/>
                    <a:pt x="268" y="717"/>
                    <a:pt x="252" y="720"/>
                  </a:cubicBezTo>
                  <a:cubicBezTo>
                    <a:pt x="169" y="737"/>
                    <a:pt x="84" y="744"/>
                    <a:pt x="0" y="744"/>
                  </a:cubicBezTo>
                </a:path>
              </a:pathLst>
            </a:custGeom>
            <a:noFill/>
            <a:ln w="19050" cap="rnd" cmpd="sng">
              <a:solidFill>
                <a:srgbClr val="000066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pattFill prst="lgGrid">
                    <a:fgClr>
                      <a:srgbClr val="000000"/>
                    </a:fgClr>
                    <a:bgClr>
                      <a:srgbClr val="FFFFFF"/>
                    </a:bgClr>
                  </a:patt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4198" name="Freeform 6" descr="Large grid"/>
            <p:cNvSpPr>
              <a:spLocks noChangeAspect="1"/>
            </p:cNvSpPr>
            <p:nvPr/>
          </p:nvSpPr>
          <p:spPr bwMode="auto">
            <a:xfrm>
              <a:off x="1195" y="2663"/>
              <a:ext cx="267" cy="457"/>
            </a:xfrm>
            <a:custGeom>
              <a:avLst/>
              <a:gdLst>
                <a:gd name="T0" fmla="*/ 432 w 432"/>
                <a:gd name="T1" fmla="*/ 0 h 744"/>
                <a:gd name="T2" fmla="*/ 264 w 432"/>
                <a:gd name="T3" fmla="*/ 12 h 744"/>
                <a:gd name="T4" fmla="*/ 228 w 432"/>
                <a:gd name="T5" fmla="*/ 36 h 744"/>
                <a:gd name="T6" fmla="*/ 168 w 432"/>
                <a:gd name="T7" fmla="*/ 180 h 744"/>
                <a:gd name="T8" fmla="*/ 180 w 432"/>
                <a:gd name="T9" fmla="*/ 324 h 744"/>
                <a:gd name="T10" fmla="*/ 300 w 432"/>
                <a:gd name="T11" fmla="*/ 504 h 744"/>
                <a:gd name="T12" fmla="*/ 300 w 432"/>
                <a:gd name="T13" fmla="*/ 708 h 744"/>
                <a:gd name="T14" fmla="*/ 252 w 432"/>
                <a:gd name="T15" fmla="*/ 720 h 744"/>
                <a:gd name="T16" fmla="*/ 0 w 432"/>
                <a:gd name="T17" fmla="*/ 744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2" h="744">
                  <a:moveTo>
                    <a:pt x="432" y="0"/>
                  </a:moveTo>
                  <a:cubicBezTo>
                    <a:pt x="376" y="4"/>
                    <a:pt x="319" y="2"/>
                    <a:pt x="264" y="12"/>
                  </a:cubicBezTo>
                  <a:cubicBezTo>
                    <a:pt x="250" y="15"/>
                    <a:pt x="236" y="24"/>
                    <a:pt x="228" y="36"/>
                  </a:cubicBezTo>
                  <a:cubicBezTo>
                    <a:pt x="224" y="43"/>
                    <a:pt x="173" y="164"/>
                    <a:pt x="168" y="180"/>
                  </a:cubicBezTo>
                  <a:cubicBezTo>
                    <a:pt x="172" y="228"/>
                    <a:pt x="174" y="276"/>
                    <a:pt x="180" y="324"/>
                  </a:cubicBezTo>
                  <a:cubicBezTo>
                    <a:pt x="190" y="397"/>
                    <a:pt x="262" y="447"/>
                    <a:pt x="300" y="504"/>
                  </a:cubicBezTo>
                  <a:cubicBezTo>
                    <a:pt x="318" y="577"/>
                    <a:pt x="333" y="615"/>
                    <a:pt x="300" y="708"/>
                  </a:cubicBezTo>
                  <a:cubicBezTo>
                    <a:pt x="294" y="724"/>
                    <a:pt x="268" y="717"/>
                    <a:pt x="252" y="720"/>
                  </a:cubicBezTo>
                  <a:cubicBezTo>
                    <a:pt x="169" y="737"/>
                    <a:pt x="84" y="744"/>
                    <a:pt x="0" y="744"/>
                  </a:cubicBezTo>
                </a:path>
              </a:pathLst>
            </a:custGeom>
            <a:noFill/>
            <a:ln w="19050" cap="flat" cmpd="sng">
              <a:solidFill>
                <a:srgbClr val="FF7C8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pattFill prst="lgGrid">
                    <a:fgClr>
                      <a:srgbClr val="000000"/>
                    </a:fgClr>
                    <a:bgClr>
                      <a:srgbClr val="FFFFFF"/>
                    </a:bgClr>
                  </a:patt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4199" name="Oval 7"/>
            <p:cNvSpPr>
              <a:spLocks noChangeAspect="1" noChangeArrowheads="1"/>
            </p:cNvSpPr>
            <p:nvPr/>
          </p:nvSpPr>
          <p:spPr bwMode="auto">
            <a:xfrm>
              <a:off x="2171" y="2750"/>
              <a:ext cx="134" cy="134"/>
            </a:xfrm>
            <a:prstGeom prst="ellipse">
              <a:avLst/>
            </a:prstGeom>
            <a:solidFill>
              <a:srgbClr val="00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4200" name="AutoShape 8"/>
            <p:cNvSpPr>
              <a:spLocks noChangeAspect="1" noChangeArrowheads="1"/>
            </p:cNvSpPr>
            <p:nvPr/>
          </p:nvSpPr>
          <p:spPr bwMode="auto">
            <a:xfrm rot="-5400000">
              <a:off x="1942" y="2382"/>
              <a:ext cx="525" cy="866"/>
            </a:xfrm>
            <a:custGeom>
              <a:avLst/>
              <a:gdLst>
                <a:gd name="G0" fmla="+- 5892 0 0"/>
                <a:gd name="G1" fmla="+- 9924669 0 0"/>
                <a:gd name="G2" fmla="+- 0 0 9924669"/>
                <a:gd name="T0" fmla="*/ 0 256 1"/>
                <a:gd name="T1" fmla="*/ 180 256 1"/>
                <a:gd name="G3" fmla="+- 9924669 T0 T1"/>
                <a:gd name="T2" fmla="*/ 0 256 1"/>
                <a:gd name="T3" fmla="*/ 90 256 1"/>
                <a:gd name="G4" fmla="+- 9924669 T2 T3"/>
                <a:gd name="G5" fmla="*/ G4 2 1"/>
                <a:gd name="T4" fmla="*/ 90 256 1"/>
                <a:gd name="T5" fmla="*/ 0 256 1"/>
                <a:gd name="G6" fmla="+- 9924669 T4 T5"/>
                <a:gd name="G7" fmla="*/ G6 2 1"/>
                <a:gd name="G8" fmla="abs 9924669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5892"/>
                <a:gd name="G18" fmla="*/ 5892 1 2"/>
                <a:gd name="G19" fmla="+- G18 5400 0"/>
                <a:gd name="G20" fmla="cos G19 9924669"/>
                <a:gd name="G21" fmla="sin G19 9924669"/>
                <a:gd name="G22" fmla="+- G20 10800 0"/>
                <a:gd name="G23" fmla="+- G21 10800 0"/>
                <a:gd name="G24" fmla="+- 10800 0 G20"/>
                <a:gd name="G25" fmla="+- 5892 10800 0"/>
                <a:gd name="G26" fmla="?: G9 G17 G25"/>
                <a:gd name="G27" fmla="?: G9 0 21600"/>
                <a:gd name="G28" fmla="cos 10800 9924669"/>
                <a:gd name="G29" fmla="sin 10800 9924669"/>
                <a:gd name="G30" fmla="sin 5892 9924669"/>
                <a:gd name="G31" fmla="+- G28 10800 0"/>
                <a:gd name="G32" fmla="+- G29 10800 0"/>
                <a:gd name="G33" fmla="+- G30 10800 0"/>
                <a:gd name="G34" fmla="?: G4 0 G31"/>
                <a:gd name="G35" fmla="?: 9924669 G34 0"/>
                <a:gd name="G36" fmla="?: G6 G35 G31"/>
                <a:gd name="G37" fmla="+- 21600 0 G36"/>
                <a:gd name="G38" fmla="?: G4 0 G33"/>
                <a:gd name="G39" fmla="?: 9924669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3469 w 21600"/>
                <a:gd name="T15" fmla="*/ 14790 h 21600"/>
                <a:gd name="T16" fmla="*/ 10800 w 21600"/>
                <a:gd name="T17" fmla="*/ 4908 h 21600"/>
                <a:gd name="T18" fmla="*/ 18131 w 21600"/>
                <a:gd name="T19" fmla="*/ 1479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5625" y="13616"/>
                  </a:moveTo>
                  <a:cubicBezTo>
                    <a:pt x="5154" y="12752"/>
                    <a:pt x="4908" y="11784"/>
                    <a:pt x="4908" y="10800"/>
                  </a:cubicBezTo>
                  <a:cubicBezTo>
                    <a:pt x="4908" y="7545"/>
                    <a:pt x="7545" y="4908"/>
                    <a:pt x="10800" y="4908"/>
                  </a:cubicBezTo>
                  <a:cubicBezTo>
                    <a:pt x="14054" y="4908"/>
                    <a:pt x="16692" y="7545"/>
                    <a:pt x="16692" y="10800"/>
                  </a:cubicBezTo>
                  <a:cubicBezTo>
                    <a:pt x="16692" y="11784"/>
                    <a:pt x="16445" y="12752"/>
                    <a:pt x="15974" y="13616"/>
                  </a:cubicBezTo>
                  <a:lnTo>
                    <a:pt x="20285" y="15963"/>
                  </a:lnTo>
                  <a:cubicBezTo>
                    <a:pt x="21148" y="14379"/>
                    <a:pt x="21600" y="12603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2603"/>
                    <a:pt x="451" y="14379"/>
                    <a:pt x="1314" y="159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4201" name="Oval 9"/>
            <p:cNvSpPr>
              <a:spLocks noChangeAspect="1" noChangeArrowheads="1"/>
            </p:cNvSpPr>
            <p:nvPr/>
          </p:nvSpPr>
          <p:spPr bwMode="auto">
            <a:xfrm>
              <a:off x="2504" y="2750"/>
              <a:ext cx="134" cy="134"/>
            </a:xfrm>
            <a:prstGeom prst="ellipse">
              <a:avLst/>
            </a:prstGeom>
            <a:solidFill>
              <a:srgbClr val="00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4202" name="Line 10"/>
            <p:cNvSpPr>
              <a:spLocks noChangeAspect="1" noChangeShapeType="1"/>
            </p:cNvSpPr>
            <p:nvPr/>
          </p:nvSpPr>
          <p:spPr bwMode="auto">
            <a:xfrm>
              <a:off x="2305" y="2818"/>
              <a:ext cx="199" cy="0"/>
            </a:xfrm>
            <a:prstGeom prst="line">
              <a:avLst/>
            </a:prstGeom>
            <a:noFill/>
            <a:ln w="19050">
              <a:solidFill>
                <a:srgbClr val="00CCFF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4203" name="Oval 11"/>
            <p:cNvSpPr>
              <a:spLocks noChangeAspect="1" noChangeArrowheads="1"/>
            </p:cNvSpPr>
            <p:nvPr/>
          </p:nvSpPr>
          <p:spPr bwMode="auto">
            <a:xfrm>
              <a:off x="4236" y="2633"/>
              <a:ext cx="376" cy="355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4204" name="Oval 12"/>
            <p:cNvSpPr>
              <a:spLocks noChangeAspect="1" noChangeArrowheads="1"/>
            </p:cNvSpPr>
            <p:nvPr/>
          </p:nvSpPr>
          <p:spPr bwMode="auto">
            <a:xfrm>
              <a:off x="4680" y="2633"/>
              <a:ext cx="376" cy="355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4205" name="Oval 13"/>
            <p:cNvSpPr>
              <a:spLocks noChangeAspect="1" noChangeArrowheads="1"/>
            </p:cNvSpPr>
            <p:nvPr/>
          </p:nvSpPr>
          <p:spPr bwMode="auto">
            <a:xfrm>
              <a:off x="2992" y="2544"/>
              <a:ext cx="444" cy="444"/>
            </a:xfrm>
            <a:prstGeom prst="ellipse">
              <a:avLst/>
            </a:prstGeom>
            <a:solidFill>
              <a:srgbClr val="3366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4206" name="Oval 14"/>
            <p:cNvSpPr>
              <a:spLocks noChangeAspect="1" noChangeArrowheads="1"/>
            </p:cNvSpPr>
            <p:nvPr/>
          </p:nvSpPr>
          <p:spPr bwMode="auto">
            <a:xfrm>
              <a:off x="3391" y="2544"/>
              <a:ext cx="444" cy="444"/>
            </a:xfrm>
            <a:prstGeom prst="ellipse">
              <a:avLst/>
            </a:prstGeom>
            <a:solidFill>
              <a:srgbClr val="3366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44208" name="Text Box 16"/>
          <p:cNvSpPr txBox="1">
            <a:spLocks noChangeArrowheads="1"/>
          </p:cNvSpPr>
          <p:nvPr/>
        </p:nvSpPr>
        <p:spPr bwMode="auto">
          <a:xfrm>
            <a:off x="4495800" y="6170613"/>
            <a:ext cx="3200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 contiguous clusters</a:t>
            </a:r>
          </a:p>
        </p:txBody>
      </p:sp>
    </p:spTree>
    <p:extLst>
      <p:ext uri="{BB962C8B-B14F-4D97-AF65-F5344CB8AC3E}">
        <p14:creationId xmlns:p14="http://schemas.microsoft.com/office/powerpoint/2010/main" val="478335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5219" name="Rectangle 3"/>
          <p:cNvSpPr>
            <a:spLocks noGrp="1" noChangeArrowheads="1"/>
          </p:cNvSpPr>
          <p:nvPr>
            <p:ph type="title"/>
          </p:nvPr>
        </p:nvSpPr>
        <p:spPr>
          <a:xfrm>
            <a:off x="355600" y="444764"/>
            <a:ext cx="8280400" cy="1219200"/>
          </a:xfrm>
        </p:spPr>
        <p:txBody>
          <a:bodyPr>
            <a:normAutofit/>
          </a:bodyPr>
          <a:lstStyle/>
          <a:p>
            <a:r>
              <a:rPr lang="en-US" dirty="0"/>
              <a:t>Clustering Objectives</a:t>
            </a:r>
          </a:p>
        </p:txBody>
      </p:sp>
      <p:sp>
        <p:nvSpPr>
          <p:cNvPr id="15452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11201400" cy="4889236"/>
          </a:xfrm>
        </p:spPr>
        <p:txBody>
          <a:bodyPr/>
          <a:lstStyle/>
          <a:p>
            <a:pPr marL="342900" indent="-342900">
              <a:lnSpc>
                <a:spcPct val="90000"/>
              </a:lnSpc>
            </a:pPr>
            <a:r>
              <a:rPr lang="en-US" dirty="0">
                <a:solidFill>
                  <a:srgbClr val="0070C0"/>
                </a:solidFill>
              </a:rPr>
              <a:t>Density-based clusters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dirty="0"/>
              <a:t>A cluster is a dense region of points, which is separated by low-density regions, from other regions of high density. 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dirty="0"/>
              <a:t>Used when the clusters are irregular or intertwined, and when noise and outliers are present. </a:t>
            </a:r>
          </a:p>
        </p:txBody>
      </p:sp>
      <p:grpSp>
        <p:nvGrpSpPr>
          <p:cNvPr id="1545228" name="Group 12"/>
          <p:cNvGrpSpPr>
            <a:grpSpLocks/>
          </p:cNvGrpSpPr>
          <p:nvPr/>
        </p:nvGrpSpPr>
        <p:grpSpPr bwMode="auto">
          <a:xfrm>
            <a:off x="1828800" y="4035848"/>
            <a:ext cx="8610600" cy="1676400"/>
            <a:chOff x="1056" y="3072"/>
            <a:chExt cx="3840" cy="720"/>
          </a:xfrm>
        </p:grpSpPr>
        <p:sp>
          <p:nvSpPr>
            <p:cNvPr id="1545218" name="Rectangle 2"/>
            <p:cNvSpPr>
              <a:spLocks noChangeArrowheads="1"/>
            </p:cNvSpPr>
            <p:nvPr/>
          </p:nvSpPr>
          <p:spPr bwMode="auto">
            <a:xfrm>
              <a:off x="1056" y="3072"/>
              <a:ext cx="3840" cy="720"/>
            </a:xfrm>
            <a:prstGeom prst="rect">
              <a:avLst/>
            </a:prstGeom>
            <a:pattFill prst="pct10">
              <a:fgClr>
                <a:schemeClr val="tx1"/>
              </a:fgClr>
              <a:bgClr>
                <a:srgbClr val="FFFFFF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5221" name="Oval 5"/>
            <p:cNvSpPr>
              <a:spLocks noChangeAspect="1" noChangeArrowheads="1"/>
            </p:cNvSpPr>
            <p:nvPr/>
          </p:nvSpPr>
          <p:spPr bwMode="auto">
            <a:xfrm>
              <a:off x="1599" y="3374"/>
              <a:ext cx="134" cy="134"/>
            </a:xfrm>
            <a:prstGeom prst="ellipse">
              <a:avLst/>
            </a:prstGeom>
            <a:solidFill>
              <a:srgbClr val="3333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5222" name="AutoShape 6"/>
            <p:cNvSpPr>
              <a:spLocks noChangeAspect="1" noChangeArrowheads="1"/>
            </p:cNvSpPr>
            <p:nvPr/>
          </p:nvSpPr>
          <p:spPr bwMode="auto">
            <a:xfrm rot="-5400000">
              <a:off x="1370" y="3006"/>
              <a:ext cx="525" cy="866"/>
            </a:xfrm>
            <a:custGeom>
              <a:avLst/>
              <a:gdLst>
                <a:gd name="G0" fmla="+- 5892 0 0"/>
                <a:gd name="G1" fmla="+- 9924669 0 0"/>
                <a:gd name="G2" fmla="+- 0 0 9924669"/>
                <a:gd name="T0" fmla="*/ 0 256 1"/>
                <a:gd name="T1" fmla="*/ 180 256 1"/>
                <a:gd name="G3" fmla="+- 9924669 T0 T1"/>
                <a:gd name="T2" fmla="*/ 0 256 1"/>
                <a:gd name="T3" fmla="*/ 90 256 1"/>
                <a:gd name="G4" fmla="+- 9924669 T2 T3"/>
                <a:gd name="G5" fmla="*/ G4 2 1"/>
                <a:gd name="T4" fmla="*/ 90 256 1"/>
                <a:gd name="T5" fmla="*/ 0 256 1"/>
                <a:gd name="G6" fmla="+- 9924669 T4 T5"/>
                <a:gd name="G7" fmla="*/ G6 2 1"/>
                <a:gd name="G8" fmla="abs 9924669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5892"/>
                <a:gd name="G18" fmla="*/ 5892 1 2"/>
                <a:gd name="G19" fmla="+- G18 5400 0"/>
                <a:gd name="G20" fmla="cos G19 9924669"/>
                <a:gd name="G21" fmla="sin G19 9924669"/>
                <a:gd name="G22" fmla="+- G20 10800 0"/>
                <a:gd name="G23" fmla="+- G21 10800 0"/>
                <a:gd name="G24" fmla="+- 10800 0 G20"/>
                <a:gd name="G25" fmla="+- 5892 10800 0"/>
                <a:gd name="G26" fmla="?: G9 G17 G25"/>
                <a:gd name="G27" fmla="?: G9 0 21600"/>
                <a:gd name="G28" fmla="cos 10800 9924669"/>
                <a:gd name="G29" fmla="sin 10800 9924669"/>
                <a:gd name="G30" fmla="sin 5892 9924669"/>
                <a:gd name="G31" fmla="+- G28 10800 0"/>
                <a:gd name="G32" fmla="+- G29 10800 0"/>
                <a:gd name="G33" fmla="+- G30 10800 0"/>
                <a:gd name="G34" fmla="?: G4 0 G31"/>
                <a:gd name="G35" fmla="?: 9924669 G34 0"/>
                <a:gd name="G36" fmla="?: G6 G35 G31"/>
                <a:gd name="G37" fmla="+- 21600 0 G36"/>
                <a:gd name="G38" fmla="?: G4 0 G33"/>
                <a:gd name="G39" fmla="?: 9924669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3469 w 21600"/>
                <a:gd name="T15" fmla="*/ 14790 h 21600"/>
                <a:gd name="T16" fmla="*/ 10800 w 21600"/>
                <a:gd name="T17" fmla="*/ 4908 h 21600"/>
                <a:gd name="T18" fmla="*/ 18131 w 21600"/>
                <a:gd name="T19" fmla="*/ 1479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5625" y="13616"/>
                  </a:moveTo>
                  <a:cubicBezTo>
                    <a:pt x="5154" y="12752"/>
                    <a:pt x="4908" y="11784"/>
                    <a:pt x="4908" y="10800"/>
                  </a:cubicBezTo>
                  <a:cubicBezTo>
                    <a:pt x="4908" y="7545"/>
                    <a:pt x="7545" y="4908"/>
                    <a:pt x="10800" y="4908"/>
                  </a:cubicBezTo>
                  <a:cubicBezTo>
                    <a:pt x="14054" y="4908"/>
                    <a:pt x="16692" y="7545"/>
                    <a:pt x="16692" y="10800"/>
                  </a:cubicBezTo>
                  <a:cubicBezTo>
                    <a:pt x="16692" y="11784"/>
                    <a:pt x="16445" y="12752"/>
                    <a:pt x="15974" y="13616"/>
                  </a:cubicBezTo>
                  <a:lnTo>
                    <a:pt x="20285" y="15963"/>
                  </a:lnTo>
                  <a:cubicBezTo>
                    <a:pt x="21148" y="14379"/>
                    <a:pt x="21600" y="12603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2603"/>
                    <a:pt x="451" y="14379"/>
                    <a:pt x="1314" y="159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5223" name="Oval 7"/>
            <p:cNvSpPr>
              <a:spLocks noChangeAspect="1" noChangeArrowheads="1"/>
            </p:cNvSpPr>
            <p:nvPr/>
          </p:nvSpPr>
          <p:spPr bwMode="auto">
            <a:xfrm>
              <a:off x="1932" y="3374"/>
              <a:ext cx="134" cy="134"/>
            </a:xfrm>
            <a:prstGeom prst="ellipse">
              <a:avLst/>
            </a:prstGeom>
            <a:solidFill>
              <a:srgbClr val="00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5224" name="Oval 8"/>
            <p:cNvSpPr>
              <a:spLocks noChangeAspect="1" noChangeArrowheads="1"/>
            </p:cNvSpPr>
            <p:nvPr/>
          </p:nvSpPr>
          <p:spPr bwMode="auto">
            <a:xfrm>
              <a:off x="3664" y="3257"/>
              <a:ext cx="376" cy="355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5225" name="Oval 9"/>
            <p:cNvSpPr>
              <a:spLocks noChangeAspect="1" noChangeArrowheads="1"/>
            </p:cNvSpPr>
            <p:nvPr/>
          </p:nvSpPr>
          <p:spPr bwMode="auto">
            <a:xfrm>
              <a:off x="4108" y="3257"/>
              <a:ext cx="376" cy="355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5226" name="Oval 10"/>
            <p:cNvSpPr>
              <a:spLocks noChangeAspect="1" noChangeArrowheads="1"/>
            </p:cNvSpPr>
            <p:nvPr/>
          </p:nvSpPr>
          <p:spPr bwMode="auto">
            <a:xfrm>
              <a:off x="2420" y="3168"/>
              <a:ext cx="444" cy="444"/>
            </a:xfrm>
            <a:prstGeom prst="ellipse">
              <a:avLst/>
            </a:prstGeom>
            <a:solidFill>
              <a:srgbClr val="3366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5227" name="Oval 11"/>
            <p:cNvSpPr>
              <a:spLocks noChangeAspect="1" noChangeArrowheads="1"/>
            </p:cNvSpPr>
            <p:nvPr/>
          </p:nvSpPr>
          <p:spPr bwMode="auto">
            <a:xfrm>
              <a:off x="2819" y="3168"/>
              <a:ext cx="444" cy="444"/>
            </a:xfrm>
            <a:prstGeom prst="ellipse">
              <a:avLst/>
            </a:prstGeom>
            <a:solidFill>
              <a:srgbClr val="3366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45229" name="Text Box 13"/>
          <p:cNvSpPr txBox="1">
            <a:spLocks noChangeArrowheads="1"/>
          </p:cNvSpPr>
          <p:nvPr/>
        </p:nvSpPr>
        <p:spPr bwMode="auto">
          <a:xfrm>
            <a:off x="4495800" y="5791201"/>
            <a:ext cx="3200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6 density-based clusters</a:t>
            </a:r>
          </a:p>
        </p:txBody>
      </p:sp>
    </p:spTree>
    <p:extLst>
      <p:ext uri="{BB962C8B-B14F-4D97-AF65-F5344CB8AC3E}">
        <p14:creationId xmlns:p14="http://schemas.microsoft.com/office/powerpoint/2010/main" val="35652637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027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66095"/>
            <a:ext cx="8509000" cy="1219200"/>
          </a:xfrm>
        </p:spPr>
        <p:txBody>
          <a:bodyPr>
            <a:noAutofit/>
          </a:bodyPr>
          <a:lstStyle/>
          <a:p>
            <a:r>
              <a:rPr lang="en-US" dirty="0"/>
              <a:t>Clustering objectives</a:t>
            </a:r>
          </a:p>
        </p:txBody>
      </p:sp>
      <p:sp>
        <p:nvSpPr>
          <p:cNvPr id="1590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77988"/>
            <a:ext cx="11353800" cy="4875212"/>
          </a:xfrm>
        </p:spPr>
        <p:txBody>
          <a:bodyPr/>
          <a:lstStyle/>
          <a:p>
            <a:pPr marL="342900" indent="-342900">
              <a:lnSpc>
                <a:spcPct val="90000"/>
              </a:lnSpc>
            </a:pPr>
            <a:r>
              <a:rPr lang="en-US" dirty="0">
                <a:solidFill>
                  <a:srgbClr val="0070C0"/>
                </a:solidFill>
              </a:rPr>
              <a:t>Shared Property or Conceptual Clusters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dirty="0"/>
              <a:t>Finds clusters that share some common property or represent a particular concept. </a:t>
            </a:r>
          </a:p>
        </p:txBody>
      </p:sp>
      <p:sp>
        <p:nvSpPr>
          <p:cNvPr id="1590285" name="Text Box 13"/>
          <p:cNvSpPr txBox="1">
            <a:spLocks noChangeArrowheads="1"/>
          </p:cNvSpPr>
          <p:nvPr/>
        </p:nvSpPr>
        <p:spPr bwMode="auto">
          <a:xfrm>
            <a:off x="3429000" y="5497274"/>
            <a:ext cx="5791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A cluster is defined as a set of points that lie on a circle</a:t>
            </a:r>
          </a:p>
        </p:txBody>
      </p:sp>
      <p:sp>
        <p:nvSpPr>
          <p:cNvPr id="1590287" name="AutoShape 15"/>
          <p:cNvSpPr>
            <a:spLocks noChangeArrowheads="1"/>
          </p:cNvSpPr>
          <p:nvPr/>
        </p:nvSpPr>
        <p:spPr bwMode="auto">
          <a:xfrm>
            <a:off x="4343400" y="3122612"/>
            <a:ext cx="2286000" cy="2057400"/>
          </a:xfrm>
          <a:custGeom>
            <a:avLst/>
            <a:gdLst>
              <a:gd name="G0" fmla="+- 3030 0 0"/>
              <a:gd name="G1" fmla="+- 21600 0 3030"/>
              <a:gd name="G2" fmla="+- 21600 0 303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030" y="10800"/>
                </a:moveTo>
                <a:cubicBezTo>
                  <a:pt x="3030" y="15091"/>
                  <a:pt x="6509" y="18570"/>
                  <a:pt x="10800" y="18570"/>
                </a:cubicBezTo>
                <a:cubicBezTo>
                  <a:pt x="15091" y="18570"/>
                  <a:pt x="18570" y="15091"/>
                  <a:pt x="18570" y="10800"/>
                </a:cubicBezTo>
                <a:cubicBezTo>
                  <a:pt x="18570" y="6509"/>
                  <a:pt x="15091" y="3030"/>
                  <a:pt x="10800" y="3030"/>
                </a:cubicBezTo>
                <a:cubicBezTo>
                  <a:pt x="6509" y="3030"/>
                  <a:pt x="3030" y="6509"/>
                  <a:pt x="3030" y="10800"/>
                </a:cubicBezTo>
                <a:close/>
              </a:path>
            </a:pathLst>
          </a:custGeom>
          <a:solidFill>
            <a:srgbClr val="CC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90288" name="AutoShape 16"/>
          <p:cNvSpPr>
            <a:spLocks noChangeArrowheads="1"/>
          </p:cNvSpPr>
          <p:nvPr/>
        </p:nvSpPr>
        <p:spPr bwMode="auto">
          <a:xfrm>
            <a:off x="5410200" y="3122612"/>
            <a:ext cx="2286000" cy="2057400"/>
          </a:xfrm>
          <a:custGeom>
            <a:avLst/>
            <a:gdLst>
              <a:gd name="G0" fmla="+- 3030 0 0"/>
              <a:gd name="G1" fmla="+- 21600 0 3030"/>
              <a:gd name="G2" fmla="+- 21600 0 303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030" y="10800"/>
                </a:moveTo>
                <a:cubicBezTo>
                  <a:pt x="3030" y="15091"/>
                  <a:pt x="6509" y="18570"/>
                  <a:pt x="10800" y="18570"/>
                </a:cubicBezTo>
                <a:cubicBezTo>
                  <a:pt x="15091" y="18570"/>
                  <a:pt x="18570" y="15091"/>
                  <a:pt x="18570" y="10800"/>
                </a:cubicBezTo>
                <a:cubicBezTo>
                  <a:pt x="18570" y="6509"/>
                  <a:pt x="15091" y="3030"/>
                  <a:pt x="10800" y="3030"/>
                </a:cubicBezTo>
                <a:cubicBezTo>
                  <a:pt x="6509" y="3030"/>
                  <a:pt x="3030" y="6509"/>
                  <a:pt x="3030" y="10800"/>
                </a:cubicBezTo>
                <a:close/>
              </a:path>
            </a:pathLst>
          </a:custGeom>
          <a:solidFill>
            <a:srgbClr val="CC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617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822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534400" cy="914400"/>
          </a:xfrm>
        </p:spPr>
        <p:txBody>
          <a:bodyPr>
            <a:normAutofit/>
          </a:bodyPr>
          <a:lstStyle/>
          <a:p>
            <a:r>
              <a:rPr lang="en-US" dirty="0"/>
              <a:t>Clustering objectives</a:t>
            </a:r>
          </a:p>
        </p:txBody>
      </p:sp>
      <p:sp>
        <p:nvSpPr>
          <p:cNvPr id="1588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11658599" cy="4953000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</a:pPr>
            <a:r>
              <a:rPr lang="en-US" dirty="0"/>
              <a:t>Clustering as an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optimization problem</a:t>
            </a:r>
          </a:p>
          <a:p>
            <a:pPr lvl="1">
              <a:spcBef>
                <a:spcPct val="20000"/>
              </a:spcBef>
            </a:pPr>
            <a:r>
              <a:rPr lang="en-US" dirty="0"/>
              <a:t>Finds clusters that minimize or maximize an </a:t>
            </a:r>
            <a:r>
              <a:rPr lang="en-US" dirty="0">
                <a:solidFill>
                  <a:srgbClr val="00B0F0"/>
                </a:solidFill>
              </a:rPr>
              <a:t>objective function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Consider all possible ways of dividing the points into clusters and compute the `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goodness</a:t>
            </a:r>
            <a:r>
              <a:rPr lang="en-US" dirty="0"/>
              <a:t>' of each clustering using the objective function to find the best one.  </a:t>
            </a:r>
          </a:p>
          <a:p>
            <a:pPr lvl="2"/>
            <a:r>
              <a:rPr lang="en-US" dirty="0"/>
              <a:t>Usually, finding the best is NP-hard (no polynomial algorithm).</a:t>
            </a:r>
          </a:p>
          <a:p>
            <a:pPr lvl="1"/>
            <a:r>
              <a:rPr lang="en-US" dirty="0"/>
              <a:t>Can have </a:t>
            </a:r>
            <a:r>
              <a:rPr lang="en-US" dirty="0">
                <a:solidFill>
                  <a:srgbClr val="00B0F0"/>
                </a:solidFill>
              </a:rPr>
              <a:t>global</a:t>
            </a:r>
            <a:r>
              <a:rPr lang="en-US" dirty="0"/>
              <a:t> or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local</a:t>
            </a:r>
            <a:r>
              <a:rPr lang="en-US" dirty="0"/>
              <a:t> objectives.</a:t>
            </a:r>
          </a:p>
          <a:p>
            <a:pPr lvl="2"/>
            <a:r>
              <a:rPr lang="en-US" dirty="0"/>
              <a:t> Hierarchical clustering algorithms typically have local objectives</a:t>
            </a:r>
          </a:p>
          <a:p>
            <a:pPr lvl="2"/>
            <a:r>
              <a:rPr lang="en-US" dirty="0"/>
              <a:t> </a:t>
            </a:r>
            <a:r>
              <a:rPr lang="en-US" dirty="0" err="1"/>
              <a:t>Partitional</a:t>
            </a:r>
            <a:r>
              <a:rPr lang="en-US" dirty="0"/>
              <a:t> algorithms typically have global objectives</a:t>
            </a:r>
          </a:p>
          <a:p>
            <a:pPr lvl="1"/>
            <a:r>
              <a:rPr lang="en-US" dirty="0"/>
              <a:t>A variation of the global objective function approach is to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fit</a:t>
            </a:r>
            <a:r>
              <a:rPr lang="en-US" dirty="0"/>
              <a:t> the data to a </a:t>
            </a:r>
            <a:r>
              <a:rPr lang="en-US" dirty="0">
                <a:solidFill>
                  <a:srgbClr val="00B0F0"/>
                </a:solidFill>
              </a:rPr>
              <a:t>parameterized (probabilistic) model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 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parameters</a:t>
            </a:r>
            <a:r>
              <a:rPr lang="en-US" dirty="0"/>
              <a:t> for the model are determined from the data, and they determine the clustering</a:t>
            </a:r>
          </a:p>
          <a:p>
            <a:pPr lvl="2"/>
            <a:r>
              <a:rPr lang="en-US" dirty="0"/>
              <a:t> E.g., </a:t>
            </a:r>
            <a:r>
              <a:rPr lang="en-US" dirty="0">
                <a:solidFill>
                  <a:srgbClr val="00B0F0"/>
                </a:solidFill>
              </a:rPr>
              <a:t>Mixture models </a:t>
            </a:r>
            <a:r>
              <a:rPr lang="en-US" dirty="0"/>
              <a:t>assume that the data is a ‘mixture' of a number of statistical distributions.  </a:t>
            </a:r>
          </a:p>
        </p:txBody>
      </p:sp>
    </p:spTree>
    <p:extLst>
      <p:ext uri="{BB962C8B-B14F-4D97-AF65-F5344CB8AC3E}">
        <p14:creationId xmlns:p14="http://schemas.microsoft.com/office/powerpoint/2010/main" val="23181263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129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Clustering Algorithms</a:t>
            </a:r>
          </a:p>
        </p:txBody>
      </p:sp>
      <p:sp>
        <p:nvSpPr>
          <p:cNvPr id="159129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K-means and its variants</a:t>
            </a:r>
          </a:p>
          <a:p>
            <a:pPr lvl="4"/>
            <a:endParaRPr lang="en-US" dirty="0"/>
          </a:p>
          <a:p>
            <a:r>
              <a:rPr lang="en-US" dirty="0"/>
              <a:t>Hierarchical clustering</a:t>
            </a:r>
          </a:p>
          <a:p>
            <a:endParaRPr lang="en-US" dirty="0"/>
          </a:p>
          <a:p>
            <a:r>
              <a:rPr lang="en-US" dirty="0"/>
              <a:t>DBSCAN</a:t>
            </a:r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6240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K-means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746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80400" cy="1219200"/>
          </a:xfrm>
        </p:spPr>
        <p:txBody>
          <a:bodyPr>
            <a:normAutofit/>
          </a:bodyPr>
          <a:lstStyle/>
          <a:p>
            <a:r>
              <a:rPr lang="en-US" sz="3600" dirty="0"/>
              <a:t>K-means Clustering</a:t>
            </a:r>
          </a:p>
        </p:txBody>
      </p:sp>
      <p:sp>
        <p:nvSpPr>
          <p:cNvPr id="1592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11049000" cy="4343400"/>
          </a:xfrm>
        </p:spPr>
        <p:txBody>
          <a:bodyPr>
            <a:normAutofit/>
          </a:bodyPr>
          <a:lstStyle/>
          <a:p>
            <a:pPr marL="533400" indent="-533400">
              <a:lnSpc>
                <a:spcPct val="90000"/>
              </a:lnSpc>
            </a:pPr>
            <a:r>
              <a:rPr lang="en-US" dirty="0" err="1"/>
              <a:t>Partitional</a:t>
            </a:r>
            <a:r>
              <a:rPr lang="en-US" dirty="0"/>
              <a:t> clustering approach 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/>
              <a:t>Each cluster is associated with a </a:t>
            </a:r>
            <a:r>
              <a:rPr lang="en-US" dirty="0">
                <a:solidFill>
                  <a:srgbClr val="FF0000"/>
                </a:solidFill>
              </a:rPr>
              <a:t>centroid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/>
              <a:t>(center point) 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/>
              <a:t>Each point is assigned to the cluster with 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closest</a:t>
            </a:r>
            <a:r>
              <a:rPr lang="en-US" dirty="0"/>
              <a:t> centroid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/>
              <a:t>Number of clusters, </a:t>
            </a:r>
            <a:r>
              <a:rPr lang="en-US" dirty="0">
                <a:solidFill>
                  <a:srgbClr val="0070C0"/>
                </a:solidFill>
              </a:rPr>
              <a:t>K</a:t>
            </a:r>
            <a:r>
              <a:rPr lang="en-US" dirty="0"/>
              <a:t>, must be specified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objective</a:t>
            </a:r>
            <a:r>
              <a:rPr lang="en-US" dirty="0"/>
              <a:t> is to:</a:t>
            </a:r>
          </a:p>
          <a:p>
            <a:pPr marL="807720" lvl="1" indent="-533400">
              <a:lnSpc>
                <a:spcPct val="90000"/>
              </a:lnSpc>
            </a:pPr>
            <a:r>
              <a:rPr lang="en-US" dirty="0"/>
              <a:t>find </a:t>
            </a:r>
            <a:r>
              <a:rPr lang="en-US" dirty="0">
                <a:solidFill>
                  <a:srgbClr val="0070C0"/>
                </a:solidFill>
              </a:rPr>
              <a:t>K</a:t>
            </a:r>
            <a:r>
              <a:rPr lang="en-US" dirty="0"/>
              <a:t>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centroids</a:t>
            </a:r>
            <a:r>
              <a:rPr lang="en-US" dirty="0"/>
              <a:t> and </a:t>
            </a:r>
          </a:p>
          <a:p>
            <a:pPr marL="807720" lvl="1" indent="-533400">
              <a:lnSpc>
                <a:spcPct val="90000"/>
              </a:lnSpc>
            </a:pPr>
            <a:r>
              <a:rPr lang="en-US" dirty="0"/>
              <a:t>the </a:t>
            </a:r>
            <a:r>
              <a:rPr lang="en-US" dirty="0">
                <a:solidFill>
                  <a:srgbClr val="0070C0"/>
                </a:solidFill>
              </a:rPr>
              <a:t>assignment</a:t>
            </a:r>
            <a:r>
              <a:rPr lang="en-US" dirty="0"/>
              <a:t> of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points to clusters/centroids </a:t>
            </a:r>
          </a:p>
          <a:p>
            <a:pPr marL="807720" lvl="1" indent="-533400">
              <a:lnSpc>
                <a:spcPct val="90000"/>
              </a:lnSpc>
            </a:pPr>
            <a:r>
              <a:rPr lang="en-US" dirty="0"/>
              <a:t>so as to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minimize the sum of distances </a:t>
            </a:r>
            <a:r>
              <a:rPr lang="en-US" dirty="0"/>
              <a:t>of the points to their respective </a:t>
            </a:r>
            <a:r>
              <a:rPr lang="en-US" dirty="0">
                <a:solidFill>
                  <a:srgbClr val="0070C0"/>
                </a:solidFill>
              </a:rPr>
              <a:t>centroid</a:t>
            </a:r>
          </a:p>
        </p:txBody>
      </p:sp>
    </p:spTree>
    <p:extLst>
      <p:ext uri="{BB962C8B-B14F-4D97-AF65-F5344CB8AC3E}">
        <p14:creationId xmlns:p14="http://schemas.microsoft.com/office/powerpoint/2010/main" val="21199269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K-means Clustering as an optimization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76400"/>
                <a:ext cx="10972800" cy="4800600"/>
              </a:xfrm>
            </p:spPr>
            <p:txBody>
              <a:bodyPr rtlCol="0">
                <a:normAutofit/>
              </a:bodyPr>
              <a:lstStyle/>
              <a:p>
                <a:pPr>
                  <a:defRPr/>
                </a:pPr>
                <a:r>
                  <a:rPr lang="en-US" dirty="0">
                    <a:solidFill>
                      <a:srgbClr val="FF0000"/>
                    </a:solidFill>
                  </a:rPr>
                  <a:t>Problem:</a:t>
                </a:r>
                <a:r>
                  <a:rPr lang="en-US" b="1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Given a set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</a:t>
                </a:r>
                <a:r>
                  <a:rPr lang="en-US" dirty="0"/>
                  <a:t>objects and an integer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>
                    <a:solidFill>
                      <a:schemeClr val="accent1"/>
                    </a:solidFill>
                  </a:rPr>
                  <a:t>, </a:t>
                </a:r>
                <a:r>
                  <a:rPr lang="en-US" dirty="0"/>
                  <a:t>find a grouping of the points into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clusters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𝐶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= {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𝐶</m:t>
                    </m:r>
                    <m:r>
                      <a:rPr lang="en-US" i="1" baseline="-25000" dirty="0" smtClean="0">
                        <a:solidFill>
                          <a:srgbClr val="0070C0"/>
                        </a:solidFill>
                        <a:latin typeface="Cambria Math"/>
                      </a:rPr>
                      <m:t>1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, 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𝐶</m:t>
                    </m:r>
                    <m:r>
                      <a:rPr lang="en-US" i="1" baseline="-25000" dirty="0" smtClean="0">
                        <a:solidFill>
                          <a:srgbClr val="0070C0"/>
                        </a:solidFill>
                        <a:latin typeface="Cambria Math"/>
                      </a:rPr>
                      <m:t>2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l-GR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} </m:t>
                    </m:r>
                  </m:oMath>
                </a14:m>
                <a:r>
                  <a:rPr lang="en-US" dirty="0"/>
                  <a:t>with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centroids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that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minimizes</a:t>
                </a:r>
                <a:r>
                  <a:rPr lang="en-US" dirty="0"/>
                  <a:t> the cost function</a:t>
                </a:r>
              </a:p>
              <a:p>
                <a:pPr marL="0" indent="0"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𝐶𝑜𝑠𝑡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𝐶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p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∈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/>
                                </a:rPr>
                                <m:t>𝑑𝑖𝑠𝑡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  <a:p>
                <a:pPr>
                  <a:defRPr/>
                </a:pPr>
                <a:endParaRPr lang="en-US" dirty="0"/>
              </a:p>
              <a:p>
                <a:pPr>
                  <a:defRPr/>
                </a:pPr>
                <a:r>
                  <a:rPr lang="en-US" dirty="0"/>
                  <a:t>Note: We need to find </a:t>
                </a:r>
                <a:r>
                  <a:rPr lang="en-US" dirty="0">
                    <a:solidFill>
                      <a:srgbClr val="FF0000"/>
                    </a:solidFill>
                  </a:rPr>
                  <a:t>both</a:t>
                </a:r>
                <a:r>
                  <a:rPr lang="en-US" dirty="0"/>
                  <a:t> the </a:t>
                </a:r>
                <a:r>
                  <a:rPr lang="en-US" dirty="0">
                    <a:solidFill>
                      <a:srgbClr val="0070C0"/>
                    </a:solidFill>
                  </a:rPr>
                  <a:t>grouping</a:t>
                </a:r>
                <a:r>
                  <a:rPr lang="en-US" dirty="0"/>
                  <a:t> into clusters </a:t>
                </a:r>
                <a:r>
                  <a:rPr lang="en-US" dirty="0">
                    <a:solidFill>
                      <a:srgbClr val="FF0000"/>
                    </a:solidFill>
                  </a:rPr>
                  <a:t>and</a:t>
                </a:r>
                <a:r>
                  <a:rPr lang="en-US" dirty="0"/>
                  <a:t> the </a:t>
                </a:r>
                <a:r>
                  <a:rPr lang="en-US" dirty="0">
                    <a:solidFill>
                      <a:srgbClr val="0070C0"/>
                    </a:solidFill>
                  </a:rPr>
                  <a:t>centroids</a:t>
                </a:r>
                <a:r>
                  <a:rPr lang="en-US" dirty="0"/>
                  <a:t> per cluster.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76400"/>
                <a:ext cx="10972800" cy="4800600"/>
              </a:xfrm>
              <a:blipFill>
                <a:blip r:embed="rId2"/>
                <a:stretch>
                  <a:fillRect l="-722" t="-12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F581589-7077-4C2D-B3D0-7E8545B8B29A}"/>
                  </a:ext>
                </a:extLst>
              </p:cNvPr>
              <p:cNvSpPr txBox="1"/>
              <p:nvPr/>
            </p:nvSpPr>
            <p:spPr>
              <a:xfrm>
                <a:off x="9448799" y="3276600"/>
                <a:ext cx="2514601" cy="646331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Definition for a general distance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𝑑𝑖𝑠𝑡</m:t>
                    </m:r>
                  </m:oMath>
                </a14:m>
                <a:endParaRPr lang="el-GR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F581589-7077-4C2D-B3D0-7E8545B8B2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8799" y="3276600"/>
                <a:ext cx="2514601" cy="646331"/>
              </a:xfrm>
              <a:prstGeom prst="rect">
                <a:avLst/>
              </a:prstGeom>
              <a:blipFill>
                <a:blip r:embed="rId3"/>
                <a:stretch>
                  <a:fillRect l="-1937" t="-5660" r="-2906" b="-13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21294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K-means Clustering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0"/>
                <a:ext cx="11353800" cy="4876800"/>
              </a:xfrm>
            </p:spPr>
            <p:txBody>
              <a:bodyPr rtlCol="0">
                <a:normAutofit/>
              </a:bodyPr>
              <a:lstStyle/>
              <a:p>
                <a:pPr>
                  <a:defRPr/>
                </a:pPr>
                <a:r>
                  <a:rPr lang="en-US" dirty="0"/>
                  <a:t>Most common definition is with </a:t>
                </a:r>
                <a:r>
                  <a:rPr lang="en-US" dirty="0" err="1"/>
                  <a:t>euclidean</a:t>
                </a:r>
                <a:r>
                  <a:rPr lang="en-US" dirty="0"/>
                  <a:t> distance, minimizing the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Sum of Squares Error (SSE)</a:t>
                </a:r>
                <a:r>
                  <a:rPr lang="en-US" dirty="0"/>
                  <a:t> – distance function</a:t>
                </a:r>
              </a:p>
              <a:p>
                <a:pPr lvl="1">
                  <a:defRPr/>
                </a:pPr>
                <a:r>
                  <a:rPr lang="en-US" dirty="0"/>
                  <a:t>Sometimes K-means clustering is defined like that</a:t>
                </a:r>
              </a:p>
              <a:p>
                <a:pPr>
                  <a:defRPr/>
                </a:pPr>
                <a:endParaRPr lang="en-US" b="1" dirty="0">
                  <a:solidFill>
                    <a:srgbClr val="FF0000"/>
                  </a:solidFill>
                </a:endParaRPr>
              </a:p>
              <a:p>
                <a:pPr>
                  <a:defRPr/>
                </a:pPr>
                <a:r>
                  <a:rPr lang="en-US" dirty="0">
                    <a:solidFill>
                      <a:srgbClr val="FF0000"/>
                    </a:solidFill>
                  </a:rPr>
                  <a:t>Problem: </a:t>
                </a:r>
                <a:r>
                  <a:rPr lang="en-US" dirty="0"/>
                  <a:t>Given a set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points in a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-dimensional space and an integer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>
                    <a:solidFill>
                      <a:schemeClr val="accent1"/>
                    </a:solidFill>
                  </a:rPr>
                  <a:t> </a:t>
                </a:r>
                <a:r>
                  <a:rPr lang="en-US" dirty="0"/>
                  <a:t>group the points into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clusters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𝐶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= {</m:t>
                    </m:r>
                    <m:r>
                      <a:rPr lang="en-US" i="1" dirty="0" err="1" smtClean="0">
                        <a:solidFill>
                          <a:srgbClr val="0070C0"/>
                        </a:solidFill>
                        <a:latin typeface="Cambria Math"/>
                      </a:rPr>
                      <m:t>𝐶</m:t>
                    </m:r>
                    <m:r>
                      <a:rPr lang="en-US" i="1" baseline="-25000" dirty="0" err="1" smtClean="0">
                        <a:solidFill>
                          <a:srgbClr val="0070C0"/>
                        </a:solidFill>
                        <a:latin typeface="Cambria Math"/>
                      </a:rPr>
                      <m:t>1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, 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𝐶</m:t>
                    </m:r>
                    <m:r>
                      <a:rPr lang="en-US" i="1" baseline="-25000" dirty="0" smtClean="0">
                        <a:solidFill>
                          <a:srgbClr val="0070C0"/>
                        </a:solidFill>
                        <a:latin typeface="Cambria Math"/>
                      </a:rPr>
                      <m:t>2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} </m:t>
                    </m:r>
                  </m:oMath>
                </a14:m>
                <a:r>
                  <a:rPr lang="en-US" dirty="0"/>
                  <a:t>such that</a:t>
                </a:r>
              </a:p>
              <a:p>
                <a:pPr marL="0" indent="0"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𝐶𝑜𝑠𝑡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𝐶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p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∈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  <m:sup/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  <a:p>
                <a:pPr>
                  <a:buNone/>
                  <a:defRPr/>
                </a:pPr>
                <a:r>
                  <a:rPr lang="en-US" dirty="0"/>
                  <a:t>is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minimized</a:t>
                </a:r>
                <a:r>
                  <a:rPr lang="en-US" dirty="0"/>
                  <a:t>, 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𝑐</m:t>
                    </m:r>
                    <m:r>
                      <a:rPr lang="en-US" i="1" baseline="-25000" dirty="0" smtClean="0">
                        <a:solidFill>
                          <a:srgbClr val="0070C0"/>
                        </a:solidFill>
                        <a:latin typeface="Cambria Math"/>
                      </a:rPr>
                      <m:t>𝑖</m:t>
                    </m:r>
                  </m:oMath>
                </a14:m>
                <a:r>
                  <a:rPr lang="en-US" dirty="0"/>
                  <a:t> is the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mean </a:t>
                </a:r>
                <a:r>
                  <a:rPr lang="en-US" dirty="0"/>
                  <a:t>of the points in cluster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𝐶</m:t>
                    </m:r>
                    <m:r>
                      <a:rPr lang="en-US" i="1" baseline="-25000" dirty="0" err="1" smtClean="0">
                        <a:solidFill>
                          <a:srgbClr val="0070C0"/>
                        </a:solidFill>
                        <a:latin typeface="Cambria Math"/>
                      </a:rPr>
                      <m:t>𝑖</m:t>
                    </m:r>
                  </m:oMath>
                </a14:m>
                <a:endParaRPr lang="en-US" baseline="-250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0"/>
                <a:ext cx="11353800" cy="4876800"/>
              </a:xfrm>
              <a:blipFill>
                <a:blip r:embed="rId2"/>
                <a:stretch>
                  <a:fillRect l="-1074" t="-1375" r="-4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8610600" y="4953000"/>
            <a:ext cx="3095719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Sum of Squares Error (SSE)</a:t>
            </a:r>
          </a:p>
        </p:txBody>
      </p:sp>
    </p:spTree>
    <p:extLst>
      <p:ext uri="{BB962C8B-B14F-4D97-AF65-F5344CB8AC3E}">
        <p14:creationId xmlns:p14="http://schemas.microsoft.com/office/powerpoint/2010/main" val="35596316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305800" cy="990600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dirty="0"/>
              <a:t>Complexity of the k-means problem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52600"/>
                <a:ext cx="11201400" cy="4876800"/>
              </a:xfrm>
            </p:spPr>
            <p:txBody>
              <a:bodyPr rtlCol="0">
                <a:normAutofit/>
              </a:bodyPr>
              <a:lstStyle/>
              <a:p>
                <a:pPr>
                  <a:defRPr/>
                </a:pP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NP-hard</a:t>
                </a:r>
                <a:r>
                  <a:rPr lang="en-US" dirty="0"/>
                  <a:t> if the dimensionality of the data is at least 2 (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≥2</m:t>
                    </m:r>
                  </m:oMath>
                </a14:m>
                <a:r>
                  <a:rPr lang="en-US" dirty="0"/>
                  <a:t>)</a:t>
                </a:r>
              </a:p>
              <a:p>
                <a:pPr lvl="1">
                  <a:defRPr/>
                </a:pPr>
                <a:r>
                  <a:rPr lang="en-US" dirty="0"/>
                  <a:t>Finding the best solution in polynomial time is infeasible</a:t>
                </a:r>
              </a:p>
              <a:p>
                <a:pPr>
                  <a:defRPr/>
                </a:pPr>
                <a:endParaRPr lang="en-US" dirty="0"/>
              </a:p>
              <a:p>
                <a:pPr>
                  <a:defRPr/>
                </a:pPr>
                <a:r>
                  <a:rPr lang="en-US" dirty="0"/>
                  <a:t>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 the problem is solvable in polynomial time (how?)</a:t>
                </a:r>
              </a:p>
              <a:p>
                <a:pPr>
                  <a:defRPr/>
                </a:pPr>
                <a:endParaRPr lang="en-US" dirty="0"/>
              </a:p>
              <a:p>
                <a:pPr>
                  <a:defRPr/>
                </a:pPr>
                <a:r>
                  <a:rPr lang="en-US" dirty="0"/>
                  <a:t>A simple iterative algorithm works quite well in practice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52600"/>
                <a:ext cx="11201400" cy="4876800"/>
              </a:xfrm>
              <a:blipFill>
                <a:blip r:embed="rId2"/>
                <a:stretch>
                  <a:fillRect l="-707" t="-1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88851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630A8CB-EB47-457B-B1E7-A729DFDF512F}"/>
                  </a:ext>
                </a:extLst>
              </p:cNvPr>
              <p:cNvSpPr txBox="1"/>
              <p:nvPr/>
            </p:nvSpPr>
            <p:spPr>
              <a:xfrm>
                <a:off x="533400" y="2895600"/>
                <a:ext cx="11201400" cy="2246769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eriod"/>
                </a:pPr>
                <a:r>
                  <a:rPr lang="en-US" sz="2800" dirty="0"/>
                  <a:t> Select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800" dirty="0"/>
                  <a:t> points as the </a:t>
                </a:r>
                <a:r>
                  <a:rPr lang="en-US" sz="2800" dirty="0">
                    <a:solidFill>
                      <a:srgbClr val="0070C0"/>
                    </a:solidFill>
                  </a:rPr>
                  <a:t>initial centroids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2800" dirty="0"/>
                  <a:t> </a:t>
                </a:r>
                <a:r>
                  <a:rPr lang="en-US" sz="2800" b="1" dirty="0"/>
                  <a:t>repeat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2800" dirty="0"/>
                  <a:t>       Form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800" dirty="0"/>
                  <a:t> clusters by assigning each point to the closest centroid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2800" dirty="0"/>
                  <a:t>       Compute the new </a:t>
                </a:r>
                <a:r>
                  <a:rPr lang="en-US" sz="2800" dirty="0">
                    <a:solidFill>
                      <a:srgbClr val="0070C0"/>
                    </a:solidFill>
                  </a:rPr>
                  <a:t>centroid</a:t>
                </a:r>
                <a:r>
                  <a:rPr lang="en-US" sz="2800" dirty="0"/>
                  <a:t>* of each cluster 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2800" dirty="0"/>
                  <a:t> </a:t>
                </a:r>
                <a:r>
                  <a:rPr lang="en-US" sz="2800" b="1" dirty="0"/>
                  <a:t>until</a:t>
                </a:r>
                <a:r>
                  <a:rPr lang="en-US" sz="2800" dirty="0"/>
                  <a:t> The centroids do not change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630A8CB-EB47-457B-B1E7-A729DFDF51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2895600"/>
                <a:ext cx="11201400" cy="2246769"/>
              </a:xfrm>
              <a:prstGeom prst="rect">
                <a:avLst/>
              </a:prstGeom>
              <a:blipFill>
                <a:blip r:embed="rId3"/>
                <a:stretch>
                  <a:fillRect l="-924" t="-2426" r="-54" b="-6199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92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8041"/>
            <a:ext cx="8280400" cy="1219200"/>
          </a:xfrm>
        </p:spPr>
        <p:txBody>
          <a:bodyPr>
            <a:normAutofit/>
          </a:bodyPr>
          <a:lstStyle/>
          <a:p>
            <a:r>
              <a:rPr lang="en-US" dirty="0"/>
              <a:t>K-means Algorithm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600200"/>
            <a:ext cx="9525000" cy="1905000"/>
          </a:xfrm>
        </p:spPr>
        <p:txBody>
          <a:bodyPr/>
          <a:lstStyle/>
          <a:p>
            <a:r>
              <a:rPr lang="en-US" dirty="0"/>
              <a:t>Also known as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Lloyd’s algorithm</a:t>
            </a:r>
            <a:r>
              <a:rPr lang="en-US" dirty="0"/>
              <a:t>.</a:t>
            </a:r>
          </a:p>
          <a:p>
            <a:r>
              <a:rPr lang="en-US" dirty="0"/>
              <a:t>K-means is sometimes synonymous with this algorithm</a:t>
            </a:r>
          </a:p>
        </p:txBody>
      </p:sp>
      <p:sp>
        <p:nvSpPr>
          <p:cNvPr id="3" name="Rectangle 2"/>
          <p:cNvSpPr/>
          <p:nvPr/>
        </p:nvSpPr>
        <p:spPr>
          <a:xfrm>
            <a:off x="533400" y="2925645"/>
            <a:ext cx="6553200" cy="4571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" name="Rectangle 3"/>
          <p:cNvSpPr/>
          <p:nvPr/>
        </p:nvSpPr>
        <p:spPr>
          <a:xfrm>
            <a:off x="533400" y="4214122"/>
            <a:ext cx="8171503" cy="4571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7D2723-205B-457E-9199-21D26A92141B}"/>
              </a:ext>
            </a:extLst>
          </p:cNvPr>
          <p:cNvSpPr txBox="1"/>
          <p:nvPr/>
        </p:nvSpPr>
        <p:spPr>
          <a:xfrm>
            <a:off x="1066800" y="5648962"/>
            <a:ext cx="9829800" cy="830997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*The centroid of a set of points is the point in space that minimizes the sum of distances from the points in the set</a:t>
            </a:r>
          </a:p>
        </p:txBody>
      </p:sp>
    </p:spTree>
    <p:extLst>
      <p:ext uri="{BB962C8B-B14F-4D97-AF65-F5344CB8AC3E}">
        <p14:creationId xmlns:p14="http://schemas.microsoft.com/office/powerpoint/2010/main" val="962937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3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95299"/>
            <a:ext cx="8863806" cy="990600"/>
          </a:xfrm>
        </p:spPr>
        <p:txBody>
          <a:bodyPr>
            <a:noAutofit/>
          </a:bodyPr>
          <a:lstStyle/>
          <a:p>
            <a:r>
              <a:rPr lang="en-US" dirty="0"/>
              <a:t>Example</a:t>
            </a:r>
          </a:p>
        </p:txBody>
      </p:sp>
      <p:sp>
        <p:nvSpPr>
          <p:cNvPr id="1595395" name="Text Box 3"/>
          <p:cNvSpPr txBox="1">
            <a:spLocks noChangeArrowheads="1"/>
          </p:cNvSpPr>
          <p:nvPr/>
        </p:nvSpPr>
        <p:spPr bwMode="auto">
          <a:xfrm>
            <a:off x="2133600" y="4784725"/>
            <a:ext cx="8001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15953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576" y="1719264"/>
            <a:ext cx="5529263" cy="414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953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576" y="1719264"/>
            <a:ext cx="5529263" cy="414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9539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576" y="1719264"/>
            <a:ext cx="5529263" cy="414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9539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576" y="1719264"/>
            <a:ext cx="5529263" cy="414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95400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576" y="1719264"/>
            <a:ext cx="5529263" cy="414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95401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576" y="1719264"/>
            <a:ext cx="5529263" cy="414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7794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5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5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5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64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0999"/>
            <a:ext cx="8280400" cy="914400"/>
          </a:xfrm>
        </p:spPr>
        <p:txBody>
          <a:bodyPr>
            <a:noAutofit/>
          </a:bodyPr>
          <a:lstStyle/>
          <a:p>
            <a:r>
              <a:rPr lang="en-US" sz="3600" dirty="0"/>
              <a:t>Example</a:t>
            </a:r>
          </a:p>
        </p:txBody>
      </p:sp>
      <p:sp>
        <p:nvSpPr>
          <p:cNvPr id="1596419" name="Text Box 3"/>
          <p:cNvSpPr txBox="1">
            <a:spLocks noChangeArrowheads="1"/>
          </p:cNvSpPr>
          <p:nvPr/>
        </p:nvSpPr>
        <p:spPr bwMode="auto">
          <a:xfrm>
            <a:off x="2133600" y="4727575"/>
            <a:ext cx="8001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15964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50976"/>
            <a:ext cx="3043238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964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450976"/>
            <a:ext cx="3043238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9642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450976"/>
            <a:ext cx="3043238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9642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194176"/>
            <a:ext cx="3043238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96424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194176"/>
            <a:ext cx="3043238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96425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194176"/>
            <a:ext cx="3043238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01688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3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K-means Algorithm – Initialization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Initial centroids are often chosen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randomly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Clusters produced vary from one run to another.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2027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4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1"/>
            <a:ext cx="8280400" cy="838200"/>
          </a:xfrm>
        </p:spPr>
        <p:txBody>
          <a:bodyPr>
            <a:normAutofit/>
          </a:bodyPr>
          <a:lstStyle/>
          <a:p>
            <a:r>
              <a:rPr lang="en-US" dirty="0"/>
              <a:t>Two different K-means </a:t>
            </a:r>
            <a:r>
              <a:rPr lang="en-US" dirty="0" err="1"/>
              <a:t>Clusterings</a:t>
            </a:r>
            <a:endParaRPr lang="en-US" dirty="0"/>
          </a:p>
        </p:txBody>
      </p:sp>
      <p:pic>
        <p:nvPicPr>
          <p:cNvPr id="15943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264" y="1295401"/>
            <a:ext cx="3043237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94372" name="Text Box 4"/>
          <p:cNvSpPr txBox="1">
            <a:spLocks noChangeArrowheads="1"/>
          </p:cNvSpPr>
          <p:nvPr/>
        </p:nvSpPr>
        <p:spPr bwMode="auto">
          <a:xfrm>
            <a:off x="2133600" y="4419600"/>
            <a:ext cx="8001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grpSp>
        <p:nvGrpSpPr>
          <p:cNvPr id="1594373" name="Group 5"/>
          <p:cNvGrpSpPr>
            <a:grpSpLocks/>
          </p:cNvGrpSpPr>
          <p:nvPr/>
        </p:nvGrpSpPr>
        <p:grpSpPr bwMode="auto">
          <a:xfrm>
            <a:off x="6629400" y="3660776"/>
            <a:ext cx="3048000" cy="2587625"/>
            <a:chOff x="3216" y="2306"/>
            <a:chExt cx="1920" cy="1630"/>
          </a:xfrm>
        </p:grpSpPr>
        <p:pic>
          <p:nvPicPr>
            <p:cNvPr id="1594374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6" y="2306"/>
              <a:ext cx="1917" cy="14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94375" name="Text Box 7"/>
            <p:cNvSpPr txBox="1">
              <a:spLocks noChangeArrowheads="1"/>
            </p:cNvSpPr>
            <p:nvPr/>
          </p:nvSpPr>
          <p:spPr bwMode="auto">
            <a:xfrm>
              <a:off x="3408" y="3705"/>
              <a:ext cx="17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Sub-optimal Clustering</a:t>
              </a:r>
            </a:p>
          </p:txBody>
        </p:sp>
      </p:grpSp>
      <p:grpSp>
        <p:nvGrpSpPr>
          <p:cNvPr id="1594376" name="Group 8"/>
          <p:cNvGrpSpPr>
            <a:grpSpLocks/>
          </p:cNvGrpSpPr>
          <p:nvPr/>
        </p:nvGrpSpPr>
        <p:grpSpPr bwMode="auto">
          <a:xfrm>
            <a:off x="2514600" y="3660776"/>
            <a:ext cx="3043238" cy="2587625"/>
            <a:chOff x="624" y="2306"/>
            <a:chExt cx="1917" cy="1630"/>
          </a:xfrm>
        </p:grpSpPr>
        <p:pic>
          <p:nvPicPr>
            <p:cNvPr id="1594377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" y="2306"/>
              <a:ext cx="1917" cy="14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94378" name="Text Box 10"/>
            <p:cNvSpPr txBox="1">
              <a:spLocks noChangeArrowheads="1"/>
            </p:cNvSpPr>
            <p:nvPr/>
          </p:nvSpPr>
          <p:spPr bwMode="auto">
            <a:xfrm>
              <a:off x="912" y="3705"/>
              <a:ext cx="14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Optimal Clustering</a:t>
              </a:r>
            </a:p>
          </p:txBody>
        </p:sp>
      </p:grpSp>
      <p:sp>
        <p:nvSpPr>
          <p:cNvPr id="1594379" name="Text Box 11"/>
          <p:cNvSpPr txBox="1">
            <a:spLocks noChangeArrowheads="1"/>
          </p:cNvSpPr>
          <p:nvPr/>
        </p:nvSpPr>
        <p:spPr bwMode="auto">
          <a:xfrm>
            <a:off x="6781800" y="1927227"/>
            <a:ext cx="2209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Original Points</a:t>
            </a:r>
          </a:p>
        </p:txBody>
      </p:sp>
    </p:spTree>
    <p:extLst>
      <p:ext uri="{BB962C8B-B14F-4D97-AF65-F5344CB8AC3E}">
        <p14:creationId xmlns:p14="http://schemas.microsoft.com/office/powerpoint/2010/main" val="1653764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8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0999"/>
            <a:ext cx="8839200" cy="1066800"/>
          </a:xfrm>
        </p:spPr>
        <p:txBody>
          <a:bodyPr>
            <a:noAutofit/>
          </a:bodyPr>
          <a:lstStyle/>
          <a:p>
            <a:r>
              <a:rPr lang="en-US" dirty="0"/>
              <a:t>Importance of Choosing Initial Centroids</a:t>
            </a:r>
          </a:p>
        </p:txBody>
      </p:sp>
      <p:sp>
        <p:nvSpPr>
          <p:cNvPr id="1598467" name="Text Box 3"/>
          <p:cNvSpPr txBox="1">
            <a:spLocks noChangeArrowheads="1"/>
          </p:cNvSpPr>
          <p:nvPr/>
        </p:nvSpPr>
        <p:spPr bwMode="auto">
          <a:xfrm>
            <a:off x="2133600" y="4860925"/>
            <a:ext cx="8001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15984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1" y="1795464"/>
            <a:ext cx="5529263" cy="414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9846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1" y="1795464"/>
            <a:ext cx="5529263" cy="414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9847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1" y="1795464"/>
            <a:ext cx="5529263" cy="414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9847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1" y="1795464"/>
            <a:ext cx="5529263" cy="414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9847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1" y="1795464"/>
            <a:ext cx="5529263" cy="414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2646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8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8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8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94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2589"/>
            <a:ext cx="8534400" cy="914400"/>
          </a:xfrm>
        </p:spPr>
        <p:txBody>
          <a:bodyPr>
            <a:noAutofit/>
          </a:bodyPr>
          <a:lstStyle/>
          <a:p>
            <a:r>
              <a:rPr lang="en-US" sz="3600" dirty="0"/>
              <a:t>Importance of Choosing Initial Centroids …</a:t>
            </a:r>
          </a:p>
        </p:txBody>
      </p:sp>
      <p:sp>
        <p:nvSpPr>
          <p:cNvPr id="1599491" name="Text Box 3"/>
          <p:cNvSpPr txBox="1">
            <a:spLocks noChangeArrowheads="1"/>
          </p:cNvSpPr>
          <p:nvPr/>
        </p:nvSpPr>
        <p:spPr bwMode="auto">
          <a:xfrm>
            <a:off x="2133600" y="4651375"/>
            <a:ext cx="8001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15994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450976"/>
            <a:ext cx="3043238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9949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450976"/>
            <a:ext cx="3043238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9949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041776"/>
            <a:ext cx="3043238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9949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041776"/>
            <a:ext cx="3043238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9949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4041776"/>
            <a:ext cx="3043238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9900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Dealing with Initialization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591800" cy="4876800"/>
          </a:xfrm>
        </p:spPr>
        <p:txBody>
          <a:bodyPr/>
          <a:lstStyle/>
          <a:p>
            <a:r>
              <a:rPr lang="en-US" dirty="0"/>
              <a:t>Do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multiple runs </a:t>
            </a:r>
            <a:r>
              <a:rPr lang="en-US" dirty="0"/>
              <a:t>and select the clustering with the smallest error</a:t>
            </a:r>
          </a:p>
          <a:p>
            <a:endParaRPr lang="en-US" dirty="0"/>
          </a:p>
          <a:p>
            <a:r>
              <a:rPr lang="en-US" dirty="0"/>
              <a:t>Select original set of  points by methods other than random. E.g.,  pick the most distant (from each other) points as cluster centers (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K-means++ </a:t>
            </a:r>
            <a:r>
              <a:rPr lang="en-US" dirty="0"/>
              <a:t>algorithm)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8308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3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K-means Algorithm – Centroids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‘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Closeness</a:t>
            </a:r>
            <a:r>
              <a:rPr lang="en-US" dirty="0"/>
              <a:t>’ is measured by some similarity or distance function</a:t>
            </a:r>
          </a:p>
          <a:p>
            <a:pPr lvl="1"/>
            <a:r>
              <a:rPr lang="en-US" dirty="0"/>
              <a:t>E.g., Euclidean distance (SSE), cosine similarity, correlation, etc.</a:t>
            </a:r>
          </a:p>
          <a:p>
            <a:r>
              <a:rPr lang="en-US" dirty="0"/>
              <a:t>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centroid</a:t>
            </a:r>
            <a:r>
              <a:rPr lang="en-US" dirty="0"/>
              <a:t> depends on the distance function</a:t>
            </a:r>
          </a:p>
          <a:p>
            <a:pPr lvl="1"/>
            <a:r>
              <a:rPr lang="en-US" dirty="0"/>
              <a:t>The </a:t>
            </a:r>
            <a:r>
              <a:rPr lang="en-US" dirty="0">
                <a:solidFill>
                  <a:srgbClr val="0070C0"/>
                </a:solidFill>
              </a:rPr>
              <a:t>minimizer</a:t>
            </a:r>
            <a:r>
              <a:rPr lang="en-US" dirty="0"/>
              <a:t> for the distance function</a:t>
            </a:r>
          </a:p>
          <a:p>
            <a:r>
              <a:rPr lang="en-US" dirty="0">
                <a:solidFill>
                  <a:srgbClr val="0070C0"/>
                </a:solidFill>
              </a:rPr>
              <a:t>Centroid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mean</a:t>
            </a:r>
            <a:r>
              <a:rPr lang="en-US" dirty="0"/>
              <a:t> of the points in the cluster for SSE, and cosine similarity</a:t>
            </a:r>
          </a:p>
          <a:p>
            <a:pPr lvl="1"/>
            <a:r>
              <a:rPr lang="en-US" dirty="0"/>
              <a:t>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median</a:t>
            </a:r>
            <a:r>
              <a:rPr lang="en-US" dirty="0"/>
              <a:t> for Manhattan distance.</a:t>
            </a:r>
          </a:p>
          <a:p>
            <a:pPr lvl="1"/>
            <a:endParaRPr lang="en-US" dirty="0"/>
          </a:p>
          <a:p>
            <a:r>
              <a:rPr lang="en-US" dirty="0"/>
              <a:t>Finding the centroid is not always easy </a:t>
            </a:r>
          </a:p>
          <a:p>
            <a:pPr lvl="1"/>
            <a:r>
              <a:rPr lang="en-US" dirty="0"/>
              <a:t>It can be an NP-hard problem for some distance functions</a:t>
            </a:r>
          </a:p>
          <a:p>
            <a:pPr lvl="2"/>
            <a:r>
              <a:rPr lang="en-US" dirty="0"/>
              <a:t>E.g., median for multiple dimensions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1422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3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K-means Algorithm – Convergence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K-means will </a:t>
                </a:r>
                <a:r>
                  <a:rPr lang="en-US" dirty="0">
                    <a:solidFill>
                      <a:srgbClr val="0070C0"/>
                    </a:solidFill>
                  </a:rPr>
                  <a:t>converge</a:t>
                </a:r>
                <a:r>
                  <a:rPr lang="en-US" dirty="0"/>
                  <a:t> for common similarity measures mentioned above.</a:t>
                </a:r>
              </a:p>
              <a:p>
                <a:pPr lvl="1"/>
                <a:r>
                  <a:rPr lang="en-US" dirty="0"/>
                  <a:t>Most of the convergence happens in the first few iterations.</a:t>
                </a:r>
              </a:p>
              <a:p>
                <a:pPr lvl="1"/>
                <a:r>
                  <a:rPr lang="en-US" dirty="0"/>
                  <a:t>Often the stopping condition is changed to ‘</a:t>
                </a:r>
                <a:r>
                  <a:rPr lang="en-US" dirty="0">
                    <a:solidFill>
                      <a:srgbClr val="00B050"/>
                    </a:solidFill>
                  </a:rPr>
                  <a:t>Until relatively few points change clusters</a:t>
                </a:r>
                <a:r>
                  <a:rPr lang="en-US" dirty="0"/>
                  <a:t>’</a:t>
                </a:r>
              </a:p>
              <a:p>
                <a:r>
                  <a:rPr lang="en-US" dirty="0"/>
                  <a:t>Complexity is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( </m:t>
                    </m:r>
                    <m:r>
                      <a:rPr lang="en-US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b="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)</m:t>
                    </m:r>
                  </m:oMath>
                </a14:m>
                <a:endParaRPr lang="en-US" dirty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= number of points,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= number of clusters,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en-US" dirty="0"/>
                  <a:t> = number of iterations,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= dimensionality</a:t>
                </a:r>
              </a:p>
              <a:p>
                <a:r>
                  <a:rPr lang="en-US" dirty="0"/>
                  <a:t>In general, a fast and efficient algorithm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22" t="-2250" r="-1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55785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1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Limitations of K-means</a:t>
            </a:r>
          </a:p>
        </p:txBody>
      </p:sp>
      <p:sp>
        <p:nvSpPr>
          <p:cNvPr id="1611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K-means has problems when clusters are of different: </a:t>
            </a:r>
          </a:p>
          <a:p>
            <a:pPr lvl="1"/>
            <a:r>
              <a:rPr lang="en-US" dirty="0"/>
              <a:t>sizes</a:t>
            </a:r>
          </a:p>
          <a:p>
            <a:pPr lvl="1"/>
            <a:r>
              <a:rPr lang="en-US" dirty="0"/>
              <a:t>densities</a:t>
            </a:r>
          </a:p>
          <a:p>
            <a:pPr lvl="1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non-globular</a:t>
            </a:r>
            <a:r>
              <a:rPr lang="en-US" dirty="0"/>
              <a:t> shapes</a:t>
            </a:r>
          </a:p>
          <a:p>
            <a:endParaRPr lang="en-US" dirty="0"/>
          </a:p>
          <a:p>
            <a:r>
              <a:rPr lang="en-US" dirty="0"/>
              <a:t>K-means has problems when the data contains outliers.</a:t>
            </a:r>
          </a:p>
        </p:txBody>
      </p:sp>
    </p:spTree>
    <p:extLst>
      <p:ext uri="{BB962C8B-B14F-4D97-AF65-F5344CB8AC3E}">
        <p14:creationId xmlns:p14="http://schemas.microsoft.com/office/powerpoint/2010/main" val="10709889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280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75458"/>
            <a:ext cx="8280400" cy="914400"/>
          </a:xfrm>
        </p:spPr>
        <p:txBody>
          <a:bodyPr>
            <a:noAutofit/>
          </a:bodyPr>
          <a:lstStyle/>
          <a:p>
            <a:r>
              <a:rPr lang="en-US" sz="3600" dirty="0"/>
              <a:t>Limitations of K-means: Differing Sizes</a:t>
            </a:r>
          </a:p>
        </p:txBody>
      </p:sp>
      <p:sp>
        <p:nvSpPr>
          <p:cNvPr id="1612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63763" y="1524001"/>
            <a:ext cx="8001000" cy="976313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buNone/>
            </a:pPr>
            <a:endParaRPr lang="en-US"/>
          </a:p>
          <a:p>
            <a:pPr marL="990600" lvl="1" indent="-533400">
              <a:lnSpc>
                <a:spcPct val="90000"/>
              </a:lnSpc>
            </a:pPr>
            <a:endParaRPr lang="en-US"/>
          </a:p>
          <a:p>
            <a:pPr marL="990600" lvl="1" indent="-533400">
              <a:lnSpc>
                <a:spcPct val="90000"/>
              </a:lnSpc>
            </a:pPr>
            <a:endParaRPr lang="en-US" sz="2000"/>
          </a:p>
          <a:p>
            <a:pPr marL="990600" lvl="1" indent="-533400">
              <a:lnSpc>
                <a:spcPct val="90000"/>
              </a:lnSpc>
              <a:buNone/>
            </a:pPr>
            <a:endParaRPr lang="en-US" sz="2000"/>
          </a:p>
        </p:txBody>
      </p:sp>
      <p:pic>
        <p:nvPicPr>
          <p:cNvPr id="161280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828800"/>
            <a:ext cx="4268788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1280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828800"/>
            <a:ext cx="4268788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12806" name="Text Box 6"/>
          <p:cNvSpPr txBox="1">
            <a:spLocks noChangeArrowheads="1"/>
          </p:cNvSpPr>
          <p:nvPr/>
        </p:nvSpPr>
        <p:spPr bwMode="auto">
          <a:xfrm>
            <a:off x="2286000" y="5348288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Original Points</a:t>
            </a:r>
          </a:p>
        </p:txBody>
      </p:sp>
      <p:sp>
        <p:nvSpPr>
          <p:cNvPr id="1612807" name="Rectangle 7"/>
          <p:cNvSpPr>
            <a:spLocks noChangeArrowheads="1"/>
          </p:cNvSpPr>
          <p:nvPr/>
        </p:nvSpPr>
        <p:spPr bwMode="auto">
          <a:xfrm>
            <a:off x="6858000" y="5297487"/>
            <a:ext cx="23647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K-means (3 Clusters)</a:t>
            </a:r>
          </a:p>
        </p:txBody>
      </p:sp>
    </p:spTree>
    <p:extLst>
      <p:ext uri="{BB962C8B-B14F-4D97-AF65-F5344CB8AC3E}">
        <p14:creationId xmlns:p14="http://schemas.microsoft.com/office/powerpoint/2010/main" val="3468929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2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2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2807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38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20701"/>
            <a:ext cx="8610600" cy="990600"/>
          </a:xfrm>
        </p:spPr>
        <p:txBody>
          <a:bodyPr>
            <a:noAutofit/>
          </a:bodyPr>
          <a:lstStyle/>
          <a:p>
            <a:r>
              <a:rPr lang="en-US" sz="3600" dirty="0"/>
              <a:t>Limitations of K-means: Differing Density</a:t>
            </a:r>
          </a:p>
        </p:txBody>
      </p:sp>
      <p:sp>
        <p:nvSpPr>
          <p:cNvPr id="1613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63763" y="1143001"/>
            <a:ext cx="8001000" cy="976313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buNone/>
            </a:pPr>
            <a:endParaRPr lang="en-US" dirty="0"/>
          </a:p>
          <a:p>
            <a:pPr marL="990600" lvl="1" indent="-533400">
              <a:lnSpc>
                <a:spcPct val="90000"/>
              </a:lnSpc>
            </a:pPr>
            <a:endParaRPr lang="en-US" dirty="0"/>
          </a:p>
          <a:p>
            <a:pPr marL="990600" lvl="1" indent="-533400">
              <a:lnSpc>
                <a:spcPct val="90000"/>
              </a:lnSpc>
            </a:pPr>
            <a:endParaRPr lang="en-US" sz="2000" dirty="0"/>
          </a:p>
          <a:p>
            <a:pPr marL="990600" lvl="1" indent="-533400">
              <a:lnSpc>
                <a:spcPct val="90000"/>
              </a:lnSpc>
              <a:buNone/>
            </a:pPr>
            <a:endParaRPr lang="en-US" sz="2000" dirty="0"/>
          </a:p>
        </p:txBody>
      </p:sp>
      <p:sp>
        <p:nvSpPr>
          <p:cNvPr id="1613828" name="Text Box 4"/>
          <p:cNvSpPr txBox="1">
            <a:spLocks noChangeArrowheads="1"/>
          </p:cNvSpPr>
          <p:nvPr/>
        </p:nvSpPr>
        <p:spPr bwMode="auto">
          <a:xfrm>
            <a:off x="2286000" y="5424488"/>
            <a:ext cx="2133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Original Points</a:t>
            </a:r>
          </a:p>
        </p:txBody>
      </p:sp>
      <p:pic>
        <p:nvPicPr>
          <p:cNvPr id="16138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19287"/>
            <a:ext cx="4268788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138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919287"/>
            <a:ext cx="4268788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13831" name="Rectangle 7"/>
          <p:cNvSpPr>
            <a:spLocks noChangeArrowheads="1"/>
          </p:cNvSpPr>
          <p:nvPr/>
        </p:nvSpPr>
        <p:spPr bwMode="auto">
          <a:xfrm>
            <a:off x="6858000" y="5373687"/>
            <a:ext cx="23647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K-means (3 Clusters)</a:t>
            </a:r>
          </a:p>
        </p:txBody>
      </p:sp>
    </p:spTree>
    <p:extLst>
      <p:ext uri="{BB962C8B-B14F-4D97-AF65-F5344CB8AC3E}">
        <p14:creationId xmlns:p14="http://schemas.microsoft.com/office/powerpoint/2010/main" val="1442257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3831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48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33388"/>
            <a:ext cx="8839200" cy="1143000"/>
          </a:xfrm>
        </p:spPr>
        <p:txBody>
          <a:bodyPr>
            <a:noAutofit/>
          </a:bodyPr>
          <a:lstStyle/>
          <a:p>
            <a:r>
              <a:rPr lang="en-US" sz="3600" dirty="0"/>
              <a:t>Limitations of K-means: Non-globular Shapes</a:t>
            </a:r>
          </a:p>
        </p:txBody>
      </p:sp>
      <p:sp>
        <p:nvSpPr>
          <p:cNvPr id="1614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63763" y="1817688"/>
            <a:ext cx="8001000" cy="976313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buNone/>
            </a:pPr>
            <a:endParaRPr lang="en-US"/>
          </a:p>
          <a:p>
            <a:pPr marL="990600" lvl="1" indent="-533400">
              <a:lnSpc>
                <a:spcPct val="90000"/>
              </a:lnSpc>
            </a:pPr>
            <a:endParaRPr lang="en-US"/>
          </a:p>
          <a:p>
            <a:pPr marL="990600" lvl="1" indent="-533400">
              <a:lnSpc>
                <a:spcPct val="90000"/>
              </a:lnSpc>
            </a:pPr>
            <a:endParaRPr lang="en-US" sz="2000"/>
          </a:p>
          <a:p>
            <a:pPr marL="990600" lvl="1" indent="-533400">
              <a:lnSpc>
                <a:spcPct val="90000"/>
              </a:lnSpc>
              <a:buNone/>
            </a:pPr>
            <a:endParaRPr lang="en-US" sz="2000"/>
          </a:p>
        </p:txBody>
      </p:sp>
      <p:sp>
        <p:nvSpPr>
          <p:cNvPr id="1614852" name="Text Box 4"/>
          <p:cNvSpPr txBox="1">
            <a:spLocks noChangeArrowheads="1"/>
          </p:cNvSpPr>
          <p:nvPr/>
        </p:nvSpPr>
        <p:spPr bwMode="auto">
          <a:xfrm>
            <a:off x="2667000" y="5551488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Original Points</a:t>
            </a:r>
          </a:p>
        </p:txBody>
      </p:sp>
      <p:pic>
        <p:nvPicPr>
          <p:cNvPr id="16148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893887"/>
            <a:ext cx="4268788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148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893887"/>
            <a:ext cx="4268788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14855" name="Rectangle 7"/>
          <p:cNvSpPr>
            <a:spLocks noChangeArrowheads="1"/>
          </p:cNvSpPr>
          <p:nvPr/>
        </p:nvSpPr>
        <p:spPr bwMode="auto">
          <a:xfrm>
            <a:off x="6858000" y="5576887"/>
            <a:ext cx="23647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K-means (2 Clusters)</a:t>
            </a:r>
          </a:p>
        </p:txBody>
      </p:sp>
    </p:spTree>
    <p:extLst>
      <p:ext uri="{BB962C8B-B14F-4D97-AF65-F5344CB8AC3E}">
        <p14:creationId xmlns:p14="http://schemas.microsoft.com/office/powerpoint/2010/main" val="28389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4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4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4855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58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42914"/>
            <a:ext cx="8686800" cy="914400"/>
          </a:xfrm>
        </p:spPr>
        <p:txBody>
          <a:bodyPr>
            <a:noAutofit/>
          </a:bodyPr>
          <a:lstStyle/>
          <a:p>
            <a:r>
              <a:rPr lang="en-US" dirty="0"/>
              <a:t>Overcoming K-means Limitations</a:t>
            </a:r>
          </a:p>
        </p:txBody>
      </p:sp>
      <p:sp>
        <p:nvSpPr>
          <p:cNvPr id="1615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63763" y="1143001"/>
            <a:ext cx="8001000" cy="976313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buNone/>
            </a:pPr>
            <a:endParaRPr lang="en-US"/>
          </a:p>
          <a:p>
            <a:pPr marL="990600" lvl="1" indent="-533400">
              <a:lnSpc>
                <a:spcPct val="90000"/>
              </a:lnSpc>
            </a:pPr>
            <a:endParaRPr lang="en-US"/>
          </a:p>
          <a:p>
            <a:pPr marL="990600" lvl="1" indent="-533400">
              <a:lnSpc>
                <a:spcPct val="90000"/>
              </a:lnSpc>
            </a:pPr>
            <a:endParaRPr lang="en-US" sz="2000"/>
          </a:p>
          <a:p>
            <a:pPr marL="990600" lvl="1" indent="-533400">
              <a:lnSpc>
                <a:spcPct val="90000"/>
              </a:lnSpc>
              <a:buNone/>
            </a:pPr>
            <a:endParaRPr lang="en-US" sz="2000"/>
          </a:p>
        </p:txBody>
      </p:sp>
      <p:pic>
        <p:nvPicPr>
          <p:cNvPr id="16158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47800"/>
            <a:ext cx="4268788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15877" name="Text Box 5"/>
          <p:cNvSpPr txBox="1">
            <a:spLocks noChangeArrowheads="1"/>
          </p:cNvSpPr>
          <p:nvPr/>
        </p:nvSpPr>
        <p:spPr bwMode="auto">
          <a:xfrm>
            <a:off x="2286000" y="4953001"/>
            <a:ext cx="7696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Original Points				K-means Clusters</a:t>
            </a:r>
          </a:p>
        </p:txBody>
      </p:sp>
      <p:pic>
        <p:nvPicPr>
          <p:cNvPr id="16158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447800"/>
            <a:ext cx="4268788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15879" name="Rectangle 7"/>
          <p:cNvSpPr>
            <a:spLocks noChangeArrowheads="1"/>
          </p:cNvSpPr>
          <p:nvPr/>
        </p:nvSpPr>
        <p:spPr bwMode="auto">
          <a:xfrm>
            <a:off x="2667000" y="5562601"/>
            <a:ext cx="6553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dirty="0"/>
              <a:t>One solution is to use many clusters.</a:t>
            </a:r>
          </a:p>
          <a:p>
            <a:pPr lvl="1"/>
            <a:r>
              <a:rPr lang="en-US" sz="2000" dirty="0"/>
              <a:t>Find parts of clusters, but need to put together.</a:t>
            </a:r>
          </a:p>
        </p:txBody>
      </p:sp>
    </p:spTree>
    <p:extLst>
      <p:ext uri="{BB962C8B-B14F-4D97-AF65-F5344CB8AC3E}">
        <p14:creationId xmlns:p14="http://schemas.microsoft.com/office/powerpoint/2010/main" val="23772379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68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29839"/>
            <a:ext cx="8280400" cy="857250"/>
          </a:xfrm>
        </p:spPr>
        <p:txBody>
          <a:bodyPr>
            <a:noAutofit/>
          </a:bodyPr>
          <a:lstStyle/>
          <a:p>
            <a:r>
              <a:rPr lang="en-US" dirty="0"/>
              <a:t>Overcoming K-means Limitations</a:t>
            </a:r>
          </a:p>
        </p:txBody>
      </p:sp>
      <p:sp>
        <p:nvSpPr>
          <p:cNvPr id="1616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63763" y="1143001"/>
            <a:ext cx="8001000" cy="976313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buNone/>
            </a:pPr>
            <a:endParaRPr lang="en-US"/>
          </a:p>
          <a:p>
            <a:pPr marL="990600" lvl="1" indent="-533400">
              <a:lnSpc>
                <a:spcPct val="90000"/>
              </a:lnSpc>
            </a:pPr>
            <a:endParaRPr lang="en-US"/>
          </a:p>
          <a:p>
            <a:pPr marL="990600" lvl="1" indent="-533400">
              <a:lnSpc>
                <a:spcPct val="90000"/>
              </a:lnSpc>
            </a:pPr>
            <a:endParaRPr lang="en-US" sz="2000"/>
          </a:p>
          <a:p>
            <a:pPr marL="990600" lvl="1" indent="-533400">
              <a:lnSpc>
                <a:spcPct val="90000"/>
              </a:lnSpc>
              <a:buNone/>
            </a:pPr>
            <a:endParaRPr lang="en-US" sz="2000"/>
          </a:p>
        </p:txBody>
      </p:sp>
      <p:sp>
        <p:nvSpPr>
          <p:cNvPr id="1616900" name="Text Box 4"/>
          <p:cNvSpPr txBox="1">
            <a:spLocks noChangeArrowheads="1"/>
          </p:cNvSpPr>
          <p:nvPr/>
        </p:nvSpPr>
        <p:spPr bwMode="auto">
          <a:xfrm>
            <a:off x="2286000" y="5500688"/>
            <a:ext cx="7696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Original Points				K-means Clusters</a:t>
            </a:r>
          </a:p>
        </p:txBody>
      </p:sp>
      <p:pic>
        <p:nvPicPr>
          <p:cNvPr id="16169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95487"/>
            <a:ext cx="4268788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1690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071687"/>
            <a:ext cx="4268788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18129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2913"/>
            <a:ext cx="8610600" cy="1219200"/>
          </a:xfrm>
        </p:spPr>
        <p:txBody>
          <a:bodyPr>
            <a:noAutofit/>
          </a:bodyPr>
          <a:lstStyle/>
          <a:p>
            <a:r>
              <a:rPr lang="en-US" dirty="0"/>
              <a:t>Overcoming K-means Limitations</a:t>
            </a:r>
          </a:p>
        </p:txBody>
      </p:sp>
      <p:sp>
        <p:nvSpPr>
          <p:cNvPr id="1617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63763" y="1919288"/>
            <a:ext cx="8001000" cy="976313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buNone/>
            </a:pPr>
            <a:endParaRPr lang="en-US"/>
          </a:p>
          <a:p>
            <a:pPr marL="990600" lvl="1" indent="-533400">
              <a:lnSpc>
                <a:spcPct val="90000"/>
              </a:lnSpc>
            </a:pPr>
            <a:endParaRPr lang="en-US"/>
          </a:p>
          <a:p>
            <a:pPr marL="990600" lvl="1" indent="-533400">
              <a:lnSpc>
                <a:spcPct val="90000"/>
              </a:lnSpc>
            </a:pPr>
            <a:endParaRPr lang="en-US" sz="2000"/>
          </a:p>
          <a:p>
            <a:pPr marL="990600" lvl="1" indent="-533400">
              <a:lnSpc>
                <a:spcPct val="90000"/>
              </a:lnSpc>
              <a:buNone/>
            </a:pPr>
            <a:endParaRPr lang="en-US" sz="2000"/>
          </a:p>
        </p:txBody>
      </p:sp>
      <p:sp>
        <p:nvSpPr>
          <p:cNvPr id="1617924" name="Text Box 4"/>
          <p:cNvSpPr txBox="1">
            <a:spLocks noChangeArrowheads="1"/>
          </p:cNvSpPr>
          <p:nvPr/>
        </p:nvSpPr>
        <p:spPr bwMode="auto">
          <a:xfrm>
            <a:off x="2667000" y="5653088"/>
            <a:ext cx="7696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Original Points				K-means Clusters</a:t>
            </a:r>
          </a:p>
        </p:txBody>
      </p:sp>
      <p:pic>
        <p:nvPicPr>
          <p:cNvPr id="16179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995487"/>
            <a:ext cx="4268788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1792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614" y="1995487"/>
            <a:ext cx="4268787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31764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K-</a:t>
            </a:r>
            <a:r>
              <a:rPr lang="en-US" dirty="0" err="1">
                <a:solidFill>
                  <a:srgbClr val="FF0000"/>
                </a:solidFill>
              </a:rPr>
              <a:t>medoids</a:t>
            </a:r>
            <a:r>
              <a:rPr lang="en-US" dirty="0"/>
              <a:t>: Similar problem definition as in K-means, but the centroid of the cluster is defined to be one of the points in the cluster (the </a:t>
            </a:r>
            <a:r>
              <a:rPr lang="en-US" dirty="0" err="1">
                <a:solidFill>
                  <a:srgbClr val="00B0F0"/>
                </a:solidFill>
              </a:rPr>
              <a:t>medoid</a:t>
            </a:r>
            <a:r>
              <a:rPr lang="en-US" dirty="0"/>
              <a:t>).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K-centers</a:t>
            </a:r>
            <a:r>
              <a:rPr lang="en-US" dirty="0"/>
              <a:t>: Similar problem definition as in K-means, but the goal now is to minimize the maximum </a:t>
            </a:r>
            <a:r>
              <a:rPr lang="en-US" dirty="0">
                <a:solidFill>
                  <a:srgbClr val="00B0F0"/>
                </a:solidFill>
              </a:rPr>
              <a:t>diameter </a:t>
            </a:r>
            <a:r>
              <a:rPr lang="en-US" dirty="0"/>
              <a:t>of the clusters</a:t>
            </a:r>
          </a:p>
          <a:p>
            <a:pPr lvl="1"/>
            <a:r>
              <a:rPr lang="en-US" dirty="0"/>
              <a:t>diameter of a cluster is maximum distance between any two points in the cluster. </a:t>
            </a:r>
          </a:p>
        </p:txBody>
      </p:sp>
    </p:spTree>
    <p:extLst>
      <p:ext uri="{BB962C8B-B14F-4D97-AF65-F5344CB8AC3E}">
        <p14:creationId xmlns:p14="http://schemas.microsoft.com/office/powerpoint/2010/main" val="2076521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HIERARCHICAL CLUSTERING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9132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0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Hierarchical Clustering</a:t>
            </a:r>
          </a:p>
        </p:txBody>
      </p:sp>
      <p:sp>
        <p:nvSpPr>
          <p:cNvPr id="1620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Two main types of hierarchical clustering</a:t>
            </a:r>
          </a:p>
          <a:p>
            <a:pPr lvl="1"/>
            <a:r>
              <a:rPr lang="en-US" dirty="0">
                <a:solidFill>
                  <a:srgbClr val="00B0F0"/>
                </a:solidFill>
              </a:rPr>
              <a:t>Agglomerative</a:t>
            </a:r>
            <a:r>
              <a:rPr lang="en-US" dirty="0"/>
              <a:t>:  </a:t>
            </a:r>
          </a:p>
          <a:p>
            <a:pPr lvl="2"/>
            <a:r>
              <a:rPr lang="en-US" dirty="0"/>
              <a:t> Start with the points as individual clusters</a:t>
            </a:r>
          </a:p>
          <a:p>
            <a:pPr lvl="2"/>
            <a:r>
              <a:rPr lang="en-US" dirty="0"/>
              <a:t> At each step, merge the closest pair of clusters until only one cluster (or k clusters) left</a:t>
            </a:r>
          </a:p>
          <a:p>
            <a:pPr lvl="4"/>
            <a:endParaRPr lang="en-US" sz="2000" dirty="0"/>
          </a:p>
          <a:p>
            <a:pPr lvl="1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Divisive</a:t>
            </a:r>
            <a:r>
              <a:rPr lang="en-US" dirty="0"/>
              <a:t>:  </a:t>
            </a:r>
          </a:p>
          <a:p>
            <a:pPr lvl="2"/>
            <a:r>
              <a:rPr lang="en-US" dirty="0"/>
              <a:t> Start with one, all-inclusive cluster </a:t>
            </a:r>
          </a:p>
          <a:p>
            <a:pPr lvl="2"/>
            <a:r>
              <a:rPr lang="en-US" dirty="0"/>
              <a:t> At each step, split a cluster until each cluster contains a point (or there are k clusters)</a:t>
            </a:r>
          </a:p>
          <a:p>
            <a:pPr lvl="4"/>
            <a:endParaRPr lang="en-US" sz="2000" dirty="0"/>
          </a:p>
          <a:p>
            <a:r>
              <a:rPr lang="en-US" dirty="0"/>
              <a:t>Traditional hierarchical algorithms use a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similarity</a:t>
            </a:r>
            <a:r>
              <a:rPr lang="en-US" dirty="0"/>
              <a:t> or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distance matrix</a:t>
            </a:r>
          </a:p>
          <a:p>
            <a:pPr lvl="1"/>
            <a:r>
              <a:rPr lang="en-US" dirty="0"/>
              <a:t>Merge or split one cluster at a time</a:t>
            </a:r>
          </a:p>
          <a:p>
            <a:pPr lvl="4"/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9755819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8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Hierarchical Clustering </a:t>
            </a:r>
          </a:p>
        </p:txBody>
      </p:sp>
      <p:sp>
        <p:nvSpPr>
          <p:cNvPr id="1618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Produces a set of nested clusters organized as a hierarchical tree</a:t>
            </a:r>
          </a:p>
          <a:p>
            <a:r>
              <a:rPr lang="en-US" dirty="0"/>
              <a:t>Can be visualized as a </a:t>
            </a:r>
            <a:r>
              <a:rPr lang="en-US" dirty="0" err="1">
                <a:solidFill>
                  <a:srgbClr val="FF0000"/>
                </a:solidFill>
              </a:rPr>
              <a:t>dendrogram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/>
              <a:t>A tree like diagram that records the sequences of merges or splits</a:t>
            </a:r>
          </a:p>
        </p:txBody>
      </p:sp>
      <p:pic>
        <p:nvPicPr>
          <p:cNvPr id="16189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1" y="4087814"/>
            <a:ext cx="3459163" cy="216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618949" name="Object 5"/>
          <p:cNvGraphicFramePr>
            <a:graphicFrameLocks noChangeAspect="1"/>
          </p:cNvGraphicFramePr>
          <p:nvPr/>
        </p:nvGraphicFramePr>
        <p:xfrm>
          <a:off x="6781800" y="3857626"/>
          <a:ext cx="2319338" cy="236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3168720" imgH="3227760" progId="Visio.Drawing.6">
                  <p:embed/>
                </p:oleObj>
              </mc:Choice>
              <mc:Fallback>
                <p:oleObj name="VISIO" r:id="rId3" imgW="3168720" imgH="3227760" progId="Visio.Drawing.6">
                  <p:embed/>
                  <p:pic>
                    <p:nvPicPr>
                      <p:cNvPr id="161894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00" y="3857626"/>
                        <a:ext cx="2319338" cy="2360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912703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9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Strengths of Hierarchical Clustering</a:t>
            </a:r>
          </a:p>
        </p:txBody>
      </p:sp>
      <p:sp>
        <p:nvSpPr>
          <p:cNvPr id="1619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109728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Do not have to assume any particular number of clusters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Any desired number of clusters can be obtained by ‘cutting’ the </a:t>
            </a:r>
            <a:r>
              <a:rPr lang="en-US" dirty="0" err="1"/>
              <a:t>dendogram</a:t>
            </a:r>
            <a:r>
              <a:rPr lang="en-US" dirty="0"/>
              <a:t> at the proper level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 err="1"/>
              <a:t>Dendrograms</a:t>
            </a:r>
            <a:r>
              <a:rPr lang="en-US" dirty="0"/>
              <a:t> </a:t>
            </a:r>
            <a:r>
              <a:rPr lang="en-US" dirty="0">
                <a:solidFill>
                  <a:srgbClr val="00B0F0"/>
                </a:solidFill>
              </a:rPr>
              <a:t>may</a:t>
            </a:r>
            <a:r>
              <a:rPr lang="en-US" dirty="0"/>
              <a:t> correspond to meaningful </a:t>
            </a:r>
            <a:r>
              <a:rPr lang="en-US" dirty="0">
                <a:solidFill>
                  <a:srgbClr val="FF0000"/>
                </a:solidFill>
              </a:rPr>
              <a:t>taxonomies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Example in biological sciences (e.g., animal kingdom, phylogeny reconstruction, …)</a:t>
            </a:r>
          </a:p>
        </p:txBody>
      </p:sp>
    </p:spTree>
    <p:extLst>
      <p:ext uri="{BB962C8B-B14F-4D97-AF65-F5344CB8AC3E}">
        <p14:creationId xmlns:p14="http://schemas.microsoft.com/office/powerpoint/2010/main" val="36770135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20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280400" cy="1066800"/>
          </a:xfrm>
        </p:spPr>
        <p:txBody>
          <a:bodyPr>
            <a:normAutofit/>
          </a:bodyPr>
          <a:lstStyle/>
          <a:p>
            <a:r>
              <a:rPr lang="en-US" dirty="0"/>
              <a:t>Agglomerative Clustering Algorithm</a:t>
            </a:r>
          </a:p>
        </p:txBody>
      </p:sp>
      <p:sp>
        <p:nvSpPr>
          <p:cNvPr id="1622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11277600" cy="4953000"/>
          </a:xfrm>
        </p:spPr>
        <p:txBody>
          <a:bodyPr>
            <a:normAutofit/>
          </a:bodyPr>
          <a:lstStyle/>
          <a:p>
            <a:pPr marL="533400" indent="-533400">
              <a:lnSpc>
                <a:spcPct val="90000"/>
              </a:lnSpc>
            </a:pPr>
            <a:r>
              <a:rPr lang="en-US" dirty="0"/>
              <a:t>Most popular hierarchical clustering technique</a:t>
            </a:r>
          </a:p>
          <a:p>
            <a:pPr marL="2209800" lvl="4" indent="-381000">
              <a:lnSpc>
                <a:spcPct val="90000"/>
              </a:lnSpc>
            </a:pPr>
            <a:endParaRPr lang="en-US" sz="900" dirty="0"/>
          </a:p>
          <a:p>
            <a:pPr marL="533400" indent="-533400">
              <a:lnSpc>
                <a:spcPct val="90000"/>
              </a:lnSpc>
            </a:pPr>
            <a:r>
              <a:rPr lang="en-US" dirty="0"/>
              <a:t>Basic algorithm is straightforward</a:t>
            </a:r>
          </a:p>
          <a:p>
            <a:pPr marL="990600" lvl="1" indent="-533400">
              <a:lnSpc>
                <a:spcPct val="90000"/>
              </a:lnSpc>
              <a:buFont typeface="Arial" charset="0"/>
              <a:buAutoNum type="arabicPeriod"/>
            </a:pPr>
            <a:r>
              <a:rPr lang="en-US" dirty="0"/>
              <a:t>Compute 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proximity matrix</a:t>
            </a:r>
          </a:p>
          <a:p>
            <a:pPr marL="990600" lvl="1" indent="-533400">
              <a:lnSpc>
                <a:spcPct val="90000"/>
              </a:lnSpc>
              <a:buFont typeface="Arial" charset="0"/>
              <a:buAutoNum type="arabicPeriod"/>
            </a:pPr>
            <a:r>
              <a:rPr lang="en-US" dirty="0"/>
              <a:t>Let each data point be a cluster</a:t>
            </a:r>
          </a:p>
          <a:p>
            <a:pPr marL="990600" lvl="1" indent="-533400">
              <a:lnSpc>
                <a:spcPct val="90000"/>
              </a:lnSpc>
              <a:buFont typeface="Arial" charset="0"/>
              <a:buAutoNum type="arabicPeriod"/>
            </a:pPr>
            <a:r>
              <a:rPr lang="en-US" b="1" dirty="0"/>
              <a:t>Repeat</a:t>
            </a:r>
          </a:p>
          <a:p>
            <a:pPr marL="990600" lvl="1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dirty="0"/>
              <a:t>	</a:t>
            </a:r>
            <a:r>
              <a:rPr lang="en-US" dirty="0">
                <a:solidFill>
                  <a:srgbClr val="0070C0"/>
                </a:solidFill>
              </a:rPr>
              <a:t>Merge</a:t>
            </a:r>
            <a:r>
              <a:rPr lang="en-US" dirty="0"/>
              <a:t> the two </a:t>
            </a:r>
            <a:r>
              <a:rPr lang="en-US" dirty="0">
                <a:solidFill>
                  <a:srgbClr val="FF0000"/>
                </a:solidFill>
              </a:rPr>
              <a:t>closest clusters</a:t>
            </a:r>
          </a:p>
          <a:p>
            <a:pPr marL="990600" lvl="1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dirty="0"/>
              <a:t>	</a:t>
            </a:r>
            <a:r>
              <a:rPr lang="en-US" dirty="0">
                <a:solidFill>
                  <a:srgbClr val="0070C0"/>
                </a:solidFill>
              </a:rPr>
              <a:t>Update</a:t>
            </a:r>
            <a:r>
              <a:rPr lang="en-US" dirty="0"/>
              <a:t> the proximity matrix</a:t>
            </a:r>
          </a:p>
          <a:p>
            <a:pPr marL="990600" lvl="1" indent="-533400">
              <a:lnSpc>
                <a:spcPct val="90000"/>
              </a:lnSpc>
              <a:buFont typeface="Arial" charset="0"/>
              <a:buAutoNum type="arabicPeriod"/>
            </a:pPr>
            <a:r>
              <a:rPr lang="en-US" b="1" dirty="0"/>
              <a:t>Until</a:t>
            </a:r>
            <a:r>
              <a:rPr lang="en-US" dirty="0"/>
              <a:t> only a single cluster remains</a:t>
            </a:r>
          </a:p>
          <a:p>
            <a:pPr marL="990600" lvl="1" indent="-533400">
              <a:lnSpc>
                <a:spcPct val="90000"/>
              </a:lnSpc>
              <a:buNone/>
            </a:pPr>
            <a:r>
              <a:rPr lang="en-US" sz="1050" dirty="0"/>
              <a:t> 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/>
              <a:t>Key operation is the computation of 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proximity of two </a:t>
            </a:r>
            <a:r>
              <a:rPr lang="en-US" dirty="0">
                <a:solidFill>
                  <a:srgbClr val="0070C0"/>
                </a:solidFill>
              </a:rPr>
              <a:t>clusters</a:t>
            </a:r>
          </a:p>
          <a:p>
            <a:pPr marL="990600" lvl="1" indent="-533400">
              <a:lnSpc>
                <a:spcPct val="90000"/>
              </a:lnSpc>
            </a:pPr>
            <a:r>
              <a:rPr lang="en-US" dirty="0"/>
              <a:t>Different approaches to defining the </a:t>
            </a:r>
            <a:r>
              <a:rPr lang="en-US" dirty="0">
                <a:solidFill>
                  <a:srgbClr val="FF0000"/>
                </a:solidFill>
              </a:rPr>
              <a:t>distance between clusters </a:t>
            </a:r>
            <a:r>
              <a:rPr lang="en-US" dirty="0"/>
              <a:t>distinguish the different algorithms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18C0AA4-B0E6-4670-A9FD-00C68D8B5E72}"/>
              </a:ext>
            </a:extLst>
          </p:cNvPr>
          <p:cNvSpPr/>
          <p:nvPr/>
        </p:nvSpPr>
        <p:spPr>
          <a:xfrm>
            <a:off x="838200" y="2590800"/>
            <a:ext cx="6019800" cy="2590800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6190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3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Starting Situation </a:t>
            </a:r>
          </a:p>
        </p:txBody>
      </p:sp>
      <p:sp>
        <p:nvSpPr>
          <p:cNvPr id="1623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81721"/>
            <a:ext cx="11277600" cy="4876800"/>
          </a:xfrm>
        </p:spPr>
        <p:txBody>
          <a:bodyPr/>
          <a:lstStyle/>
          <a:p>
            <a:r>
              <a:rPr lang="en-US" dirty="0"/>
              <a:t>Start with </a:t>
            </a:r>
            <a:r>
              <a:rPr lang="en-US" dirty="0">
                <a:solidFill>
                  <a:srgbClr val="00B0F0"/>
                </a:solidFill>
              </a:rPr>
              <a:t>single-point clusters </a:t>
            </a:r>
            <a:r>
              <a:rPr lang="en-US" dirty="0"/>
              <a:t>and a proximity matrix </a:t>
            </a:r>
            <a:r>
              <a:rPr lang="en-US" dirty="0">
                <a:solidFill>
                  <a:srgbClr val="FF0000"/>
                </a:solidFill>
              </a:rPr>
              <a:t>between points</a:t>
            </a:r>
          </a:p>
          <a:p>
            <a:pPr lvl="1"/>
            <a:endParaRPr lang="en-US" dirty="0"/>
          </a:p>
        </p:txBody>
      </p:sp>
      <p:sp>
        <p:nvSpPr>
          <p:cNvPr id="1623044" name="Oval 4"/>
          <p:cNvSpPr>
            <a:spLocks noChangeArrowheads="1"/>
          </p:cNvSpPr>
          <p:nvPr/>
        </p:nvSpPr>
        <p:spPr bwMode="auto">
          <a:xfrm>
            <a:off x="2209800" y="4403725"/>
            <a:ext cx="228600" cy="2286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3045" name="Oval 5"/>
          <p:cNvSpPr>
            <a:spLocks noChangeArrowheads="1"/>
          </p:cNvSpPr>
          <p:nvPr/>
        </p:nvSpPr>
        <p:spPr bwMode="auto">
          <a:xfrm>
            <a:off x="4267200" y="5470525"/>
            <a:ext cx="228600" cy="2286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3046" name="Oval 6"/>
          <p:cNvSpPr>
            <a:spLocks noChangeArrowheads="1"/>
          </p:cNvSpPr>
          <p:nvPr/>
        </p:nvSpPr>
        <p:spPr bwMode="auto">
          <a:xfrm>
            <a:off x="3124200" y="3565525"/>
            <a:ext cx="228600" cy="2286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3047" name="Oval 7"/>
          <p:cNvSpPr>
            <a:spLocks noChangeArrowheads="1"/>
          </p:cNvSpPr>
          <p:nvPr/>
        </p:nvSpPr>
        <p:spPr bwMode="auto">
          <a:xfrm>
            <a:off x="2971800" y="5318125"/>
            <a:ext cx="228600" cy="2286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3048" name="Oval 8"/>
          <p:cNvSpPr>
            <a:spLocks noChangeArrowheads="1"/>
          </p:cNvSpPr>
          <p:nvPr/>
        </p:nvSpPr>
        <p:spPr bwMode="auto">
          <a:xfrm>
            <a:off x="4648200" y="3565525"/>
            <a:ext cx="228600" cy="2286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3049" name="Oval 9"/>
          <p:cNvSpPr>
            <a:spLocks noChangeArrowheads="1"/>
          </p:cNvSpPr>
          <p:nvPr/>
        </p:nvSpPr>
        <p:spPr bwMode="auto">
          <a:xfrm>
            <a:off x="3124200" y="2955925"/>
            <a:ext cx="228600" cy="2286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3050" name="Oval 10"/>
          <p:cNvSpPr>
            <a:spLocks noChangeArrowheads="1"/>
          </p:cNvSpPr>
          <p:nvPr/>
        </p:nvSpPr>
        <p:spPr bwMode="auto">
          <a:xfrm>
            <a:off x="1981200" y="4708525"/>
            <a:ext cx="228600" cy="2286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3051" name="Oval 11"/>
          <p:cNvSpPr>
            <a:spLocks noChangeArrowheads="1"/>
          </p:cNvSpPr>
          <p:nvPr/>
        </p:nvSpPr>
        <p:spPr bwMode="auto">
          <a:xfrm>
            <a:off x="3352800" y="5318125"/>
            <a:ext cx="228600" cy="2286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3052" name="Oval 12"/>
          <p:cNvSpPr>
            <a:spLocks noChangeArrowheads="1"/>
          </p:cNvSpPr>
          <p:nvPr/>
        </p:nvSpPr>
        <p:spPr bwMode="auto">
          <a:xfrm>
            <a:off x="4648200" y="5089525"/>
            <a:ext cx="228600" cy="2286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3053" name="Oval 13"/>
          <p:cNvSpPr>
            <a:spLocks noChangeArrowheads="1"/>
          </p:cNvSpPr>
          <p:nvPr/>
        </p:nvSpPr>
        <p:spPr bwMode="auto">
          <a:xfrm>
            <a:off x="3657600" y="3032125"/>
            <a:ext cx="228600" cy="2286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3054" name="Oval 14"/>
          <p:cNvSpPr>
            <a:spLocks noChangeArrowheads="1"/>
          </p:cNvSpPr>
          <p:nvPr/>
        </p:nvSpPr>
        <p:spPr bwMode="auto">
          <a:xfrm>
            <a:off x="4724400" y="4098925"/>
            <a:ext cx="228600" cy="2286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3055" name="Oval 15"/>
          <p:cNvSpPr>
            <a:spLocks noChangeArrowheads="1"/>
          </p:cNvSpPr>
          <p:nvPr/>
        </p:nvSpPr>
        <p:spPr bwMode="auto">
          <a:xfrm>
            <a:off x="5257800" y="3184525"/>
            <a:ext cx="228600" cy="2286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623056" name="Group 16"/>
          <p:cNvGrpSpPr>
            <a:grpSpLocks/>
          </p:cNvGrpSpPr>
          <p:nvPr/>
        </p:nvGrpSpPr>
        <p:grpSpPr bwMode="auto">
          <a:xfrm>
            <a:off x="6781800" y="2286001"/>
            <a:ext cx="3200400" cy="2789237"/>
            <a:chOff x="3456" y="1622"/>
            <a:chExt cx="2160" cy="2058"/>
          </a:xfrm>
        </p:grpSpPr>
        <p:sp>
          <p:nvSpPr>
            <p:cNvPr id="1623057" name="Line 17"/>
            <p:cNvSpPr>
              <a:spLocks noChangeShapeType="1"/>
            </p:cNvSpPr>
            <p:nvPr/>
          </p:nvSpPr>
          <p:spPr bwMode="auto">
            <a:xfrm>
              <a:off x="3696" y="1622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3058" name="Line 18"/>
            <p:cNvSpPr>
              <a:spLocks noChangeShapeType="1"/>
            </p:cNvSpPr>
            <p:nvPr/>
          </p:nvSpPr>
          <p:spPr bwMode="auto">
            <a:xfrm>
              <a:off x="3504" y="1814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3059" name="Line 19"/>
            <p:cNvSpPr>
              <a:spLocks noChangeShapeType="1"/>
            </p:cNvSpPr>
            <p:nvPr/>
          </p:nvSpPr>
          <p:spPr bwMode="auto">
            <a:xfrm>
              <a:off x="4012" y="1622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3060" name="Line 20"/>
            <p:cNvSpPr>
              <a:spLocks noChangeShapeType="1"/>
            </p:cNvSpPr>
            <p:nvPr/>
          </p:nvSpPr>
          <p:spPr bwMode="auto">
            <a:xfrm>
              <a:off x="4329" y="1622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3061" name="Line 21"/>
            <p:cNvSpPr>
              <a:spLocks noChangeShapeType="1"/>
            </p:cNvSpPr>
            <p:nvPr/>
          </p:nvSpPr>
          <p:spPr bwMode="auto">
            <a:xfrm>
              <a:off x="4646" y="1622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3062" name="Line 22"/>
            <p:cNvSpPr>
              <a:spLocks noChangeShapeType="1"/>
            </p:cNvSpPr>
            <p:nvPr/>
          </p:nvSpPr>
          <p:spPr bwMode="auto">
            <a:xfrm>
              <a:off x="4963" y="1622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3063" name="Line 23"/>
            <p:cNvSpPr>
              <a:spLocks noChangeShapeType="1"/>
            </p:cNvSpPr>
            <p:nvPr/>
          </p:nvSpPr>
          <p:spPr bwMode="auto">
            <a:xfrm>
              <a:off x="5280" y="1622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3064" name="Line 24"/>
            <p:cNvSpPr>
              <a:spLocks noChangeShapeType="1"/>
            </p:cNvSpPr>
            <p:nvPr/>
          </p:nvSpPr>
          <p:spPr bwMode="auto">
            <a:xfrm>
              <a:off x="3504" y="2073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3065" name="Line 25"/>
            <p:cNvSpPr>
              <a:spLocks noChangeShapeType="1"/>
            </p:cNvSpPr>
            <p:nvPr/>
          </p:nvSpPr>
          <p:spPr bwMode="auto">
            <a:xfrm>
              <a:off x="3504" y="2332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3066" name="Line 26"/>
            <p:cNvSpPr>
              <a:spLocks noChangeShapeType="1"/>
            </p:cNvSpPr>
            <p:nvPr/>
          </p:nvSpPr>
          <p:spPr bwMode="auto">
            <a:xfrm>
              <a:off x="3504" y="2591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3067" name="Line 27"/>
            <p:cNvSpPr>
              <a:spLocks noChangeShapeType="1"/>
            </p:cNvSpPr>
            <p:nvPr/>
          </p:nvSpPr>
          <p:spPr bwMode="auto">
            <a:xfrm>
              <a:off x="3504" y="2850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3068" name="Line 28"/>
            <p:cNvSpPr>
              <a:spLocks noChangeShapeType="1"/>
            </p:cNvSpPr>
            <p:nvPr/>
          </p:nvSpPr>
          <p:spPr bwMode="auto">
            <a:xfrm>
              <a:off x="3504" y="3110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3069" name="Text Box 29"/>
            <p:cNvSpPr txBox="1">
              <a:spLocks noChangeArrowheads="1"/>
            </p:cNvSpPr>
            <p:nvPr/>
          </p:nvSpPr>
          <p:spPr bwMode="auto">
            <a:xfrm>
              <a:off x="3456" y="1862"/>
              <a:ext cx="336" cy="2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p1</a:t>
              </a:r>
            </a:p>
          </p:txBody>
        </p:sp>
        <p:sp>
          <p:nvSpPr>
            <p:cNvPr id="1623070" name="Text Box 30"/>
            <p:cNvSpPr txBox="1">
              <a:spLocks noChangeArrowheads="1"/>
            </p:cNvSpPr>
            <p:nvPr/>
          </p:nvSpPr>
          <p:spPr bwMode="auto">
            <a:xfrm>
              <a:off x="3456" y="2390"/>
              <a:ext cx="336" cy="2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p3</a:t>
              </a:r>
            </a:p>
          </p:txBody>
        </p:sp>
        <p:sp>
          <p:nvSpPr>
            <p:cNvPr id="1623071" name="Text Box 31"/>
            <p:cNvSpPr txBox="1">
              <a:spLocks noChangeArrowheads="1"/>
            </p:cNvSpPr>
            <p:nvPr/>
          </p:nvSpPr>
          <p:spPr bwMode="auto">
            <a:xfrm>
              <a:off x="3456" y="2917"/>
              <a:ext cx="336" cy="2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p5</a:t>
              </a:r>
            </a:p>
          </p:txBody>
        </p:sp>
        <p:sp>
          <p:nvSpPr>
            <p:cNvPr id="1623072" name="Text Box 32"/>
            <p:cNvSpPr txBox="1">
              <a:spLocks noChangeArrowheads="1"/>
            </p:cNvSpPr>
            <p:nvPr/>
          </p:nvSpPr>
          <p:spPr bwMode="auto">
            <a:xfrm>
              <a:off x="3456" y="2593"/>
              <a:ext cx="336" cy="2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 err="1"/>
                <a:t>p4</a:t>
              </a:r>
              <a:endParaRPr lang="en-US" dirty="0"/>
            </a:p>
          </p:txBody>
        </p:sp>
        <p:sp>
          <p:nvSpPr>
            <p:cNvPr id="1623073" name="Text Box 33"/>
            <p:cNvSpPr txBox="1">
              <a:spLocks noChangeArrowheads="1"/>
            </p:cNvSpPr>
            <p:nvPr/>
          </p:nvSpPr>
          <p:spPr bwMode="auto">
            <a:xfrm>
              <a:off x="3456" y="2150"/>
              <a:ext cx="336" cy="2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p2</a:t>
              </a:r>
            </a:p>
          </p:txBody>
        </p:sp>
        <p:sp>
          <p:nvSpPr>
            <p:cNvPr id="1623074" name="Text Box 34"/>
            <p:cNvSpPr txBox="1">
              <a:spLocks noChangeArrowheads="1"/>
            </p:cNvSpPr>
            <p:nvPr/>
          </p:nvSpPr>
          <p:spPr bwMode="auto">
            <a:xfrm>
              <a:off x="3744" y="1622"/>
              <a:ext cx="337" cy="2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p1</a:t>
              </a:r>
            </a:p>
          </p:txBody>
        </p:sp>
        <p:sp>
          <p:nvSpPr>
            <p:cNvPr id="1623075" name="Text Box 35"/>
            <p:cNvSpPr txBox="1">
              <a:spLocks noChangeArrowheads="1"/>
            </p:cNvSpPr>
            <p:nvPr/>
          </p:nvSpPr>
          <p:spPr bwMode="auto">
            <a:xfrm>
              <a:off x="4032" y="1622"/>
              <a:ext cx="336" cy="2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p2</a:t>
              </a:r>
            </a:p>
          </p:txBody>
        </p:sp>
        <p:sp>
          <p:nvSpPr>
            <p:cNvPr id="1623076" name="Text Box 36"/>
            <p:cNvSpPr txBox="1">
              <a:spLocks noChangeArrowheads="1"/>
            </p:cNvSpPr>
            <p:nvPr/>
          </p:nvSpPr>
          <p:spPr bwMode="auto">
            <a:xfrm>
              <a:off x="4368" y="1622"/>
              <a:ext cx="336" cy="2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p3</a:t>
              </a:r>
            </a:p>
          </p:txBody>
        </p:sp>
        <p:sp>
          <p:nvSpPr>
            <p:cNvPr id="1623077" name="Text Box 37"/>
            <p:cNvSpPr txBox="1">
              <a:spLocks noChangeArrowheads="1"/>
            </p:cNvSpPr>
            <p:nvPr/>
          </p:nvSpPr>
          <p:spPr bwMode="auto">
            <a:xfrm>
              <a:off x="4704" y="1622"/>
              <a:ext cx="336" cy="2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p4</a:t>
              </a:r>
            </a:p>
          </p:txBody>
        </p:sp>
        <p:sp>
          <p:nvSpPr>
            <p:cNvPr id="1623078" name="Text Box 38"/>
            <p:cNvSpPr txBox="1">
              <a:spLocks noChangeArrowheads="1"/>
            </p:cNvSpPr>
            <p:nvPr/>
          </p:nvSpPr>
          <p:spPr bwMode="auto">
            <a:xfrm>
              <a:off x="4944" y="1622"/>
              <a:ext cx="336" cy="2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p5</a:t>
              </a:r>
            </a:p>
          </p:txBody>
        </p:sp>
        <p:sp>
          <p:nvSpPr>
            <p:cNvPr id="1623079" name="Text Box 39"/>
            <p:cNvSpPr txBox="1">
              <a:spLocks noChangeArrowheads="1"/>
            </p:cNvSpPr>
            <p:nvPr/>
          </p:nvSpPr>
          <p:spPr bwMode="auto">
            <a:xfrm>
              <a:off x="5280" y="1622"/>
              <a:ext cx="336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/>
                <a:t>. . .</a:t>
              </a:r>
            </a:p>
          </p:txBody>
        </p:sp>
        <p:sp>
          <p:nvSpPr>
            <p:cNvPr id="1623080" name="Text Box 40"/>
            <p:cNvSpPr txBox="1">
              <a:spLocks noChangeArrowheads="1"/>
            </p:cNvSpPr>
            <p:nvPr/>
          </p:nvSpPr>
          <p:spPr bwMode="auto">
            <a:xfrm>
              <a:off x="3504" y="3072"/>
              <a:ext cx="192" cy="6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/>
                <a:t>.</a:t>
              </a:r>
            </a:p>
            <a:p>
              <a:pPr>
                <a:spcBef>
                  <a:spcPct val="50000"/>
                </a:spcBef>
              </a:pPr>
              <a:r>
                <a:rPr lang="en-US" sz="1200"/>
                <a:t>.</a:t>
              </a:r>
            </a:p>
            <a:p>
              <a:pPr>
                <a:spcBef>
                  <a:spcPct val="50000"/>
                </a:spcBef>
              </a:pPr>
              <a:r>
                <a:rPr lang="en-US" sz="1200"/>
                <a:t>.</a:t>
              </a:r>
            </a:p>
          </p:txBody>
        </p:sp>
      </p:grpSp>
      <p:sp>
        <p:nvSpPr>
          <p:cNvPr id="1623081" name="Text Box 41"/>
          <p:cNvSpPr txBox="1">
            <a:spLocks noChangeArrowheads="1"/>
          </p:cNvSpPr>
          <p:nvPr/>
        </p:nvSpPr>
        <p:spPr bwMode="auto">
          <a:xfrm>
            <a:off x="7315200" y="4718051"/>
            <a:ext cx="2514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Proximity Matrix</a:t>
            </a:r>
          </a:p>
        </p:txBody>
      </p:sp>
      <p:graphicFrame>
        <p:nvGraphicFramePr>
          <p:cNvPr id="1623082" name="Object 42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6096001" y="5610226"/>
          <a:ext cx="4056063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7949438" imgH="1399827" progId="Visio.Drawing.6">
                  <p:embed/>
                </p:oleObj>
              </mc:Choice>
              <mc:Fallback>
                <p:oleObj name="Visio" r:id="rId2" imgW="7949438" imgH="1399827" progId="Visio.Drawing.6">
                  <p:embed/>
                  <p:pic>
                    <p:nvPicPr>
                      <p:cNvPr id="1623082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1" y="5610226"/>
                        <a:ext cx="4056063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0700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40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1338" y="417439"/>
            <a:ext cx="8229600" cy="990600"/>
          </a:xfrm>
        </p:spPr>
        <p:txBody>
          <a:bodyPr/>
          <a:lstStyle/>
          <a:p>
            <a:r>
              <a:rPr lang="en-US" dirty="0"/>
              <a:t>Intermediate Situation</a:t>
            </a:r>
          </a:p>
        </p:txBody>
      </p:sp>
      <p:sp>
        <p:nvSpPr>
          <p:cNvPr id="1624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13014"/>
            <a:ext cx="11734800" cy="4876800"/>
          </a:xfrm>
        </p:spPr>
        <p:txBody>
          <a:bodyPr/>
          <a:lstStyle/>
          <a:p>
            <a:pPr marL="342900" indent="-342900"/>
            <a:r>
              <a:rPr lang="en-US" sz="2200" dirty="0"/>
              <a:t>After some merging steps, we have some clusters and a proximity matrix </a:t>
            </a:r>
            <a:r>
              <a:rPr lang="en-US" sz="2200" dirty="0">
                <a:solidFill>
                  <a:srgbClr val="FF0000"/>
                </a:solidFill>
              </a:rPr>
              <a:t>between clusters</a:t>
            </a:r>
          </a:p>
          <a:p>
            <a:pPr marL="742950" lvl="1" indent="-285750"/>
            <a:endParaRPr lang="en-US" sz="2000" dirty="0"/>
          </a:p>
        </p:txBody>
      </p:sp>
      <p:sp>
        <p:nvSpPr>
          <p:cNvPr id="1624068" name="Freeform 4"/>
          <p:cNvSpPr>
            <a:spLocks/>
          </p:cNvSpPr>
          <p:nvPr/>
        </p:nvSpPr>
        <p:spPr bwMode="auto">
          <a:xfrm>
            <a:off x="2133600" y="3886201"/>
            <a:ext cx="546100" cy="773113"/>
          </a:xfrm>
          <a:custGeom>
            <a:avLst/>
            <a:gdLst>
              <a:gd name="T0" fmla="*/ 433 w 598"/>
              <a:gd name="T1" fmla="*/ 69 h 652"/>
              <a:gd name="T2" fmla="*/ 248 w 598"/>
              <a:gd name="T3" fmla="*/ 0 h 652"/>
              <a:gd name="T4" fmla="*/ 152 w 598"/>
              <a:gd name="T5" fmla="*/ 34 h 652"/>
              <a:gd name="T6" fmla="*/ 125 w 598"/>
              <a:gd name="T7" fmla="*/ 96 h 652"/>
              <a:gd name="T8" fmla="*/ 70 w 598"/>
              <a:gd name="T9" fmla="*/ 172 h 652"/>
              <a:gd name="T10" fmla="*/ 49 w 598"/>
              <a:gd name="T11" fmla="*/ 178 h 652"/>
              <a:gd name="T12" fmla="*/ 29 w 598"/>
              <a:gd name="T13" fmla="*/ 220 h 652"/>
              <a:gd name="T14" fmla="*/ 15 w 598"/>
              <a:gd name="T15" fmla="*/ 261 h 652"/>
              <a:gd name="T16" fmla="*/ 29 w 598"/>
              <a:gd name="T17" fmla="*/ 384 h 652"/>
              <a:gd name="T18" fmla="*/ 97 w 598"/>
              <a:gd name="T19" fmla="*/ 412 h 652"/>
              <a:gd name="T20" fmla="*/ 77 w 598"/>
              <a:gd name="T21" fmla="*/ 487 h 652"/>
              <a:gd name="T22" fmla="*/ 104 w 598"/>
              <a:gd name="T23" fmla="*/ 617 h 652"/>
              <a:gd name="T24" fmla="*/ 166 w 598"/>
              <a:gd name="T25" fmla="*/ 645 h 652"/>
              <a:gd name="T26" fmla="*/ 186 w 598"/>
              <a:gd name="T27" fmla="*/ 652 h 652"/>
              <a:gd name="T28" fmla="*/ 241 w 598"/>
              <a:gd name="T29" fmla="*/ 604 h 652"/>
              <a:gd name="T30" fmla="*/ 351 w 598"/>
              <a:gd name="T31" fmla="*/ 652 h 652"/>
              <a:gd name="T32" fmla="*/ 447 w 598"/>
              <a:gd name="T33" fmla="*/ 590 h 652"/>
              <a:gd name="T34" fmla="*/ 522 w 598"/>
              <a:gd name="T35" fmla="*/ 542 h 652"/>
              <a:gd name="T36" fmla="*/ 570 w 598"/>
              <a:gd name="T37" fmla="*/ 446 h 652"/>
              <a:gd name="T38" fmla="*/ 536 w 598"/>
              <a:gd name="T39" fmla="*/ 391 h 652"/>
              <a:gd name="T40" fmla="*/ 563 w 598"/>
              <a:gd name="T41" fmla="*/ 350 h 652"/>
              <a:gd name="T42" fmla="*/ 598 w 598"/>
              <a:gd name="T43" fmla="*/ 288 h 652"/>
              <a:gd name="T44" fmla="*/ 584 w 598"/>
              <a:gd name="T45" fmla="*/ 192 h 652"/>
              <a:gd name="T46" fmla="*/ 447 w 598"/>
              <a:gd name="T47" fmla="*/ 96 h 652"/>
              <a:gd name="T48" fmla="*/ 433 w 598"/>
              <a:gd name="T49" fmla="*/ 69 h 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98" h="652">
                <a:moveTo>
                  <a:pt x="433" y="69"/>
                </a:moveTo>
                <a:cubicBezTo>
                  <a:pt x="379" y="31"/>
                  <a:pt x="310" y="21"/>
                  <a:pt x="248" y="0"/>
                </a:cubicBezTo>
                <a:cubicBezTo>
                  <a:pt x="195" y="7"/>
                  <a:pt x="192" y="10"/>
                  <a:pt x="152" y="34"/>
                </a:cubicBezTo>
                <a:cubicBezTo>
                  <a:pt x="144" y="57"/>
                  <a:pt x="132" y="73"/>
                  <a:pt x="125" y="96"/>
                </a:cubicBezTo>
                <a:cubicBezTo>
                  <a:pt x="133" y="189"/>
                  <a:pt x="154" y="159"/>
                  <a:pt x="70" y="172"/>
                </a:cubicBezTo>
                <a:cubicBezTo>
                  <a:pt x="63" y="173"/>
                  <a:pt x="56" y="176"/>
                  <a:pt x="49" y="178"/>
                </a:cubicBezTo>
                <a:cubicBezTo>
                  <a:pt x="29" y="209"/>
                  <a:pt x="39" y="188"/>
                  <a:pt x="29" y="220"/>
                </a:cubicBezTo>
                <a:cubicBezTo>
                  <a:pt x="25" y="234"/>
                  <a:pt x="15" y="261"/>
                  <a:pt x="15" y="261"/>
                </a:cubicBezTo>
                <a:cubicBezTo>
                  <a:pt x="18" y="302"/>
                  <a:pt x="0" y="355"/>
                  <a:pt x="29" y="384"/>
                </a:cubicBezTo>
                <a:cubicBezTo>
                  <a:pt x="46" y="401"/>
                  <a:pt x="97" y="412"/>
                  <a:pt x="97" y="412"/>
                </a:cubicBezTo>
                <a:cubicBezTo>
                  <a:pt x="92" y="438"/>
                  <a:pt x="84" y="462"/>
                  <a:pt x="77" y="487"/>
                </a:cubicBezTo>
                <a:cubicBezTo>
                  <a:pt x="79" y="523"/>
                  <a:pt x="71" y="585"/>
                  <a:pt x="104" y="617"/>
                </a:cubicBezTo>
                <a:cubicBezTo>
                  <a:pt x="121" y="634"/>
                  <a:pt x="144" y="638"/>
                  <a:pt x="166" y="645"/>
                </a:cubicBezTo>
                <a:cubicBezTo>
                  <a:pt x="173" y="647"/>
                  <a:pt x="186" y="652"/>
                  <a:pt x="186" y="652"/>
                </a:cubicBezTo>
                <a:cubicBezTo>
                  <a:pt x="214" y="643"/>
                  <a:pt x="224" y="628"/>
                  <a:pt x="241" y="604"/>
                </a:cubicBezTo>
                <a:cubicBezTo>
                  <a:pt x="276" y="626"/>
                  <a:pt x="311" y="642"/>
                  <a:pt x="351" y="652"/>
                </a:cubicBezTo>
                <a:cubicBezTo>
                  <a:pt x="400" y="644"/>
                  <a:pt x="419" y="631"/>
                  <a:pt x="447" y="590"/>
                </a:cubicBezTo>
                <a:cubicBezTo>
                  <a:pt x="467" y="531"/>
                  <a:pt x="403" y="553"/>
                  <a:pt x="522" y="542"/>
                </a:cubicBezTo>
                <a:cubicBezTo>
                  <a:pt x="555" y="520"/>
                  <a:pt x="557" y="482"/>
                  <a:pt x="570" y="446"/>
                </a:cubicBezTo>
                <a:cubicBezTo>
                  <a:pt x="561" y="418"/>
                  <a:pt x="562" y="408"/>
                  <a:pt x="536" y="391"/>
                </a:cubicBezTo>
                <a:cubicBezTo>
                  <a:pt x="512" y="355"/>
                  <a:pt x="529" y="362"/>
                  <a:pt x="563" y="350"/>
                </a:cubicBezTo>
                <a:cubicBezTo>
                  <a:pt x="595" y="303"/>
                  <a:pt x="586" y="325"/>
                  <a:pt x="598" y="288"/>
                </a:cubicBezTo>
                <a:cubicBezTo>
                  <a:pt x="596" y="271"/>
                  <a:pt x="597" y="218"/>
                  <a:pt x="584" y="192"/>
                </a:cubicBezTo>
                <a:cubicBezTo>
                  <a:pt x="560" y="146"/>
                  <a:pt x="494" y="112"/>
                  <a:pt x="447" y="96"/>
                </a:cubicBezTo>
                <a:cubicBezTo>
                  <a:pt x="437" y="93"/>
                  <a:pt x="438" y="78"/>
                  <a:pt x="433" y="69"/>
                </a:cubicBezTo>
                <a:close/>
              </a:path>
            </a:pathLst>
          </a:custGeom>
          <a:solidFill>
            <a:schemeClr val="bg2"/>
          </a:solidFill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24069" name="Freeform 5"/>
          <p:cNvSpPr>
            <a:spLocks/>
          </p:cNvSpPr>
          <p:nvPr/>
        </p:nvSpPr>
        <p:spPr bwMode="auto">
          <a:xfrm rot="16200000">
            <a:off x="3124200" y="2667000"/>
            <a:ext cx="762000" cy="914400"/>
          </a:xfrm>
          <a:custGeom>
            <a:avLst/>
            <a:gdLst>
              <a:gd name="T0" fmla="*/ 433 w 598"/>
              <a:gd name="T1" fmla="*/ 69 h 652"/>
              <a:gd name="T2" fmla="*/ 248 w 598"/>
              <a:gd name="T3" fmla="*/ 0 h 652"/>
              <a:gd name="T4" fmla="*/ 152 w 598"/>
              <a:gd name="T5" fmla="*/ 34 h 652"/>
              <a:gd name="T6" fmla="*/ 125 w 598"/>
              <a:gd name="T7" fmla="*/ 96 h 652"/>
              <a:gd name="T8" fmla="*/ 70 w 598"/>
              <a:gd name="T9" fmla="*/ 172 h 652"/>
              <a:gd name="T10" fmla="*/ 49 w 598"/>
              <a:gd name="T11" fmla="*/ 178 h 652"/>
              <a:gd name="T12" fmla="*/ 29 w 598"/>
              <a:gd name="T13" fmla="*/ 220 h 652"/>
              <a:gd name="T14" fmla="*/ 15 w 598"/>
              <a:gd name="T15" fmla="*/ 261 h 652"/>
              <a:gd name="T16" fmla="*/ 29 w 598"/>
              <a:gd name="T17" fmla="*/ 384 h 652"/>
              <a:gd name="T18" fmla="*/ 97 w 598"/>
              <a:gd name="T19" fmla="*/ 412 h 652"/>
              <a:gd name="T20" fmla="*/ 77 w 598"/>
              <a:gd name="T21" fmla="*/ 487 h 652"/>
              <a:gd name="T22" fmla="*/ 104 w 598"/>
              <a:gd name="T23" fmla="*/ 617 h 652"/>
              <a:gd name="T24" fmla="*/ 166 w 598"/>
              <a:gd name="T25" fmla="*/ 645 h 652"/>
              <a:gd name="T26" fmla="*/ 186 w 598"/>
              <a:gd name="T27" fmla="*/ 652 h 652"/>
              <a:gd name="T28" fmla="*/ 241 w 598"/>
              <a:gd name="T29" fmla="*/ 604 h 652"/>
              <a:gd name="T30" fmla="*/ 351 w 598"/>
              <a:gd name="T31" fmla="*/ 652 h 652"/>
              <a:gd name="T32" fmla="*/ 447 w 598"/>
              <a:gd name="T33" fmla="*/ 590 h 652"/>
              <a:gd name="T34" fmla="*/ 522 w 598"/>
              <a:gd name="T35" fmla="*/ 542 h 652"/>
              <a:gd name="T36" fmla="*/ 570 w 598"/>
              <a:gd name="T37" fmla="*/ 446 h 652"/>
              <a:gd name="T38" fmla="*/ 536 w 598"/>
              <a:gd name="T39" fmla="*/ 391 h 652"/>
              <a:gd name="T40" fmla="*/ 563 w 598"/>
              <a:gd name="T41" fmla="*/ 350 h 652"/>
              <a:gd name="T42" fmla="*/ 598 w 598"/>
              <a:gd name="T43" fmla="*/ 288 h 652"/>
              <a:gd name="T44" fmla="*/ 584 w 598"/>
              <a:gd name="T45" fmla="*/ 192 h 652"/>
              <a:gd name="T46" fmla="*/ 447 w 598"/>
              <a:gd name="T47" fmla="*/ 96 h 652"/>
              <a:gd name="T48" fmla="*/ 433 w 598"/>
              <a:gd name="T49" fmla="*/ 69 h 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98" h="652">
                <a:moveTo>
                  <a:pt x="433" y="69"/>
                </a:moveTo>
                <a:cubicBezTo>
                  <a:pt x="379" y="31"/>
                  <a:pt x="310" y="21"/>
                  <a:pt x="248" y="0"/>
                </a:cubicBezTo>
                <a:cubicBezTo>
                  <a:pt x="195" y="7"/>
                  <a:pt x="192" y="10"/>
                  <a:pt x="152" y="34"/>
                </a:cubicBezTo>
                <a:cubicBezTo>
                  <a:pt x="144" y="57"/>
                  <a:pt x="132" y="73"/>
                  <a:pt x="125" y="96"/>
                </a:cubicBezTo>
                <a:cubicBezTo>
                  <a:pt x="133" y="189"/>
                  <a:pt x="154" y="159"/>
                  <a:pt x="70" y="172"/>
                </a:cubicBezTo>
                <a:cubicBezTo>
                  <a:pt x="63" y="173"/>
                  <a:pt x="56" y="176"/>
                  <a:pt x="49" y="178"/>
                </a:cubicBezTo>
                <a:cubicBezTo>
                  <a:pt x="29" y="209"/>
                  <a:pt x="39" y="188"/>
                  <a:pt x="29" y="220"/>
                </a:cubicBezTo>
                <a:cubicBezTo>
                  <a:pt x="25" y="234"/>
                  <a:pt x="15" y="261"/>
                  <a:pt x="15" y="261"/>
                </a:cubicBezTo>
                <a:cubicBezTo>
                  <a:pt x="18" y="302"/>
                  <a:pt x="0" y="355"/>
                  <a:pt x="29" y="384"/>
                </a:cubicBezTo>
                <a:cubicBezTo>
                  <a:pt x="46" y="401"/>
                  <a:pt x="97" y="412"/>
                  <a:pt x="97" y="412"/>
                </a:cubicBezTo>
                <a:cubicBezTo>
                  <a:pt x="92" y="438"/>
                  <a:pt x="84" y="462"/>
                  <a:pt x="77" y="487"/>
                </a:cubicBezTo>
                <a:cubicBezTo>
                  <a:pt x="79" y="523"/>
                  <a:pt x="71" y="585"/>
                  <a:pt x="104" y="617"/>
                </a:cubicBezTo>
                <a:cubicBezTo>
                  <a:pt x="121" y="634"/>
                  <a:pt x="144" y="638"/>
                  <a:pt x="166" y="645"/>
                </a:cubicBezTo>
                <a:cubicBezTo>
                  <a:pt x="173" y="647"/>
                  <a:pt x="186" y="652"/>
                  <a:pt x="186" y="652"/>
                </a:cubicBezTo>
                <a:cubicBezTo>
                  <a:pt x="214" y="643"/>
                  <a:pt x="224" y="628"/>
                  <a:pt x="241" y="604"/>
                </a:cubicBezTo>
                <a:cubicBezTo>
                  <a:pt x="276" y="626"/>
                  <a:pt x="311" y="642"/>
                  <a:pt x="351" y="652"/>
                </a:cubicBezTo>
                <a:cubicBezTo>
                  <a:pt x="400" y="644"/>
                  <a:pt x="419" y="631"/>
                  <a:pt x="447" y="590"/>
                </a:cubicBezTo>
                <a:cubicBezTo>
                  <a:pt x="467" y="531"/>
                  <a:pt x="403" y="553"/>
                  <a:pt x="522" y="542"/>
                </a:cubicBezTo>
                <a:cubicBezTo>
                  <a:pt x="555" y="520"/>
                  <a:pt x="557" y="482"/>
                  <a:pt x="570" y="446"/>
                </a:cubicBezTo>
                <a:cubicBezTo>
                  <a:pt x="561" y="418"/>
                  <a:pt x="562" y="408"/>
                  <a:pt x="536" y="391"/>
                </a:cubicBezTo>
                <a:cubicBezTo>
                  <a:pt x="512" y="355"/>
                  <a:pt x="529" y="362"/>
                  <a:pt x="563" y="350"/>
                </a:cubicBezTo>
                <a:cubicBezTo>
                  <a:pt x="595" y="303"/>
                  <a:pt x="586" y="325"/>
                  <a:pt x="598" y="288"/>
                </a:cubicBezTo>
                <a:cubicBezTo>
                  <a:pt x="596" y="271"/>
                  <a:pt x="597" y="218"/>
                  <a:pt x="584" y="192"/>
                </a:cubicBezTo>
                <a:cubicBezTo>
                  <a:pt x="560" y="146"/>
                  <a:pt x="494" y="112"/>
                  <a:pt x="447" y="96"/>
                </a:cubicBezTo>
                <a:cubicBezTo>
                  <a:pt x="437" y="93"/>
                  <a:pt x="438" y="78"/>
                  <a:pt x="433" y="69"/>
                </a:cubicBezTo>
                <a:close/>
              </a:path>
            </a:pathLst>
          </a:custGeom>
          <a:solidFill>
            <a:schemeClr val="bg2"/>
          </a:solidFill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24070" name="Freeform 6"/>
          <p:cNvSpPr>
            <a:spLocks/>
          </p:cNvSpPr>
          <p:nvPr/>
        </p:nvSpPr>
        <p:spPr bwMode="auto">
          <a:xfrm rot="10800000">
            <a:off x="4876800" y="3048000"/>
            <a:ext cx="685800" cy="762000"/>
          </a:xfrm>
          <a:custGeom>
            <a:avLst/>
            <a:gdLst>
              <a:gd name="T0" fmla="*/ 433 w 598"/>
              <a:gd name="T1" fmla="*/ 69 h 652"/>
              <a:gd name="T2" fmla="*/ 248 w 598"/>
              <a:gd name="T3" fmla="*/ 0 h 652"/>
              <a:gd name="T4" fmla="*/ 152 w 598"/>
              <a:gd name="T5" fmla="*/ 34 h 652"/>
              <a:gd name="T6" fmla="*/ 125 w 598"/>
              <a:gd name="T7" fmla="*/ 96 h 652"/>
              <a:gd name="T8" fmla="*/ 70 w 598"/>
              <a:gd name="T9" fmla="*/ 172 h 652"/>
              <a:gd name="T10" fmla="*/ 49 w 598"/>
              <a:gd name="T11" fmla="*/ 178 h 652"/>
              <a:gd name="T12" fmla="*/ 29 w 598"/>
              <a:gd name="T13" fmla="*/ 220 h 652"/>
              <a:gd name="T14" fmla="*/ 15 w 598"/>
              <a:gd name="T15" fmla="*/ 261 h 652"/>
              <a:gd name="T16" fmla="*/ 29 w 598"/>
              <a:gd name="T17" fmla="*/ 384 h 652"/>
              <a:gd name="T18" fmla="*/ 97 w 598"/>
              <a:gd name="T19" fmla="*/ 412 h 652"/>
              <a:gd name="T20" fmla="*/ 77 w 598"/>
              <a:gd name="T21" fmla="*/ 487 h 652"/>
              <a:gd name="T22" fmla="*/ 104 w 598"/>
              <a:gd name="T23" fmla="*/ 617 h 652"/>
              <a:gd name="T24" fmla="*/ 166 w 598"/>
              <a:gd name="T25" fmla="*/ 645 h 652"/>
              <a:gd name="T26" fmla="*/ 186 w 598"/>
              <a:gd name="T27" fmla="*/ 652 h 652"/>
              <a:gd name="T28" fmla="*/ 241 w 598"/>
              <a:gd name="T29" fmla="*/ 604 h 652"/>
              <a:gd name="T30" fmla="*/ 351 w 598"/>
              <a:gd name="T31" fmla="*/ 652 h 652"/>
              <a:gd name="T32" fmla="*/ 447 w 598"/>
              <a:gd name="T33" fmla="*/ 590 h 652"/>
              <a:gd name="T34" fmla="*/ 522 w 598"/>
              <a:gd name="T35" fmla="*/ 542 h 652"/>
              <a:gd name="T36" fmla="*/ 570 w 598"/>
              <a:gd name="T37" fmla="*/ 446 h 652"/>
              <a:gd name="T38" fmla="*/ 536 w 598"/>
              <a:gd name="T39" fmla="*/ 391 h 652"/>
              <a:gd name="T40" fmla="*/ 563 w 598"/>
              <a:gd name="T41" fmla="*/ 350 h 652"/>
              <a:gd name="T42" fmla="*/ 598 w 598"/>
              <a:gd name="T43" fmla="*/ 288 h 652"/>
              <a:gd name="T44" fmla="*/ 584 w 598"/>
              <a:gd name="T45" fmla="*/ 192 h 652"/>
              <a:gd name="T46" fmla="*/ 447 w 598"/>
              <a:gd name="T47" fmla="*/ 96 h 652"/>
              <a:gd name="T48" fmla="*/ 433 w 598"/>
              <a:gd name="T49" fmla="*/ 69 h 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98" h="652">
                <a:moveTo>
                  <a:pt x="433" y="69"/>
                </a:moveTo>
                <a:cubicBezTo>
                  <a:pt x="379" y="31"/>
                  <a:pt x="310" y="21"/>
                  <a:pt x="248" y="0"/>
                </a:cubicBezTo>
                <a:cubicBezTo>
                  <a:pt x="195" y="7"/>
                  <a:pt x="192" y="10"/>
                  <a:pt x="152" y="34"/>
                </a:cubicBezTo>
                <a:cubicBezTo>
                  <a:pt x="144" y="57"/>
                  <a:pt x="132" y="73"/>
                  <a:pt x="125" y="96"/>
                </a:cubicBezTo>
                <a:cubicBezTo>
                  <a:pt x="133" y="189"/>
                  <a:pt x="154" y="159"/>
                  <a:pt x="70" y="172"/>
                </a:cubicBezTo>
                <a:cubicBezTo>
                  <a:pt x="63" y="173"/>
                  <a:pt x="56" y="176"/>
                  <a:pt x="49" y="178"/>
                </a:cubicBezTo>
                <a:cubicBezTo>
                  <a:pt x="29" y="209"/>
                  <a:pt x="39" y="188"/>
                  <a:pt x="29" y="220"/>
                </a:cubicBezTo>
                <a:cubicBezTo>
                  <a:pt x="25" y="234"/>
                  <a:pt x="15" y="261"/>
                  <a:pt x="15" y="261"/>
                </a:cubicBezTo>
                <a:cubicBezTo>
                  <a:pt x="18" y="302"/>
                  <a:pt x="0" y="355"/>
                  <a:pt x="29" y="384"/>
                </a:cubicBezTo>
                <a:cubicBezTo>
                  <a:pt x="46" y="401"/>
                  <a:pt x="97" y="412"/>
                  <a:pt x="97" y="412"/>
                </a:cubicBezTo>
                <a:cubicBezTo>
                  <a:pt x="92" y="438"/>
                  <a:pt x="84" y="462"/>
                  <a:pt x="77" y="487"/>
                </a:cubicBezTo>
                <a:cubicBezTo>
                  <a:pt x="79" y="523"/>
                  <a:pt x="71" y="585"/>
                  <a:pt x="104" y="617"/>
                </a:cubicBezTo>
                <a:cubicBezTo>
                  <a:pt x="121" y="634"/>
                  <a:pt x="144" y="638"/>
                  <a:pt x="166" y="645"/>
                </a:cubicBezTo>
                <a:cubicBezTo>
                  <a:pt x="173" y="647"/>
                  <a:pt x="186" y="652"/>
                  <a:pt x="186" y="652"/>
                </a:cubicBezTo>
                <a:cubicBezTo>
                  <a:pt x="214" y="643"/>
                  <a:pt x="224" y="628"/>
                  <a:pt x="241" y="604"/>
                </a:cubicBezTo>
                <a:cubicBezTo>
                  <a:pt x="276" y="626"/>
                  <a:pt x="311" y="642"/>
                  <a:pt x="351" y="652"/>
                </a:cubicBezTo>
                <a:cubicBezTo>
                  <a:pt x="400" y="644"/>
                  <a:pt x="419" y="631"/>
                  <a:pt x="447" y="590"/>
                </a:cubicBezTo>
                <a:cubicBezTo>
                  <a:pt x="467" y="531"/>
                  <a:pt x="403" y="553"/>
                  <a:pt x="522" y="542"/>
                </a:cubicBezTo>
                <a:cubicBezTo>
                  <a:pt x="555" y="520"/>
                  <a:pt x="557" y="482"/>
                  <a:pt x="570" y="446"/>
                </a:cubicBezTo>
                <a:cubicBezTo>
                  <a:pt x="561" y="418"/>
                  <a:pt x="562" y="408"/>
                  <a:pt x="536" y="391"/>
                </a:cubicBezTo>
                <a:cubicBezTo>
                  <a:pt x="512" y="355"/>
                  <a:pt x="529" y="362"/>
                  <a:pt x="563" y="350"/>
                </a:cubicBezTo>
                <a:cubicBezTo>
                  <a:pt x="595" y="303"/>
                  <a:pt x="586" y="325"/>
                  <a:pt x="598" y="288"/>
                </a:cubicBezTo>
                <a:cubicBezTo>
                  <a:pt x="596" y="271"/>
                  <a:pt x="597" y="218"/>
                  <a:pt x="584" y="192"/>
                </a:cubicBezTo>
                <a:cubicBezTo>
                  <a:pt x="560" y="146"/>
                  <a:pt x="494" y="112"/>
                  <a:pt x="447" y="96"/>
                </a:cubicBezTo>
                <a:cubicBezTo>
                  <a:pt x="437" y="93"/>
                  <a:pt x="438" y="78"/>
                  <a:pt x="433" y="69"/>
                </a:cubicBezTo>
                <a:close/>
              </a:path>
            </a:pathLst>
          </a:custGeom>
          <a:solidFill>
            <a:schemeClr val="bg2"/>
          </a:solidFill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24071" name="Freeform 7"/>
          <p:cNvSpPr>
            <a:spLocks/>
          </p:cNvSpPr>
          <p:nvPr/>
        </p:nvSpPr>
        <p:spPr bwMode="auto">
          <a:xfrm>
            <a:off x="2819400" y="4953001"/>
            <a:ext cx="774700" cy="773113"/>
          </a:xfrm>
          <a:custGeom>
            <a:avLst/>
            <a:gdLst>
              <a:gd name="T0" fmla="*/ 433 w 598"/>
              <a:gd name="T1" fmla="*/ 69 h 652"/>
              <a:gd name="T2" fmla="*/ 248 w 598"/>
              <a:gd name="T3" fmla="*/ 0 h 652"/>
              <a:gd name="T4" fmla="*/ 152 w 598"/>
              <a:gd name="T5" fmla="*/ 34 h 652"/>
              <a:gd name="T6" fmla="*/ 125 w 598"/>
              <a:gd name="T7" fmla="*/ 96 h 652"/>
              <a:gd name="T8" fmla="*/ 70 w 598"/>
              <a:gd name="T9" fmla="*/ 172 h 652"/>
              <a:gd name="T10" fmla="*/ 49 w 598"/>
              <a:gd name="T11" fmla="*/ 178 h 652"/>
              <a:gd name="T12" fmla="*/ 29 w 598"/>
              <a:gd name="T13" fmla="*/ 220 h 652"/>
              <a:gd name="T14" fmla="*/ 15 w 598"/>
              <a:gd name="T15" fmla="*/ 261 h 652"/>
              <a:gd name="T16" fmla="*/ 29 w 598"/>
              <a:gd name="T17" fmla="*/ 384 h 652"/>
              <a:gd name="T18" fmla="*/ 97 w 598"/>
              <a:gd name="T19" fmla="*/ 412 h 652"/>
              <a:gd name="T20" fmla="*/ 77 w 598"/>
              <a:gd name="T21" fmla="*/ 487 h 652"/>
              <a:gd name="T22" fmla="*/ 104 w 598"/>
              <a:gd name="T23" fmla="*/ 617 h 652"/>
              <a:gd name="T24" fmla="*/ 166 w 598"/>
              <a:gd name="T25" fmla="*/ 645 h 652"/>
              <a:gd name="T26" fmla="*/ 186 w 598"/>
              <a:gd name="T27" fmla="*/ 652 h 652"/>
              <a:gd name="T28" fmla="*/ 241 w 598"/>
              <a:gd name="T29" fmla="*/ 604 h 652"/>
              <a:gd name="T30" fmla="*/ 351 w 598"/>
              <a:gd name="T31" fmla="*/ 652 h 652"/>
              <a:gd name="T32" fmla="*/ 447 w 598"/>
              <a:gd name="T33" fmla="*/ 590 h 652"/>
              <a:gd name="T34" fmla="*/ 522 w 598"/>
              <a:gd name="T35" fmla="*/ 542 h 652"/>
              <a:gd name="T36" fmla="*/ 570 w 598"/>
              <a:gd name="T37" fmla="*/ 446 h 652"/>
              <a:gd name="T38" fmla="*/ 536 w 598"/>
              <a:gd name="T39" fmla="*/ 391 h 652"/>
              <a:gd name="T40" fmla="*/ 563 w 598"/>
              <a:gd name="T41" fmla="*/ 350 h 652"/>
              <a:gd name="T42" fmla="*/ 598 w 598"/>
              <a:gd name="T43" fmla="*/ 288 h 652"/>
              <a:gd name="T44" fmla="*/ 584 w 598"/>
              <a:gd name="T45" fmla="*/ 192 h 652"/>
              <a:gd name="T46" fmla="*/ 447 w 598"/>
              <a:gd name="T47" fmla="*/ 96 h 652"/>
              <a:gd name="T48" fmla="*/ 433 w 598"/>
              <a:gd name="T49" fmla="*/ 69 h 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98" h="652">
                <a:moveTo>
                  <a:pt x="433" y="69"/>
                </a:moveTo>
                <a:cubicBezTo>
                  <a:pt x="379" y="31"/>
                  <a:pt x="310" y="21"/>
                  <a:pt x="248" y="0"/>
                </a:cubicBezTo>
                <a:cubicBezTo>
                  <a:pt x="195" y="7"/>
                  <a:pt x="192" y="10"/>
                  <a:pt x="152" y="34"/>
                </a:cubicBezTo>
                <a:cubicBezTo>
                  <a:pt x="144" y="57"/>
                  <a:pt x="132" y="73"/>
                  <a:pt x="125" y="96"/>
                </a:cubicBezTo>
                <a:cubicBezTo>
                  <a:pt x="133" y="189"/>
                  <a:pt x="154" y="159"/>
                  <a:pt x="70" y="172"/>
                </a:cubicBezTo>
                <a:cubicBezTo>
                  <a:pt x="63" y="173"/>
                  <a:pt x="56" y="176"/>
                  <a:pt x="49" y="178"/>
                </a:cubicBezTo>
                <a:cubicBezTo>
                  <a:pt x="29" y="209"/>
                  <a:pt x="39" y="188"/>
                  <a:pt x="29" y="220"/>
                </a:cubicBezTo>
                <a:cubicBezTo>
                  <a:pt x="25" y="234"/>
                  <a:pt x="15" y="261"/>
                  <a:pt x="15" y="261"/>
                </a:cubicBezTo>
                <a:cubicBezTo>
                  <a:pt x="18" y="302"/>
                  <a:pt x="0" y="355"/>
                  <a:pt x="29" y="384"/>
                </a:cubicBezTo>
                <a:cubicBezTo>
                  <a:pt x="46" y="401"/>
                  <a:pt x="97" y="412"/>
                  <a:pt x="97" y="412"/>
                </a:cubicBezTo>
                <a:cubicBezTo>
                  <a:pt x="92" y="438"/>
                  <a:pt x="84" y="462"/>
                  <a:pt x="77" y="487"/>
                </a:cubicBezTo>
                <a:cubicBezTo>
                  <a:pt x="79" y="523"/>
                  <a:pt x="71" y="585"/>
                  <a:pt x="104" y="617"/>
                </a:cubicBezTo>
                <a:cubicBezTo>
                  <a:pt x="121" y="634"/>
                  <a:pt x="144" y="638"/>
                  <a:pt x="166" y="645"/>
                </a:cubicBezTo>
                <a:cubicBezTo>
                  <a:pt x="173" y="647"/>
                  <a:pt x="186" y="652"/>
                  <a:pt x="186" y="652"/>
                </a:cubicBezTo>
                <a:cubicBezTo>
                  <a:pt x="214" y="643"/>
                  <a:pt x="224" y="628"/>
                  <a:pt x="241" y="604"/>
                </a:cubicBezTo>
                <a:cubicBezTo>
                  <a:pt x="276" y="626"/>
                  <a:pt x="311" y="642"/>
                  <a:pt x="351" y="652"/>
                </a:cubicBezTo>
                <a:cubicBezTo>
                  <a:pt x="400" y="644"/>
                  <a:pt x="419" y="631"/>
                  <a:pt x="447" y="590"/>
                </a:cubicBezTo>
                <a:cubicBezTo>
                  <a:pt x="467" y="531"/>
                  <a:pt x="403" y="553"/>
                  <a:pt x="522" y="542"/>
                </a:cubicBezTo>
                <a:cubicBezTo>
                  <a:pt x="555" y="520"/>
                  <a:pt x="557" y="482"/>
                  <a:pt x="570" y="446"/>
                </a:cubicBezTo>
                <a:cubicBezTo>
                  <a:pt x="561" y="418"/>
                  <a:pt x="562" y="408"/>
                  <a:pt x="536" y="391"/>
                </a:cubicBezTo>
                <a:cubicBezTo>
                  <a:pt x="512" y="355"/>
                  <a:pt x="529" y="362"/>
                  <a:pt x="563" y="350"/>
                </a:cubicBezTo>
                <a:cubicBezTo>
                  <a:pt x="595" y="303"/>
                  <a:pt x="586" y="325"/>
                  <a:pt x="598" y="288"/>
                </a:cubicBezTo>
                <a:cubicBezTo>
                  <a:pt x="596" y="271"/>
                  <a:pt x="597" y="218"/>
                  <a:pt x="584" y="192"/>
                </a:cubicBezTo>
                <a:cubicBezTo>
                  <a:pt x="560" y="146"/>
                  <a:pt x="494" y="112"/>
                  <a:pt x="447" y="96"/>
                </a:cubicBezTo>
                <a:cubicBezTo>
                  <a:pt x="437" y="93"/>
                  <a:pt x="438" y="78"/>
                  <a:pt x="433" y="69"/>
                </a:cubicBezTo>
                <a:close/>
              </a:path>
            </a:pathLst>
          </a:custGeom>
          <a:solidFill>
            <a:schemeClr val="bg2"/>
          </a:solidFill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24072" name="Freeform 8"/>
          <p:cNvSpPr>
            <a:spLocks/>
          </p:cNvSpPr>
          <p:nvPr/>
        </p:nvSpPr>
        <p:spPr bwMode="auto">
          <a:xfrm rot="10800000">
            <a:off x="4114800" y="4876800"/>
            <a:ext cx="685800" cy="762000"/>
          </a:xfrm>
          <a:custGeom>
            <a:avLst/>
            <a:gdLst>
              <a:gd name="T0" fmla="*/ 433 w 598"/>
              <a:gd name="T1" fmla="*/ 69 h 652"/>
              <a:gd name="T2" fmla="*/ 248 w 598"/>
              <a:gd name="T3" fmla="*/ 0 h 652"/>
              <a:gd name="T4" fmla="*/ 152 w 598"/>
              <a:gd name="T5" fmla="*/ 34 h 652"/>
              <a:gd name="T6" fmla="*/ 125 w 598"/>
              <a:gd name="T7" fmla="*/ 96 h 652"/>
              <a:gd name="T8" fmla="*/ 70 w 598"/>
              <a:gd name="T9" fmla="*/ 172 h 652"/>
              <a:gd name="T10" fmla="*/ 49 w 598"/>
              <a:gd name="T11" fmla="*/ 178 h 652"/>
              <a:gd name="T12" fmla="*/ 29 w 598"/>
              <a:gd name="T13" fmla="*/ 220 h 652"/>
              <a:gd name="T14" fmla="*/ 15 w 598"/>
              <a:gd name="T15" fmla="*/ 261 h 652"/>
              <a:gd name="T16" fmla="*/ 29 w 598"/>
              <a:gd name="T17" fmla="*/ 384 h 652"/>
              <a:gd name="T18" fmla="*/ 97 w 598"/>
              <a:gd name="T19" fmla="*/ 412 h 652"/>
              <a:gd name="T20" fmla="*/ 77 w 598"/>
              <a:gd name="T21" fmla="*/ 487 h 652"/>
              <a:gd name="T22" fmla="*/ 104 w 598"/>
              <a:gd name="T23" fmla="*/ 617 h 652"/>
              <a:gd name="T24" fmla="*/ 166 w 598"/>
              <a:gd name="T25" fmla="*/ 645 h 652"/>
              <a:gd name="T26" fmla="*/ 186 w 598"/>
              <a:gd name="T27" fmla="*/ 652 h 652"/>
              <a:gd name="T28" fmla="*/ 241 w 598"/>
              <a:gd name="T29" fmla="*/ 604 h 652"/>
              <a:gd name="T30" fmla="*/ 351 w 598"/>
              <a:gd name="T31" fmla="*/ 652 h 652"/>
              <a:gd name="T32" fmla="*/ 447 w 598"/>
              <a:gd name="T33" fmla="*/ 590 h 652"/>
              <a:gd name="T34" fmla="*/ 522 w 598"/>
              <a:gd name="T35" fmla="*/ 542 h 652"/>
              <a:gd name="T36" fmla="*/ 570 w 598"/>
              <a:gd name="T37" fmla="*/ 446 h 652"/>
              <a:gd name="T38" fmla="*/ 536 w 598"/>
              <a:gd name="T39" fmla="*/ 391 h 652"/>
              <a:gd name="T40" fmla="*/ 563 w 598"/>
              <a:gd name="T41" fmla="*/ 350 h 652"/>
              <a:gd name="T42" fmla="*/ 598 w 598"/>
              <a:gd name="T43" fmla="*/ 288 h 652"/>
              <a:gd name="T44" fmla="*/ 584 w 598"/>
              <a:gd name="T45" fmla="*/ 192 h 652"/>
              <a:gd name="T46" fmla="*/ 447 w 598"/>
              <a:gd name="T47" fmla="*/ 96 h 652"/>
              <a:gd name="T48" fmla="*/ 433 w 598"/>
              <a:gd name="T49" fmla="*/ 69 h 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98" h="652">
                <a:moveTo>
                  <a:pt x="433" y="69"/>
                </a:moveTo>
                <a:cubicBezTo>
                  <a:pt x="379" y="31"/>
                  <a:pt x="310" y="21"/>
                  <a:pt x="248" y="0"/>
                </a:cubicBezTo>
                <a:cubicBezTo>
                  <a:pt x="195" y="7"/>
                  <a:pt x="192" y="10"/>
                  <a:pt x="152" y="34"/>
                </a:cubicBezTo>
                <a:cubicBezTo>
                  <a:pt x="144" y="57"/>
                  <a:pt x="132" y="73"/>
                  <a:pt x="125" y="96"/>
                </a:cubicBezTo>
                <a:cubicBezTo>
                  <a:pt x="133" y="189"/>
                  <a:pt x="154" y="159"/>
                  <a:pt x="70" y="172"/>
                </a:cubicBezTo>
                <a:cubicBezTo>
                  <a:pt x="63" y="173"/>
                  <a:pt x="56" y="176"/>
                  <a:pt x="49" y="178"/>
                </a:cubicBezTo>
                <a:cubicBezTo>
                  <a:pt x="29" y="209"/>
                  <a:pt x="39" y="188"/>
                  <a:pt x="29" y="220"/>
                </a:cubicBezTo>
                <a:cubicBezTo>
                  <a:pt x="25" y="234"/>
                  <a:pt x="15" y="261"/>
                  <a:pt x="15" y="261"/>
                </a:cubicBezTo>
                <a:cubicBezTo>
                  <a:pt x="18" y="302"/>
                  <a:pt x="0" y="355"/>
                  <a:pt x="29" y="384"/>
                </a:cubicBezTo>
                <a:cubicBezTo>
                  <a:pt x="46" y="401"/>
                  <a:pt x="97" y="412"/>
                  <a:pt x="97" y="412"/>
                </a:cubicBezTo>
                <a:cubicBezTo>
                  <a:pt x="92" y="438"/>
                  <a:pt x="84" y="462"/>
                  <a:pt x="77" y="487"/>
                </a:cubicBezTo>
                <a:cubicBezTo>
                  <a:pt x="79" y="523"/>
                  <a:pt x="71" y="585"/>
                  <a:pt x="104" y="617"/>
                </a:cubicBezTo>
                <a:cubicBezTo>
                  <a:pt x="121" y="634"/>
                  <a:pt x="144" y="638"/>
                  <a:pt x="166" y="645"/>
                </a:cubicBezTo>
                <a:cubicBezTo>
                  <a:pt x="173" y="647"/>
                  <a:pt x="186" y="652"/>
                  <a:pt x="186" y="652"/>
                </a:cubicBezTo>
                <a:cubicBezTo>
                  <a:pt x="214" y="643"/>
                  <a:pt x="224" y="628"/>
                  <a:pt x="241" y="604"/>
                </a:cubicBezTo>
                <a:cubicBezTo>
                  <a:pt x="276" y="626"/>
                  <a:pt x="311" y="642"/>
                  <a:pt x="351" y="652"/>
                </a:cubicBezTo>
                <a:cubicBezTo>
                  <a:pt x="400" y="644"/>
                  <a:pt x="419" y="631"/>
                  <a:pt x="447" y="590"/>
                </a:cubicBezTo>
                <a:cubicBezTo>
                  <a:pt x="467" y="531"/>
                  <a:pt x="403" y="553"/>
                  <a:pt x="522" y="542"/>
                </a:cubicBezTo>
                <a:cubicBezTo>
                  <a:pt x="555" y="520"/>
                  <a:pt x="557" y="482"/>
                  <a:pt x="570" y="446"/>
                </a:cubicBezTo>
                <a:cubicBezTo>
                  <a:pt x="561" y="418"/>
                  <a:pt x="562" y="408"/>
                  <a:pt x="536" y="391"/>
                </a:cubicBezTo>
                <a:cubicBezTo>
                  <a:pt x="512" y="355"/>
                  <a:pt x="529" y="362"/>
                  <a:pt x="563" y="350"/>
                </a:cubicBezTo>
                <a:cubicBezTo>
                  <a:pt x="595" y="303"/>
                  <a:pt x="586" y="325"/>
                  <a:pt x="598" y="288"/>
                </a:cubicBezTo>
                <a:cubicBezTo>
                  <a:pt x="596" y="271"/>
                  <a:pt x="597" y="218"/>
                  <a:pt x="584" y="192"/>
                </a:cubicBezTo>
                <a:cubicBezTo>
                  <a:pt x="560" y="146"/>
                  <a:pt x="494" y="112"/>
                  <a:pt x="447" y="96"/>
                </a:cubicBezTo>
                <a:cubicBezTo>
                  <a:pt x="437" y="93"/>
                  <a:pt x="438" y="78"/>
                  <a:pt x="433" y="69"/>
                </a:cubicBezTo>
                <a:close/>
              </a:path>
            </a:pathLst>
          </a:custGeom>
          <a:solidFill>
            <a:schemeClr val="bg2"/>
          </a:solidFill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24073" name="Text Box 9"/>
          <p:cNvSpPr txBox="1">
            <a:spLocks noChangeArrowheads="1"/>
          </p:cNvSpPr>
          <p:nvPr/>
        </p:nvSpPr>
        <p:spPr bwMode="auto">
          <a:xfrm>
            <a:off x="2209800" y="4061618"/>
            <a:ext cx="609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C1</a:t>
            </a:r>
          </a:p>
        </p:txBody>
      </p:sp>
      <p:sp>
        <p:nvSpPr>
          <p:cNvPr id="1624074" name="Text Box 10"/>
          <p:cNvSpPr txBox="1">
            <a:spLocks noChangeArrowheads="1"/>
          </p:cNvSpPr>
          <p:nvPr/>
        </p:nvSpPr>
        <p:spPr bwMode="auto">
          <a:xfrm>
            <a:off x="4953000" y="3311556"/>
            <a:ext cx="60960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/>
              <a:t>C4</a:t>
            </a:r>
            <a:endParaRPr lang="en-US" dirty="0"/>
          </a:p>
        </p:txBody>
      </p:sp>
      <p:sp>
        <p:nvSpPr>
          <p:cNvPr id="1624075" name="Text Box 11"/>
          <p:cNvSpPr txBox="1">
            <a:spLocks noChangeArrowheads="1"/>
          </p:cNvSpPr>
          <p:nvPr/>
        </p:nvSpPr>
        <p:spPr bwMode="auto">
          <a:xfrm>
            <a:off x="3048000" y="5181600"/>
            <a:ext cx="5461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/>
              <a:t>C2</a:t>
            </a:r>
            <a:endParaRPr lang="en-US" dirty="0"/>
          </a:p>
        </p:txBody>
      </p:sp>
      <p:sp>
        <p:nvSpPr>
          <p:cNvPr id="1624076" name="Text Box 12"/>
          <p:cNvSpPr txBox="1">
            <a:spLocks noChangeArrowheads="1"/>
          </p:cNvSpPr>
          <p:nvPr/>
        </p:nvSpPr>
        <p:spPr bwMode="auto">
          <a:xfrm>
            <a:off x="4267200" y="5105400"/>
            <a:ext cx="53340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/>
              <a:t>C5</a:t>
            </a:r>
            <a:endParaRPr lang="en-US" dirty="0"/>
          </a:p>
        </p:txBody>
      </p:sp>
      <p:sp>
        <p:nvSpPr>
          <p:cNvPr id="1624077" name="Text Box 13"/>
          <p:cNvSpPr txBox="1">
            <a:spLocks noChangeArrowheads="1"/>
          </p:cNvSpPr>
          <p:nvPr/>
        </p:nvSpPr>
        <p:spPr bwMode="auto">
          <a:xfrm>
            <a:off x="3276600" y="2942224"/>
            <a:ext cx="685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/>
              <a:t>C3</a:t>
            </a:r>
            <a:endParaRPr lang="en-US" dirty="0"/>
          </a:p>
        </p:txBody>
      </p:sp>
      <p:grpSp>
        <p:nvGrpSpPr>
          <p:cNvPr id="1624078" name="Group 14"/>
          <p:cNvGrpSpPr>
            <a:grpSpLocks/>
          </p:cNvGrpSpPr>
          <p:nvPr/>
        </p:nvGrpSpPr>
        <p:grpSpPr bwMode="auto">
          <a:xfrm>
            <a:off x="7010400" y="1901826"/>
            <a:ext cx="2895600" cy="2277759"/>
            <a:chOff x="3456" y="1440"/>
            <a:chExt cx="1872" cy="1547"/>
          </a:xfrm>
        </p:grpSpPr>
        <p:sp>
          <p:nvSpPr>
            <p:cNvPr id="1624079" name="Text Box 15"/>
            <p:cNvSpPr txBox="1">
              <a:spLocks noChangeArrowheads="1"/>
            </p:cNvSpPr>
            <p:nvPr/>
          </p:nvSpPr>
          <p:spPr bwMode="auto">
            <a:xfrm>
              <a:off x="4032" y="1440"/>
              <a:ext cx="336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C2</a:t>
              </a:r>
            </a:p>
          </p:txBody>
        </p:sp>
        <p:sp>
          <p:nvSpPr>
            <p:cNvPr id="1624080" name="Text Box 16"/>
            <p:cNvSpPr txBox="1">
              <a:spLocks noChangeArrowheads="1"/>
            </p:cNvSpPr>
            <p:nvPr/>
          </p:nvSpPr>
          <p:spPr bwMode="auto">
            <a:xfrm>
              <a:off x="3744" y="1440"/>
              <a:ext cx="336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C1</a:t>
              </a:r>
            </a:p>
          </p:txBody>
        </p:sp>
        <p:sp>
          <p:nvSpPr>
            <p:cNvPr id="1624081" name="Line 17"/>
            <p:cNvSpPr>
              <a:spLocks noChangeShapeType="1"/>
            </p:cNvSpPr>
            <p:nvPr/>
          </p:nvSpPr>
          <p:spPr bwMode="auto">
            <a:xfrm>
              <a:off x="3696" y="1440"/>
              <a:ext cx="0" cy="14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4082" name="Line 18"/>
            <p:cNvSpPr>
              <a:spLocks noChangeShapeType="1"/>
            </p:cNvSpPr>
            <p:nvPr/>
          </p:nvSpPr>
          <p:spPr bwMode="auto">
            <a:xfrm>
              <a:off x="3504" y="1632"/>
              <a:ext cx="17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4083" name="Line 19"/>
            <p:cNvSpPr>
              <a:spLocks noChangeShapeType="1"/>
            </p:cNvSpPr>
            <p:nvPr/>
          </p:nvSpPr>
          <p:spPr bwMode="auto">
            <a:xfrm>
              <a:off x="5280" y="1440"/>
              <a:ext cx="0" cy="14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4084" name="Line 20"/>
            <p:cNvSpPr>
              <a:spLocks noChangeShapeType="1"/>
            </p:cNvSpPr>
            <p:nvPr/>
          </p:nvSpPr>
          <p:spPr bwMode="auto">
            <a:xfrm>
              <a:off x="3504" y="2928"/>
              <a:ext cx="17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4085" name="Text Box 21"/>
            <p:cNvSpPr txBox="1">
              <a:spLocks noChangeArrowheads="1"/>
            </p:cNvSpPr>
            <p:nvPr/>
          </p:nvSpPr>
          <p:spPr bwMode="auto">
            <a:xfrm>
              <a:off x="3456" y="1680"/>
              <a:ext cx="336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C1</a:t>
              </a:r>
            </a:p>
          </p:txBody>
        </p:sp>
        <p:sp>
          <p:nvSpPr>
            <p:cNvPr id="1624086" name="Text Box 22"/>
            <p:cNvSpPr txBox="1">
              <a:spLocks noChangeArrowheads="1"/>
            </p:cNvSpPr>
            <p:nvPr/>
          </p:nvSpPr>
          <p:spPr bwMode="auto">
            <a:xfrm>
              <a:off x="3456" y="2207"/>
              <a:ext cx="336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C3</a:t>
              </a:r>
            </a:p>
          </p:txBody>
        </p:sp>
        <p:sp>
          <p:nvSpPr>
            <p:cNvPr id="1624087" name="Text Box 23"/>
            <p:cNvSpPr txBox="1">
              <a:spLocks noChangeArrowheads="1"/>
            </p:cNvSpPr>
            <p:nvPr/>
          </p:nvSpPr>
          <p:spPr bwMode="auto">
            <a:xfrm>
              <a:off x="3456" y="2736"/>
              <a:ext cx="336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C5</a:t>
              </a:r>
            </a:p>
          </p:txBody>
        </p:sp>
        <p:sp>
          <p:nvSpPr>
            <p:cNvPr id="1624088" name="Text Box 24"/>
            <p:cNvSpPr txBox="1">
              <a:spLocks noChangeArrowheads="1"/>
            </p:cNvSpPr>
            <p:nvPr/>
          </p:nvSpPr>
          <p:spPr bwMode="auto">
            <a:xfrm>
              <a:off x="3456" y="2434"/>
              <a:ext cx="336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 err="1"/>
                <a:t>C4</a:t>
              </a:r>
              <a:endParaRPr lang="en-US" dirty="0"/>
            </a:p>
          </p:txBody>
        </p:sp>
        <p:sp>
          <p:nvSpPr>
            <p:cNvPr id="1624089" name="Text Box 25"/>
            <p:cNvSpPr txBox="1">
              <a:spLocks noChangeArrowheads="1"/>
            </p:cNvSpPr>
            <p:nvPr/>
          </p:nvSpPr>
          <p:spPr bwMode="auto">
            <a:xfrm>
              <a:off x="3456" y="1968"/>
              <a:ext cx="336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C2</a:t>
              </a:r>
            </a:p>
          </p:txBody>
        </p:sp>
        <p:sp>
          <p:nvSpPr>
            <p:cNvPr id="1624090" name="Text Box 26"/>
            <p:cNvSpPr txBox="1">
              <a:spLocks noChangeArrowheads="1"/>
            </p:cNvSpPr>
            <p:nvPr/>
          </p:nvSpPr>
          <p:spPr bwMode="auto">
            <a:xfrm>
              <a:off x="4368" y="1440"/>
              <a:ext cx="336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C3</a:t>
              </a:r>
            </a:p>
          </p:txBody>
        </p:sp>
        <p:sp>
          <p:nvSpPr>
            <p:cNvPr id="1624091" name="Text Box 27"/>
            <p:cNvSpPr txBox="1">
              <a:spLocks noChangeArrowheads="1"/>
            </p:cNvSpPr>
            <p:nvPr/>
          </p:nvSpPr>
          <p:spPr bwMode="auto">
            <a:xfrm>
              <a:off x="4704" y="1440"/>
              <a:ext cx="336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C4</a:t>
              </a:r>
            </a:p>
          </p:txBody>
        </p:sp>
        <p:sp>
          <p:nvSpPr>
            <p:cNvPr id="1624092" name="Text Box 28"/>
            <p:cNvSpPr txBox="1">
              <a:spLocks noChangeArrowheads="1"/>
            </p:cNvSpPr>
            <p:nvPr/>
          </p:nvSpPr>
          <p:spPr bwMode="auto">
            <a:xfrm>
              <a:off x="4992" y="1440"/>
              <a:ext cx="336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C5</a:t>
              </a:r>
            </a:p>
          </p:txBody>
        </p:sp>
        <p:sp>
          <p:nvSpPr>
            <p:cNvPr id="1624093" name="Line 29"/>
            <p:cNvSpPr>
              <a:spLocks noChangeShapeType="1"/>
            </p:cNvSpPr>
            <p:nvPr/>
          </p:nvSpPr>
          <p:spPr bwMode="auto">
            <a:xfrm>
              <a:off x="3504" y="1872"/>
              <a:ext cx="17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4094" name="Line 30"/>
            <p:cNvSpPr>
              <a:spLocks noChangeShapeType="1"/>
            </p:cNvSpPr>
            <p:nvPr/>
          </p:nvSpPr>
          <p:spPr bwMode="auto">
            <a:xfrm>
              <a:off x="3504" y="2400"/>
              <a:ext cx="17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4095" name="Line 31"/>
            <p:cNvSpPr>
              <a:spLocks noChangeShapeType="1"/>
            </p:cNvSpPr>
            <p:nvPr/>
          </p:nvSpPr>
          <p:spPr bwMode="auto">
            <a:xfrm>
              <a:off x="3504" y="2160"/>
              <a:ext cx="17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4096" name="Line 32"/>
            <p:cNvSpPr>
              <a:spLocks noChangeShapeType="1"/>
            </p:cNvSpPr>
            <p:nvPr/>
          </p:nvSpPr>
          <p:spPr bwMode="auto">
            <a:xfrm>
              <a:off x="3504" y="2640"/>
              <a:ext cx="17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4097" name="Line 33"/>
            <p:cNvSpPr>
              <a:spLocks noChangeShapeType="1"/>
            </p:cNvSpPr>
            <p:nvPr/>
          </p:nvSpPr>
          <p:spPr bwMode="auto">
            <a:xfrm>
              <a:off x="4032" y="1440"/>
              <a:ext cx="0" cy="14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4098" name="Line 34"/>
            <p:cNvSpPr>
              <a:spLocks noChangeShapeType="1"/>
            </p:cNvSpPr>
            <p:nvPr/>
          </p:nvSpPr>
          <p:spPr bwMode="auto">
            <a:xfrm>
              <a:off x="4320" y="1440"/>
              <a:ext cx="0" cy="14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4099" name="Line 35"/>
            <p:cNvSpPr>
              <a:spLocks noChangeShapeType="1"/>
            </p:cNvSpPr>
            <p:nvPr/>
          </p:nvSpPr>
          <p:spPr bwMode="auto">
            <a:xfrm>
              <a:off x="4656" y="1440"/>
              <a:ext cx="0" cy="14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4100" name="Line 36"/>
            <p:cNvSpPr>
              <a:spLocks noChangeShapeType="1"/>
            </p:cNvSpPr>
            <p:nvPr/>
          </p:nvSpPr>
          <p:spPr bwMode="auto">
            <a:xfrm>
              <a:off x="4992" y="1440"/>
              <a:ext cx="0" cy="14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24101" name="Text Box 37"/>
          <p:cNvSpPr txBox="1">
            <a:spLocks noChangeArrowheads="1"/>
          </p:cNvSpPr>
          <p:nvPr/>
        </p:nvSpPr>
        <p:spPr bwMode="auto">
          <a:xfrm>
            <a:off x="7380654" y="4061619"/>
            <a:ext cx="2514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Proximity Matrix</a:t>
            </a:r>
          </a:p>
        </p:txBody>
      </p:sp>
      <p:graphicFrame>
        <p:nvGraphicFramePr>
          <p:cNvPr id="1624102" name="Object 38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6172200" y="4713288"/>
          <a:ext cx="4083050" cy="161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7591349" imgH="2996548" progId="Visio.Drawing.6">
                  <p:embed/>
                </p:oleObj>
              </mc:Choice>
              <mc:Fallback>
                <p:oleObj name="Visio" r:id="rId2" imgW="7591349" imgH="2996548" progId="Visio.Drawing.6">
                  <p:embed/>
                  <p:pic>
                    <p:nvPicPr>
                      <p:cNvPr id="1624102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4713288"/>
                        <a:ext cx="4083050" cy="1611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21414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5090" name="Rectangle 2"/>
          <p:cNvSpPr>
            <a:spLocks noGrp="1" noChangeArrowheads="1"/>
          </p:cNvSpPr>
          <p:nvPr>
            <p:ph type="title"/>
          </p:nvPr>
        </p:nvSpPr>
        <p:spPr>
          <a:xfrm>
            <a:off x="473152" y="423395"/>
            <a:ext cx="8229600" cy="990600"/>
          </a:xfrm>
        </p:spPr>
        <p:txBody>
          <a:bodyPr/>
          <a:lstStyle/>
          <a:p>
            <a:r>
              <a:rPr lang="en-US" dirty="0"/>
              <a:t>Intermediate Situation</a:t>
            </a:r>
          </a:p>
        </p:txBody>
      </p:sp>
      <p:sp>
        <p:nvSpPr>
          <p:cNvPr id="1625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28433"/>
            <a:ext cx="11506200" cy="4876800"/>
          </a:xfrm>
        </p:spPr>
        <p:txBody>
          <a:bodyPr/>
          <a:lstStyle/>
          <a:p>
            <a:pPr marL="342900" indent="-342900"/>
            <a:r>
              <a:rPr lang="en-US" sz="2200" dirty="0"/>
              <a:t>We want to merge the two closest clusters (</a:t>
            </a:r>
            <a:r>
              <a:rPr lang="en-US" sz="2200" dirty="0" err="1"/>
              <a:t>C2</a:t>
            </a:r>
            <a:r>
              <a:rPr lang="en-US" sz="2200" dirty="0"/>
              <a:t> and </a:t>
            </a:r>
            <a:r>
              <a:rPr lang="en-US" sz="2200" dirty="0" err="1"/>
              <a:t>C5</a:t>
            </a:r>
            <a:r>
              <a:rPr lang="en-US" sz="2200" dirty="0"/>
              <a:t>)  and update the proximity matrix. </a:t>
            </a:r>
          </a:p>
          <a:p>
            <a:pPr marL="742950" lvl="1" indent="-285750"/>
            <a:endParaRPr lang="en-US" sz="2000" dirty="0"/>
          </a:p>
        </p:txBody>
      </p:sp>
      <p:sp>
        <p:nvSpPr>
          <p:cNvPr id="1625092" name="Freeform 4"/>
          <p:cNvSpPr>
            <a:spLocks/>
          </p:cNvSpPr>
          <p:nvPr/>
        </p:nvSpPr>
        <p:spPr bwMode="auto">
          <a:xfrm>
            <a:off x="2133600" y="4249738"/>
            <a:ext cx="546100" cy="773113"/>
          </a:xfrm>
          <a:custGeom>
            <a:avLst/>
            <a:gdLst>
              <a:gd name="T0" fmla="*/ 433 w 598"/>
              <a:gd name="T1" fmla="*/ 69 h 652"/>
              <a:gd name="T2" fmla="*/ 248 w 598"/>
              <a:gd name="T3" fmla="*/ 0 h 652"/>
              <a:gd name="T4" fmla="*/ 152 w 598"/>
              <a:gd name="T5" fmla="*/ 34 h 652"/>
              <a:gd name="T6" fmla="*/ 125 w 598"/>
              <a:gd name="T7" fmla="*/ 96 h 652"/>
              <a:gd name="T8" fmla="*/ 70 w 598"/>
              <a:gd name="T9" fmla="*/ 172 h 652"/>
              <a:gd name="T10" fmla="*/ 49 w 598"/>
              <a:gd name="T11" fmla="*/ 178 h 652"/>
              <a:gd name="T12" fmla="*/ 29 w 598"/>
              <a:gd name="T13" fmla="*/ 220 h 652"/>
              <a:gd name="T14" fmla="*/ 15 w 598"/>
              <a:gd name="T15" fmla="*/ 261 h 652"/>
              <a:gd name="T16" fmla="*/ 29 w 598"/>
              <a:gd name="T17" fmla="*/ 384 h 652"/>
              <a:gd name="T18" fmla="*/ 97 w 598"/>
              <a:gd name="T19" fmla="*/ 412 h 652"/>
              <a:gd name="T20" fmla="*/ 77 w 598"/>
              <a:gd name="T21" fmla="*/ 487 h 652"/>
              <a:gd name="T22" fmla="*/ 104 w 598"/>
              <a:gd name="T23" fmla="*/ 617 h 652"/>
              <a:gd name="T24" fmla="*/ 166 w 598"/>
              <a:gd name="T25" fmla="*/ 645 h 652"/>
              <a:gd name="T26" fmla="*/ 186 w 598"/>
              <a:gd name="T27" fmla="*/ 652 h 652"/>
              <a:gd name="T28" fmla="*/ 241 w 598"/>
              <a:gd name="T29" fmla="*/ 604 h 652"/>
              <a:gd name="T30" fmla="*/ 351 w 598"/>
              <a:gd name="T31" fmla="*/ 652 h 652"/>
              <a:gd name="T32" fmla="*/ 447 w 598"/>
              <a:gd name="T33" fmla="*/ 590 h 652"/>
              <a:gd name="T34" fmla="*/ 522 w 598"/>
              <a:gd name="T35" fmla="*/ 542 h 652"/>
              <a:gd name="T36" fmla="*/ 570 w 598"/>
              <a:gd name="T37" fmla="*/ 446 h 652"/>
              <a:gd name="T38" fmla="*/ 536 w 598"/>
              <a:gd name="T39" fmla="*/ 391 h 652"/>
              <a:gd name="T40" fmla="*/ 563 w 598"/>
              <a:gd name="T41" fmla="*/ 350 h 652"/>
              <a:gd name="T42" fmla="*/ 598 w 598"/>
              <a:gd name="T43" fmla="*/ 288 h 652"/>
              <a:gd name="T44" fmla="*/ 584 w 598"/>
              <a:gd name="T45" fmla="*/ 192 h 652"/>
              <a:gd name="T46" fmla="*/ 447 w 598"/>
              <a:gd name="T47" fmla="*/ 96 h 652"/>
              <a:gd name="T48" fmla="*/ 433 w 598"/>
              <a:gd name="T49" fmla="*/ 69 h 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98" h="652">
                <a:moveTo>
                  <a:pt x="433" y="69"/>
                </a:moveTo>
                <a:cubicBezTo>
                  <a:pt x="379" y="31"/>
                  <a:pt x="310" y="21"/>
                  <a:pt x="248" y="0"/>
                </a:cubicBezTo>
                <a:cubicBezTo>
                  <a:pt x="195" y="7"/>
                  <a:pt x="192" y="10"/>
                  <a:pt x="152" y="34"/>
                </a:cubicBezTo>
                <a:cubicBezTo>
                  <a:pt x="144" y="57"/>
                  <a:pt x="132" y="73"/>
                  <a:pt x="125" y="96"/>
                </a:cubicBezTo>
                <a:cubicBezTo>
                  <a:pt x="133" y="189"/>
                  <a:pt x="154" y="159"/>
                  <a:pt x="70" y="172"/>
                </a:cubicBezTo>
                <a:cubicBezTo>
                  <a:pt x="63" y="173"/>
                  <a:pt x="56" y="176"/>
                  <a:pt x="49" y="178"/>
                </a:cubicBezTo>
                <a:cubicBezTo>
                  <a:pt x="29" y="209"/>
                  <a:pt x="39" y="188"/>
                  <a:pt x="29" y="220"/>
                </a:cubicBezTo>
                <a:cubicBezTo>
                  <a:pt x="25" y="234"/>
                  <a:pt x="15" y="261"/>
                  <a:pt x="15" y="261"/>
                </a:cubicBezTo>
                <a:cubicBezTo>
                  <a:pt x="18" y="302"/>
                  <a:pt x="0" y="355"/>
                  <a:pt x="29" y="384"/>
                </a:cubicBezTo>
                <a:cubicBezTo>
                  <a:pt x="46" y="401"/>
                  <a:pt x="97" y="412"/>
                  <a:pt x="97" y="412"/>
                </a:cubicBezTo>
                <a:cubicBezTo>
                  <a:pt x="92" y="438"/>
                  <a:pt x="84" y="462"/>
                  <a:pt x="77" y="487"/>
                </a:cubicBezTo>
                <a:cubicBezTo>
                  <a:pt x="79" y="523"/>
                  <a:pt x="71" y="585"/>
                  <a:pt x="104" y="617"/>
                </a:cubicBezTo>
                <a:cubicBezTo>
                  <a:pt x="121" y="634"/>
                  <a:pt x="144" y="638"/>
                  <a:pt x="166" y="645"/>
                </a:cubicBezTo>
                <a:cubicBezTo>
                  <a:pt x="173" y="647"/>
                  <a:pt x="186" y="652"/>
                  <a:pt x="186" y="652"/>
                </a:cubicBezTo>
                <a:cubicBezTo>
                  <a:pt x="214" y="643"/>
                  <a:pt x="224" y="628"/>
                  <a:pt x="241" y="604"/>
                </a:cubicBezTo>
                <a:cubicBezTo>
                  <a:pt x="276" y="626"/>
                  <a:pt x="311" y="642"/>
                  <a:pt x="351" y="652"/>
                </a:cubicBezTo>
                <a:cubicBezTo>
                  <a:pt x="400" y="644"/>
                  <a:pt x="419" y="631"/>
                  <a:pt x="447" y="590"/>
                </a:cubicBezTo>
                <a:cubicBezTo>
                  <a:pt x="467" y="531"/>
                  <a:pt x="403" y="553"/>
                  <a:pt x="522" y="542"/>
                </a:cubicBezTo>
                <a:cubicBezTo>
                  <a:pt x="555" y="520"/>
                  <a:pt x="557" y="482"/>
                  <a:pt x="570" y="446"/>
                </a:cubicBezTo>
                <a:cubicBezTo>
                  <a:pt x="561" y="418"/>
                  <a:pt x="562" y="408"/>
                  <a:pt x="536" y="391"/>
                </a:cubicBezTo>
                <a:cubicBezTo>
                  <a:pt x="512" y="355"/>
                  <a:pt x="529" y="362"/>
                  <a:pt x="563" y="350"/>
                </a:cubicBezTo>
                <a:cubicBezTo>
                  <a:pt x="595" y="303"/>
                  <a:pt x="586" y="325"/>
                  <a:pt x="598" y="288"/>
                </a:cubicBezTo>
                <a:cubicBezTo>
                  <a:pt x="596" y="271"/>
                  <a:pt x="597" y="218"/>
                  <a:pt x="584" y="192"/>
                </a:cubicBezTo>
                <a:cubicBezTo>
                  <a:pt x="560" y="146"/>
                  <a:pt x="494" y="112"/>
                  <a:pt x="447" y="96"/>
                </a:cubicBezTo>
                <a:cubicBezTo>
                  <a:pt x="437" y="93"/>
                  <a:pt x="438" y="78"/>
                  <a:pt x="433" y="69"/>
                </a:cubicBezTo>
                <a:close/>
              </a:path>
            </a:pathLst>
          </a:custGeom>
          <a:solidFill>
            <a:schemeClr val="bg2"/>
          </a:solidFill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25093" name="Freeform 5"/>
          <p:cNvSpPr>
            <a:spLocks/>
          </p:cNvSpPr>
          <p:nvPr/>
        </p:nvSpPr>
        <p:spPr bwMode="auto">
          <a:xfrm rot="16200000">
            <a:off x="3124200" y="3030537"/>
            <a:ext cx="762000" cy="914400"/>
          </a:xfrm>
          <a:custGeom>
            <a:avLst/>
            <a:gdLst>
              <a:gd name="T0" fmla="*/ 433 w 598"/>
              <a:gd name="T1" fmla="*/ 69 h 652"/>
              <a:gd name="T2" fmla="*/ 248 w 598"/>
              <a:gd name="T3" fmla="*/ 0 h 652"/>
              <a:gd name="T4" fmla="*/ 152 w 598"/>
              <a:gd name="T5" fmla="*/ 34 h 652"/>
              <a:gd name="T6" fmla="*/ 125 w 598"/>
              <a:gd name="T7" fmla="*/ 96 h 652"/>
              <a:gd name="T8" fmla="*/ 70 w 598"/>
              <a:gd name="T9" fmla="*/ 172 h 652"/>
              <a:gd name="T10" fmla="*/ 49 w 598"/>
              <a:gd name="T11" fmla="*/ 178 h 652"/>
              <a:gd name="T12" fmla="*/ 29 w 598"/>
              <a:gd name="T13" fmla="*/ 220 h 652"/>
              <a:gd name="T14" fmla="*/ 15 w 598"/>
              <a:gd name="T15" fmla="*/ 261 h 652"/>
              <a:gd name="T16" fmla="*/ 29 w 598"/>
              <a:gd name="T17" fmla="*/ 384 h 652"/>
              <a:gd name="T18" fmla="*/ 97 w 598"/>
              <a:gd name="T19" fmla="*/ 412 h 652"/>
              <a:gd name="T20" fmla="*/ 77 w 598"/>
              <a:gd name="T21" fmla="*/ 487 h 652"/>
              <a:gd name="T22" fmla="*/ 104 w 598"/>
              <a:gd name="T23" fmla="*/ 617 h 652"/>
              <a:gd name="T24" fmla="*/ 166 w 598"/>
              <a:gd name="T25" fmla="*/ 645 h 652"/>
              <a:gd name="T26" fmla="*/ 186 w 598"/>
              <a:gd name="T27" fmla="*/ 652 h 652"/>
              <a:gd name="T28" fmla="*/ 241 w 598"/>
              <a:gd name="T29" fmla="*/ 604 h 652"/>
              <a:gd name="T30" fmla="*/ 351 w 598"/>
              <a:gd name="T31" fmla="*/ 652 h 652"/>
              <a:gd name="T32" fmla="*/ 447 w 598"/>
              <a:gd name="T33" fmla="*/ 590 h 652"/>
              <a:gd name="T34" fmla="*/ 522 w 598"/>
              <a:gd name="T35" fmla="*/ 542 h 652"/>
              <a:gd name="T36" fmla="*/ 570 w 598"/>
              <a:gd name="T37" fmla="*/ 446 h 652"/>
              <a:gd name="T38" fmla="*/ 536 w 598"/>
              <a:gd name="T39" fmla="*/ 391 h 652"/>
              <a:gd name="T40" fmla="*/ 563 w 598"/>
              <a:gd name="T41" fmla="*/ 350 h 652"/>
              <a:gd name="T42" fmla="*/ 598 w 598"/>
              <a:gd name="T43" fmla="*/ 288 h 652"/>
              <a:gd name="T44" fmla="*/ 584 w 598"/>
              <a:gd name="T45" fmla="*/ 192 h 652"/>
              <a:gd name="T46" fmla="*/ 447 w 598"/>
              <a:gd name="T47" fmla="*/ 96 h 652"/>
              <a:gd name="T48" fmla="*/ 433 w 598"/>
              <a:gd name="T49" fmla="*/ 69 h 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98" h="652">
                <a:moveTo>
                  <a:pt x="433" y="69"/>
                </a:moveTo>
                <a:cubicBezTo>
                  <a:pt x="379" y="31"/>
                  <a:pt x="310" y="21"/>
                  <a:pt x="248" y="0"/>
                </a:cubicBezTo>
                <a:cubicBezTo>
                  <a:pt x="195" y="7"/>
                  <a:pt x="192" y="10"/>
                  <a:pt x="152" y="34"/>
                </a:cubicBezTo>
                <a:cubicBezTo>
                  <a:pt x="144" y="57"/>
                  <a:pt x="132" y="73"/>
                  <a:pt x="125" y="96"/>
                </a:cubicBezTo>
                <a:cubicBezTo>
                  <a:pt x="133" y="189"/>
                  <a:pt x="154" y="159"/>
                  <a:pt x="70" y="172"/>
                </a:cubicBezTo>
                <a:cubicBezTo>
                  <a:pt x="63" y="173"/>
                  <a:pt x="56" y="176"/>
                  <a:pt x="49" y="178"/>
                </a:cubicBezTo>
                <a:cubicBezTo>
                  <a:pt x="29" y="209"/>
                  <a:pt x="39" y="188"/>
                  <a:pt x="29" y="220"/>
                </a:cubicBezTo>
                <a:cubicBezTo>
                  <a:pt x="25" y="234"/>
                  <a:pt x="15" y="261"/>
                  <a:pt x="15" y="261"/>
                </a:cubicBezTo>
                <a:cubicBezTo>
                  <a:pt x="18" y="302"/>
                  <a:pt x="0" y="355"/>
                  <a:pt x="29" y="384"/>
                </a:cubicBezTo>
                <a:cubicBezTo>
                  <a:pt x="46" y="401"/>
                  <a:pt x="97" y="412"/>
                  <a:pt x="97" y="412"/>
                </a:cubicBezTo>
                <a:cubicBezTo>
                  <a:pt x="92" y="438"/>
                  <a:pt x="84" y="462"/>
                  <a:pt x="77" y="487"/>
                </a:cubicBezTo>
                <a:cubicBezTo>
                  <a:pt x="79" y="523"/>
                  <a:pt x="71" y="585"/>
                  <a:pt x="104" y="617"/>
                </a:cubicBezTo>
                <a:cubicBezTo>
                  <a:pt x="121" y="634"/>
                  <a:pt x="144" y="638"/>
                  <a:pt x="166" y="645"/>
                </a:cubicBezTo>
                <a:cubicBezTo>
                  <a:pt x="173" y="647"/>
                  <a:pt x="186" y="652"/>
                  <a:pt x="186" y="652"/>
                </a:cubicBezTo>
                <a:cubicBezTo>
                  <a:pt x="214" y="643"/>
                  <a:pt x="224" y="628"/>
                  <a:pt x="241" y="604"/>
                </a:cubicBezTo>
                <a:cubicBezTo>
                  <a:pt x="276" y="626"/>
                  <a:pt x="311" y="642"/>
                  <a:pt x="351" y="652"/>
                </a:cubicBezTo>
                <a:cubicBezTo>
                  <a:pt x="400" y="644"/>
                  <a:pt x="419" y="631"/>
                  <a:pt x="447" y="590"/>
                </a:cubicBezTo>
                <a:cubicBezTo>
                  <a:pt x="467" y="531"/>
                  <a:pt x="403" y="553"/>
                  <a:pt x="522" y="542"/>
                </a:cubicBezTo>
                <a:cubicBezTo>
                  <a:pt x="555" y="520"/>
                  <a:pt x="557" y="482"/>
                  <a:pt x="570" y="446"/>
                </a:cubicBezTo>
                <a:cubicBezTo>
                  <a:pt x="561" y="418"/>
                  <a:pt x="562" y="408"/>
                  <a:pt x="536" y="391"/>
                </a:cubicBezTo>
                <a:cubicBezTo>
                  <a:pt x="512" y="355"/>
                  <a:pt x="529" y="362"/>
                  <a:pt x="563" y="350"/>
                </a:cubicBezTo>
                <a:cubicBezTo>
                  <a:pt x="595" y="303"/>
                  <a:pt x="586" y="325"/>
                  <a:pt x="598" y="288"/>
                </a:cubicBezTo>
                <a:cubicBezTo>
                  <a:pt x="596" y="271"/>
                  <a:pt x="597" y="218"/>
                  <a:pt x="584" y="192"/>
                </a:cubicBezTo>
                <a:cubicBezTo>
                  <a:pt x="560" y="146"/>
                  <a:pt x="494" y="112"/>
                  <a:pt x="447" y="96"/>
                </a:cubicBezTo>
                <a:cubicBezTo>
                  <a:pt x="437" y="93"/>
                  <a:pt x="438" y="78"/>
                  <a:pt x="433" y="69"/>
                </a:cubicBezTo>
                <a:close/>
              </a:path>
            </a:pathLst>
          </a:custGeom>
          <a:solidFill>
            <a:schemeClr val="bg2"/>
          </a:solidFill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25094" name="Freeform 6"/>
          <p:cNvSpPr>
            <a:spLocks/>
          </p:cNvSpPr>
          <p:nvPr/>
        </p:nvSpPr>
        <p:spPr bwMode="auto">
          <a:xfrm rot="10800000">
            <a:off x="4876800" y="3411537"/>
            <a:ext cx="685800" cy="762000"/>
          </a:xfrm>
          <a:custGeom>
            <a:avLst/>
            <a:gdLst>
              <a:gd name="T0" fmla="*/ 433 w 598"/>
              <a:gd name="T1" fmla="*/ 69 h 652"/>
              <a:gd name="T2" fmla="*/ 248 w 598"/>
              <a:gd name="T3" fmla="*/ 0 h 652"/>
              <a:gd name="T4" fmla="*/ 152 w 598"/>
              <a:gd name="T5" fmla="*/ 34 h 652"/>
              <a:gd name="T6" fmla="*/ 125 w 598"/>
              <a:gd name="T7" fmla="*/ 96 h 652"/>
              <a:gd name="T8" fmla="*/ 70 w 598"/>
              <a:gd name="T9" fmla="*/ 172 h 652"/>
              <a:gd name="T10" fmla="*/ 49 w 598"/>
              <a:gd name="T11" fmla="*/ 178 h 652"/>
              <a:gd name="T12" fmla="*/ 29 w 598"/>
              <a:gd name="T13" fmla="*/ 220 h 652"/>
              <a:gd name="T14" fmla="*/ 15 w 598"/>
              <a:gd name="T15" fmla="*/ 261 h 652"/>
              <a:gd name="T16" fmla="*/ 29 w 598"/>
              <a:gd name="T17" fmla="*/ 384 h 652"/>
              <a:gd name="T18" fmla="*/ 97 w 598"/>
              <a:gd name="T19" fmla="*/ 412 h 652"/>
              <a:gd name="T20" fmla="*/ 77 w 598"/>
              <a:gd name="T21" fmla="*/ 487 h 652"/>
              <a:gd name="T22" fmla="*/ 104 w 598"/>
              <a:gd name="T23" fmla="*/ 617 h 652"/>
              <a:gd name="T24" fmla="*/ 166 w 598"/>
              <a:gd name="T25" fmla="*/ 645 h 652"/>
              <a:gd name="T26" fmla="*/ 186 w 598"/>
              <a:gd name="T27" fmla="*/ 652 h 652"/>
              <a:gd name="T28" fmla="*/ 241 w 598"/>
              <a:gd name="T29" fmla="*/ 604 h 652"/>
              <a:gd name="T30" fmla="*/ 351 w 598"/>
              <a:gd name="T31" fmla="*/ 652 h 652"/>
              <a:gd name="T32" fmla="*/ 447 w 598"/>
              <a:gd name="T33" fmla="*/ 590 h 652"/>
              <a:gd name="T34" fmla="*/ 522 w 598"/>
              <a:gd name="T35" fmla="*/ 542 h 652"/>
              <a:gd name="T36" fmla="*/ 570 w 598"/>
              <a:gd name="T37" fmla="*/ 446 h 652"/>
              <a:gd name="T38" fmla="*/ 536 w 598"/>
              <a:gd name="T39" fmla="*/ 391 h 652"/>
              <a:gd name="T40" fmla="*/ 563 w 598"/>
              <a:gd name="T41" fmla="*/ 350 h 652"/>
              <a:gd name="T42" fmla="*/ 598 w 598"/>
              <a:gd name="T43" fmla="*/ 288 h 652"/>
              <a:gd name="T44" fmla="*/ 584 w 598"/>
              <a:gd name="T45" fmla="*/ 192 h 652"/>
              <a:gd name="T46" fmla="*/ 447 w 598"/>
              <a:gd name="T47" fmla="*/ 96 h 652"/>
              <a:gd name="T48" fmla="*/ 433 w 598"/>
              <a:gd name="T49" fmla="*/ 69 h 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98" h="652">
                <a:moveTo>
                  <a:pt x="433" y="69"/>
                </a:moveTo>
                <a:cubicBezTo>
                  <a:pt x="379" y="31"/>
                  <a:pt x="310" y="21"/>
                  <a:pt x="248" y="0"/>
                </a:cubicBezTo>
                <a:cubicBezTo>
                  <a:pt x="195" y="7"/>
                  <a:pt x="192" y="10"/>
                  <a:pt x="152" y="34"/>
                </a:cubicBezTo>
                <a:cubicBezTo>
                  <a:pt x="144" y="57"/>
                  <a:pt x="132" y="73"/>
                  <a:pt x="125" y="96"/>
                </a:cubicBezTo>
                <a:cubicBezTo>
                  <a:pt x="133" y="189"/>
                  <a:pt x="154" y="159"/>
                  <a:pt x="70" y="172"/>
                </a:cubicBezTo>
                <a:cubicBezTo>
                  <a:pt x="63" y="173"/>
                  <a:pt x="56" y="176"/>
                  <a:pt x="49" y="178"/>
                </a:cubicBezTo>
                <a:cubicBezTo>
                  <a:pt x="29" y="209"/>
                  <a:pt x="39" y="188"/>
                  <a:pt x="29" y="220"/>
                </a:cubicBezTo>
                <a:cubicBezTo>
                  <a:pt x="25" y="234"/>
                  <a:pt x="15" y="261"/>
                  <a:pt x="15" y="261"/>
                </a:cubicBezTo>
                <a:cubicBezTo>
                  <a:pt x="18" y="302"/>
                  <a:pt x="0" y="355"/>
                  <a:pt x="29" y="384"/>
                </a:cubicBezTo>
                <a:cubicBezTo>
                  <a:pt x="46" y="401"/>
                  <a:pt x="97" y="412"/>
                  <a:pt x="97" y="412"/>
                </a:cubicBezTo>
                <a:cubicBezTo>
                  <a:pt x="92" y="438"/>
                  <a:pt x="84" y="462"/>
                  <a:pt x="77" y="487"/>
                </a:cubicBezTo>
                <a:cubicBezTo>
                  <a:pt x="79" y="523"/>
                  <a:pt x="71" y="585"/>
                  <a:pt x="104" y="617"/>
                </a:cubicBezTo>
                <a:cubicBezTo>
                  <a:pt x="121" y="634"/>
                  <a:pt x="144" y="638"/>
                  <a:pt x="166" y="645"/>
                </a:cubicBezTo>
                <a:cubicBezTo>
                  <a:pt x="173" y="647"/>
                  <a:pt x="186" y="652"/>
                  <a:pt x="186" y="652"/>
                </a:cubicBezTo>
                <a:cubicBezTo>
                  <a:pt x="214" y="643"/>
                  <a:pt x="224" y="628"/>
                  <a:pt x="241" y="604"/>
                </a:cubicBezTo>
                <a:cubicBezTo>
                  <a:pt x="276" y="626"/>
                  <a:pt x="311" y="642"/>
                  <a:pt x="351" y="652"/>
                </a:cubicBezTo>
                <a:cubicBezTo>
                  <a:pt x="400" y="644"/>
                  <a:pt x="419" y="631"/>
                  <a:pt x="447" y="590"/>
                </a:cubicBezTo>
                <a:cubicBezTo>
                  <a:pt x="467" y="531"/>
                  <a:pt x="403" y="553"/>
                  <a:pt x="522" y="542"/>
                </a:cubicBezTo>
                <a:cubicBezTo>
                  <a:pt x="555" y="520"/>
                  <a:pt x="557" y="482"/>
                  <a:pt x="570" y="446"/>
                </a:cubicBezTo>
                <a:cubicBezTo>
                  <a:pt x="561" y="418"/>
                  <a:pt x="562" y="408"/>
                  <a:pt x="536" y="391"/>
                </a:cubicBezTo>
                <a:cubicBezTo>
                  <a:pt x="512" y="355"/>
                  <a:pt x="529" y="362"/>
                  <a:pt x="563" y="350"/>
                </a:cubicBezTo>
                <a:cubicBezTo>
                  <a:pt x="595" y="303"/>
                  <a:pt x="586" y="325"/>
                  <a:pt x="598" y="288"/>
                </a:cubicBezTo>
                <a:cubicBezTo>
                  <a:pt x="596" y="271"/>
                  <a:pt x="597" y="218"/>
                  <a:pt x="584" y="192"/>
                </a:cubicBezTo>
                <a:cubicBezTo>
                  <a:pt x="560" y="146"/>
                  <a:pt x="494" y="112"/>
                  <a:pt x="447" y="96"/>
                </a:cubicBezTo>
                <a:cubicBezTo>
                  <a:pt x="437" y="93"/>
                  <a:pt x="438" y="78"/>
                  <a:pt x="433" y="69"/>
                </a:cubicBezTo>
                <a:close/>
              </a:path>
            </a:pathLst>
          </a:custGeom>
          <a:solidFill>
            <a:schemeClr val="bg2"/>
          </a:solidFill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25095" name="Freeform 7"/>
          <p:cNvSpPr>
            <a:spLocks/>
          </p:cNvSpPr>
          <p:nvPr/>
        </p:nvSpPr>
        <p:spPr bwMode="auto">
          <a:xfrm>
            <a:off x="2819400" y="5316538"/>
            <a:ext cx="774700" cy="773113"/>
          </a:xfrm>
          <a:custGeom>
            <a:avLst/>
            <a:gdLst>
              <a:gd name="T0" fmla="*/ 433 w 598"/>
              <a:gd name="T1" fmla="*/ 69 h 652"/>
              <a:gd name="T2" fmla="*/ 248 w 598"/>
              <a:gd name="T3" fmla="*/ 0 h 652"/>
              <a:gd name="T4" fmla="*/ 152 w 598"/>
              <a:gd name="T5" fmla="*/ 34 h 652"/>
              <a:gd name="T6" fmla="*/ 125 w 598"/>
              <a:gd name="T7" fmla="*/ 96 h 652"/>
              <a:gd name="T8" fmla="*/ 70 w 598"/>
              <a:gd name="T9" fmla="*/ 172 h 652"/>
              <a:gd name="T10" fmla="*/ 49 w 598"/>
              <a:gd name="T11" fmla="*/ 178 h 652"/>
              <a:gd name="T12" fmla="*/ 29 w 598"/>
              <a:gd name="T13" fmla="*/ 220 h 652"/>
              <a:gd name="T14" fmla="*/ 15 w 598"/>
              <a:gd name="T15" fmla="*/ 261 h 652"/>
              <a:gd name="T16" fmla="*/ 29 w 598"/>
              <a:gd name="T17" fmla="*/ 384 h 652"/>
              <a:gd name="T18" fmla="*/ 97 w 598"/>
              <a:gd name="T19" fmla="*/ 412 h 652"/>
              <a:gd name="T20" fmla="*/ 77 w 598"/>
              <a:gd name="T21" fmla="*/ 487 h 652"/>
              <a:gd name="T22" fmla="*/ 104 w 598"/>
              <a:gd name="T23" fmla="*/ 617 h 652"/>
              <a:gd name="T24" fmla="*/ 166 w 598"/>
              <a:gd name="T25" fmla="*/ 645 h 652"/>
              <a:gd name="T26" fmla="*/ 186 w 598"/>
              <a:gd name="T27" fmla="*/ 652 h 652"/>
              <a:gd name="T28" fmla="*/ 241 w 598"/>
              <a:gd name="T29" fmla="*/ 604 h 652"/>
              <a:gd name="T30" fmla="*/ 351 w 598"/>
              <a:gd name="T31" fmla="*/ 652 h 652"/>
              <a:gd name="T32" fmla="*/ 447 w 598"/>
              <a:gd name="T33" fmla="*/ 590 h 652"/>
              <a:gd name="T34" fmla="*/ 522 w 598"/>
              <a:gd name="T35" fmla="*/ 542 h 652"/>
              <a:gd name="T36" fmla="*/ 570 w 598"/>
              <a:gd name="T37" fmla="*/ 446 h 652"/>
              <a:gd name="T38" fmla="*/ 536 w 598"/>
              <a:gd name="T39" fmla="*/ 391 h 652"/>
              <a:gd name="T40" fmla="*/ 563 w 598"/>
              <a:gd name="T41" fmla="*/ 350 h 652"/>
              <a:gd name="T42" fmla="*/ 598 w 598"/>
              <a:gd name="T43" fmla="*/ 288 h 652"/>
              <a:gd name="T44" fmla="*/ 584 w 598"/>
              <a:gd name="T45" fmla="*/ 192 h 652"/>
              <a:gd name="T46" fmla="*/ 447 w 598"/>
              <a:gd name="T47" fmla="*/ 96 h 652"/>
              <a:gd name="T48" fmla="*/ 433 w 598"/>
              <a:gd name="T49" fmla="*/ 69 h 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98" h="652">
                <a:moveTo>
                  <a:pt x="433" y="69"/>
                </a:moveTo>
                <a:cubicBezTo>
                  <a:pt x="379" y="31"/>
                  <a:pt x="310" y="21"/>
                  <a:pt x="248" y="0"/>
                </a:cubicBezTo>
                <a:cubicBezTo>
                  <a:pt x="195" y="7"/>
                  <a:pt x="192" y="10"/>
                  <a:pt x="152" y="34"/>
                </a:cubicBezTo>
                <a:cubicBezTo>
                  <a:pt x="144" y="57"/>
                  <a:pt x="132" y="73"/>
                  <a:pt x="125" y="96"/>
                </a:cubicBezTo>
                <a:cubicBezTo>
                  <a:pt x="133" y="189"/>
                  <a:pt x="154" y="159"/>
                  <a:pt x="70" y="172"/>
                </a:cubicBezTo>
                <a:cubicBezTo>
                  <a:pt x="63" y="173"/>
                  <a:pt x="56" y="176"/>
                  <a:pt x="49" y="178"/>
                </a:cubicBezTo>
                <a:cubicBezTo>
                  <a:pt x="29" y="209"/>
                  <a:pt x="39" y="188"/>
                  <a:pt x="29" y="220"/>
                </a:cubicBezTo>
                <a:cubicBezTo>
                  <a:pt x="25" y="234"/>
                  <a:pt x="15" y="261"/>
                  <a:pt x="15" y="261"/>
                </a:cubicBezTo>
                <a:cubicBezTo>
                  <a:pt x="18" y="302"/>
                  <a:pt x="0" y="355"/>
                  <a:pt x="29" y="384"/>
                </a:cubicBezTo>
                <a:cubicBezTo>
                  <a:pt x="46" y="401"/>
                  <a:pt x="97" y="412"/>
                  <a:pt x="97" y="412"/>
                </a:cubicBezTo>
                <a:cubicBezTo>
                  <a:pt x="92" y="438"/>
                  <a:pt x="84" y="462"/>
                  <a:pt x="77" y="487"/>
                </a:cubicBezTo>
                <a:cubicBezTo>
                  <a:pt x="79" y="523"/>
                  <a:pt x="71" y="585"/>
                  <a:pt x="104" y="617"/>
                </a:cubicBezTo>
                <a:cubicBezTo>
                  <a:pt x="121" y="634"/>
                  <a:pt x="144" y="638"/>
                  <a:pt x="166" y="645"/>
                </a:cubicBezTo>
                <a:cubicBezTo>
                  <a:pt x="173" y="647"/>
                  <a:pt x="186" y="652"/>
                  <a:pt x="186" y="652"/>
                </a:cubicBezTo>
                <a:cubicBezTo>
                  <a:pt x="214" y="643"/>
                  <a:pt x="224" y="628"/>
                  <a:pt x="241" y="604"/>
                </a:cubicBezTo>
                <a:cubicBezTo>
                  <a:pt x="276" y="626"/>
                  <a:pt x="311" y="642"/>
                  <a:pt x="351" y="652"/>
                </a:cubicBezTo>
                <a:cubicBezTo>
                  <a:pt x="400" y="644"/>
                  <a:pt x="419" y="631"/>
                  <a:pt x="447" y="590"/>
                </a:cubicBezTo>
                <a:cubicBezTo>
                  <a:pt x="467" y="531"/>
                  <a:pt x="403" y="553"/>
                  <a:pt x="522" y="542"/>
                </a:cubicBezTo>
                <a:cubicBezTo>
                  <a:pt x="555" y="520"/>
                  <a:pt x="557" y="482"/>
                  <a:pt x="570" y="446"/>
                </a:cubicBezTo>
                <a:cubicBezTo>
                  <a:pt x="561" y="418"/>
                  <a:pt x="562" y="408"/>
                  <a:pt x="536" y="391"/>
                </a:cubicBezTo>
                <a:cubicBezTo>
                  <a:pt x="512" y="355"/>
                  <a:pt x="529" y="362"/>
                  <a:pt x="563" y="350"/>
                </a:cubicBezTo>
                <a:cubicBezTo>
                  <a:pt x="595" y="303"/>
                  <a:pt x="586" y="325"/>
                  <a:pt x="598" y="288"/>
                </a:cubicBezTo>
                <a:cubicBezTo>
                  <a:pt x="596" y="271"/>
                  <a:pt x="597" y="218"/>
                  <a:pt x="584" y="192"/>
                </a:cubicBezTo>
                <a:cubicBezTo>
                  <a:pt x="560" y="146"/>
                  <a:pt x="494" y="112"/>
                  <a:pt x="447" y="96"/>
                </a:cubicBezTo>
                <a:cubicBezTo>
                  <a:pt x="437" y="93"/>
                  <a:pt x="438" y="78"/>
                  <a:pt x="433" y="69"/>
                </a:cubicBezTo>
                <a:close/>
              </a:path>
            </a:pathLst>
          </a:custGeom>
          <a:solidFill>
            <a:schemeClr val="bg2"/>
          </a:solidFill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25096" name="Freeform 8"/>
          <p:cNvSpPr>
            <a:spLocks/>
          </p:cNvSpPr>
          <p:nvPr/>
        </p:nvSpPr>
        <p:spPr bwMode="auto">
          <a:xfrm rot="10800000">
            <a:off x="4114800" y="5240337"/>
            <a:ext cx="685800" cy="762000"/>
          </a:xfrm>
          <a:custGeom>
            <a:avLst/>
            <a:gdLst>
              <a:gd name="T0" fmla="*/ 433 w 598"/>
              <a:gd name="T1" fmla="*/ 69 h 652"/>
              <a:gd name="T2" fmla="*/ 248 w 598"/>
              <a:gd name="T3" fmla="*/ 0 h 652"/>
              <a:gd name="T4" fmla="*/ 152 w 598"/>
              <a:gd name="T5" fmla="*/ 34 h 652"/>
              <a:gd name="T6" fmla="*/ 125 w 598"/>
              <a:gd name="T7" fmla="*/ 96 h 652"/>
              <a:gd name="T8" fmla="*/ 70 w 598"/>
              <a:gd name="T9" fmla="*/ 172 h 652"/>
              <a:gd name="T10" fmla="*/ 49 w 598"/>
              <a:gd name="T11" fmla="*/ 178 h 652"/>
              <a:gd name="T12" fmla="*/ 29 w 598"/>
              <a:gd name="T13" fmla="*/ 220 h 652"/>
              <a:gd name="T14" fmla="*/ 15 w 598"/>
              <a:gd name="T15" fmla="*/ 261 h 652"/>
              <a:gd name="T16" fmla="*/ 29 w 598"/>
              <a:gd name="T17" fmla="*/ 384 h 652"/>
              <a:gd name="T18" fmla="*/ 97 w 598"/>
              <a:gd name="T19" fmla="*/ 412 h 652"/>
              <a:gd name="T20" fmla="*/ 77 w 598"/>
              <a:gd name="T21" fmla="*/ 487 h 652"/>
              <a:gd name="T22" fmla="*/ 104 w 598"/>
              <a:gd name="T23" fmla="*/ 617 h 652"/>
              <a:gd name="T24" fmla="*/ 166 w 598"/>
              <a:gd name="T25" fmla="*/ 645 h 652"/>
              <a:gd name="T26" fmla="*/ 186 w 598"/>
              <a:gd name="T27" fmla="*/ 652 h 652"/>
              <a:gd name="T28" fmla="*/ 241 w 598"/>
              <a:gd name="T29" fmla="*/ 604 h 652"/>
              <a:gd name="T30" fmla="*/ 351 w 598"/>
              <a:gd name="T31" fmla="*/ 652 h 652"/>
              <a:gd name="T32" fmla="*/ 447 w 598"/>
              <a:gd name="T33" fmla="*/ 590 h 652"/>
              <a:gd name="T34" fmla="*/ 522 w 598"/>
              <a:gd name="T35" fmla="*/ 542 h 652"/>
              <a:gd name="T36" fmla="*/ 570 w 598"/>
              <a:gd name="T37" fmla="*/ 446 h 652"/>
              <a:gd name="T38" fmla="*/ 536 w 598"/>
              <a:gd name="T39" fmla="*/ 391 h 652"/>
              <a:gd name="T40" fmla="*/ 563 w 598"/>
              <a:gd name="T41" fmla="*/ 350 h 652"/>
              <a:gd name="T42" fmla="*/ 598 w 598"/>
              <a:gd name="T43" fmla="*/ 288 h 652"/>
              <a:gd name="T44" fmla="*/ 584 w 598"/>
              <a:gd name="T45" fmla="*/ 192 h 652"/>
              <a:gd name="T46" fmla="*/ 447 w 598"/>
              <a:gd name="T47" fmla="*/ 96 h 652"/>
              <a:gd name="T48" fmla="*/ 433 w 598"/>
              <a:gd name="T49" fmla="*/ 69 h 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98" h="652">
                <a:moveTo>
                  <a:pt x="433" y="69"/>
                </a:moveTo>
                <a:cubicBezTo>
                  <a:pt x="379" y="31"/>
                  <a:pt x="310" y="21"/>
                  <a:pt x="248" y="0"/>
                </a:cubicBezTo>
                <a:cubicBezTo>
                  <a:pt x="195" y="7"/>
                  <a:pt x="192" y="10"/>
                  <a:pt x="152" y="34"/>
                </a:cubicBezTo>
                <a:cubicBezTo>
                  <a:pt x="144" y="57"/>
                  <a:pt x="132" y="73"/>
                  <a:pt x="125" y="96"/>
                </a:cubicBezTo>
                <a:cubicBezTo>
                  <a:pt x="133" y="189"/>
                  <a:pt x="154" y="159"/>
                  <a:pt x="70" y="172"/>
                </a:cubicBezTo>
                <a:cubicBezTo>
                  <a:pt x="63" y="173"/>
                  <a:pt x="56" y="176"/>
                  <a:pt x="49" y="178"/>
                </a:cubicBezTo>
                <a:cubicBezTo>
                  <a:pt x="29" y="209"/>
                  <a:pt x="39" y="188"/>
                  <a:pt x="29" y="220"/>
                </a:cubicBezTo>
                <a:cubicBezTo>
                  <a:pt x="25" y="234"/>
                  <a:pt x="15" y="261"/>
                  <a:pt x="15" y="261"/>
                </a:cubicBezTo>
                <a:cubicBezTo>
                  <a:pt x="18" y="302"/>
                  <a:pt x="0" y="355"/>
                  <a:pt x="29" y="384"/>
                </a:cubicBezTo>
                <a:cubicBezTo>
                  <a:pt x="46" y="401"/>
                  <a:pt x="97" y="412"/>
                  <a:pt x="97" y="412"/>
                </a:cubicBezTo>
                <a:cubicBezTo>
                  <a:pt x="92" y="438"/>
                  <a:pt x="84" y="462"/>
                  <a:pt x="77" y="487"/>
                </a:cubicBezTo>
                <a:cubicBezTo>
                  <a:pt x="79" y="523"/>
                  <a:pt x="71" y="585"/>
                  <a:pt x="104" y="617"/>
                </a:cubicBezTo>
                <a:cubicBezTo>
                  <a:pt x="121" y="634"/>
                  <a:pt x="144" y="638"/>
                  <a:pt x="166" y="645"/>
                </a:cubicBezTo>
                <a:cubicBezTo>
                  <a:pt x="173" y="647"/>
                  <a:pt x="186" y="652"/>
                  <a:pt x="186" y="652"/>
                </a:cubicBezTo>
                <a:cubicBezTo>
                  <a:pt x="214" y="643"/>
                  <a:pt x="224" y="628"/>
                  <a:pt x="241" y="604"/>
                </a:cubicBezTo>
                <a:cubicBezTo>
                  <a:pt x="276" y="626"/>
                  <a:pt x="311" y="642"/>
                  <a:pt x="351" y="652"/>
                </a:cubicBezTo>
                <a:cubicBezTo>
                  <a:pt x="400" y="644"/>
                  <a:pt x="419" y="631"/>
                  <a:pt x="447" y="590"/>
                </a:cubicBezTo>
                <a:cubicBezTo>
                  <a:pt x="467" y="531"/>
                  <a:pt x="403" y="553"/>
                  <a:pt x="522" y="542"/>
                </a:cubicBezTo>
                <a:cubicBezTo>
                  <a:pt x="555" y="520"/>
                  <a:pt x="557" y="482"/>
                  <a:pt x="570" y="446"/>
                </a:cubicBezTo>
                <a:cubicBezTo>
                  <a:pt x="561" y="418"/>
                  <a:pt x="562" y="408"/>
                  <a:pt x="536" y="391"/>
                </a:cubicBezTo>
                <a:cubicBezTo>
                  <a:pt x="512" y="355"/>
                  <a:pt x="529" y="362"/>
                  <a:pt x="563" y="350"/>
                </a:cubicBezTo>
                <a:cubicBezTo>
                  <a:pt x="595" y="303"/>
                  <a:pt x="586" y="325"/>
                  <a:pt x="598" y="288"/>
                </a:cubicBezTo>
                <a:cubicBezTo>
                  <a:pt x="596" y="271"/>
                  <a:pt x="597" y="218"/>
                  <a:pt x="584" y="192"/>
                </a:cubicBezTo>
                <a:cubicBezTo>
                  <a:pt x="560" y="146"/>
                  <a:pt x="494" y="112"/>
                  <a:pt x="447" y="96"/>
                </a:cubicBezTo>
                <a:cubicBezTo>
                  <a:pt x="437" y="93"/>
                  <a:pt x="438" y="78"/>
                  <a:pt x="433" y="69"/>
                </a:cubicBezTo>
                <a:close/>
              </a:path>
            </a:pathLst>
          </a:custGeom>
          <a:solidFill>
            <a:schemeClr val="bg2"/>
          </a:solidFill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25097" name="Text Box 9"/>
          <p:cNvSpPr txBox="1">
            <a:spLocks noChangeArrowheads="1"/>
          </p:cNvSpPr>
          <p:nvPr/>
        </p:nvSpPr>
        <p:spPr bwMode="auto">
          <a:xfrm>
            <a:off x="2209800" y="4432299"/>
            <a:ext cx="609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/>
              <a:t>C1</a:t>
            </a:r>
            <a:endParaRPr lang="en-US" dirty="0"/>
          </a:p>
        </p:txBody>
      </p:sp>
      <p:sp>
        <p:nvSpPr>
          <p:cNvPr id="1625098" name="Text Box 10"/>
          <p:cNvSpPr txBox="1">
            <a:spLocks noChangeArrowheads="1"/>
          </p:cNvSpPr>
          <p:nvPr/>
        </p:nvSpPr>
        <p:spPr bwMode="auto">
          <a:xfrm>
            <a:off x="4953000" y="3640137"/>
            <a:ext cx="609601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/>
              <a:t>C4</a:t>
            </a:r>
            <a:endParaRPr lang="en-US" dirty="0"/>
          </a:p>
        </p:txBody>
      </p:sp>
      <p:sp>
        <p:nvSpPr>
          <p:cNvPr id="1625099" name="Text Box 11"/>
          <p:cNvSpPr txBox="1">
            <a:spLocks noChangeArrowheads="1"/>
          </p:cNvSpPr>
          <p:nvPr/>
        </p:nvSpPr>
        <p:spPr bwMode="auto">
          <a:xfrm>
            <a:off x="3048000" y="5468937"/>
            <a:ext cx="5461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/>
              <a:t>C2</a:t>
            </a:r>
            <a:endParaRPr lang="en-US" dirty="0"/>
          </a:p>
        </p:txBody>
      </p:sp>
      <p:sp>
        <p:nvSpPr>
          <p:cNvPr id="1625100" name="Text Box 12"/>
          <p:cNvSpPr txBox="1">
            <a:spLocks noChangeArrowheads="1"/>
          </p:cNvSpPr>
          <p:nvPr/>
        </p:nvSpPr>
        <p:spPr bwMode="auto">
          <a:xfrm>
            <a:off x="4267200" y="5468937"/>
            <a:ext cx="53340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/>
              <a:t>C5</a:t>
            </a:r>
            <a:endParaRPr lang="en-US" dirty="0"/>
          </a:p>
        </p:txBody>
      </p:sp>
      <p:sp>
        <p:nvSpPr>
          <p:cNvPr id="1625101" name="Text Box 13"/>
          <p:cNvSpPr txBox="1">
            <a:spLocks noChangeArrowheads="1"/>
          </p:cNvSpPr>
          <p:nvPr/>
        </p:nvSpPr>
        <p:spPr bwMode="auto">
          <a:xfrm>
            <a:off x="3276600" y="3265353"/>
            <a:ext cx="495300" cy="374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/>
              <a:t>C3</a:t>
            </a:r>
            <a:endParaRPr lang="en-US" dirty="0"/>
          </a:p>
        </p:txBody>
      </p:sp>
      <p:grpSp>
        <p:nvGrpSpPr>
          <p:cNvPr id="1625102" name="Group 14"/>
          <p:cNvGrpSpPr>
            <a:grpSpLocks/>
          </p:cNvGrpSpPr>
          <p:nvPr/>
        </p:nvGrpSpPr>
        <p:grpSpPr bwMode="auto">
          <a:xfrm>
            <a:off x="7010400" y="2039938"/>
            <a:ext cx="2971800" cy="2259611"/>
            <a:chOff x="3456" y="1094"/>
            <a:chExt cx="1920" cy="1548"/>
          </a:xfrm>
        </p:grpSpPr>
        <p:sp>
          <p:nvSpPr>
            <p:cNvPr id="1625103" name="Text Box 15"/>
            <p:cNvSpPr txBox="1">
              <a:spLocks noChangeArrowheads="1"/>
            </p:cNvSpPr>
            <p:nvPr/>
          </p:nvSpPr>
          <p:spPr bwMode="auto">
            <a:xfrm>
              <a:off x="4032" y="1094"/>
              <a:ext cx="336" cy="2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C2</a:t>
              </a:r>
            </a:p>
          </p:txBody>
        </p:sp>
        <p:sp>
          <p:nvSpPr>
            <p:cNvPr id="1625104" name="Text Box 16"/>
            <p:cNvSpPr txBox="1">
              <a:spLocks noChangeArrowheads="1"/>
            </p:cNvSpPr>
            <p:nvPr/>
          </p:nvSpPr>
          <p:spPr bwMode="auto">
            <a:xfrm>
              <a:off x="3744" y="1094"/>
              <a:ext cx="336" cy="2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C1</a:t>
              </a:r>
            </a:p>
          </p:txBody>
        </p:sp>
        <p:sp>
          <p:nvSpPr>
            <p:cNvPr id="1625105" name="Line 17"/>
            <p:cNvSpPr>
              <a:spLocks noChangeShapeType="1"/>
            </p:cNvSpPr>
            <p:nvPr/>
          </p:nvSpPr>
          <p:spPr bwMode="auto">
            <a:xfrm>
              <a:off x="3696" y="1094"/>
              <a:ext cx="0" cy="14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5106" name="Line 18"/>
            <p:cNvSpPr>
              <a:spLocks noChangeShapeType="1"/>
            </p:cNvSpPr>
            <p:nvPr/>
          </p:nvSpPr>
          <p:spPr bwMode="auto">
            <a:xfrm>
              <a:off x="3504" y="1286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5107" name="Line 19"/>
            <p:cNvSpPr>
              <a:spLocks noChangeShapeType="1"/>
            </p:cNvSpPr>
            <p:nvPr/>
          </p:nvSpPr>
          <p:spPr bwMode="auto">
            <a:xfrm>
              <a:off x="5280" y="1094"/>
              <a:ext cx="0" cy="14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5108" name="Line 20"/>
            <p:cNvSpPr>
              <a:spLocks noChangeShapeType="1"/>
            </p:cNvSpPr>
            <p:nvPr/>
          </p:nvSpPr>
          <p:spPr bwMode="auto">
            <a:xfrm>
              <a:off x="3504" y="2582"/>
              <a:ext cx="17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5109" name="Text Box 21"/>
            <p:cNvSpPr txBox="1">
              <a:spLocks noChangeArrowheads="1"/>
            </p:cNvSpPr>
            <p:nvPr/>
          </p:nvSpPr>
          <p:spPr bwMode="auto">
            <a:xfrm>
              <a:off x="3456" y="1334"/>
              <a:ext cx="336" cy="2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C1</a:t>
              </a:r>
            </a:p>
          </p:txBody>
        </p:sp>
        <p:sp>
          <p:nvSpPr>
            <p:cNvPr id="1625110" name="Text Box 22"/>
            <p:cNvSpPr txBox="1">
              <a:spLocks noChangeArrowheads="1"/>
            </p:cNvSpPr>
            <p:nvPr/>
          </p:nvSpPr>
          <p:spPr bwMode="auto">
            <a:xfrm>
              <a:off x="3456" y="1862"/>
              <a:ext cx="336" cy="2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C3</a:t>
              </a:r>
            </a:p>
          </p:txBody>
        </p:sp>
        <p:sp>
          <p:nvSpPr>
            <p:cNvPr id="1625111" name="Text Box 23"/>
            <p:cNvSpPr txBox="1">
              <a:spLocks noChangeArrowheads="1"/>
            </p:cNvSpPr>
            <p:nvPr/>
          </p:nvSpPr>
          <p:spPr bwMode="auto">
            <a:xfrm>
              <a:off x="3456" y="2389"/>
              <a:ext cx="336" cy="2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 err="1"/>
                <a:t>C5</a:t>
              </a:r>
              <a:endParaRPr lang="en-US" dirty="0"/>
            </a:p>
          </p:txBody>
        </p:sp>
        <p:sp>
          <p:nvSpPr>
            <p:cNvPr id="1625112" name="Text Box 24"/>
            <p:cNvSpPr txBox="1">
              <a:spLocks noChangeArrowheads="1"/>
            </p:cNvSpPr>
            <p:nvPr/>
          </p:nvSpPr>
          <p:spPr bwMode="auto">
            <a:xfrm>
              <a:off x="3456" y="2098"/>
              <a:ext cx="336" cy="2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 err="1"/>
                <a:t>C4</a:t>
              </a:r>
              <a:endParaRPr lang="en-US" dirty="0"/>
            </a:p>
          </p:txBody>
        </p:sp>
        <p:sp>
          <p:nvSpPr>
            <p:cNvPr id="1625113" name="Text Box 25"/>
            <p:cNvSpPr txBox="1">
              <a:spLocks noChangeArrowheads="1"/>
            </p:cNvSpPr>
            <p:nvPr/>
          </p:nvSpPr>
          <p:spPr bwMode="auto">
            <a:xfrm>
              <a:off x="3456" y="1622"/>
              <a:ext cx="336" cy="2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C2</a:t>
              </a:r>
            </a:p>
          </p:txBody>
        </p:sp>
        <p:sp>
          <p:nvSpPr>
            <p:cNvPr id="1625114" name="Text Box 26"/>
            <p:cNvSpPr txBox="1">
              <a:spLocks noChangeArrowheads="1"/>
            </p:cNvSpPr>
            <p:nvPr/>
          </p:nvSpPr>
          <p:spPr bwMode="auto">
            <a:xfrm>
              <a:off x="4368" y="1094"/>
              <a:ext cx="336" cy="2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C3</a:t>
              </a:r>
            </a:p>
          </p:txBody>
        </p:sp>
        <p:sp>
          <p:nvSpPr>
            <p:cNvPr id="1625115" name="Text Box 27"/>
            <p:cNvSpPr txBox="1">
              <a:spLocks noChangeArrowheads="1"/>
            </p:cNvSpPr>
            <p:nvPr/>
          </p:nvSpPr>
          <p:spPr bwMode="auto">
            <a:xfrm>
              <a:off x="4704" y="1094"/>
              <a:ext cx="336" cy="2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C4</a:t>
              </a:r>
            </a:p>
          </p:txBody>
        </p:sp>
        <p:sp>
          <p:nvSpPr>
            <p:cNvPr id="1625116" name="Text Box 28"/>
            <p:cNvSpPr txBox="1">
              <a:spLocks noChangeArrowheads="1"/>
            </p:cNvSpPr>
            <p:nvPr/>
          </p:nvSpPr>
          <p:spPr bwMode="auto">
            <a:xfrm>
              <a:off x="4992" y="1094"/>
              <a:ext cx="336" cy="2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C5</a:t>
              </a:r>
            </a:p>
          </p:txBody>
        </p:sp>
        <p:sp>
          <p:nvSpPr>
            <p:cNvPr id="1625117" name="Line 29"/>
            <p:cNvSpPr>
              <a:spLocks noChangeShapeType="1"/>
            </p:cNvSpPr>
            <p:nvPr/>
          </p:nvSpPr>
          <p:spPr bwMode="auto">
            <a:xfrm>
              <a:off x="3504" y="1526"/>
              <a:ext cx="17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5118" name="Line 30"/>
            <p:cNvSpPr>
              <a:spLocks noChangeShapeType="1"/>
            </p:cNvSpPr>
            <p:nvPr/>
          </p:nvSpPr>
          <p:spPr bwMode="auto">
            <a:xfrm>
              <a:off x="3504" y="2054"/>
              <a:ext cx="17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5119" name="Line 31"/>
            <p:cNvSpPr>
              <a:spLocks noChangeShapeType="1"/>
            </p:cNvSpPr>
            <p:nvPr/>
          </p:nvSpPr>
          <p:spPr bwMode="auto">
            <a:xfrm>
              <a:off x="3504" y="1814"/>
              <a:ext cx="17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5120" name="Line 32"/>
            <p:cNvSpPr>
              <a:spLocks noChangeShapeType="1"/>
            </p:cNvSpPr>
            <p:nvPr/>
          </p:nvSpPr>
          <p:spPr bwMode="auto">
            <a:xfrm>
              <a:off x="3504" y="2294"/>
              <a:ext cx="17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5121" name="Line 33"/>
            <p:cNvSpPr>
              <a:spLocks noChangeShapeType="1"/>
            </p:cNvSpPr>
            <p:nvPr/>
          </p:nvSpPr>
          <p:spPr bwMode="auto">
            <a:xfrm>
              <a:off x="4032" y="1094"/>
              <a:ext cx="0" cy="14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5122" name="Line 34"/>
            <p:cNvSpPr>
              <a:spLocks noChangeShapeType="1"/>
            </p:cNvSpPr>
            <p:nvPr/>
          </p:nvSpPr>
          <p:spPr bwMode="auto">
            <a:xfrm>
              <a:off x="4320" y="1094"/>
              <a:ext cx="0" cy="14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5123" name="Line 35"/>
            <p:cNvSpPr>
              <a:spLocks noChangeShapeType="1"/>
            </p:cNvSpPr>
            <p:nvPr/>
          </p:nvSpPr>
          <p:spPr bwMode="auto">
            <a:xfrm>
              <a:off x="4656" y="1094"/>
              <a:ext cx="0" cy="14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5124" name="Line 36"/>
            <p:cNvSpPr>
              <a:spLocks noChangeShapeType="1"/>
            </p:cNvSpPr>
            <p:nvPr/>
          </p:nvSpPr>
          <p:spPr bwMode="auto">
            <a:xfrm>
              <a:off x="4992" y="1094"/>
              <a:ext cx="0" cy="14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5125" name="Rectangle 37" descr="Wide downward diagonal"/>
            <p:cNvSpPr>
              <a:spLocks noChangeArrowheads="1"/>
            </p:cNvSpPr>
            <p:nvPr/>
          </p:nvSpPr>
          <p:spPr bwMode="auto">
            <a:xfrm>
              <a:off x="3696" y="1526"/>
              <a:ext cx="1584" cy="288"/>
            </a:xfrm>
            <a:prstGeom prst="rect">
              <a:avLst/>
            </a:prstGeom>
            <a:pattFill prst="wdDnDiag">
              <a:fgClr>
                <a:schemeClr val="bg2"/>
              </a:fgClr>
              <a:bgClr>
                <a:srgbClr val="FFFFFF"/>
              </a:bgClr>
            </a:patt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5126" name="Rectangle 38" descr="Wide downward diagonal"/>
            <p:cNvSpPr>
              <a:spLocks noChangeArrowheads="1"/>
            </p:cNvSpPr>
            <p:nvPr/>
          </p:nvSpPr>
          <p:spPr bwMode="auto">
            <a:xfrm>
              <a:off x="3696" y="2294"/>
              <a:ext cx="1584" cy="288"/>
            </a:xfrm>
            <a:prstGeom prst="rect">
              <a:avLst/>
            </a:prstGeom>
            <a:pattFill prst="wdDnDiag">
              <a:fgClr>
                <a:schemeClr val="bg2"/>
              </a:fgClr>
              <a:bgClr>
                <a:srgbClr val="FFFFFF"/>
              </a:bgClr>
            </a:patt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5127" name="Rectangle 39" descr="Wide downward diagonal"/>
            <p:cNvSpPr>
              <a:spLocks noChangeArrowheads="1"/>
            </p:cNvSpPr>
            <p:nvPr/>
          </p:nvSpPr>
          <p:spPr bwMode="auto">
            <a:xfrm rot="5400000">
              <a:off x="3521" y="1783"/>
              <a:ext cx="1298" cy="299"/>
            </a:xfrm>
            <a:prstGeom prst="rect">
              <a:avLst/>
            </a:prstGeom>
            <a:pattFill prst="wdDnDiag">
              <a:fgClr>
                <a:schemeClr val="bg2"/>
              </a:fgClr>
              <a:bgClr>
                <a:srgbClr val="FFFFFF"/>
              </a:bgClr>
            </a:patt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5128" name="Rectangle 40" descr="Wide downward diagonal"/>
            <p:cNvSpPr>
              <a:spLocks noChangeArrowheads="1"/>
            </p:cNvSpPr>
            <p:nvPr/>
          </p:nvSpPr>
          <p:spPr bwMode="auto">
            <a:xfrm rot="5400000">
              <a:off x="4477" y="1778"/>
              <a:ext cx="1297" cy="311"/>
            </a:xfrm>
            <a:prstGeom prst="rect">
              <a:avLst/>
            </a:prstGeom>
            <a:pattFill prst="wdDnDiag">
              <a:fgClr>
                <a:schemeClr val="bg2"/>
              </a:fgClr>
              <a:bgClr>
                <a:srgbClr val="FFFFFF"/>
              </a:bgClr>
            </a:patt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25129" name="Oval 41"/>
          <p:cNvSpPr>
            <a:spLocks noChangeArrowheads="1"/>
          </p:cNvSpPr>
          <p:nvPr/>
        </p:nvSpPr>
        <p:spPr bwMode="auto">
          <a:xfrm>
            <a:off x="2514600" y="5011737"/>
            <a:ext cx="2514600" cy="1295400"/>
          </a:xfrm>
          <a:prstGeom prst="ellipse">
            <a:avLst/>
          </a:prstGeom>
          <a:noFill/>
          <a:ln w="2540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5130" name="Text Box 42"/>
          <p:cNvSpPr txBox="1">
            <a:spLocks noChangeArrowheads="1"/>
          </p:cNvSpPr>
          <p:nvPr/>
        </p:nvSpPr>
        <p:spPr bwMode="auto">
          <a:xfrm>
            <a:off x="7315200" y="4233863"/>
            <a:ext cx="2514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Proximity Matrix</a:t>
            </a:r>
          </a:p>
        </p:txBody>
      </p:sp>
      <p:graphicFrame>
        <p:nvGraphicFramePr>
          <p:cNvPr id="1625131" name="Object 43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6172200" y="4859338"/>
          <a:ext cx="4083050" cy="184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7591349" imgH="3431733" progId="Visio.Drawing.6">
                  <p:embed/>
                </p:oleObj>
              </mc:Choice>
              <mc:Fallback>
                <p:oleObj name="Visio" r:id="rId2" imgW="7591349" imgH="3431733" progId="Visio.Drawing.6">
                  <p:embed/>
                  <p:pic>
                    <p:nvPicPr>
                      <p:cNvPr id="1625131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4859338"/>
                        <a:ext cx="4083050" cy="184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80311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6114" name="Rectangle 2"/>
          <p:cNvSpPr>
            <a:spLocks noGrp="1" noChangeArrowheads="1"/>
          </p:cNvSpPr>
          <p:nvPr>
            <p:ph type="title"/>
          </p:nvPr>
        </p:nvSpPr>
        <p:spPr>
          <a:xfrm>
            <a:off x="412750" y="416005"/>
            <a:ext cx="8229600" cy="990600"/>
          </a:xfrm>
        </p:spPr>
        <p:txBody>
          <a:bodyPr/>
          <a:lstStyle/>
          <a:p>
            <a:r>
              <a:rPr lang="en-US" dirty="0"/>
              <a:t>After Merging</a:t>
            </a:r>
          </a:p>
        </p:txBody>
      </p:sp>
      <p:sp>
        <p:nvSpPr>
          <p:cNvPr id="1626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71600"/>
            <a:ext cx="9906000" cy="4876800"/>
          </a:xfrm>
        </p:spPr>
        <p:txBody>
          <a:bodyPr/>
          <a:lstStyle/>
          <a:p>
            <a:pPr marL="342900" indent="-342900"/>
            <a:r>
              <a:rPr lang="en-US" sz="2200" dirty="0"/>
              <a:t>The question is “How do we update the proximity matrix?” </a:t>
            </a:r>
          </a:p>
          <a:p>
            <a:pPr marL="742950" lvl="1" indent="-285750"/>
            <a:endParaRPr lang="en-US" sz="2000" dirty="0"/>
          </a:p>
        </p:txBody>
      </p:sp>
      <p:sp>
        <p:nvSpPr>
          <p:cNvPr id="1626116" name="Freeform 4"/>
          <p:cNvSpPr>
            <a:spLocks/>
          </p:cNvSpPr>
          <p:nvPr/>
        </p:nvSpPr>
        <p:spPr bwMode="auto">
          <a:xfrm>
            <a:off x="2133600" y="4191001"/>
            <a:ext cx="546100" cy="773113"/>
          </a:xfrm>
          <a:custGeom>
            <a:avLst/>
            <a:gdLst>
              <a:gd name="T0" fmla="*/ 433 w 598"/>
              <a:gd name="T1" fmla="*/ 69 h 652"/>
              <a:gd name="T2" fmla="*/ 248 w 598"/>
              <a:gd name="T3" fmla="*/ 0 h 652"/>
              <a:gd name="T4" fmla="*/ 152 w 598"/>
              <a:gd name="T5" fmla="*/ 34 h 652"/>
              <a:gd name="T6" fmla="*/ 125 w 598"/>
              <a:gd name="T7" fmla="*/ 96 h 652"/>
              <a:gd name="T8" fmla="*/ 70 w 598"/>
              <a:gd name="T9" fmla="*/ 172 h 652"/>
              <a:gd name="T10" fmla="*/ 49 w 598"/>
              <a:gd name="T11" fmla="*/ 178 h 652"/>
              <a:gd name="T12" fmla="*/ 29 w 598"/>
              <a:gd name="T13" fmla="*/ 220 h 652"/>
              <a:gd name="T14" fmla="*/ 15 w 598"/>
              <a:gd name="T15" fmla="*/ 261 h 652"/>
              <a:gd name="T16" fmla="*/ 29 w 598"/>
              <a:gd name="T17" fmla="*/ 384 h 652"/>
              <a:gd name="T18" fmla="*/ 97 w 598"/>
              <a:gd name="T19" fmla="*/ 412 h 652"/>
              <a:gd name="T20" fmla="*/ 77 w 598"/>
              <a:gd name="T21" fmla="*/ 487 h 652"/>
              <a:gd name="T22" fmla="*/ 104 w 598"/>
              <a:gd name="T23" fmla="*/ 617 h 652"/>
              <a:gd name="T24" fmla="*/ 166 w 598"/>
              <a:gd name="T25" fmla="*/ 645 h 652"/>
              <a:gd name="T26" fmla="*/ 186 w 598"/>
              <a:gd name="T27" fmla="*/ 652 h 652"/>
              <a:gd name="T28" fmla="*/ 241 w 598"/>
              <a:gd name="T29" fmla="*/ 604 h 652"/>
              <a:gd name="T30" fmla="*/ 351 w 598"/>
              <a:gd name="T31" fmla="*/ 652 h 652"/>
              <a:gd name="T32" fmla="*/ 447 w 598"/>
              <a:gd name="T33" fmla="*/ 590 h 652"/>
              <a:gd name="T34" fmla="*/ 522 w 598"/>
              <a:gd name="T35" fmla="*/ 542 h 652"/>
              <a:gd name="T36" fmla="*/ 570 w 598"/>
              <a:gd name="T37" fmla="*/ 446 h 652"/>
              <a:gd name="T38" fmla="*/ 536 w 598"/>
              <a:gd name="T39" fmla="*/ 391 h 652"/>
              <a:gd name="T40" fmla="*/ 563 w 598"/>
              <a:gd name="T41" fmla="*/ 350 h 652"/>
              <a:gd name="T42" fmla="*/ 598 w 598"/>
              <a:gd name="T43" fmla="*/ 288 h 652"/>
              <a:gd name="T44" fmla="*/ 584 w 598"/>
              <a:gd name="T45" fmla="*/ 192 h 652"/>
              <a:gd name="T46" fmla="*/ 447 w 598"/>
              <a:gd name="T47" fmla="*/ 96 h 652"/>
              <a:gd name="T48" fmla="*/ 433 w 598"/>
              <a:gd name="T49" fmla="*/ 69 h 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98" h="652">
                <a:moveTo>
                  <a:pt x="433" y="69"/>
                </a:moveTo>
                <a:cubicBezTo>
                  <a:pt x="379" y="31"/>
                  <a:pt x="310" y="21"/>
                  <a:pt x="248" y="0"/>
                </a:cubicBezTo>
                <a:cubicBezTo>
                  <a:pt x="195" y="7"/>
                  <a:pt x="192" y="10"/>
                  <a:pt x="152" y="34"/>
                </a:cubicBezTo>
                <a:cubicBezTo>
                  <a:pt x="144" y="57"/>
                  <a:pt x="132" y="73"/>
                  <a:pt x="125" y="96"/>
                </a:cubicBezTo>
                <a:cubicBezTo>
                  <a:pt x="133" y="189"/>
                  <a:pt x="154" y="159"/>
                  <a:pt x="70" y="172"/>
                </a:cubicBezTo>
                <a:cubicBezTo>
                  <a:pt x="63" y="173"/>
                  <a:pt x="56" y="176"/>
                  <a:pt x="49" y="178"/>
                </a:cubicBezTo>
                <a:cubicBezTo>
                  <a:pt x="29" y="209"/>
                  <a:pt x="39" y="188"/>
                  <a:pt x="29" y="220"/>
                </a:cubicBezTo>
                <a:cubicBezTo>
                  <a:pt x="25" y="234"/>
                  <a:pt x="15" y="261"/>
                  <a:pt x="15" y="261"/>
                </a:cubicBezTo>
                <a:cubicBezTo>
                  <a:pt x="18" y="302"/>
                  <a:pt x="0" y="355"/>
                  <a:pt x="29" y="384"/>
                </a:cubicBezTo>
                <a:cubicBezTo>
                  <a:pt x="46" y="401"/>
                  <a:pt x="97" y="412"/>
                  <a:pt x="97" y="412"/>
                </a:cubicBezTo>
                <a:cubicBezTo>
                  <a:pt x="92" y="438"/>
                  <a:pt x="84" y="462"/>
                  <a:pt x="77" y="487"/>
                </a:cubicBezTo>
                <a:cubicBezTo>
                  <a:pt x="79" y="523"/>
                  <a:pt x="71" y="585"/>
                  <a:pt x="104" y="617"/>
                </a:cubicBezTo>
                <a:cubicBezTo>
                  <a:pt x="121" y="634"/>
                  <a:pt x="144" y="638"/>
                  <a:pt x="166" y="645"/>
                </a:cubicBezTo>
                <a:cubicBezTo>
                  <a:pt x="173" y="647"/>
                  <a:pt x="186" y="652"/>
                  <a:pt x="186" y="652"/>
                </a:cubicBezTo>
                <a:cubicBezTo>
                  <a:pt x="214" y="643"/>
                  <a:pt x="224" y="628"/>
                  <a:pt x="241" y="604"/>
                </a:cubicBezTo>
                <a:cubicBezTo>
                  <a:pt x="276" y="626"/>
                  <a:pt x="311" y="642"/>
                  <a:pt x="351" y="652"/>
                </a:cubicBezTo>
                <a:cubicBezTo>
                  <a:pt x="400" y="644"/>
                  <a:pt x="419" y="631"/>
                  <a:pt x="447" y="590"/>
                </a:cubicBezTo>
                <a:cubicBezTo>
                  <a:pt x="467" y="531"/>
                  <a:pt x="403" y="553"/>
                  <a:pt x="522" y="542"/>
                </a:cubicBezTo>
                <a:cubicBezTo>
                  <a:pt x="555" y="520"/>
                  <a:pt x="557" y="482"/>
                  <a:pt x="570" y="446"/>
                </a:cubicBezTo>
                <a:cubicBezTo>
                  <a:pt x="561" y="418"/>
                  <a:pt x="562" y="408"/>
                  <a:pt x="536" y="391"/>
                </a:cubicBezTo>
                <a:cubicBezTo>
                  <a:pt x="512" y="355"/>
                  <a:pt x="529" y="362"/>
                  <a:pt x="563" y="350"/>
                </a:cubicBezTo>
                <a:cubicBezTo>
                  <a:pt x="595" y="303"/>
                  <a:pt x="586" y="325"/>
                  <a:pt x="598" y="288"/>
                </a:cubicBezTo>
                <a:cubicBezTo>
                  <a:pt x="596" y="271"/>
                  <a:pt x="597" y="218"/>
                  <a:pt x="584" y="192"/>
                </a:cubicBezTo>
                <a:cubicBezTo>
                  <a:pt x="560" y="146"/>
                  <a:pt x="494" y="112"/>
                  <a:pt x="447" y="96"/>
                </a:cubicBezTo>
                <a:cubicBezTo>
                  <a:pt x="437" y="93"/>
                  <a:pt x="438" y="78"/>
                  <a:pt x="433" y="69"/>
                </a:cubicBezTo>
                <a:close/>
              </a:path>
            </a:pathLst>
          </a:custGeom>
          <a:solidFill>
            <a:schemeClr val="bg2"/>
          </a:solidFill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26117" name="Freeform 5"/>
          <p:cNvSpPr>
            <a:spLocks/>
          </p:cNvSpPr>
          <p:nvPr/>
        </p:nvSpPr>
        <p:spPr bwMode="auto">
          <a:xfrm rot="16200000">
            <a:off x="3124200" y="2971800"/>
            <a:ext cx="762000" cy="914400"/>
          </a:xfrm>
          <a:custGeom>
            <a:avLst/>
            <a:gdLst>
              <a:gd name="T0" fmla="*/ 433 w 598"/>
              <a:gd name="T1" fmla="*/ 69 h 652"/>
              <a:gd name="T2" fmla="*/ 248 w 598"/>
              <a:gd name="T3" fmla="*/ 0 h 652"/>
              <a:gd name="T4" fmla="*/ 152 w 598"/>
              <a:gd name="T5" fmla="*/ 34 h 652"/>
              <a:gd name="T6" fmla="*/ 125 w 598"/>
              <a:gd name="T7" fmla="*/ 96 h 652"/>
              <a:gd name="T8" fmla="*/ 70 w 598"/>
              <a:gd name="T9" fmla="*/ 172 h 652"/>
              <a:gd name="T10" fmla="*/ 49 w 598"/>
              <a:gd name="T11" fmla="*/ 178 h 652"/>
              <a:gd name="T12" fmla="*/ 29 w 598"/>
              <a:gd name="T13" fmla="*/ 220 h 652"/>
              <a:gd name="T14" fmla="*/ 15 w 598"/>
              <a:gd name="T15" fmla="*/ 261 h 652"/>
              <a:gd name="T16" fmla="*/ 29 w 598"/>
              <a:gd name="T17" fmla="*/ 384 h 652"/>
              <a:gd name="T18" fmla="*/ 97 w 598"/>
              <a:gd name="T19" fmla="*/ 412 h 652"/>
              <a:gd name="T20" fmla="*/ 77 w 598"/>
              <a:gd name="T21" fmla="*/ 487 h 652"/>
              <a:gd name="T22" fmla="*/ 104 w 598"/>
              <a:gd name="T23" fmla="*/ 617 h 652"/>
              <a:gd name="T24" fmla="*/ 166 w 598"/>
              <a:gd name="T25" fmla="*/ 645 h 652"/>
              <a:gd name="T26" fmla="*/ 186 w 598"/>
              <a:gd name="T27" fmla="*/ 652 h 652"/>
              <a:gd name="T28" fmla="*/ 241 w 598"/>
              <a:gd name="T29" fmla="*/ 604 h 652"/>
              <a:gd name="T30" fmla="*/ 351 w 598"/>
              <a:gd name="T31" fmla="*/ 652 h 652"/>
              <a:gd name="T32" fmla="*/ 447 w 598"/>
              <a:gd name="T33" fmla="*/ 590 h 652"/>
              <a:gd name="T34" fmla="*/ 522 w 598"/>
              <a:gd name="T35" fmla="*/ 542 h 652"/>
              <a:gd name="T36" fmla="*/ 570 w 598"/>
              <a:gd name="T37" fmla="*/ 446 h 652"/>
              <a:gd name="T38" fmla="*/ 536 w 598"/>
              <a:gd name="T39" fmla="*/ 391 h 652"/>
              <a:gd name="T40" fmla="*/ 563 w 598"/>
              <a:gd name="T41" fmla="*/ 350 h 652"/>
              <a:gd name="T42" fmla="*/ 598 w 598"/>
              <a:gd name="T43" fmla="*/ 288 h 652"/>
              <a:gd name="T44" fmla="*/ 584 w 598"/>
              <a:gd name="T45" fmla="*/ 192 h 652"/>
              <a:gd name="T46" fmla="*/ 447 w 598"/>
              <a:gd name="T47" fmla="*/ 96 h 652"/>
              <a:gd name="T48" fmla="*/ 433 w 598"/>
              <a:gd name="T49" fmla="*/ 69 h 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98" h="652">
                <a:moveTo>
                  <a:pt x="433" y="69"/>
                </a:moveTo>
                <a:cubicBezTo>
                  <a:pt x="379" y="31"/>
                  <a:pt x="310" y="21"/>
                  <a:pt x="248" y="0"/>
                </a:cubicBezTo>
                <a:cubicBezTo>
                  <a:pt x="195" y="7"/>
                  <a:pt x="192" y="10"/>
                  <a:pt x="152" y="34"/>
                </a:cubicBezTo>
                <a:cubicBezTo>
                  <a:pt x="144" y="57"/>
                  <a:pt x="132" y="73"/>
                  <a:pt x="125" y="96"/>
                </a:cubicBezTo>
                <a:cubicBezTo>
                  <a:pt x="133" y="189"/>
                  <a:pt x="154" y="159"/>
                  <a:pt x="70" y="172"/>
                </a:cubicBezTo>
                <a:cubicBezTo>
                  <a:pt x="63" y="173"/>
                  <a:pt x="56" y="176"/>
                  <a:pt x="49" y="178"/>
                </a:cubicBezTo>
                <a:cubicBezTo>
                  <a:pt x="29" y="209"/>
                  <a:pt x="39" y="188"/>
                  <a:pt x="29" y="220"/>
                </a:cubicBezTo>
                <a:cubicBezTo>
                  <a:pt x="25" y="234"/>
                  <a:pt x="15" y="261"/>
                  <a:pt x="15" y="261"/>
                </a:cubicBezTo>
                <a:cubicBezTo>
                  <a:pt x="18" y="302"/>
                  <a:pt x="0" y="355"/>
                  <a:pt x="29" y="384"/>
                </a:cubicBezTo>
                <a:cubicBezTo>
                  <a:pt x="46" y="401"/>
                  <a:pt x="97" y="412"/>
                  <a:pt x="97" y="412"/>
                </a:cubicBezTo>
                <a:cubicBezTo>
                  <a:pt x="92" y="438"/>
                  <a:pt x="84" y="462"/>
                  <a:pt x="77" y="487"/>
                </a:cubicBezTo>
                <a:cubicBezTo>
                  <a:pt x="79" y="523"/>
                  <a:pt x="71" y="585"/>
                  <a:pt x="104" y="617"/>
                </a:cubicBezTo>
                <a:cubicBezTo>
                  <a:pt x="121" y="634"/>
                  <a:pt x="144" y="638"/>
                  <a:pt x="166" y="645"/>
                </a:cubicBezTo>
                <a:cubicBezTo>
                  <a:pt x="173" y="647"/>
                  <a:pt x="186" y="652"/>
                  <a:pt x="186" y="652"/>
                </a:cubicBezTo>
                <a:cubicBezTo>
                  <a:pt x="214" y="643"/>
                  <a:pt x="224" y="628"/>
                  <a:pt x="241" y="604"/>
                </a:cubicBezTo>
                <a:cubicBezTo>
                  <a:pt x="276" y="626"/>
                  <a:pt x="311" y="642"/>
                  <a:pt x="351" y="652"/>
                </a:cubicBezTo>
                <a:cubicBezTo>
                  <a:pt x="400" y="644"/>
                  <a:pt x="419" y="631"/>
                  <a:pt x="447" y="590"/>
                </a:cubicBezTo>
                <a:cubicBezTo>
                  <a:pt x="467" y="531"/>
                  <a:pt x="403" y="553"/>
                  <a:pt x="522" y="542"/>
                </a:cubicBezTo>
                <a:cubicBezTo>
                  <a:pt x="555" y="520"/>
                  <a:pt x="557" y="482"/>
                  <a:pt x="570" y="446"/>
                </a:cubicBezTo>
                <a:cubicBezTo>
                  <a:pt x="561" y="418"/>
                  <a:pt x="562" y="408"/>
                  <a:pt x="536" y="391"/>
                </a:cubicBezTo>
                <a:cubicBezTo>
                  <a:pt x="512" y="355"/>
                  <a:pt x="529" y="362"/>
                  <a:pt x="563" y="350"/>
                </a:cubicBezTo>
                <a:cubicBezTo>
                  <a:pt x="595" y="303"/>
                  <a:pt x="586" y="325"/>
                  <a:pt x="598" y="288"/>
                </a:cubicBezTo>
                <a:cubicBezTo>
                  <a:pt x="596" y="271"/>
                  <a:pt x="597" y="218"/>
                  <a:pt x="584" y="192"/>
                </a:cubicBezTo>
                <a:cubicBezTo>
                  <a:pt x="560" y="146"/>
                  <a:pt x="494" y="112"/>
                  <a:pt x="447" y="96"/>
                </a:cubicBezTo>
                <a:cubicBezTo>
                  <a:pt x="437" y="93"/>
                  <a:pt x="438" y="78"/>
                  <a:pt x="433" y="69"/>
                </a:cubicBezTo>
                <a:close/>
              </a:path>
            </a:pathLst>
          </a:custGeom>
          <a:solidFill>
            <a:schemeClr val="bg2"/>
          </a:solidFill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26118" name="Freeform 6"/>
          <p:cNvSpPr>
            <a:spLocks/>
          </p:cNvSpPr>
          <p:nvPr/>
        </p:nvSpPr>
        <p:spPr bwMode="auto">
          <a:xfrm rot="10800000">
            <a:off x="4838700" y="3400862"/>
            <a:ext cx="838200" cy="762000"/>
          </a:xfrm>
          <a:custGeom>
            <a:avLst/>
            <a:gdLst>
              <a:gd name="T0" fmla="*/ 433 w 598"/>
              <a:gd name="T1" fmla="*/ 69 h 652"/>
              <a:gd name="T2" fmla="*/ 248 w 598"/>
              <a:gd name="T3" fmla="*/ 0 h 652"/>
              <a:gd name="T4" fmla="*/ 152 w 598"/>
              <a:gd name="T5" fmla="*/ 34 h 652"/>
              <a:gd name="T6" fmla="*/ 125 w 598"/>
              <a:gd name="T7" fmla="*/ 96 h 652"/>
              <a:gd name="T8" fmla="*/ 70 w 598"/>
              <a:gd name="T9" fmla="*/ 172 h 652"/>
              <a:gd name="T10" fmla="*/ 49 w 598"/>
              <a:gd name="T11" fmla="*/ 178 h 652"/>
              <a:gd name="T12" fmla="*/ 29 w 598"/>
              <a:gd name="T13" fmla="*/ 220 h 652"/>
              <a:gd name="T14" fmla="*/ 15 w 598"/>
              <a:gd name="T15" fmla="*/ 261 h 652"/>
              <a:gd name="T16" fmla="*/ 29 w 598"/>
              <a:gd name="T17" fmla="*/ 384 h 652"/>
              <a:gd name="T18" fmla="*/ 97 w 598"/>
              <a:gd name="T19" fmla="*/ 412 h 652"/>
              <a:gd name="T20" fmla="*/ 77 w 598"/>
              <a:gd name="T21" fmla="*/ 487 h 652"/>
              <a:gd name="T22" fmla="*/ 104 w 598"/>
              <a:gd name="T23" fmla="*/ 617 h 652"/>
              <a:gd name="T24" fmla="*/ 166 w 598"/>
              <a:gd name="T25" fmla="*/ 645 h 652"/>
              <a:gd name="T26" fmla="*/ 186 w 598"/>
              <a:gd name="T27" fmla="*/ 652 h 652"/>
              <a:gd name="T28" fmla="*/ 241 w 598"/>
              <a:gd name="T29" fmla="*/ 604 h 652"/>
              <a:gd name="T30" fmla="*/ 351 w 598"/>
              <a:gd name="T31" fmla="*/ 652 h 652"/>
              <a:gd name="T32" fmla="*/ 447 w 598"/>
              <a:gd name="T33" fmla="*/ 590 h 652"/>
              <a:gd name="T34" fmla="*/ 522 w 598"/>
              <a:gd name="T35" fmla="*/ 542 h 652"/>
              <a:gd name="T36" fmla="*/ 570 w 598"/>
              <a:gd name="T37" fmla="*/ 446 h 652"/>
              <a:gd name="T38" fmla="*/ 536 w 598"/>
              <a:gd name="T39" fmla="*/ 391 h 652"/>
              <a:gd name="T40" fmla="*/ 563 w 598"/>
              <a:gd name="T41" fmla="*/ 350 h 652"/>
              <a:gd name="T42" fmla="*/ 598 w 598"/>
              <a:gd name="T43" fmla="*/ 288 h 652"/>
              <a:gd name="T44" fmla="*/ 584 w 598"/>
              <a:gd name="T45" fmla="*/ 192 h 652"/>
              <a:gd name="T46" fmla="*/ 447 w 598"/>
              <a:gd name="T47" fmla="*/ 96 h 652"/>
              <a:gd name="T48" fmla="*/ 433 w 598"/>
              <a:gd name="T49" fmla="*/ 69 h 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98" h="652">
                <a:moveTo>
                  <a:pt x="433" y="69"/>
                </a:moveTo>
                <a:cubicBezTo>
                  <a:pt x="379" y="31"/>
                  <a:pt x="310" y="21"/>
                  <a:pt x="248" y="0"/>
                </a:cubicBezTo>
                <a:cubicBezTo>
                  <a:pt x="195" y="7"/>
                  <a:pt x="192" y="10"/>
                  <a:pt x="152" y="34"/>
                </a:cubicBezTo>
                <a:cubicBezTo>
                  <a:pt x="144" y="57"/>
                  <a:pt x="132" y="73"/>
                  <a:pt x="125" y="96"/>
                </a:cubicBezTo>
                <a:cubicBezTo>
                  <a:pt x="133" y="189"/>
                  <a:pt x="154" y="159"/>
                  <a:pt x="70" y="172"/>
                </a:cubicBezTo>
                <a:cubicBezTo>
                  <a:pt x="63" y="173"/>
                  <a:pt x="56" y="176"/>
                  <a:pt x="49" y="178"/>
                </a:cubicBezTo>
                <a:cubicBezTo>
                  <a:pt x="29" y="209"/>
                  <a:pt x="39" y="188"/>
                  <a:pt x="29" y="220"/>
                </a:cubicBezTo>
                <a:cubicBezTo>
                  <a:pt x="25" y="234"/>
                  <a:pt x="15" y="261"/>
                  <a:pt x="15" y="261"/>
                </a:cubicBezTo>
                <a:cubicBezTo>
                  <a:pt x="18" y="302"/>
                  <a:pt x="0" y="355"/>
                  <a:pt x="29" y="384"/>
                </a:cubicBezTo>
                <a:cubicBezTo>
                  <a:pt x="46" y="401"/>
                  <a:pt x="97" y="412"/>
                  <a:pt x="97" y="412"/>
                </a:cubicBezTo>
                <a:cubicBezTo>
                  <a:pt x="92" y="438"/>
                  <a:pt x="84" y="462"/>
                  <a:pt x="77" y="487"/>
                </a:cubicBezTo>
                <a:cubicBezTo>
                  <a:pt x="79" y="523"/>
                  <a:pt x="71" y="585"/>
                  <a:pt x="104" y="617"/>
                </a:cubicBezTo>
                <a:cubicBezTo>
                  <a:pt x="121" y="634"/>
                  <a:pt x="144" y="638"/>
                  <a:pt x="166" y="645"/>
                </a:cubicBezTo>
                <a:cubicBezTo>
                  <a:pt x="173" y="647"/>
                  <a:pt x="186" y="652"/>
                  <a:pt x="186" y="652"/>
                </a:cubicBezTo>
                <a:cubicBezTo>
                  <a:pt x="214" y="643"/>
                  <a:pt x="224" y="628"/>
                  <a:pt x="241" y="604"/>
                </a:cubicBezTo>
                <a:cubicBezTo>
                  <a:pt x="276" y="626"/>
                  <a:pt x="311" y="642"/>
                  <a:pt x="351" y="652"/>
                </a:cubicBezTo>
                <a:cubicBezTo>
                  <a:pt x="400" y="644"/>
                  <a:pt x="419" y="631"/>
                  <a:pt x="447" y="590"/>
                </a:cubicBezTo>
                <a:cubicBezTo>
                  <a:pt x="467" y="531"/>
                  <a:pt x="403" y="553"/>
                  <a:pt x="522" y="542"/>
                </a:cubicBezTo>
                <a:cubicBezTo>
                  <a:pt x="555" y="520"/>
                  <a:pt x="557" y="482"/>
                  <a:pt x="570" y="446"/>
                </a:cubicBezTo>
                <a:cubicBezTo>
                  <a:pt x="561" y="418"/>
                  <a:pt x="562" y="408"/>
                  <a:pt x="536" y="391"/>
                </a:cubicBezTo>
                <a:cubicBezTo>
                  <a:pt x="512" y="355"/>
                  <a:pt x="529" y="362"/>
                  <a:pt x="563" y="350"/>
                </a:cubicBezTo>
                <a:cubicBezTo>
                  <a:pt x="595" y="303"/>
                  <a:pt x="586" y="325"/>
                  <a:pt x="598" y="288"/>
                </a:cubicBezTo>
                <a:cubicBezTo>
                  <a:pt x="596" y="271"/>
                  <a:pt x="597" y="218"/>
                  <a:pt x="584" y="192"/>
                </a:cubicBezTo>
                <a:cubicBezTo>
                  <a:pt x="560" y="146"/>
                  <a:pt x="494" y="112"/>
                  <a:pt x="447" y="96"/>
                </a:cubicBezTo>
                <a:cubicBezTo>
                  <a:pt x="437" y="93"/>
                  <a:pt x="438" y="78"/>
                  <a:pt x="433" y="69"/>
                </a:cubicBezTo>
                <a:close/>
              </a:path>
            </a:pathLst>
          </a:custGeom>
          <a:solidFill>
            <a:schemeClr val="bg2"/>
          </a:solidFill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26119" name="Freeform 7"/>
          <p:cNvSpPr>
            <a:spLocks/>
          </p:cNvSpPr>
          <p:nvPr/>
        </p:nvSpPr>
        <p:spPr bwMode="auto">
          <a:xfrm>
            <a:off x="2819400" y="5257801"/>
            <a:ext cx="2362200" cy="773113"/>
          </a:xfrm>
          <a:custGeom>
            <a:avLst/>
            <a:gdLst>
              <a:gd name="T0" fmla="*/ 433 w 598"/>
              <a:gd name="T1" fmla="*/ 69 h 652"/>
              <a:gd name="T2" fmla="*/ 248 w 598"/>
              <a:gd name="T3" fmla="*/ 0 h 652"/>
              <a:gd name="T4" fmla="*/ 152 w 598"/>
              <a:gd name="T5" fmla="*/ 34 h 652"/>
              <a:gd name="T6" fmla="*/ 125 w 598"/>
              <a:gd name="T7" fmla="*/ 96 h 652"/>
              <a:gd name="T8" fmla="*/ 70 w 598"/>
              <a:gd name="T9" fmla="*/ 172 h 652"/>
              <a:gd name="T10" fmla="*/ 49 w 598"/>
              <a:gd name="T11" fmla="*/ 178 h 652"/>
              <a:gd name="T12" fmla="*/ 29 w 598"/>
              <a:gd name="T13" fmla="*/ 220 h 652"/>
              <a:gd name="T14" fmla="*/ 15 w 598"/>
              <a:gd name="T15" fmla="*/ 261 h 652"/>
              <a:gd name="T16" fmla="*/ 29 w 598"/>
              <a:gd name="T17" fmla="*/ 384 h 652"/>
              <a:gd name="T18" fmla="*/ 97 w 598"/>
              <a:gd name="T19" fmla="*/ 412 h 652"/>
              <a:gd name="T20" fmla="*/ 77 w 598"/>
              <a:gd name="T21" fmla="*/ 487 h 652"/>
              <a:gd name="T22" fmla="*/ 104 w 598"/>
              <a:gd name="T23" fmla="*/ 617 h 652"/>
              <a:gd name="T24" fmla="*/ 166 w 598"/>
              <a:gd name="T25" fmla="*/ 645 h 652"/>
              <a:gd name="T26" fmla="*/ 186 w 598"/>
              <a:gd name="T27" fmla="*/ 652 h 652"/>
              <a:gd name="T28" fmla="*/ 241 w 598"/>
              <a:gd name="T29" fmla="*/ 604 h 652"/>
              <a:gd name="T30" fmla="*/ 351 w 598"/>
              <a:gd name="T31" fmla="*/ 652 h 652"/>
              <a:gd name="T32" fmla="*/ 447 w 598"/>
              <a:gd name="T33" fmla="*/ 590 h 652"/>
              <a:gd name="T34" fmla="*/ 522 w 598"/>
              <a:gd name="T35" fmla="*/ 542 h 652"/>
              <a:gd name="T36" fmla="*/ 570 w 598"/>
              <a:gd name="T37" fmla="*/ 446 h 652"/>
              <a:gd name="T38" fmla="*/ 536 w 598"/>
              <a:gd name="T39" fmla="*/ 391 h 652"/>
              <a:gd name="T40" fmla="*/ 563 w 598"/>
              <a:gd name="T41" fmla="*/ 350 h 652"/>
              <a:gd name="T42" fmla="*/ 598 w 598"/>
              <a:gd name="T43" fmla="*/ 288 h 652"/>
              <a:gd name="T44" fmla="*/ 584 w 598"/>
              <a:gd name="T45" fmla="*/ 192 h 652"/>
              <a:gd name="T46" fmla="*/ 447 w 598"/>
              <a:gd name="T47" fmla="*/ 96 h 652"/>
              <a:gd name="T48" fmla="*/ 433 w 598"/>
              <a:gd name="T49" fmla="*/ 69 h 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98" h="652">
                <a:moveTo>
                  <a:pt x="433" y="69"/>
                </a:moveTo>
                <a:cubicBezTo>
                  <a:pt x="379" y="31"/>
                  <a:pt x="310" y="21"/>
                  <a:pt x="248" y="0"/>
                </a:cubicBezTo>
                <a:cubicBezTo>
                  <a:pt x="195" y="7"/>
                  <a:pt x="192" y="10"/>
                  <a:pt x="152" y="34"/>
                </a:cubicBezTo>
                <a:cubicBezTo>
                  <a:pt x="144" y="57"/>
                  <a:pt x="132" y="73"/>
                  <a:pt x="125" y="96"/>
                </a:cubicBezTo>
                <a:cubicBezTo>
                  <a:pt x="133" y="189"/>
                  <a:pt x="154" y="159"/>
                  <a:pt x="70" y="172"/>
                </a:cubicBezTo>
                <a:cubicBezTo>
                  <a:pt x="63" y="173"/>
                  <a:pt x="56" y="176"/>
                  <a:pt x="49" y="178"/>
                </a:cubicBezTo>
                <a:cubicBezTo>
                  <a:pt x="29" y="209"/>
                  <a:pt x="39" y="188"/>
                  <a:pt x="29" y="220"/>
                </a:cubicBezTo>
                <a:cubicBezTo>
                  <a:pt x="25" y="234"/>
                  <a:pt x="15" y="261"/>
                  <a:pt x="15" y="261"/>
                </a:cubicBezTo>
                <a:cubicBezTo>
                  <a:pt x="18" y="302"/>
                  <a:pt x="0" y="355"/>
                  <a:pt x="29" y="384"/>
                </a:cubicBezTo>
                <a:cubicBezTo>
                  <a:pt x="46" y="401"/>
                  <a:pt x="97" y="412"/>
                  <a:pt x="97" y="412"/>
                </a:cubicBezTo>
                <a:cubicBezTo>
                  <a:pt x="92" y="438"/>
                  <a:pt x="84" y="462"/>
                  <a:pt x="77" y="487"/>
                </a:cubicBezTo>
                <a:cubicBezTo>
                  <a:pt x="79" y="523"/>
                  <a:pt x="71" y="585"/>
                  <a:pt x="104" y="617"/>
                </a:cubicBezTo>
                <a:cubicBezTo>
                  <a:pt x="121" y="634"/>
                  <a:pt x="144" y="638"/>
                  <a:pt x="166" y="645"/>
                </a:cubicBezTo>
                <a:cubicBezTo>
                  <a:pt x="173" y="647"/>
                  <a:pt x="186" y="652"/>
                  <a:pt x="186" y="652"/>
                </a:cubicBezTo>
                <a:cubicBezTo>
                  <a:pt x="214" y="643"/>
                  <a:pt x="224" y="628"/>
                  <a:pt x="241" y="604"/>
                </a:cubicBezTo>
                <a:cubicBezTo>
                  <a:pt x="276" y="626"/>
                  <a:pt x="311" y="642"/>
                  <a:pt x="351" y="652"/>
                </a:cubicBezTo>
                <a:cubicBezTo>
                  <a:pt x="400" y="644"/>
                  <a:pt x="419" y="631"/>
                  <a:pt x="447" y="590"/>
                </a:cubicBezTo>
                <a:cubicBezTo>
                  <a:pt x="467" y="531"/>
                  <a:pt x="403" y="553"/>
                  <a:pt x="522" y="542"/>
                </a:cubicBezTo>
                <a:cubicBezTo>
                  <a:pt x="555" y="520"/>
                  <a:pt x="557" y="482"/>
                  <a:pt x="570" y="446"/>
                </a:cubicBezTo>
                <a:cubicBezTo>
                  <a:pt x="561" y="418"/>
                  <a:pt x="562" y="408"/>
                  <a:pt x="536" y="391"/>
                </a:cubicBezTo>
                <a:cubicBezTo>
                  <a:pt x="512" y="355"/>
                  <a:pt x="529" y="362"/>
                  <a:pt x="563" y="350"/>
                </a:cubicBezTo>
                <a:cubicBezTo>
                  <a:pt x="595" y="303"/>
                  <a:pt x="586" y="325"/>
                  <a:pt x="598" y="288"/>
                </a:cubicBezTo>
                <a:cubicBezTo>
                  <a:pt x="596" y="271"/>
                  <a:pt x="597" y="218"/>
                  <a:pt x="584" y="192"/>
                </a:cubicBezTo>
                <a:cubicBezTo>
                  <a:pt x="560" y="146"/>
                  <a:pt x="494" y="112"/>
                  <a:pt x="447" y="96"/>
                </a:cubicBezTo>
                <a:cubicBezTo>
                  <a:pt x="437" y="93"/>
                  <a:pt x="438" y="78"/>
                  <a:pt x="433" y="69"/>
                </a:cubicBezTo>
                <a:close/>
              </a:path>
            </a:pathLst>
          </a:custGeom>
          <a:solidFill>
            <a:schemeClr val="bg2"/>
          </a:solidFill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26120" name="Text Box 8"/>
          <p:cNvSpPr txBox="1">
            <a:spLocks noChangeArrowheads="1"/>
          </p:cNvSpPr>
          <p:nvPr/>
        </p:nvSpPr>
        <p:spPr bwMode="auto">
          <a:xfrm>
            <a:off x="2209800" y="4267200"/>
            <a:ext cx="609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C1</a:t>
            </a:r>
          </a:p>
        </p:txBody>
      </p:sp>
      <p:sp>
        <p:nvSpPr>
          <p:cNvPr id="1626121" name="Text Box 9"/>
          <p:cNvSpPr txBox="1">
            <a:spLocks noChangeArrowheads="1"/>
          </p:cNvSpPr>
          <p:nvPr/>
        </p:nvSpPr>
        <p:spPr bwMode="auto">
          <a:xfrm>
            <a:off x="4953000" y="3657600"/>
            <a:ext cx="609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/>
              <a:t>C4</a:t>
            </a:r>
            <a:endParaRPr lang="en-US" dirty="0"/>
          </a:p>
        </p:txBody>
      </p:sp>
      <p:sp>
        <p:nvSpPr>
          <p:cNvPr id="1626122" name="Text Box 10"/>
          <p:cNvSpPr txBox="1">
            <a:spLocks noChangeArrowheads="1"/>
          </p:cNvSpPr>
          <p:nvPr/>
        </p:nvSpPr>
        <p:spPr bwMode="auto">
          <a:xfrm>
            <a:off x="3429000" y="5486399"/>
            <a:ext cx="1219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C2 U C5</a:t>
            </a:r>
          </a:p>
        </p:txBody>
      </p:sp>
      <p:sp>
        <p:nvSpPr>
          <p:cNvPr id="1626123" name="Text Box 11"/>
          <p:cNvSpPr txBox="1">
            <a:spLocks noChangeArrowheads="1"/>
          </p:cNvSpPr>
          <p:nvPr/>
        </p:nvSpPr>
        <p:spPr bwMode="auto">
          <a:xfrm>
            <a:off x="3276600" y="3276600"/>
            <a:ext cx="6477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/>
              <a:t>C3</a:t>
            </a:r>
            <a:endParaRPr lang="en-US" dirty="0"/>
          </a:p>
        </p:txBody>
      </p:sp>
      <p:sp>
        <p:nvSpPr>
          <p:cNvPr id="1626124" name="Text Box 12"/>
          <p:cNvSpPr txBox="1">
            <a:spLocks noChangeArrowheads="1"/>
          </p:cNvSpPr>
          <p:nvPr/>
        </p:nvSpPr>
        <p:spPr bwMode="auto">
          <a:xfrm>
            <a:off x="7518400" y="3021232"/>
            <a:ext cx="22479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  ?      ?       ?      ?    	   </a:t>
            </a:r>
          </a:p>
        </p:txBody>
      </p:sp>
      <p:sp>
        <p:nvSpPr>
          <p:cNvPr id="1626125" name="Text Box 13"/>
          <p:cNvSpPr txBox="1">
            <a:spLocks noChangeArrowheads="1"/>
          </p:cNvSpPr>
          <p:nvPr/>
        </p:nvSpPr>
        <p:spPr bwMode="auto">
          <a:xfrm>
            <a:off x="8175625" y="2667000"/>
            <a:ext cx="5334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?</a:t>
            </a:r>
          </a:p>
        </p:txBody>
      </p:sp>
      <p:sp>
        <p:nvSpPr>
          <p:cNvPr id="1626126" name="Text Box 14"/>
          <p:cNvSpPr txBox="1">
            <a:spLocks noChangeArrowheads="1"/>
          </p:cNvSpPr>
          <p:nvPr/>
        </p:nvSpPr>
        <p:spPr bwMode="auto">
          <a:xfrm>
            <a:off x="8175625" y="3505200"/>
            <a:ext cx="5334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?</a:t>
            </a:r>
          </a:p>
        </p:txBody>
      </p:sp>
      <p:sp>
        <p:nvSpPr>
          <p:cNvPr id="1626127" name="Text Box 15"/>
          <p:cNvSpPr txBox="1">
            <a:spLocks noChangeArrowheads="1"/>
          </p:cNvSpPr>
          <p:nvPr/>
        </p:nvSpPr>
        <p:spPr bwMode="auto">
          <a:xfrm>
            <a:off x="8175625" y="3886200"/>
            <a:ext cx="5334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?</a:t>
            </a:r>
          </a:p>
        </p:txBody>
      </p:sp>
      <p:sp>
        <p:nvSpPr>
          <p:cNvPr id="1626128" name="Text Box 16"/>
          <p:cNvSpPr txBox="1">
            <a:spLocks noChangeArrowheads="1"/>
          </p:cNvSpPr>
          <p:nvPr/>
        </p:nvSpPr>
        <p:spPr bwMode="auto">
          <a:xfrm>
            <a:off x="8099425" y="1727199"/>
            <a:ext cx="511174" cy="92333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/>
              <a:t>C2</a:t>
            </a:r>
            <a:r>
              <a:rPr lang="en-US" dirty="0"/>
              <a:t> U </a:t>
            </a:r>
            <a:r>
              <a:rPr lang="en-US" dirty="0" err="1"/>
              <a:t>C5</a:t>
            </a:r>
            <a:endParaRPr lang="en-US" dirty="0"/>
          </a:p>
        </p:txBody>
      </p:sp>
      <p:sp>
        <p:nvSpPr>
          <p:cNvPr id="1626129" name="Text Box 17"/>
          <p:cNvSpPr txBox="1">
            <a:spLocks noChangeArrowheads="1"/>
          </p:cNvSpPr>
          <p:nvPr/>
        </p:nvSpPr>
        <p:spPr bwMode="auto">
          <a:xfrm>
            <a:off x="7620000" y="2286000"/>
            <a:ext cx="5334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C1</a:t>
            </a:r>
          </a:p>
        </p:txBody>
      </p:sp>
      <p:sp>
        <p:nvSpPr>
          <p:cNvPr id="1626130" name="Line 18"/>
          <p:cNvSpPr>
            <a:spLocks noChangeShapeType="1"/>
          </p:cNvSpPr>
          <p:nvPr/>
        </p:nvSpPr>
        <p:spPr bwMode="auto">
          <a:xfrm>
            <a:off x="7543800" y="2286000"/>
            <a:ext cx="0" cy="190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26131" name="Line 19"/>
          <p:cNvSpPr>
            <a:spLocks noChangeShapeType="1"/>
          </p:cNvSpPr>
          <p:nvPr/>
        </p:nvSpPr>
        <p:spPr bwMode="auto">
          <a:xfrm>
            <a:off x="7239000" y="2590800"/>
            <a:ext cx="2362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26132" name="Text Box 20"/>
          <p:cNvSpPr txBox="1">
            <a:spLocks noChangeArrowheads="1"/>
          </p:cNvSpPr>
          <p:nvPr/>
        </p:nvSpPr>
        <p:spPr bwMode="auto">
          <a:xfrm>
            <a:off x="7162800" y="2667000"/>
            <a:ext cx="5334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C1</a:t>
            </a:r>
          </a:p>
        </p:txBody>
      </p:sp>
      <p:sp>
        <p:nvSpPr>
          <p:cNvPr id="1626133" name="Text Box 21"/>
          <p:cNvSpPr txBox="1">
            <a:spLocks noChangeArrowheads="1"/>
          </p:cNvSpPr>
          <p:nvPr/>
        </p:nvSpPr>
        <p:spPr bwMode="auto">
          <a:xfrm>
            <a:off x="7162800" y="3458527"/>
            <a:ext cx="5334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/>
              <a:t>C3</a:t>
            </a:r>
            <a:endParaRPr lang="en-US" dirty="0"/>
          </a:p>
        </p:txBody>
      </p:sp>
      <p:sp>
        <p:nvSpPr>
          <p:cNvPr id="1626134" name="Text Box 22"/>
          <p:cNvSpPr txBox="1">
            <a:spLocks noChangeArrowheads="1"/>
          </p:cNvSpPr>
          <p:nvPr/>
        </p:nvSpPr>
        <p:spPr bwMode="auto">
          <a:xfrm>
            <a:off x="7162800" y="3886200"/>
            <a:ext cx="5334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C4</a:t>
            </a:r>
          </a:p>
        </p:txBody>
      </p:sp>
      <p:sp>
        <p:nvSpPr>
          <p:cNvPr id="1626135" name="Text Box 23"/>
          <p:cNvSpPr txBox="1">
            <a:spLocks noChangeArrowheads="1"/>
          </p:cNvSpPr>
          <p:nvPr/>
        </p:nvSpPr>
        <p:spPr bwMode="auto">
          <a:xfrm>
            <a:off x="6477000" y="3018473"/>
            <a:ext cx="1066800" cy="369332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/>
              <a:t>C2</a:t>
            </a:r>
            <a:r>
              <a:rPr lang="en-US" dirty="0"/>
              <a:t> U </a:t>
            </a:r>
            <a:r>
              <a:rPr lang="en-US" dirty="0" err="1"/>
              <a:t>C5</a:t>
            </a:r>
            <a:endParaRPr lang="en-US" dirty="0"/>
          </a:p>
        </p:txBody>
      </p:sp>
      <p:sp>
        <p:nvSpPr>
          <p:cNvPr id="1626136" name="Text Box 24"/>
          <p:cNvSpPr txBox="1">
            <a:spLocks noChangeArrowheads="1"/>
          </p:cNvSpPr>
          <p:nvPr/>
        </p:nvSpPr>
        <p:spPr bwMode="auto">
          <a:xfrm>
            <a:off x="8610600" y="2286000"/>
            <a:ext cx="5334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C3</a:t>
            </a:r>
          </a:p>
        </p:txBody>
      </p:sp>
      <p:sp>
        <p:nvSpPr>
          <p:cNvPr id="1626137" name="Text Box 25"/>
          <p:cNvSpPr txBox="1">
            <a:spLocks noChangeArrowheads="1"/>
          </p:cNvSpPr>
          <p:nvPr/>
        </p:nvSpPr>
        <p:spPr bwMode="auto">
          <a:xfrm>
            <a:off x="9144000" y="2286000"/>
            <a:ext cx="5334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C4</a:t>
            </a:r>
          </a:p>
        </p:txBody>
      </p:sp>
      <p:sp>
        <p:nvSpPr>
          <p:cNvPr id="1626138" name="Line 26"/>
          <p:cNvSpPr>
            <a:spLocks noChangeShapeType="1"/>
          </p:cNvSpPr>
          <p:nvPr/>
        </p:nvSpPr>
        <p:spPr bwMode="auto">
          <a:xfrm>
            <a:off x="7239000" y="2971800"/>
            <a:ext cx="2362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26139" name="Line 27"/>
          <p:cNvSpPr>
            <a:spLocks noChangeShapeType="1"/>
          </p:cNvSpPr>
          <p:nvPr/>
        </p:nvSpPr>
        <p:spPr bwMode="auto">
          <a:xfrm>
            <a:off x="7239000" y="3810000"/>
            <a:ext cx="2362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26140" name="Line 28"/>
          <p:cNvSpPr>
            <a:spLocks noChangeShapeType="1"/>
          </p:cNvSpPr>
          <p:nvPr/>
        </p:nvSpPr>
        <p:spPr bwMode="auto">
          <a:xfrm>
            <a:off x="7239000" y="3429000"/>
            <a:ext cx="2362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26141" name="Line 29"/>
          <p:cNvSpPr>
            <a:spLocks noChangeShapeType="1"/>
          </p:cNvSpPr>
          <p:nvPr/>
        </p:nvSpPr>
        <p:spPr bwMode="auto">
          <a:xfrm>
            <a:off x="7239000" y="4191000"/>
            <a:ext cx="2362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26142" name="Line 30"/>
          <p:cNvSpPr>
            <a:spLocks noChangeShapeType="1"/>
          </p:cNvSpPr>
          <p:nvPr/>
        </p:nvSpPr>
        <p:spPr bwMode="auto">
          <a:xfrm>
            <a:off x="8077200" y="2286000"/>
            <a:ext cx="0" cy="190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26143" name="Line 31"/>
          <p:cNvSpPr>
            <a:spLocks noChangeShapeType="1"/>
          </p:cNvSpPr>
          <p:nvPr/>
        </p:nvSpPr>
        <p:spPr bwMode="auto">
          <a:xfrm>
            <a:off x="8534400" y="2286000"/>
            <a:ext cx="0" cy="190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26144" name="Line 32"/>
          <p:cNvSpPr>
            <a:spLocks noChangeShapeType="1"/>
          </p:cNvSpPr>
          <p:nvPr/>
        </p:nvSpPr>
        <p:spPr bwMode="auto">
          <a:xfrm>
            <a:off x="9067800" y="2286000"/>
            <a:ext cx="0" cy="190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26145" name="Line 33"/>
          <p:cNvSpPr>
            <a:spLocks noChangeShapeType="1"/>
          </p:cNvSpPr>
          <p:nvPr/>
        </p:nvSpPr>
        <p:spPr bwMode="auto">
          <a:xfrm>
            <a:off x="9601200" y="2286000"/>
            <a:ext cx="0" cy="190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26146" name="Text Box 34"/>
          <p:cNvSpPr txBox="1">
            <a:spLocks noChangeArrowheads="1"/>
          </p:cNvSpPr>
          <p:nvPr/>
        </p:nvSpPr>
        <p:spPr bwMode="auto">
          <a:xfrm>
            <a:off x="7315200" y="4267201"/>
            <a:ext cx="2514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Proximity Matrix</a:t>
            </a:r>
          </a:p>
        </p:txBody>
      </p:sp>
      <p:graphicFrame>
        <p:nvGraphicFramePr>
          <p:cNvPr id="1626147" name="Object 35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6172200" y="4740276"/>
          <a:ext cx="4083050" cy="196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7591349" imgH="3654718" progId="Visio.Drawing.6">
                  <p:embed/>
                </p:oleObj>
              </mc:Choice>
              <mc:Fallback>
                <p:oleObj name="Visio" r:id="rId2" imgW="7591349" imgH="3654718" progId="Visio.Drawing.6">
                  <p:embed/>
                  <p:pic>
                    <p:nvPicPr>
                      <p:cNvPr id="1626147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4740276"/>
                        <a:ext cx="4083050" cy="196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48494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713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419100"/>
            <a:ext cx="8280400" cy="1066800"/>
          </a:xfrm>
        </p:spPr>
        <p:txBody>
          <a:bodyPr>
            <a:normAutofit/>
          </a:bodyPr>
          <a:lstStyle/>
          <a:p>
            <a:r>
              <a:rPr lang="en-US" dirty="0"/>
              <a:t>How to Define Inter-Cluster Similarity</a:t>
            </a:r>
          </a:p>
        </p:txBody>
      </p:sp>
      <p:sp>
        <p:nvSpPr>
          <p:cNvPr id="1627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39963" y="2801939"/>
            <a:ext cx="4800600" cy="3303587"/>
          </a:xfrm>
        </p:spPr>
        <p:txBody>
          <a:bodyPr/>
          <a:lstStyle/>
          <a:p>
            <a:pPr marL="990600" lvl="1" indent="-533400">
              <a:lnSpc>
                <a:spcPct val="90000"/>
              </a:lnSpc>
              <a:buNone/>
            </a:pPr>
            <a:r>
              <a:rPr lang="en-US" sz="1000"/>
              <a:t> </a:t>
            </a:r>
          </a:p>
        </p:txBody>
      </p:sp>
      <p:grpSp>
        <p:nvGrpSpPr>
          <p:cNvPr id="1627140" name="Group 4"/>
          <p:cNvGrpSpPr>
            <a:grpSpLocks/>
          </p:cNvGrpSpPr>
          <p:nvPr/>
        </p:nvGrpSpPr>
        <p:grpSpPr bwMode="auto">
          <a:xfrm>
            <a:off x="7086600" y="1524001"/>
            <a:ext cx="3429000" cy="2667000"/>
            <a:chOff x="3456" y="1440"/>
            <a:chExt cx="2160" cy="1680"/>
          </a:xfrm>
        </p:grpSpPr>
        <p:sp>
          <p:nvSpPr>
            <p:cNvPr id="1627141" name="Line 5"/>
            <p:cNvSpPr>
              <a:spLocks noChangeShapeType="1"/>
            </p:cNvSpPr>
            <p:nvPr/>
          </p:nvSpPr>
          <p:spPr bwMode="auto">
            <a:xfrm>
              <a:off x="3696" y="1440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7142" name="Line 6"/>
            <p:cNvSpPr>
              <a:spLocks noChangeShapeType="1"/>
            </p:cNvSpPr>
            <p:nvPr/>
          </p:nvSpPr>
          <p:spPr bwMode="auto">
            <a:xfrm>
              <a:off x="3504" y="1632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7143" name="Line 7"/>
            <p:cNvSpPr>
              <a:spLocks noChangeShapeType="1"/>
            </p:cNvSpPr>
            <p:nvPr/>
          </p:nvSpPr>
          <p:spPr bwMode="auto">
            <a:xfrm>
              <a:off x="4012" y="1440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7144" name="Line 8"/>
            <p:cNvSpPr>
              <a:spLocks noChangeShapeType="1"/>
            </p:cNvSpPr>
            <p:nvPr/>
          </p:nvSpPr>
          <p:spPr bwMode="auto">
            <a:xfrm>
              <a:off x="4329" y="1440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7145" name="Line 9"/>
            <p:cNvSpPr>
              <a:spLocks noChangeShapeType="1"/>
            </p:cNvSpPr>
            <p:nvPr/>
          </p:nvSpPr>
          <p:spPr bwMode="auto">
            <a:xfrm>
              <a:off x="4646" y="1440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7146" name="Line 10"/>
            <p:cNvSpPr>
              <a:spLocks noChangeShapeType="1"/>
            </p:cNvSpPr>
            <p:nvPr/>
          </p:nvSpPr>
          <p:spPr bwMode="auto">
            <a:xfrm>
              <a:off x="4963" y="1440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7147" name="Line 11"/>
            <p:cNvSpPr>
              <a:spLocks noChangeShapeType="1"/>
            </p:cNvSpPr>
            <p:nvPr/>
          </p:nvSpPr>
          <p:spPr bwMode="auto">
            <a:xfrm>
              <a:off x="5280" y="1440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7148" name="Line 12"/>
            <p:cNvSpPr>
              <a:spLocks noChangeShapeType="1"/>
            </p:cNvSpPr>
            <p:nvPr/>
          </p:nvSpPr>
          <p:spPr bwMode="auto">
            <a:xfrm>
              <a:off x="3504" y="1891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7149" name="Line 13"/>
            <p:cNvSpPr>
              <a:spLocks noChangeShapeType="1"/>
            </p:cNvSpPr>
            <p:nvPr/>
          </p:nvSpPr>
          <p:spPr bwMode="auto">
            <a:xfrm>
              <a:off x="3504" y="2150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7150" name="Line 14"/>
            <p:cNvSpPr>
              <a:spLocks noChangeShapeType="1"/>
            </p:cNvSpPr>
            <p:nvPr/>
          </p:nvSpPr>
          <p:spPr bwMode="auto">
            <a:xfrm>
              <a:off x="3504" y="2409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7151" name="Line 15"/>
            <p:cNvSpPr>
              <a:spLocks noChangeShapeType="1"/>
            </p:cNvSpPr>
            <p:nvPr/>
          </p:nvSpPr>
          <p:spPr bwMode="auto">
            <a:xfrm>
              <a:off x="3504" y="2668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7152" name="Line 16"/>
            <p:cNvSpPr>
              <a:spLocks noChangeShapeType="1"/>
            </p:cNvSpPr>
            <p:nvPr/>
          </p:nvSpPr>
          <p:spPr bwMode="auto">
            <a:xfrm>
              <a:off x="3504" y="2928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7153" name="Text Box 17"/>
            <p:cNvSpPr txBox="1">
              <a:spLocks noChangeArrowheads="1"/>
            </p:cNvSpPr>
            <p:nvPr/>
          </p:nvSpPr>
          <p:spPr bwMode="auto">
            <a:xfrm>
              <a:off x="3456" y="1680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p1</a:t>
              </a:r>
            </a:p>
          </p:txBody>
        </p:sp>
        <p:sp>
          <p:nvSpPr>
            <p:cNvPr id="1627154" name="Text Box 18"/>
            <p:cNvSpPr txBox="1">
              <a:spLocks noChangeArrowheads="1"/>
            </p:cNvSpPr>
            <p:nvPr/>
          </p:nvSpPr>
          <p:spPr bwMode="auto">
            <a:xfrm>
              <a:off x="3456" y="2208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p3</a:t>
              </a:r>
            </a:p>
          </p:txBody>
        </p:sp>
        <p:sp>
          <p:nvSpPr>
            <p:cNvPr id="1627155" name="Text Box 19"/>
            <p:cNvSpPr txBox="1">
              <a:spLocks noChangeArrowheads="1"/>
            </p:cNvSpPr>
            <p:nvPr/>
          </p:nvSpPr>
          <p:spPr bwMode="auto">
            <a:xfrm>
              <a:off x="3456" y="2736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p5</a:t>
              </a:r>
            </a:p>
          </p:txBody>
        </p:sp>
        <p:sp>
          <p:nvSpPr>
            <p:cNvPr id="1627156" name="Text Box 20"/>
            <p:cNvSpPr txBox="1">
              <a:spLocks noChangeArrowheads="1"/>
            </p:cNvSpPr>
            <p:nvPr/>
          </p:nvSpPr>
          <p:spPr bwMode="auto">
            <a:xfrm>
              <a:off x="3456" y="2496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p4</a:t>
              </a:r>
            </a:p>
          </p:txBody>
        </p:sp>
        <p:sp>
          <p:nvSpPr>
            <p:cNvPr id="1627157" name="Text Box 21"/>
            <p:cNvSpPr txBox="1">
              <a:spLocks noChangeArrowheads="1"/>
            </p:cNvSpPr>
            <p:nvPr/>
          </p:nvSpPr>
          <p:spPr bwMode="auto">
            <a:xfrm>
              <a:off x="3456" y="1968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p2</a:t>
              </a:r>
            </a:p>
          </p:txBody>
        </p:sp>
        <p:sp>
          <p:nvSpPr>
            <p:cNvPr id="1627158" name="Text Box 22"/>
            <p:cNvSpPr txBox="1">
              <a:spLocks noChangeArrowheads="1"/>
            </p:cNvSpPr>
            <p:nvPr/>
          </p:nvSpPr>
          <p:spPr bwMode="auto">
            <a:xfrm>
              <a:off x="3744" y="1440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p1</a:t>
              </a:r>
            </a:p>
          </p:txBody>
        </p:sp>
        <p:sp>
          <p:nvSpPr>
            <p:cNvPr id="1627159" name="Text Box 23"/>
            <p:cNvSpPr txBox="1">
              <a:spLocks noChangeArrowheads="1"/>
            </p:cNvSpPr>
            <p:nvPr/>
          </p:nvSpPr>
          <p:spPr bwMode="auto">
            <a:xfrm>
              <a:off x="4032" y="1440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p2</a:t>
              </a:r>
            </a:p>
          </p:txBody>
        </p:sp>
        <p:sp>
          <p:nvSpPr>
            <p:cNvPr id="1627160" name="Text Box 24"/>
            <p:cNvSpPr txBox="1">
              <a:spLocks noChangeArrowheads="1"/>
            </p:cNvSpPr>
            <p:nvPr/>
          </p:nvSpPr>
          <p:spPr bwMode="auto">
            <a:xfrm>
              <a:off x="4368" y="1440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p3</a:t>
              </a:r>
            </a:p>
          </p:txBody>
        </p:sp>
        <p:sp>
          <p:nvSpPr>
            <p:cNvPr id="1627161" name="Text Box 25"/>
            <p:cNvSpPr txBox="1">
              <a:spLocks noChangeArrowheads="1"/>
            </p:cNvSpPr>
            <p:nvPr/>
          </p:nvSpPr>
          <p:spPr bwMode="auto">
            <a:xfrm>
              <a:off x="4704" y="1440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p4</a:t>
              </a:r>
            </a:p>
          </p:txBody>
        </p:sp>
        <p:sp>
          <p:nvSpPr>
            <p:cNvPr id="1627162" name="Text Box 26"/>
            <p:cNvSpPr txBox="1">
              <a:spLocks noChangeArrowheads="1"/>
            </p:cNvSpPr>
            <p:nvPr/>
          </p:nvSpPr>
          <p:spPr bwMode="auto">
            <a:xfrm>
              <a:off x="4944" y="1440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p5</a:t>
              </a:r>
            </a:p>
          </p:txBody>
        </p:sp>
        <p:sp>
          <p:nvSpPr>
            <p:cNvPr id="1627163" name="Text Box 27"/>
            <p:cNvSpPr txBox="1">
              <a:spLocks noChangeArrowheads="1"/>
            </p:cNvSpPr>
            <p:nvPr/>
          </p:nvSpPr>
          <p:spPr bwMode="auto">
            <a:xfrm>
              <a:off x="5280" y="1440"/>
              <a:ext cx="33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/>
                <a:t>. . .</a:t>
              </a:r>
            </a:p>
          </p:txBody>
        </p:sp>
      </p:grpSp>
      <p:sp>
        <p:nvSpPr>
          <p:cNvPr id="1627165" name="Line 29"/>
          <p:cNvSpPr>
            <a:spLocks noChangeShapeType="1"/>
          </p:cNvSpPr>
          <p:nvPr/>
        </p:nvSpPr>
        <p:spPr bwMode="auto">
          <a:xfrm>
            <a:off x="3810000" y="2514600"/>
            <a:ext cx="1066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27166" name="Text Box 30"/>
          <p:cNvSpPr txBox="1">
            <a:spLocks noChangeArrowheads="1"/>
          </p:cNvSpPr>
          <p:nvPr/>
        </p:nvSpPr>
        <p:spPr bwMode="auto">
          <a:xfrm>
            <a:off x="3810000" y="2057400"/>
            <a:ext cx="1447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Similarity?</a:t>
            </a:r>
          </a:p>
        </p:txBody>
      </p:sp>
      <p:sp>
        <p:nvSpPr>
          <p:cNvPr id="1627167" name="Rectangle 31"/>
          <p:cNvSpPr>
            <a:spLocks noChangeArrowheads="1"/>
          </p:cNvSpPr>
          <p:nvPr/>
        </p:nvSpPr>
        <p:spPr bwMode="auto">
          <a:xfrm>
            <a:off x="500063" y="3657600"/>
            <a:ext cx="7302499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ts val="200"/>
              </a:spcBef>
              <a:spcAft>
                <a:spcPts val="2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</a:pPr>
            <a:r>
              <a:rPr lang="en-US" sz="2400" dirty="0"/>
              <a:t>MIN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</a:pPr>
            <a:r>
              <a:rPr lang="en-US" sz="2400" dirty="0"/>
              <a:t>MAX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</a:pPr>
            <a:r>
              <a:rPr lang="en-US" sz="2400" dirty="0"/>
              <a:t>Group Average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</a:pPr>
            <a:r>
              <a:rPr lang="en-US" sz="2400" dirty="0"/>
              <a:t>Distance Between Centroids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</a:pPr>
            <a:r>
              <a:rPr lang="en-US" sz="2400" dirty="0"/>
              <a:t>Other methods driven by an objective function</a:t>
            </a:r>
          </a:p>
          <a:p>
            <a:pPr marL="742950" lvl="1" indent="-285750">
              <a:spcBef>
                <a:spcPts val="200"/>
              </a:spcBef>
              <a:spcAft>
                <a:spcPts val="200"/>
              </a:spcAft>
              <a:buClr>
                <a:srgbClr val="0C7B9C"/>
              </a:buClr>
              <a:buSzPct val="100000"/>
              <a:buFont typeface="Arial" charset="0"/>
              <a:buChar char="–"/>
            </a:pPr>
            <a:r>
              <a:rPr lang="en-US" sz="2000" dirty="0"/>
              <a:t>Ward’s Method uses squared error</a:t>
            </a:r>
            <a:endParaRPr lang="en-US" sz="2400" dirty="0"/>
          </a:p>
        </p:txBody>
      </p:sp>
      <p:sp>
        <p:nvSpPr>
          <p:cNvPr id="1627168" name="Freeform 32" descr="5%"/>
          <p:cNvSpPr>
            <a:spLocks/>
          </p:cNvSpPr>
          <p:nvPr/>
        </p:nvSpPr>
        <p:spPr bwMode="auto">
          <a:xfrm rot="-5400000">
            <a:off x="2062957" y="1747044"/>
            <a:ext cx="1828800" cy="1382713"/>
          </a:xfrm>
          <a:custGeom>
            <a:avLst/>
            <a:gdLst>
              <a:gd name="T0" fmla="*/ 433 w 598"/>
              <a:gd name="T1" fmla="*/ 69 h 652"/>
              <a:gd name="T2" fmla="*/ 248 w 598"/>
              <a:gd name="T3" fmla="*/ 0 h 652"/>
              <a:gd name="T4" fmla="*/ 152 w 598"/>
              <a:gd name="T5" fmla="*/ 34 h 652"/>
              <a:gd name="T6" fmla="*/ 125 w 598"/>
              <a:gd name="T7" fmla="*/ 96 h 652"/>
              <a:gd name="T8" fmla="*/ 70 w 598"/>
              <a:gd name="T9" fmla="*/ 172 h 652"/>
              <a:gd name="T10" fmla="*/ 49 w 598"/>
              <a:gd name="T11" fmla="*/ 178 h 652"/>
              <a:gd name="T12" fmla="*/ 29 w 598"/>
              <a:gd name="T13" fmla="*/ 220 h 652"/>
              <a:gd name="T14" fmla="*/ 15 w 598"/>
              <a:gd name="T15" fmla="*/ 261 h 652"/>
              <a:gd name="T16" fmla="*/ 29 w 598"/>
              <a:gd name="T17" fmla="*/ 384 h 652"/>
              <a:gd name="T18" fmla="*/ 97 w 598"/>
              <a:gd name="T19" fmla="*/ 412 h 652"/>
              <a:gd name="T20" fmla="*/ 77 w 598"/>
              <a:gd name="T21" fmla="*/ 487 h 652"/>
              <a:gd name="T22" fmla="*/ 104 w 598"/>
              <a:gd name="T23" fmla="*/ 617 h 652"/>
              <a:gd name="T24" fmla="*/ 166 w 598"/>
              <a:gd name="T25" fmla="*/ 645 h 652"/>
              <a:gd name="T26" fmla="*/ 186 w 598"/>
              <a:gd name="T27" fmla="*/ 652 h 652"/>
              <a:gd name="T28" fmla="*/ 241 w 598"/>
              <a:gd name="T29" fmla="*/ 604 h 652"/>
              <a:gd name="T30" fmla="*/ 351 w 598"/>
              <a:gd name="T31" fmla="*/ 652 h 652"/>
              <a:gd name="T32" fmla="*/ 447 w 598"/>
              <a:gd name="T33" fmla="*/ 590 h 652"/>
              <a:gd name="T34" fmla="*/ 522 w 598"/>
              <a:gd name="T35" fmla="*/ 542 h 652"/>
              <a:gd name="T36" fmla="*/ 570 w 598"/>
              <a:gd name="T37" fmla="*/ 446 h 652"/>
              <a:gd name="T38" fmla="*/ 536 w 598"/>
              <a:gd name="T39" fmla="*/ 391 h 652"/>
              <a:gd name="T40" fmla="*/ 563 w 598"/>
              <a:gd name="T41" fmla="*/ 350 h 652"/>
              <a:gd name="T42" fmla="*/ 598 w 598"/>
              <a:gd name="T43" fmla="*/ 288 h 652"/>
              <a:gd name="T44" fmla="*/ 584 w 598"/>
              <a:gd name="T45" fmla="*/ 192 h 652"/>
              <a:gd name="T46" fmla="*/ 447 w 598"/>
              <a:gd name="T47" fmla="*/ 96 h 652"/>
              <a:gd name="T48" fmla="*/ 433 w 598"/>
              <a:gd name="T49" fmla="*/ 69 h 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98" h="652">
                <a:moveTo>
                  <a:pt x="433" y="69"/>
                </a:moveTo>
                <a:cubicBezTo>
                  <a:pt x="379" y="31"/>
                  <a:pt x="310" y="21"/>
                  <a:pt x="248" y="0"/>
                </a:cubicBezTo>
                <a:cubicBezTo>
                  <a:pt x="195" y="7"/>
                  <a:pt x="192" y="10"/>
                  <a:pt x="152" y="34"/>
                </a:cubicBezTo>
                <a:cubicBezTo>
                  <a:pt x="144" y="57"/>
                  <a:pt x="132" y="73"/>
                  <a:pt x="125" y="96"/>
                </a:cubicBezTo>
                <a:cubicBezTo>
                  <a:pt x="133" y="189"/>
                  <a:pt x="154" y="159"/>
                  <a:pt x="70" y="172"/>
                </a:cubicBezTo>
                <a:cubicBezTo>
                  <a:pt x="63" y="173"/>
                  <a:pt x="56" y="176"/>
                  <a:pt x="49" y="178"/>
                </a:cubicBezTo>
                <a:cubicBezTo>
                  <a:pt x="29" y="209"/>
                  <a:pt x="39" y="188"/>
                  <a:pt x="29" y="220"/>
                </a:cubicBezTo>
                <a:cubicBezTo>
                  <a:pt x="25" y="234"/>
                  <a:pt x="15" y="261"/>
                  <a:pt x="15" y="261"/>
                </a:cubicBezTo>
                <a:cubicBezTo>
                  <a:pt x="18" y="302"/>
                  <a:pt x="0" y="355"/>
                  <a:pt x="29" y="384"/>
                </a:cubicBezTo>
                <a:cubicBezTo>
                  <a:pt x="46" y="401"/>
                  <a:pt x="97" y="412"/>
                  <a:pt x="97" y="412"/>
                </a:cubicBezTo>
                <a:cubicBezTo>
                  <a:pt x="92" y="438"/>
                  <a:pt x="84" y="462"/>
                  <a:pt x="77" y="487"/>
                </a:cubicBezTo>
                <a:cubicBezTo>
                  <a:pt x="79" y="523"/>
                  <a:pt x="71" y="585"/>
                  <a:pt x="104" y="617"/>
                </a:cubicBezTo>
                <a:cubicBezTo>
                  <a:pt x="121" y="634"/>
                  <a:pt x="144" y="638"/>
                  <a:pt x="166" y="645"/>
                </a:cubicBezTo>
                <a:cubicBezTo>
                  <a:pt x="173" y="647"/>
                  <a:pt x="186" y="652"/>
                  <a:pt x="186" y="652"/>
                </a:cubicBezTo>
                <a:cubicBezTo>
                  <a:pt x="214" y="643"/>
                  <a:pt x="224" y="628"/>
                  <a:pt x="241" y="604"/>
                </a:cubicBezTo>
                <a:cubicBezTo>
                  <a:pt x="276" y="626"/>
                  <a:pt x="311" y="642"/>
                  <a:pt x="351" y="652"/>
                </a:cubicBezTo>
                <a:cubicBezTo>
                  <a:pt x="400" y="644"/>
                  <a:pt x="419" y="631"/>
                  <a:pt x="447" y="590"/>
                </a:cubicBezTo>
                <a:cubicBezTo>
                  <a:pt x="467" y="531"/>
                  <a:pt x="403" y="553"/>
                  <a:pt x="522" y="542"/>
                </a:cubicBezTo>
                <a:cubicBezTo>
                  <a:pt x="555" y="520"/>
                  <a:pt x="557" y="482"/>
                  <a:pt x="570" y="446"/>
                </a:cubicBezTo>
                <a:cubicBezTo>
                  <a:pt x="561" y="418"/>
                  <a:pt x="562" y="408"/>
                  <a:pt x="536" y="391"/>
                </a:cubicBezTo>
                <a:cubicBezTo>
                  <a:pt x="512" y="355"/>
                  <a:pt x="529" y="362"/>
                  <a:pt x="563" y="350"/>
                </a:cubicBezTo>
                <a:cubicBezTo>
                  <a:pt x="595" y="303"/>
                  <a:pt x="586" y="325"/>
                  <a:pt x="598" y="288"/>
                </a:cubicBezTo>
                <a:cubicBezTo>
                  <a:pt x="596" y="271"/>
                  <a:pt x="597" y="218"/>
                  <a:pt x="584" y="192"/>
                </a:cubicBezTo>
                <a:cubicBezTo>
                  <a:pt x="560" y="146"/>
                  <a:pt x="494" y="112"/>
                  <a:pt x="447" y="96"/>
                </a:cubicBezTo>
                <a:cubicBezTo>
                  <a:pt x="437" y="93"/>
                  <a:pt x="438" y="78"/>
                  <a:pt x="433" y="69"/>
                </a:cubicBezTo>
                <a:close/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chemeClr val="tx1"/>
                  </a:fgClr>
                  <a:bgClr>
                    <a:srgbClr val="FFFFFF"/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27169" name="Oval 33"/>
          <p:cNvSpPr>
            <a:spLocks noChangeArrowheads="1"/>
          </p:cNvSpPr>
          <p:nvPr/>
        </p:nvSpPr>
        <p:spPr bwMode="auto">
          <a:xfrm rot="-5400000">
            <a:off x="3352800" y="26670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7170" name="Oval 34"/>
          <p:cNvSpPr>
            <a:spLocks noChangeArrowheads="1"/>
          </p:cNvSpPr>
          <p:nvPr/>
        </p:nvSpPr>
        <p:spPr bwMode="auto">
          <a:xfrm rot="-5400000">
            <a:off x="3276600" y="19050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7171" name="Oval 35"/>
          <p:cNvSpPr>
            <a:spLocks noChangeArrowheads="1"/>
          </p:cNvSpPr>
          <p:nvPr/>
        </p:nvSpPr>
        <p:spPr bwMode="auto">
          <a:xfrm rot="-5400000">
            <a:off x="2438400" y="23622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7172" name="Oval 36"/>
          <p:cNvSpPr>
            <a:spLocks noChangeArrowheads="1"/>
          </p:cNvSpPr>
          <p:nvPr/>
        </p:nvSpPr>
        <p:spPr bwMode="auto">
          <a:xfrm rot="-5400000">
            <a:off x="3503613" y="2208213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7173" name="Freeform 37" descr="5%"/>
          <p:cNvSpPr>
            <a:spLocks/>
          </p:cNvSpPr>
          <p:nvPr/>
        </p:nvSpPr>
        <p:spPr bwMode="auto">
          <a:xfrm rot="5400000" flipV="1">
            <a:off x="4953000" y="1600200"/>
            <a:ext cx="1828800" cy="1676400"/>
          </a:xfrm>
          <a:custGeom>
            <a:avLst/>
            <a:gdLst>
              <a:gd name="T0" fmla="*/ 433 w 598"/>
              <a:gd name="T1" fmla="*/ 69 h 652"/>
              <a:gd name="T2" fmla="*/ 248 w 598"/>
              <a:gd name="T3" fmla="*/ 0 h 652"/>
              <a:gd name="T4" fmla="*/ 152 w 598"/>
              <a:gd name="T5" fmla="*/ 34 h 652"/>
              <a:gd name="T6" fmla="*/ 125 w 598"/>
              <a:gd name="T7" fmla="*/ 96 h 652"/>
              <a:gd name="T8" fmla="*/ 70 w 598"/>
              <a:gd name="T9" fmla="*/ 172 h 652"/>
              <a:gd name="T10" fmla="*/ 49 w 598"/>
              <a:gd name="T11" fmla="*/ 178 h 652"/>
              <a:gd name="T12" fmla="*/ 29 w 598"/>
              <a:gd name="T13" fmla="*/ 220 h 652"/>
              <a:gd name="T14" fmla="*/ 15 w 598"/>
              <a:gd name="T15" fmla="*/ 261 h 652"/>
              <a:gd name="T16" fmla="*/ 29 w 598"/>
              <a:gd name="T17" fmla="*/ 384 h 652"/>
              <a:gd name="T18" fmla="*/ 97 w 598"/>
              <a:gd name="T19" fmla="*/ 412 h 652"/>
              <a:gd name="T20" fmla="*/ 77 w 598"/>
              <a:gd name="T21" fmla="*/ 487 h 652"/>
              <a:gd name="T22" fmla="*/ 104 w 598"/>
              <a:gd name="T23" fmla="*/ 617 h 652"/>
              <a:gd name="T24" fmla="*/ 166 w 598"/>
              <a:gd name="T25" fmla="*/ 645 h 652"/>
              <a:gd name="T26" fmla="*/ 186 w 598"/>
              <a:gd name="T27" fmla="*/ 652 h 652"/>
              <a:gd name="T28" fmla="*/ 241 w 598"/>
              <a:gd name="T29" fmla="*/ 604 h 652"/>
              <a:gd name="T30" fmla="*/ 351 w 598"/>
              <a:gd name="T31" fmla="*/ 652 h 652"/>
              <a:gd name="T32" fmla="*/ 447 w 598"/>
              <a:gd name="T33" fmla="*/ 590 h 652"/>
              <a:gd name="T34" fmla="*/ 522 w 598"/>
              <a:gd name="T35" fmla="*/ 542 h 652"/>
              <a:gd name="T36" fmla="*/ 570 w 598"/>
              <a:gd name="T37" fmla="*/ 446 h 652"/>
              <a:gd name="T38" fmla="*/ 536 w 598"/>
              <a:gd name="T39" fmla="*/ 391 h 652"/>
              <a:gd name="T40" fmla="*/ 563 w 598"/>
              <a:gd name="T41" fmla="*/ 350 h 652"/>
              <a:gd name="T42" fmla="*/ 598 w 598"/>
              <a:gd name="T43" fmla="*/ 288 h 652"/>
              <a:gd name="T44" fmla="*/ 584 w 598"/>
              <a:gd name="T45" fmla="*/ 192 h 652"/>
              <a:gd name="T46" fmla="*/ 447 w 598"/>
              <a:gd name="T47" fmla="*/ 96 h 652"/>
              <a:gd name="T48" fmla="*/ 433 w 598"/>
              <a:gd name="T49" fmla="*/ 69 h 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98" h="652">
                <a:moveTo>
                  <a:pt x="433" y="69"/>
                </a:moveTo>
                <a:cubicBezTo>
                  <a:pt x="379" y="31"/>
                  <a:pt x="310" y="21"/>
                  <a:pt x="248" y="0"/>
                </a:cubicBezTo>
                <a:cubicBezTo>
                  <a:pt x="195" y="7"/>
                  <a:pt x="192" y="10"/>
                  <a:pt x="152" y="34"/>
                </a:cubicBezTo>
                <a:cubicBezTo>
                  <a:pt x="144" y="57"/>
                  <a:pt x="132" y="73"/>
                  <a:pt x="125" y="96"/>
                </a:cubicBezTo>
                <a:cubicBezTo>
                  <a:pt x="133" y="189"/>
                  <a:pt x="154" y="159"/>
                  <a:pt x="70" y="172"/>
                </a:cubicBezTo>
                <a:cubicBezTo>
                  <a:pt x="63" y="173"/>
                  <a:pt x="56" y="176"/>
                  <a:pt x="49" y="178"/>
                </a:cubicBezTo>
                <a:cubicBezTo>
                  <a:pt x="29" y="209"/>
                  <a:pt x="39" y="188"/>
                  <a:pt x="29" y="220"/>
                </a:cubicBezTo>
                <a:cubicBezTo>
                  <a:pt x="25" y="234"/>
                  <a:pt x="15" y="261"/>
                  <a:pt x="15" y="261"/>
                </a:cubicBezTo>
                <a:cubicBezTo>
                  <a:pt x="18" y="302"/>
                  <a:pt x="0" y="355"/>
                  <a:pt x="29" y="384"/>
                </a:cubicBezTo>
                <a:cubicBezTo>
                  <a:pt x="46" y="401"/>
                  <a:pt x="97" y="412"/>
                  <a:pt x="97" y="412"/>
                </a:cubicBezTo>
                <a:cubicBezTo>
                  <a:pt x="92" y="438"/>
                  <a:pt x="84" y="462"/>
                  <a:pt x="77" y="487"/>
                </a:cubicBezTo>
                <a:cubicBezTo>
                  <a:pt x="79" y="523"/>
                  <a:pt x="71" y="585"/>
                  <a:pt x="104" y="617"/>
                </a:cubicBezTo>
                <a:cubicBezTo>
                  <a:pt x="121" y="634"/>
                  <a:pt x="144" y="638"/>
                  <a:pt x="166" y="645"/>
                </a:cubicBezTo>
                <a:cubicBezTo>
                  <a:pt x="173" y="647"/>
                  <a:pt x="186" y="652"/>
                  <a:pt x="186" y="652"/>
                </a:cubicBezTo>
                <a:cubicBezTo>
                  <a:pt x="214" y="643"/>
                  <a:pt x="224" y="628"/>
                  <a:pt x="241" y="604"/>
                </a:cubicBezTo>
                <a:cubicBezTo>
                  <a:pt x="276" y="626"/>
                  <a:pt x="311" y="642"/>
                  <a:pt x="351" y="652"/>
                </a:cubicBezTo>
                <a:cubicBezTo>
                  <a:pt x="400" y="644"/>
                  <a:pt x="419" y="631"/>
                  <a:pt x="447" y="590"/>
                </a:cubicBezTo>
                <a:cubicBezTo>
                  <a:pt x="467" y="531"/>
                  <a:pt x="403" y="553"/>
                  <a:pt x="522" y="542"/>
                </a:cubicBezTo>
                <a:cubicBezTo>
                  <a:pt x="555" y="520"/>
                  <a:pt x="557" y="482"/>
                  <a:pt x="570" y="446"/>
                </a:cubicBezTo>
                <a:cubicBezTo>
                  <a:pt x="561" y="418"/>
                  <a:pt x="562" y="408"/>
                  <a:pt x="536" y="391"/>
                </a:cubicBezTo>
                <a:cubicBezTo>
                  <a:pt x="512" y="355"/>
                  <a:pt x="529" y="362"/>
                  <a:pt x="563" y="350"/>
                </a:cubicBezTo>
                <a:cubicBezTo>
                  <a:pt x="595" y="303"/>
                  <a:pt x="586" y="325"/>
                  <a:pt x="598" y="288"/>
                </a:cubicBezTo>
                <a:cubicBezTo>
                  <a:pt x="596" y="271"/>
                  <a:pt x="597" y="218"/>
                  <a:pt x="584" y="192"/>
                </a:cubicBezTo>
                <a:cubicBezTo>
                  <a:pt x="560" y="146"/>
                  <a:pt x="494" y="112"/>
                  <a:pt x="447" y="96"/>
                </a:cubicBezTo>
                <a:cubicBezTo>
                  <a:pt x="437" y="93"/>
                  <a:pt x="438" y="78"/>
                  <a:pt x="433" y="69"/>
                </a:cubicBezTo>
                <a:close/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chemeClr val="tx1"/>
                  </a:fgClr>
                  <a:bgClr>
                    <a:srgbClr val="FFFFFF"/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27174" name="Oval 38"/>
          <p:cNvSpPr>
            <a:spLocks noChangeArrowheads="1"/>
          </p:cNvSpPr>
          <p:nvPr/>
        </p:nvSpPr>
        <p:spPr bwMode="auto">
          <a:xfrm rot="5400000" flipV="1">
            <a:off x="6477000" y="20574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7175" name="Oval 39"/>
          <p:cNvSpPr>
            <a:spLocks noChangeArrowheads="1"/>
          </p:cNvSpPr>
          <p:nvPr/>
        </p:nvSpPr>
        <p:spPr bwMode="auto">
          <a:xfrm rot="5400000" flipV="1">
            <a:off x="5116513" y="2055813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7176" name="Oval 40"/>
          <p:cNvSpPr>
            <a:spLocks noChangeArrowheads="1"/>
          </p:cNvSpPr>
          <p:nvPr/>
        </p:nvSpPr>
        <p:spPr bwMode="auto">
          <a:xfrm rot="5400000" flipV="1">
            <a:off x="5638800" y="26670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7177" name="Oval 41"/>
          <p:cNvSpPr>
            <a:spLocks noChangeArrowheads="1"/>
          </p:cNvSpPr>
          <p:nvPr/>
        </p:nvSpPr>
        <p:spPr bwMode="auto">
          <a:xfrm rot="5400000" flipV="1">
            <a:off x="5638800" y="16764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7178" name="Text Box 42"/>
          <p:cNvSpPr txBox="1">
            <a:spLocks noChangeArrowheads="1"/>
          </p:cNvSpPr>
          <p:nvPr/>
        </p:nvSpPr>
        <p:spPr bwMode="auto">
          <a:xfrm>
            <a:off x="9334500" y="4799012"/>
            <a:ext cx="2514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Proximity Matrix</a:t>
            </a:r>
          </a:p>
        </p:txBody>
      </p:sp>
      <p:sp>
        <p:nvSpPr>
          <p:cNvPr id="43" name="Text Box 28">
            <a:extLst>
              <a:ext uri="{FF2B5EF4-FFF2-40B4-BE49-F238E27FC236}">
                <a16:creationId xmlns:a16="http://schemas.microsoft.com/office/drawing/2014/main" id="{951635E7-10F3-448D-97F6-D02D96335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3962401"/>
            <a:ext cx="53340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.</a:t>
            </a:r>
          </a:p>
          <a:p>
            <a:pPr>
              <a:spcBef>
                <a:spcPct val="50000"/>
              </a:spcBef>
            </a:pPr>
            <a:r>
              <a:rPr lang="en-US" sz="1600"/>
              <a:t>.</a:t>
            </a:r>
          </a:p>
          <a:p>
            <a:pPr>
              <a:spcBef>
                <a:spcPct val="50000"/>
              </a:spcBef>
            </a:pPr>
            <a:r>
              <a:rPr lang="en-US" sz="16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1282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7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716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62" name="Rectangle 2"/>
          <p:cNvSpPr>
            <a:spLocks noGrp="1" noChangeArrowheads="1"/>
          </p:cNvSpPr>
          <p:nvPr>
            <p:ph type="title"/>
          </p:nvPr>
        </p:nvSpPr>
        <p:spPr>
          <a:xfrm>
            <a:off x="479271" y="428009"/>
            <a:ext cx="8280400" cy="914400"/>
          </a:xfrm>
        </p:spPr>
        <p:txBody>
          <a:bodyPr>
            <a:normAutofit/>
          </a:bodyPr>
          <a:lstStyle/>
          <a:p>
            <a:r>
              <a:rPr lang="en-US" dirty="0"/>
              <a:t>How to Define Inter-Cluster Similarity</a:t>
            </a:r>
          </a:p>
        </p:txBody>
      </p:sp>
      <p:sp>
        <p:nvSpPr>
          <p:cNvPr id="1628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63763" y="2801939"/>
            <a:ext cx="4800600" cy="3303587"/>
          </a:xfrm>
        </p:spPr>
        <p:txBody>
          <a:bodyPr/>
          <a:lstStyle/>
          <a:p>
            <a:pPr marL="990600" lvl="1" indent="-533400">
              <a:lnSpc>
                <a:spcPct val="90000"/>
              </a:lnSpc>
              <a:buNone/>
            </a:pPr>
            <a:r>
              <a:rPr lang="en-US" sz="1000"/>
              <a:t> </a:t>
            </a:r>
          </a:p>
        </p:txBody>
      </p:sp>
      <p:grpSp>
        <p:nvGrpSpPr>
          <p:cNvPr id="1628164" name="Group 4"/>
          <p:cNvGrpSpPr>
            <a:grpSpLocks/>
          </p:cNvGrpSpPr>
          <p:nvPr/>
        </p:nvGrpSpPr>
        <p:grpSpPr bwMode="auto">
          <a:xfrm>
            <a:off x="7010400" y="1524001"/>
            <a:ext cx="3429000" cy="3508375"/>
            <a:chOff x="3456" y="1440"/>
            <a:chExt cx="2160" cy="2210"/>
          </a:xfrm>
        </p:grpSpPr>
        <p:sp>
          <p:nvSpPr>
            <p:cNvPr id="1628165" name="Line 5"/>
            <p:cNvSpPr>
              <a:spLocks noChangeShapeType="1"/>
            </p:cNvSpPr>
            <p:nvPr/>
          </p:nvSpPr>
          <p:spPr bwMode="auto">
            <a:xfrm>
              <a:off x="3696" y="1440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8166" name="Line 6"/>
            <p:cNvSpPr>
              <a:spLocks noChangeShapeType="1"/>
            </p:cNvSpPr>
            <p:nvPr/>
          </p:nvSpPr>
          <p:spPr bwMode="auto">
            <a:xfrm>
              <a:off x="3504" y="1632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8167" name="Line 7"/>
            <p:cNvSpPr>
              <a:spLocks noChangeShapeType="1"/>
            </p:cNvSpPr>
            <p:nvPr/>
          </p:nvSpPr>
          <p:spPr bwMode="auto">
            <a:xfrm>
              <a:off x="4012" y="1440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8168" name="Line 8"/>
            <p:cNvSpPr>
              <a:spLocks noChangeShapeType="1"/>
            </p:cNvSpPr>
            <p:nvPr/>
          </p:nvSpPr>
          <p:spPr bwMode="auto">
            <a:xfrm>
              <a:off x="4329" y="1440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8169" name="Line 9"/>
            <p:cNvSpPr>
              <a:spLocks noChangeShapeType="1"/>
            </p:cNvSpPr>
            <p:nvPr/>
          </p:nvSpPr>
          <p:spPr bwMode="auto">
            <a:xfrm>
              <a:off x="4646" y="1440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8170" name="Line 10"/>
            <p:cNvSpPr>
              <a:spLocks noChangeShapeType="1"/>
            </p:cNvSpPr>
            <p:nvPr/>
          </p:nvSpPr>
          <p:spPr bwMode="auto">
            <a:xfrm>
              <a:off x="4963" y="1440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8171" name="Line 11"/>
            <p:cNvSpPr>
              <a:spLocks noChangeShapeType="1"/>
            </p:cNvSpPr>
            <p:nvPr/>
          </p:nvSpPr>
          <p:spPr bwMode="auto">
            <a:xfrm>
              <a:off x="5280" y="1440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8172" name="Line 12"/>
            <p:cNvSpPr>
              <a:spLocks noChangeShapeType="1"/>
            </p:cNvSpPr>
            <p:nvPr/>
          </p:nvSpPr>
          <p:spPr bwMode="auto">
            <a:xfrm>
              <a:off x="3504" y="1891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8173" name="Line 13"/>
            <p:cNvSpPr>
              <a:spLocks noChangeShapeType="1"/>
            </p:cNvSpPr>
            <p:nvPr/>
          </p:nvSpPr>
          <p:spPr bwMode="auto">
            <a:xfrm>
              <a:off x="3504" y="2150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8174" name="Line 14"/>
            <p:cNvSpPr>
              <a:spLocks noChangeShapeType="1"/>
            </p:cNvSpPr>
            <p:nvPr/>
          </p:nvSpPr>
          <p:spPr bwMode="auto">
            <a:xfrm>
              <a:off x="3504" y="2409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8175" name="Line 15"/>
            <p:cNvSpPr>
              <a:spLocks noChangeShapeType="1"/>
            </p:cNvSpPr>
            <p:nvPr/>
          </p:nvSpPr>
          <p:spPr bwMode="auto">
            <a:xfrm>
              <a:off x="3504" y="2668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8176" name="Line 16"/>
            <p:cNvSpPr>
              <a:spLocks noChangeShapeType="1"/>
            </p:cNvSpPr>
            <p:nvPr/>
          </p:nvSpPr>
          <p:spPr bwMode="auto">
            <a:xfrm>
              <a:off x="3504" y="2928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8177" name="Text Box 17"/>
            <p:cNvSpPr txBox="1">
              <a:spLocks noChangeArrowheads="1"/>
            </p:cNvSpPr>
            <p:nvPr/>
          </p:nvSpPr>
          <p:spPr bwMode="auto">
            <a:xfrm>
              <a:off x="3456" y="1680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p1</a:t>
              </a:r>
            </a:p>
          </p:txBody>
        </p:sp>
        <p:sp>
          <p:nvSpPr>
            <p:cNvPr id="1628178" name="Text Box 18"/>
            <p:cNvSpPr txBox="1">
              <a:spLocks noChangeArrowheads="1"/>
            </p:cNvSpPr>
            <p:nvPr/>
          </p:nvSpPr>
          <p:spPr bwMode="auto">
            <a:xfrm>
              <a:off x="3456" y="2208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p3</a:t>
              </a:r>
            </a:p>
          </p:txBody>
        </p:sp>
        <p:sp>
          <p:nvSpPr>
            <p:cNvPr id="1628179" name="Text Box 19"/>
            <p:cNvSpPr txBox="1">
              <a:spLocks noChangeArrowheads="1"/>
            </p:cNvSpPr>
            <p:nvPr/>
          </p:nvSpPr>
          <p:spPr bwMode="auto">
            <a:xfrm>
              <a:off x="3456" y="2736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p5</a:t>
              </a:r>
            </a:p>
          </p:txBody>
        </p:sp>
        <p:sp>
          <p:nvSpPr>
            <p:cNvPr id="1628180" name="Text Box 20"/>
            <p:cNvSpPr txBox="1">
              <a:spLocks noChangeArrowheads="1"/>
            </p:cNvSpPr>
            <p:nvPr/>
          </p:nvSpPr>
          <p:spPr bwMode="auto">
            <a:xfrm>
              <a:off x="3456" y="2496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p4</a:t>
              </a:r>
            </a:p>
          </p:txBody>
        </p:sp>
        <p:sp>
          <p:nvSpPr>
            <p:cNvPr id="1628181" name="Text Box 21"/>
            <p:cNvSpPr txBox="1">
              <a:spLocks noChangeArrowheads="1"/>
            </p:cNvSpPr>
            <p:nvPr/>
          </p:nvSpPr>
          <p:spPr bwMode="auto">
            <a:xfrm>
              <a:off x="3456" y="1968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p2</a:t>
              </a:r>
            </a:p>
          </p:txBody>
        </p:sp>
        <p:sp>
          <p:nvSpPr>
            <p:cNvPr id="1628182" name="Text Box 22"/>
            <p:cNvSpPr txBox="1">
              <a:spLocks noChangeArrowheads="1"/>
            </p:cNvSpPr>
            <p:nvPr/>
          </p:nvSpPr>
          <p:spPr bwMode="auto">
            <a:xfrm>
              <a:off x="3744" y="1440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p1</a:t>
              </a:r>
            </a:p>
          </p:txBody>
        </p:sp>
        <p:sp>
          <p:nvSpPr>
            <p:cNvPr id="1628183" name="Text Box 23"/>
            <p:cNvSpPr txBox="1">
              <a:spLocks noChangeArrowheads="1"/>
            </p:cNvSpPr>
            <p:nvPr/>
          </p:nvSpPr>
          <p:spPr bwMode="auto">
            <a:xfrm>
              <a:off x="4032" y="1440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p2</a:t>
              </a:r>
            </a:p>
          </p:txBody>
        </p:sp>
        <p:sp>
          <p:nvSpPr>
            <p:cNvPr id="1628184" name="Text Box 24"/>
            <p:cNvSpPr txBox="1">
              <a:spLocks noChangeArrowheads="1"/>
            </p:cNvSpPr>
            <p:nvPr/>
          </p:nvSpPr>
          <p:spPr bwMode="auto">
            <a:xfrm>
              <a:off x="4368" y="1440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p3</a:t>
              </a:r>
            </a:p>
          </p:txBody>
        </p:sp>
        <p:sp>
          <p:nvSpPr>
            <p:cNvPr id="1628185" name="Text Box 25"/>
            <p:cNvSpPr txBox="1">
              <a:spLocks noChangeArrowheads="1"/>
            </p:cNvSpPr>
            <p:nvPr/>
          </p:nvSpPr>
          <p:spPr bwMode="auto">
            <a:xfrm>
              <a:off x="4704" y="1440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p4</a:t>
              </a:r>
            </a:p>
          </p:txBody>
        </p:sp>
        <p:sp>
          <p:nvSpPr>
            <p:cNvPr id="1628186" name="Text Box 26"/>
            <p:cNvSpPr txBox="1">
              <a:spLocks noChangeArrowheads="1"/>
            </p:cNvSpPr>
            <p:nvPr/>
          </p:nvSpPr>
          <p:spPr bwMode="auto">
            <a:xfrm>
              <a:off x="4944" y="1440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p5</a:t>
              </a:r>
            </a:p>
          </p:txBody>
        </p:sp>
        <p:sp>
          <p:nvSpPr>
            <p:cNvPr id="1628187" name="Text Box 27"/>
            <p:cNvSpPr txBox="1">
              <a:spLocks noChangeArrowheads="1"/>
            </p:cNvSpPr>
            <p:nvPr/>
          </p:nvSpPr>
          <p:spPr bwMode="auto">
            <a:xfrm>
              <a:off x="5280" y="1440"/>
              <a:ext cx="33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/>
                <a:t>. . .</a:t>
              </a:r>
            </a:p>
          </p:txBody>
        </p:sp>
        <p:sp>
          <p:nvSpPr>
            <p:cNvPr id="1628188" name="Text Box 28"/>
            <p:cNvSpPr txBox="1">
              <a:spLocks noChangeArrowheads="1"/>
            </p:cNvSpPr>
            <p:nvPr/>
          </p:nvSpPr>
          <p:spPr bwMode="auto">
            <a:xfrm>
              <a:off x="3552" y="2976"/>
              <a:ext cx="336" cy="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/>
                <a:t>.</a:t>
              </a:r>
            </a:p>
            <a:p>
              <a:pPr>
                <a:spcBef>
                  <a:spcPct val="50000"/>
                </a:spcBef>
              </a:pPr>
              <a:r>
                <a:rPr lang="en-US" sz="1600"/>
                <a:t>.</a:t>
              </a:r>
            </a:p>
            <a:p>
              <a:pPr>
                <a:spcBef>
                  <a:spcPct val="50000"/>
                </a:spcBef>
              </a:pPr>
              <a:r>
                <a:rPr lang="en-US" sz="1600"/>
                <a:t>.</a:t>
              </a:r>
            </a:p>
          </p:txBody>
        </p:sp>
      </p:grpSp>
      <p:sp>
        <p:nvSpPr>
          <p:cNvPr id="1628189" name="Freeform 29" descr="5%"/>
          <p:cNvSpPr>
            <a:spLocks/>
          </p:cNvSpPr>
          <p:nvPr/>
        </p:nvSpPr>
        <p:spPr bwMode="auto">
          <a:xfrm rot="-5400000">
            <a:off x="1986757" y="1747044"/>
            <a:ext cx="1828800" cy="1382713"/>
          </a:xfrm>
          <a:custGeom>
            <a:avLst/>
            <a:gdLst>
              <a:gd name="T0" fmla="*/ 433 w 598"/>
              <a:gd name="T1" fmla="*/ 69 h 652"/>
              <a:gd name="T2" fmla="*/ 248 w 598"/>
              <a:gd name="T3" fmla="*/ 0 h 652"/>
              <a:gd name="T4" fmla="*/ 152 w 598"/>
              <a:gd name="T5" fmla="*/ 34 h 652"/>
              <a:gd name="T6" fmla="*/ 125 w 598"/>
              <a:gd name="T7" fmla="*/ 96 h 652"/>
              <a:gd name="T8" fmla="*/ 70 w 598"/>
              <a:gd name="T9" fmla="*/ 172 h 652"/>
              <a:gd name="T10" fmla="*/ 49 w 598"/>
              <a:gd name="T11" fmla="*/ 178 h 652"/>
              <a:gd name="T12" fmla="*/ 29 w 598"/>
              <a:gd name="T13" fmla="*/ 220 h 652"/>
              <a:gd name="T14" fmla="*/ 15 w 598"/>
              <a:gd name="T15" fmla="*/ 261 h 652"/>
              <a:gd name="T16" fmla="*/ 29 w 598"/>
              <a:gd name="T17" fmla="*/ 384 h 652"/>
              <a:gd name="T18" fmla="*/ 97 w 598"/>
              <a:gd name="T19" fmla="*/ 412 h 652"/>
              <a:gd name="T20" fmla="*/ 77 w 598"/>
              <a:gd name="T21" fmla="*/ 487 h 652"/>
              <a:gd name="T22" fmla="*/ 104 w 598"/>
              <a:gd name="T23" fmla="*/ 617 h 652"/>
              <a:gd name="T24" fmla="*/ 166 w 598"/>
              <a:gd name="T25" fmla="*/ 645 h 652"/>
              <a:gd name="T26" fmla="*/ 186 w 598"/>
              <a:gd name="T27" fmla="*/ 652 h 652"/>
              <a:gd name="T28" fmla="*/ 241 w 598"/>
              <a:gd name="T29" fmla="*/ 604 h 652"/>
              <a:gd name="T30" fmla="*/ 351 w 598"/>
              <a:gd name="T31" fmla="*/ 652 h 652"/>
              <a:gd name="T32" fmla="*/ 447 w 598"/>
              <a:gd name="T33" fmla="*/ 590 h 652"/>
              <a:gd name="T34" fmla="*/ 522 w 598"/>
              <a:gd name="T35" fmla="*/ 542 h 652"/>
              <a:gd name="T36" fmla="*/ 570 w 598"/>
              <a:gd name="T37" fmla="*/ 446 h 652"/>
              <a:gd name="T38" fmla="*/ 536 w 598"/>
              <a:gd name="T39" fmla="*/ 391 h 652"/>
              <a:gd name="T40" fmla="*/ 563 w 598"/>
              <a:gd name="T41" fmla="*/ 350 h 652"/>
              <a:gd name="T42" fmla="*/ 598 w 598"/>
              <a:gd name="T43" fmla="*/ 288 h 652"/>
              <a:gd name="T44" fmla="*/ 584 w 598"/>
              <a:gd name="T45" fmla="*/ 192 h 652"/>
              <a:gd name="T46" fmla="*/ 447 w 598"/>
              <a:gd name="T47" fmla="*/ 96 h 652"/>
              <a:gd name="T48" fmla="*/ 433 w 598"/>
              <a:gd name="T49" fmla="*/ 69 h 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98" h="652">
                <a:moveTo>
                  <a:pt x="433" y="69"/>
                </a:moveTo>
                <a:cubicBezTo>
                  <a:pt x="379" y="31"/>
                  <a:pt x="310" y="21"/>
                  <a:pt x="248" y="0"/>
                </a:cubicBezTo>
                <a:cubicBezTo>
                  <a:pt x="195" y="7"/>
                  <a:pt x="192" y="10"/>
                  <a:pt x="152" y="34"/>
                </a:cubicBezTo>
                <a:cubicBezTo>
                  <a:pt x="144" y="57"/>
                  <a:pt x="132" y="73"/>
                  <a:pt x="125" y="96"/>
                </a:cubicBezTo>
                <a:cubicBezTo>
                  <a:pt x="133" y="189"/>
                  <a:pt x="154" y="159"/>
                  <a:pt x="70" y="172"/>
                </a:cubicBezTo>
                <a:cubicBezTo>
                  <a:pt x="63" y="173"/>
                  <a:pt x="56" y="176"/>
                  <a:pt x="49" y="178"/>
                </a:cubicBezTo>
                <a:cubicBezTo>
                  <a:pt x="29" y="209"/>
                  <a:pt x="39" y="188"/>
                  <a:pt x="29" y="220"/>
                </a:cubicBezTo>
                <a:cubicBezTo>
                  <a:pt x="25" y="234"/>
                  <a:pt x="15" y="261"/>
                  <a:pt x="15" y="261"/>
                </a:cubicBezTo>
                <a:cubicBezTo>
                  <a:pt x="18" y="302"/>
                  <a:pt x="0" y="355"/>
                  <a:pt x="29" y="384"/>
                </a:cubicBezTo>
                <a:cubicBezTo>
                  <a:pt x="46" y="401"/>
                  <a:pt x="97" y="412"/>
                  <a:pt x="97" y="412"/>
                </a:cubicBezTo>
                <a:cubicBezTo>
                  <a:pt x="92" y="438"/>
                  <a:pt x="84" y="462"/>
                  <a:pt x="77" y="487"/>
                </a:cubicBezTo>
                <a:cubicBezTo>
                  <a:pt x="79" y="523"/>
                  <a:pt x="71" y="585"/>
                  <a:pt x="104" y="617"/>
                </a:cubicBezTo>
                <a:cubicBezTo>
                  <a:pt x="121" y="634"/>
                  <a:pt x="144" y="638"/>
                  <a:pt x="166" y="645"/>
                </a:cubicBezTo>
                <a:cubicBezTo>
                  <a:pt x="173" y="647"/>
                  <a:pt x="186" y="652"/>
                  <a:pt x="186" y="652"/>
                </a:cubicBezTo>
                <a:cubicBezTo>
                  <a:pt x="214" y="643"/>
                  <a:pt x="224" y="628"/>
                  <a:pt x="241" y="604"/>
                </a:cubicBezTo>
                <a:cubicBezTo>
                  <a:pt x="276" y="626"/>
                  <a:pt x="311" y="642"/>
                  <a:pt x="351" y="652"/>
                </a:cubicBezTo>
                <a:cubicBezTo>
                  <a:pt x="400" y="644"/>
                  <a:pt x="419" y="631"/>
                  <a:pt x="447" y="590"/>
                </a:cubicBezTo>
                <a:cubicBezTo>
                  <a:pt x="467" y="531"/>
                  <a:pt x="403" y="553"/>
                  <a:pt x="522" y="542"/>
                </a:cubicBezTo>
                <a:cubicBezTo>
                  <a:pt x="555" y="520"/>
                  <a:pt x="557" y="482"/>
                  <a:pt x="570" y="446"/>
                </a:cubicBezTo>
                <a:cubicBezTo>
                  <a:pt x="561" y="418"/>
                  <a:pt x="562" y="408"/>
                  <a:pt x="536" y="391"/>
                </a:cubicBezTo>
                <a:cubicBezTo>
                  <a:pt x="512" y="355"/>
                  <a:pt x="529" y="362"/>
                  <a:pt x="563" y="350"/>
                </a:cubicBezTo>
                <a:cubicBezTo>
                  <a:pt x="595" y="303"/>
                  <a:pt x="586" y="325"/>
                  <a:pt x="598" y="288"/>
                </a:cubicBezTo>
                <a:cubicBezTo>
                  <a:pt x="596" y="271"/>
                  <a:pt x="597" y="218"/>
                  <a:pt x="584" y="192"/>
                </a:cubicBezTo>
                <a:cubicBezTo>
                  <a:pt x="560" y="146"/>
                  <a:pt x="494" y="112"/>
                  <a:pt x="447" y="96"/>
                </a:cubicBezTo>
                <a:cubicBezTo>
                  <a:pt x="437" y="93"/>
                  <a:pt x="438" y="78"/>
                  <a:pt x="433" y="69"/>
                </a:cubicBezTo>
                <a:close/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chemeClr val="tx1"/>
                  </a:fgClr>
                  <a:bgClr>
                    <a:srgbClr val="FFFFFF"/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28190" name="Oval 30"/>
          <p:cNvSpPr>
            <a:spLocks noChangeArrowheads="1"/>
          </p:cNvSpPr>
          <p:nvPr/>
        </p:nvSpPr>
        <p:spPr bwMode="auto">
          <a:xfrm rot="-5400000">
            <a:off x="3276600" y="26670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8191" name="Oval 31"/>
          <p:cNvSpPr>
            <a:spLocks noChangeArrowheads="1"/>
          </p:cNvSpPr>
          <p:nvPr/>
        </p:nvSpPr>
        <p:spPr bwMode="auto">
          <a:xfrm rot="-5400000">
            <a:off x="3200400" y="19050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8192" name="Oval 32"/>
          <p:cNvSpPr>
            <a:spLocks noChangeArrowheads="1"/>
          </p:cNvSpPr>
          <p:nvPr/>
        </p:nvSpPr>
        <p:spPr bwMode="auto">
          <a:xfrm rot="-5400000">
            <a:off x="2362200" y="23622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8193" name="Oval 33"/>
          <p:cNvSpPr>
            <a:spLocks noChangeArrowheads="1"/>
          </p:cNvSpPr>
          <p:nvPr/>
        </p:nvSpPr>
        <p:spPr bwMode="auto">
          <a:xfrm rot="-5400000">
            <a:off x="3427413" y="2208213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8194" name="Freeform 34" descr="5%"/>
          <p:cNvSpPr>
            <a:spLocks/>
          </p:cNvSpPr>
          <p:nvPr/>
        </p:nvSpPr>
        <p:spPr bwMode="auto">
          <a:xfrm rot="5400000" flipV="1">
            <a:off x="4876800" y="1600200"/>
            <a:ext cx="1828800" cy="1676400"/>
          </a:xfrm>
          <a:custGeom>
            <a:avLst/>
            <a:gdLst>
              <a:gd name="T0" fmla="*/ 433 w 598"/>
              <a:gd name="T1" fmla="*/ 69 h 652"/>
              <a:gd name="T2" fmla="*/ 248 w 598"/>
              <a:gd name="T3" fmla="*/ 0 h 652"/>
              <a:gd name="T4" fmla="*/ 152 w 598"/>
              <a:gd name="T5" fmla="*/ 34 h 652"/>
              <a:gd name="T6" fmla="*/ 125 w 598"/>
              <a:gd name="T7" fmla="*/ 96 h 652"/>
              <a:gd name="T8" fmla="*/ 70 w 598"/>
              <a:gd name="T9" fmla="*/ 172 h 652"/>
              <a:gd name="T10" fmla="*/ 49 w 598"/>
              <a:gd name="T11" fmla="*/ 178 h 652"/>
              <a:gd name="T12" fmla="*/ 29 w 598"/>
              <a:gd name="T13" fmla="*/ 220 h 652"/>
              <a:gd name="T14" fmla="*/ 15 w 598"/>
              <a:gd name="T15" fmla="*/ 261 h 652"/>
              <a:gd name="T16" fmla="*/ 29 w 598"/>
              <a:gd name="T17" fmla="*/ 384 h 652"/>
              <a:gd name="T18" fmla="*/ 97 w 598"/>
              <a:gd name="T19" fmla="*/ 412 h 652"/>
              <a:gd name="T20" fmla="*/ 77 w 598"/>
              <a:gd name="T21" fmla="*/ 487 h 652"/>
              <a:gd name="T22" fmla="*/ 104 w 598"/>
              <a:gd name="T23" fmla="*/ 617 h 652"/>
              <a:gd name="T24" fmla="*/ 166 w 598"/>
              <a:gd name="T25" fmla="*/ 645 h 652"/>
              <a:gd name="T26" fmla="*/ 186 w 598"/>
              <a:gd name="T27" fmla="*/ 652 h 652"/>
              <a:gd name="T28" fmla="*/ 241 w 598"/>
              <a:gd name="T29" fmla="*/ 604 h 652"/>
              <a:gd name="T30" fmla="*/ 351 w 598"/>
              <a:gd name="T31" fmla="*/ 652 h 652"/>
              <a:gd name="T32" fmla="*/ 447 w 598"/>
              <a:gd name="T33" fmla="*/ 590 h 652"/>
              <a:gd name="T34" fmla="*/ 522 w 598"/>
              <a:gd name="T35" fmla="*/ 542 h 652"/>
              <a:gd name="T36" fmla="*/ 570 w 598"/>
              <a:gd name="T37" fmla="*/ 446 h 652"/>
              <a:gd name="T38" fmla="*/ 536 w 598"/>
              <a:gd name="T39" fmla="*/ 391 h 652"/>
              <a:gd name="T40" fmla="*/ 563 w 598"/>
              <a:gd name="T41" fmla="*/ 350 h 652"/>
              <a:gd name="T42" fmla="*/ 598 w 598"/>
              <a:gd name="T43" fmla="*/ 288 h 652"/>
              <a:gd name="T44" fmla="*/ 584 w 598"/>
              <a:gd name="T45" fmla="*/ 192 h 652"/>
              <a:gd name="T46" fmla="*/ 447 w 598"/>
              <a:gd name="T47" fmla="*/ 96 h 652"/>
              <a:gd name="T48" fmla="*/ 433 w 598"/>
              <a:gd name="T49" fmla="*/ 69 h 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98" h="652">
                <a:moveTo>
                  <a:pt x="433" y="69"/>
                </a:moveTo>
                <a:cubicBezTo>
                  <a:pt x="379" y="31"/>
                  <a:pt x="310" y="21"/>
                  <a:pt x="248" y="0"/>
                </a:cubicBezTo>
                <a:cubicBezTo>
                  <a:pt x="195" y="7"/>
                  <a:pt x="192" y="10"/>
                  <a:pt x="152" y="34"/>
                </a:cubicBezTo>
                <a:cubicBezTo>
                  <a:pt x="144" y="57"/>
                  <a:pt x="132" y="73"/>
                  <a:pt x="125" y="96"/>
                </a:cubicBezTo>
                <a:cubicBezTo>
                  <a:pt x="133" y="189"/>
                  <a:pt x="154" y="159"/>
                  <a:pt x="70" y="172"/>
                </a:cubicBezTo>
                <a:cubicBezTo>
                  <a:pt x="63" y="173"/>
                  <a:pt x="56" y="176"/>
                  <a:pt x="49" y="178"/>
                </a:cubicBezTo>
                <a:cubicBezTo>
                  <a:pt x="29" y="209"/>
                  <a:pt x="39" y="188"/>
                  <a:pt x="29" y="220"/>
                </a:cubicBezTo>
                <a:cubicBezTo>
                  <a:pt x="25" y="234"/>
                  <a:pt x="15" y="261"/>
                  <a:pt x="15" y="261"/>
                </a:cubicBezTo>
                <a:cubicBezTo>
                  <a:pt x="18" y="302"/>
                  <a:pt x="0" y="355"/>
                  <a:pt x="29" y="384"/>
                </a:cubicBezTo>
                <a:cubicBezTo>
                  <a:pt x="46" y="401"/>
                  <a:pt x="97" y="412"/>
                  <a:pt x="97" y="412"/>
                </a:cubicBezTo>
                <a:cubicBezTo>
                  <a:pt x="92" y="438"/>
                  <a:pt x="84" y="462"/>
                  <a:pt x="77" y="487"/>
                </a:cubicBezTo>
                <a:cubicBezTo>
                  <a:pt x="79" y="523"/>
                  <a:pt x="71" y="585"/>
                  <a:pt x="104" y="617"/>
                </a:cubicBezTo>
                <a:cubicBezTo>
                  <a:pt x="121" y="634"/>
                  <a:pt x="144" y="638"/>
                  <a:pt x="166" y="645"/>
                </a:cubicBezTo>
                <a:cubicBezTo>
                  <a:pt x="173" y="647"/>
                  <a:pt x="186" y="652"/>
                  <a:pt x="186" y="652"/>
                </a:cubicBezTo>
                <a:cubicBezTo>
                  <a:pt x="214" y="643"/>
                  <a:pt x="224" y="628"/>
                  <a:pt x="241" y="604"/>
                </a:cubicBezTo>
                <a:cubicBezTo>
                  <a:pt x="276" y="626"/>
                  <a:pt x="311" y="642"/>
                  <a:pt x="351" y="652"/>
                </a:cubicBezTo>
                <a:cubicBezTo>
                  <a:pt x="400" y="644"/>
                  <a:pt x="419" y="631"/>
                  <a:pt x="447" y="590"/>
                </a:cubicBezTo>
                <a:cubicBezTo>
                  <a:pt x="467" y="531"/>
                  <a:pt x="403" y="553"/>
                  <a:pt x="522" y="542"/>
                </a:cubicBezTo>
                <a:cubicBezTo>
                  <a:pt x="555" y="520"/>
                  <a:pt x="557" y="482"/>
                  <a:pt x="570" y="446"/>
                </a:cubicBezTo>
                <a:cubicBezTo>
                  <a:pt x="561" y="418"/>
                  <a:pt x="562" y="408"/>
                  <a:pt x="536" y="391"/>
                </a:cubicBezTo>
                <a:cubicBezTo>
                  <a:pt x="512" y="355"/>
                  <a:pt x="529" y="362"/>
                  <a:pt x="563" y="350"/>
                </a:cubicBezTo>
                <a:cubicBezTo>
                  <a:pt x="595" y="303"/>
                  <a:pt x="586" y="325"/>
                  <a:pt x="598" y="288"/>
                </a:cubicBezTo>
                <a:cubicBezTo>
                  <a:pt x="596" y="271"/>
                  <a:pt x="597" y="218"/>
                  <a:pt x="584" y="192"/>
                </a:cubicBezTo>
                <a:cubicBezTo>
                  <a:pt x="560" y="146"/>
                  <a:pt x="494" y="112"/>
                  <a:pt x="447" y="96"/>
                </a:cubicBezTo>
                <a:cubicBezTo>
                  <a:pt x="437" y="93"/>
                  <a:pt x="438" y="78"/>
                  <a:pt x="433" y="69"/>
                </a:cubicBezTo>
                <a:close/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chemeClr val="tx1"/>
                  </a:fgClr>
                  <a:bgClr>
                    <a:srgbClr val="FFFFFF"/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28195" name="Oval 35"/>
          <p:cNvSpPr>
            <a:spLocks noChangeArrowheads="1"/>
          </p:cNvSpPr>
          <p:nvPr/>
        </p:nvSpPr>
        <p:spPr bwMode="auto">
          <a:xfrm rot="5400000" flipV="1">
            <a:off x="6400800" y="20574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8196" name="Oval 36"/>
          <p:cNvSpPr>
            <a:spLocks noChangeArrowheads="1"/>
          </p:cNvSpPr>
          <p:nvPr/>
        </p:nvSpPr>
        <p:spPr bwMode="auto">
          <a:xfrm rot="5400000" flipV="1">
            <a:off x="5040313" y="2055813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8197" name="Oval 37"/>
          <p:cNvSpPr>
            <a:spLocks noChangeArrowheads="1"/>
          </p:cNvSpPr>
          <p:nvPr/>
        </p:nvSpPr>
        <p:spPr bwMode="auto">
          <a:xfrm rot="5400000" flipV="1">
            <a:off x="5562600" y="26670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8198" name="Oval 38"/>
          <p:cNvSpPr>
            <a:spLocks noChangeArrowheads="1"/>
          </p:cNvSpPr>
          <p:nvPr/>
        </p:nvSpPr>
        <p:spPr bwMode="auto">
          <a:xfrm rot="5400000" flipV="1">
            <a:off x="5562600" y="16764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8199" name="Line 39"/>
          <p:cNvSpPr>
            <a:spLocks noChangeShapeType="1"/>
          </p:cNvSpPr>
          <p:nvPr/>
        </p:nvSpPr>
        <p:spPr bwMode="auto">
          <a:xfrm flipV="1">
            <a:off x="3505200" y="2057400"/>
            <a:ext cx="1524000" cy="152400"/>
          </a:xfrm>
          <a:prstGeom prst="line">
            <a:avLst/>
          </a:prstGeom>
          <a:noFill/>
          <a:ln w="25400">
            <a:solidFill>
              <a:srgbClr val="FFCC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28200" name="Text Box 40"/>
          <p:cNvSpPr txBox="1">
            <a:spLocks noChangeArrowheads="1"/>
          </p:cNvSpPr>
          <p:nvPr/>
        </p:nvSpPr>
        <p:spPr bwMode="auto">
          <a:xfrm>
            <a:off x="9411024" y="4758663"/>
            <a:ext cx="2514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Proximity Matrix</a:t>
            </a:r>
          </a:p>
        </p:txBody>
      </p:sp>
      <p:sp>
        <p:nvSpPr>
          <p:cNvPr id="1628201" name="Rectangle 41"/>
          <p:cNvSpPr>
            <a:spLocks noChangeArrowheads="1"/>
          </p:cNvSpPr>
          <p:nvPr/>
        </p:nvSpPr>
        <p:spPr bwMode="auto">
          <a:xfrm>
            <a:off x="479271" y="3657600"/>
            <a:ext cx="7216929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ts val="200"/>
              </a:spcBef>
              <a:spcAft>
                <a:spcPts val="2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</a:pPr>
            <a:r>
              <a:rPr lang="en-US" sz="2400" dirty="0">
                <a:solidFill>
                  <a:srgbClr val="FF0000"/>
                </a:solidFill>
              </a:rPr>
              <a:t>MIN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</a:pPr>
            <a:r>
              <a:rPr lang="en-US" sz="2400" dirty="0"/>
              <a:t>MAX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</a:pPr>
            <a:r>
              <a:rPr lang="en-US" sz="2400" dirty="0"/>
              <a:t>Group Average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</a:pPr>
            <a:r>
              <a:rPr lang="en-US" sz="2400" dirty="0"/>
              <a:t>Distance Between Centroids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</a:pPr>
            <a:r>
              <a:rPr lang="en-US" sz="2400" dirty="0"/>
              <a:t>Other methods driven by an objective function</a:t>
            </a:r>
          </a:p>
          <a:p>
            <a:pPr marL="742950" lvl="1" indent="-285750">
              <a:spcBef>
                <a:spcPts val="200"/>
              </a:spcBef>
              <a:spcAft>
                <a:spcPts val="200"/>
              </a:spcAft>
              <a:buClr>
                <a:srgbClr val="0C7B9C"/>
              </a:buClr>
              <a:buSzPct val="100000"/>
              <a:buFont typeface="Arial" charset="0"/>
              <a:buChar char="–"/>
            </a:pPr>
            <a:r>
              <a:rPr lang="en-US" sz="2000" dirty="0"/>
              <a:t>Ward’s Method uses squared error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650311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1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32570"/>
            <a:ext cx="8280400" cy="1333500"/>
          </a:xfrm>
        </p:spPr>
        <p:txBody>
          <a:bodyPr>
            <a:noAutofit/>
          </a:bodyPr>
          <a:lstStyle/>
          <a:p>
            <a:r>
              <a:rPr lang="en-US" dirty="0"/>
              <a:t>How to Define Inter-Cluster Similarity</a:t>
            </a:r>
          </a:p>
        </p:txBody>
      </p:sp>
      <p:sp>
        <p:nvSpPr>
          <p:cNvPr id="1629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63763" y="2954339"/>
            <a:ext cx="4800600" cy="3303587"/>
          </a:xfrm>
        </p:spPr>
        <p:txBody>
          <a:bodyPr/>
          <a:lstStyle/>
          <a:p>
            <a:pPr marL="990600" lvl="1" indent="-533400">
              <a:lnSpc>
                <a:spcPct val="90000"/>
              </a:lnSpc>
              <a:buNone/>
            </a:pPr>
            <a:r>
              <a:rPr lang="en-US" sz="1000"/>
              <a:t> </a:t>
            </a:r>
          </a:p>
        </p:txBody>
      </p:sp>
      <p:grpSp>
        <p:nvGrpSpPr>
          <p:cNvPr id="1629188" name="Group 4"/>
          <p:cNvGrpSpPr>
            <a:grpSpLocks/>
          </p:cNvGrpSpPr>
          <p:nvPr/>
        </p:nvGrpSpPr>
        <p:grpSpPr bwMode="auto">
          <a:xfrm>
            <a:off x="7010400" y="1676401"/>
            <a:ext cx="3429000" cy="3508375"/>
            <a:chOff x="3456" y="1440"/>
            <a:chExt cx="2160" cy="2210"/>
          </a:xfrm>
        </p:grpSpPr>
        <p:sp>
          <p:nvSpPr>
            <p:cNvPr id="1629189" name="Line 5"/>
            <p:cNvSpPr>
              <a:spLocks noChangeShapeType="1"/>
            </p:cNvSpPr>
            <p:nvPr/>
          </p:nvSpPr>
          <p:spPr bwMode="auto">
            <a:xfrm>
              <a:off x="3696" y="1440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9190" name="Line 6"/>
            <p:cNvSpPr>
              <a:spLocks noChangeShapeType="1"/>
            </p:cNvSpPr>
            <p:nvPr/>
          </p:nvSpPr>
          <p:spPr bwMode="auto">
            <a:xfrm>
              <a:off x="3504" y="1632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9191" name="Line 7"/>
            <p:cNvSpPr>
              <a:spLocks noChangeShapeType="1"/>
            </p:cNvSpPr>
            <p:nvPr/>
          </p:nvSpPr>
          <p:spPr bwMode="auto">
            <a:xfrm>
              <a:off x="4012" y="1440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9192" name="Line 8"/>
            <p:cNvSpPr>
              <a:spLocks noChangeShapeType="1"/>
            </p:cNvSpPr>
            <p:nvPr/>
          </p:nvSpPr>
          <p:spPr bwMode="auto">
            <a:xfrm>
              <a:off x="4329" y="1440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9193" name="Line 9"/>
            <p:cNvSpPr>
              <a:spLocks noChangeShapeType="1"/>
            </p:cNvSpPr>
            <p:nvPr/>
          </p:nvSpPr>
          <p:spPr bwMode="auto">
            <a:xfrm>
              <a:off x="4646" y="1440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9194" name="Line 10"/>
            <p:cNvSpPr>
              <a:spLocks noChangeShapeType="1"/>
            </p:cNvSpPr>
            <p:nvPr/>
          </p:nvSpPr>
          <p:spPr bwMode="auto">
            <a:xfrm>
              <a:off x="4963" y="1440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9195" name="Line 11"/>
            <p:cNvSpPr>
              <a:spLocks noChangeShapeType="1"/>
            </p:cNvSpPr>
            <p:nvPr/>
          </p:nvSpPr>
          <p:spPr bwMode="auto">
            <a:xfrm>
              <a:off x="5280" y="1440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9196" name="Line 12"/>
            <p:cNvSpPr>
              <a:spLocks noChangeShapeType="1"/>
            </p:cNvSpPr>
            <p:nvPr/>
          </p:nvSpPr>
          <p:spPr bwMode="auto">
            <a:xfrm>
              <a:off x="3504" y="1891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9197" name="Line 13"/>
            <p:cNvSpPr>
              <a:spLocks noChangeShapeType="1"/>
            </p:cNvSpPr>
            <p:nvPr/>
          </p:nvSpPr>
          <p:spPr bwMode="auto">
            <a:xfrm>
              <a:off x="3504" y="2150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9198" name="Line 14"/>
            <p:cNvSpPr>
              <a:spLocks noChangeShapeType="1"/>
            </p:cNvSpPr>
            <p:nvPr/>
          </p:nvSpPr>
          <p:spPr bwMode="auto">
            <a:xfrm>
              <a:off x="3504" y="2409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9199" name="Line 15"/>
            <p:cNvSpPr>
              <a:spLocks noChangeShapeType="1"/>
            </p:cNvSpPr>
            <p:nvPr/>
          </p:nvSpPr>
          <p:spPr bwMode="auto">
            <a:xfrm>
              <a:off x="3504" y="2668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9200" name="Line 16"/>
            <p:cNvSpPr>
              <a:spLocks noChangeShapeType="1"/>
            </p:cNvSpPr>
            <p:nvPr/>
          </p:nvSpPr>
          <p:spPr bwMode="auto">
            <a:xfrm>
              <a:off x="3504" y="2928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9201" name="Text Box 17"/>
            <p:cNvSpPr txBox="1">
              <a:spLocks noChangeArrowheads="1"/>
            </p:cNvSpPr>
            <p:nvPr/>
          </p:nvSpPr>
          <p:spPr bwMode="auto">
            <a:xfrm>
              <a:off x="3456" y="1680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p1</a:t>
              </a:r>
            </a:p>
          </p:txBody>
        </p:sp>
        <p:sp>
          <p:nvSpPr>
            <p:cNvPr id="1629202" name="Text Box 18"/>
            <p:cNvSpPr txBox="1">
              <a:spLocks noChangeArrowheads="1"/>
            </p:cNvSpPr>
            <p:nvPr/>
          </p:nvSpPr>
          <p:spPr bwMode="auto">
            <a:xfrm>
              <a:off x="3456" y="2208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p3</a:t>
              </a:r>
            </a:p>
          </p:txBody>
        </p:sp>
        <p:sp>
          <p:nvSpPr>
            <p:cNvPr id="1629203" name="Text Box 19"/>
            <p:cNvSpPr txBox="1">
              <a:spLocks noChangeArrowheads="1"/>
            </p:cNvSpPr>
            <p:nvPr/>
          </p:nvSpPr>
          <p:spPr bwMode="auto">
            <a:xfrm>
              <a:off x="3456" y="2736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p5</a:t>
              </a:r>
            </a:p>
          </p:txBody>
        </p:sp>
        <p:sp>
          <p:nvSpPr>
            <p:cNvPr id="1629204" name="Text Box 20"/>
            <p:cNvSpPr txBox="1">
              <a:spLocks noChangeArrowheads="1"/>
            </p:cNvSpPr>
            <p:nvPr/>
          </p:nvSpPr>
          <p:spPr bwMode="auto">
            <a:xfrm>
              <a:off x="3456" y="2496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p4</a:t>
              </a:r>
            </a:p>
          </p:txBody>
        </p:sp>
        <p:sp>
          <p:nvSpPr>
            <p:cNvPr id="1629205" name="Text Box 21"/>
            <p:cNvSpPr txBox="1">
              <a:spLocks noChangeArrowheads="1"/>
            </p:cNvSpPr>
            <p:nvPr/>
          </p:nvSpPr>
          <p:spPr bwMode="auto">
            <a:xfrm>
              <a:off x="3456" y="1968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p2</a:t>
              </a:r>
            </a:p>
          </p:txBody>
        </p:sp>
        <p:sp>
          <p:nvSpPr>
            <p:cNvPr id="1629206" name="Text Box 22"/>
            <p:cNvSpPr txBox="1">
              <a:spLocks noChangeArrowheads="1"/>
            </p:cNvSpPr>
            <p:nvPr/>
          </p:nvSpPr>
          <p:spPr bwMode="auto">
            <a:xfrm>
              <a:off x="3744" y="1440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p1</a:t>
              </a:r>
            </a:p>
          </p:txBody>
        </p:sp>
        <p:sp>
          <p:nvSpPr>
            <p:cNvPr id="1629207" name="Text Box 23"/>
            <p:cNvSpPr txBox="1">
              <a:spLocks noChangeArrowheads="1"/>
            </p:cNvSpPr>
            <p:nvPr/>
          </p:nvSpPr>
          <p:spPr bwMode="auto">
            <a:xfrm>
              <a:off x="4032" y="1440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p2</a:t>
              </a:r>
            </a:p>
          </p:txBody>
        </p:sp>
        <p:sp>
          <p:nvSpPr>
            <p:cNvPr id="1629208" name="Text Box 24"/>
            <p:cNvSpPr txBox="1">
              <a:spLocks noChangeArrowheads="1"/>
            </p:cNvSpPr>
            <p:nvPr/>
          </p:nvSpPr>
          <p:spPr bwMode="auto">
            <a:xfrm>
              <a:off x="4368" y="1440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p3</a:t>
              </a:r>
            </a:p>
          </p:txBody>
        </p:sp>
        <p:sp>
          <p:nvSpPr>
            <p:cNvPr id="1629209" name="Text Box 25"/>
            <p:cNvSpPr txBox="1">
              <a:spLocks noChangeArrowheads="1"/>
            </p:cNvSpPr>
            <p:nvPr/>
          </p:nvSpPr>
          <p:spPr bwMode="auto">
            <a:xfrm>
              <a:off x="4704" y="1440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p4</a:t>
              </a:r>
            </a:p>
          </p:txBody>
        </p:sp>
        <p:sp>
          <p:nvSpPr>
            <p:cNvPr id="1629210" name="Text Box 26"/>
            <p:cNvSpPr txBox="1">
              <a:spLocks noChangeArrowheads="1"/>
            </p:cNvSpPr>
            <p:nvPr/>
          </p:nvSpPr>
          <p:spPr bwMode="auto">
            <a:xfrm>
              <a:off x="4944" y="1440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p5</a:t>
              </a:r>
            </a:p>
          </p:txBody>
        </p:sp>
        <p:sp>
          <p:nvSpPr>
            <p:cNvPr id="1629211" name="Text Box 27"/>
            <p:cNvSpPr txBox="1">
              <a:spLocks noChangeArrowheads="1"/>
            </p:cNvSpPr>
            <p:nvPr/>
          </p:nvSpPr>
          <p:spPr bwMode="auto">
            <a:xfrm>
              <a:off x="5280" y="1440"/>
              <a:ext cx="33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/>
                <a:t>. . .</a:t>
              </a:r>
            </a:p>
          </p:txBody>
        </p:sp>
        <p:sp>
          <p:nvSpPr>
            <p:cNvPr id="1629212" name="Text Box 28"/>
            <p:cNvSpPr txBox="1">
              <a:spLocks noChangeArrowheads="1"/>
            </p:cNvSpPr>
            <p:nvPr/>
          </p:nvSpPr>
          <p:spPr bwMode="auto">
            <a:xfrm>
              <a:off x="3552" y="2976"/>
              <a:ext cx="336" cy="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/>
                <a:t>.</a:t>
              </a:r>
            </a:p>
            <a:p>
              <a:pPr>
                <a:spcBef>
                  <a:spcPct val="50000"/>
                </a:spcBef>
              </a:pPr>
              <a:r>
                <a:rPr lang="en-US" sz="1600"/>
                <a:t>.</a:t>
              </a:r>
            </a:p>
            <a:p>
              <a:pPr>
                <a:spcBef>
                  <a:spcPct val="50000"/>
                </a:spcBef>
              </a:pPr>
              <a:r>
                <a:rPr lang="en-US" sz="1600"/>
                <a:t>.</a:t>
              </a:r>
            </a:p>
          </p:txBody>
        </p:sp>
      </p:grpSp>
      <p:sp>
        <p:nvSpPr>
          <p:cNvPr id="1629213" name="Freeform 29" descr="5%"/>
          <p:cNvSpPr>
            <a:spLocks/>
          </p:cNvSpPr>
          <p:nvPr/>
        </p:nvSpPr>
        <p:spPr bwMode="auto">
          <a:xfrm rot="-5400000">
            <a:off x="1986757" y="1899444"/>
            <a:ext cx="1828800" cy="1382713"/>
          </a:xfrm>
          <a:custGeom>
            <a:avLst/>
            <a:gdLst>
              <a:gd name="T0" fmla="*/ 433 w 598"/>
              <a:gd name="T1" fmla="*/ 69 h 652"/>
              <a:gd name="T2" fmla="*/ 248 w 598"/>
              <a:gd name="T3" fmla="*/ 0 h 652"/>
              <a:gd name="T4" fmla="*/ 152 w 598"/>
              <a:gd name="T5" fmla="*/ 34 h 652"/>
              <a:gd name="T6" fmla="*/ 125 w 598"/>
              <a:gd name="T7" fmla="*/ 96 h 652"/>
              <a:gd name="T8" fmla="*/ 70 w 598"/>
              <a:gd name="T9" fmla="*/ 172 h 652"/>
              <a:gd name="T10" fmla="*/ 49 w 598"/>
              <a:gd name="T11" fmla="*/ 178 h 652"/>
              <a:gd name="T12" fmla="*/ 29 w 598"/>
              <a:gd name="T13" fmla="*/ 220 h 652"/>
              <a:gd name="T14" fmla="*/ 15 w 598"/>
              <a:gd name="T15" fmla="*/ 261 h 652"/>
              <a:gd name="T16" fmla="*/ 29 w 598"/>
              <a:gd name="T17" fmla="*/ 384 h 652"/>
              <a:gd name="T18" fmla="*/ 97 w 598"/>
              <a:gd name="T19" fmla="*/ 412 h 652"/>
              <a:gd name="T20" fmla="*/ 77 w 598"/>
              <a:gd name="T21" fmla="*/ 487 h 652"/>
              <a:gd name="T22" fmla="*/ 104 w 598"/>
              <a:gd name="T23" fmla="*/ 617 h 652"/>
              <a:gd name="T24" fmla="*/ 166 w 598"/>
              <a:gd name="T25" fmla="*/ 645 h 652"/>
              <a:gd name="T26" fmla="*/ 186 w 598"/>
              <a:gd name="T27" fmla="*/ 652 h 652"/>
              <a:gd name="T28" fmla="*/ 241 w 598"/>
              <a:gd name="T29" fmla="*/ 604 h 652"/>
              <a:gd name="T30" fmla="*/ 351 w 598"/>
              <a:gd name="T31" fmla="*/ 652 h 652"/>
              <a:gd name="T32" fmla="*/ 447 w 598"/>
              <a:gd name="T33" fmla="*/ 590 h 652"/>
              <a:gd name="T34" fmla="*/ 522 w 598"/>
              <a:gd name="T35" fmla="*/ 542 h 652"/>
              <a:gd name="T36" fmla="*/ 570 w 598"/>
              <a:gd name="T37" fmla="*/ 446 h 652"/>
              <a:gd name="T38" fmla="*/ 536 w 598"/>
              <a:gd name="T39" fmla="*/ 391 h 652"/>
              <a:gd name="T40" fmla="*/ 563 w 598"/>
              <a:gd name="T41" fmla="*/ 350 h 652"/>
              <a:gd name="T42" fmla="*/ 598 w 598"/>
              <a:gd name="T43" fmla="*/ 288 h 652"/>
              <a:gd name="T44" fmla="*/ 584 w 598"/>
              <a:gd name="T45" fmla="*/ 192 h 652"/>
              <a:gd name="T46" fmla="*/ 447 w 598"/>
              <a:gd name="T47" fmla="*/ 96 h 652"/>
              <a:gd name="T48" fmla="*/ 433 w 598"/>
              <a:gd name="T49" fmla="*/ 69 h 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98" h="652">
                <a:moveTo>
                  <a:pt x="433" y="69"/>
                </a:moveTo>
                <a:cubicBezTo>
                  <a:pt x="379" y="31"/>
                  <a:pt x="310" y="21"/>
                  <a:pt x="248" y="0"/>
                </a:cubicBezTo>
                <a:cubicBezTo>
                  <a:pt x="195" y="7"/>
                  <a:pt x="192" y="10"/>
                  <a:pt x="152" y="34"/>
                </a:cubicBezTo>
                <a:cubicBezTo>
                  <a:pt x="144" y="57"/>
                  <a:pt x="132" y="73"/>
                  <a:pt x="125" y="96"/>
                </a:cubicBezTo>
                <a:cubicBezTo>
                  <a:pt x="133" y="189"/>
                  <a:pt x="154" y="159"/>
                  <a:pt x="70" y="172"/>
                </a:cubicBezTo>
                <a:cubicBezTo>
                  <a:pt x="63" y="173"/>
                  <a:pt x="56" y="176"/>
                  <a:pt x="49" y="178"/>
                </a:cubicBezTo>
                <a:cubicBezTo>
                  <a:pt x="29" y="209"/>
                  <a:pt x="39" y="188"/>
                  <a:pt x="29" y="220"/>
                </a:cubicBezTo>
                <a:cubicBezTo>
                  <a:pt x="25" y="234"/>
                  <a:pt x="15" y="261"/>
                  <a:pt x="15" y="261"/>
                </a:cubicBezTo>
                <a:cubicBezTo>
                  <a:pt x="18" y="302"/>
                  <a:pt x="0" y="355"/>
                  <a:pt x="29" y="384"/>
                </a:cubicBezTo>
                <a:cubicBezTo>
                  <a:pt x="46" y="401"/>
                  <a:pt x="97" y="412"/>
                  <a:pt x="97" y="412"/>
                </a:cubicBezTo>
                <a:cubicBezTo>
                  <a:pt x="92" y="438"/>
                  <a:pt x="84" y="462"/>
                  <a:pt x="77" y="487"/>
                </a:cubicBezTo>
                <a:cubicBezTo>
                  <a:pt x="79" y="523"/>
                  <a:pt x="71" y="585"/>
                  <a:pt x="104" y="617"/>
                </a:cubicBezTo>
                <a:cubicBezTo>
                  <a:pt x="121" y="634"/>
                  <a:pt x="144" y="638"/>
                  <a:pt x="166" y="645"/>
                </a:cubicBezTo>
                <a:cubicBezTo>
                  <a:pt x="173" y="647"/>
                  <a:pt x="186" y="652"/>
                  <a:pt x="186" y="652"/>
                </a:cubicBezTo>
                <a:cubicBezTo>
                  <a:pt x="214" y="643"/>
                  <a:pt x="224" y="628"/>
                  <a:pt x="241" y="604"/>
                </a:cubicBezTo>
                <a:cubicBezTo>
                  <a:pt x="276" y="626"/>
                  <a:pt x="311" y="642"/>
                  <a:pt x="351" y="652"/>
                </a:cubicBezTo>
                <a:cubicBezTo>
                  <a:pt x="400" y="644"/>
                  <a:pt x="419" y="631"/>
                  <a:pt x="447" y="590"/>
                </a:cubicBezTo>
                <a:cubicBezTo>
                  <a:pt x="467" y="531"/>
                  <a:pt x="403" y="553"/>
                  <a:pt x="522" y="542"/>
                </a:cubicBezTo>
                <a:cubicBezTo>
                  <a:pt x="555" y="520"/>
                  <a:pt x="557" y="482"/>
                  <a:pt x="570" y="446"/>
                </a:cubicBezTo>
                <a:cubicBezTo>
                  <a:pt x="561" y="418"/>
                  <a:pt x="562" y="408"/>
                  <a:pt x="536" y="391"/>
                </a:cubicBezTo>
                <a:cubicBezTo>
                  <a:pt x="512" y="355"/>
                  <a:pt x="529" y="362"/>
                  <a:pt x="563" y="350"/>
                </a:cubicBezTo>
                <a:cubicBezTo>
                  <a:pt x="595" y="303"/>
                  <a:pt x="586" y="325"/>
                  <a:pt x="598" y="288"/>
                </a:cubicBezTo>
                <a:cubicBezTo>
                  <a:pt x="596" y="271"/>
                  <a:pt x="597" y="218"/>
                  <a:pt x="584" y="192"/>
                </a:cubicBezTo>
                <a:cubicBezTo>
                  <a:pt x="560" y="146"/>
                  <a:pt x="494" y="112"/>
                  <a:pt x="447" y="96"/>
                </a:cubicBezTo>
                <a:cubicBezTo>
                  <a:pt x="437" y="93"/>
                  <a:pt x="438" y="78"/>
                  <a:pt x="433" y="69"/>
                </a:cubicBezTo>
                <a:close/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chemeClr val="tx1"/>
                  </a:fgClr>
                  <a:bgClr>
                    <a:srgbClr val="FFFFFF"/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29214" name="Oval 30"/>
          <p:cNvSpPr>
            <a:spLocks noChangeArrowheads="1"/>
          </p:cNvSpPr>
          <p:nvPr/>
        </p:nvSpPr>
        <p:spPr bwMode="auto">
          <a:xfrm rot="-5400000">
            <a:off x="3276600" y="28194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9215" name="Oval 31"/>
          <p:cNvSpPr>
            <a:spLocks noChangeArrowheads="1"/>
          </p:cNvSpPr>
          <p:nvPr/>
        </p:nvSpPr>
        <p:spPr bwMode="auto">
          <a:xfrm rot="-5400000">
            <a:off x="3200400" y="20574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9216" name="Oval 32"/>
          <p:cNvSpPr>
            <a:spLocks noChangeArrowheads="1"/>
          </p:cNvSpPr>
          <p:nvPr/>
        </p:nvSpPr>
        <p:spPr bwMode="auto">
          <a:xfrm rot="-5400000">
            <a:off x="2362200" y="25146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9217" name="Oval 33"/>
          <p:cNvSpPr>
            <a:spLocks noChangeArrowheads="1"/>
          </p:cNvSpPr>
          <p:nvPr/>
        </p:nvSpPr>
        <p:spPr bwMode="auto">
          <a:xfrm rot="-5400000">
            <a:off x="3427413" y="2360613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9218" name="Freeform 34" descr="5%"/>
          <p:cNvSpPr>
            <a:spLocks/>
          </p:cNvSpPr>
          <p:nvPr/>
        </p:nvSpPr>
        <p:spPr bwMode="auto">
          <a:xfrm rot="5400000" flipV="1">
            <a:off x="4876800" y="1752600"/>
            <a:ext cx="1828800" cy="1676400"/>
          </a:xfrm>
          <a:custGeom>
            <a:avLst/>
            <a:gdLst>
              <a:gd name="T0" fmla="*/ 433 w 598"/>
              <a:gd name="T1" fmla="*/ 69 h 652"/>
              <a:gd name="T2" fmla="*/ 248 w 598"/>
              <a:gd name="T3" fmla="*/ 0 h 652"/>
              <a:gd name="T4" fmla="*/ 152 w 598"/>
              <a:gd name="T5" fmla="*/ 34 h 652"/>
              <a:gd name="T6" fmla="*/ 125 w 598"/>
              <a:gd name="T7" fmla="*/ 96 h 652"/>
              <a:gd name="T8" fmla="*/ 70 w 598"/>
              <a:gd name="T9" fmla="*/ 172 h 652"/>
              <a:gd name="T10" fmla="*/ 49 w 598"/>
              <a:gd name="T11" fmla="*/ 178 h 652"/>
              <a:gd name="T12" fmla="*/ 29 w 598"/>
              <a:gd name="T13" fmla="*/ 220 h 652"/>
              <a:gd name="T14" fmla="*/ 15 w 598"/>
              <a:gd name="T15" fmla="*/ 261 h 652"/>
              <a:gd name="T16" fmla="*/ 29 w 598"/>
              <a:gd name="T17" fmla="*/ 384 h 652"/>
              <a:gd name="T18" fmla="*/ 97 w 598"/>
              <a:gd name="T19" fmla="*/ 412 h 652"/>
              <a:gd name="T20" fmla="*/ 77 w 598"/>
              <a:gd name="T21" fmla="*/ 487 h 652"/>
              <a:gd name="T22" fmla="*/ 104 w 598"/>
              <a:gd name="T23" fmla="*/ 617 h 652"/>
              <a:gd name="T24" fmla="*/ 166 w 598"/>
              <a:gd name="T25" fmla="*/ 645 h 652"/>
              <a:gd name="T26" fmla="*/ 186 w 598"/>
              <a:gd name="T27" fmla="*/ 652 h 652"/>
              <a:gd name="T28" fmla="*/ 241 w 598"/>
              <a:gd name="T29" fmla="*/ 604 h 652"/>
              <a:gd name="T30" fmla="*/ 351 w 598"/>
              <a:gd name="T31" fmla="*/ 652 h 652"/>
              <a:gd name="T32" fmla="*/ 447 w 598"/>
              <a:gd name="T33" fmla="*/ 590 h 652"/>
              <a:gd name="T34" fmla="*/ 522 w 598"/>
              <a:gd name="T35" fmla="*/ 542 h 652"/>
              <a:gd name="T36" fmla="*/ 570 w 598"/>
              <a:gd name="T37" fmla="*/ 446 h 652"/>
              <a:gd name="T38" fmla="*/ 536 w 598"/>
              <a:gd name="T39" fmla="*/ 391 h 652"/>
              <a:gd name="T40" fmla="*/ 563 w 598"/>
              <a:gd name="T41" fmla="*/ 350 h 652"/>
              <a:gd name="T42" fmla="*/ 598 w 598"/>
              <a:gd name="T43" fmla="*/ 288 h 652"/>
              <a:gd name="T44" fmla="*/ 584 w 598"/>
              <a:gd name="T45" fmla="*/ 192 h 652"/>
              <a:gd name="T46" fmla="*/ 447 w 598"/>
              <a:gd name="T47" fmla="*/ 96 h 652"/>
              <a:gd name="T48" fmla="*/ 433 w 598"/>
              <a:gd name="T49" fmla="*/ 69 h 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98" h="652">
                <a:moveTo>
                  <a:pt x="433" y="69"/>
                </a:moveTo>
                <a:cubicBezTo>
                  <a:pt x="379" y="31"/>
                  <a:pt x="310" y="21"/>
                  <a:pt x="248" y="0"/>
                </a:cubicBezTo>
                <a:cubicBezTo>
                  <a:pt x="195" y="7"/>
                  <a:pt x="192" y="10"/>
                  <a:pt x="152" y="34"/>
                </a:cubicBezTo>
                <a:cubicBezTo>
                  <a:pt x="144" y="57"/>
                  <a:pt x="132" y="73"/>
                  <a:pt x="125" y="96"/>
                </a:cubicBezTo>
                <a:cubicBezTo>
                  <a:pt x="133" y="189"/>
                  <a:pt x="154" y="159"/>
                  <a:pt x="70" y="172"/>
                </a:cubicBezTo>
                <a:cubicBezTo>
                  <a:pt x="63" y="173"/>
                  <a:pt x="56" y="176"/>
                  <a:pt x="49" y="178"/>
                </a:cubicBezTo>
                <a:cubicBezTo>
                  <a:pt x="29" y="209"/>
                  <a:pt x="39" y="188"/>
                  <a:pt x="29" y="220"/>
                </a:cubicBezTo>
                <a:cubicBezTo>
                  <a:pt x="25" y="234"/>
                  <a:pt x="15" y="261"/>
                  <a:pt x="15" y="261"/>
                </a:cubicBezTo>
                <a:cubicBezTo>
                  <a:pt x="18" y="302"/>
                  <a:pt x="0" y="355"/>
                  <a:pt x="29" y="384"/>
                </a:cubicBezTo>
                <a:cubicBezTo>
                  <a:pt x="46" y="401"/>
                  <a:pt x="97" y="412"/>
                  <a:pt x="97" y="412"/>
                </a:cubicBezTo>
                <a:cubicBezTo>
                  <a:pt x="92" y="438"/>
                  <a:pt x="84" y="462"/>
                  <a:pt x="77" y="487"/>
                </a:cubicBezTo>
                <a:cubicBezTo>
                  <a:pt x="79" y="523"/>
                  <a:pt x="71" y="585"/>
                  <a:pt x="104" y="617"/>
                </a:cubicBezTo>
                <a:cubicBezTo>
                  <a:pt x="121" y="634"/>
                  <a:pt x="144" y="638"/>
                  <a:pt x="166" y="645"/>
                </a:cubicBezTo>
                <a:cubicBezTo>
                  <a:pt x="173" y="647"/>
                  <a:pt x="186" y="652"/>
                  <a:pt x="186" y="652"/>
                </a:cubicBezTo>
                <a:cubicBezTo>
                  <a:pt x="214" y="643"/>
                  <a:pt x="224" y="628"/>
                  <a:pt x="241" y="604"/>
                </a:cubicBezTo>
                <a:cubicBezTo>
                  <a:pt x="276" y="626"/>
                  <a:pt x="311" y="642"/>
                  <a:pt x="351" y="652"/>
                </a:cubicBezTo>
                <a:cubicBezTo>
                  <a:pt x="400" y="644"/>
                  <a:pt x="419" y="631"/>
                  <a:pt x="447" y="590"/>
                </a:cubicBezTo>
                <a:cubicBezTo>
                  <a:pt x="467" y="531"/>
                  <a:pt x="403" y="553"/>
                  <a:pt x="522" y="542"/>
                </a:cubicBezTo>
                <a:cubicBezTo>
                  <a:pt x="555" y="520"/>
                  <a:pt x="557" y="482"/>
                  <a:pt x="570" y="446"/>
                </a:cubicBezTo>
                <a:cubicBezTo>
                  <a:pt x="561" y="418"/>
                  <a:pt x="562" y="408"/>
                  <a:pt x="536" y="391"/>
                </a:cubicBezTo>
                <a:cubicBezTo>
                  <a:pt x="512" y="355"/>
                  <a:pt x="529" y="362"/>
                  <a:pt x="563" y="350"/>
                </a:cubicBezTo>
                <a:cubicBezTo>
                  <a:pt x="595" y="303"/>
                  <a:pt x="586" y="325"/>
                  <a:pt x="598" y="288"/>
                </a:cubicBezTo>
                <a:cubicBezTo>
                  <a:pt x="596" y="271"/>
                  <a:pt x="597" y="218"/>
                  <a:pt x="584" y="192"/>
                </a:cubicBezTo>
                <a:cubicBezTo>
                  <a:pt x="560" y="146"/>
                  <a:pt x="494" y="112"/>
                  <a:pt x="447" y="96"/>
                </a:cubicBezTo>
                <a:cubicBezTo>
                  <a:pt x="437" y="93"/>
                  <a:pt x="438" y="78"/>
                  <a:pt x="433" y="69"/>
                </a:cubicBezTo>
                <a:close/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chemeClr val="tx1"/>
                  </a:fgClr>
                  <a:bgClr>
                    <a:srgbClr val="FFFFFF"/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29219" name="Oval 35"/>
          <p:cNvSpPr>
            <a:spLocks noChangeArrowheads="1"/>
          </p:cNvSpPr>
          <p:nvPr/>
        </p:nvSpPr>
        <p:spPr bwMode="auto">
          <a:xfrm rot="5400000" flipV="1">
            <a:off x="6400800" y="22098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9220" name="Oval 36"/>
          <p:cNvSpPr>
            <a:spLocks noChangeArrowheads="1"/>
          </p:cNvSpPr>
          <p:nvPr/>
        </p:nvSpPr>
        <p:spPr bwMode="auto">
          <a:xfrm rot="5400000" flipV="1">
            <a:off x="5040313" y="2208213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9221" name="Oval 37"/>
          <p:cNvSpPr>
            <a:spLocks noChangeArrowheads="1"/>
          </p:cNvSpPr>
          <p:nvPr/>
        </p:nvSpPr>
        <p:spPr bwMode="auto">
          <a:xfrm rot="5400000" flipV="1">
            <a:off x="5562600" y="28194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9222" name="Oval 38"/>
          <p:cNvSpPr>
            <a:spLocks noChangeArrowheads="1"/>
          </p:cNvSpPr>
          <p:nvPr/>
        </p:nvSpPr>
        <p:spPr bwMode="auto">
          <a:xfrm rot="5400000" flipV="1">
            <a:off x="5562600" y="18288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9223" name="Line 39"/>
          <p:cNvSpPr>
            <a:spLocks noChangeShapeType="1"/>
          </p:cNvSpPr>
          <p:nvPr/>
        </p:nvSpPr>
        <p:spPr bwMode="auto">
          <a:xfrm flipV="1">
            <a:off x="2438400" y="2286000"/>
            <a:ext cx="3962400" cy="228600"/>
          </a:xfrm>
          <a:prstGeom prst="line">
            <a:avLst/>
          </a:prstGeom>
          <a:noFill/>
          <a:ln w="25400">
            <a:solidFill>
              <a:srgbClr val="FFCC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29224" name="Text Box 40"/>
          <p:cNvSpPr txBox="1">
            <a:spLocks noChangeArrowheads="1"/>
          </p:cNvSpPr>
          <p:nvPr/>
        </p:nvSpPr>
        <p:spPr bwMode="auto">
          <a:xfrm>
            <a:off x="9177523" y="4891088"/>
            <a:ext cx="2514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Proximity Matrix</a:t>
            </a:r>
          </a:p>
        </p:txBody>
      </p:sp>
      <p:sp>
        <p:nvSpPr>
          <p:cNvPr id="1629225" name="Rectangle 41"/>
          <p:cNvSpPr>
            <a:spLocks noChangeArrowheads="1"/>
          </p:cNvSpPr>
          <p:nvPr/>
        </p:nvSpPr>
        <p:spPr bwMode="auto">
          <a:xfrm>
            <a:off x="533400" y="3810000"/>
            <a:ext cx="716280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ts val="200"/>
              </a:spcBef>
              <a:spcAft>
                <a:spcPts val="2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</a:pPr>
            <a:r>
              <a:rPr lang="en-US" sz="2400" dirty="0"/>
              <a:t>MIN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</a:pPr>
            <a:r>
              <a:rPr lang="en-US" sz="2400" dirty="0">
                <a:solidFill>
                  <a:srgbClr val="FF0000"/>
                </a:solidFill>
              </a:rPr>
              <a:t>MAX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</a:pPr>
            <a:r>
              <a:rPr lang="en-US" sz="2400" dirty="0"/>
              <a:t>Group Average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</a:pPr>
            <a:r>
              <a:rPr lang="en-US" sz="2400" dirty="0"/>
              <a:t>Distance Between Centroids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</a:pPr>
            <a:r>
              <a:rPr lang="en-US" sz="2400" dirty="0"/>
              <a:t>Other methods driven by an objective function</a:t>
            </a:r>
          </a:p>
          <a:p>
            <a:pPr marL="742950" lvl="1" indent="-285750">
              <a:spcBef>
                <a:spcPts val="200"/>
              </a:spcBef>
              <a:spcAft>
                <a:spcPts val="200"/>
              </a:spcAft>
              <a:buClr>
                <a:srgbClr val="0C7B9C"/>
              </a:buClr>
              <a:buSzPct val="100000"/>
              <a:buFont typeface="Arial" charset="0"/>
              <a:buChar char="–"/>
            </a:pPr>
            <a:r>
              <a:rPr lang="en-US" sz="2000" dirty="0"/>
              <a:t>Ward’s Method uses squared error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704867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0210" name="Rectangle 2"/>
          <p:cNvSpPr>
            <a:spLocks noGrp="1" noChangeArrowheads="1"/>
          </p:cNvSpPr>
          <p:nvPr>
            <p:ph type="title"/>
          </p:nvPr>
        </p:nvSpPr>
        <p:spPr>
          <a:xfrm>
            <a:off x="588170" y="250827"/>
            <a:ext cx="8280400" cy="1219199"/>
          </a:xfrm>
        </p:spPr>
        <p:txBody>
          <a:bodyPr>
            <a:noAutofit/>
          </a:bodyPr>
          <a:lstStyle/>
          <a:p>
            <a:r>
              <a:rPr lang="en-US" dirty="0"/>
              <a:t>How to Define Inter-Cluster Similarity</a:t>
            </a:r>
          </a:p>
        </p:txBody>
      </p:sp>
      <p:sp>
        <p:nvSpPr>
          <p:cNvPr id="1630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63763" y="2649539"/>
            <a:ext cx="4800600" cy="3303587"/>
          </a:xfrm>
        </p:spPr>
        <p:txBody>
          <a:bodyPr/>
          <a:lstStyle/>
          <a:p>
            <a:pPr marL="990600" lvl="1" indent="-533400">
              <a:lnSpc>
                <a:spcPct val="90000"/>
              </a:lnSpc>
              <a:buNone/>
            </a:pPr>
            <a:r>
              <a:rPr lang="en-US" sz="1000"/>
              <a:t> </a:t>
            </a:r>
          </a:p>
        </p:txBody>
      </p:sp>
      <p:grpSp>
        <p:nvGrpSpPr>
          <p:cNvPr id="1630212" name="Group 4"/>
          <p:cNvGrpSpPr>
            <a:grpSpLocks/>
          </p:cNvGrpSpPr>
          <p:nvPr/>
        </p:nvGrpSpPr>
        <p:grpSpPr bwMode="auto">
          <a:xfrm>
            <a:off x="7010400" y="1371601"/>
            <a:ext cx="3429000" cy="3508375"/>
            <a:chOff x="3456" y="1440"/>
            <a:chExt cx="2160" cy="2210"/>
          </a:xfrm>
        </p:grpSpPr>
        <p:sp>
          <p:nvSpPr>
            <p:cNvPr id="1630213" name="Line 5"/>
            <p:cNvSpPr>
              <a:spLocks noChangeShapeType="1"/>
            </p:cNvSpPr>
            <p:nvPr/>
          </p:nvSpPr>
          <p:spPr bwMode="auto">
            <a:xfrm>
              <a:off x="3696" y="1440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0214" name="Line 6"/>
            <p:cNvSpPr>
              <a:spLocks noChangeShapeType="1"/>
            </p:cNvSpPr>
            <p:nvPr/>
          </p:nvSpPr>
          <p:spPr bwMode="auto">
            <a:xfrm>
              <a:off x="3504" y="1632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0215" name="Line 7"/>
            <p:cNvSpPr>
              <a:spLocks noChangeShapeType="1"/>
            </p:cNvSpPr>
            <p:nvPr/>
          </p:nvSpPr>
          <p:spPr bwMode="auto">
            <a:xfrm>
              <a:off x="4012" y="1440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0216" name="Line 8"/>
            <p:cNvSpPr>
              <a:spLocks noChangeShapeType="1"/>
            </p:cNvSpPr>
            <p:nvPr/>
          </p:nvSpPr>
          <p:spPr bwMode="auto">
            <a:xfrm>
              <a:off x="4329" y="1440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0217" name="Line 9"/>
            <p:cNvSpPr>
              <a:spLocks noChangeShapeType="1"/>
            </p:cNvSpPr>
            <p:nvPr/>
          </p:nvSpPr>
          <p:spPr bwMode="auto">
            <a:xfrm>
              <a:off x="4646" y="1440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0218" name="Line 10"/>
            <p:cNvSpPr>
              <a:spLocks noChangeShapeType="1"/>
            </p:cNvSpPr>
            <p:nvPr/>
          </p:nvSpPr>
          <p:spPr bwMode="auto">
            <a:xfrm>
              <a:off x="4963" y="1440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0219" name="Line 11"/>
            <p:cNvSpPr>
              <a:spLocks noChangeShapeType="1"/>
            </p:cNvSpPr>
            <p:nvPr/>
          </p:nvSpPr>
          <p:spPr bwMode="auto">
            <a:xfrm>
              <a:off x="5280" y="1440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0220" name="Line 12"/>
            <p:cNvSpPr>
              <a:spLocks noChangeShapeType="1"/>
            </p:cNvSpPr>
            <p:nvPr/>
          </p:nvSpPr>
          <p:spPr bwMode="auto">
            <a:xfrm>
              <a:off x="3504" y="1891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0221" name="Line 13"/>
            <p:cNvSpPr>
              <a:spLocks noChangeShapeType="1"/>
            </p:cNvSpPr>
            <p:nvPr/>
          </p:nvSpPr>
          <p:spPr bwMode="auto">
            <a:xfrm>
              <a:off x="3504" y="2150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0222" name="Line 14"/>
            <p:cNvSpPr>
              <a:spLocks noChangeShapeType="1"/>
            </p:cNvSpPr>
            <p:nvPr/>
          </p:nvSpPr>
          <p:spPr bwMode="auto">
            <a:xfrm>
              <a:off x="3504" y="2409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0223" name="Line 15"/>
            <p:cNvSpPr>
              <a:spLocks noChangeShapeType="1"/>
            </p:cNvSpPr>
            <p:nvPr/>
          </p:nvSpPr>
          <p:spPr bwMode="auto">
            <a:xfrm>
              <a:off x="3504" y="2668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0224" name="Line 16"/>
            <p:cNvSpPr>
              <a:spLocks noChangeShapeType="1"/>
            </p:cNvSpPr>
            <p:nvPr/>
          </p:nvSpPr>
          <p:spPr bwMode="auto">
            <a:xfrm>
              <a:off x="3504" y="2928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0225" name="Text Box 17"/>
            <p:cNvSpPr txBox="1">
              <a:spLocks noChangeArrowheads="1"/>
            </p:cNvSpPr>
            <p:nvPr/>
          </p:nvSpPr>
          <p:spPr bwMode="auto">
            <a:xfrm>
              <a:off x="3456" y="1680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p1</a:t>
              </a:r>
            </a:p>
          </p:txBody>
        </p:sp>
        <p:sp>
          <p:nvSpPr>
            <p:cNvPr id="1630226" name="Text Box 18"/>
            <p:cNvSpPr txBox="1">
              <a:spLocks noChangeArrowheads="1"/>
            </p:cNvSpPr>
            <p:nvPr/>
          </p:nvSpPr>
          <p:spPr bwMode="auto">
            <a:xfrm>
              <a:off x="3456" y="2208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p3</a:t>
              </a:r>
            </a:p>
          </p:txBody>
        </p:sp>
        <p:sp>
          <p:nvSpPr>
            <p:cNvPr id="1630227" name="Text Box 19"/>
            <p:cNvSpPr txBox="1">
              <a:spLocks noChangeArrowheads="1"/>
            </p:cNvSpPr>
            <p:nvPr/>
          </p:nvSpPr>
          <p:spPr bwMode="auto">
            <a:xfrm>
              <a:off x="3456" y="2736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p5</a:t>
              </a:r>
            </a:p>
          </p:txBody>
        </p:sp>
        <p:sp>
          <p:nvSpPr>
            <p:cNvPr id="1630228" name="Text Box 20"/>
            <p:cNvSpPr txBox="1">
              <a:spLocks noChangeArrowheads="1"/>
            </p:cNvSpPr>
            <p:nvPr/>
          </p:nvSpPr>
          <p:spPr bwMode="auto">
            <a:xfrm>
              <a:off x="3456" y="2496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p4</a:t>
              </a:r>
            </a:p>
          </p:txBody>
        </p:sp>
        <p:sp>
          <p:nvSpPr>
            <p:cNvPr id="1630229" name="Text Box 21"/>
            <p:cNvSpPr txBox="1">
              <a:spLocks noChangeArrowheads="1"/>
            </p:cNvSpPr>
            <p:nvPr/>
          </p:nvSpPr>
          <p:spPr bwMode="auto">
            <a:xfrm>
              <a:off x="3456" y="1968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p2</a:t>
              </a:r>
            </a:p>
          </p:txBody>
        </p:sp>
        <p:sp>
          <p:nvSpPr>
            <p:cNvPr id="1630230" name="Text Box 22"/>
            <p:cNvSpPr txBox="1">
              <a:spLocks noChangeArrowheads="1"/>
            </p:cNvSpPr>
            <p:nvPr/>
          </p:nvSpPr>
          <p:spPr bwMode="auto">
            <a:xfrm>
              <a:off x="3744" y="1440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p1</a:t>
              </a:r>
            </a:p>
          </p:txBody>
        </p:sp>
        <p:sp>
          <p:nvSpPr>
            <p:cNvPr id="1630231" name="Text Box 23"/>
            <p:cNvSpPr txBox="1">
              <a:spLocks noChangeArrowheads="1"/>
            </p:cNvSpPr>
            <p:nvPr/>
          </p:nvSpPr>
          <p:spPr bwMode="auto">
            <a:xfrm>
              <a:off x="4032" y="1440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p2</a:t>
              </a:r>
            </a:p>
          </p:txBody>
        </p:sp>
        <p:sp>
          <p:nvSpPr>
            <p:cNvPr id="1630232" name="Text Box 24"/>
            <p:cNvSpPr txBox="1">
              <a:spLocks noChangeArrowheads="1"/>
            </p:cNvSpPr>
            <p:nvPr/>
          </p:nvSpPr>
          <p:spPr bwMode="auto">
            <a:xfrm>
              <a:off x="4368" y="1440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p3</a:t>
              </a:r>
            </a:p>
          </p:txBody>
        </p:sp>
        <p:sp>
          <p:nvSpPr>
            <p:cNvPr id="1630233" name="Text Box 25"/>
            <p:cNvSpPr txBox="1">
              <a:spLocks noChangeArrowheads="1"/>
            </p:cNvSpPr>
            <p:nvPr/>
          </p:nvSpPr>
          <p:spPr bwMode="auto">
            <a:xfrm>
              <a:off x="4704" y="1440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p4</a:t>
              </a:r>
            </a:p>
          </p:txBody>
        </p:sp>
        <p:sp>
          <p:nvSpPr>
            <p:cNvPr id="1630234" name="Text Box 26"/>
            <p:cNvSpPr txBox="1">
              <a:spLocks noChangeArrowheads="1"/>
            </p:cNvSpPr>
            <p:nvPr/>
          </p:nvSpPr>
          <p:spPr bwMode="auto">
            <a:xfrm>
              <a:off x="4944" y="1440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p5</a:t>
              </a:r>
            </a:p>
          </p:txBody>
        </p:sp>
        <p:sp>
          <p:nvSpPr>
            <p:cNvPr id="1630235" name="Text Box 27"/>
            <p:cNvSpPr txBox="1">
              <a:spLocks noChangeArrowheads="1"/>
            </p:cNvSpPr>
            <p:nvPr/>
          </p:nvSpPr>
          <p:spPr bwMode="auto">
            <a:xfrm>
              <a:off x="5280" y="1440"/>
              <a:ext cx="33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/>
                <a:t>. . .</a:t>
              </a:r>
            </a:p>
          </p:txBody>
        </p:sp>
        <p:sp>
          <p:nvSpPr>
            <p:cNvPr id="1630236" name="Text Box 28"/>
            <p:cNvSpPr txBox="1">
              <a:spLocks noChangeArrowheads="1"/>
            </p:cNvSpPr>
            <p:nvPr/>
          </p:nvSpPr>
          <p:spPr bwMode="auto">
            <a:xfrm>
              <a:off x="3552" y="2976"/>
              <a:ext cx="336" cy="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/>
                <a:t>.</a:t>
              </a:r>
            </a:p>
            <a:p>
              <a:pPr>
                <a:spcBef>
                  <a:spcPct val="50000"/>
                </a:spcBef>
              </a:pPr>
              <a:r>
                <a:rPr lang="en-US" sz="1600"/>
                <a:t>.</a:t>
              </a:r>
            </a:p>
            <a:p>
              <a:pPr>
                <a:spcBef>
                  <a:spcPct val="50000"/>
                </a:spcBef>
              </a:pPr>
              <a:r>
                <a:rPr lang="en-US" sz="1600"/>
                <a:t>.</a:t>
              </a:r>
            </a:p>
          </p:txBody>
        </p:sp>
      </p:grpSp>
      <p:sp>
        <p:nvSpPr>
          <p:cNvPr id="1630237" name="Freeform 29" descr="5%"/>
          <p:cNvSpPr>
            <a:spLocks/>
          </p:cNvSpPr>
          <p:nvPr/>
        </p:nvSpPr>
        <p:spPr bwMode="auto">
          <a:xfrm rot="-5400000">
            <a:off x="1986757" y="1594644"/>
            <a:ext cx="1828800" cy="1382713"/>
          </a:xfrm>
          <a:custGeom>
            <a:avLst/>
            <a:gdLst>
              <a:gd name="T0" fmla="*/ 433 w 598"/>
              <a:gd name="T1" fmla="*/ 69 h 652"/>
              <a:gd name="T2" fmla="*/ 248 w 598"/>
              <a:gd name="T3" fmla="*/ 0 h 652"/>
              <a:gd name="T4" fmla="*/ 152 w 598"/>
              <a:gd name="T5" fmla="*/ 34 h 652"/>
              <a:gd name="T6" fmla="*/ 125 w 598"/>
              <a:gd name="T7" fmla="*/ 96 h 652"/>
              <a:gd name="T8" fmla="*/ 70 w 598"/>
              <a:gd name="T9" fmla="*/ 172 h 652"/>
              <a:gd name="T10" fmla="*/ 49 w 598"/>
              <a:gd name="T11" fmla="*/ 178 h 652"/>
              <a:gd name="T12" fmla="*/ 29 w 598"/>
              <a:gd name="T13" fmla="*/ 220 h 652"/>
              <a:gd name="T14" fmla="*/ 15 w 598"/>
              <a:gd name="T15" fmla="*/ 261 h 652"/>
              <a:gd name="T16" fmla="*/ 29 w 598"/>
              <a:gd name="T17" fmla="*/ 384 h 652"/>
              <a:gd name="T18" fmla="*/ 97 w 598"/>
              <a:gd name="T19" fmla="*/ 412 h 652"/>
              <a:gd name="T20" fmla="*/ 77 w 598"/>
              <a:gd name="T21" fmla="*/ 487 h 652"/>
              <a:gd name="T22" fmla="*/ 104 w 598"/>
              <a:gd name="T23" fmla="*/ 617 h 652"/>
              <a:gd name="T24" fmla="*/ 166 w 598"/>
              <a:gd name="T25" fmla="*/ 645 h 652"/>
              <a:gd name="T26" fmla="*/ 186 w 598"/>
              <a:gd name="T27" fmla="*/ 652 h 652"/>
              <a:gd name="T28" fmla="*/ 241 w 598"/>
              <a:gd name="T29" fmla="*/ 604 h 652"/>
              <a:gd name="T30" fmla="*/ 351 w 598"/>
              <a:gd name="T31" fmla="*/ 652 h 652"/>
              <a:gd name="T32" fmla="*/ 447 w 598"/>
              <a:gd name="T33" fmla="*/ 590 h 652"/>
              <a:gd name="T34" fmla="*/ 522 w 598"/>
              <a:gd name="T35" fmla="*/ 542 h 652"/>
              <a:gd name="T36" fmla="*/ 570 w 598"/>
              <a:gd name="T37" fmla="*/ 446 h 652"/>
              <a:gd name="T38" fmla="*/ 536 w 598"/>
              <a:gd name="T39" fmla="*/ 391 h 652"/>
              <a:gd name="T40" fmla="*/ 563 w 598"/>
              <a:gd name="T41" fmla="*/ 350 h 652"/>
              <a:gd name="T42" fmla="*/ 598 w 598"/>
              <a:gd name="T43" fmla="*/ 288 h 652"/>
              <a:gd name="T44" fmla="*/ 584 w 598"/>
              <a:gd name="T45" fmla="*/ 192 h 652"/>
              <a:gd name="T46" fmla="*/ 447 w 598"/>
              <a:gd name="T47" fmla="*/ 96 h 652"/>
              <a:gd name="T48" fmla="*/ 433 w 598"/>
              <a:gd name="T49" fmla="*/ 69 h 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98" h="652">
                <a:moveTo>
                  <a:pt x="433" y="69"/>
                </a:moveTo>
                <a:cubicBezTo>
                  <a:pt x="379" y="31"/>
                  <a:pt x="310" y="21"/>
                  <a:pt x="248" y="0"/>
                </a:cubicBezTo>
                <a:cubicBezTo>
                  <a:pt x="195" y="7"/>
                  <a:pt x="192" y="10"/>
                  <a:pt x="152" y="34"/>
                </a:cubicBezTo>
                <a:cubicBezTo>
                  <a:pt x="144" y="57"/>
                  <a:pt x="132" y="73"/>
                  <a:pt x="125" y="96"/>
                </a:cubicBezTo>
                <a:cubicBezTo>
                  <a:pt x="133" y="189"/>
                  <a:pt x="154" y="159"/>
                  <a:pt x="70" y="172"/>
                </a:cubicBezTo>
                <a:cubicBezTo>
                  <a:pt x="63" y="173"/>
                  <a:pt x="56" y="176"/>
                  <a:pt x="49" y="178"/>
                </a:cubicBezTo>
                <a:cubicBezTo>
                  <a:pt x="29" y="209"/>
                  <a:pt x="39" y="188"/>
                  <a:pt x="29" y="220"/>
                </a:cubicBezTo>
                <a:cubicBezTo>
                  <a:pt x="25" y="234"/>
                  <a:pt x="15" y="261"/>
                  <a:pt x="15" y="261"/>
                </a:cubicBezTo>
                <a:cubicBezTo>
                  <a:pt x="18" y="302"/>
                  <a:pt x="0" y="355"/>
                  <a:pt x="29" y="384"/>
                </a:cubicBezTo>
                <a:cubicBezTo>
                  <a:pt x="46" y="401"/>
                  <a:pt x="97" y="412"/>
                  <a:pt x="97" y="412"/>
                </a:cubicBezTo>
                <a:cubicBezTo>
                  <a:pt x="92" y="438"/>
                  <a:pt x="84" y="462"/>
                  <a:pt x="77" y="487"/>
                </a:cubicBezTo>
                <a:cubicBezTo>
                  <a:pt x="79" y="523"/>
                  <a:pt x="71" y="585"/>
                  <a:pt x="104" y="617"/>
                </a:cubicBezTo>
                <a:cubicBezTo>
                  <a:pt x="121" y="634"/>
                  <a:pt x="144" y="638"/>
                  <a:pt x="166" y="645"/>
                </a:cubicBezTo>
                <a:cubicBezTo>
                  <a:pt x="173" y="647"/>
                  <a:pt x="186" y="652"/>
                  <a:pt x="186" y="652"/>
                </a:cubicBezTo>
                <a:cubicBezTo>
                  <a:pt x="214" y="643"/>
                  <a:pt x="224" y="628"/>
                  <a:pt x="241" y="604"/>
                </a:cubicBezTo>
                <a:cubicBezTo>
                  <a:pt x="276" y="626"/>
                  <a:pt x="311" y="642"/>
                  <a:pt x="351" y="652"/>
                </a:cubicBezTo>
                <a:cubicBezTo>
                  <a:pt x="400" y="644"/>
                  <a:pt x="419" y="631"/>
                  <a:pt x="447" y="590"/>
                </a:cubicBezTo>
                <a:cubicBezTo>
                  <a:pt x="467" y="531"/>
                  <a:pt x="403" y="553"/>
                  <a:pt x="522" y="542"/>
                </a:cubicBezTo>
                <a:cubicBezTo>
                  <a:pt x="555" y="520"/>
                  <a:pt x="557" y="482"/>
                  <a:pt x="570" y="446"/>
                </a:cubicBezTo>
                <a:cubicBezTo>
                  <a:pt x="561" y="418"/>
                  <a:pt x="562" y="408"/>
                  <a:pt x="536" y="391"/>
                </a:cubicBezTo>
                <a:cubicBezTo>
                  <a:pt x="512" y="355"/>
                  <a:pt x="529" y="362"/>
                  <a:pt x="563" y="350"/>
                </a:cubicBezTo>
                <a:cubicBezTo>
                  <a:pt x="595" y="303"/>
                  <a:pt x="586" y="325"/>
                  <a:pt x="598" y="288"/>
                </a:cubicBezTo>
                <a:cubicBezTo>
                  <a:pt x="596" y="271"/>
                  <a:pt x="597" y="218"/>
                  <a:pt x="584" y="192"/>
                </a:cubicBezTo>
                <a:cubicBezTo>
                  <a:pt x="560" y="146"/>
                  <a:pt x="494" y="112"/>
                  <a:pt x="447" y="96"/>
                </a:cubicBezTo>
                <a:cubicBezTo>
                  <a:pt x="437" y="93"/>
                  <a:pt x="438" y="78"/>
                  <a:pt x="433" y="69"/>
                </a:cubicBezTo>
                <a:close/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chemeClr val="tx1"/>
                  </a:fgClr>
                  <a:bgClr>
                    <a:srgbClr val="FFFFFF"/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0238" name="Oval 30"/>
          <p:cNvSpPr>
            <a:spLocks noChangeArrowheads="1"/>
          </p:cNvSpPr>
          <p:nvPr/>
        </p:nvSpPr>
        <p:spPr bwMode="auto">
          <a:xfrm rot="-5400000">
            <a:off x="3276600" y="25146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0239" name="Oval 31"/>
          <p:cNvSpPr>
            <a:spLocks noChangeArrowheads="1"/>
          </p:cNvSpPr>
          <p:nvPr/>
        </p:nvSpPr>
        <p:spPr bwMode="auto">
          <a:xfrm rot="-5400000">
            <a:off x="3200400" y="17526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0240" name="Oval 32"/>
          <p:cNvSpPr>
            <a:spLocks noChangeArrowheads="1"/>
          </p:cNvSpPr>
          <p:nvPr/>
        </p:nvSpPr>
        <p:spPr bwMode="auto">
          <a:xfrm rot="-5400000">
            <a:off x="2362200" y="22098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0241" name="Oval 33"/>
          <p:cNvSpPr>
            <a:spLocks noChangeArrowheads="1"/>
          </p:cNvSpPr>
          <p:nvPr/>
        </p:nvSpPr>
        <p:spPr bwMode="auto">
          <a:xfrm rot="-5400000">
            <a:off x="3427413" y="2055813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0242" name="Freeform 34" descr="5%"/>
          <p:cNvSpPr>
            <a:spLocks/>
          </p:cNvSpPr>
          <p:nvPr/>
        </p:nvSpPr>
        <p:spPr bwMode="auto">
          <a:xfrm rot="5400000" flipV="1">
            <a:off x="4876800" y="1447800"/>
            <a:ext cx="1828800" cy="1676400"/>
          </a:xfrm>
          <a:custGeom>
            <a:avLst/>
            <a:gdLst>
              <a:gd name="T0" fmla="*/ 433 w 598"/>
              <a:gd name="T1" fmla="*/ 69 h 652"/>
              <a:gd name="T2" fmla="*/ 248 w 598"/>
              <a:gd name="T3" fmla="*/ 0 h 652"/>
              <a:gd name="T4" fmla="*/ 152 w 598"/>
              <a:gd name="T5" fmla="*/ 34 h 652"/>
              <a:gd name="T6" fmla="*/ 125 w 598"/>
              <a:gd name="T7" fmla="*/ 96 h 652"/>
              <a:gd name="T8" fmla="*/ 70 w 598"/>
              <a:gd name="T9" fmla="*/ 172 h 652"/>
              <a:gd name="T10" fmla="*/ 49 w 598"/>
              <a:gd name="T11" fmla="*/ 178 h 652"/>
              <a:gd name="T12" fmla="*/ 29 w 598"/>
              <a:gd name="T13" fmla="*/ 220 h 652"/>
              <a:gd name="T14" fmla="*/ 15 w 598"/>
              <a:gd name="T15" fmla="*/ 261 h 652"/>
              <a:gd name="T16" fmla="*/ 29 w 598"/>
              <a:gd name="T17" fmla="*/ 384 h 652"/>
              <a:gd name="T18" fmla="*/ 97 w 598"/>
              <a:gd name="T19" fmla="*/ 412 h 652"/>
              <a:gd name="T20" fmla="*/ 77 w 598"/>
              <a:gd name="T21" fmla="*/ 487 h 652"/>
              <a:gd name="T22" fmla="*/ 104 w 598"/>
              <a:gd name="T23" fmla="*/ 617 h 652"/>
              <a:gd name="T24" fmla="*/ 166 w 598"/>
              <a:gd name="T25" fmla="*/ 645 h 652"/>
              <a:gd name="T26" fmla="*/ 186 w 598"/>
              <a:gd name="T27" fmla="*/ 652 h 652"/>
              <a:gd name="T28" fmla="*/ 241 w 598"/>
              <a:gd name="T29" fmla="*/ 604 h 652"/>
              <a:gd name="T30" fmla="*/ 351 w 598"/>
              <a:gd name="T31" fmla="*/ 652 h 652"/>
              <a:gd name="T32" fmla="*/ 447 w 598"/>
              <a:gd name="T33" fmla="*/ 590 h 652"/>
              <a:gd name="T34" fmla="*/ 522 w 598"/>
              <a:gd name="T35" fmla="*/ 542 h 652"/>
              <a:gd name="T36" fmla="*/ 570 w 598"/>
              <a:gd name="T37" fmla="*/ 446 h 652"/>
              <a:gd name="T38" fmla="*/ 536 w 598"/>
              <a:gd name="T39" fmla="*/ 391 h 652"/>
              <a:gd name="T40" fmla="*/ 563 w 598"/>
              <a:gd name="T41" fmla="*/ 350 h 652"/>
              <a:gd name="T42" fmla="*/ 598 w 598"/>
              <a:gd name="T43" fmla="*/ 288 h 652"/>
              <a:gd name="T44" fmla="*/ 584 w 598"/>
              <a:gd name="T45" fmla="*/ 192 h 652"/>
              <a:gd name="T46" fmla="*/ 447 w 598"/>
              <a:gd name="T47" fmla="*/ 96 h 652"/>
              <a:gd name="T48" fmla="*/ 433 w 598"/>
              <a:gd name="T49" fmla="*/ 69 h 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98" h="652">
                <a:moveTo>
                  <a:pt x="433" y="69"/>
                </a:moveTo>
                <a:cubicBezTo>
                  <a:pt x="379" y="31"/>
                  <a:pt x="310" y="21"/>
                  <a:pt x="248" y="0"/>
                </a:cubicBezTo>
                <a:cubicBezTo>
                  <a:pt x="195" y="7"/>
                  <a:pt x="192" y="10"/>
                  <a:pt x="152" y="34"/>
                </a:cubicBezTo>
                <a:cubicBezTo>
                  <a:pt x="144" y="57"/>
                  <a:pt x="132" y="73"/>
                  <a:pt x="125" y="96"/>
                </a:cubicBezTo>
                <a:cubicBezTo>
                  <a:pt x="133" y="189"/>
                  <a:pt x="154" y="159"/>
                  <a:pt x="70" y="172"/>
                </a:cubicBezTo>
                <a:cubicBezTo>
                  <a:pt x="63" y="173"/>
                  <a:pt x="56" y="176"/>
                  <a:pt x="49" y="178"/>
                </a:cubicBezTo>
                <a:cubicBezTo>
                  <a:pt x="29" y="209"/>
                  <a:pt x="39" y="188"/>
                  <a:pt x="29" y="220"/>
                </a:cubicBezTo>
                <a:cubicBezTo>
                  <a:pt x="25" y="234"/>
                  <a:pt x="15" y="261"/>
                  <a:pt x="15" y="261"/>
                </a:cubicBezTo>
                <a:cubicBezTo>
                  <a:pt x="18" y="302"/>
                  <a:pt x="0" y="355"/>
                  <a:pt x="29" y="384"/>
                </a:cubicBezTo>
                <a:cubicBezTo>
                  <a:pt x="46" y="401"/>
                  <a:pt x="97" y="412"/>
                  <a:pt x="97" y="412"/>
                </a:cubicBezTo>
                <a:cubicBezTo>
                  <a:pt x="92" y="438"/>
                  <a:pt x="84" y="462"/>
                  <a:pt x="77" y="487"/>
                </a:cubicBezTo>
                <a:cubicBezTo>
                  <a:pt x="79" y="523"/>
                  <a:pt x="71" y="585"/>
                  <a:pt x="104" y="617"/>
                </a:cubicBezTo>
                <a:cubicBezTo>
                  <a:pt x="121" y="634"/>
                  <a:pt x="144" y="638"/>
                  <a:pt x="166" y="645"/>
                </a:cubicBezTo>
                <a:cubicBezTo>
                  <a:pt x="173" y="647"/>
                  <a:pt x="186" y="652"/>
                  <a:pt x="186" y="652"/>
                </a:cubicBezTo>
                <a:cubicBezTo>
                  <a:pt x="214" y="643"/>
                  <a:pt x="224" y="628"/>
                  <a:pt x="241" y="604"/>
                </a:cubicBezTo>
                <a:cubicBezTo>
                  <a:pt x="276" y="626"/>
                  <a:pt x="311" y="642"/>
                  <a:pt x="351" y="652"/>
                </a:cubicBezTo>
                <a:cubicBezTo>
                  <a:pt x="400" y="644"/>
                  <a:pt x="419" y="631"/>
                  <a:pt x="447" y="590"/>
                </a:cubicBezTo>
                <a:cubicBezTo>
                  <a:pt x="467" y="531"/>
                  <a:pt x="403" y="553"/>
                  <a:pt x="522" y="542"/>
                </a:cubicBezTo>
                <a:cubicBezTo>
                  <a:pt x="555" y="520"/>
                  <a:pt x="557" y="482"/>
                  <a:pt x="570" y="446"/>
                </a:cubicBezTo>
                <a:cubicBezTo>
                  <a:pt x="561" y="418"/>
                  <a:pt x="562" y="408"/>
                  <a:pt x="536" y="391"/>
                </a:cubicBezTo>
                <a:cubicBezTo>
                  <a:pt x="512" y="355"/>
                  <a:pt x="529" y="362"/>
                  <a:pt x="563" y="350"/>
                </a:cubicBezTo>
                <a:cubicBezTo>
                  <a:pt x="595" y="303"/>
                  <a:pt x="586" y="325"/>
                  <a:pt x="598" y="288"/>
                </a:cubicBezTo>
                <a:cubicBezTo>
                  <a:pt x="596" y="271"/>
                  <a:pt x="597" y="218"/>
                  <a:pt x="584" y="192"/>
                </a:cubicBezTo>
                <a:cubicBezTo>
                  <a:pt x="560" y="146"/>
                  <a:pt x="494" y="112"/>
                  <a:pt x="447" y="96"/>
                </a:cubicBezTo>
                <a:cubicBezTo>
                  <a:pt x="437" y="93"/>
                  <a:pt x="438" y="78"/>
                  <a:pt x="433" y="69"/>
                </a:cubicBezTo>
                <a:close/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chemeClr val="tx1"/>
                  </a:fgClr>
                  <a:bgClr>
                    <a:srgbClr val="FFFFFF"/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0243" name="Oval 35"/>
          <p:cNvSpPr>
            <a:spLocks noChangeArrowheads="1"/>
          </p:cNvSpPr>
          <p:nvPr/>
        </p:nvSpPr>
        <p:spPr bwMode="auto">
          <a:xfrm rot="5400000" flipV="1">
            <a:off x="6400800" y="19050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0244" name="Oval 36"/>
          <p:cNvSpPr>
            <a:spLocks noChangeArrowheads="1"/>
          </p:cNvSpPr>
          <p:nvPr/>
        </p:nvSpPr>
        <p:spPr bwMode="auto">
          <a:xfrm rot="5400000" flipV="1">
            <a:off x="5040313" y="19050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0245" name="Oval 37"/>
          <p:cNvSpPr>
            <a:spLocks noChangeArrowheads="1"/>
          </p:cNvSpPr>
          <p:nvPr/>
        </p:nvSpPr>
        <p:spPr bwMode="auto">
          <a:xfrm rot="5400000" flipV="1">
            <a:off x="5562600" y="25146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0246" name="Oval 38"/>
          <p:cNvSpPr>
            <a:spLocks noChangeArrowheads="1"/>
          </p:cNvSpPr>
          <p:nvPr/>
        </p:nvSpPr>
        <p:spPr bwMode="auto">
          <a:xfrm rot="5400000" flipV="1">
            <a:off x="5562600" y="15240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0247" name="Line 39"/>
          <p:cNvSpPr>
            <a:spLocks noChangeShapeType="1"/>
          </p:cNvSpPr>
          <p:nvPr/>
        </p:nvSpPr>
        <p:spPr bwMode="auto">
          <a:xfrm>
            <a:off x="3352800" y="2514600"/>
            <a:ext cx="2209800" cy="762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0248" name="Line 40"/>
          <p:cNvSpPr>
            <a:spLocks noChangeShapeType="1"/>
          </p:cNvSpPr>
          <p:nvPr/>
        </p:nvSpPr>
        <p:spPr bwMode="auto">
          <a:xfrm flipV="1">
            <a:off x="3352800" y="1981200"/>
            <a:ext cx="1676400" cy="5334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0249" name="Line 41"/>
          <p:cNvSpPr>
            <a:spLocks noChangeShapeType="1"/>
          </p:cNvSpPr>
          <p:nvPr/>
        </p:nvSpPr>
        <p:spPr bwMode="auto">
          <a:xfrm flipV="1">
            <a:off x="3352800" y="1600200"/>
            <a:ext cx="2209800" cy="9144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0250" name="Line 42"/>
          <p:cNvSpPr>
            <a:spLocks noChangeShapeType="1"/>
          </p:cNvSpPr>
          <p:nvPr/>
        </p:nvSpPr>
        <p:spPr bwMode="auto">
          <a:xfrm flipV="1">
            <a:off x="3352800" y="1981200"/>
            <a:ext cx="3048000" cy="5334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0251" name="Line 43"/>
          <p:cNvSpPr>
            <a:spLocks noChangeShapeType="1"/>
          </p:cNvSpPr>
          <p:nvPr/>
        </p:nvSpPr>
        <p:spPr bwMode="auto">
          <a:xfrm>
            <a:off x="3505200" y="2133600"/>
            <a:ext cx="2057400" cy="4572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0252" name="Line 44"/>
          <p:cNvSpPr>
            <a:spLocks noChangeShapeType="1"/>
          </p:cNvSpPr>
          <p:nvPr/>
        </p:nvSpPr>
        <p:spPr bwMode="auto">
          <a:xfrm flipV="1">
            <a:off x="3505200" y="1981200"/>
            <a:ext cx="1524000" cy="1524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0253" name="Line 45"/>
          <p:cNvSpPr>
            <a:spLocks noChangeShapeType="1"/>
          </p:cNvSpPr>
          <p:nvPr/>
        </p:nvSpPr>
        <p:spPr bwMode="auto">
          <a:xfrm flipV="1">
            <a:off x="3505200" y="1600200"/>
            <a:ext cx="2057400" cy="5334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0254" name="Line 46"/>
          <p:cNvSpPr>
            <a:spLocks noChangeShapeType="1"/>
          </p:cNvSpPr>
          <p:nvPr/>
        </p:nvSpPr>
        <p:spPr bwMode="auto">
          <a:xfrm flipV="1">
            <a:off x="3505200" y="1981200"/>
            <a:ext cx="2895600" cy="1524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0255" name="Line 47"/>
          <p:cNvSpPr>
            <a:spLocks noChangeShapeType="1"/>
          </p:cNvSpPr>
          <p:nvPr/>
        </p:nvSpPr>
        <p:spPr bwMode="auto">
          <a:xfrm>
            <a:off x="2438400" y="2209800"/>
            <a:ext cx="3124200" cy="3810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0256" name="Line 48"/>
          <p:cNvSpPr>
            <a:spLocks noChangeShapeType="1"/>
          </p:cNvSpPr>
          <p:nvPr/>
        </p:nvSpPr>
        <p:spPr bwMode="auto">
          <a:xfrm flipV="1">
            <a:off x="2438400" y="1981200"/>
            <a:ext cx="3962400" cy="2286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0257" name="Line 49"/>
          <p:cNvSpPr>
            <a:spLocks noChangeShapeType="1"/>
          </p:cNvSpPr>
          <p:nvPr/>
        </p:nvSpPr>
        <p:spPr bwMode="auto">
          <a:xfrm flipV="1">
            <a:off x="2438400" y="1600200"/>
            <a:ext cx="3124200" cy="6096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0258" name="Line 50"/>
          <p:cNvSpPr>
            <a:spLocks noChangeShapeType="1"/>
          </p:cNvSpPr>
          <p:nvPr/>
        </p:nvSpPr>
        <p:spPr bwMode="auto">
          <a:xfrm flipV="1">
            <a:off x="2438400" y="1981200"/>
            <a:ext cx="2590800" cy="2286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0259" name="Line 51"/>
          <p:cNvSpPr>
            <a:spLocks noChangeShapeType="1"/>
          </p:cNvSpPr>
          <p:nvPr/>
        </p:nvSpPr>
        <p:spPr bwMode="auto">
          <a:xfrm>
            <a:off x="3276600" y="1752600"/>
            <a:ext cx="2286000" cy="8382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0260" name="Line 52"/>
          <p:cNvSpPr>
            <a:spLocks noChangeShapeType="1"/>
          </p:cNvSpPr>
          <p:nvPr/>
        </p:nvSpPr>
        <p:spPr bwMode="auto">
          <a:xfrm>
            <a:off x="3276600" y="1752600"/>
            <a:ext cx="1752600" cy="2286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0261" name="Line 53"/>
          <p:cNvSpPr>
            <a:spLocks noChangeShapeType="1"/>
          </p:cNvSpPr>
          <p:nvPr/>
        </p:nvSpPr>
        <p:spPr bwMode="auto">
          <a:xfrm flipV="1">
            <a:off x="3276600" y="1600200"/>
            <a:ext cx="2286000" cy="1524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0262" name="Line 54"/>
          <p:cNvSpPr>
            <a:spLocks noChangeShapeType="1"/>
          </p:cNvSpPr>
          <p:nvPr/>
        </p:nvSpPr>
        <p:spPr bwMode="auto">
          <a:xfrm>
            <a:off x="3276600" y="1752600"/>
            <a:ext cx="3124200" cy="2286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0263" name="Text Box 55"/>
          <p:cNvSpPr txBox="1">
            <a:spLocks noChangeArrowheads="1"/>
          </p:cNvSpPr>
          <p:nvPr/>
        </p:nvSpPr>
        <p:spPr bwMode="auto">
          <a:xfrm>
            <a:off x="9525000" y="4555216"/>
            <a:ext cx="2514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Proximity Matrix</a:t>
            </a:r>
          </a:p>
        </p:txBody>
      </p:sp>
      <p:sp>
        <p:nvSpPr>
          <p:cNvPr id="1630264" name="Rectangle 56"/>
          <p:cNvSpPr>
            <a:spLocks noChangeArrowheads="1"/>
          </p:cNvSpPr>
          <p:nvPr/>
        </p:nvSpPr>
        <p:spPr bwMode="auto">
          <a:xfrm>
            <a:off x="588170" y="3505200"/>
            <a:ext cx="710803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ts val="200"/>
              </a:spcBef>
              <a:spcAft>
                <a:spcPts val="2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</a:pPr>
            <a:r>
              <a:rPr lang="en-US" sz="2400" dirty="0"/>
              <a:t>MIN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</a:pPr>
            <a:r>
              <a:rPr lang="en-US" sz="2400" dirty="0"/>
              <a:t>MAX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</a:pPr>
            <a:r>
              <a:rPr lang="en-US" sz="2400" dirty="0">
                <a:solidFill>
                  <a:srgbClr val="FF0000"/>
                </a:solidFill>
              </a:rPr>
              <a:t>Group Average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</a:pPr>
            <a:r>
              <a:rPr lang="en-US" sz="2400" dirty="0"/>
              <a:t>Distance Between Centroids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</a:pPr>
            <a:r>
              <a:rPr lang="en-US" sz="2400" dirty="0"/>
              <a:t>Other methods driven by an objective function</a:t>
            </a:r>
          </a:p>
          <a:p>
            <a:pPr marL="742950" lvl="1" indent="-285750">
              <a:spcBef>
                <a:spcPts val="200"/>
              </a:spcBef>
              <a:spcAft>
                <a:spcPts val="200"/>
              </a:spcAft>
              <a:buClr>
                <a:srgbClr val="0C7B9C"/>
              </a:buClr>
              <a:buSzPct val="100000"/>
              <a:buFont typeface="Arial" charset="0"/>
              <a:buChar char="–"/>
            </a:pPr>
            <a:r>
              <a:rPr lang="en-US" sz="2000" dirty="0"/>
              <a:t>Ward’s Method uses squared error</a:t>
            </a:r>
            <a:endParaRPr lang="en-US" sz="2400" dirty="0"/>
          </a:p>
        </p:txBody>
      </p:sp>
      <p:graphicFrame>
        <p:nvGraphicFramePr>
          <p:cNvPr id="57" name="Object 4">
            <a:extLst>
              <a:ext uri="{FF2B5EF4-FFF2-40B4-BE49-F238E27FC236}">
                <a16:creationId xmlns:a16="http://schemas.microsoft.com/office/drawing/2014/main" id="{758BBD20-4029-4319-A11C-F3906F5EBE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0177171"/>
              </p:ext>
            </p:extLst>
          </p:nvPr>
        </p:nvGraphicFramePr>
        <p:xfrm>
          <a:off x="6080920" y="5668051"/>
          <a:ext cx="5575300" cy="998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873240" imgH="698400" progId="Equation.3">
                  <p:embed/>
                </p:oleObj>
              </mc:Choice>
              <mc:Fallback>
                <p:oleObj name="Equation" r:id="rId2" imgW="3873240" imgH="698400" progId="Equation.3">
                  <p:embed/>
                  <p:pic>
                    <p:nvPicPr>
                      <p:cNvPr id="57" name="Object 4">
                        <a:extLst>
                          <a:ext uri="{FF2B5EF4-FFF2-40B4-BE49-F238E27FC236}">
                            <a16:creationId xmlns:a16="http://schemas.microsoft.com/office/drawing/2014/main" id="{758BBD20-4029-4319-A11C-F3906F5EBE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0920" y="5668051"/>
                        <a:ext cx="5575300" cy="99853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559012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234" name="Line 2"/>
          <p:cNvSpPr>
            <a:spLocks noChangeShapeType="1"/>
          </p:cNvSpPr>
          <p:nvPr/>
        </p:nvSpPr>
        <p:spPr bwMode="auto">
          <a:xfrm flipV="1">
            <a:off x="2895600" y="2514600"/>
            <a:ext cx="2895600" cy="0"/>
          </a:xfrm>
          <a:prstGeom prst="line">
            <a:avLst/>
          </a:prstGeom>
          <a:noFill/>
          <a:ln w="25400">
            <a:solidFill>
              <a:srgbClr val="FFCC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1235" name="Freeform 3" descr="5%"/>
          <p:cNvSpPr>
            <a:spLocks/>
          </p:cNvSpPr>
          <p:nvPr/>
        </p:nvSpPr>
        <p:spPr bwMode="auto">
          <a:xfrm rot="-5400000">
            <a:off x="1986757" y="1823244"/>
            <a:ext cx="1828800" cy="1382713"/>
          </a:xfrm>
          <a:custGeom>
            <a:avLst/>
            <a:gdLst>
              <a:gd name="T0" fmla="*/ 433 w 598"/>
              <a:gd name="T1" fmla="*/ 69 h 652"/>
              <a:gd name="T2" fmla="*/ 248 w 598"/>
              <a:gd name="T3" fmla="*/ 0 h 652"/>
              <a:gd name="T4" fmla="*/ 152 w 598"/>
              <a:gd name="T5" fmla="*/ 34 h 652"/>
              <a:gd name="T6" fmla="*/ 125 w 598"/>
              <a:gd name="T7" fmla="*/ 96 h 652"/>
              <a:gd name="T8" fmla="*/ 70 w 598"/>
              <a:gd name="T9" fmla="*/ 172 h 652"/>
              <a:gd name="T10" fmla="*/ 49 w 598"/>
              <a:gd name="T11" fmla="*/ 178 h 652"/>
              <a:gd name="T12" fmla="*/ 29 w 598"/>
              <a:gd name="T13" fmla="*/ 220 h 652"/>
              <a:gd name="T14" fmla="*/ 15 w 598"/>
              <a:gd name="T15" fmla="*/ 261 h 652"/>
              <a:gd name="T16" fmla="*/ 29 w 598"/>
              <a:gd name="T17" fmla="*/ 384 h 652"/>
              <a:gd name="T18" fmla="*/ 97 w 598"/>
              <a:gd name="T19" fmla="*/ 412 h 652"/>
              <a:gd name="T20" fmla="*/ 77 w 598"/>
              <a:gd name="T21" fmla="*/ 487 h 652"/>
              <a:gd name="T22" fmla="*/ 104 w 598"/>
              <a:gd name="T23" fmla="*/ 617 h 652"/>
              <a:gd name="T24" fmla="*/ 166 w 598"/>
              <a:gd name="T25" fmla="*/ 645 h 652"/>
              <a:gd name="T26" fmla="*/ 186 w 598"/>
              <a:gd name="T27" fmla="*/ 652 h 652"/>
              <a:gd name="T28" fmla="*/ 241 w 598"/>
              <a:gd name="T29" fmla="*/ 604 h 652"/>
              <a:gd name="T30" fmla="*/ 351 w 598"/>
              <a:gd name="T31" fmla="*/ 652 h 652"/>
              <a:gd name="T32" fmla="*/ 447 w 598"/>
              <a:gd name="T33" fmla="*/ 590 h 652"/>
              <a:gd name="T34" fmla="*/ 522 w 598"/>
              <a:gd name="T35" fmla="*/ 542 h 652"/>
              <a:gd name="T36" fmla="*/ 570 w 598"/>
              <a:gd name="T37" fmla="*/ 446 h 652"/>
              <a:gd name="T38" fmla="*/ 536 w 598"/>
              <a:gd name="T39" fmla="*/ 391 h 652"/>
              <a:gd name="T40" fmla="*/ 563 w 598"/>
              <a:gd name="T41" fmla="*/ 350 h 652"/>
              <a:gd name="T42" fmla="*/ 598 w 598"/>
              <a:gd name="T43" fmla="*/ 288 h 652"/>
              <a:gd name="T44" fmla="*/ 584 w 598"/>
              <a:gd name="T45" fmla="*/ 192 h 652"/>
              <a:gd name="T46" fmla="*/ 447 w 598"/>
              <a:gd name="T47" fmla="*/ 96 h 652"/>
              <a:gd name="T48" fmla="*/ 433 w 598"/>
              <a:gd name="T49" fmla="*/ 69 h 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98" h="652">
                <a:moveTo>
                  <a:pt x="433" y="69"/>
                </a:moveTo>
                <a:cubicBezTo>
                  <a:pt x="379" y="31"/>
                  <a:pt x="310" y="21"/>
                  <a:pt x="248" y="0"/>
                </a:cubicBezTo>
                <a:cubicBezTo>
                  <a:pt x="195" y="7"/>
                  <a:pt x="192" y="10"/>
                  <a:pt x="152" y="34"/>
                </a:cubicBezTo>
                <a:cubicBezTo>
                  <a:pt x="144" y="57"/>
                  <a:pt x="132" y="73"/>
                  <a:pt x="125" y="96"/>
                </a:cubicBezTo>
                <a:cubicBezTo>
                  <a:pt x="133" y="189"/>
                  <a:pt x="154" y="159"/>
                  <a:pt x="70" y="172"/>
                </a:cubicBezTo>
                <a:cubicBezTo>
                  <a:pt x="63" y="173"/>
                  <a:pt x="56" y="176"/>
                  <a:pt x="49" y="178"/>
                </a:cubicBezTo>
                <a:cubicBezTo>
                  <a:pt x="29" y="209"/>
                  <a:pt x="39" y="188"/>
                  <a:pt x="29" y="220"/>
                </a:cubicBezTo>
                <a:cubicBezTo>
                  <a:pt x="25" y="234"/>
                  <a:pt x="15" y="261"/>
                  <a:pt x="15" y="261"/>
                </a:cubicBezTo>
                <a:cubicBezTo>
                  <a:pt x="18" y="302"/>
                  <a:pt x="0" y="355"/>
                  <a:pt x="29" y="384"/>
                </a:cubicBezTo>
                <a:cubicBezTo>
                  <a:pt x="46" y="401"/>
                  <a:pt x="97" y="412"/>
                  <a:pt x="97" y="412"/>
                </a:cubicBezTo>
                <a:cubicBezTo>
                  <a:pt x="92" y="438"/>
                  <a:pt x="84" y="462"/>
                  <a:pt x="77" y="487"/>
                </a:cubicBezTo>
                <a:cubicBezTo>
                  <a:pt x="79" y="523"/>
                  <a:pt x="71" y="585"/>
                  <a:pt x="104" y="617"/>
                </a:cubicBezTo>
                <a:cubicBezTo>
                  <a:pt x="121" y="634"/>
                  <a:pt x="144" y="638"/>
                  <a:pt x="166" y="645"/>
                </a:cubicBezTo>
                <a:cubicBezTo>
                  <a:pt x="173" y="647"/>
                  <a:pt x="186" y="652"/>
                  <a:pt x="186" y="652"/>
                </a:cubicBezTo>
                <a:cubicBezTo>
                  <a:pt x="214" y="643"/>
                  <a:pt x="224" y="628"/>
                  <a:pt x="241" y="604"/>
                </a:cubicBezTo>
                <a:cubicBezTo>
                  <a:pt x="276" y="626"/>
                  <a:pt x="311" y="642"/>
                  <a:pt x="351" y="652"/>
                </a:cubicBezTo>
                <a:cubicBezTo>
                  <a:pt x="400" y="644"/>
                  <a:pt x="419" y="631"/>
                  <a:pt x="447" y="590"/>
                </a:cubicBezTo>
                <a:cubicBezTo>
                  <a:pt x="467" y="531"/>
                  <a:pt x="403" y="553"/>
                  <a:pt x="522" y="542"/>
                </a:cubicBezTo>
                <a:cubicBezTo>
                  <a:pt x="555" y="520"/>
                  <a:pt x="557" y="482"/>
                  <a:pt x="570" y="446"/>
                </a:cubicBezTo>
                <a:cubicBezTo>
                  <a:pt x="561" y="418"/>
                  <a:pt x="562" y="408"/>
                  <a:pt x="536" y="391"/>
                </a:cubicBezTo>
                <a:cubicBezTo>
                  <a:pt x="512" y="355"/>
                  <a:pt x="529" y="362"/>
                  <a:pt x="563" y="350"/>
                </a:cubicBezTo>
                <a:cubicBezTo>
                  <a:pt x="595" y="303"/>
                  <a:pt x="586" y="325"/>
                  <a:pt x="598" y="288"/>
                </a:cubicBezTo>
                <a:cubicBezTo>
                  <a:pt x="596" y="271"/>
                  <a:pt x="597" y="218"/>
                  <a:pt x="584" y="192"/>
                </a:cubicBezTo>
                <a:cubicBezTo>
                  <a:pt x="560" y="146"/>
                  <a:pt x="494" y="112"/>
                  <a:pt x="447" y="96"/>
                </a:cubicBezTo>
                <a:cubicBezTo>
                  <a:pt x="437" y="93"/>
                  <a:pt x="438" y="78"/>
                  <a:pt x="433" y="69"/>
                </a:cubicBezTo>
                <a:close/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chemeClr val="tx1"/>
                  </a:fgClr>
                  <a:bgClr>
                    <a:srgbClr val="FFFFFF"/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1236" name="Rectangle 4"/>
          <p:cNvSpPr>
            <a:spLocks noGrp="1" noChangeArrowheads="1"/>
          </p:cNvSpPr>
          <p:nvPr>
            <p:ph type="title"/>
          </p:nvPr>
        </p:nvSpPr>
        <p:spPr>
          <a:xfrm>
            <a:off x="619125" y="334170"/>
            <a:ext cx="8280400" cy="1219200"/>
          </a:xfrm>
        </p:spPr>
        <p:txBody>
          <a:bodyPr>
            <a:noAutofit/>
          </a:bodyPr>
          <a:lstStyle/>
          <a:p>
            <a:r>
              <a:rPr lang="en-US" dirty="0"/>
              <a:t>How to Define Inter-Cluster Similarity</a:t>
            </a:r>
          </a:p>
        </p:txBody>
      </p:sp>
      <p:sp>
        <p:nvSpPr>
          <p:cNvPr id="163123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163763" y="2878139"/>
            <a:ext cx="4800600" cy="3303587"/>
          </a:xfrm>
        </p:spPr>
        <p:txBody>
          <a:bodyPr/>
          <a:lstStyle/>
          <a:p>
            <a:pPr marL="990600" lvl="1" indent="-533400">
              <a:lnSpc>
                <a:spcPct val="90000"/>
              </a:lnSpc>
              <a:buNone/>
            </a:pPr>
            <a:r>
              <a:rPr lang="en-US" sz="1000"/>
              <a:t> </a:t>
            </a:r>
          </a:p>
        </p:txBody>
      </p:sp>
      <p:grpSp>
        <p:nvGrpSpPr>
          <p:cNvPr id="1631238" name="Group 6"/>
          <p:cNvGrpSpPr>
            <a:grpSpLocks/>
          </p:cNvGrpSpPr>
          <p:nvPr/>
        </p:nvGrpSpPr>
        <p:grpSpPr bwMode="auto">
          <a:xfrm>
            <a:off x="7010400" y="1600201"/>
            <a:ext cx="3429000" cy="3508375"/>
            <a:chOff x="3456" y="1440"/>
            <a:chExt cx="2160" cy="2210"/>
          </a:xfrm>
        </p:grpSpPr>
        <p:sp>
          <p:nvSpPr>
            <p:cNvPr id="1631239" name="Line 7"/>
            <p:cNvSpPr>
              <a:spLocks noChangeShapeType="1"/>
            </p:cNvSpPr>
            <p:nvPr/>
          </p:nvSpPr>
          <p:spPr bwMode="auto">
            <a:xfrm>
              <a:off x="3696" y="1440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1240" name="Line 8"/>
            <p:cNvSpPr>
              <a:spLocks noChangeShapeType="1"/>
            </p:cNvSpPr>
            <p:nvPr/>
          </p:nvSpPr>
          <p:spPr bwMode="auto">
            <a:xfrm>
              <a:off x="3504" y="1632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1241" name="Line 9"/>
            <p:cNvSpPr>
              <a:spLocks noChangeShapeType="1"/>
            </p:cNvSpPr>
            <p:nvPr/>
          </p:nvSpPr>
          <p:spPr bwMode="auto">
            <a:xfrm>
              <a:off x="4012" y="1440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1242" name="Line 10"/>
            <p:cNvSpPr>
              <a:spLocks noChangeShapeType="1"/>
            </p:cNvSpPr>
            <p:nvPr/>
          </p:nvSpPr>
          <p:spPr bwMode="auto">
            <a:xfrm>
              <a:off x="4329" y="1440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1243" name="Line 11"/>
            <p:cNvSpPr>
              <a:spLocks noChangeShapeType="1"/>
            </p:cNvSpPr>
            <p:nvPr/>
          </p:nvSpPr>
          <p:spPr bwMode="auto">
            <a:xfrm>
              <a:off x="4646" y="1440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1244" name="Line 12"/>
            <p:cNvSpPr>
              <a:spLocks noChangeShapeType="1"/>
            </p:cNvSpPr>
            <p:nvPr/>
          </p:nvSpPr>
          <p:spPr bwMode="auto">
            <a:xfrm>
              <a:off x="4963" y="1440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1245" name="Line 13"/>
            <p:cNvSpPr>
              <a:spLocks noChangeShapeType="1"/>
            </p:cNvSpPr>
            <p:nvPr/>
          </p:nvSpPr>
          <p:spPr bwMode="auto">
            <a:xfrm>
              <a:off x="5280" y="1440"/>
              <a:ext cx="0" cy="1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1246" name="Line 14"/>
            <p:cNvSpPr>
              <a:spLocks noChangeShapeType="1"/>
            </p:cNvSpPr>
            <p:nvPr/>
          </p:nvSpPr>
          <p:spPr bwMode="auto">
            <a:xfrm>
              <a:off x="3504" y="1891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1247" name="Line 15"/>
            <p:cNvSpPr>
              <a:spLocks noChangeShapeType="1"/>
            </p:cNvSpPr>
            <p:nvPr/>
          </p:nvSpPr>
          <p:spPr bwMode="auto">
            <a:xfrm>
              <a:off x="3504" y="2150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1248" name="Line 16"/>
            <p:cNvSpPr>
              <a:spLocks noChangeShapeType="1"/>
            </p:cNvSpPr>
            <p:nvPr/>
          </p:nvSpPr>
          <p:spPr bwMode="auto">
            <a:xfrm>
              <a:off x="3504" y="2409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1249" name="Line 17"/>
            <p:cNvSpPr>
              <a:spLocks noChangeShapeType="1"/>
            </p:cNvSpPr>
            <p:nvPr/>
          </p:nvSpPr>
          <p:spPr bwMode="auto">
            <a:xfrm>
              <a:off x="3504" y="2668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1250" name="Line 18"/>
            <p:cNvSpPr>
              <a:spLocks noChangeShapeType="1"/>
            </p:cNvSpPr>
            <p:nvPr/>
          </p:nvSpPr>
          <p:spPr bwMode="auto">
            <a:xfrm>
              <a:off x="3504" y="2928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1251" name="Text Box 19"/>
            <p:cNvSpPr txBox="1">
              <a:spLocks noChangeArrowheads="1"/>
            </p:cNvSpPr>
            <p:nvPr/>
          </p:nvSpPr>
          <p:spPr bwMode="auto">
            <a:xfrm>
              <a:off x="3456" y="1680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p1</a:t>
              </a:r>
            </a:p>
          </p:txBody>
        </p:sp>
        <p:sp>
          <p:nvSpPr>
            <p:cNvPr id="1631252" name="Text Box 20"/>
            <p:cNvSpPr txBox="1">
              <a:spLocks noChangeArrowheads="1"/>
            </p:cNvSpPr>
            <p:nvPr/>
          </p:nvSpPr>
          <p:spPr bwMode="auto">
            <a:xfrm>
              <a:off x="3456" y="2208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p3</a:t>
              </a:r>
            </a:p>
          </p:txBody>
        </p:sp>
        <p:sp>
          <p:nvSpPr>
            <p:cNvPr id="1631253" name="Text Box 21"/>
            <p:cNvSpPr txBox="1">
              <a:spLocks noChangeArrowheads="1"/>
            </p:cNvSpPr>
            <p:nvPr/>
          </p:nvSpPr>
          <p:spPr bwMode="auto">
            <a:xfrm>
              <a:off x="3456" y="2736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p5</a:t>
              </a:r>
            </a:p>
          </p:txBody>
        </p:sp>
        <p:sp>
          <p:nvSpPr>
            <p:cNvPr id="1631254" name="Text Box 22"/>
            <p:cNvSpPr txBox="1">
              <a:spLocks noChangeArrowheads="1"/>
            </p:cNvSpPr>
            <p:nvPr/>
          </p:nvSpPr>
          <p:spPr bwMode="auto">
            <a:xfrm>
              <a:off x="3456" y="2496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p4</a:t>
              </a:r>
            </a:p>
          </p:txBody>
        </p:sp>
        <p:sp>
          <p:nvSpPr>
            <p:cNvPr id="1631255" name="Text Box 23"/>
            <p:cNvSpPr txBox="1">
              <a:spLocks noChangeArrowheads="1"/>
            </p:cNvSpPr>
            <p:nvPr/>
          </p:nvSpPr>
          <p:spPr bwMode="auto">
            <a:xfrm>
              <a:off x="3456" y="1968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p2</a:t>
              </a:r>
            </a:p>
          </p:txBody>
        </p:sp>
        <p:sp>
          <p:nvSpPr>
            <p:cNvPr id="1631256" name="Text Box 24"/>
            <p:cNvSpPr txBox="1">
              <a:spLocks noChangeArrowheads="1"/>
            </p:cNvSpPr>
            <p:nvPr/>
          </p:nvSpPr>
          <p:spPr bwMode="auto">
            <a:xfrm>
              <a:off x="3744" y="1440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p1</a:t>
              </a:r>
            </a:p>
          </p:txBody>
        </p:sp>
        <p:sp>
          <p:nvSpPr>
            <p:cNvPr id="1631257" name="Text Box 25"/>
            <p:cNvSpPr txBox="1">
              <a:spLocks noChangeArrowheads="1"/>
            </p:cNvSpPr>
            <p:nvPr/>
          </p:nvSpPr>
          <p:spPr bwMode="auto">
            <a:xfrm>
              <a:off x="4032" y="1440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p2</a:t>
              </a:r>
            </a:p>
          </p:txBody>
        </p:sp>
        <p:sp>
          <p:nvSpPr>
            <p:cNvPr id="1631258" name="Text Box 26"/>
            <p:cNvSpPr txBox="1">
              <a:spLocks noChangeArrowheads="1"/>
            </p:cNvSpPr>
            <p:nvPr/>
          </p:nvSpPr>
          <p:spPr bwMode="auto">
            <a:xfrm>
              <a:off x="4368" y="1440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p3</a:t>
              </a:r>
            </a:p>
          </p:txBody>
        </p:sp>
        <p:sp>
          <p:nvSpPr>
            <p:cNvPr id="1631259" name="Text Box 27"/>
            <p:cNvSpPr txBox="1">
              <a:spLocks noChangeArrowheads="1"/>
            </p:cNvSpPr>
            <p:nvPr/>
          </p:nvSpPr>
          <p:spPr bwMode="auto">
            <a:xfrm>
              <a:off x="4704" y="1440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p4</a:t>
              </a:r>
            </a:p>
          </p:txBody>
        </p:sp>
        <p:sp>
          <p:nvSpPr>
            <p:cNvPr id="1631260" name="Text Box 28"/>
            <p:cNvSpPr txBox="1">
              <a:spLocks noChangeArrowheads="1"/>
            </p:cNvSpPr>
            <p:nvPr/>
          </p:nvSpPr>
          <p:spPr bwMode="auto">
            <a:xfrm>
              <a:off x="4944" y="1440"/>
              <a:ext cx="33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p5</a:t>
              </a:r>
            </a:p>
          </p:txBody>
        </p:sp>
        <p:sp>
          <p:nvSpPr>
            <p:cNvPr id="1631261" name="Text Box 29"/>
            <p:cNvSpPr txBox="1">
              <a:spLocks noChangeArrowheads="1"/>
            </p:cNvSpPr>
            <p:nvPr/>
          </p:nvSpPr>
          <p:spPr bwMode="auto">
            <a:xfrm>
              <a:off x="5280" y="1440"/>
              <a:ext cx="33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/>
                <a:t>. . .</a:t>
              </a:r>
            </a:p>
          </p:txBody>
        </p:sp>
        <p:sp>
          <p:nvSpPr>
            <p:cNvPr id="1631262" name="Text Box 30"/>
            <p:cNvSpPr txBox="1">
              <a:spLocks noChangeArrowheads="1"/>
            </p:cNvSpPr>
            <p:nvPr/>
          </p:nvSpPr>
          <p:spPr bwMode="auto">
            <a:xfrm>
              <a:off x="3552" y="2976"/>
              <a:ext cx="336" cy="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/>
                <a:t>.</a:t>
              </a:r>
            </a:p>
            <a:p>
              <a:pPr>
                <a:spcBef>
                  <a:spcPct val="50000"/>
                </a:spcBef>
              </a:pPr>
              <a:r>
                <a:rPr lang="en-US" sz="1600"/>
                <a:t>.</a:t>
              </a:r>
            </a:p>
            <a:p>
              <a:pPr>
                <a:spcBef>
                  <a:spcPct val="50000"/>
                </a:spcBef>
              </a:pPr>
              <a:r>
                <a:rPr lang="en-US" sz="1600"/>
                <a:t>.</a:t>
              </a:r>
            </a:p>
          </p:txBody>
        </p:sp>
      </p:grpSp>
      <p:sp>
        <p:nvSpPr>
          <p:cNvPr id="1631263" name="Oval 31"/>
          <p:cNvSpPr>
            <a:spLocks noChangeArrowheads="1"/>
          </p:cNvSpPr>
          <p:nvPr/>
        </p:nvSpPr>
        <p:spPr bwMode="auto">
          <a:xfrm rot="-5400000">
            <a:off x="3276600" y="27432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1264" name="Oval 32"/>
          <p:cNvSpPr>
            <a:spLocks noChangeArrowheads="1"/>
          </p:cNvSpPr>
          <p:nvPr/>
        </p:nvSpPr>
        <p:spPr bwMode="auto">
          <a:xfrm rot="-5400000">
            <a:off x="3200400" y="19812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1265" name="Oval 33"/>
          <p:cNvSpPr>
            <a:spLocks noChangeArrowheads="1"/>
          </p:cNvSpPr>
          <p:nvPr/>
        </p:nvSpPr>
        <p:spPr bwMode="auto">
          <a:xfrm rot="-5400000">
            <a:off x="2362200" y="24384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1266" name="Oval 34"/>
          <p:cNvSpPr>
            <a:spLocks noChangeArrowheads="1"/>
          </p:cNvSpPr>
          <p:nvPr/>
        </p:nvSpPr>
        <p:spPr bwMode="auto">
          <a:xfrm rot="-5400000">
            <a:off x="3427413" y="2284413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1267" name="Freeform 35" descr="5%"/>
          <p:cNvSpPr>
            <a:spLocks/>
          </p:cNvSpPr>
          <p:nvPr/>
        </p:nvSpPr>
        <p:spPr bwMode="auto">
          <a:xfrm rot="5400000" flipV="1">
            <a:off x="4876800" y="1676400"/>
            <a:ext cx="1828800" cy="1676400"/>
          </a:xfrm>
          <a:custGeom>
            <a:avLst/>
            <a:gdLst>
              <a:gd name="T0" fmla="*/ 433 w 598"/>
              <a:gd name="T1" fmla="*/ 69 h 652"/>
              <a:gd name="T2" fmla="*/ 248 w 598"/>
              <a:gd name="T3" fmla="*/ 0 h 652"/>
              <a:gd name="T4" fmla="*/ 152 w 598"/>
              <a:gd name="T5" fmla="*/ 34 h 652"/>
              <a:gd name="T6" fmla="*/ 125 w 598"/>
              <a:gd name="T7" fmla="*/ 96 h 652"/>
              <a:gd name="T8" fmla="*/ 70 w 598"/>
              <a:gd name="T9" fmla="*/ 172 h 652"/>
              <a:gd name="T10" fmla="*/ 49 w 598"/>
              <a:gd name="T11" fmla="*/ 178 h 652"/>
              <a:gd name="T12" fmla="*/ 29 w 598"/>
              <a:gd name="T13" fmla="*/ 220 h 652"/>
              <a:gd name="T14" fmla="*/ 15 w 598"/>
              <a:gd name="T15" fmla="*/ 261 h 652"/>
              <a:gd name="T16" fmla="*/ 29 w 598"/>
              <a:gd name="T17" fmla="*/ 384 h 652"/>
              <a:gd name="T18" fmla="*/ 97 w 598"/>
              <a:gd name="T19" fmla="*/ 412 h 652"/>
              <a:gd name="T20" fmla="*/ 77 w 598"/>
              <a:gd name="T21" fmla="*/ 487 h 652"/>
              <a:gd name="T22" fmla="*/ 104 w 598"/>
              <a:gd name="T23" fmla="*/ 617 h 652"/>
              <a:gd name="T24" fmla="*/ 166 w 598"/>
              <a:gd name="T25" fmla="*/ 645 h 652"/>
              <a:gd name="T26" fmla="*/ 186 w 598"/>
              <a:gd name="T27" fmla="*/ 652 h 652"/>
              <a:gd name="T28" fmla="*/ 241 w 598"/>
              <a:gd name="T29" fmla="*/ 604 h 652"/>
              <a:gd name="T30" fmla="*/ 351 w 598"/>
              <a:gd name="T31" fmla="*/ 652 h 652"/>
              <a:gd name="T32" fmla="*/ 447 w 598"/>
              <a:gd name="T33" fmla="*/ 590 h 652"/>
              <a:gd name="T34" fmla="*/ 522 w 598"/>
              <a:gd name="T35" fmla="*/ 542 h 652"/>
              <a:gd name="T36" fmla="*/ 570 w 598"/>
              <a:gd name="T37" fmla="*/ 446 h 652"/>
              <a:gd name="T38" fmla="*/ 536 w 598"/>
              <a:gd name="T39" fmla="*/ 391 h 652"/>
              <a:gd name="T40" fmla="*/ 563 w 598"/>
              <a:gd name="T41" fmla="*/ 350 h 652"/>
              <a:gd name="T42" fmla="*/ 598 w 598"/>
              <a:gd name="T43" fmla="*/ 288 h 652"/>
              <a:gd name="T44" fmla="*/ 584 w 598"/>
              <a:gd name="T45" fmla="*/ 192 h 652"/>
              <a:gd name="T46" fmla="*/ 447 w 598"/>
              <a:gd name="T47" fmla="*/ 96 h 652"/>
              <a:gd name="T48" fmla="*/ 433 w 598"/>
              <a:gd name="T49" fmla="*/ 69 h 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98" h="652">
                <a:moveTo>
                  <a:pt x="433" y="69"/>
                </a:moveTo>
                <a:cubicBezTo>
                  <a:pt x="379" y="31"/>
                  <a:pt x="310" y="21"/>
                  <a:pt x="248" y="0"/>
                </a:cubicBezTo>
                <a:cubicBezTo>
                  <a:pt x="195" y="7"/>
                  <a:pt x="192" y="10"/>
                  <a:pt x="152" y="34"/>
                </a:cubicBezTo>
                <a:cubicBezTo>
                  <a:pt x="144" y="57"/>
                  <a:pt x="132" y="73"/>
                  <a:pt x="125" y="96"/>
                </a:cubicBezTo>
                <a:cubicBezTo>
                  <a:pt x="133" y="189"/>
                  <a:pt x="154" y="159"/>
                  <a:pt x="70" y="172"/>
                </a:cubicBezTo>
                <a:cubicBezTo>
                  <a:pt x="63" y="173"/>
                  <a:pt x="56" y="176"/>
                  <a:pt x="49" y="178"/>
                </a:cubicBezTo>
                <a:cubicBezTo>
                  <a:pt x="29" y="209"/>
                  <a:pt x="39" y="188"/>
                  <a:pt x="29" y="220"/>
                </a:cubicBezTo>
                <a:cubicBezTo>
                  <a:pt x="25" y="234"/>
                  <a:pt x="15" y="261"/>
                  <a:pt x="15" y="261"/>
                </a:cubicBezTo>
                <a:cubicBezTo>
                  <a:pt x="18" y="302"/>
                  <a:pt x="0" y="355"/>
                  <a:pt x="29" y="384"/>
                </a:cubicBezTo>
                <a:cubicBezTo>
                  <a:pt x="46" y="401"/>
                  <a:pt x="97" y="412"/>
                  <a:pt x="97" y="412"/>
                </a:cubicBezTo>
                <a:cubicBezTo>
                  <a:pt x="92" y="438"/>
                  <a:pt x="84" y="462"/>
                  <a:pt x="77" y="487"/>
                </a:cubicBezTo>
                <a:cubicBezTo>
                  <a:pt x="79" y="523"/>
                  <a:pt x="71" y="585"/>
                  <a:pt x="104" y="617"/>
                </a:cubicBezTo>
                <a:cubicBezTo>
                  <a:pt x="121" y="634"/>
                  <a:pt x="144" y="638"/>
                  <a:pt x="166" y="645"/>
                </a:cubicBezTo>
                <a:cubicBezTo>
                  <a:pt x="173" y="647"/>
                  <a:pt x="186" y="652"/>
                  <a:pt x="186" y="652"/>
                </a:cubicBezTo>
                <a:cubicBezTo>
                  <a:pt x="214" y="643"/>
                  <a:pt x="224" y="628"/>
                  <a:pt x="241" y="604"/>
                </a:cubicBezTo>
                <a:cubicBezTo>
                  <a:pt x="276" y="626"/>
                  <a:pt x="311" y="642"/>
                  <a:pt x="351" y="652"/>
                </a:cubicBezTo>
                <a:cubicBezTo>
                  <a:pt x="400" y="644"/>
                  <a:pt x="419" y="631"/>
                  <a:pt x="447" y="590"/>
                </a:cubicBezTo>
                <a:cubicBezTo>
                  <a:pt x="467" y="531"/>
                  <a:pt x="403" y="553"/>
                  <a:pt x="522" y="542"/>
                </a:cubicBezTo>
                <a:cubicBezTo>
                  <a:pt x="555" y="520"/>
                  <a:pt x="557" y="482"/>
                  <a:pt x="570" y="446"/>
                </a:cubicBezTo>
                <a:cubicBezTo>
                  <a:pt x="561" y="418"/>
                  <a:pt x="562" y="408"/>
                  <a:pt x="536" y="391"/>
                </a:cubicBezTo>
                <a:cubicBezTo>
                  <a:pt x="512" y="355"/>
                  <a:pt x="529" y="362"/>
                  <a:pt x="563" y="350"/>
                </a:cubicBezTo>
                <a:cubicBezTo>
                  <a:pt x="595" y="303"/>
                  <a:pt x="586" y="325"/>
                  <a:pt x="598" y="288"/>
                </a:cubicBezTo>
                <a:cubicBezTo>
                  <a:pt x="596" y="271"/>
                  <a:pt x="597" y="218"/>
                  <a:pt x="584" y="192"/>
                </a:cubicBezTo>
                <a:cubicBezTo>
                  <a:pt x="560" y="146"/>
                  <a:pt x="494" y="112"/>
                  <a:pt x="447" y="96"/>
                </a:cubicBezTo>
                <a:cubicBezTo>
                  <a:pt x="437" y="93"/>
                  <a:pt x="438" y="78"/>
                  <a:pt x="433" y="69"/>
                </a:cubicBezTo>
                <a:close/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chemeClr val="tx1"/>
                  </a:fgClr>
                  <a:bgClr>
                    <a:srgbClr val="FFFFFF"/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1268" name="Oval 36"/>
          <p:cNvSpPr>
            <a:spLocks noChangeArrowheads="1"/>
          </p:cNvSpPr>
          <p:nvPr/>
        </p:nvSpPr>
        <p:spPr bwMode="auto">
          <a:xfrm rot="5400000" flipV="1">
            <a:off x="6400800" y="21336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1269" name="Oval 37"/>
          <p:cNvSpPr>
            <a:spLocks noChangeArrowheads="1"/>
          </p:cNvSpPr>
          <p:nvPr/>
        </p:nvSpPr>
        <p:spPr bwMode="auto">
          <a:xfrm rot="5400000" flipV="1">
            <a:off x="5040313" y="2132013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1270" name="Oval 38"/>
          <p:cNvSpPr>
            <a:spLocks noChangeArrowheads="1"/>
          </p:cNvSpPr>
          <p:nvPr/>
        </p:nvSpPr>
        <p:spPr bwMode="auto">
          <a:xfrm rot="5400000" flipV="1">
            <a:off x="5562600" y="27432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1271" name="Oval 39"/>
          <p:cNvSpPr>
            <a:spLocks noChangeArrowheads="1"/>
          </p:cNvSpPr>
          <p:nvPr/>
        </p:nvSpPr>
        <p:spPr bwMode="auto">
          <a:xfrm rot="5400000" flipV="1">
            <a:off x="5562600" y="17526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1272" name="Text Box 40"/>
          <p:cNvSpPr txBox="1">
            <a:spLocks noChangeArrowheads="1"/>
          </p:cNvSpPr>
          <p:nvPr/>
        </p:nvSpPr>
        <p:spPr bwMode="auto">
          <a:xfrm>
            <a:off x="9496379" y="4756843"/>
            <a:ext cx="2514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Proximity Matrix</a:t>
            </a:r>
          </a:p>
        </p:txBody>
      </p:sp>
      <p:sp>
        <p:nvSpPr>
          <p:cNvPr id="1631273" name="Rectangle 41"/>
          <p:cNvSpPr>
            <a:spLocks noChangeArrowheads="1"/>
          </p:cNvSpPr>
          <p:nvPr/>
        </p:nvSpPr>
        <p:spPr bwMode="auto">
          <a:xfrm>
            <a:off x="619125" y="3733800"/>
            <a:ext cx="7077075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342900" indent="-342900">
              <a:spcBef>
                <a:spcPts val="200"/>
              </a:spcBef>
              <a:spcAft>
                <a:spcPts val="2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</a:pPr>
            <a:r>
              <a:rPr lang="en-US" sz="2400" dirty="0"/>
              <a:t>MIN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</a:pPr>
            <a:r>
              <a:rPr lang="en-US" sz="2400" dirty="0"/>
              <a:t>MAX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</a:pPr>
            <a:r>
              <a:rPr lang="en-US" sz="2400" dirty="0"/>
              <a:t>Group Average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</a:pPr>
            <a:r>
              <a:rPr lang="en-US" sz="2400" dirty="0">
                <a:solidFill>
                  <a:srgbClr val="FF0000"/>
                </a:solidFill>
              </a:rPr>
              <a:t>Distance Between Centroids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</a:pPr>
            <a:r>
              <a:rPr lang="en-US" sz="2400" dirty="0"/>
              <a:t>Other methods driven by an objective function</a:t>
            </a:r>
          </a:p>
          <a:p>
            <a:pPr marL="742950" lvl="1" indent="-285750">
              <a:spcBef>
                <a:spcPts val="200"/>
              </a:spcBef>
              <a:spcAft>
                <a:spcPts val="200"/>
              </a:spcAft>
              <a:buClr>
                <a:srgbClr val="0C7B9C"/>
              </a:buClr>
              <a:buSzPct val="100000"/>
              <a:buFont typeface="Arial" charset="0"/>
              <a:buChar char="–"/>
            </a:pPr>
            <a:r>
              <a:rPr lang="en-US" sz="2000" dirty="0"/>
              <a:t>Ward’s Method uses squared error</a:t>
            </a:r>
            <a:endParaRPr lang="en-US" sz="2400" dirty="0"/>
          </a:p>
        </p:txBody>
      </p:sp>
      <p:sp>
        <p:nvSpPr>
          <p:cNvPr id="1631274" name="Text Box 42"/>
          <p:cNvSpPr txBox="1">
            <a:spLocks noChangeArrowheads="1"/>
          </p:cNvSpPr>
          <p:nvPr/>
        </p:nvSpPr>
        <p:spPr bwMode="auto">
          <a:xfrm>
            <a:off x="2743200" y="2362200"/>
            <a:ext cx="228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0000"/>
                </a:solidFill>
                <a:sym typeface="Symbol" pitchFamily="18" charset="2"/>
              </a:rPr>
              <a:t></a:t>
            </a:r>
          </a:p>
        </p:txBody>
      </p:sp>
      <p:sp>
        <p:nvSpPr>
          <p:cNvPr id="1631275" name="Text Box 43"/>
          <p:cNvSpPr txBox="1">
            <a:spLocks noChangeArrowheads="1"/>
          </p:cNvSpPr>
          <p:nvPr/>
        </p:nvSpPr>
        <p:spPr bwMode="auto">
          <a:xfrm>
            <a:off x="5638800" y="2362200"/>
            <a:ext cx="228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0000"/>
                </a:solidFill>
                <a:sym typeface="Symbol" pitchFamily="18" charset="2"/>
              </a:rPr>
              <a:t></a:t>
            </a:r>
          </a:p>
        </p:txBody>
      </p:sp>
    </p:spTree>
    <p:extLst>
      <p:ext uri="{BB962C8B-B14F-4D97-AF65-F5344CB8AC3E}">
        <p14:creationId xmlns:p14="http://schemas.microsoft.com/office/powerpoint/2010/main" val="15890790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Link – Complete Link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Another way to view the processing of the hierarchical algorithm is that we create links between 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elements</a:t>
            </a:r>
            <a:r>
              <a:rPr lang="en-US" dirty="0"/>
              <a:t> in order of </a:t>
            </a:r>
            <a:r>
              <a:rPr lang="en-US" dirty="0">
                <a:solidFill>
                  <a:srgbClr val="0070C0"/>
                </a:solidFill>
              </a:rPr>
              <a:t>increasing distance</a:t>
            </a:r>
          </a:p>
          <a:p>
            <a:pPr lvl="1"/>
            <a:r>
              <a:rPr lang="en-US" dirty="0"/>
              <a:t>The MIN – </a:t>
            </a:r>
            <a:r>
              <a:rPr lang="en-US" dirty="0">
                <a:solidFill>
                  <a:srgbClr val="FF0000"/>
                </a:solidFill>
              </a:rPr>
              <a:t>Single Link</a:t>
            </a:r>
            <a:r>
              <a:rPr lang="en-US" dirty="0"/>
              <a:t>, will merge two clusters when a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single pair </a:t>
            </a:r>
            <a:r>
              <a:rPr lang="en-US" dirty="0"/>
              <a:t>of elements between the two clusters is linked</a:t>
            </a:r>
          </a:p>
          <a:p>
            <a:pPr lvl="1"/>
            <a:r>
              <a:rPr lang="en-US" dirty="0"/>
              <a:t>The MAX – </a:t>
            </a:r>
            <a:r>
              <a:rPr lang="en-US" dirty="0">
                <a:solidFill>
                  <a:srgbClr val="FF0000"/>
                </a:solidFill>
              </a:rPr>
              <a:t>Complete Linkage </a:t>
            </a:r>
            <a:r>
              <a:rPr lang="en-US" dirty="0"/>
              <a:t>will merge two clusters when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all pairs </a:t>
            </a:r>
            <a:r>
              <a:rPr lang="en-US" dirty="0"/>
              <a:t>of elements between the two clusters have been linked.</a:t>
            </a:r>
          </a:p>
        </p:txBody>
      </p:sp>
    </p:spTree>
    <p:extLst>
      <p:ext uri="{BB962C8B-B14F-4D97-AF65-F5344CB8AC3E}">
        <p14:creationId xmlns:p14="http://schemas.microsoft.com/office/powerpoint/2010/main" val="28426136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traight Connector 41"/>
          <p:cNvCxnSpPr>
            <a:stCxn id="1633289" idx="9"/>
            <a:endCxn id="1633286" idx="1"/>
          </p:cNvCxnSpPr>
          <p:nvPr/>
        </p:nvCxnSpPr>
        <p:spPr>
          <a:xfrm>
            <a:off x="2405063" y="3086100"/>
            <a:ext cx="827088" cy="147638"/>
          </a:xfrm>
          <a:prstGeom prst="line">
            <a:avLst/>
          </a:prstGeom>
          <a:ln w="190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>
            <a:stCxn id="1633290" idx="9"/>
            <a:endCxn id="1633291" idx="0"/>
          </p:cNvCxnSpPr>
          <p:nvPr/>
        </p:nvCxnSpPr>
        <p:spPr>
          <a:xfrm>
            <a:off x="4279902" y="3778250"/>
            <a:ext cx="631825" cy="65088"/>
          </a:xfrm>
          <a:prstGeom prst="line">
            <a:avLst/>
          </a:prstGeom>
          <a:ln w="190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3282" name="Rectangle 2"/>
          <p:cNvSpPr>
            <a:spLocks noGrp="1" noChangeArrowheads="1"/>
          </p:cNvSpPr>
          <p:nvPr>
            <p:ph type="title"/>
          </p:nvPr>
        </p:nvSpPr>
        <p:spPr>
          <a:xfrm>
            <a:off x="398464" y="221549"/>
            <a:ext cx="8280400" cy="1295400"/>
          </a:xfrm>
        </p:spPr>
        <p:txBody>
          <a:bodyPr>
            <a:normAutofit/>
          </a:bodyPr>
          <a:lstStyle/>
          <a:p>
            <a:r>
              <a:rPr lang="en-US" dirty="0"/>
              <a:t>Hierarchical Clustering: MIN</a:t>
            </a:r>
          </a:p>
        </p:txBody>
      </p:sp>
      <p:sp>
        <p:nvSpPr>
          <p:cNvPr id="1633283" name="Text Box 3"/>
          <p:cNvSpPr txBox="1">
            <a:spLocks noChangeArrowheads="1"/>
          </p:cNvSpPr>
          <p:nvPr/>
        </p:nvSpPr>
        <p:spPr bwMode="auto">
          <a:xfrm>
            <a:off x="2438400" y="6034088"/>
            <a:ext cx="3352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Nested Clusters</a:t>
            </a:r>
          </a:p>
        </p:txBody>
      </p:sp>
      <p:sp>
        <p:nvSpPr>
          <p:cNvPr id="1633284" name="Text Box 4"/>
          <p:cNvSpPr txBox="1">
            <a:spLocks noChangeArrowheads="1"/>
          </p:cNvSpPr>
          <p:nvPr/>
        </p:nvSpPr>
        <p:spPr bwMode="auto">
          <a:xfrm>
            <a:off x="5010151" y="6034088"/>
            <a:ext cx="2286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/>
              <a:t>Dendrogram</a:t>
            </a:r>
            <a:endParaRPr lang="en-US" dirty="0"/>
          </a:p>
        </p:txBody>
      </p:sp>
      <p:grpSp>
        <p:nvGrpSpPr>
          <p:cNvPr id="1633285" name="Group 5"/>
          <p:cNvGrpSpPr>
            <a:grpSpLocks/>
          </p:cNvGrpSpPr>
          <p:nvPr/>
        </p:nvGrpSpPr>
        <p:grpSpPr bwMode="auto">
          <a:xfrm>
            <a:off x="2271713" y="2092326"/>
            <a:ext cx="3055938" cy="2747963"/>
            <a:chOff x="471" y="1117"/>
            <a:chExt cx="1925" cy="1731"/>
          </a:xfrm>
        </p:grpSpPr>
        <p:sp>
          <p:nvSpPr>
            <p:cNvPr id="1633286" name="Freeform 6"/>
            <p:cNvSpPr>
              <a:spLocks/>
            </p:cNvSpPr>
            <p:nvPr/>
          </p:nvSpPr>
          <p:spPr bwMode="auto">
            <a:xfrm>
              <a:off x="1072" y="1810"/>
              <a:ext cx="89" cy="87"/>
            </a:xfrm>
            <a:custGeom>
              <a:avLst/>
              <a:gdLst>
                <a:gd name="T0" fmla="*/ 0 w 89"/>
                <a:gd name="T1" fmla="*/ 43 h 87"/>
                <a:gd name="T2" fmla="*/ 4 w 89"/>
                <a:gd name="T3" fmla="*/ 26 h 87"/>
                <a:gd name="T4" fmla="*/ 13 w 89"/>
                <a:gd name="T5" fmla="*/ 11 h 87"/>
                <a:gd name="T6" fmla="*/ 28 w 89"/>
                <a:gd name="T7" fmla="*/ 2 h 87"/>
                <a:gd name="T8" fmla="*/ 43 w 89"/>
                <a:gd name="T9" fmla="*/ 0 h 87"/>
                <a:gd name="T10" fmla="*/ 61 w 89"/>
                <a:gd name="T11" fmla="*/ 2 h 87"/>
                <a:gd name="T12" fmla="*/ 76 w 89"/>
                <a:gd name="T13" fmla="*/ 11 h 87"/>
                <a:gd name="T14" fmla="*/ 84 w 89"/>
                <a:gd name="T15" fmla="*/ 26 h 87"/>
                <a:gd name="T16" fmla="*/ 89 w 89"/>
                <a:gd name="T17" fmla="*/ 43 h 87"/>
                <a:gd name="T18" fmla="*/ 84 w 89"/>
                <a:gd name="T19" fmla="*/ 61 h 87"/>
                <a:gd name="T20" fmla="*/ 76 w 89"/>
                <a:gd name="T21" fmla="*/ 74 h 87"/>
                <a:gd name="T22" fmla="*/ 61 w 89"/>
                <a:gd name="T23" fmla="*/ 84 h 87"/>
                <a:gd name="T24" fmla="*/ 43 w 89"/>
                <a:gd name="T25" fmla="*/ 87 h 87"/>
                <a:gd name="T26" fmla="*/ 28 w 89"/>
                <a:gd name="T27" fmla="*/ 84 h 87"/>
                <a:gd name="T28" fmla="*/ 13 w 89"/>
                <a:gd name="T29" fmla="*/ 74 h 87"/>
                <a:gd name="T30" fmla="*/ 4 w 89"/>
                <a:gd name="T31" fmla="*/ 61 h 87"/>
                <a:gd name="T32" fmla="*/ 0 w 89"/>
                <a:gd name="T33" fmla="*/ 4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9" h="87">
                  <a:moveTo>
                    <a:pt x="0" y="43"/>
                  </a:moveTo>
                  <a:lnTo>
                    <a:pt x="4" y="26"/>
                  </a:lnTo>
                  <a:lnTo>
                    <a:pt x="13" y="11"/>
                  </a:lnTo>
                  <a:lnTo>
                    <a:pt x="28" y="2"/>
                  </a:lnTo>
                  <a:lnTo>
                    <a:pt x="43" y="0"/>
                  </a:lnTo>
                  <a:lnTo>
                    <a:pt x="61" y="2"/>
                  </a:lnTo>
                  <a:lnTo>
                    <a:pt x="76" y="11"/>
                  </a:lnTo>
                  <a:lnTo>
                    <a:pt x="84" y="26"/>
                  </a:lnTo>
                  <a:lnTo>
                    <a:pt x="89" y="43"/>
                  </a:lnTo>
                  <a:lnTo>
                    <a:pt x="84" y="61"/>
                  </a:lnTo>
                  <a:lnTo>
                    <a:pt x="76" y="74"/>
                  </a:lnTo>
                  <a:lnTo>
                    <a:pt x="61" y="84"/>
                  </a:lnTo>
                  <a:lnTo>
                    <a:pt x="43" y="87"/>
                  </a:lnTo>
                  <a:lnTo>
                    <a:pt x="28" y="84"/>
                  </a:lnTo>
                  <a:lnTo>
                    <a:pt x="13" y="74"/>
                  </a:lnTo>
                  <a:lnTo>
                    <a:pt x="4" y="61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3287" name="Freeform 7"/>
            <p:cNvSpPr>
              <a:spLocks/>
            </p:cNvSpPr>
            <p:nvPr/>
          </p:nvSpPr>
          <p:spPr bwMode="auto">
            <a:xfrm>
              <a:off x="1894" y="1169"/>
              <a:ext cx="89" cy="86"/>
            </a:xfrm>
            <a:custGeom>
              <a:avLst/>
              <a:gdLst>
                <a:gd name="T0" fmla="*/ 0 w 89"/>
                <a:gd name="T1" fmla="*/ 43 h 86"/>
                <a:gd name="T2" fmla="*/ 4 w 89"/>
                <a:gd name="T3" fmla="*/ 26 h 86"/>
                <a:gd name="T4" fmla="*/ 13 w 89"/>
                <a:gd name="T5" fmla="*/ 13 h 86"/>
                <a:gd name="T6" fmla="*/ 28 w 89"/>
                <a:gd name="T7" fmla="*/ 2 h 86"/>
                <a:gd name="T8" fmla="*/ 45 w 89"/>
                <a:gd name="T9" fmla="*/ 0 h 86"/>
                <a:gd name="T10" fmla="*/ 61 w 89"/>
                <a:gd name="T11" fmla="*/ 2 h 86"/>
                <a:gd name="T12" fmla="*/ 76 w 89"/>
                <a:gd name="T13" fmla="*/ 13 h 86"/>
                <a:gd name="T14" fmla="*/ 84 w 89"/>
                <a:gd name="T15" fmla="*/ 26 h 86"/>
                <a:gd name="T16" fmla="*/ 89 w 89"/>
                <a:gd name="T17" fmla="*/ 43 h 86"/>
                <a:gd name="T18" fmla="*/ 84 w 89"/>
                <a:gd name="T19" fmla="*/ 60 h 86"/>
                <a:gd name="T20" fmla="*/ 76 w 89"/>
                <a:gd name="T21" fmla="*/ 73 h 86"/>
                <a:gd name="T22" fmla="*/ 61 w 89"/>
                <a:gd name="T23" fmla="*/ 84 h 86"/>
                <a:gd name="T24" fmla="*/ 45 w 89"/>
                <a:gd name="T25" fmla="*/ 86 h 86"/>
                <a:gd name="T26" fmla="*/ 28 w 89"/>
                <a:gd name="T27" fmla="*/ 84 h 86"/>
                <a:gd name="T28" fmla="*/ 13 w 89"/>
                <a:gd name="T29" fmla="*/ 73 h 86"/>
                <a:gd name="T30" fmla="*/ 4 w 89"/>
                <a:gd name="T31" fmla="*/ 60 h 86"/>
                <a:gd name="T32" fmla="*/ 0 w 89"/>
                <a:gd name="T33" fmla="*/ 4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9" h="86">
                  <a:moveTo>
                    <a:pt x="0" y="43"/>
                  </a:moveTo>
                  <a:lnTo>
                    <a:pt x="4" y="26"/>
                  </a:lnTo>
                  <a:lnTo>
                    <a:pt x="13" y="13"/>
                  </a:lnTo>
                  <a:lnTo>
                    <a:pt x="28" y="2"/>
                  </a:lnTo>
                  <a:lnTo>
                    <a:pt x="45" y="0"/>
                  </a:lnTo>
                  <a:lnTo>
                    <a:pt x="61" y="2"/>
                  </a:lnTo>
                  <a:lnTo>
                    <a:pt x="76" y="13"/>
                  </a:lnTo>
                  <a:lnTo>
                    <a:pt x="84" y="26"/>
                  </a:lnTo>
                  <a:lnTo>
                    <a:pt x="89" y="43"/>
                  </a:lnTo>
                  <a:lnTo>
                    <a:pt x="84" y="60"/>
                  </a:lnTo>
                  <a:lnTo>
                    <a:pt x="76" y="73"/>
                  </a:lnTo>
                  <a:lnTo>
                    <a:pt x="61" y="84"/>
                  </a:lnTo>
                  <a:lnTo>
                    <a:pt x="45" y="86"/>
                  </a:lnTo>
                  <a:lnTo>
                    <a:pt x="28" y="84"/>
                  </a:lnTo>
                  <a:lnTo>
                    <a:pt x="13" y="73"/>
                  </a:lnTo>
                  <a:lnTo>
                    <a:pt x="4" y="60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3288" name="Freeform 8"/>
            <p:cNvSpPr>
              <a:spLocks/>
            </p:cNvSpPr>
            <p:nvPr/>
          </p:nvSpPr>
          <p:spPr bwMode="auto">
            <a:xfrm>
              <a:off x="1295" y="2683"/>
              <a:ext cx="89" cy="88"/>
            </a:xfrm>
            <a:custGeom>
              <a:avLst/>
              <a:gdLst>
                <a:gd name="T0" fmla="*/ 0 w 89"/>
                <a:gd name="T1" fmla="*/ 45 h 88"/>
                <a:gd name="T2" fmla="*/ 4 w 89"/>
                <a:gd name="T3" fmla="*/ 28 h 88"/>
                <a:gd name="T4" fmla="*/ 13 w 89"/>
                <a:gd name="T5" fmla="*/ 12 h 88"/>
                <a:gd name="T6" fmla="*/ 28 w 89"/>
                <a:gd name="T7" fmla="*/ 4 h 88"/>
                <a:gd name="T8" fmla="*/ 45 w 89"/>
                <a:gd name="T9" fmla="*/ 0 h 88"/>
                <a:gd name="T10" fmla="*/ 60 w 89"/>
                <a:gd name="T11" fmla="*/ 4 h 88"/>
                <a:gd name="T12" fmla="*/ 76 w 89"/>
                <a:gd name="T13" fmla="*/ 12 h 88"/>
                <a:gd name="T14" fmla="*/ 86 w 89"/>
                <a:gd name="T15" fmla="*/ 28 h 88"/>
                <a:gd name="T16" fmla="*/ 89 w 89"/>
                <a:gd name="T17" fmla="*/ 45 h 88"/>
                <a:gd name="T18" fmla="*/ 86 w 89"/>
                <a:gd name="T19" fmla="*/ 62 h 88"/>
                <a:gd name="T20" fmla="*/ 76 w 89"/>
                <a:gd name="T21" fmla="*/ 75 h 88"/>
                <a:gd name="T22" fmla="*/ 60 w 89"/>
                <a:gd name="T23" fmla="*/ 86 h 88"/>
                <a:gd name="T24" fmla="*/ 45 w 89"/>
                <a:gd name="T25" fmla="*/ 88 h 88"/>
                <a:gd name="T26" fmla="*/ 28 w 89"/>
                <a:gd name="T27" fmla="*/ 86 h 88"/>
                <a:gd name="T28" fmla="*/ 13 w 89"/>
                <a:gd name="T29" fmla="*/ 75 h 88"/>
                <a:gd name="T30" fmla="*/ 4 w 89"/>
                <a:gd name="T31" fmla="*/ 62 h 88"/>
                <a:gd name="T32" fmla="*/ 0 w 89"/>
                <a:gd name="T33" fmla="*/ 4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9" h="88">
                  <a:moveTo>
                    <a:pt x="0" y="45"/>
                  </a:moveTo>
                  <a:lnTo>
                    <a:pt x="4" y="28"/>
                  </a:lnTo>
                  <a:lnTo>
                    <a:pt x="13" y="12"/>
                  </a:lnTo>
                  <a:lnTo>
                    <a:pt x="28" y="4"/>
                  </a:lnTo>
                  <a:lnTo>
                    <a:pt x="45" y="0"/>
                  </a:lnTo>
                  <a:lnTo>
                    <a:pt x="60" y="4"/>
                  </a:lnTo>
                  <a:lnTo>
                    <a:pt x="76" y="12"/>
                  </a:lnTo>
                  <a:lnTo>
                    <a:pt x="86" y="28"/>
                  </a:lnTo>
                  <a:lnTo>
                    <a:pt x="89" y="45"/>
                  </a:lnTo>
                  <a:lnTo>
                    <a:pt x="86" y="62"/>
                  </a:lnTo>
                  <a:lnTo>
                    <a:pt x="76" y="75"/>
                  </a:lnTo>
                  <a:lnTo>
                    <a:pt x="60" y="86"/>
                  </a:lnTo>
                  <a:lnTo>
                    <a:pt x="45" y="88"/>
                  </a:lnTo>
                  <a:lnTo>
                    <a:pt x="28" y="86"/>
                  </a:lnTo>
                  <a:lnTo>
                    <a:pt x="13" y="75"/>
                  </a:lnTo>
                  <a:lnTo>
                    <a:pt x="4" y="62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3289" name="Freeform 9"/>
            <p:cNvSpPr>
              <a:spLocks/>
            </p:cNvSpPr>
            <p:nvPr/>
          </p:nvSpPr>
          <p:spPr bwMode="auto">
            <a:xfrm>
              <a:off x="471" y="1683"/>
              <a:ext cx="88" cy="88"/>
            </a:xfrm>
            <a:custGeom>
              <a:avLst/>
              <a:gdLst>
                <a:gd name="T0" fmla="*/ 0 w 88"/>
                <a:gd name="T1" fmla="*/ 45 h 88"/>
                <a:gd name="T2" fmla="*/ 4 w 88"/>
                <a:gd name="T3" fmla="*/ 28 h 88"/>
                <a:gd name="T4" fmla="*/ 13 w 88"/>
                <a:gd name="T5" fmla="*/ 13 h 88"/>
                <a:gd name="T6" fmla="*/ 28 w 88"/>
                <a:gd name="T7" fmla="*/ 4 h 88"/>
                <a:gd name="T8" fmla="*/ 45 w 88"/>
                <a:gd name="T9" fmla="*/ 0 h 88"/>
                <a:gd name="T10" fmla="*/ 60 w 88"/>
                <a:gd name="T11" fmla="*/ 4 h 88"/>
                <a:gd name="T12" fmla="*/ 75 w 88"/>
                <a:gd name="T13" fmla="*/ 13 h 88"/>
                <a:gd name="T14" fmla="*/ 84 w 88"/>
                <a:gd name="T15" fmla="*/ 28 h 88"/>
                <a:gd name="T16" fmla="*/ 88 w 88"/>
                <a:gd name="T17" fmla="*/ 45 h 88"/>
                <a:gd name="T18" fmla="*/ 84 w 88"/>
                <a:gd name="T19" fmla="*/ 60 h 88"/>
                <a:gd name="T20" fmla="*/ 75 w 88"/>
                <a:gd name="T21" fmla="*/ 75 h 88"/>
                <a:gd name="T22" fmla="*/ 60 w 88"/>
                <a:gd name="T23" fmla="*/ 86 h 88"/>
                <a:gd name="T24" fmla="*/ 45 w 88"/>
                <a:gd name="T25" fmla="*/ 88 h 88"/>
                <a:gd name="T26" fmla="*/ 28 w 88"/>
                <a:gd name="T27" fmla="*/ 86 h 88"/>
                <a:gd name="T28" fmla="*/ 13 w 88"/>
                <a:gd name="T29" fmla="*/ 75 h 88"/>
                <a:gd name="T30" fmla="*/ 4 w 88"/>
                <a:gd name="T31" fmla="*/ 60 h 88"/>
                <a:gd name="T32" fmla="*/ 0 w 88"/>
                <a:gd name="T33" fmla="*/ 4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8" h="88">
                  <a:moveTo>
                    <a:pt x="0" y="45"/>
                  </a:moveTo>
                  <a:lnTo>
                    <a:pt x="4" y="28"/>
                  </a:lnTo>
                  <a:lnTo>
                    <a:pt x="13" y="13"/>
                  </a:lnTo>
                  <a:lnTo>
                    <a:pt x="28" y="4"/>
                  </a:lnTo>
                  <a:lnTo>
                    <a:pt x="45" y="0"/>
                  </a:lnTo>
                  <a:lnTo>
                    <a:pt x="60" y="4"/>
                  </a:lnTo>
                  <a:lnTo>
                    <a:pt x="75" y="13"/>
                  </a:lnTo>
                  <a:lnTo>
                    <a:pt x="84" y="28"/>
                  </a:lnTo>
                  <a:lnTo>
                    <a:pt x="88" y="45"/>
                  </a:lnTo>
                  <a:lnTo>
                    <a:pt x="84" y="60"/>
                  </a:lnTo>
                  <a:lnTo>
                    <a:pt x="75" y="75"/>
                  </a:lnTo>
                  <a:lnTo>
                    <a:pt x="60" y="86"/>
                  </a:lnTo>
                  <a:lnTo>
                    <a:pt x="45" y="88"/>
                  </a:lnTo>
                  <a:lnTo>
                    <a:pt x="28" y="86"/>
                  </a:lnTo>
                  <a:lnTo>
                    <a:pt x="13" y="75"/>
                  </a:lnTo>
                  <a:lnTo>
                    <a:pt x="4" y="60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3290" name="Freeform 10"/>
            <p:cNvSpPr>
              <a:spLocks/>
            </p:cNvSpPr>
            <p:nvPr/>
          </p:nvSpPr>
          <p:spPr bwMode="auto">
            <a:xfrm>
              <a:off x="1652" y="2117"/>
              <a:ext cx="88" cy="88"/>
            </a:xfrm>
            <a:custGeom>
              <a:avLst/>
              <a:gdLst>
                <a:gd name="T0" fmla="*/ 0 w 88"/>
                <a:gd name="T1" fmla="*/ 45 h 88"/>
                <a:gd name="T2" fmla="*/ 2 w 88"/>
                <a:gd name="T3" fmla="*/ 28 h 88"/>
                <a:gd name="T4" fmla="*/ 13 w 88"/>
                <a:gd name="T5" fmla="*/ 13 h 88"/>
                <a:gd name="T6" fmla="*/ 26 w 88"/>
                <a:gd name="T7" fmla="*/ 4 h 88"/>
                <a:gd name="T8" fmla="*/ 43 w 88"/>
                <a:gd name="T9" fmla="*/ 0 h 88"/>
                <a:gd name="T10" fmla="*/ 60 w 88"/>
                <a:gd name="T11" fmla="*/ 4 h 88"/>
                <a:gd name="T12" fmla="*/ 75 w 88"/>
                <a:gd name="T13" fmla="*/ 13 h 88"/>
                <a:gd name="T14" fmla="*/ 84 w 88"/>
                <a:gd name="T15" fmla="*/ 28 h 88"/>
                <a:gd name="T16" fmla="*/ 88 w 88"/>
                <a:gd name="T17" fmla="*/ 45 h 88"/>
                <a:gd name="T18" fmla="*/ 84 w 88"/>
                <a:gd name="T19" fmla="*/ 62 h 88"/>
                <a:gd name="T20" fmla="*/ 75 w 88"/>
                <a:gd name="T21" fmla="*/ 75 h 88"/>
                <a:gd name="T22" fmla="*/ 60 w 88"/>
                <a:gd name="T23" fmla="*/ 86 h 88"/>
                <a:gd name="T24" fmla="*/ 43 w 88"/>
                <a:gd name="T25" fmla="*/ 88 h 88"/>
                <a:gd name="T26" fmla="*/ 26 w 88"/>
                <a:gd name="T27" fmla="*/ 86 h 88"/>
                <a:gd name="T28" fmla="*/ 13 w 88"/>
                <a:gd name="T29" fmla="*/ 75 h 88"/>
                <a:gd name="T30" fmla="*/ 2 w 88"/>
                <a:gd name="T31" fmla="*/ 62 h 88"/>
                <a:gd name="T32" fmla="*/ 0 w 88"/>
                <a:gd name="T33" fmla="*/ 4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8" h="88">
                  <a:moveTo>
                    <a:pt x="0" y="45"/>
                  </a:moveTo>
                  <a:lnTo>
                    <a:pt x="2" y="28"/>
                  </a:lnTo>
                  <a:lnTo>
                    <a:pt x="13" y="13"/>
                  </a:lnTo>
                  <a:lnTo>
                    <a:pt x="26" y="4"/>
                  </a:lnTo>
                  <a:lnTo>
                    <a:pt x="43" y="0"/>
                  </a:lnTo>
                  <a:lnTo>
                    <a:pt x="60" y="4"/>
                  </a:lnTo>
                  <a:lnTo>
                    <a:pt x="75" y="13"/>
                  </a:lnTo>
                  <a:lnTo>
                    <a:pt x="84" y="28"/>
                  </a:lnTo>
                  <a:lnTo>
                    <a:pt x="88" y="45"/>
                  </a:lnTo>
                  <a:lnTo>
                    <a:pt x="84" y="62"/>
                  </a:lnTo>
                  <a:lnTo>
                    <a:pt x="75" y="75"/>
                  </a:lnTo>
                  <a:lnTo>
                    <a:pt x="60" y="86"/>
                  </a:lnTo>
                  <a:lnTo>
                    <a:pt x="43" y="88"/>
                  </a:lnTo>
                  <a:lnTo>
                    <a:pt x="26" y="86"/>
                  </a:lnTo>
                  <a:lnTo>
                    <a:pt x="13" y="75"/>
                  </a:lnTo>
                  <a:lnTo>
                    <a:pt x="2" y="62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3291" name="Freeform 11"/>
            <p:cNvSpPr>
              <a:spLocks/>
            </p:cNvSpPr>
            <p:nvPr/>
          </p:nvSpPr>
          <p:spPr bwMode="auto">
            <a:xfrm>
              <a:off x="2134" y="2177"/>
              <a:ext cx="89" cy="89"/>
            </a:xfrm>
            <a:custGeom>
              <a:avLst/>
              <a:gdLst>
                <a:gd name="T0" fmla="*/ 0 w 89"/>
                <a:gd name="T1" fmla="*/ 43 h 89"/>
                <a:gd name="T2" fmla="*/ 4 w 89"/>
                <a:gd name="T3" fmla="*/ 26 h 89"/>
                <a:gd name="T4" fmla="*/ 13 w 89"/>
                <a:gd name="T5" fmla="*/ 13 h 89"/>
                <a:gd name="T6" fmla="*/ 28 w 89"/>
                <a:gd name="T7" fmla="*/ 2 h 89"/>
                <a:gd name="T8" fmla="*/ 46 w 89"/>
                <a:gd name="T9" fmla="*/ 0 h 89"/>
                <a:gd name="T10" fmla="*/ 63 w 89"/>
                <a:gd name="T11" fmla="*/ 2 h 89"/>
                <a:gd name="T12" fmla="*/ 76 w 89"/>
                <a:gd name="T13" fmla="*/ 13 h 89"/>
                <a:gd name="T14" fmla="*/ 87 w 89"/>
                <a:gd name="T15" fmla="*/ 26 h 89"/>
                <a:gd name="T16" fmla="*/ 89 w 89"/>
                <a:gd name="T17" fmla="*/ 43 h 89"/>
                <a:gd name="T18" fmla="*/ 87 w 89"/>
                <a:gd name="T19" fmla="*/ 61 h 89"/>
                <a:gd name="T20" fmla="*/ 76 w 89"/>
                <a:gd name="T21" fmla="*/ 76 h 89"/>
                <a:gd name="T22" fmla="*/ 63 w 89"/>
                <a:gd name="T23" fmla="*/ 84 h 89"/>
                <a:gd name="T24" fmla="*/ 46 w 89"/>
                <a:gd name="T25" fmla="*/ 89 h 89"/>
                <a:gd name="T26" fmla="*/ 28 w 89"/>
                <a:gd name="T27" fmla="*/ 84 h 89"/>
                <a:gd name="T28" fmla="*/ 13 w 89"/>
                <a:gd name="T29" fmla="*/ 76 h 89"/>
                <a:gd name="T30" fmla="*/ 4 w 89"/>
                <a:gd name="T31" fmla="*/ 61 h 89"/>
                <a:gd name="T32" fmla="*/ 0 w 89"/>
                <a:gd name="T33" fmla="*/ 4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9" h="89">
                  <a:moveTo>
                    <a:pt x="0" y="43"/>
                  </a:moveTo>
                  <a:lnTo>
                    <a:pt x="4" y="26"/>
                  </a:lnTo>
                  <a:lnTo>
                    <a:pt x="13" y="13"/>
                  </a:lnTo>
                  <a:lnTo>
                    <a:pt x="28" y="2"/>
                  </a:lnTo>
                  <a:lnTo>
                    <a:pt x="46" y="0"/>
                  </a:lnTo>
                  <a:lnTo>
                    <a:pt x="63" y="2"/>
                  </a:lnTo>
                  <a:lnTo>
                    <a:pt x="76" y="13"/>
                  </a:lnTo>
                  <a:lnTo>
                    <a:pt x="87" y="26"/>
                  </a:lnTo>
                  <a:lnTo>
                    <a:pt x="89" y="43"/>
                  </a:lnTo>
                  <a:lnTo>
                    <a:pt x="87" y="61"/>
                  </a:lnTo>
                  <a:lnTo>
                    <a:pt x="76" y="76"/>
                  </a:lnTo>
                  <a:lnTo>
                    <a:pt x="63" y="84"/>
                  </a:lnTo>
                  <a:lnTo>
                    <a:pt x="46" y="89"/>
                  </a:lnTo>
                  <a:lnTo>
                    <a:pt x="28" y="84"/>
                  </a:lnTo>
                  <a:lnTo>
                    <a:pt x="13" y="76"/>
                  </a:lnTo>
                  <a:lnTo>
                    <a:pt x="4" y="61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3292" name="Rectangle 12"/>
            <p:cNvSpPr>
              <a:spLocks noChangeArrowheads="1"/>
            </p:cNvSpPr>
            <p:nvPr/>
          </p:nvSpPr>
          <p:spPr bwMode="auto">
            <a:xfrm>
              <a:off x="2032" y="1117"/>
              <a:ext cx="89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200">
                  <a:solidFill>
                    <a:srgbClr val="000000"/>
                  </a:solidFill>
                  <a:latin typeface="Times New Roman" charset="0"/>
                </a:rPr>
                <a:t>1</a:t>
              </a:r>
              <a:endParaRPr lang="en-US"/>
            </a:p>
          </p:txBody>
        </p:sp>
        <p:sp>
          <p:nvSpPr>
            <p:cNvPr id="1633293" name="Rectangle 13"/>
            <p:cNvSpPr>
              <a:spLocks noChangeArrowheads="1"/>
            </p:cNvSpPr>
            <p:nvPr/>
          </p:nvSpPr>
          <p:spPr bwMode="auto">
            <a:xfrm>
              <a:off x="1256" y="1764"/>
              <a:ext cx="89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200">
                  <a:solidFill>
                    <a:srgbClr val="000000"/>
                  </a:solidFill>
                  <a:latin typeface="Times New Roman" charset="0"/>
                </a:rPr>
                <a:t>2</a:t>
              </a:r>
              <a:endParaRPr lang="en-US"/>
            </a:p>
          </p:txBody>
        </p:sp>
        <p:sp>
          <p:nvSpPr>
            <p:cNvPr id="1633294" name="Rectangle 14"/>
            <p:cNvSpPr>
              <a:spLocks noChangeArrowheads="1"/>
            </p:cNvSpPr>
            <p:nvPr/>
          </p:nvSpPr>
          <p:spPr bwMode="auto">
            <a:xfrm>
              <a:off x="1810" y="2069"/>
              <a:ext cx="89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200">
                  <a:solidFill>
                    <a:srgbClr val="000000"/>
                  </a:solidFill>
                  <a:latin typeface="Times New Roman" charset="0"/>
                </a:rPr>
                <a:t>3</a:t>
              </a:r>
              <a:endParaRPr lang="en-US"/>
            </a:p>
          </p:txBody>
        </p:sp>
        <p:sp>
          <p:nvSpPr>
            <p:cNvPr id="1633295" name="Rectangle 15"/>
            <p:cNvSpPr>
              <a:spLocks noChangeArrowheads="1"/>
            </p:cNvSpPr>
            <p:nvPr/>
          </p:nvSpPr>
          <p:spPr bwMode="auto">
            <a:xfrm>
              <a:off x="1422" y="2635"/>
              <a:ext cx="89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200">
                  <a:solidFill>
                    <a:srgbClr val="000000"/>
                  </a:solidFill>
                  <a:latin typeface="Times New Roman" charset="0"/>
                </a:rPr>
                <a:t>4</a:t>
              </a:r>
              <a:endParaRPr lang="en-US"/>
            </a:p>
          </p:txBody>
        </p:sp>
        <p:sp>
          <p:nvSpPr>
            <p:cNvPr id="1633296" name="Rectangle 16"/>
            <p:cNvSpPr>
              <a:spLocks noChangeArrowheads="1"/>
            </p:cNvSpPr>
            <p:nvPr/>
          </p:nvSpPr>
          <p:spPr bwMode="auto">
            <a:xfrm>
              <a:off x="648" y="1626"/>
              <a:ext cx="89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200">
                  <a:solidFill>
                    <a:srgbClr val="000000"/>
                  </a:solidFill>
                  <a:latin typeface="Times New Roman" charset="0"/>
                </a:rPr>
                <a:t>5</a:t>
              </a:r>
              <a:endParaRPr lang="en-US"/>
            </a:p>
          </p:txBody>
        </p:sp>
        <p:sp>
          <p:nvSpPr>
            <p:cNvPr id="1633297" name="Rectangle 17"/>
            <p:cNvSpPr>
              <a:spLocks noChangeArrowheads="1"/>
            </p:cNvSpPr>
            <p:nvPr/>
          </p:nvSpPr>
          <p:spPr bwMode="auto">
            <a:xfrm>
              <a:off x="2307" y="2125"/>
              <a:ext cx="89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200">
                  <a:solidFill>
                    <a:srgbClr val="000000"/>
                  </a:solidFill>
                  <a:latin typeface="Times New Roman" charset="0"/>
                </a:rPr>
                <a:t>6</a:t>
              </a:r>
              <a:endParaRPr lang="en-US"/>
            </a:p>
          </p:txBody>
        </p:sp>
      </p:grpSp>
      <p:grpSp>
        <p:nvGrpSpPr>
          <p:cNvPr id="1633298" name="Group 18"/>
          <p:cNvGrpSpPr>
            <a:grpSpLocks/>
          </p:cNvGrpSpPr>
          <p:nvPr/>
        </p:nvGrpSpPr>
        <p:grpSpPr bwMode="auto">
          <a:xfrm>
            <a:off x="4019550" y="3182937"/>
            <a:ext cx="1423988" cy="914400"/>
            <a:chOff x="1572" y="1804"/>
            <a:chExt cx="897" cy="576"/>
          </a:xfrm>
        </p:grpSpPr>
        <p:sp>
          <p:nvSpPr>
            <p:cNvPr id="1633299" name="Freeform 19"/>
            <p:cNvSpPr>
              <a:spLocks/>
            </p:cNvSpPr>
            <p:nvPr/>
          </p:nvSpPr>
          <p:spPr bwMode="auto">
            <a:xfrm>
              <a:off x="1572" y="2005"/>
              <a:ext cx="897" cy="375"/>
            </a:xfrm>
            <a:custGeom>
              <a:avLst/>
              <a:gdLst>
                <a:gd name="T0" fmla="*/ 450 w 897"/>
                <a:gd name="T1" fmla="*/ 0 h 375"/>
                <a:gd name="T2" fmla="*/ 510 w 897"/>
                <a:gd name="T3" fmla="*/ 2 h 375"/>
                <a:gd name="T4" fmla="*/ 571 w 897"/>
                <a:gd name="T5" fmla="*/ 6 h 375"/>
                <a:gd name="T6" fmla="*/ 629 w 897"/>
                <a:gd name="T7" fmla="*/ 15 h 375"/>
                <a:gd name="T8" fmla="*/ 683 w 897"/>
                <a:gd name="T9" fmla="*/ 28 h 375"/>
                <a:gd name="T10" fmla="*/ 733 w 897"/>
                <a:gd name="T11" fmla="*/ 43 h 375"/>
                <a:gd name="T12" fmla="*/ 778 w 897"/>
                <a:gd name="T13" fmla="*/ 60 h 375"/>
                <a:gd name="T14" fmla="*/ 817 w 897"/>
                <a:gd name="T15" fmla="*/ 79 h 375"/>
                <a:gd name="T16" fmla="*/ 850 w 897"/>
                <a:gd name="T17" fmla="*/ 101 h 375"/>
                <a:gd name="T18" fmla="*/ 874 w 897"/>
                <a:gd name="T19" fmla="*/ 125 h 375"/>
                <a:gd name="T20" fmla="*/ 891 w 897"/>
                <a:gd name="T21" fmla="*/ 149 h 375"/>
                <a:gd name="T22" fmla="*/ 897 w 897"/>
                <a:gd name="T23" fmla="*/ 174 h 375"/>
                <a:gd name="T24" fmla="*/ 897 w 897"/>
                <a:gd name="T25" fmla="*/ 200 h 375"/>
                <a:gd name="T26" fmla="*/ 891 w 897"/>
                <a:gd name="T27" fmla="*/ 226 h 375"/>
                <a:gd name="T28" fmla="*/ 874 w 897"/>
                <a:gd name="T29" fmla="*/ 250 h 375"/>
                <a:gd name="T30" fmla="*/ 850 w 897"/>
                <a:gd name="T31" fmla="*/ 274 h 375"/>
                <a:gd name="T32" fmla="*/ 817 w 897"/>
                <a:gd name="T33" fmla="*/ 295 h 375"/>
                <a:gd name="T34" fmla="*/ 778 w 897"/>
                <a:gd name="T35" fmla="*/ 315 h 375"/>
                <a:gd name="T36" fmla="*/ 733 w 897"/>
                <a:gd name="T37" fmla="*/ 332 h 375"/>
                <a:gd name="T38" fmla="*/ 683 w 897"/>
                <a:gd name="T39" fmla="*/ 347 h 375"/>
                <a:gd name="T40" fmla="*/ 629 w 897"/>
                <a:gd name="T41" fmla="*/ 360 h 375"/>
                <a:gd name="T42" fmla="*/ 571 w 897"/>
                <a:gd name="T43" fmla="*/ 369 h 375"/>
                <a:gd name="T44" fmla="*/ 510 w 897"/>
                <a:gd name="T45" fmla="*/ 373 h 375"/>
                <a:gd name="T46" fmla="*/ 450 w 897"/>
                <a:gd name="T47" fmla="*/ 375 h 375"/>
                <a:gd name="T48" fmla="*/ 387 w 897"/>
                <a:gd name="T49" fmla="*/ 373 h 375"/>
                <a:gd name="T50" fmla="*/ 329 w 897"/>
                <a:gd name="T51" fmla="*/ 369 h 375"/>
                <a:gd name="T52" fmla="*/ 270 w 897"/>
                <a:gd name="T53" fmla="*/ 360 h 375"/>
                <a:gd name="T54" fmla="*/ 216 w 897"/>
                <a:gd name="T55" fmla="*/ 347 h 375"/>
                <a:gd name="T56" fmla="*/ 164 w 897"/>
                <a:gd name="T57" fmla="*/ 332 h 375"/>
                <a:gd name="T58" fmla="*/ 121 w 897"/>
                <a:gd name="T59" fmla="*/ 315 h 375"/>
                <a:gd name="T60" fmla="*/ 82 w 897"/>
                <a:gd name="T61" fmla="*/ 295 h 375"/>
                <a:gd name="T62" fmla="*/ 49 w 897"/>
                <a:gd name="T63" fmla="*/ 274 h 375"/>
                <a:gd name="T64" fmla="*/ 26 w 897"/>
                <a:gd name="T65" fmla="*/ 250 h 375"/>
                <a:gd name="T66" fmla="*/ 8 w 897"/>
                <a:gd name="T67" fmla="*/ 226 h 375"/>
                <a:gd name="T68" fmla="*/ 0 w 897"/>
                <a:gd name="T69" fmla="*/ 200 h 375"/>
                <a:gd name="T70" fmla="*/ 0 w 897"/>
                <a:gd name="T71" fmla="*/ 174 h 375"/>
                <a:gd name="T72" fmla="*/ 8 w 897"/>
                <a:gd name="T73" fmla="*/ 149 h 375"/>
                <a:gd name="T74" fmla="*/ 26 w 897"/>
                <a:gd name="T75" fmla="*/ 125 h 375"/>
                <a:gd name="T76" fmla="*/ 49 w 897"/>
                <a:gd name="T77" fmla="*/ 101 h 375"/>
                <a:gd name="T78" fmla="*/ 82 w 897"/>
                <a:gd name="T79" fmla="*/ 79 h 375"/>
                <a:gd name="T80" fmla="*/ 121 w 897"/>
                <a:gd name="T81" fmla="*/ 60 h 375"/>
                <a:gd name="T82" fmla="*/ 164 w 897"/>
                <a:gd name="T83" fmla="*/ 43 h 375"/>
                <a:gd name="T84" fmla="*/ 216 w 897"/>
                <a:gd name="T85" fmla="*/ 28 h 375"/>
                <a:gd name="T86" fmla="*/ 270 w 897"/>
                <a:gd name="T87" fmla="*/ 15 h 375"/>
                <a:gd name="T88" fmla="*/ 329 w 897"/>
                <a:gd name="T89" fmla="*/ 6 h 375"/>
                <a:gd name="T90" fmla="*/ 387 w 897"/>
                <a:gd name="T91" fmla="*/ 2 h 375"/>
                <a:gd name="T92" fmla="*/ 450 w 897"/>
                <a:gd name="T93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97" h="375">
                  <a:moveTo>
                    <a:pt x="450" y="0"/>
                  </a:moveTo>
                  <a:lnTo>
                    <a:pt x="510" y="2"/>
                  </a:lnTo>
                  <a:lnTo>
                    <a:pt x="571" y="6"/>
                  </a:lnTo>
                  <a:lnTo>
                    <a:pt x="629" y="15"/>
                  </a:lnTo>
                  <a:lnTo>
                    <a:pt x="683" y="28"/>
                  </a:lnTo>
                  <a:lnTo>
                    <a:pt x="733" y="43"/>
                  </a:lnTo>
                  <a:lnTo>
                    <a:pt x="778" y="60"/>
                  </a:lnTo>
                  <a:lnTo>
                    <a:pt x="817" y="79"/>
                  </a:lnTo>
                  <a:lnTo>
                    <a:pt x="850" y="101"/>
                  </a:lnTo>
                  <a:lnTo>
                    <a:pt x="874" y="125"/>
                  </a:lnTo>
                  <a:lnTo>
                    <a:pt x="891" y="149"/>
                  </a:lnTo>
                  <a:lnTo>
                    <a:pt x="897" y="174"/>
                  </a:lnTo>
                  <a:lnTo>
                    <a:pt x="897" y="200"/>
                  </a:lnTo>
                  <a:lnTo>
                    <a:pt x="891" y="226"/>
                  </a:lnTo>
                  <a:lnTo>
                    <a:pt x="874" y="250"/>
                  </a:lnTo>
                  <a:lnTo>
                    <a:pt x="850" y="274"/>
                  </a:lnTo>
                  <a:lnTo>
                    <a:pt x="817" y="295"/>
                  </a:lnTo>
                  <a:lnTo>
                    <a:pt x="778" y="315"/>
                  </a:lnTo>
                  <a:lnTo>
                    <a:pt x="733" y="332"/>
                  </a:lnTo>
                  <a:lnTo>
                    <a:pt x="683" y="347"/>
                  </a:lnTo>
                  <a:lnTo>
                    <a:pt x="629" y="360"/>
                  </a:lnTo>
                  <a:lnTo>
                    <a:pt x="571" y="369"/>
                  </a:lnTo>
                  <a:lnTo>
                    <a:pt x="510" y="373"/>
                  </a:lnTo>
                  <a:lnTo>
                    <a:pt x="450" y="375"/>
                  </a:lnTo>
                  <a:lnTo>
                    <a:pt x="387" y="373"/>
                  </a:lnTo>
                  <a:lnTo>
                    <a:pt x="329" y="369"/>
                  </a:lnTo>
                  <a:lnTo>
                    <a:pt x="270" y="360"/>
                  </a:lnTo>
                  <a:lnTo>
                    <a:pt x="216" y="347"/>
                  </a:lnTo>
                  <a:lnTo>
                    <a:pt x="164" y="332"/>
                  </a:lnTo>
                  <a:lnTo>
                    <a:pt x="121" y="315"/>
                  </a:lnTo>
                  <a:lnTo>
                    <a:pt x="82" y="295"/>
                  </a:lnTo>
                  <a:lnTo>
                    <a:pt x="49" y="274"/>
                  </a:lnTo>
                  <a:lnTo>
                    <a:pt x="26" y="250"/>
                  </a:lnTo>
                  <a:lnTo>
                    <a:pt x="8" y="226"/>
                  </a:lnTo>
                  <a:lnTo>
                    <a:pt x="0" y="200"/>
                  </a:lnTo>
                  <a:lnTo>
                    <a:pt x="0" y="174"/>
                  </a:lnTo>
                  <a:lnTo>
                    <a:pt x="8" y="149"/>
                  </a:lnTo>
                  <a:lnTo>
                    <a:pt x="26" y="125"/>
                  </a:lnTo>
                  <a:lnTo>
                    <a:pt x="49" y="101"/>
                  </a:lnTo>
                  <a:lnTo>
                    <a:pt x="82" y="79"/>
                  </a:lnTo>
                  <a:lnTo>
                    <a:pt x="121" y="60"/>
                  </a:lnTo>
                  <a:lnTo>
                    <a:pt x="164" y="43"/>
                  </a:lnTo>
                  <a:lnTo>
                    <a:pt x="216" y="28"/>
                  </a:lnTo>
                  <a:lnTo>
                    <a:pt x="270" y="15"/>
                  </a:lnTo>
                  <a:lnTo>
                    <a:pt x="329" y="6"/>
                  </a:lnTo>
                  <a:lnTo>
                    <a:pt x="387" y="2"/>
                  </a:lnTo>
                  <a:lnTo>
                    <a:pt x="45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3300" name="Rectangle 20"/>
            <p:cNvSpPr>
              <a:spLocks noChangeArrowheads="1"/>
            </p:cNvSpPr>
            <p:nvPr/>
          </p:nvSpPr>
          <p:spPr bwMode="auto">
            <a:xfrm>
              <a:off x="1944" y="1804"/>
              <a:ext cx="99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200">
                  <a:solidFill>
                    <a:srgbClr val="FF0000"/>
                  </a:solidFill>
                </a:rPr>
                <a:t>1</a:t>
              </a:r>
              <a:endParaRPr lang="en-US"/>
            </a:p>
          </p:txBody>
        </p:sp>
      </p:grpSp>
      <p:grpSp>
        <p:nvGrpSpPr>
          <p:cNvPr id="1633301" name="Group 21"/>
          <p:cNvGrpSpPr>
            <a:grpSpLocks/>
          </p:cNvGrpSpPr>
          <p:nvPr/>
        </p:nvGrpSpPr>
        <p:grpSpPr bwMode="auto">
          <a:xfrm>
            <a:off x="2051050" y="2808288"/>
            <a:ext cx="1735138" cy="1106488"/>
            <a:chOff x="332" y="1568"/>
            <a:chExt cx="1093" cy="697"/>
          </a:xfrm>
        </p:grpSpPr>
        <p:sp>
          <p:nvSpPr>
            <p:cNvPr id="1633302" name="Freeform 22"/>
            <p:cNvSpPr>
              <a:spLocks/>
            </p:cNvSpPr>
            <p:nvPr/>
          </p:nvSpPr>
          <p:spPr bwMode="auto">
            <a:xfrm>
              <a:off x="332" y="1568"/>
              <a:ext cx="1093" cy="497"/>
            </a:xfrm>
            <a:custGeom>
              <a:avLst/>
              <a:gdLst>
                <a:gd name="T0" fmla="*/ 547 w 1093"/>
                <a:gd name="T1" fmla="*/ 0 h 497"/>
                <a:gd name="T2" fmla="*/ 615 w 1093"/>
                <a:gd name="T3" fmla="*/ 3 h 497"/>
                <a:gd name="T4" fmla="*/ 684 w 1093"/>
                <a:gd name="T5" fmla="*/ 7 h 497"/>
                <a:gd name="T6" fmla="*/ 749 w 1093"/>
                <a:gd name="T7" fmla="*/ 18 h 497"/>
                <a:gd name="T8" fmla="*/ 811 w 1093"/>
                <a:gd name="T9" fmla="*/ 31 h 497"/>
                <a:gd name="T10" fmla="*/ 868 w 1093"/>
                <a:gd name="T11" fmla="*/ 48 h 497"/>
                <a:gd name="T12" fmla="*/ 922 w 1093"/>
                <a:gd name="T13" fmla="*/ 67 h 497"/>
                <a:gd name="T14" fmla="*/ 969 w 1093"/>
                <a:gd name="T15" fmla="*/ 91 h 497"/>
                <a:gd name="T16" fmla="*/ 1008 w 1093"/>
                <a:gd name="T17" fmla="*/ 115 h 497"/>
                <a:gd name="T18" fmla="*/ 1043 w 1093"/>
                <a:gd name="T19" fmla="*/ 143 h 497"/>
                <a:gd name="T20" fmla="*/ 1067 w 1093"/>
                <a:gd name="T21" fmla="*/ 171 h 497"/>
                <a:gd name="T22" fmla="*/ 1084 w 1093"/>
                <a:gd name="T23" fmla="*/ 201 h 497"/>
                <a:gd name="T24" fmla="*/ 1093 w 1093"/>
                <a:gd name="T25" fmla="*/ 234 h 497"/>
                <a:gd name="T26" fmla="*/ 1093 w 1093"/>
                <a:gd name="T27" fmla="*/ 264 h 497"/>
                <a:gd name="T28" fmla="*/ 1084 w 1093"/>
                <a:gd name="T29" fmla="*/ 294 h 497"/>
                <a:gd name="T30" fmla="*/ 1067 w 1093"/>
                <a:gd name="T31" fmla="*/ 324 h 497"/>
                <a:gd name="T32" fmla="*/ 1043 w 1093"/>
                <a:gd name="T33" fmla="*/ 354 h 497"/>
                <a:gd name="T34" fmla="*/ 1008 w 1093"/>
                <a:gd name="T35" fmla="*/ 383 h 497"/>
                <a:gd name="T36" fmla="*/ 969 w 1093"/>
                <a:gd name="T37" fmla="*/ 406 h 497"/>
                <a:gd name="T38" fmla="*/ 922 w 1093"/>
                <a:gd name="T39" fmla="*/ 430 h 497"/>
                <a:gd name="T40" fmla="*/ 868 w 1093"/>
                <a:gd name="T41" fmla="*/ 449 h 497"/>
                <a:gd name="T42" fmla="*/ 811 w 1093"/>
                <a:gd name="T43" fmla="*/ 467 h 497"/>
                <a:gd name="T44" fmla="*/ 749 w 1093"/>
                <a:gd name="T45" fmla="*/ 480 h 497"/>
                <a:gd name="T46" fmla="*/ 684 w 1093"/>
                <a:gd name="T47" fmla="*/ 488 h 497"/>
                <a:gd name="T48" fmla="*/ 615 w 1093"/>
                <a:gd name="T49" fmla="*/ 495 h 497"/>
                <a:gd name="T50" fmla="*/ 547 w 1093"/>
                <a:gd name="T51" fmla="*/ 497 h 497"/>
                <a:gd name="T52" fmla="*/ 478 w 1093"/>
                <a:gd name="T53" fmla="*/ 495 h 497"/>
                <a:gd name="T54" fmla="*/ 411 w 1093"/>
                <a:gd name="T55" fmla="*/ 488 h 497"/>
                <a:gd name="T56" fmla="*/ 346 w 1093"/>
                <a:gd name="T57" fmla="*/ 480 h 497"/>
                <a:gd name="T58" fmla="*/ 284 w 1093"/>
                <a:gd name="T59" fmla="*/ 467 h 497"/>
                <a:gd name="T60" fmla="*/ 225 w 1093"/>
                <a:gd name="T61" fmla="*/ 449 h 497"/>
                <a:gd name="T62" fmla="*/ 173 w 1093"/>
                <a:gd name="T63" fmla="*/ 430 h 497"/>
                <a:gd name="T64" fmla="*/ 126 w 1093"/>
                <a:gd name="T65" fmla="*/ 406 h 497"/>
                <a:gd name="T66" fmla="*/ 85 w 1093"/>
                <a:gd name="T67" fmla="*/ 383 h 497"/>
                <a:gd name="T68" fmla="*/ 52 w 1093"/>
                <a:gd name="T69" fmla="*/ 354 h 497"/>
                <a:gd name="T70" fmla="*/ 26 w 1093"/>
                <a:gd name="T71" fmla="*/ 324 h 497"/>
                <a:gd name="T72" fmla="*/ 9 w 1093"/>
                <a:gd name="T73" fmla="*/ 294 h 497"/>
                <a:gd name="T74" fmla="*/ 0 w 1093"/>
                <a:gd name="T75" fmla="*/ 264 h 497"/>
                <a:gd name="T76" fmla="*/ 0 w 1093"/>
                <a:gd name="T77" fmla="*/ 234 h 497"/>
                <a:gd name="T78" fmla="*/ 9 w 1093"/>
                <a:gd name="T79" fmla="*/ 201 h 497"/>
                <a:gd name="T80" fmla="*/ 26 w 1093"/>
                <a:gd name="T81" fmla="*/ 171 h 497"/>
                <a:gd name="T82" fmla="*/ 52 w 1093"/>
                <a:gd name="T83" fmla="*/ 143 h 497"/>
                <a:gd name="T84" fmla="*/ 85 w 1093"/>
                <a:gd name="T85" fmla="*/ 115 h 497"/>
                <a:gd name="T86" fmla="*/ 126 w 1093"/>
                <a:gd name="T87" fmla="*/ 91 h 497"/>
                <a:gd name="T88" fmla="*/ 173 w 1093"/>
                <a:gd name="T89" fmla="*/ 67 h 497"/>
                <a:gd name="T90" fmla="*/ 225 w 1093"/>
                <a:gd name="T91" fmla="*/ 48 h 497"/>
                <a:gd name="T92" fmla="*/ 284 w 1093"/>
                <a:gd name="T93" fmla="*/ 31 h 497"/>
                <a:gd name="T94" fmla="*/ 346 w 1093"/>
                <a:gd name="T95" fmla="*/ 18 h 497"/>
                <a:gd name="T96" fmla="*/ 411 w 1093"/>
                <a:gd name="T97" fmla="*/ 7 h 497"/>
                <a:gd name="T98" fmla="*/ 478 w 1093"/>
                <a:gd name="T99" fmla="*/ 3 h 497"/>
                <a:gd name="T100" fmla="*/ 547 w 1093"/>
                <a:gd name="T101" fmla="*/ 0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93" h="497">
                  <a:moveTo>
                    <a:pt x="547" y="0"/>
                  </a:moveTo>
                  <a:lnTo>
                    <a:pt x="615" y="3"/>
                  </a:lnTo>
                  <a:lnTo>
                    <a:pt x="684" y="7"/>
                  </a:lnTo>
                  <a:lnTo>
                    <a:pt x="749" y="18"/>
                  </a:lnTo>
                  <a:lnTo>
                    <a:pt x="811" y="31"/>
                  </a:lnTo>
                  <a:lnTo>
                    <a:pt x="868" y="48"/>
                  </a:lnTo>
                  <a:lnTo>
                    <a:pt x="922" y="67"/>
                  </a:lnTo>
                  <a:lnTo>
                    <a:pt x="969" y="91"/>
                  </a:lnTo>
                  <a:lnTo>
                    <a:pt x="1008" y="115"/>
                  </a:lnTo>
                  <a:lnTo>
                    <a:pt x="1043" y="143"/>
                  </a:lnTo>
                  <a:lnTo>
                    <a:pt x="1067" y="171"/>
                  </a:lnTo>
                  <a:lnTo>
                    <a:pt x="1084" y="201"/>
                  </a:lnTo>
                  <a:lnTo>
                    <a:pt x="1093" y="234"/>
                  </a:lnTo>
                  <a:lnTo>
                    <a:pt x="1093" y="264"/>
                  </a:lnTo>
                  <a:lnTo>
                    <a:pt x="1084" y="294"/>
                  </a:lnTo>
                  <a:lnTo>
                    <a:pt x="1067" y="324"/>
                  </a:lnTo>
                  <a:lnTo>
                    <a:pt x="1043" y="354"/>
                  </a:lnTo>
                  <a:lnTo>
                    <a:pt x="1008" y="383"/>
                  </a:lnTo>
                  <a:lnTo>
                    <a:pt x="969" y="406"/>
                  </a:lnTo>
                  <a:lnTo>
                    <a:pt x="922" y="430"/>
                  </a:lnTo>
                  <a:lnTo>
                    <a:pt x="868" y="449"/>
                  </a:lnTo>
                  <a:lnTo>
                    <a:pt x="811" y="467"/>
                  </a:lnTo>
                  <a:lnTo>
                    <a:pt x="749" y="480"/>
                  </a:lnTo>
                  <a:lnTo>
                    <a:pt x="684" y="488"/>
                  </a:lnTo>
                  <a:lnTo>
                    <a:pt x="615" y="495"/>
                  </a:lnTo>
                  <a:lnTo>
                    <a:pt x="547" y="497"/>
                  </a:lnTo>
                  <a:lnTo>
                    <a:pt x="478" y="495"/>
                  </a:lnTo>
                  <a:lnTo>
                    <a:pt x="411" y="488"/>
                  </a:lnTo>
                  <a:lnTo>
                    <a:pt x="346" y="480"/>
                  </a:lnTo>
                  <a:lnTo>
                    <a:pt x="284" y="467"/>
                  </a:lnTo>
                  <a:lnTo>
                    <a:pt x="225" y="449"/>
                  </a:lnTo>
                  <a:lnTo>
                    <a:pt x="173" y="430"/>
                  </a:lnTo>
                  <a:lnTo>
                    <a:pt x="126" y="406"/>
                  </a:lnTo>
                  <a:lnTo>
                    <a:pt x="85" y="383"/>
                  </a:lnTo>
                  <a:lnTo>
                    <a:pt x="52" y="354"/>
                  </a:lnTo>
                  <a:lnTo>
                    <a:pt x="26" y="324"/>
                  </a:lnTo>
                  <a:lnTo>
                    <a:pt x="9" y="294"/>
                  </a:lnTo>
                  <a:lnTo>
                    <a:pt x="0" y="264"/>
                  </a:lnTo>
                  <a:lnTo>
                    <a:pt x="0" y="234"/>
                  </a:lnTo>
                  <a:lnTo>
                    <a:pt x="9" y="201"/>
                  </a:lnTo>
                  <a:lnTo>
                    <a:pt x="26" y="171"/>
                  </a:lnTo>
                  <a:lnTo>
                    <a:pt x="52" y="143"/>
                  </a:lnTo>
                  <a:lnTo>
                    <a:pt x="85" y="115"/>
                  </a:lnTo>
                  <a:lnTo>
                    <a:pt x="126" y="91"/>
                  </a:lnTo>
                  <a:lnTo>
                    <a:pt x="173" y="67"/>
                  </a:lnTo>
                  <a:lnTo>
                    <a:pt x="225" y="48"/>
                  </a:lnTo>
                  <a:lnTo>
                    <a:pt x="284" y="31"/>
                  </a:lnTo>
                  <a:lnTo>
                    <a:pt x="346" y="18"/>
                  </a:lnTo>
                  <a:lnTo>
                    <a:pt x="411" y="7"/>
                  </a:lnTo>
                  <a:lnTo>
                    <a:pt x="478" y="3"/>
                  </a:lnTo>
                  <a:lnTo>
                    <a:pt x="547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3303" name="Rectangle 23"/>
            <p:cNvSpPr>
              <a:spLocks noChangeArrowheads="1"/>
            </p:cNvSpPr>
            <p:nvPr/>
          </p:nvSpPr>
          <p:spPr bwMode="auto">
            <a:xfrm>
              <a:off x="949" y="2052"/>
              <a:ext cx="99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200">
                  <a:solidFill>
                    <a:srgbClr val="FF0000"/>
                  </a:solidFill>
                </a:rPr>
                <a:t>2</a:t>
              </a:r>
              <a:endParaRPr lang="en-US"/>
            </a:p>
          </p:txBody>
        </p:sp>
      </p:grpSp>
      <p:grpSp>
        <p:nvGrpSpPr>
          <p:cNvPr id="1633304" name="Group 24"/>
          <p:cNvGrpSpPr>
            <a:grpSpLocks/>
          </p:cNvGrpSpPr>
          <p:nvPr/>
        </p:nvGrpSpPr>
        <p:grpSpPr bwMode="auto">
          <a:xfrm>
            <a:off x="1968501" y="2390776"/>
            <a:ext cx="3675063" cy="2097087"/>
            <a:chOff x="280" y="1305"/>
            <a:chExt cx="2315" cy="1321"/>
          </a:xfrm>
        </p:grpSpPr>
        <p:sp>
          <p:nvSpPr>
            <p:cNvPr id="1633305" name="Freeform 25"/>
            <p:cNvSpPr>
              <a:spLocks/>
            </p:cNvSpPr>
            <p:nvPr/>
          </p:nvSpPr>
          <p:spPr bwMode="auto">
            <a:xfrm>
              <a:off x="280" y="1314"/>
              <a:ext cx="2315" cy="1312"/>
            </a:xfrm>
            <a:custGeom>
              <a:avLst/>
              <a:gdLst>
                <a:gd name="T0" fmla="*/ 1326 w 2315"/>
                <a:gd name="T1" fmla="*/ 23 h 1312"/>
                <a:gd name="T2" fmla="*/ 1519 w 2315"/>
                <a:gd name="T3" fmla="*/ 64 h 1312"/>
                <a:gd name="T4" fmla="*/ 1698 w 2315"/>
                <a:gd name="T5" fmla="*/ 121 h 1312"/>
                <a:gd name="T6" fmla="*/ 1865 w 2315"/>
                <a:gd name="T7" fmla="*/ 194 h 1312"/>
                <a:gd name="T8" fmla="*/ 2008 w 2315"/>
                <a:gd name="T9" fmla="*/ 278 h 1312"/>
                <a:gd name="T10" fmla="*/ 2129 w 2315"/>
                <a:gd name="T11" fmla="*/ 375 h 1312"/>
                <a:gd name="T12" fmla="*/ 2222 w 2315"/>
                <a:gd name="T13" fmla="*/ 479 h 1312"/>
                <a:gd name="T14" fmla="*/ 2282 w 2315"/>
                <a:gd name="T15" fmla="*/ 589 h 1312"/>
                <a:gd name="T16" fmla="*/ 2313 w 2315"/>
                <a:gd name="T17" fmla="*/ 699 h 1312"/>
                <a:gd name="T18" fmla="*/ 2308 w 2315"/>
                <a:gd name="T19" fmla="*/ 809 h 1312"/>
                <a:gd name="T20" fmla="*/ 2272 w 2315"/>
                <a:gd name="T21" fmla="*/ 915 h 1312"/>
                <a:gd name="T22" fmla="*/ 2202 w 2315"/>
                <a:gd name="T23" fmla="*/ 1014 h 1312"/>
                <a:gd name="T24" fmla="*/ 2105 w 2315"/>
                <a:gd name="T25" fmla="*/ 1101 h 1312"/>
                <a:gd name="T26" fmla="*/ 1977 w 2315"/>
                <a:gd name="T27" fmla="*/ 1176 h 1312"/>
                <a:gd name="T28" fmla="*/ 1828 w 2315"/>
                <a:gd name="T29" fmla="*/ 1237 h 1312"/>
                <a:gd name="T30" fmla="*/ 1659 w 2315"/>
                <a:gd name="T31" fmla="*/ 1280 h 1312"/>
                <a:gd name="T32" fmla="*/ 1476 w 2315"/>
                <a:gd name="T33" fmla="*/ 1306 h 1312"/>
                <a:gd name="T34" fmla="*/ 1283 w 2315"/>
                <a:gd name="T35" fmla="*/ 1312 h 1312"/>
                <a:gd name="T36" fmla="*/ 1086 w 2315"/>
                <a:gd name="T37" fmla="*/ 1299 h 1312"/>
                <a:gd name="T38" fmla="*/ 894 w 2315"/>
                <a:gd name="T39" fmla="*/ 1269 h 1312"/>
                <a:gd name="T40" fmla="*/ 705 w 2315"/>
                <a:gd name="T41" fmla="*/ 1220 h 1312"/>
                <a:gd name="T42" fmla="*/ 532 w 2315"/>
                <a:gd name="T43" fmla="*/ 1155 h 1312"/>
                <a:gd name="T44" fmla="*/ 377 w 2315"/>
                <a:gd name="T45" fmla="*/ 1077 h 1312"/>
                <a:gd name="T46" fmla="*/ 245 w 2315"/>
                <a:gd name="T47" fmla="*/ 984 h 1312"/>
                <a:gd name="T48" fmla="*/ 137 w 2315"/>
                <a:gd name="T49" fmla="*/ 885 h 1312"/>
                <a:gd name="T50" fmla="*/ 61 w 2315"/>
                <a:gd name="T51" fmla="*/ 777 h 1312"/>
                <a:gd name="T52" fmla="*/ 13 w 2315"/>
                <a:gd name="T53" fmla="*/ 667 h 1312"/>
                <a:gd name="T54" fmla="*/ 0 w 2315"/>
                <a:gd name="T55" fmla="*/ 555 h 1312"/>
                <a:gd name="T56" fmla="*/ 22 w 2315"/>
                <a:gd name="T57" fmla="*/ 447 h 1312"/>
                <a:gd name="T58" fmla="*/ 74 w 2315"/>
                <a:gd name="T59" fmla="*/ 345 h 1312"/>
                <a:gd name="T60" fmla="*/ 158 w 2315"/>
                <a:gd name="T61" fmla="*/ 252 h 1312"/>
                <a:gd name="T62" fmla="*/ 273 w 2315"/>
                <a:gd name="T63" fmla="*/ 170 h 1312"/>
                <a:gd name="T64" fmla="*/ 411 w 2315"/>
                <a:gd name="T65" fmla="*/ 103 h 1312"/>
                <a:gd name="T66" fmla="*/ 571 w 2315"/>
                <a:gd name="T67" fmla="*/ 49 h 1312"/>
                <a:gd name="T68" fmla="*/ 747 w 2315"/>
                <a:gd name="T69" fmla="*/ 17 h 1312"/>
                <a:gd name="T70" fmla="*/ 937 w 2315"/>
                <a:gd name="T71" fmla="*/ 0 h 1312"/>
                <a:gd name="T72" fmla="*/ 1132 w 2315"/>
                <a:gd name="T73" fmla="*/ 2 h 1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315" h="1312">
                  <a:moveTo>
                    <a:pt x="1229" y="10"/>
                  </a:moveTo>
                  <a:lnTo>
                    <a:pt x="1326" y="23"/>
                  </a:lnTo>
                  <a:lnTo>
                    <a:pt x="1424" y="43"/>
                  </a:lnTo>
                  <a:lnTo>
                    <a:pt x="1519" y="64"/>
                  </a:lnTo>
                  <a:lnTo>
                    <a:pt x="1610" y="90"/>
                  </a:lnTo>
                  <a:lnTo>
                    <a:pt x="1698" y="121"/>
                  </a:lnTo>
                  <a:lnTo>
                    <a:pt x="1783" y="155"/>
                  </a:lnTo>
                  <a:lnTo>
                    <a:pt x="1865" y="194"/>
                  </a:lnTo>
                  <a:lnTo>
                    <a:pt x="1938" y="235"/>
                  </a:lnTo>
                  <a:lnTo>
                    <a:pt x="2008" y="278"/>
                  </a:lnTo>
                  <a:lnTo>
                    <a:pt x="2073" y="326"/>
                  </a:lnTo>
                  <a:lnTo>
                    <a:pt x="2129" y="375"/>
                  </a:lnTo>
                  <a:lnTo>
                    <a:pt x="2179" y="425"/>
                  </a:lnTo>
                  <a:lnTo>
                    <a:pt x="2222" y="479"/>
                  </a:lnTo>
                  <a:lnTo>
                    <a:pt x="2256" y="533"/>
                  </a:lnTo>
                  <a:lnTo>
                    <a:pt x="2282" y="589"/>
                  </a:lnTo>
                  <a:lnTo>
                    <a:pt x="2302" y="643"/>
                  </a:lnTo>
                  <a:lnTo>
                    <a:pt x="2313" y="699"/>
                  </a:lnTo>
                  <a:lnTo>
                    <a:pt x="2315" y="755"/>
                  </a:lnTo>
                  <a:lnTo>
                    <a:pt x="2308" y="809"/>
                  </a:lnTo>
                  <a:lnTo>
                    <a:pt x="2295" y="863"/>
                  </a:lnTo>
                  <a:lnTo>
                    <a:pt x="2272" y="915"/>
                  </a:lnTo>
                  <a:lnTo>
                    <a:pt x="2241" y="965"/>
                  </a:lnTo>
                  <a:lnTo>
                    <a:pt x="2202" y="1014"/>
                  </a:lnTo>
                  <a:lnTo>
                    <a:pt x="2157" y="1060"/>
                  </a:lnTo>
                  <a:lnTo>
                    <a:pt x="2105" y="1101"/>
                  </a:lnTo>
                  <a:lnTo>
                    <a:pt x="2044" y="1140"/>
                  </a:lnTo>
                  <a:lnTo>
                    <a:pt x="1977" y="1176"/>
                  </a:lnTo>
                  <a:lnTo>
                    <a:pt x="1906" y="1209"/>
                  </a:lnTo>
                  <a:lnTo>
                    <a:pt x="1828" y="1237"/>
                  </a:lnTo>
                  <a:lnTo>
                    <a:pt x="1746" y="1261"/>
                  </a:lnTo>
                  <a:lnTo>
                    <a:pt x="1659" y="1280"/>
                  </a:lnTo>
                  <a:lnTo>
                    <a:pt x="1569" y="1295"/>
                  </a:lnTo>
                  <a:lnTo>
                    <a:pt x="1476" y="1306"/>
                  </a:lnTo>
                  <a:lnTo>
                    <a:pt x="1380" y="1310"/>
                  </a:lnTo>
                  <a:lnTo>
                    <a:pt x="1283" y="1312"/>
                  </a:lnTo>
                  <a:lnTo>
                    <a:pt x="1186" y="1308"/>
                  </a:lnTo>
                  <a:lnTo>
                    <a:pt x="1086" y="1299"/>
                  </a:lnTo>
                  <a:lnTo>
                    <a:pt x="989" y="1286"/>
                  </a:lnTo>
                  <a:lnTo>
                    <a:pt x="894" y="1269"/>
                  </a:lnTo>
                  <a:lnTo>
                    <a:pt x="798" y="1245"/>
                  </a:lnTo>
                  <a:lnTo>
                    <a:pt x="705" y="1220"/>
                  </a:lnTo>
                  <a:lnTo>
                    <a:pt x="617" y="1189"/>
                  </a:lnTo>
                  <a:lnTo>
                    <a:pt x="532" y="1155"/>
                  </a:lnTo>
                  <a:lnTo>
                    <a:pt x="452" y="1118"/>
                  </a:lnTo>
                  <a:lnTo>
                    <a:pt x="377" y="1077"/>
                  </a:lnTo>
                  <a:lnTo>
                    <a:pt x="307" y="1032"/>
                  </a:lnTo>
                  <a:lnTo>
                    <a:pt x="245" y="984"/>
                  </a:lnTo>
                  <a:lnTo>
                    <a:pt x="186" y="937"/>
                  </a:lnTo>
                  <a:lnTo>
                    <a:pt x="137" y="885"/>
                  </a:lnTo>
                  <a:lnTo>
                    <a:pt x="95" y="831"/>
                  </a:lnTo>
                  <a:lnTo>
                    <a:pt x="61" y="777"/>
                  </a:lnTo>
                  <a:lnTo>
                    <a:pt x="33" y="723"/>
                  </a:lnTo>
                  <a:lnTo>
                    <a:pt x="13" y="667"/>
                  </a:lnTo>
                  <a:lnTo>
                    <a:pt x="5" y="611"/>
                  </a:lnTo>
                  <a:lnTo>
                    <a:pt x="0" y="555"/>
                  </a:lnTo>
                  <a:lnTo>
                    <a:pt x="7" y="501"/>
                  </a:lnTo>
                  <a:lnTo>
                    <a:pt x="22" y="447"/>
                  </a:lnTo>
                  <a:lnTo>
                    <a:pt x="44" y="395"/>
                  </a:lnTo>
                  <a:lnTo>
                    <a:pt x="74" y="345"/>
                  </a:lnTo>
                  <a:lnTo>
                    <a:pt x="113" y="298"/>
                  </a:lnTo>
                  <a:lnTo>
                    <a:pt x="158" y="252"/>
                  </a:lnTo>
                  <a:lnTo>
                    <a:pt x="212" y="209"/>
                  </a:lnTo>
                  <a:lnTo>
                    <a:pt x="273" y="170"/>
                  </a:lnTo>
                  <a:lnTo>
                    <a:pt x="338" y="133"/>
                  </a:lnTo>
                  <a:lnTo>
                    <a:pt x="411" y="103"/>
                  </a:lnTo>
                  <a:lnTo>
                    <a:pt x="489" y="75"/>
                  </a:lnTo>
                  <a:lnTo>
                    <a:pt x="571" y="49"/>
                  </a:lnTo>
                  <a:lnTo>
                    <a:pt x="658" y="30"/>
                  </a:lnTo>
                  <a:lnTo>
                    <a:pt x="747" y="17"/>
                  </a:lnTo>
                  <a:lnTo>
                    <a:pt x="840" y="6"/>
                  </a:lnTo>
                  <a:lnTo>
                    <a:pt x="937" y="0"/>
                  </a:lnTo>
                  <a:lnTo>
                    <a:pt x="1034" y="0"/>
                  </a:lnTo>
                  <a:lnTo>
                    <a:pt x="1132" y="2"/>
                  </a:lnTo>
                  <a:lnTo>
                    <a:pt x="1229" y="1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3306" name="Rectangle 26"/>
            <p:cNvSpPr>
              <a:spLocks noChangeArrowheads="1"/>
            </p:cNvSpPr>
            <p:nvPr/>
          </p:nvSpPr>
          <p:spPr bwMode="auto">
            <a:xfrm>
              <a:off x="1390" y="1305"/>
              <a:ext cx="99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200">
                  <a:solidFill>
                    <a:srgbClr val="FF0000"/>
                  </a:solidFill>
                </a:rPr>
                <a:t>3</a:t>
              </a:r>
              <a:endParaRPr lang="en-US"/>
            </a:p>
          </p:txBody>
        </p:sp>
      </p:grpSp>
      <p:grpSp>
        <p:nvGrpSpPr>
          <p:cNvPr id="1633307" name="Group 27"/>
          <p:cNvGrpSpPr>
            <a:grpSpLocks/>
          </p:cNvGrpSpPr>
          <p:nvPr/>
        </p:nvGrpSpPr>
        <p:grpSpPr bwMode="auto">
          <a:xfrm>
            <a:off x="1906588" y="2270125"/>
            <a:ext cx="3795712" cy="2871788"/>
            <a:chOff x="241" y="1229"/>
            <a:chExt cx="2391" cy="1809"/>
          </a:xfrm>
        </p:grpSpPr>
        <p:sp>
          <p:nvSpPr>
            <p:cNvPr id="1633308" name="Freeform 28"/>
            <p:cNvSpPr>
              <a:spLocks/>
            </p:cNvSpPr>
            <p:nvPr/>
          </p:nvSpPr>
          <p:spPr bwMode="auto">
            <a:xfrm>
              <a:off x="241" y="1229"/>
              <a:ext cx="2391" cy="1611"/>
            </a:xfrm>
            <a:custGeom>
              <a:avLst/>
              <a:gdLst>
                <a:gd name="T0" fmla="*/ 1385 w 2391"/>
                <a:gd name="T1" fmla="*/ 24 h 1611"/>
                <a:gd name="T2" fmla="*/ 1582 w 2391"/>
                <a:gd name="T3" fmla="*/ 69 h 1611"/>
                <a:gd name="T4" fmla="*/ 1768 w 2391"/>
                <a:gd name="T5" fmla="*/ 136 h 1611"/>
                <a:gd name="T6" fmla="*/ 1936 w 2391"/>
                <a:gd name="T7" fmla="*/ 221 h 1611"/>
                <a:gd name="T8" fmla="*/ 2083 w 2391"/>
                <a:gd name="T9" fmla="*/ 322 h 1611"/>
                <a:gd name="T10" fmla="*/ 2207 w 2391"/>
                <a:gd name="T11" fmla="*/ 439 h 1611"/>
                <a:gd name="T12" fmla="*/ 2300 w 2391"/>
                <a:gd name="T13" fmla="*/ 566 h 1611"/>
                <a:gd name="T14" fmla="*/ 2360 w 2391"/>
                <a:gd name="T15" fmla="*/ 698 h 1611"/>
                <a:gd name="T16" fmla="*/ 2388 w 2391"/>
                <a:gd name="T17" fmla="*/ 836 h 1611"/>
                <a:gd name="T18" fmla="*/ 2382 w 2391"/>
                <a:gd name="T19" fmla="*/ 970 h 1611"/>
                <a:gd name="T20" fmla="*/ 2343 w 2391"/>
                <a:gd name="T21" fmla="*/ 1102 h 1611"/>
                <a:gd name="T22" fmla="*/ 2270 w 2391"/>
                <a:gd name="T23" fmla="*/ 1225 h 1611"/>
                <a:gd name="T24" fmla="*/ 2166 w 2391"/>
                <a:gd name="T25" fmla="*/ 1335 h 1611"/>
                <a:gd name="T26" fmla="*/ 2032 w 2391"/>
                <a:gd name="T27" fmla="*/ 1430 h 1611"/>
                <a:gd name="T28" fmla="*/ 1876 w 2391"/>
                <a:gd name="T29" fmla="*/ 1508 h 1611"/>
                <a:gd name="T30" fmla="*/ 1701 w 2391"/>
                <a:gd name="T31" fmla="*/ 1564 h 1611"/>
                <a:gd name="T32" fmla="*/ 1510 w 2391"/>
                <a:gd name="T33" fmla="*/ 1598 h 1611"/>
                <a:gd name="T34" fmla="*/ 1311 w 2391"/>
                <a:gd name="T35" fmla="*/ 1611 h 1611"/>
                <a:gd name="T36" fmla="*/ 1108 w 2391"/>
                <a:gd name="T37" fmla="*/ 1600 h 1611"/>
                <a:gd name="T38" fmla="*/ 907 w 2391"/>
                <a:gd name="T39" fmla="*/ 1568 h 1611"/>
                <a:gd name="T40" fmla="*/ 716 w 2391"/>
                <a:gd name="T41" fmla="*/ 1512 h 1611"/>
                <a:gd name="T42" fmla="*/ 537 w 2391"/>
                <a:gd name="T43" fmla="*/ 1436 h 1611"/>
                <a:gd name="T44" fmla="*/ 379 w 2391"/>
                <a:gd name="T45" fmla="*/ 1341 h 1611"/>
                <a:gd name="T46" fmla="*/ 243 w 2391"/>
                <a:gd name="T47" fmla="*/ 1233 h 1611"/>
                <a:gd name="T48" fmla="*/ 134 w 2391"/>
                <a:gd name="T49" fmla="*/ 1110 h 1611"/>
                <a:gd name="T50" fmla="*/ 57 w 2391"/>
                <a:gd name="T51" fmla="*/ 981 h 1611"/>
                <a:gd name="T52" fmla="*/ 11 w 2391"/>
                <a:gd name="T53" fmla="*/ 845 h 1611"/>
                <a:gd name="T54" fmla="*/ 0 w 2391"/>
                <a:gd name="T55" fmla="*/ 709 h 1611"/>
                <a:gd name="T56" fmla="*/ 24 w 2391"/>
                <a:gd name="T57" fmla="*/ 575 h 1611"/>
                <a:gd name="T58" fmla="*/ 83 w 2391"/>
                <a:gd name="T59" fmla="*/ 447 h 1611"/>
                <a:gd name="T60" fmla="*/ 171 w 2391"/>
                <a:gd name="T61" fmla="*/ 331 h 1611"/>
                <a:gd name="T62" fmla="*/ 290 w 2391"/>
                <a:gd name="T63" fmla="*/ 227 h 1611"/>
                <a:gd name="T64" fmla="*/ 435 w 2391"/>
                <a:gd name="T65" fmla="*/ 141 h 1611"/>
                <a:gd name="T66" fmla="*/ 602 w 2391"/>
                <a:gd name="T67" fmla="*/ 74 h 1611"/>
                <a:gd name="T68" fmla="*/ 786 w 2391"/>
                <a:gd name="T69" fmla="*/ 28 h 1611"/>
                <a:gd name="T70" fmla="*/ 980 w 2391"/>
                <a:gd name="T71" fmla="*/ 3 h 1611"/>
                <a:gd name="T72" fmla="*/ 1181 w 2391"/>
                <a:gd name="T73" fmla="*/ 3 h 1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391" h="1611">
                  <a:moveTo>
                    <a:pt x="1283" y="11"/>
                  </a:moveTo>
                  <a:lnTo>
                    <a:pt x="1385" y="24"/>
                  </a:lnTo>
                  <a:lnTo>
                    <a:pt x="1484" y="46"/>
                  </a:lnTo>
                  <a:lnTo>
                    <a:pt x="1582" y="69"/>
                  </a:lnTo>
                  <a:lnTo>
                    <a:pt x="1675" y="100"/>
                  </a:lnTo>
                  <a:lnTo>
                    <a:pt x="1768" y="136"/>
                  </a:lnTo>
                  <a:lnTo>
                    <a:pt x="1854" y="175"/>
                  </a:lnTo>
                  <a:lnTo>
                    <a:pt x="1936" y="221"/>
                  </a:lnTo>
                  <a:lnTo>
                    <a:pt x="2012" y="270"/>
                  </a:lnTo>
                  <a:lnTo>
                    <a:pt x="2083" y="322"/>
                  </a:lnTo>
                  <a:lnTo>
                    <a:pt x="2148" y="380"/>
                  </a:lnTo>
                  <a:lnTo>
                    <a:pt x="2207" y="439"/>
                  </a:lnTo>
                  <a:lnTo>
                    <a:pt x="2257" y="501"/>
                  </a:lnTo>
                  <a:lnTo>
                    <a:pt x="2300" y="566"/>
                  </a:lnTo>
                  <a:lnTo>
                    <a:pt x="2334" y="631"/>
                  </a:lnTo>
                  <a:lnTo>
                    <a:pt x="2360" y="698"/>
                  </a:lnTo>
                  <a:lnTo>
                    <a:pt x="2380" y="767"/>
                  </a:lnTo>
                  <a:lnTo>
                    <a:pt x="2388" y="836"/>
                  </a:lnTo>
                  <a:lnTo>
                    <a:pt x="2391" y="903"/>
                  </a:lnTo>
                  <a:lnTo>
                    <a:pt x="2382" y="970"/>
                  </a:lnTo>
                  <a:lnTo>
                    <a:pt x="2367" y="1037"/>
                  </a:lnTo>
                  <a:lnTo>
                    <a:pt x="2343" y="1102"/>
                  </a:lnTo>
                  <a:lnTo>
                    <a:pt x="2311" y="1164"/>
                  </a:lnTo>
                  <a:lnTo>
                    <a:pt x="2270" y="1225"/>
                  </a:lnTo>
                  <a:lnTo>
                    <a:pt x="2220" y="1281"/>
                  </a:lnTo>
                  <a:lnTo>
                    <a:pt x="2166" y="1335"/>
                  </a:lnTo>
                  <a:lnTo>
                    <a:pt x="2101" y="1384"/>
                  </a:lnTo>
                  <a:lnTo>
                    <a:pt x="2032" y="1430"/>
                  </a:lnTo>
                  <a:lnTo>
                    <a:pt x="1958" y="1471"/>
                  </a:lnTo>
                  <a:lnTo>
                    <a:pt x="1876" y="1508"/>
                  </a:lnTo>
                  <a:lnTo>
                    <a:pt x="1789" y="1538"/>
                  </a:lnTo>
                  <a:lnTo>
                    <a:pt x="1701" y="1564"/>
                  </a:lnTo>
                  <a:lnTo>
                    <a:pt x="1608" y="1585"/>
                  </a:lnTo>
                  <a:lnTo>
                    <a:pt x="1510" y="1598"/>
                  </a:lnTo>
                  <a:lnTo>
                    <a:pt x="1411" y="1609"/>
                  </a:lnTo>
                  <a:lnTo>
                    <a:pt x="1311" y="1611"/>
                  </a:lnTo>
                  <a:lnTo>
                    <a:pt x="1210" y="1609"/>
                  </a:lnTo>
                  <a:lnTo>
                    <a:pt x="1108" y="1600"/>
                  </a:lnTo>
                  <a:lnTo>
                    <a:pt x="1006" y="1587"/>
                  </a:lnTo>
                  <a:lnTo>
                    <a:pt x="907" y="1568"/>
                  </a:lnTo>
                  <a:lnTo>
                    <a:pt x="809" y="1542"/>
                  </a:lnTo>
                  <a:lnTo>
                    <a:pt x="716" y="1512"/>
                  </a:lnTo>
                  <a:lnTo>
                    <a:pt x="626" y="1475"/>
                  </a:lnTo>
                  <a:lnTo>
                    <a:pt x="537" y="1436"/>
                  </a:lnTo>
                  <a:lnTo>
                    <a:pt x="455" y="1391"/>
                  </a:lnTo>
                  <a:lnTo>
                    <a:pt x="379" y="1341"/>
                  </a:lnTo>
                  <a:lnTo>
                    <a:pt x="308" y="1289"/>
                  </a:lnTo>
                  <a:lnTo>
                    <a:pt x="243" y="1233"/>
                  </a:lnTo>
                  <a:lnTo>
                    <a:pt x="184" y="1173"/>
                  </a:lnTo>
                  <a:lnTo>
                    <a:pt x="134" y="1110"/>
                  </a:lnTo>
                  <a:lnTo>
                    <a:pt x="91" y="1045"/>
                  </a:lnTo>
                  <a:lnTo>
                    <a:pt x="57" y="981"/>
                  </a:lnTo>
                  <a:lnTo>
                    <a:pt x="31" y="914"/>
                  </a:lnTo>
                  <a:lnTo>
                    <a:pt x="11" y="845"/>
                  </a:lnTo>
                  <a:lnTo>
                    <a:pt x="3" y="776"/>
                  </a:lnTo>
                  <a:lnTo>
                    <a:pt x="0" y="709"/>
                  </a:lnTo>
                  <a:lnTo>
                    <a:pt x="9" y="642"/>
                  </a:lnTo>
                  <a:lnTo>
                    <a:pt x="24" y="575"/>
                  </a:lnTo>
                  <a:lnTo>
                    <a:pt x="48" y="510"/>
                  </a:lnTo>
                  <a:lnTo>
                    <a:pt x="83" y="447"/>
                  </a:lnTo>
                  <a:lnTo>
                    <a:pt x="121" y="387"/>
                  </a:lnTo>
                  <a:lnTo>
                    <a:pt x="171" y="331"/>
                  </a:lnTo>
                  <a:lnTo>
                    <a:pt x="227" y="277"/>
                  </a:lnTo>
                  <a:lnTo>
                    <a:pt x="290" y="227"/>
                  </a:lnTo>
                  <a:lnTo>
                    <a:pt x="359" y="182"/>
                  </a:lnTo>
                  <a:lnTo>
                    <a:pt x="435" y="141"/>
                  </a:lnTo>
                  <a:lnTo>
                    <a:pt x="515" y="104"/>
                  </a:lnTo>
                  <a:lnTo>
                    <a:pt x="602" y="74"/>
                  </a:lnTo>
                  <a:lnTo>
                    <a:pt x="690" y="48"/>
                  </a:lnTo>
                  <a:lnTo>
                    <a:pt x="786" y="28"/>
                  </a:lnTo>
                  <a:lnTo>
                    <a:pt x="881" y="13"/>
                  </a:lnTo>
                  <a:lnTo>
                    <a:pt x="980" y="3"/>
                  </a:lnTo>
                  <a:lnTo>
                    <a:pt x="1082" y="0"/>
                  </a:lnTo>
                  <a:lnTo>
                    <a:pt x="1181" y="3"/>
                  </a:lnTo>
                  <a:lnTo>
                    <a:pt x="1283" y="11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3309" name="Rectangle 29"/>
            <p:cNvSpPr>
              <a:spLocks noChangeArrowheads="1"/>
            </p:cNvSpPr>
            <p:nvPr/>
          </p:nvSpPr>
          <p:spPr bwMode="auto">
            <a:xfrm>
              <a:off x="1239" y="2825"/>
              <a:ext cx="99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200">
                  <a:solidFill>
                    <a:srgbClr val="FF0000"/>
                  </a:solidFill>
                </a:rPr>
                <a:t>4</a:t>
              </a:r>
              <a:endParaRPr lang="en-US"/>
            </a:p>
          </p:txBody>
        </p:sp>
      </p:grpSp>
      <p:grpSp>
        <p:nvGrpSpPr>
          <p:cNvPr id="1633310" name="Group 30"/>
          <p:cNvGrpSpPr>
            <a:grpSpLocks/>
          </p:cNvGrpSpPr>
          <p:nvPr/>
        </p:nvGrpSpPr>
        <p:grpSpPr bwMode="auto">
          <a:xfrm>
            <a:off x="1831976" y="1866900"/>
            <a:ext cx="4003675" cy="3530600"/>
            <a:chOff x="194" y="975"/>
            <a:chExt cx="2522" cy="2224"/>
          </a:xfrm>
        </p:grpSpPr>
        <p:sp>
          <p:nvSpPr>
            <p:cNvPr id="1633311" name="Rectangle 31"/>
            <p:cNvSpPr>
              <a:spLocks noChangeArrowheads="1"/>
            </p:cNvSpPr>
            <p:nvPr/>
          </p:nvSpPr>
          <p:spPr bwMode="auto">
            <a:xfrm>
              <a:off x="2138" y="975"/>
              <a:ext cx="99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200">
                  <a:solidFill>
                    <a:srgbClr val="FF0000"/>
                  </a:solidFill>
                </a:rPr>
                <a:t>5</a:t>
              </a:r>
              <a:endParaRPr lang="en-US"/>
            </a:p>
          </p:txBody>
        </p:sp>
        <p:sp>
          <p:nvSpPr>
            <p:cNvPr id="1633312" name="Freeform 32"/>
            <p:cNvSpPr>
              <a:spLocks/>
            </p:cNvSpPr>
            <p:nvPr/>
          </p:nvSpPr>
          <p:spPr bwMode="auto">
            <a:xfrm>
              <a:off x="194" y="988"/>
              <a:ext cx="2522" cy="2211"/>
            </a:xfrm>
            <a:custGeom>
              <a:avLst/>
              <a:gdLst>
                <a:gd name="T0" fmla="*/ 1363 w 2522"/>
                <a:gd name="T1" fmla="*/ 4 h 2211"/>
                <a:gd name="T2" fmla="*/ 1568 w 2522"/>
                <a:gd name="T3" fmla="*/ 34 h 2211"/>
                <a:gd name="T4" fmla="*/ 1765 w 2522"/>
                <a:gd name="T5" fmla="*/ 92 h 2211"/>
                <a:gd name="T6" fmla="*/ 1949 w 2522"/>
                <a:gd name="T7" fmla="*/ 179 h 2211"/>
                <a:gd name="T8" fmla="*/ 2113 w 2522"/>
                <a:gd name="T9" fmla="*/ 291 h 2211"/>
                <a:gd name="T10" fmla="*/ 2254 w 2522"/>
                <a:gd name="T11" fmla="*/ 425 h 2211"/>
                <a:gd name="T12" fmla="*/ 2368 w 2522"/>
                <a:gd name="T13" fmla="*/ 578 h 2211"/>
                <a:gd name="T14" fmla="*/ 2453 w 2522"/>
                <a:gd name="T15" fmla="*/ 744 h 2211"/>
                <a:gd name="T16" fmla="*/ 2505 w 2522"/>
                <a:gd name="T17" fmla="*/ 922 h 2211"/>
                <a:gd name="T18" fmla="*/ 2522 w 2522"/>
                <a:gd name="T19" fmla="*/ 1103 h 2211"/>
                <a:gd name="T20" fmla="*/ 2505 w 2522"/>
                <a:gd name="T21" fmla="*/ 1284 h 2211"/>
                <a:gd name="T22" fmla="*/ 2453 w 2522"/>
                <a:gd name="T23" fmla="*/ 1461 h 2211"/>
                <a:gd name="T24" fmla="*/ 2371 w 2522"/>
                <a:gd name="T25" fmla="*/ 1630 h 2211"/>
                <a:gd name="T26" fmla="*/ 2256 w 2522"/>
                <a:gd name="T27" fmla="*/ 1783 h 2211"/>
                <a:gd name="T28" fmla="*/ 2115 w 2522"/>
                <a:gd name="T29" fmla="*/ 1917 h 2211"/>
                <a:gd name="T30" fmla="*/ 1951 w 2522"/>
                <a:gd name="T31" fmla="*/ 2029 h 2211"/>
                <a:gd name="T32" fmla="*/ 1769 w 2522"/>
                <a:gd name="T33" fmla="*/ 2118 h 2211"/>
                <a:gd name="T34" fmla="*/ 1572 w 2522"/>
                <a:gd name="T35" fmla="*/ 2176 h 2211"/>
                <a:gd name="T36" fmla="*/ 1367 w 2522"/>
                <a:gd name="T37" fmla="*/ 2206 h 2211"/>
                <a:gd name="T38" fmla="*/ 1159 w 2522"/>
                <a:gd name="T39" fmla="*/ 2206 h 2211"/>
                <a:gd name="T40" fmla="*/ 954 w 2522"/>
                <a:gd name="T41" fmla="*/ 2178 h 2211"/>
                <a:gd name="T42" fmla="*/ 755 w 2522"/>
                <a:gd name="T43" fmla="*/ 2118 h 2211"/>
                <a:gd name="T44" fmla="*/ 573 w 2522"/>
                <a:gd name="T45" fmla="*/ 2031 h 2211"/>
                <a:gd name="T46" fmla="*/ 409 w 2522"/>
                <a:gd name="T47" fmla="*/ 1919 h 2211"/>
                <a:gd name="T48" fmla="*/ 266 w 2522"/>
                <a:gd name="T49" fmla="*/ 1785 h 2211"/>
                <a:gd name="T50" fmla="*/ 151 w 2522"/>
                <a:gd name="T51" fmla="*/ 1634 h 2211"/>
                <a:gd name="T52" fmla="*/ 69 w 2522"/>
                <a:gd name="T53" fmla="*/ 1466 h 2211"/>
                <a:gd name="T54" fmla="*/ 17 w 2522"/>
                <a:gd name="T55" fmla="*/ 1289 h 2211"/>
                <a:gd name="T56" fmla="*/ 0 w 2522"/>
                <a:gd name="T57" fmla="*/ 1107 h 2211"/>
                <a:gd name="T58" fmla="*/ 17 w 2522"/>
                <a:gd name="T59" fmla="*/ 926 h 2211"/>
                <a:gd name="T60" fmla="*/ 67 w 2522"/>
                <a:gd name="T61" fmla="*/ 749 h 2211"/>
                <a:gd name="T62" fmla="*/ 151 w 2522"/>
                <a:gd name="T63" fmla="*/ 580 h 2211"/>
                <a:gd name="T64" fmla="*/ 264 w 2522"/>
                <a:gd name="T65" fmla="*/ 429 h 2211"/>
                <a:gd name="T66" fmla="*/ 404 w 2522"/>
                <a:gd name="T67" fmla="*/ 293 h 2211"/>
                <a:gd name="T68" fmla="*/ 569 w 2522"/>
                <a:gd name="T69" fmla="*/ 181 h 2211"/>
                <a:gd name="T70" fmla="*/ 753 w 2522"/>
                <a:gd name="T71" fmla="*/ 95 h 2211"/>
                <a:gd name="T72" fmla="*/ 949 w 2522"/>
                <a:gd name="T73" fmla="*/ 34 h 2211"/>
                <a:gd name="T74" fmla="*/ 1155 w 2522"/>
                <a:gd name="T75" fmla="*/ 4 h 2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522" h="2211">
                  <a:moveTo>
                    <a:pt x="1259" y="0"/>
                  </a:moveTo>
                  <a:lnTo>
                    <a:pt x="1363" y="4"/>
                  </a:lnTo>
                  <a:lnTo>
                    <a:pt x="1466" y="15"/>
                  </a:lnTo>
                  <a:lnTo>
                    <a:pt x="1568" y="34"/>
                  </a:lnTo>
                  <a:lnTo>
                    <a:pt x="1668" y="60"/>
                  </a:lnTo>
                  <a:lnTo>
                    <a:pt x="1765" y="92"/>
                  </a:lnTo>
                  <a:lnTo>
                    <a:pt x="1858" y="131"/>
                  </a:lnTo>
                  <a:lnTo>
                    <a:pt x="1949" y="179"/>
                  </a:lnTo>
                  <a:lnTo>
                    <a:pt x="2033" y="233"/>
                  </a:lnTo>
                  <a:lnTo>
                    <a:pt x="2113" y="291"/>
                  </a:lnTo>
                  <a:lnTo>
                    <a:pt x="2187" y="356"/>
                  </a:lnTo>
                  <a:lnTo>
                    <a:pt x="2254" y="425"/>
                  </a:lnTo>
                  <a:lnTo>
                    <a:pt x="2314" y="498"/>
                  </a:lnTo>
                  <a:lnTo>
                    <a:pt x="2368" y="578"/>
                  </a:lnTo>
                  <a:lnTo>
                    <a:pt x="2414" y="660"/>
                  </a:lnTo>
                  <a:lnTo>
                    <a:pt x="2453" y="744"/>
                  </a:lnTo>
                  <a:lnTo>
                    <a:pt x="2483" y="831"/>
                  </a:lnTo>
                  <a:lnTo>
                    <a:pt x="2505" y="922"/>
                  </a:lnTo>
                  <a:lnTo>
                    <a:pt x="2518" y="1012"/>
                  </a:lnTo>
                  <a:lnTo>
                    <a:pt x="2522" y="1103"/>
                  </a:lnTo>
                  <a:lnTo>
                    <a:pt x="2518" y="1194"/>
                  </a:lnTo>
                  <a:lnTo>
                    <a:pt x="2505" y="1284"/>
                  </a:lnTo>
                  <a:lnTo>
                    <a:pt x="2483" y="1375"/>
                  </a:lnTo>
                  <a:lnTo>
                    <a:pt x="2453" y="1461"/>
                  </a:lnTo>
                  <a:lnTo>
                    <a:pt x="2416" y="1548"/>
                  </a:lnTo>
                  <a:lnTo>
                    <a:pt x="2371" y="1630"/>
                  </a:lnTo>
                  <a:lnTo>
                    <a:pt x="2317" y="1707"/>
                  </a:lnTo>
                  <a:lnTo>
                    <a:pt x="2256" y="1783"/>
                  </a:lnTo>
                  <a:lnTo>
                    <a:pt x="2189" y="1852"/>
                  </a:lnTo>
                  <a:lnTo>
                    <a:pt x="2115" y="1917"/>
                  </a:lnTo>
                  <a:lnTo>
                    <a:pt x="2037" y="1975"/>
                  </a:lnTo>
                  <a:lnTo>
                    <a:pt x="1951" y="2029"/>
                  </a:lnTo>
                  <a:lnTo>
                    <a:pt x="1862" y="2077"/>
                  </a:lnTo>
                  <a:lnTo>
                    <a:pt x="1769" y="2118"/>
                  </a:lnTo>
                  <a:lnTo>
                    <a:pt x="1672" y="2150"/>
                  </a:lnTo>
                  <a:lnTo>
                    <a:pt x="1572" y="2176"/>
                  </a:lnTo>
                  <a:lnTo>
                    <a:pt x="1471" y="2195"/>
                  </a:lnTo>
                  <a:lnTo>
                    <a:pt x="1367" y="2206"/>
                  </a:lnTo>
                  <a:lnTo>
                    <a:pt x="1263" y="2211"/>
                  </a:lnTo>
                  <a:lnTo>
                    <a:pt x="1159" y="2206"/>
                  </a:lnTo>
                  <a:lnTo>
                    <a:pt x="1055" y="2195"/>
                  </a:lnTo>
                  <a:lnTo>
                    <a:pt x="954" y="2178"/>
                  </a:lnTo>
                  <a:lnTo>
                    <a:pt x="852" y="2152"/>
                  </a:lnTo>
                  <a:lnTo>
                    <a:pt x="755" y="2118"/>
                  </a:lnTo>
                  <a:lnTo>
                    <a:pt x="662" y="2079"/>
                  </a:lnTo>
                  <a:lnTo>
                    <a:pt x="573" y="2031"/>
                  </a:lnTo>
                  <a:lnTo>
                    <a:pt x="486" y="1980"/>
                  </a:lnTo>
                  <a:lnTo>
                    <a:pt x="409" y="1919"/>
                  </a:lnTo>
                  <a:lnTo>
                    <a:pt x="333" y="1856"/>
                  </a:lnTo>
                  <a:lnTo>
                    <a:pt x="266" y="1785"/>
                  </a:lnTo>
                  <a:lnTo>
                    <a:pt x="205" y="1712"/>
                  </a:lnTo>
                  <a:lnTo>
                    <a:pt x="151" y="1634"/>
                  </a:lnTo>
                  <a:lnTo>
                    <a:pt x="106" y="1552"/>
                  </a:lnTo>
                  <a:lnTo>
                    <a:pt x="69" y="1466"/>
                  </a:lnTo>
                  <a:lnTo>
                    <a:pt x="39" y="1379"/>
                  </a:lnTo>
                  <a:lnTo>
                    <a:pt x="17" y="1289"/>
                  </a:lnTo>
                  <a:lnTo>
                    <a:pt x="4" y="1198"/>
                  </a:lnTo>
                  <a:lnTo>
                    <a:pt x="0" y="1107"/>
                  </a:lnTo>
                  <a:lnTo>
                    <a:pt x="4" y="1017"/>
                  </a:lnTo>
                  <a:lnTo>
                    <a:pt x="17" y="926"/>
                  </a:lnTo>
                  <a:lnTo>
                    <a:pt x="37" y="835"/>
                  </a:lnTo>
                  <a:lnTo>
                    <a:pt x="67" y="749"/>
                  </a:lnTo>
                  <a:lnTo>
                    <a:pt x="106" y="662"/>
                  </a:lnTo>
                  <a:lnTo>
                    <a:pt x="151" y="580"/>
                  </a:lnTo>
                  <a:lnTo>
                    <a:pt x="203" y="503"/>
                  </a:lnTo>
                  <a:lnTo>
                    <a:pt x="264" y="429"/>
                  </a:lnTo>
                  <a:lnTo>
                    <a:pt x="331" y="358"/>
                  </a:lnTo>
                  <a:lnTo>
                    <a:pt x="404" y="293"/>
                  </a:lnTo>
                  <a:lnTo>
                    <a:pt x="484" y="235"/>
                  </a:lnTo>
                  <a:lnTo>
                    <a:pt x="569" y="181"/>
                  </a:lnTo>
                  <a:lnTo>
                    <a:pt x="660" y="133"/>
                  </a:lnTo>
                  <a:lnTo>
                    <a:pt x="753" y="95"/>
                  </a:lnTo>
                  <a:lnTo>
                    <a:pt x="850" y="60"/>
                  </a:lnTo>
                  <a:lnTo>
                    <a:pt x="949" y="34"/>
                  </a:lnTo>
                  <a:lnTo>
                    <a:pt x="1051" y="15"/>
                  </a:lnTo>
                  <a:lnTo>
                    <a:pt x="1155" y="4"/>
                  </a:lnTo>
                  <a:lnTo>
                    <a:pt x="1259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633313" name="Picture 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967162"/>
            <a:ext cx="438785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4513519"/>
              </p:ext>
            </p:extLst>
          </p:nvPr>
        </p:nvGraphicFramePr>
        <p:xfrm>
          <a:off x="6934201" y="1371599"/>
          <a:ext cx="3219451" cy="2346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46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25029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2003613"/>
              </p:ext>
            </p:extLst>
          </p:nvPr>
        </p:nvGraphicFramePr>
        <p:xfrm>
          <a:off x="6934201" y="1371600"/>
          <a:ext cx="3219451" cy="2346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46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25029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9955477"/>
              </p:ext>
            </p:extLst>
          </p:nvPr>
        </p:nvGraphicFramePr>
        <p:xfrm>
          <a:off x="6934201" y="1393190"/>
          <a:ext cx="3219451" cy="2346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46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25029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5762177"/>
              </p:ext>
            </p:extLst>
          </p:nvPr>
        </p:nvGraphicFramePr>
        <p:xfrm>
          <a:off x="6934201" y="1386840"/>
          <a:ext cx="3219451" cy="2346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46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25029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5092660"/>
              </p:ext>
            </p:extLst>
          </p:nvPr>
        </p:nvGraphicFramePr>
        <p:xfrm>
          <a:off x="6934201" y="1398205"/>
          <a:ext cx="3219451" cy="2346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46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25029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3403938"/>
              </p:ext>
            </p:extLst>
          </p:nvPr>
        </p:nvGraphicFramePr>
        <p:xfrm>
          <a:off x="6934201" y="1377315"/>
          <a:ext cx="3219451" cy="2346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46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25029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cxnSp>
        <p:nvCxnSpPr>
          <p:cNvPr id="47" name="Straight Connector 46"/>
          <p:cNvCxnSpPr>
            <a:stCxn id="1633286" idx="10"/>
            <a:endCxn id="1633290" idx="1"/>
          </p:cNvCxnSpPr>
          <p:nvPr/>
        </p:nvCxnSpPr>
        <p:spPr>
          <a:xfrm>
            <a:off x="3346452" y="3309939"/>
            <a:ext cx="803275" cy="414337"/>
          </a:xfrm>
          <a:prstGeom prst="line">
            <a:avLst/>
          </a:prstGeom>
          <a:ln w="190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1633290" idx="13"/>
            <a:endCxn id="1633288" idx="6"/>
          </p:cNvCxnSpPr>
          <p:nvPr/>
        </p:nvCxnSpPr>
        <p:spPr>
          <a:xfrm flipH="1">
            <a:off x="3700464" y="3816350"/>
            <a:ext cx="487363" cy="781050"/>
          </a:xfrm>
          <a:prstGeom prst="line">
            <a:avLst/>
          </a:prstGeom>
          <a:ln w="190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633287" idx="12"/>
            <a:endCxn id="1633290" idx="5"/>
          </p:cNvCxnSpPr>
          <p:nvPr/>
        </p:nvCxnSpPr>
        <p:spPr>
          <a:xfrm flipH="1">
            <a:off x="4241802" y="2311401"/>
            <a:ext cx="360363" cy="1374775"/>
          </a:xfrm>
          <a:prstGeom prst="line">
            <a:avLst/>
          </a:prstGeom>
          <a:ln w="190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1633286" idx="11"/>
            <a:endCxn id="1633288" idx="3"/>
          </p:cNvCxnSpPr>
          <p:nvPr/>
        </p:nvCxnSpPr>
        <p:spPr>
          <a:xfrm>
            <a:off x="3322639" y="3325814"/>
            <a:ext cx="301624" cy="1258887"/>
          </a:xfrm>
          <a:prstGeom prst="line">
            <a:avLst/>
          </a:prstGeom>
          <a:ln w="1905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738127D2-E907-46BB-8D0A-D7E56858FA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915466"/>
              </p:ext>
            </p:extLst>
          </p:nvPr>
        </p:nvGraphicFramePr>
        <p:xfrm>
          <a:off x="6934201" y="1377949"/>
          <a:ext cx="3219451" cy="2346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46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25029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5266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3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3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3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3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3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328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43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2914"/>
            <a:ext cx="8280400" cy="1066800"/>
          </a:xfrm>
        </p:spPr>
        <p:txBody>
          <a:bodyPr>
            <a:normAutofit/>
          </a:bodyPr>
          <a:lstStyle/>
          <a:p>
            <a:r>
              <a:rPr lang="en-US" dirty="0"/>
              <a:t>Strength of MIN</a:t>
            </a:r>
          </a:p>
        </p:txBody>
      </p:sp>
      <p:sp>
        <p:nvSpPr>
          <p:cNvPr id="1634307" name="Text Box 3"/>
          <p:cNvSpPr txBox="1">
            <a:spLocks noChangeArrowheads="1"/>
          </p:cNvSpPr>
          <p:nvPr/>
        </p:nvSpPr>
        <p:spPr bwMode="auto">
          <a:xfrm>
            <a:off x="2590800" y="4267201"/>
            <a:ext cx="2895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Original Points</a:t>
            </a:r>
          </a:p>
        </p:txBody>
      </p:sp>
      <p:grpSp>
        <p:nvGrpSpPr>
          <p:cNvPr id="1634308" name="Group 4"/>
          <p:cNvGrpSpPr>
            <a:grpSpLocks/>
          </p:cNvGrpSpPr>
          <p:nvPr/>
        </p:nvGrpSpPr>
        <p:grpSpPr bwMode="auto">
          <a:xfrm>
            <a:off x="6400800" y="1981201"/>
            <a:ext cx="4103688" cy="2652713"/>
            <a:chOff x="3072" y="1248"/>
            <a:chExt cx="2585" cy="1671"/>
          </a:xfrm>
        </p:grpSpPr>
        <p:sp>
          <p:nvSpPr>
            <p:cNvPr id="1634309" name="Text Box 5"/>
            <p:cNvSpPr txBox="1">
              <a:spLocks noChangeArrowheads="1"/>
            </p:cNvSpPr>
            <p:nvPr/>
          </p:nvSpPr>
          <p:spPr bwMode="auto">
            <a:xfrm>
              <a:off x="3408" y="2688"/>
              <a:ext cx="14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Two Clusters</a:t>
              </a:r>
            </a:p>
          </p:txBody>
        </p:sp>
        <p:pic>
          <p:nvPicPr>
            <p:cNvPr id="1634310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28" r="7143"/>
            <a:stretch>
              <a:fillRect/>
            </a:stretch>
          </p:blipFill>
          <p:spPr bwMode="auto">
            <a:xfrm>
              <a:off x="3072" y="1248"/>
              <a:ext cx="2585" cy="1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63431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8" r="5357"/>
          <a:stretch>
            <a:fillRect/>
          </a:stretch>
        </p:blipFill>
        <p:spPr bwMode="auto">
          <a:xfrm>
            <a:off x="1676400" y="1981201"/>
            <a:ext cx="4186238" cy="209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4312" name="Text Box 8"/>
          <p:cNvSpPr txBox="1">
            <a:spLocks noChangeArrowheads="1"/>
          </p:cNvSpPr>
          <p:nvPr/>
        </p:nvSpPr>
        <p:spPr bwMode="auto">
          <a:xfrm>
            <a:off x="2133600" y="5576888"/>
            <a:ext cx="6324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/>
              <a:t> Can handle non-elliptical shapes</a:t>
            </a:r>
          </a:p>
        </p:txBody>
      </p:sp>
    </p:spTree>
    <p:extLst>
      <p:ext uri="{BB962C8B-B14F-4D97-AF65-F5344CB8AC3E}">
        <p14:creationId xmlns:p14="http://schemas.microsoft.com/office/powerpoint/2010/main" val="3862026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4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4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4312" grpId="0" autoUpdateAnimBg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53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280400" cy="1066800"/>
          </a:xfrm>
        </p:spPr>
        <p:txBody>
          <a:bodyPr>
            <a:normAutofit/>
          </a:bodyPr>
          <a:lstStyle/>
          <a:p>
            <a:r>
              <a:rPr lang="en-US" dirty="0"/>
              <a:t>Limitations of MIN</a:t>
            </a:r>
          </a:p>
        </p:txBody>
      </p:sp>
      <p:sp>
        <p:nvSpPr>
          <p:cNvPr id="1635331" name="Text Box 3"/>
          <p:cNvSpPr txBox="1">
            <a:spLocks noChangeArrowheads="1"/>
          </p:cNvSpPr>
          <p:nvPr/>
        </p:nvSpPr>
        <p:spPr bwMode="auto">
          <a:xfrm>
            <a:off x="2590800" y="4724401"/>
            <a:ext cx="2895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Original Points</a:t>
            </a:r>
          </a:p>
        </p:txBody>
      </p:sp>
      <p:pic>
        <p:nvPicPr>
          <p:cNvPr id="163533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524000"/>
            <a:ext cx="4268788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635333" name="Group 5"/>
          <p:cNvGrpSpPr>
            <a:grpSpLocks/>
          </p:cNvGrpSpPr>
          <p:nvPr/>
        </p:nvGrpSpPr>
        <p:grpSpPr bwMode="auto">
          <a:xfrm>
            <a:off x="5789614" y="1524001"/>
            <a:ext cx="4268787" cy="3567113"/>
            <a:chOff x="2496" y="960"/>
            <a:chExt cx="2689" cy="2247"/>
          </a:xfrm>
        </p:grpSpPr>
        <p:sp>
          <p:nvSpPr>
            <p:cNvPr id="1635334" name="Text Box 6"/>
            <p:cNvSpPr txBox="1">
              <a:spLocks noChangeArrowheads="1"/>
            </p:cNvSpPr>
            <p:nvPr/>
          </p:nvSpPr>
          <p:spPr bwMode="auto">
            <a:xfrm>
              <a:off x="3072" y="2976"/>
              <a:ext cx="18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Two Clusters</a:t>
              </a:r>
            </a:p>
          </p:txBody>
        </p:sp>
        <p:pic>
          <p:nvPicPr>
            <p:cNvPr id="1635335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6" y="960"/>
              <a:ext cx="2689" cy="20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635336" name="Text Box 8"/>
          <p:cNvSpPr txBox="1">
            <a:spLocks noChangeArrowheads="1"/>
          </p:cNvSpPr>
          <p:nvPr/>
        </p:nvSpPr>
        <p:spPr bwMode="auto">
          <a:xfrm>
            <a:off x="2133600" y="5576888"/>
            <a:ext cx="6324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/>
              <a:t> Sensitive to noise and outliers</a:t>
            </a:r>
          </a:p>
        </p:txBody>
      </p:sp>
    </p:spTree>
    <p:extLst>
      <p:ext uri="{BB962C8B-B14F-4D97-AF65-F5344CB8AC3E}">
        <p14:creationId xmlns:p14="http://schemas.microsoft.com/office/powerpoint/2010/main" val="383489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5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5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5336" grpId="0" autoUpdateAnimBg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7378" name="Rectangle 2"/>
          <p:cNvSpPr>
            <a:spLocks noGrp="1" noChangeArrowheads="1"/>
          </p:cNvSpPr>
          <p:nvPr>
            <p:ph type="title"/>
          </p:nvPr>
        </p:nvSpPr>
        <p:spPr>
          <a:xfrm>
            <a:off x="403226" y="385185"/>
            <a:ext cx="8280400" cy="1066800"/>
          </a:xfrm>
        </p:spPr>
        <p:txBody>
          <a:bodyPr>
            <a:normAutofit/>
          </a:bodyPr>
          <a:lstStyle/>
          <a:p>
            <a:r>
              <a:rPr lang="en-US" dirty="0"/>
              <a:t>Hierarchical Clustering: MAX</a:t>
            </a:r>
          </a:p>
        </p:txBody>
      </p:sp>
      <p:sp>
        <p:nvSpPr>
          <p:cNvPr id="1637379" name="Text Box 3"/>
          <p:cNvSpPr txBox="1">
            <a:spLocks noChangeArrowheads="1"/>
          </p:cNvSpPr>
          <p:nvPr/>
        </p:nvSpPr>
        <p:spPr bwMode="auto">
          <a:xfrm>
            <a:off x="2622550" y="5653088"/>
            <a:ext cx="3352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Nested Clusters</a:t>
            </a:r>
          </a:p>
        </p:txBody>
      </p:sp>
      <p:sp>
        <p:nvSpPr>
          <p:cNvPr id="1637380" name="Text Box 4"/>
          <p:cNvSpPr txBox="1">
            <a:spLocks noChangeArrowheads="1"/>
          </p:cNvSpPr>
          <p:nvPr/>
        </p:nvSpPr>
        <p:spPr bwMode="auto">
          <a:xfrm>
            <a:off x="4991326" y="5653088"/>
            <a:ext cx="1797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/>
              <a:t>Dendrogram</a:t>
            </a:r>
            <a:endParaRPr lang="en-US" dirty="0"/>
          </a:p>
        </p:txBody>
      </p:sp>
      <p:pic>
        <p:nvPicPr>
          <p:cNvPr id="163738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889829"/>
            <a:ext cx="438785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637382" name="Group 6"/>
          <p:cNvGrpSpPr>
            <a:grpSpLocks/>
          </p:cNvGrpSpPr>
          <p:nvPr/>
        </p:nvGrpSpPr>
        <p:grpSpPr bwMode="auto">
          <a:xfrm>
            <a:off x="2316164" y="2128839"/>
            <a:ext cx="2998787" cy="2687637"/>
            <a:chOff x="383" y="1437"/>
            <a:chExt cx="1889" cy="1693"/>
          </a:xfrm>
        </p:grpSpPr>
        <p:sp>
          <p:nvSpPr>
            <p:cNvPr id="1637383" name="Freeform 7"/>
            <p:cNvSpPr>
              <a:spLocks/>
            </p:cNvSpPr>
            <p:nvPr/>
          </p:nvSpPr>
          <p:spPr bwMode="auto">
            <a:xfrm>
              <a:off x="974" y="2118"/>
              <a:ext cx="87" cy="87"/>
            </a:xfrm>
            <a:custGeom>
              <a:avLst/>
              <a:gdLst>
                <a:gd name="T0" fmla="*/ 0 w 87"/>
                <a:gd name="T1" fmla="*/ 43 h 87"/>
                <a:gd name="T2" fmla="*/ 4 w 87"/>
                <a:gd name="T3" fmla="*/ 26 h 87"/>
                <a:gd name="T4" fmla="*/ 13 w 87"/>
                <a:gd name="T5" fmla="*/ 13 h 87"/>
                <a:gd name="T6" fmla="*/ 28 w 87"/>
                <a:gd name="T7" fmla="*/ 2 h 87"/>
                <a:gd name="T8" fmla="*/ 45 w 87"/>
                <a:gd name="T9" fmla="*/ 0 h 87"/>
                <a:gd name="T10" fmla="*/ 62 w 87"/>
                <a:gd name="T11" fmla="*/ 2 h 87"/>
                <a:gd name="T12" fmla="*/ 75 w 87"/>
                <a:gd name="T13" fmla="*/ 13 h 87"/>
                <a:gd name="T14" fmla="*/ 85 w 87"/>
                <a:gd name="T15" fmla="*/ 26 h 87"/>
                <a:gd name="T16" fmla="*/ 87 w 87"/>
                <a:gd name="T17" fmla="*/ 43 h 87"/>
                <a:gd name="T18" fmla="*/ 85 w 87"/>
                <a:gd name="T19" fmla="*/ 60 h 87"/>
                <a:gd name="T20" fmla="*/ 75 w 87"/>
                <a:gd name="T21" fmla="*/ 75 h 87"/>
                <a:gd name="T22" fmla="*/ 62 w 87"/>
                <a:gd name="T23" fmla="*/ 83 h 87"/>
                <a:gd name="T24" fmla="*/ 45 w 87"/>
                <a:gd name="T25" fmla="*/ 87 h 87"/>
                <a:gd name="T26" fmla="*/ 28 w 87"/>
                <a:gd name="T27" fmla="*/ 83 h 87"/>
                <a:gd name="T28" fmla="*/ 13 w 87"/>
                <a:gd name="T29" fmla="*/ 75 h 87"/>
                <a:gd name="T30" fmla="*/ 4 w 87"/>
                <a:gd name="T31" fmla="*/ 60 h 87"/>
                <a:gd name="T32" fmla="*/ 0 w 87"/>
                <a:gd name="T33" fmla="*/ 4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" h="87">
                  <a:moveTo>
                    <a:pt x="0" y="43"/>
                  </a:moveTo>
                  <a:lnTo>
                    <a:pt x="4" y="26"/>
                  </a:lnTo>
                  <a:lnTo>
                    <a:pt x="13" y="13"/>
                  </a:lnTo>
                  <a:lnTo>
                    <a:pt x="28" y="2"/>
                  </a:lnTo>
                  <a:lnTo>
                    <a:pt x="45" y="0"/>
                  </a:lnTo>
                  <a:lnTo>
                    <a:pt x="62" y="2"/>
                  </a:lnTo>
                  <a:lnTo>
                    <a:pt x="75" y="13"/>
                  </a:lnTo>
                  <a:lnTo>
                    <a:pt x="85" y="26"/>
                  </a:lnTo>
                  <a:lnTo>
                    <a:pt x="87" y="43"/>
                  </a:lnTo>
                  <a:lnTo>
                    <a:pt x="85" y="60"/>
                  </a:lnTo>
                  <a:lnTo>
                    <a:pt x="75" y="75"/>
                  </a:lnTo>
                  <a:lnTo>
                    <a:pt x="62" y="83"/>
                  </a:lnTo>
                  <a:lnTo>
                    <a:pt x="45" y="87"/>
                  </a:lnTo>
                  <a:lnTo>
                    <a:pt x="28" y="83"/>
                  </a:lnTo>
                  <a:lnTo>
                    <a:pt x="13" y="75"/>
                  </a:lnTo>
                  <a:lnTo>
                    <a:pt x="4" y="60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7384" name="Freeform 8"/>
            <p:cNvSpPr>
              <a:spLocks/>
            </p:cNvSpPr>
            <p:nvPr/>
          </p:nvSpPr>
          <p:spPr bwMode="auto">
            <a:xfrm>
              <a:off x="1782" y="1488"/>
              <a:ext cx="87" cy="87"/>
            </a:xfrm>
            <a:custGeom>
              <a:avLst/>
              <a:gdLst>
                <a:gd name="T0" fmla="*/ 0 w 87"/>
                <a:gd name="T1" fmla="*/ 43 h 87"/>
                <a:gd name="T2" fmla="*/ 4 w 87"/>
                <a:gd name="T3" fmla="*/ 26 h 87"/>
                <a:gd name="T4" fmla="*/ 13 w 87"/>
                <a:gd name="T5" fmla="*/ 13 h 87"/>
                <a:gd name="T6" fmla="*/ 28 w 87"/>
                <a:gd name="T7" fmla="*/ 3 h 87"/>
                <a:gd name="T8" fmla="*/ 45 w 87"/>
                <a:gd name="T9" fmla="*/ 0 h 87"/>
                <a:gd name="T10" fmla="*/ 60 w 87"/>
                <a:gd name="T11" fmla="*/ 3 h 87"/>
                <a:gd name="T12" fmla="*/ 74 w 87"/>
                <a:gd name="T13" fmla="*/ 13 h 87"/>
                <a:gd name="T14" fmla="*/ 85 w 87"/>
                <a:gd name="T15" fmla="*/ 26 h 87"/>
                <a:gd name="T16" fmla="*/ 87 w 87"/>
                <a:gd name="T17" fmla="*/ 43 h 87"/>
                <a:gd name="T18" fmla="*/ 85 w 87"/>
                <a:gd name="T19" fmla="*/ 60 h 87"/>
                <a:gd name="T20" fmla="*/ 74 w 87"/>
                <a:gd name="T21" fmla="*/ 75 h 87"/>
                <a:gd name="T22" fmla="*/ 60 w 87"/>
                <a:gd name="T23" fmla="*/ 83 h 87"/>
                <a:gd name="T24" fmla="*/ 45 w 87"/>
                <a:gd name="T25" fmla="*/ 87 h 87"/>
                <a:gd name="T26" fmla="*/ 28 w 87"/>
                <a:gd name="T27" fmla="*/ 83 h 87"/>
                <a:gd name="T28" fmla="*/ 13 w 87"/>
                <a:gd name="T29" fmla="*/ 75 h 87"/>
                <a:gd name="T30" fmla="*/ 4 w 87"/>
                <a:gd name="T31" fmla="*/ 60 h 87"/>
                <a:gd name="T32" fmla="*/ 0 w 87"/>
                <a:gd name="T33" fmla="*/ 4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" h="87">
                  <a:moveTo>
                    <a:pt x="0" y="43"/>
                  </a:moveTo>
                  <a:lnTo>
                    <a:pt x="4" y="26"/>
                  </a:lnTo>
                  <a:lnTo>
                    <a:pt x="13" y="13"/>
                  </a:lnTo>
                  <a:lnTo>
                    <a:pt x="28" y="3"/>
                  </a:lnTo>
                  <a:lnTo>
                    <a:pt x="45" y="0"/>
                  </a:lnTo>
                  <a:lnTo>
                    <a:pt x="60" y="3"/>
                  </a:lnTo>
                  <a:lnTo>
                    <a:pt x="74" y="13"/>
                  </a:lnTo>
                  <a:lnTo>
                    <a:pt x="85" y="26"/>
                  </a:lnTo>
                  <a:lnTo>
                    <a:pt x="87" y="43"/>
                  </a:lnTo>
                  <a:lnTo>
                    <a:pt x="85" y="60"/>
                  </a:lnTo>
                  <a:lnTo>
                    <a:pt x="74" y="75"/>
                  </a:lnTo>
                  <a:lnTo>
                    <a:pt x="60" y="83"/>
                  </a:lnTo>
                  <a:lnTo>
                    <a:pt x="45" y="87"/>
                  </a:lnTo>
                  <a:lnTo>
                    <a:pt x="28" y="83"/>
                  </a:lnTo>
                  <a:lnTo>
                    <a:pt x="13" y="75"/>
                  </a:lnTo>
                  <a:lnTo>
                    <a:pt x="4" y="60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7385" name="Freeform 9"/>
            <p:cNvSpPr>
              <a:spLocks/>
            </p:cNvSpPr>
            <p:nvPr/>
          </p:nvSpPr>
          <p:spPr bwMode="auto">
            <a:xfrm>
              <a:off x="1193" y="2975"/>
              <a:ext cx="87" cy="87"/>
            </a:xfrm>
            <a:custGeom>
              <a:avLst/>
              <a:gdLst>
                <a:gd name="T0" fmla="*/ 0 w 87"/>
                <a:gd name="T1" fmla="*/ 45 h 87"/>
                <a:gd name="T2" fmla="*/ 4 w 87"/>
                <a:gd name="T3" fmla="*/ 28 h 87"/>
                <a:gd name="T4" fmla="*/ 13 w 87"/>
                <a:gd name="T5" fmla="*/ 13 h 87"/>
                <a:gd name="T6" fmla="*/ 28 w 87"/>
                <a:gd name="T7" fmla="*/ 4 h 87"/>
                <a:gd name="T8" fmla="*/ 45 w 87"/>
                <a:gd name="T9" fmla="*/ 0 h 87"/>
                <a:gd name="T10" fmla="*/ 62 w 87"/>
                <a:gd name="T11" fmla="*/ 4 h 87"/>
                <a:gd name="T12" fmla="*/ 75 w 87"/>
                <a:gd name="T13" fmla="*/ 13 h 87"/>
                <a:gd name="T14" fmla="*/ 85 w 87"/>
                <a:gd name="T15" fmla="*/ 28 h 87"/>
                <a:gd name="T16" fmla="*/ 87 w 87"/>
                <a:gd name="T17" fmla="*/ 45 h 87"/>
                <a:gd name="T18" fmla="*/ 85 w 87"/>
                <a:gd name="T19" fmla="*/ 62 h 87"/>
                <a:gd name="T20" fmla="*/ 75 w 87"/>
                <a:gd name="T21" fmla="*/ 74 h 87"/>
                <a:gd name="T22" fmla="*/ 62 w 87"/>
                <a:gd name="T23" fmla="*/ 85 h 87"/>
                <a:gd name="T24" fmla="*/ 45 w 87"/>
                <a:gd name="T25" fmla="*/ 87 h 87"/>
                <a:gd name="T26" fmla="*/ 28 w 87"/>
                <a:gd name="T27" fmla="*/ 85 h 87"/>
                <a:gd name="T28" fmla="*/ 13 w 87"/>
                <a:gd name="T29" fmla="*/ 74 h 87"/>
                <a:gd name="T30" fmla="*/ 4 w 87"/>
                <a:gd name="T31" fmla="*/ 62 h 87"/>
                <a:gd name="T32" fmla="*/ 0 w 87"/>
                <a:gd name="T33" fmla="*/ 4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" h="87">
                  <a:moveTo>
                    <a:pt x="0" y="45"/>
                  </a:moveTo>
                  <a:lnTo>
                    <a:pt x="4" y="28"/>
                  </a:lnTo>
                  <a:lnTo>
                    <a:pt x="13" y="13"/>
                  </a:lnTo>
                  <a:lnTo>
                    <a:pt x="28" y="4"/>
                  </a:lnTo>
                  <a:lnTo>
                    <a:pt x="45" y="0"/>
                  </a:lnTo>
                  <a:lnTo>
                    <a:pt x="62" y="4"/>
                  </a:lnTo>
                  <a:lnTo>
                    <a:pt x="75" y="13"/>
                  </a:lnTo>
                  <a:lnTo>
                    <a:pt x="85" y="28"/>
                  </a:lnTo>
                  <a:lnTo>
                    <a:pt x="87" y="45"/>
                  </a:lnTo>
                  <a:lnTo>
                    <a:pt x="85" y="62"/>
                  </a:lnTo>
                  <a:lnTo>
                    <a:pt x="75" y="74"/>
                  </a:lnTo>
                  <a:lnTo>
                    <a:pt x="62" y="85"/>
                  </a:lnTo>
                  <a:lnTo>
                    <a:pt x="45" y="87"/>
                  </a:lnTo>
                  <a:lnTo>
                    <a:pt x="28" y="85"/>
                  </a:lnTo>
                  <a:lnTo>
                    <a:pt x="13" y="74"/>
                  </a:lnTo>
                  <a:lnTo>
                    <a:pt x="4" y="62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7386" name="Freeform 10"/>
            <p:cNvSpPr>
              <a:spLocks/>
            </p:cNvSpPr>
            <p:nvPr/>
          </p:nvSpPr>
          <p:spPr bwMode="auto">
            <a:xfrm>
              <a:off x="383" y="1993"/>
              <a:ext cx="87" cy="87"/>
            </a:xfrm>
            <a:custGeom>
              <a:avLst/>
              <a:gdLst>
                <a:gd name="T0" fmla="*/ 0 w 87"/>
                <a:gd name="T1" fmla="*/ 45 h 87"/>
                <a:gd name="T2" fmla="*/ 4 w 87"/>
                <a:gd name="T3" fmla="*/ 28 h 87"/>
                <a:gd name="T4" fmla="*/ 13 w 87"/>
                <a:gd name="T5" fmla="*/ 13 h 87"/>
                <a:gd name="T6" fmla="*/ 28 w 87"/>
                <a:gd name="T7" fmla="*/ 4 h 87"/>
                <a:gd name="T8" fmla="*/ 45 w 87"/>
                <a:gd name="T9" fmla="*/ 0 h 87"/>
                <a:gd name="T10" fmla="*/ 62 w 87"/>
                <a:gd name="T11" fmla="*/ 4 h 87"/>
                <a:gd name="T12" fmla="*/ 74 w 87"/>
                <a:gd name="T13" fmla="*/ 13 h 87"/>
                <a:gd name="T14" fmla="*/ 85 w 87"/>
                <a:gd name="T15" fmla="*/ 28 h 87"/>
                <a:gd name="T16" fmla="*/ 87 w 87"/>
                <a:gd name="T17" fmla="*/ 45 h 87"/>
                <a:gd name="T18" fmla="*/ 85 w 87"/>
                <a:gd name="T19" fmla="*/ 62 h 87"/>
                <a:gd name="T20" fmla="*/ 74 w 87"/>
                <a:gd name="T21" fmla="*/ 74 h 87"/>
                <a:gd name="T22" fmla="*/ 62 w 87"/>
                <a:gd name="T23" fmla="*/ 85 h 87"/>
                <a:gd name="T24" fmla="*/ 45 w 87"/>
                <a:gd name="T25" fmla="*/ 87 h 87"/>
                <a:gd name="T26" fmla="*/ 28 w 87"/>
                <a:gd name="T27" fmla="*/ 85 h 87"/>
                <a:gd name="T28" fmla="*/ 13 w 87"/>
                <a:gd name="T29" fmla="*/ 74 h 87"/>
                <a:gd name="T30" fmla="*/ 4 w 87"/>
                <a:gd name="T31" fmla="*/ 62 h 87"/>
                <a:gd name="T32" fmla="*/ 0 w 87"/>
                <a:gd name="T33" fmla="*/ 4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" h="87">
                  <a:moveTo>
                    <a:pt x="0" y="45"/>
                  </a:moveTo>
                  <a:lnTo>
                    <a:pt x="4" y="28"/>
                  </a:lnTo>
                  <a:lnTo>
                    <a:pt x="13" y="13"/>
                  </a:lnTo>
                  <a:lnTo>
                    <a:pt x="28" y="4"/>
                  </a:lnTo>
                  <a:lnTo>
                    <a:pt x="45" y="0"/>
                  </a:lnTo>
                  <a:lnTo>
                    <a:pt x="62" y="4"/>
                  </a:lnTo>
                  <a:lnTo>
                    <a:pt x="74" y="13"/>
                  </a:lnTo>
                  <a:lnTo>
                    <a:pt x="85" y="28"/>
                  </a:lnTo>
                  <a:lnTo>
                    <a:pt x="87" y="45"/>
                  </a:lnTo>
                  <a:lnTo>
                    <a:pt x="85" y="62"/>
                  </a:lnTo>
                  <a:lnTo>
                    <a:pt x="74" y="74"/>
                  </a:lnTo>
                  <a:lnTo>
                    <a:pt x="62" y="85"/>
                  </a:lnTo>
                  <a:lnTo>
                    <a:pt x="45" y="87"/>
                  </a:lnTo>
                  <a:lnTo>
                    <a:pt x="28" y="85"/>
                  </a:lnTo>
                  <a:lnTo>
                    <a:pt x="13" y="74"/>
                  </a:lnTo>
                  <a:lnTo>
                    <a:pt x="4" y="62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7387" name="Freeform 11"/>
            <p:cNvSpPr>
              <a:spLocks/>
            </p:cNvSpPr>
            <p:nvPr/>
          </p:nvSpPr>
          <p:spPr bwMode="auto">
            <a:xfrm>
              <a:off x="1544" y="2419"/>
              <a:ext cx="87" cy="87"/>
            </a:xfrm>
            <a:custGeom>
              <a:avLst/>
              <a:gdLst>
                <a:gd name="T0" fmla="*/ 0 w 87"/>
                <a:gd name="T1" fmla="*/ 45 h 87"/>
                <a:gd name="T2" fmla="*/ 4 w 87"/>
                <a:gd name="T3" fmla="*/ 28 h 87"/>
                <a:gd name="T4" fmla="*/ 13 w 87"/>
                <a:gd name="T5" fmla="*/ 13 h 87"/>
                <a:gd name="T6" fmla="*/ 28 w 87"/>
                <a:gd name="T7" fmla="*/ 5 h 87"/>
                <a:gd name="T8" fmla="*/ 42 w 87"/>
                <a:gd name="T9" fmla="*/ 0 h 87"/>
                <a:gd name="T10" fmla="*/ 59 w 87"/>
                <a:gd name="T11" fmla="*/ 5 h 87"/>
                <a:gd name="T12" fmla="*/ 74 w 87"/>
                <a:gd name="T13" fmla="*/ 13 h 87"/>
                <a:gd name="T14" fmla="*/ 83 w 87"/>
                <a:gd name="T15" fmla="*/ 28 h 87"/>
                <a:gd name="T16" fmla="*/ 87 w 87"/>
                <a:gd name="T17" fmla="*/ 45 h 87"/>
                <a:gd name="T18" fmla="*/ 83 w 87"/>
                <a:gd name="T19" fmla="*/ 62 h 87"/>
                <a:gd name="T20" fmla="*/ 74 w 87"/>
                <a:gd name="T21" fmla="*/ 75 h 87"/>
                <a:gd name="T22" fmla="*/ 59 w 87"/>
                <a:gd name="T23" fmla="*/ 85 h 87"/>
                <a:gd name="T24" fmla="*/ 42 w 87"/>
                <a:gd name="T25" fmla="*/ 87 h 87"/>
                <a:gd name="T26" fmla="*/ 28 w 87"/>
                <a:gd name="T27" fmla="*/ 85 h 87"/>
                <a:gd name="T28" fmla="*/ 13 w 87"/>
                <a:gd name="T29" fmla="*/ 75 h 87"/>
                <a:gd name="T30" fmla="*/ 4 w 87"/>
                <a:gd name="T31" fmla="*/ 62 h 87"/>
                <a:gd name="T32" fmla="*/ 0 w 87"/>
                <a:gd name="T33" fmla="*/ 4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" h="87">
                  <a:moveTo>
                    <a:pt x="0" y="45"/>
                  </a:moveTo>
                  <a:lnTo>
                    <a:pt x="4" y="28"/>
                  </a:lnTo>
                  <a:lnTo>
                    <a:pt x="13" y="13"/>
                  </a:lnTo>
                  <a:lnTo>
                    <a:pt x="28" y="5"/>
                  </a:lnTo>
                  <a:lnTo>
                    <a:pt x="42" y="0"/>
                  </a:lnTo>
                  <a:lnTo>
                    <a:pt x="59" y="5"/>
                  </a:lnTo>
                  <a:lnTo>
                    <a:pt x="74" y="13"/>
                  </a:lnTo>
                  <a:lnTo>
                    <a:pt x="83" y="28"/>
                  </a:lnTo>
                  <a:lnTo>
                    <a:pt x="87" y="45"/>
                  </a:lnTo>
                  <a:lnTo>
                    <a:pt x="83" y="62"/>
                  </a:lnTo>
                  <a:lnTo>
                    <a:pt x="74" y="75"/>
                  </a:lnTo>
                  <a:lnTo>
                    <a:pt x="59" y="85"/>
                  </a:lnTo>
                  <a:lnTo>
                    <a:pt x="42" y="87"/>
                  </a:lnTo>
                  <a:lnTo>
                    <a:pt x="28" y="85"/>
                  </a:lnTo>
                  <a:lnTo>
                    <a:pt x="13" y="75"/>
                  </a:lnTo>
                  <a:lnTo>
                    <a:pt x="4" y="62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7388" name="Freeform 12"/>
            <p:cNvSpPr>
              <a:spLocks/>
            </p:cNvSpPr>
            <p:nvPr/>
          </p:nvSpPr>
          <p:spPr bwMode="auto">
            <a:xfrm>
              <a:off x="2018" y="2479"/>
              <a:ext cx="87" cy="87"/>
            </a:xfrm>
            <a:custGeom>
              <a:avLst/>
              <a:gdLst>
                <a:gd name="T0" fmla="*/ 0 w 87"/>
                <a:gd name="T1" fmla="*/ 42 h 87"/>
                <a:gd name="T2" fmla="*/ 4 w 87"/>
                <a:gd name="T3" fmla="*/ 25 h 87"/>
                <a:gd name="T4" fmla="*/ 13 w 87"/>
                <a:gd name="T5" fmla="*/ 13 h 87"/>
                <a:gd name="T6" fmla="*/ 28 w 87"/>
                <a:gd name="T7" fmla="*/ 2 h 87"/>
                <a:gd name="T8" fmla="*/ 45 w 87"/>
                <a:gd name="T9" fmla="*/ 0 h 87"/>
                <a:gd name="T10" fmla="*/ 62 w 87"/>
                <a:gd name="T11" fmla="*/ 2 h 87"/>
                <a:gd name="T12" fmla="*/ 74 w 87"/>
                <a:gd name="T13" fmla="*/ 13 h 87"/>
                <a:gd name="T14" fmla="*/ 85 w 87"/>
                <a:gd name="T15" fmla="*/ 25 h 87"/>
                <a:gd name="T16" fmla="*/ 87 w 87"/>
                <a:gd name="T17" fmla="*/ 42 h 87"/>
                <a:gd name="T18" fmla="*/ 85 w 87"/>
                <a:gd name="T19" fmla="*/ 59 h 87"/>
                <a:gd name="T20" fmla="*/ 74 w 87"/>
                <a:gd name="T21" fmla="*/ 74 h 87"/>
                <a:gd name="T22" fmla="*/ 62 w 87"/>
                <a:gd name="T23" fmla="*/ 83 h 87"/>
                <a:gd name="T24" fmla="*/ 45 w 87"/>
                <a:gd name="T25" fmla="*/ 87 h 87"/>
                <a:gd name="T26" fmla="*/ 28 w 87"/>
                <a:gd name="T27" fmla="*/ 83 h 87"/>
                <a:gd name="T28" fmla="*/ 13 w 87"/>
                <a:gd name="T29" fmla="*/ 74 h 87"/>
                <a:gd name="T30" fmla="*/ 4 w 87"/>
                <a:gd name="T31" fmla="*/ 59 h 87"/>
                <a:gd name="T32" fmla="*/ 0 w 87"/>
                <a:gd name="T33" fmla="*/ 4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" h="87">
                  <a:moveTo>
                    <a:pt x="0" y="42"/>
                  </a:moveTo>
                  <a:lnTo>
                    <a:pt x="4" y="25"/>
                  </a:lnTo>
                  <a:lnTo>
                    <a:pt x="13" y="13"/>
                  </a:lnTo>
                  <a:lnTo>
                    <a:pt x="28" y="2"/>
                  </a:lnTo>
                  <a:lnTo>
                    <a:pt x="45" y="0"/>
                  </a:lnTo>
                  <a:lnTo>
                    <a:pt x="62" y="2"/>
                  </a:lnTo>
                  <a:lnTo>
                    <a:pt x="74" y="13"/>
                  </a:lnTo>
                  <a:lnTo>
                    <a:pt x="85" y="25"/>
                  </a:lnTo>
                  <a:lnTo>
                    <a:pt x="87" y="42"/>
                  </a:lnTo>
                  <a:lnTo>
                    <a:pt x="85" y="59"/>
                  </a:lnTo>
                  <a:lnTo>
                    <a:pt x="74" y="74"/>
                  </a:lnTo>
                  <a:lnTo>
                    <a:pt x="62" y="83"/>
                  </a:lnTo>
                  <a:lnTo>
                    <a:pt x="45" y="87"/>
                  </a:lnTo>
                  <a:lnTo>
                    <a:pt x="28" y="83"/>
                  </a:lnTo>
                  <a:lnTo>
                    <a:pt x="13" y="74"/>
                  </a:lnTo>
                  <a:lnTo>
                    <a:pt x="4" y="59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7389" name="Rectangle 13"/>
            <p:cNvSpPr>
              <a:spLocks noChangeArrowheads="1"/>
            </p:cNvSpPr>
            <p:nvPr/>
          </p:nvSpPr>
          <p:spPr bwMode="auto">
            <a:xfrm>
              <a:off x="1890" y="1437"/>
              <a:ext cx="8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100">
                  <a:solidFill>
                    <a:srgbClr val="000000"/>
                  </a:solidFill>
                  <a:latin typeface="Times New Roman" charset="0"/>
                </a:rPr>
                <a:t>1</a:t>
              </a:r>
              <a:endParaRPr lang="en-US"/>
            </a:p>
          </p:txBody>
        </p:sp>
        <p:sp>
          <p:nvSpPr>
            <p:cNvPr id="1637390" name="Rectangle 14"/>
            <p:cNvSpPr>
              <a:spLocks noChangeArrowheads="1"/>
            </p:cNvSpPr>
            <p:nvPr/>
          </p:nvSpPr>
          <p:spPr bwMode="auto">
            <a:xfrm>
              <a:off x="1089" y="2061"/>
              <a:ext cx="8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100">
                  <a:solidFill>
                    <a:srgbClr val="000000"/>
                  </a:solidFill>
                  <a:latin typeface="Times New Roman" charset="0"/>
                </a:rPr>
                <a:t>2</a:t>
              </a:r>
              <a:endParaRPr lang="en-US"/>
            </a:p>
          </p:txBody>
        </p:sp>
        <p:sp>
          <p:nvSpPr>
            <p:cNvPr id="1637391" name="Rectangle 15"/>
            <p:cNvSpPr>
              <a:spLocks noChangeArrowheads="1"/>
            </p:cNvSpPr>
            <p:nvPr/>
          </p:nvSpPr>
          <p:spPr bwMode="auto">
            <a:xfrm>
              <a:off x="1699" y="2373"/>
              <a:ext cx="8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100">
                  <a:solidFill>
                    <a:srgbClr val="000000"/>
                  </a:solidFill>
                  <a:latin typeface="Times New Roman" charset="0"/>
                </a:rPr>
                <a:t>3</a:t>
              </a:r>
              <a:endParaRPr lang="en-US"/>
            </a:p>
          </p:txBody>
        </p:sp>
        <p:sp>
          <p:nvSpPr>
            <p:cNvPr id="1637392" name="Rectangle 16"/>
            <p:cNvSpPr>
              <a:spLocks noChangeArrowheads="1"/>
            </p:cNvSpPr>
            <p:nvPr/>
          </p:nvSpPr>
          <p:spPr bwMode="auto">
            <a:xfrm>
              <a:off x="1319" y="2928"/>
              <a:ext cx="8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100">
                  <a:solidFill>
                    <a:srgbClr val="000000"/>
                  </a:solidFill>
                  <a:latin typeface="Times New Roman" charset="0"/>
                </a:rPr>
                <a:t>4</a:t>
              </a:r>
              <a:endParaRPr lang="en-US"/>
            </a:p>
          </p:txBody>
        </p:sp>
        <p:sp>
          <p:nvSpPr>
            <p:cNvPr id="1637393" name="Rectangle 17"/>
            <p:cNvSpPr>
              <a:spLocks noChangeArrowheads="1"/>
            </p:cNvSpPr>
            <p:nvPr/>
          </p:nvSpPr>
          <p:spPr bwMode="auto">
            <a:xfrm>
              <a:off x="517" y="1940"/>
              <a:ext cx="8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100">
                  <a:solidFill>
                    <a:srgbClr val="000000"/>
                  </a:solidFill>
                  <a:latin typeface="Times New Roman" charset="0"/>
                </a:rPr>
                <a:t>5</a:t>
              </a:r>
              <a:endParaRPr lang="en-US"/>
            </a:p>
          </p:txBody>
        </p:sp>
        <p:sp>
          <p:nvSpPr>
            <p:cNvPr id="1637394" name="Rectangle 18"/>
            <p:cNvSpPr>
              <a:spLocks noChangeArrowheads="1"/>
            </p:cNvSpPr>
            <p:nvPr/>
          </p:nvSpPr>
          <p:spPr bwMode="auto">
            <a:xfrm>
              <a:off x="2188" y="2428"/>
              <a:ext cx="8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100">
                  <a:solidFill>
                    <a:srgbClr val="000000"/>
                  </a:solidFill>
                  <a:latin typeface="Times New Roman" charset="0"/>
                </a:rPr>
                <a:t>6</a:t>
              </a:r>
              <a:endParaRPr lang="en-US"/>
            </a:p>
          </p:txBody>
        </p:sp>
      </p:grpSp>
      <p:grpSp>
        <p:nvGrpSpPr>
          <p:cNvPr id="1637395" name="Group 19"/>
          <p:cNvGrpSpPr>
            <a:grpSpLocks/>
          </p:cNvGrpSpPr>
          <p:nvPr/>
        </p:nvGrpSpPr>
        <p:grpSpPr bwMode="auto">
          <a:xfrm>
            <a:off x="4033838" y="3513138"/>
            <a:ext cx="1401762" cy="893762"/>
            <a:chOff x="1465" y="2309"/>
            <a:chExt cx="883" cy="563"/>
          </a:xfrm>
        </p:grpSpPr>
        <p:sp>
          <p:nvSpPr>
            <p:cNvPr id="1637396" name="Freeform 20"/>
            <p:cNvSpPr>
              <a:spLocks/>
            </p:cNvSpPr>
            <p:nvPr/>
          </p:nvSpPr>
          <p:spPr bwMode="auto">
            <a:xfrm>
              <a:off x="1465" y="2309"/>
              <a:ext cx="883" cy="369"/>
            </a:xfrm>
            <a:custGeom>
              <a:avLst/>
              <a:gdLst>
                <a:gd name="T0" fmla="*/ 442 w 883"/>
                <a:gd name="T1" fmla="*/ 0 h 369"/>
                <a:gd name="T2" fmla="*/ 502 w 883"/>
                <a:gd name="T3" fmla="*/ 2 h 369"/>
                <a:gd name="T4" fmla="*/ 562 w 883"/>
                <a:gd name="T5" fmla="*/ 7 h 369"/>
                <a:gd name="T6" fmla="*/ 619 w 883"/>
                <a:gd name="T7" fmla="*/ 15 h 369"/>
                <a:gd name="T8" fmla="*/ 672 w 883"/>
                <a:gd name="T9" fmla="*/ 28 h 369"/>
                <a:gd name="T10" fmla="*/ 721 w 883"/>
                <a:gd name="T11" fmla="*/ 43 h 369"/>
                <a:gd name="T12" fmla="*/ 766 w 883"/>
                <a:gd name="T13" fmla="*/ 60 h 369"/>
                <a:gd name="T14" fmla="*/ 804 w 883"/>
                <a:gd name="T15" fmla="*/ 79 h 369"/>
                <a:gd name="T16" fmla="*/ 836 w 883"/>
                <a:gd name="T17" fmla="*/ 100 h 369"/>
                <a:gd name="T18" fmla="*/ 859 w 883"/>
                <a:gd name="T19" fmla="*/ 123 h 369"/>
                <a:gd name="T20" fmla="*/ 876 w 883"/>
                <a:gd name="T21" fmla="*/ 147 h 369"/>
                <a:gd name="T22" fmla="*/ 883 w 883"/>
                <a:gd name="T23" fmla="*/ 172 h 369"/>
                <a:gd name="T24" fmla="*/ 883 w 883"/>
                <a:gd name="T25" fmla="*/ 197 h 369"/>
                <a:gd name="T26" fmla="*/ 876 w 883"/>
                <a:gd name="T27" fmla="*/ 223 h 369"/>
                <a:gd name="T28" fmla="*/ 859 w 883"/>
                <a:gd name="T29" fmla="*/ 246 h 369"/>
                <a:gd name="T30" fmla="*/ 836 w 883"/>
                <a:gd name="T31" fmla="*/ 270 h 369"/>
                <a:gd name="T32" fmla="*/ 804 w 883"/>
                <a:gd name="T33" fmla="*/ 291 h 369"/>
                <a:gd name="T34" fmla="*/ 766 w 883"/>
                <a:gd name="T35" fmla="*/ 310 h 369"/>
                <a:gd name="T36" fmla="*/ 721 w 883"/>
                <a:gd name="T37" fmla="*/ 327 h 369"/>
                <a:gd name="T38" fmla="*/ 672 w 883"/>
                <a:gd name="T39" fmla="*/ 342 h 369"/>
                <a:gd name="T40" fmla="*/ 619 w 883"/>
                <a:gd name="T41" fmla="*/ 354 h 369"/>
                <a:gd name="T42" fmla="*/ 562 w 883"/>
                <a:gd name="T43" fmla="*/ 363 h 369"/>
                <a:gd name="T44" fmla="*/ 502 w 883"/>
                <a:gd name="T45" fmla="*/ 367 h 369"/>
                <a:gd name="T46" fmla="*/ 442 w 883"/>
                <a:gd name="T47" fmla="*/ 369 h 369"/>
                <a:gd name="T48" fmla="*/ 381 w 883"/>
                <a:gd name="T49" fmla="*/ 367 h 369"/>
                <a:gd name="T50" fmla="*/ 323 w 883"/>
                <a:gd name="T51" fmla="*/ 363 h 369"/>
                <a:gd name="T52" fmla="*/ 266 w 883"/>
                <a:gd name="T53" fmla="*/ 354 h 369"/>
                <a:gd name="T54" fmla="*/ 213 w 883"/>
                <a:gd name="T55" fmla="*/ 342 h 369"/>
                <a:gd name="T56" fmla="*/ 162 w 883"/>
                <a:gd name="T57" fmla="*/ 327 h 369"/>
                <a:gd name="T58" fmla="*/ 119 w 883"/>
                <a:gd name="T59" fmla="*/ 310 h 369"/>
                <a:gd name="T60" fmla="*/ 81 w 883"/>
                <a:gd name="T61" fmla="*/ 291 h 369"/>
                <a:gd name="T62" fmla="*/ 49 w 883"/>
                <a:gd name="T63" fmla="*/ 270 h 369"/>
                <a:gd name="T64" fmla="*/ 26 w 883"/>
                <a:gd name="T65" fmla="*/ 246 h 369"/>
                <a:gd name="T66" fmla="*/ 9 w 883"/>
                <a:gd name="T67" fmla="*/ 223 h 369"/>
                <a:gd name="T68" fmla="*/ 0 w 883"/>
                <a:gd name="T69" fmla="*/ 197 h 369"/>
                <a:gd name="T70" fmla="*/ 0 w 883"/>
                <a:gd name="T71" fmla="*/ 172 h 369"/>
                <a:gd name="T72" fmla="*/ 9 w 883"/>
                <a:gd name="T73" fmla="*/ 147 h 369"/>
                <a:gd name="T74" fmla="*/ 26 w 883"/>
                <a:gd name="T75" fmla="*/ 123 h 369"/>
                <a:gd name="T76" fmla="*/ 49 w 883"/>
                <a:gd name="T77" fmla="*/ 100 h 369"/>
                <a:gd name="T78" fmla="*/ 81 w 883"/>
                <a:gd name="T79" fmla="*/ 79 h 369"/>
                <a:gd name="T80" fmla="*/ 119 w 883"/>
                <a:gd name="T81" fmla="*/ 60 h 369"/>
                <a:gd name="T82" fmla="*/ 162 w 883"/>
                <a:gd name="T83" fmla="*/ 43 h 369"/>
                <a:gd name="T84" fmla="*/ 213 w 883"/>
                <a:gd name="T85" fmla="*/ 28 h 369"/>
                <a:gd name="T86" fmla="*/ 266 w 883"/>
                <a:gd name="T87" fmla="*/ 15 h 369"/>
                <a:gd name="T88" fmla="*/ 323 w 883"/>
                <a:gd name="T89" fmla="*/ 7 h 369"/>
                <a:gd name="T90" fmla="*/ 381 w 883"/>
                <a:gd name="T91" fmla="*/ 2 h 369"/>
                <a:gd name="T92" fmla="*/ 442 w 883"/>
                <a:gd name="T93" fmla="*/ 0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83" h="369">
                  <a:moveTo>
                    <a:pt x="442" y="0"/>
                  </a:moveTo>
                  <a:lnTo>
                    <a:pt x="502" y="2"/>
                  </a:lnTo>
                  <a:lnTo>
                    <a:pt x="562" y="7"/>
                  </a:lnTo>
                  <a:lnTo>
                    <a:pt x="619" y="15"/>
                  </a:lnTo>
                  <a:lnTo>
                    <a:pt x="672" y="28"/>
                  </a:lnTo>
                  <a:lnTo>
                    <a:pt x="721" y="43"/>
                  </a:lnTo>
                  <a:lnTo>
                    <a:pt x="766" y="60"/>
                  </a:lnTo>
                  <a:lnTo>
                    <a:pt x="804" y="79"/>
                  </a:lnTo>
                  <a:lnTo>
                    <a:pt x="836" y="100"/>
                  </a:lnTo>
                  <a:lnTo>
                    <a:pt x="859" y="123"/>
                  </a:lnTo>
                  <a:lnTo>
                    <a:pt x="876" y="147"/>
                  </a:lnTo>
                  <a:lnTo>
                    <a:pt x="883" y="172"/>
                  </a:lnTo>
                  <a:lnTo>
                    <a:pt x="883" y="197"/>
                  </a:lnTo>
                  <a:lnTo>
                    <a:pt x="876" y="223"/>
                  </a:lnTo>
                  <a:lnTo>
                    <a:pt x="859" y="246"/>
                  </a:lnTo>
                  <a:lnTo>
                    <a:pt x="836" y="270"/>
                  </a:lnTo>
                  <a:lnTo>
                    <a:pt x="804" y="291"/>
                  </a:lnTo>
                  <a:lnTo>
                    <a:pt x="766" y="310"/>
                  </a:lnTo>
                  <a:lnTo>
                    <a:pt x="721" y="327"/>
                  </a:lnTo>
                  <a:lnTo>
                    <a:pt x="672" y="342"/>
                  </a:lnTo>
                  <a:lnTo>
                    <a:pt x="619" y="354"/>
                  </a:lnTo>
                  <a:lnTo>
                    <a:pt x="562" y="363"/>
                  </a:lnTo>
                  <a:lnTo>
                    <a:pt x="502" y="367"/>
                  </a:lnTo>
                  <a:lnTo>
                    <a:pt x="442" y="369"/>
                  </a:lnTo>
                  <a:lnTo>
                    <a:pt x="381" y="367"/>
                  </a:lnTo>
                  <a:lnTo>
                    <a:pt x="323" y="363"/>
                  </a:lnTo>
                  <a:lnTo>
                    <a:pt x="266" y="354"/>
                  </a:lnTo>
                  <a:lnTo>
                    <a:pt x="213" y="342"/>
                  </a:lnTo>
                  <a:lnTo>
                    <a:pt x="162" y="327"/>
                  </a:lnTo>
                  <a:lnTo>
                    <a:pt x="119" y="310"/>
                  </a:lnTo>
                  <a:lnTo>
                    <a:pt x="81" y="291"/>
                  </a:lnTo>
                  <a:lnTo>
                    <a:pt x="49" y="270"/>
                  </a:lnTo>
                  <a:lnTo>
                    <a:pt x="26" y="246"/>
                  </a:lnTo>
                  <a:lnTo>
                    <a:pt x="9" y="223"/>
                  </a:lnTo>
                  <a:lnTo>
                    <a:pt x="0" y="197"/>
                  </a:lnTo>
                  <a:lnTo>
                    <a:pt x="0" y="172"/>
                  </a:lnTo>
                  <a:lnTo>
                    <a:pt x="9" y="147"/>
                  </a:lnTo>
                  <a:lnTo>
                    <a:pt x="26" y="123"/>
                  </a:lnTo>
                  <a:lnTo>
                    <a:pt x="49" y="100"/>
                  </a:lnTo>
                  <a:lnTo>
                    <a:pt x="81" y="79"/>
                  </a:lnTo>
                  <a:lnTo>
                    <a:pt x="119" y="60"/>
                  </a:lnTo>
                  <a:lnTo>
                    <a:pt x="162" y="43"/>
                  </a:lnTo>
                  <a:lnTo>
                    <a:pt x="213" y="28"/>
                  </a:lnTo>
                  <a:lnTo>
                    <a:pt x="266" y="15"/>
                  </a:lnTo>
                  <a:lnTo>
                    <a:pt x="323" y="7"/>
                  </a:lnTo>
                  <a:lnTo>
                    <a:pt x="381" y="2"/>
                  </a:lnTo>
                  <a:lnTo>
                    <a:pt x="442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7397" name="Rectangle 21"/>
            <p:cNvSpPr>
              <a:spLocks noChangeArrowheads="1"/>
            </p:cNvSpPr>
            <p:nvPr/>
          </p:nvSpPr>
          <p:spPr bwMode="auto">
            <a:xfrm>
              <a:off x="1831" y="2668"/>
              <a:ext cx="94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100">
                  <a:solidFill>
                    <a:srgbClr val="FF0000"/>
                  </a:solidFill>
                </a:rPr>
                <a:t>1</a:t>
              </a:r>
              <a:endParaRPr lang="en-US"/>
            </a:p>
          </p:txBody>
        </p:sp>
      </p:grpSp>
      <p:grpSp>
        <p:nvGrpSpPr>
          <p:cNvPr id="1637398" name="Group 22"/>
          <p:cNvGrpSpPr>
            <a:grpSpLocks/>
          </p:cNvGrpSpPr>
          <p:nvPr/>
        </p:nvGrpSpPr>
        <p:grpSpPr bwMode="auto">
          <a:xfrm>
            <a:off x="2228851" y="2554288"/>
            <a:ext cx="1579563" cy="889000"/>
            <a:chOff x="328" y="1705"/>
            <a:chExt cx="995" cy="560"/>
          </a:xfrm>
        </p:grpSpPr>
        <p:sp>
          <p:nvSpPr>
            <p:cNvPr id="1637399" name="Freeform 23"/>
            <p:cNvSpPr>
              <a:spLocks/>
            </p:cNvSpPr>
            <p:nvPr/>
          </p:nvSpPr>
          <p:spPr bwMode="auto">
            <a:xfrm>
              <a:off x="328" y="1881"/>
              <a:ext cx="995" cy="384"/>
            </a:xfrm>
            <a:custGeom>
              <a:avLst/>
              <a:gdLst>
                <a:gd name="T0" fmla="*/ 514 w 995"/>
                <a:gd name="T1" fmla="*/ 4 h 384"/>
                <a:gd name="T2" fmla="*/ 576 w 995"/>
                <a:gd name="T3" fmla="*/ 10 h 384"/>
                <a:gd name="T4" fmla="*/ 638 w 995"/>
                <a:gd name="T5" fmla="*/ 21 h 384"/>
                <a:gd name="T6" fmla="*/ 695 w 995"/>
                <a:gd name="T7" fmla="*/ 34 h 384"/>
                <a:gd name="T8" fmla="*/ 752 w 995"/>
                <a:gd name="T9" fmla="*/ 49 h 384"/>
                <a:gd name="T10" fmla="*/ 803 w 995"/>
                <a:gd name="T11" fmla="*/ 66 h 384"/>
                <a:gd name="T12" fmla="*/ 850 w 995"/>
                <a:gd name="T13" fmla="*/ 85 h 384"/>
                <a:gd name="T14" fmla="*/ 891 w 995"/>
                <a:gd name="T15" fmla="*/ 106 h 384"/>
                <a:gd name="T16" fmla="*/ 927 w 995"/>
                <a:gd name="T17" fmla="*/ 127 h 384"/>
                <a:gd name="T18" fmla="*/ 954 w 995"/>
                <a:gd name="T19" fmla="*/ 150 h 384"/>
                <a:gd name="T20" fmla="*/ 976 w 995"/>
                <a:gd name="T21" fmla="*/ 176 h 384"/>
                <a:gd name="T22" fmla="*/ 988 w 995"/>
                <a:gd name="T23" fmla="*/ 199 h 384"/>
                <a:gd name="T24" fmla="*/ 995 w 995"/>
                <a:gd name="T25" fmla="*/ 222 h 384"/>
                <a:gd name="T26" fmla="*/ 993 w 995"/>
                <a:gd name="T27" fmla="*/ 248 h 384"/>
                <a:gd name="T28" fmla="*/ 982 w 995"/>
                <a:gd name="T29" fmla="*/ 269 h 384"/>
                <a:gd name="T30" fmla="*/ 965 w 995"/>
                <a:gd name="T31" fmla="*/ 290 h 384"/>
                <a:gd name="T32" fmla="*/ 940 w 995"/>
                <a:gd name="T33" fmla="*/ 312 h 384"/>
                <a:gd name="T34" fmla="*/ 908 w 995"/>
                <a:gd name="T35" fmla="*/ 329 h 384"/>
                <a:gd name="T36" fmla="*/ 869 w 995"/>
                <a:gd name="T37" fmla="*/ 345 h 384"/>
                <a:gd name="T38" fmla="*/ 827 w 995"/>
                <a:gd name="T39" fmla="*/ 358 h 384"/>
                <a:gd name="T40" fmla="*/ 776 w 995"/>
                <a:gd name="T41" fmla="*/ 369 h 384"/>
                <a:gd name="T42" fmla="*/ 723 w 995"/>
                <a:gd name="T43" fmla="*/ 377 h 384"/>
                <a:gd name="T44" fmla="*/ 665 w 995"/>
                <a:gd name="T45" fmla="*/ 382 h 384"/>
                <a:gd name="T46" fmla="*/ 606 w 995"/>
                <a:gd name="T47" fmla="*/ 384 h 384"/>
                <a:gd name="T48" fmla="*/ 544 w 995"/>
                <a:gd name="T49" fmla="*/ 384 h 384"/>
                <a:gd name="T50" fmla="*/ 480 w 995"/>
                <a:gd name="T51" fmla="*/ 379 h 384"/>
                <a:gd name="T52" fmla="*/ 419 w 995"/>
                <a:gd name="T53" fmla="*/ 373 h 384"/>
                <a:gd name="T54" fmla="*/ 357 w 995"/>
                <a:gd name="T55" fmla="*/ 362 h 384"/>
                <a:gd name="T56" fmla="*/ 300 w 995"/>
                <a:gd name="T57" fmla="*/ 350 h 384"/>
                <a:gd name="T58" fmla="*/ 242 w 995"/>
                <a:gd name="T59" fmla="*/ 335 h 384"/>
                <a:gd name="T60" fmla="*/ 191 w 995"/>
                <a:gd name="T61" fmla="*/ 318 h 384"/>
                <a:gd name="T62" fmla="*/ 144 w 995"/>
                <a:gd name="T63" fmla="*/ 299 h 384"/>
                <a:gd name="T64" fmla="*/ 104 w 995"/>
                <a:gd name="T65" fmla="*/ 278 h 384"/>
                <a:gd name="T66" fmla="*/ 68 w 995"/>
                <a:gd name="T67" fmla="*/ 256 h 384"/>
                <a:gd name="T68" fmla="*/ 40 w 995"/>
                <a:gd name="T69" fmla="*/ 233 h 384"/>
                <a:gd name="T70" fmla="*/ 19 w 995"/>
                <a:gd name="T71" fmla="*/ 208 h 384"/>
                <a:gd name="T72" fmla="*/ 6 w 995"/>
                <a:gd name="T73" fmla="*/ 184 h 384"/>
                <a:gd name="T74" fmla="*/ 0 w 995"/>
                <a:gd name="T75" fmla="*/ 161 h 384"/>
                <a:gd name="T76" fmla="*/ 2 w 995"/>
                <a:gd name="T77" fmla="*/ 138 h 384"/>
                <a:gd name="T78" fmla="*/ 13 w 995"/>
                <a:gd name="T79" fmla="*/ 114 h 384"/>
                <a:gd name="T80" fmla="*/ 30 w 995"/>
                <a:gd name="T81" fmla="*/ 93 h 384"/>
                <a:gd name="T82" fmla="*/ 55 w 995"/>
                <a:gd name="T83" fmla="*/ 72 h 384"/>
                <a:gd name="T84" fmla="*/ 87 w 995"/>
                <a:gd name="T85" fmla="*/ 55 h 384"/>
                <a:gd name="T86" fmla="*/ 125 w 995"/>
                <a:gd name="T87" fmla="*/ 38 h 384"/>
                <a:gd name="T88" fmla="*/ 168 w 995"/>
                <a:gd name="T89" fmla="*/ 25 h 384"/>
                <a:gd name="T90" fmla="*/ 219 w 995"/>
                <a:gd name="T91" fmla="*/ 15 h 384"/>
                <a:gd name="T92" fmla="*/ 272 w 995"/>
                <a:gd name="T93" fmla="*/ 6 h 384"/>
                <a:gd name="T94" fmla="*/ 329 w 995"/>
                <a:gd name="T95" fmla="*/ 2 h 384"/>
                <a:gd name="T96" fmla="*/ 389 w 995"/>
                <a:gd name="T97" fmla="*/ 0 h 384"/>
                <a:gd name="T98" fmla="*/ 450 w 995"/>
                <a:gd name="T99" fmla="*/ 0 h 384"/>
                <a:gd name="T100" fmla="*/ 514 w 995"/>
                <a:gd name="T101" fmla="*/ 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95" h="384">
                  <a:moveTo>
                    <a:pt x="514" y="4"/>
                  </a:moveTo>
                  <a:lnTo>
                    <a:pt x="576" y="10"/>
                  </a:lnTo>
                  <a:lnTo>
                    <a:pt x="638" y="21"/>
                  </a:lnTo>
                  <a:lnTo>
                    <a:pt x="695" y="34"/>
                  </a:lnTo>
                  <a:lnTo>
                    <a:pt x="752" y="49"/>
                  </a:lnTo>
                  <a:lnTo>
                    <a:pt x="803" y="66"/>
                  </a:lnTo>
                  <a:lnTo>
                    <a:pt x="850" y="85"/>
                  </a:lnTo>
                  <a:lnTo>
                    <a:pt x="891" y="106"/>
                  </a:lnTo>
                  <a:lnTo>
                    <a:pt x="927" y="127"/>
                  </a:lnTo>
                  <a:lnTo>
                    <a:pt x="954" y="150"/>
                  </a:lnTo>
                  <a:lnTo>
                    <a:pt x="976" y="176"/>
                  </a:lnTo>
                  <a:lnTo>
                    <a:pt x="988" y="199"/>
                  </a:lnTo>
                  <a:lnTo>
                    <a:pt x="995" y="222"/>
                  </a:lnTo>
                  <a:lnTo>
                    <a:pt x="993" y="248"/>
                  </a:lnTo>
                  <a:lnTo>
                    <a:pt x="982" y="269"/>
                  </a:lnTo>
                  <a:lnTo>
                    <a:pt x="965" y="290"/>
                  </a:lnTo>
                  <a:lnTo>
                    <a:pt x="940" y="312"/>
                  </a:lnTo>
                  <a:lnTo>
                    <a:pt x="908" y="329"/>
                  </a:lnTo>
                  <a:lnTo>
                    <a:pt x="869" y="345"/>
                  </a:lnTo>
                  <a:lnTo>
                    <a:pt x="827" y="358"/>
                  </a:lnTo>
                  <a:lnTo>
                    <a:pt x="776" y="369"/>
                  </a:lnTo>
                  <a:lnTo>
                    <a:pt x="723" y="377"/>
                  </a:lnTo>
                  <a:lnTo>
                    <a:pt x="665" y="382"/>
                  </a:lnTo>
                  <a:lnTo>
                    <a:pt x="606" y="384"/>
                  </a:lnTo>
                  <a:lnTo>
                    <a:pt x="544" y="384"/>
                  </a:lnTo>
                  <a:lnTo>
                    <a:pt x="480" y="379"/>
                  </a:lnTo>
                  <a:lnTo>
                    <a:pt x="419" y="373"/>
                  </a:lnTo>
                  <a:lnTo>
                    <a:pt x="357" y="362"/>
                  </a:lnTo>
                  <a:lnTo>
                    <a:pt x="300" y="350"/>
                  </a:lnTo>
                  <a:lnTo>
                    <a:pt x="242" y="335"/>
                  </a:lnTo>
                  <a:lnTo>
                    <a:pt x="191" y="318"/>
                  </a:lnTo>
                  <a:lnTo>
                    <a:pt x="144" y="299"/>
                  </a:lnTo>
                  <a:lnTo>
                    <a:pt x="104" y="278"/>
                  </a:lnTo>
                  <a:lnTo>
                    <a:pt x="68" y="256"/>
                  </a:lnTo>
                  <a:lnTo>
                    <a:pt x="40" y="233"/>
                  </a:lnTo>
                  <a:lnTo>
                    <a:pt x="19" y="208"/>
                  </a:lnTo>
                  <a:lnTo>
                    <a:pt x="6" y="184"/>
                  </a:lnTo>
                  <a:lnTo>
                    <a:pt x="0" y="161"/>
                  </a:lnTo>
                  <a:lnTo>
                    <a:pt x="2" y="138"/>
                  </a:lnTo>
                  <a:lnTo>
                    <a:pt x="13" y="114"/>
                  </a:lnTo>
                  <a:lnTo>
                    <a:pt x="30" y="93"/>
                  </a:lnTo>
                  <a:lnTo>
                    <a:pt x="55" y="72"/>
                  </a:lnTo>
                  <a:lnTo>
                    <a:pt x="87" y="55"/>
                  </a:lnTo>
                  <a:lnTo>
                    <a:pt x="125" y="38"/>
                  </a:lnTo>
                  <a:lnTo>
                    <a:pt x="168" y="25"/>
                  </a:lnTo>
                  <a:lnTo>
                    <a:pt x="219" y="15"/>
                  </a:lnTo>
                  <a:lnTo>
                    <a:pt x="272" y="6"/>
                  </a:lnTo>
                  <a:lnTo>
                    <a:pt x="329" y="2"/>
                  </a:lnTo>
                  <a:lnTo>
                    <a:pt x="389" y="0"/>
                  </a:lnTo>
                  <a:lnTo>
                    <a:pt x="450" y="0"/>
                  </a:lnTo>
                  <a:lnTo>
                    <a:pt x="514" y="4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7400" name="Rectangle 24"/>
            <p:cNvSpPr>
              <a:spLocks noChangeArrowheads="1"/>
            </p:cNvSpPr>
            <p:nvPr/>
          </p:nvSpPr>
          <p:spPr bwMode="auto">
            <a:xfrm>
              <a:off x="853" y="1705"/>
              <a:ext cx="93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100">
                  <a:solidFill>
                    <a:srgbClr val="FF0000"/>
                  </a:solidFill>
                </a:rPr>
                <a:t>2</a:t>
              </a:r>
              <a:endParaRPr lang="en-US"/>
            </a:p>
          </p:txBody>
        </p:sp>
      </p:grpSp>
      <p:grpSp>
        <p:nvGrpSpPr>
          <p:cNvPr id="1637401" name="Group 25"/>
          <p:cNvGrpSpPr>
            <a:grpSpLocks/>
          </p:cNvGrpSpPr>
          <p:nvPr/>
        </p:nvGrpSpPr>
        <p:grpSpPr bwMode="auto">
          <a:xfrm>
            <a:off x="1884363" y="1887539"/>
            <a:ext cx="3935412" cy="3487737"/>
            <a:chOff x="111" y="1285"/>
            <a:chExt cx="2479" cy="2197"/>
          </a:xfrm>
        </p:grpSpPr>
        <p:sp>
          <p:nvSpPr>
            <p:cNvPr id="1637402" name="Rectangle 26"/>
            <p:cNvSpPr>
              <a:spLocks noChangeArrowheads="1"/>
            </p:cNvSpPr>
            <p:nvPr/>
          </p:nvSpPr>
          <p:spPr bwMode="auto">
            <a:xfrm>
              <a:off x="2484" y="1705"/>
              <a:ext cx="94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100">
                  <a:solidFill>
                    <a:srgbClr val="FF0000"/>
                  </a:solidFill>
                </a:rPr>
                <a:t>5</a:t>
              </a:r>
              <a:endParaRPr lang="en-US"/>
            </a:p>
          </p:txBody>
        </p:sp>
        <p:sp>
          <p:nvSpPr>
            <p:cNvPr id="1637403" name="Freeform 27"/>
            <p:cNvSpPr>
              <a:spLocks/>
            </p:cNvSpPr>
            <p:nvPr/>
          </p:nvSpPr>
          <p:spPr bwMode="auto">
            <a:xfrm>
              <a:off x="111" y="1285"/>
              <a:ext cx="2479" cy="2197"/>
            </a:xfrm>
            <a:custGeom>
              <a:avLst/>
              <a:gdLst>
                <a:gd name="T0" fmla="*/ 1339 w 2479"/>
                <a:gd name="T1" fmla="*/ 2 h 2197"/>
                <a:gd name="T2" fmla="*/ 1541 w 2479"/>
                <a:gd name="T3" fmla="*/ 32 h 2197"/>
                <a:gd name="T4" fmla="*/ 1735 w 2479"/>
                <a:gd name="T5" fmla="*/ 91 h 2197"/>
                <a:gd name="T6" fmla="*/ 1916 w 2479"/>
                <a:gd name="T7" fmla="*/ 178 h 2197"/>
                <a:gd name="T8" fmla="*/ 2077 w 2479"/>
                <a:gd name="T9" fmla="*/ 288 h 2197"/>
                <a:gd name="T10" fmla="*/ 2215 w 2479"/>
                <a:gd name="T11" fmla="*/ 422 h 2197"/>
                <a:gd name="T12" fmla="*/ 2328 w 2479"/>
                <a:gd name="T13" fmla="*/ 572 h 2197"/>
                <a:gd name="T14" fmla="*/ 2411 w 2479"/>
                <a:gd name="T15" fmla="*/ 740 h 2197"/>
                <a:gd name="T16" fmla="*/ 2462 w 2479"/>
                <a:gd name="T17" fmla="*/ 916 h 2197"/>
                <a:gd name="T18" fmla="*/ 2479 w 2479"/>
                <a:gd name="T19" fmla="*/ 1096 h 2197"/>
                <a:gd name="T20" fmla="*/ 2462 w 2479"/>
                <a:gd name="T21" fmla="*/ 1277 h 2197"/>
                <a:gd name="T22" fmla="*/ 2411 w 2479"/>
                <a:gd name="T23" fmla="*/ 1453 h 2197"/>
                <a:gd name="T24" fmla="*/ 2330 w 2479"/>
                <a:gd name="T25" fmla="*/ 1620 h 2197"/>
                <a:gd name="T26" fmla="*/ 2217 w 2479"/>
                <a:gd name="T27" fmla="*/ 1771 h 2197"/>
                <a:gd name="T28" fmla="*/ 2079 w 2479"/>
                <a:gd name="T29" fmla="*/ 1904 h 2197"/>
                <a:gd name="T30" fmla="*/ 1918 w 2479"/>
                <a:gd name="T31" fmla="*/ 2017 h 2197"/>
                <a:gd name="T32" fmla="*/ 1739 w 2479"/>
                <a:gd name="T33" fmla="*/ 2104 h 2197"/>
                <a:gd name="T34" fmla="*/ 1546 w 2479"/>
                <a:gd name="T35" fmla="*/ 2163 h 2197"/>
                <a:gd name="T36" fmla="*/ 1344 w 2479"/>
                <a:gd name="T37" fmla="*/ 2193 h 2197"/>
                <a:gd name="T38" fmla="*/ 1139 w 2479"/>
                <a:gd name="T39" fmla="*/ 2193 h 2197"/>
                <a:gd name="T40" fmla="*/ 938 w 2479"/>
                <a:gd name="T41" fmla="*/ 2163 h 2197"/>
                <a:gd name="T42" fmla="*/ 744 w 2479"/>
                <a:gd name="T43" fmla="*/ 2106 h 2197"/>
                <a:gd name="T44" fmla="*/ 563 w 2479"/>
                <a:gd name="T45" fmla="*/ 2019 h 2197"/>
                <a:gd name="T46" fmla="*/ 402 w 2479"/>
                <a:gd name="T47" fmla="*/ 1909 h 2197"/>
                <a:gd name="T48" fmla="*/ 264 w 2479"/>
                <a:gd name="T49" fmla="*/ 1775 h 2197"/>
                <a:gd name="T50" fmla="*/ 151 w 2479"/>
                <a:gd name="T51" fmla="*/ 1622 h 2197"/>
                <a:gd name="T52" fmla="*/ 68 w 2479"/>
                <a:gd name="T53" fmla="*/ 1457 h 2197"/>
                <a:gd name="T54" fmla="*/ 17 w 2479"/>
                <a:gd name="T55" fmla="*/ 1281 h 2197"/>
                <a:gd name="T56" fmla="*/ 0 w 2479"/>
                <a:gd name="T57" fmla="*/ 1101 h 2197"/>
                <a:gd name="T58" fmla="*/ 17 w 2479"/>
                <a:gd name="T59" fmla="*/ 920 h 2197"/>
                <a:gd name="T60" fmla="*/ 68 w 2479"/>
                <a:gd name="T61" fmla="*/ 744 h 2197"/>
                <a:gd name="T62" fmla="*/ 149 w 2479"/>
                <a:gd name="T63" fmla="*/ 577 h 2197"/>
                <a:gd name="T64" fmla="*/ 261 w 2479"/>
                <a:gd name="T65" fmla="*/ 424 h 2197"/>
                <a:gd name="T66" fmla="*/ 400 w 2479"/>
                <a:gd name="T67" fmla="*/ 290 h 2197"/>
                <a:gd name="T68" fmla="*/ 559 w 2479"/>
                <a:gd name="T69" fmla="*/ 180 h 2197"/>
                <a:gd name="T70" fmla="*/ 740 w 2479"/>
                <a:gd name="T71" fmla="*/ 93 h 2197"/>
                <a:gd name="T72" fmla="*/ 933 w 2479"/>
                <a:gd name="T73" fmla="*/ 34 h 2197"/>
                <a:gd name="T74" fmla="*/ 1135 w 2479"/>
                <a:gd name="T75" fmla="*/ 4 h 2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79" h="2197">
                  <a:moveTo>
                    <a:pt x="1237" y="0"/>
                  </a:moveTo>
                  <a:lnTo>
                    <a:pt x="1339" y="2"/>
                  </a:lnTo>
                  <a:lnTo>
                    <a:pt x="1441" y="15"/>
                  </a:lnTo>
                  <a:lnTo>
                    <a:pt x="1541" y="32"/>
                  </a:lnTo>
                  <a:lnTo>
                    <a:pt x="1639" y="59"/>
                  </a:lnTo>
                  <a:lnTo>
                    <a:pt x="1735" y="91"/>
                  </a:lnTo>
                  <a:lnTo>
                    <a:pt x="1826" y="131"/>
                  </a:lnTo>
                  <a:lnTo>
                    <a:pt x="1916" y="178"/>
                  </a:lnTo>
                  <a:lnTo>
                    <a:pt x="1998" y="229"/>
                  </a:lnTo>
                  <a:lnTo>
                    <a:pt x="2077" y="288"/>
                  </a:lnTo>
                  <a:lnTo>
                    <a:pt x="2149" y="352"/>
                  </a:lnTo>
                  <a:lnTo>
                    <a:pt x="2215" y="422"/>
                  </a:lnTo>
                  <a:lnTo>
                    <a:pt x="2275" y="496"/>
                  </a:lnTo>
                  <a:lnTo>
                    <a:pt x="2328" y="572"/>
                  </a:lnTo>
                  <a:lnTo>
                    <a:pt x="2373" y="655"/>
                  </a:lnTo>
                  <a:lnTo>
                    <a:pt x="2411" y="740"/>
                  </a:lnTo>
                  <a:lnTo>
                    <a:pt x="2441" y="827"/>
                  </a:lnTo>
                  <a:lnTo>
                    <a:pt x="2462" y="916"/>
                  </a:lnTo>
                  <a:lnTo>
                    <a:pt x="2475" y="1005"/>
                  </a:lnTo>
                  <a:lnTo>
                    <a:pt x="2479" y="1096"/>
                  </a:lnTo>
                  <a:lnTo>
                    <a:pt x="2475" y="1188"/>
                  </a:lnTo>
                  <a:lnTo>
                    <a:pt x="2462" y="1277"/>
                  </a:lnTo>
                  <a:lnTo>
                    <a:pt x="2441" y="1366"/>
                  </a:lnTo>
                  <a:lnTo>
                    <a:pt x="2411" y="1453"/>
                  </a:lnTo>
                  <a:lnTo>
                    <a:pt x="2375" y="1537"/>
                  </a:lnTo>
                  <a:lnTo>
                    <a:pt x="2330" y="1620"/>
                  </a:lnTo>
                  <a:lnTo>
                    <a:pt x="2277" y="1697"/>
                  </a:lnTo>
                  <a:lnTo>
                    <a:pt x="2217" y="1771"/>
                  </a:lnTo>
                  <a:lnTo>
                    <a:pt x="2152" y="1841"/>
                  </a:lnTo>
                  <a:lnTo>
                    <a:pt x="2079" y="1904"/>
                  </a:lnTo>
                  <a:lnTo>
                    <a:pt x="2003" y="1964"/>
                  </a:lnTo>
                  <a:lnTo>
                    <a:pt x="1918" y="2017"/>
                  </a:lnTo>
                  <a:lnTo>
                    <a:pt x="1830" y="2063"/>
                  </a:lnTo>
                  <a:lnTo>
                    <a:pt x="1739" y="2104"/>
                  </a:lnTo>
                  <a:lnTo>
                    <a:pt x="1643" y="2136"/>
                  </a:lnTo>
                  <a:lnTo>
                    <a:pt x="1546" y="2163"/>
                  </a:lnTo>
                  <a:lnTo>
                    <a:pt x="1446" y="2182"/>
                  </a:lnTo>
                  <a:lnTo>
                    <a:pt x="1344" y="2193"/>
                  </a:lnTo>
                  <a:lnTo>
                    <a:pt x="1242" y="2197"/>
                  </a:lnTo>
                  <a:lnTo>
                    <a:pt x="1139" y="2193"/>
                  </a:lnTo>
                  <a:lnTo>
                    <a:pt x="1037" y="2182"/>
                  </a:lnTo>
                  <a:lnTo>
                    <a:pt x="938" y="2163"/>
                  </a:lnTo>
                  <a:lnTo>
                    <a:pt x="840" y="2138"/>
                  </a:lnTo>
                  <a:lnTo>
                    <a:pt x="744" y="2106"/>
                  </a:lnTo>
                  <a:lnTo>
                    <a:pt x="650" y="2066"/>
                  </a:lnTo>
                  <a:lnTo>
                    <a:pt x="563" y="2019"/>
                  </a:lnTo>
                  <a:lnTo>
                    <a:pt x="480" y="1966"/>
                  </a:lnTo>
                  <a:lnTo>
                    <a:pt x="402" y="1909"/>
                  </a:lnTo>
                  <a:lnTo>
                    <a:pt x="329" y="1843"/>
                  </a:lnTo>
                  <a:lnTo>
                    <a:pt x="264" y="1775"/>
                  </a:lnTo>
                  <a:lnTo>
                    <a:pt x="204" y="1701"/>
                  </a:lnTo>
                  <a:lnTo>
                    <a:pt x="151" y="1622"/>
                  </a:lnTo>
                  <a:lnTo>
                    <a:pt x="106" y="1542"/>
                  </a:lnTo>
                  <a:lnTo>
                    <a:pt x="68" y="1457"/>
                  </a:lnTo>
                  <a:lnTo>
                    <a:pt x="38" y="1370"/>
                  </a:lnTo>
                  <a:lnTo>
                    <a:pt x="17" y="1281"/>
                  </a:lnTo>
                  <a:lnTo>
                    <a:pt x="4" y="1192"/>
                  </a:lnTo>
                  <a:lnTo>
                    <a:pt x="0" y="1101"/>
                  </a:lnTo>
                  <a:lnTo>
                    <a:pt x="4" y="1009"/>
                  </a:lnTo>
                  <a:lnTo>
                    <a:pt x="17" y="920"/>
                  </a:lnTo>
                  <a:lnTo>
                    <a:pt x="38" y="831"/>
                  </a:lnTo>
                  <a:lnTo>
                    <a:pt x="68" y="744"/>
                  </a:lnTo>
                  <a:lnTo>
                    <a:pt x="104" y="659"/>
                  </a:lnTo>
                  <a:lnTo>
                    <a:pt x="149" y="577"/>
                  </a:lnTo>
                  <a:lnTo>
                    <a:pt x="202" y="498"/>
                  </a:lnTo>
                  <a:lnTo>
                    <a:pt x="261" y="424"/>
                  </a:lnTo>
                  <a:lnTo>
                    <a:pt x="327" y="356"/>
                  </a:lnTo>
                  <a:lnTo>
                    <a:pt x="400" y="290"/>
                  </a:lnTo>
                  <a:lnTo>
                    <a:pt x="476" y="233"/>
                  </a:lnTo>
                  <a:lnTo>
                    <a:pt x="559" y="180"/>
                  </a:lnTo>
                  <a:lnTo>
                    <a:pt x="648" y="133"/>
                  </a:lnTo>
                  <a:lnTo>
                    <a:pt x="740" y="93"/>
                  </a:lnTo>
                  <a:lnTo>
                    <a:pt x="835" y="59"/>
                  </a:lnTo>
                  <a:lnTo>
                    <a:pt x="933" y="34"/>
                  </a:lnTo>
                  <a:lnTo>
                    <a:pt x="1033" y="15"/>
                  </a:lnTo>
                  <a:lnTo>
                    <a:pt x="1135" y="4"/>
                  </a:lnTo>
                  <a:lnTo>
                    <a:pt x="1237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37404" name="Group 28"/>
          <p:cNvGrpSpPr>
            <a:grpSpLocks/>
          </p:cNvGrpSpPr>
          <p:nvPr/>
        </p:nvGrpSpPr>
        <p:grpSpPr bwMode="auto">
          <a:xfrm>
            <a:off x="3406775" y="3287714"/>
            <a:ext cx="2160588" cy="1652587"/>
            <a:chOff x="1070" y="2167"/>
            <a:chExt cx="1361" cy="1041"/>
          </a:xfrm>
        </p:grpSpPr>
        <p:sp>
          <p:nvSpPr>
            <p:cNvPr id="1637405" name="Rectangle 29"/>
            <p:cNvSpPr>
              <a:spLocks noChangeArrowheads="1"/>
            </p:cNvSpPr>
            <p:nvPr/>
          </p:nvSpPr>
          <p:spPr bwMode="auto">
            <a:xfrm>
              <a:off x="1070" y="2560"/>
              <a:ext cx="93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100">
                  <a:solidFill>
                    <a:srgbClr val="FF0000"/>
                  </a:solidFill>
                </a:rPr>
                <a:t>3</a:t>
              </a:r>
              <a:endParaRPr lang="en-US"/>
            </a:p>
          </p:txBody>
        </p:sp>
        <p:sp>
          <p:nvSpPr>
            <p:cNvPr id="1637406" name="Freeform 30"/>
            <p:cNvSpPr>
              <a:spLocks/>
            </p:cNvSpPr>
            <p:nvPr/>
          </p:nvSpPr>
          <p:spPr bwMode="auto">
            <a:xfrm>
              <a:off x="1114" y="2167"/>
              <a:ext cx="1317" cy="1041"/>
            </a:xfrm>
            <a:custGeom>
              <a:avLst/>
              <a:gdLst>
                <a:gd name="T0" fmla="*/ 441 w 1317"/>
                <a:gd name="T1" fmla="*/ 174 h 1041"/>
                <a:gd name="T2" fmla="*/ 506 w 1317"/>
                <a:gd name="T3" fmla="*/ 134 h 1041"/>
                <a:gd name="T4" fmla="*/ 574 w 1317"/>
                <a:gd name="T5" fmla="*/ 100 h 1041"/>
                <a:gd name="T6" fmla="*/ 643 w 1317"/>
                <a:gd name="T7" fmla="*/ 70 h 1041"/>
                <a:gd name="T8" fmla="*/ 711 w 1317"/>
                <a:gd name="T9" fmla="*/ 47 h 1041"/>
                <a:gd name="T10" fmla="*/ 781 w 1317"/>
                <a:gd name="T11" fmla="*/ 26 h 1041"/>
                <a:gd name="T12" fmla="*/ 847 w 1317"/>
                <a:gd name="T13" fmla="*/ 13 h 1041"/>
                <a:gd name="T14" fmla="*/ 910 w 1317"/>
                <a:gd name="T15" fmla="*/ 4 h 1041"/>
                <a:gd name="T16" fmla="*/ 974 w 1317"/>
                <a:gd name="T17" fmla="*/ 0 h 1041"/>
                <a:gd name="T18" fmla="*/ 1032 w 1317"/>
                <a:gd name="T19" fmla="*/ 4 h 1041"/>
                <a:gd name="T20" fmla="*/ 1087 w 1317"/>
                <a:gd name="T21" fmla="*/ 13 h 1041"/>
                <a:gd name="T22" fmla="*/ 1136 w 1317"/>
                <a:gd name="T23" fmla="*/ 26 h 1041"/>
                <a:gd name="T24" fmla="*/ 1180 w 1317"/>
                <a:gd name="T25" fmla="*/ 45 h 1041"/>
                <a:gd name="T26" fmla="*/ 1219 w 1317"/>
                <a:gd name="T27" fmla="*/ 70 h 1041"/>
                <a:gd name="T28" fmla="*/ 1253 w 1317"/>
                <a:gd name="T29" fmla="*/ 100 h 1041"/>
                <a:gd name="T30" fmla="*/ 1278 w 1317"/>
                <a:gd name="T31" fmla="*/ 134 h 1041"/>
                <a:gd name="T32" fmla="*/ 1297 w 1317"/>
                <a:gd name="T33" fmla="*/ 172 h 1041"/>
                <a:gd name="T34" fmla="*/ 1310 w 1317"/>
                <a:gd name="T35" fmla="*/ 214 h 1041"/>
                <a:gd name="T36" fmla="*/ 1317 w 1317"/>
                <a:gd name="T37" fmla="*/ 261 h 1041"/>
                <a:gd name="T38" fmla="*/ 1314 w 1317"/>
                <a:gd name="T39" fmla="*/ 310 h 1041"/>
                <a:gd name="T40" fmla="*/ 1304 w 1317"/>
                <a:gd name="T41" fmla="*/ 359 h 1041"/>
                <a:gd name="T42" fmla="*/ 1289 w 1317"/>
                <a:gd name="T43" fmla="*/ 412 h 1041"/>
                <a:gd name="T44" fmla="*/ 1265 w 1317"/>
                <a:gd name="T45" fmla="*/ 467 h 1041"/>
                <a:gd name="T46" fmla="*/ 1236 w 1317"/>
                <a:gd name="T47" fmla="*/ 520 h 1041"/>
                <a:gd name="T48" fmla="*/ 1200 w 1317"/>
                <a:gd name="T49" fmla="*/ 575 h 1041"/>
                <a:gd name="T50" fmla="*/ 1157 w 1317"/>
                <a:gd name="T51" fmla="*/ 628 h 1041"/>
                <a:gd name="T52" fmla="*/ 1110 w 1317"/>
                <a:gd name="T53" fmla="*/ 681 h 1041"/>
                <a:gd name="T54" fmla="*/ 1057 w 1317"/>
                <a:gd name="T55" fmla="*/ 732 h 1041"/>
                <a:gd name="T56" fmla="*/ 1000 w 1317"/>
                <a:gd name="T57" fmla="*/ 781 h 1041"/>
                <a:gd name="T58" fmla="*/ 940 w 1317"/>
                <a:gd name="T59" fmla="*/ 825 h 1041"/>
                <a:gd name="T60" fmla="*/ 876 w 1317"/>
                <a:gd name="T61" fmla="*/ 868 h 1041"/>
                <a:gd name="T62" fmla="*/ 810 w 1317"/>
                <a:gd name="T63" fmla="*/ 908 h 1041"/>
                <a:gd name="T64" fmla="*/ 742 w 1317"/>
                <a:gd name="T65" fmla="*/ 942 h 1041"/>
                <a:gd name="T66" fmla="*/ 674 w 1317"/>
                <a:gd name="T67" fmla="*/ 971 h 1041"/>
                <a:gd name="T68" fmla="*/ 604 w 1317"/>
                <a:gd name="T69" fmla="*/ 995 h 1041"/>
                <a:gd name="T70" fmla="*/ 536 w 1317"/>
                <a:gd name="T71" fmla="*/ 1016 h 1041"/>
                <a:gd name="T72" fmla="*/ 470 w 1317"/>
                <a:gd name="T73" fmla="*/ 1029 h 1041"/>
                <a:gd name="T74" fmla="*/ 404 w 1317"/>
                <a:gd name="T75" fmla="*/ 1037 h 1041"/>
                <a:gd name="T76" fmla="*/ 343 w 1317"/>
                <a:gd name="T77" fmla="*/ 1041 h 1041"/>
                <a:gd name="T78" fmla="*/ 283 w 1317"/>
                <a:gd name="T79" fmla="*/ 1037 h 1041"/>
                <a:gd name="T80" fmla="*/ 230 w 1317"/>
                <a:gd name="T81" fmla="*/ 1029 h 1041"/>
                <a:gd name="T82" fmla="*/ 179 w 1317"/>
                <a:gd name="T83" fmla="*/ 1016 h 1041"/>
                <a:gd name="T84" fmla="*/ 134 w 1317"/>
                <a:gd name="T85" fmla="*/ 997 h 1041"/>
                <a:gd name="T86" fmla="*/ 96 w 1317"/>
                <a:gd name="T87" fmla="*/ 971 h 1041"/>
                <a:gd name="T88" fmla="*/ 64 w 1317"/>
                <a:gd name="T89" fmla="*/ 942 h 1041"/>
                <a:gd name="T90" fmla="*/ 37 w 1317"/>
                <a:gd name="T91" fmla="*/ 908 h 1041"/>
                <a:gd name="T92" fmla="*/ 17 w 1317"/>
                <a:gd name="T93" fmla="*/ 870 h 1041"/>
                <a:gd name="T94" fmla="*/ 7 w 1317"/>
                <a:gd name="T95" fmla="*/ 827 h 1041"/>
                <a:gd name="T96" fmla="*/ 0 w 1317"/>
                <a:gd name="T97" fmla="*/ 781 h 1041"/>
                <a:gd name="T98" fmla="*/ 3 w 1317"/>
                <a:gd name="T99" fmla="*/ 732 h 1041"/>
                <a:gd name="T100" fmla="*/ 11 w 1317"/>
                <a:gd name="T101" fmla="*/ 681 h 1041"/>
                <a:gd name="T102" fmla="*/ 28 w 1317"/>
                <a:gd name="T103" fmla="*/ 630 h 1041"/>
                <a:gd name="T104" fmla="*/ 51 w 1317"/>
                <a:gd name="T105" fmla="*/ 575 h 1041"/>
                <a:gd name="T106" fmla="*/ 81 w 1317"/>
                <a:gd name="T107" fmla="*/ 522 h 1041"/>
                <a:gd name="T108" fmla="*/ 117 w 1317"/>
                <a:gd name="T109" fmla="*/ 467 h 1041"/>
                <a:gd name="T110" fmla="*/ 160 w 1317"/>
                <a:gd name="T111" fmla="*/ 414 h 1041"/>
                <a:gd name="T112" fmla="*/ 207 w 1317"/>
                <a:gd name="T113" fmla="*/ 361 h 1041"/>
                <a:gd name="T114" fmla="*/ 260 w 1317"/>
                <a:gd name="T115" fmla="*/ 310 h 1041"/>
                <a:gd name="T116" fmla="*/ 315 w 1317"/>
                <a:gd name="T117" fmla="*/ 261 h 1041"/>
                <a:gd name="T118" fmla="*/ 377 w 1317"/>
                <a:gd name="T119" fmla="*/ 216 h 1041"/>
                <a:gd name="T120" fmla="*/ 441 w 1317"/>
                <a:gd name="T121" fmla="*/ 174 h 1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17" h="1041">
                  <a:moveTo>
                    <a:pt x="441" y="174"/>
                  </a:moveTo>
                  <a:lnTo>
                    <a:pt x="506" y="134"/>
                  </a:lnTo>
                  <a:lnTo>
                    <a:pt x="574" y="100"/>
                  </a:lnTo>
                  <a:lnTo>
                    <a:pt x="643" y="70"/>
                  </a:lnTo>
                  <a:lnTo>
                    <a:pt x="711" y="47"/>
                  </a:lnTo>
                  <a:lnTo>
                    <a:pt x="781" y="26"/>
                  </a:lnTo>
                  <a:lnTo>
                    <a:pt x="847" y="13"/>
                  </a:lnTo>
                  <a:lnTo>
                    <a:pt x="910" y="4"/>
                  </a:lnTo>
                  <a:lnTo>
                    <a:pt x="974" y="0"/>
                  </a:lnTo>
                  <a:lnTo>
                    <a:pt x="1032" y="4"/>
                  </a:lnTo>
                  <a:lnTo>
                    <a:pt x="1087" y="13"/>
                  </a:lnTo>
                  <a:lnTo>
                    <a:pt x="1136" y="26"/>
                  </a:lnTo>
                  <a:lnTo>
                    <a:pt x="1180" y="45"/>
                  </a:lnTo>
                  <a:lnTo>
                    <a:pt x="1219" y="70"/>
                  </a:lnTo>
                  <a:lnTo>
                    <a:pt x="1253" y="100"/>
                  </a:lnTo>
                  <a:lnTo>
                    <a:pt x="1278" y="134"/>
                  </a:lnTo>
                  <a:lnTo>
                    <a:pt x="1297" y="172"/>
                  </a:lnTo>
                  <a:lnTo>
                    <a:pt x="1310" y="214"/>
                  </a:lnTo>
                  <a:lnTo>
                    <a:pt x="1317" y="261"/>
                  </a:lnTo>
                  <a:lnTo>
                    <a:pt x="1314" y="310"/>
                  </a:lnTo>
                  <a:lnTo>
                    <a:pt x="1304" y="359"/>
                  </a:lnTo>
                  <a:lnTo>
                    <a:pt x="1289" y="412"/>
                  </a:lnTo>
                  <a:lnTo>
                    <a:pt x="1265" y="467"/>
                  </a:lnTo>
                  <a:lnTo>
                    <a:pt x="1236" y="520"/>
                  </a:lnTo>
                  <a:lnTo>
                    <a:pt x="1200" y="575"/>
                  </a:lnTo>
                  <a:lnTo>
                    <a:pt x="1157" y="628"/>
                  </a:lnTo>
                  <a:lnTo>
                    <a:pt x="1110" y="681"/>
                  </a:lnTo>
                  <a:lnTo>
                    <a:pt x="1057" y="732"/>
                  </a:lnTo>
                  <a:lnTo>
                    <a:pt x="1000" y="781"/>
                  </a:lnTo>
                  <a:lnTo>
                    <a:pt x="940" y="825"/>
                  </a:lnTo>
                  <a:lnTo>
                    <a:pt x="876" y="868"/>
                  </a:lnTo>
                  <a:lnTo>
                    <a:pt x="810" y="908"/>
                  </a:lnTo>
                  <a:lnTo>
                    <a:pt x="742" y="942"/>
                  </a:lnTo>
                  <a:lnTo>
                    <a:pt x="674" y="971"/>
                  </a:lnTo>
                  <a:lnTo>
                    <a:pt x="604" y="995"/>
                  </a:lnTo>
                  <a:lnTo>
                    <a:pt x="536" y="1016"/>
                  </a:lnTo>
                  <a:lnTo>
                    <a:pt x="470" y="1029"/>
                  </a:lnTo>
                  <a:lnTo>
                    <a:pt x="404" y="1037"/>
                  </a:lnTo>
                  <a:lnTo>
                    <a:pt x="343" y="1041"/>
                  </a:lnTo>
                  <a:lnTo>
                    <a:pt x="283" y="1037"/>
                  </a:lnTo>
                  <a:lnTo>
                    <a:pt x="230" y="1029"/>
                  </a:lnTo>
                  <a:lnTo>
                    <a:pt x="179" y="1016"/>
                  </a:lnTo>
                  <a:lnTo>
                    <a:pt x="134" y="997"/>
                  </a:lnTo>
                  <a:lnTo>
                    <a:pt x="96" y="971"/>
                  </a:lnTo>
                  <a:lnTo>
                    <a:pt x="64" y="942"/>
                  </a:lnTo>
                  <a:lnTo>
                    <a:pt x="37" y="908"/>
                  </a:lnTo>
                  <a:lnTo>
                    <a:pt x="17" y="870"/>
                  </a:lnTo>
                  <a:lnTo>
                    <a:pt x="7" y="827"/>
                  </a:lnTo>
                  <a:lnTo>
                    <a:pt x="0" y="781"/>
                  </a:lnTo>
                  <a:lnTo>
                    <a:pt x="3" y="732"/>
                  </a:lnTo>
                  <a:lnTo>
                    <a:pt x="11" y="681"/>
                  </a:lnTo>
                  <a:lnTo>
                    <a:pt x="28" y="630"/>
                  </a:lnTo>
                  <a:lnTo>
                    <a:pt x="51" y="575"/>
                  </a:lnTo>
                  <a:lnTo>
                    <a:pt x="81" y="522"/>
                  </a:lnTo>
                  <a:lnTo>
                    <a:pt x="117" y="467"/>
                  </a:lnTo>
                  <a:lnTo>
                    <a:pt x="160" y="414"/>
                  </a:lnTo>
                  <a:lnTo>
                    <a:pt x="207" y="361"/>
                  </a:lnTo>
                  <a:lnTo>
                    <a:pt x="260" y="310"/>
                  </a:lnTo>
                  <a:lnTo>
                    <a:pt x="315" y="261"/>
                  </a:lnTo>
                  <a:lnTo>
                    <a:pt x="377" y="216"/>
                  </a:lnTo>
                  <a:lnTo>
                    <a:pt x="441" y="174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37407" name="Group 31"/>
          <p:cNvGrpSpPr>
            <a:grpSpLocks/>
          </p:cNvGrpSpPr>
          <p:nvPr/>
        </p:nvGrpSpPr>
        <p:grpSpPr bwMode="auto">
          <a:xfrm>
            <a:off x="2139951" y="2025651"/>
            <a:ext cx="2906713" cy="1520825"/>
            <a:chOff x="272" y="1372"/>
            <a:chExt cx="1831" cy="958"/>
          </a:xfrm>
        </p:grpSpPr>
        <p:sp>
          <p:nvSpPr>
            <p:cNvPr id="1637408" name="Rectangle 32"/>
            <p:cNvSpPr>
              <a:spLocks noChangeArrowheads="1"/>
            </p:cNvSpPr>
            <p:nvPr/>
          </p:nvSpPr>
          <p:spPr bwMode="auto">
            <a:xfrm>
              <a:off x="1165" y="1380"/>
              <a:ext cx="93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100">
                  <a:solidFill>
                    <a:srgbClr val="FF0000"/>
                  </a:solidFill>
                </a:rPr>
                <a:t>4</a:t>
              </a:r>
              <a:endParaRPr lang="en-US"/>
            </a:p>
          </p:txBody>
        </p:sp>
        <p:sp>
          <p:nvSpPr>
            <p:cNvPr id="1637409" name="Freeform 33"/>
            <p:cNvSpPr>
              <a:spLocks/>
            </p:cNvSpPr>
            <p:nvPr/>
          </p:nvSpPr>
          <p:spPr bwMode="auto">
            <a:xfrm>
              <a:off x="272" y="1372"/>
              <a:ext cx="1831" cy="958"/>
            </a:xfrm>
            <a:custGeom>
              <a:avLst/>
              <a:gdLst>
                <a:gd name="T0" fmla="*/ 906 w 1831"/>
                <a:gd name="T1" fmla="*/ 25 h 958"/>
                <a:gd name="T2" fmla="*/ 1081 w 1831"/>
                <a:gd name="T3" fmla="*/ 4 h 958"/>
                <a:gd name="T4" fmla="*/ 1246 w 1831"/>
                <a:gd name="T5" fmla="*/ 0 h 958"/>
                <a:gd name="T6" fmla="*/ 1404 w 1831"/>
                <a:gd name="T7" fmla="*/ 13 h 958"/>
                <a:gd name="T8" fmla="*/ 1542 w 1831"/>
                <a:gd name="T9" fmla="*/ 42 h 958"/>
                <a:gd name="T10" fmla="*/ 1657 w 1831"/>
                <a:gd name="T11" fmla="*/ 87 h 958"/>
                <a:gd name="T12" fmla="*/ 1744 w 1831"/>
                <a:gd name="T13" fmla="*/ 146 h 958"/>
                <a:gd name="T14" fmla="*/ 1803 w 1831"/>
                <a:gd name="T15" fmla="*/ 218 h 958"/>
                <a:gd name="T16" fmla="*/ 1829 w 1831"/>
                <a:gd name="T17" fmla="*/ 299 h 958"/>
                <a:gd name="T18" fmla="*/ 1823 w 1831"/>
                <a:gd name="T19" fmla="*/ 388 h 958"/>
                <a:gd name="T20" fmla="*/ 1784 w 1831"/>
                <a:gd name="T21" fmla="*/ 477 h 958"/>
                <a:gd name="T22" fmla="*/ 1714 w 1831"/>
                <a:gd name="T23" fmla="*/ 568 h 958"/>
                <a:gd name="T24" fmla="*/ 1614 w 1831"/>
                <a:gd name="T25" fmla="*/ 657 h 958"/>
                <a:gd name="T26" fmla="*/ 1489 w 1831"/>
                <a:gd name="T27" fmla="*/ 738 h 958"/>
                <a:gd name="T28" fmla="*/ 1344 w 1831"/>
                <a:gd name="T29" fmla="*/ 810 h 958"/>
                <a:gd name="T30" fmla="*/ 1183 w 1831"/>
                <a:gd name="T31" fmla="*/ 869 h 958"/>
                <a:gd name="T32" fmla="*/ 1010 w 1831"/>
                <a:gd name="T33" fmla="*/ 914 h 958"/>
                <a:gd name="T34" fmla="*/ 838 w 1831"/>
                <a:gd name="T35" fmla="*/ 946 h 958"/>
                <a:gd name="T36" fmla="*/ 666 w 1831"/>
                <a:gd name="T37" fmla="*/ 958 h 958"/>
                <a:gd name="T38" fmla="*/ 504 w 1831"/>
                <a:gd name="T39" fmla="*/ 954 h 958"/>
                <a:gd name="T40" fmla="*/ 356 w 1831"/>
                <a:gd name="T41" fmla="*/ 933 h 958"/>
                <a:gd name="T42" fmla="*/ 228 w 1831"/>
                <a:gd name="T43" fmla="*/ 895 h 958"/>
                <a:gd name="T44" fmla="*/ 126 w 1831"/>
                <a:gd name="T45" fmla="*/ 842 h 958"/>
                <a:gd name="T46" fmla="*/ 51 w 1831"/>
                <a:gd name="T47" fmla="*/ 776 h 958"/>
                <a:gd name="T48" fmla="*/ 9 w 1831"/>
                <a:gd name="T49" fmla="*/ 700 h 958"/>
                <a:gd name="T50" fmla="*/ 0 w 1831"/>
                <a:gd name="T51" fmla="*/ 615 h 958"/>
                <a:gd name="T52" fmla="*/ 22 w 1831"/>
                <a:gd name="T53" fmla="*/ 524 h 958"/>
                <a:gd name="T54" fmla="*/ 77 w 1831"/>
                <a:gd name="T55" fmla="*/ 432 h 958"/>
                <a:gd name="T56" fmla="*/ 164 w 1831"/>
                <a:gd name="T57" fmla="*/ 343 h 958"/>
                <a:gd name="T58" fmla="*/ 277 w 1831"/>
                <a:gd name="T59" fmla="*/ 259 h 958"/>
                <a:gd name="T60" fmla="*/ 413 w 1831"/>
                <a:gd name="T61" fmla="*/ 182 h 958"/>
                <a:gd name="T62" fmla="*/ 566 w 1831"/>
                <a:gd name="T63" fmla="*/ 116 h 958"/>
                <a:gd name="T64" fmla="*/ 732 w 1831"/>
                <a:gd name="T65" fmla="*/ 63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31" h="958">
                  <a:moveTo>
                    <a:pt x="819" y="42"/>
                  </a:moveTo>
                  <a:lnTo>
                    <a:pt x="906" y="25"/>
                  </a:lnTo>
                  <a:lnTo>
                    <a:pt x="993" y="13"/>
                  </a:lnTo>
                  <a:lnTo>
                    <a:pt x="1081" y="4"/>
                  </a:lnTo>
                  <a:lnTo>
                    <a:pt x="1166" y="0"/>
                  </a:lnTo>
                  <a:lnTo>
                    <a:pt x="1246" y="0"/>
                  </a:lnTo>
                  <a:lnTo>
                    <a:pt x="1327" y="4"/>
                  </a:lnTo>
                  <a:lnTo>
                    <a:pt x="1404" y="13"/>
                  </a:lnTo>
                  <a:lnTo>
                    <a:pt x="1474" y="25"/>
                  </a:lnTo>
                  <a:lnTo>
                    <a:pt x="1542" y="42"/>
                  </a:lnTo>
                  <a:lnTo>
                    <a:pt x="1601" y="63"/>
                  </a:lnTo>
                  <a:lnTo>
                    <a:pt x="1657" y="87"/>
                  </a:lnTo>
                  <a:lnTo>
                    <a:pt x="1704" y="116"/>
                  </a:lnTo>
                  <a:lnTo>
                    <a:pt x="1744" y="146"/>
                  </a:lnTo>
                  <a:lnTo>
                    <a:pt x="1778" y="182"/>
                  </a:lnTo>
                  <a:lnTo>
                    <a:pt x="1803" y="218"/>
                  </a:lnTo>
                  <a:lnTo>
                    <a:pt x="1820" y="259"/>
                  </a:lnTo>
                  <a:lnTo>
                    <a:pt x="1829" y="299"/>
                  </a:lnTo>
                  <a:lnTo>
                    <a:pt x="1831" y="343"/>
                  </a:lnTo>
                  <a:lnTo>
                    <a:pt x="1823" y="388"/>
                  </a:lnTo>
                  <a:lnTo>
                    <a:pt x="1808" y="432"/>
                  </a:lnTo>
                  <a:lnTo>
                    <a:pt x="1784" y="477"/>
                  </a:lnTo>
                  <a:lnTo>
                    <a:pt x="1752" y="524"/>
                  </a:lnTo>
                  <a:lnTo>
                    <a:pt x="1714" y="568"/>
                  </a:lnTo>
                  <a:lnTo>
                    <a:pt x="1667" y="613"/>
                  </a:lnTo>
                  <a:lnTo>
                    <a:pt x="1614" y="657"/>
                  </a:lnTo>
                  <a:lnTo>
                    <a:pt x="1555" y="698"/>
                  </a:lnTo>
                  <a:lnTo>
                    <a:pt x="1489" y="738"/>
                  </a:lnTo>
                  <a:lnTo>
                    <a:pt x="1419" y="774"/>
                  </a:lnTo>
                  <a:lnTo>
                    <a:pt x="1344" y="810"/>
                  </a:lnTo>
                  <a:lnTo>
                    <a:pt x="1263" y="842"/>
                  </a:lnTo>
                  <a:lnTo>
                    <a:pt x="1183" y="869"/>
                  </a:lnTo>
                  <a:lnTo>
                    <a:pt x="1098" y="895"/>
                  </a:lnTo>
                  <a:lnTo>
                    <a:pt x="1010" y="914"/>
                  </a:lnTo>
                  <a:lnTo>
                    <a:pt x="925" y="931"/>
                  </a:lnTo>
                  <a:lnTo>
                    <a:pt x="838" y="946"/>
                  </a:lnTo>
                  <a:lnTo>
                    <a:pt x="751" y="954"/>
                  </a:lnTo>
                  <a:lnTo>
                    <a:pt x="666" y="958"/>
                  </a:lnTo>
                  <a:lnTo>
                    <a:pt x="583" y="958"/>
                  </a:lnTo>
                  <a:lnTo>
                    <a:pt x="504" y="954"/>
                  </a:lnTo>
                  <a:lnTo>
                    <a:pt x="428" y="946"/>
                  </a:lnTo>
                  <a:lnTo>
                    <a:pt x="356" y="933"/>
                  </a:lnTo>
                  <a:lnTo>
                    <a:pt x="290" y="916"/>
                  </a:lnTo>
                  <a:lnTo>
                    <a:pt x="228" y="895"/>
                  </a:lnTo>
                  <a:lnTo>
                    <a:pt x="175" y="869"/>
                  </a:lnTo>
                  <a:lnTo>
                    <a:pt x="126" y="842"/>
                  </a:lnTo>
                  <a:lnTo>
                    <a:pt x="86" y="810"/>
                  </a:lnTo>
                  <a:lnTo>
                    <a:pt x="51" y="776"/>
                  </a:lnTo>
                  <a:lnTo>
                    <a:pt x="26" y="738"/>
                  </a:lnTo>
                  <a:lnTo>
                    <a:pt x="9" y="700"/>
                  </a:lnTo>
                  <a:lnTo>
                    <a:pt x="0" y="657"/>
                  </a:lnTo>
                  <a:lnTo>
                    <a:pt x="0" y="615"/>
                  </a:lnTo>
                  <a:lnTo>
                    <a:pt x="7" y="570"/>
                  </a:lnTo>
                  <a:lnTo>
                    <a:pt x="22" y="524"/>
                  </a:lnTo>
                  <a:lnTo>
                    <a:pt x="47" y="479"/>
                  </a:lnTo>
                  <a:lnTo>
                    <a:pt x="77" y="432"/>
                  </a:lnTo>
                  <a:lnTo>
                    <a:pt x="117" y="388"/>
                  </a:lnTo>
                  <a:lnTo>
                    <a:pt x="164" y="343"/>
                  </a:lnTo>
                  <a:lnTo>
                    <a:pt x="217" y="301"/>
                  </a:lnTo>
                  <a:lnTo>
                    <a:pt x="277" y="259"/>
                  </a:lnTo>
                  <a:lnTo>
                    <a:pt x="341" y="220"/>
                  </a:lnTo>
                  <a:lnTo>
                    <a:pt x="413" y="182"/>
                  </a:lnTo>
                  <a:lnTo>
                    <a:pt x="487" y="148"/>
                  </a:lnTo>
                  <a:lnTo>
                    <a:pt x="566" y="116"/>
                  </a:lnTo>
                  <a:lnTo>
                    <a:pt x="649" y="89"/>
                  </a:lnTo>
                  <a:lnTo>
                    <a:pt x="732" y="63"/>
                  </a:lnTo>
                  <a:lnTo>
                    <a:pt x="819" y="42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8334928"/>
              </p:ext>
            </p:extLst>
          </p:nvPr>
        </p:nvGraphicFramePr>
        <p:xfrm>
          <a:off x="6985000" y="1505109"/>
          <a:ext cx="3219451" cy="2346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46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25029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6916551"/>
              </p:ext>
            </p:extLst>
          </p:nvPr>
        </p:nvGraphicFramePr>
        <p:xfrm>
          <a:off x="6985000" y="1507490"/>
          <a:ext cx="3219451" cy="2346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46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25029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161742"/>
              </p:ext>
            </p:extLst>
          </p:nvPr>
        </p:nvGraphicFramePr>
        <p:xfrm>
          <a:off x="6985000" y="1505109"/>
          <a:ext cx="3219451" cy="2346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46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25029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cxnSp>
        <p:nvCxnSpPr>
          <p:cNvPr id="39" name="Straight Connector 38"/>
          <p:cNvCxnSpPr>
            <a:stCxn id="1637387" idx="8"/>
            <a:endCxn id="1637388" idx="0"/>
          </p:cNvCxnSpPr>
          <p:nvPr/>
        </p:nvCxnSpPr>
        <p:spPr>
          <a:xfrm>
            <a:off x="4297363" y="3759200"/>
            <a:ext cx="614363" cy="90488"/>
          </a:xfrm>
          <a:prstGeom prst="line">
            <a:avLst/>
          </a:prstGeom>
          <a:ln w="190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1637386" idx="8"/>
            <a:endCxn id="1637383" idx="0"/>
          </p:cNvCxnSpPr>
          <p:nvPr/>
        </p:nvCxnSpPr>
        <p:spPr>
          <a:xfrm>
            <a:off x="2454275" y="3082925"/>
            <a:ext cx="800100" cy="195262"/>
          </a:xfrm>
          <a:prstGeom prst="line">
            <a:avLst/>
          </a:prstGeom>
          <a:ln w="190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1637383" idx="9"/>
            <a:endCxn id="1637387" idx="2"/>
          </p:cNvCxnSpPr>
          <p:nvPr/>
        </p:nvCxnSpPr>
        <p:spPr>
          <a:xfrm>
            <a:off x="3389313" y="3305176"/>
            <a:ext cx="790575" cy="403225"/>
          </a:xfrm>
          <a:prstGeom prst="line">
            <a:avLst/>
          </a:prstGeom>
          <a:ln w="1905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1637387" idx="14"/>
            <a:endCxn id="1637385" idx="5"/>
          </p:cNvCxnSpPr>
          <p:nvPr/>
        </p:nvCxnSpPr>
        <p:spPr>
          <a:xfrm flipH="1">
            <a:off x="3700463" y="3806825"/>
            <a:ext cx="479424" cy="769938"/>
          </a:xfrm>
          <a:prstGeom prst="line">
            <a:avLst/>
          </a:prstGeom>
          <a:ln w="1905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637383" idx="11"/>
            <a:endCxn id="1637385" idx="3"/>
          </p:cNvCxnSpPr>
          <p:nvPr/>
        </p:nvCxnSpPr>
        <p:spPr>
          <a:xfrm>
            <a:off x="3352800" y="3341687"/>
            <a:ext cx="293688" cy="1235076"/>
          </a:xfrm>
          <a:prstGeom prst="line">
            <a:avLst/>
          </a:prstGeom>
          <a:ln w="1905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1637385" idx="7"/>
            <a:endCxn id="1637388" idx="13"/>
          </p:cNvCxnSpPr>
          <p:nvPr/>
        </p:nvCxnSpPr>
        <p:spPr>
          <a:xfrm flipV="1">
            <a:off x="3736975" y="3914775"/>
            <a:ext cx="1219200" cy="700088"/>
          </a:xfrm>
          <a:prstGeom prst="line">
            <a:avLst/>
          </a:prstGeom>
          <a:ln w="190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1637387" idx="4"/>
            <a:endCxn id="1637384" idx="12"/>
          </p:cNvCxnSpPr>
          <p:nvPr/>
        </p:nvCxnSpPr>
        <p:spPr>
          <a:xfrm flipV="1">
            <a:off x="4225926" y="2347913"/>
            <a:ext cx="382587" cy="1339851"/>
          </a:xfrm>
          <a:prstGeom prst="line">
            <a:avLst/>
          </a:prstGeom>
          <a:ln w="1905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>
            <a:stCxn id="1637388" idx="3"/>
            <a:endCxn id="1637384" idx="11"/>
          </p:cNvCxnSpPr>
          <p:nvPr/>
        </p:nvCxnSpPr>
        <p:spPr>
          <a:xfrm flipH="1" flipV="1">
            <a:off x="4632325" y="2341562"/>
            <a:ext cx="323850" cy="1444626"/>
          </a:xfrm>
          <a:prstGeom prst="line">
            <a:avLst/>
          </a:prstGeom>
          <a:ln w="1905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stCxn id="1637383" idx="7"/>
            <a:endCxn id="1637384" idx="13"/>
          </p:cNvCxnSpPr>
          <p:nvPr/>
        </p:nvCxnSpPr>
        <p:spPr>
          <a:xfrm flipV="1">
            <a:off x="3389313" y="2341562"/>
            <a:ext cx="1192213" cy="909638"/>
          </a:xfrm>
          <a:prstGeom prst="line">
            <a:avLst/>
          </a:prstGeom>
          <a:ln w="1905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1637386" idx="6"/>
            <a:endCxn id="1637384" idx="15"/>
          </p:cNvCxnSpPr>
          <p:nvPr/>
        </p:nvCxnSpPr>
        <p:spPr>
          <a:xfrm flipV="1">
            <a:off x="2433639" y="2305051"/>
            <a:ext cx="2109787" cy="727075"/>
          </a:xfrm>
          <a:prstGeom prst="line">
            <a:avLst/>
          </a:prstGeom>
          <a:ln w="190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1637387" idx="1"/>
            <a:endCxn id="1637386" idx="8"/>
          </p:cNvCxnSpPr>
          <p:nvPr/>
        </p:nvCxnSpPr>
        <p:spPr>
          <a:xfrm flipH="1" flipV="1">
            <a:off x="2454276" y="3082925"/>
            <a:ext cx="1711325" cy="649288"/>
          </a:xfrm>
          <a:prstGeom prst="line">
            <a:avLst/>
          </a:prstGeom>
          <a:ln w="1905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stCxn id="1637385" idx="2"/>
            <a:endCxn id="1637386" idx="9"/>
          </p:cNvCxnSpPr>
          <p:nvPr/>
        </p:nvCxnSpPr>
        <p:spPr>
          <a:xfrm flipH="1" flipV="1">
            <a:off x="2451101" y="3109914"/>
            <a:ext cx="1171575" cy="1481137"/>
          </a:xfrm>
          <a:prstGeom prst="line">
            <a:avLst/>
          </a:prstGeom>
          <a:ln w="1905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4" name="Table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43451"/>
              </p:ext>
            </p:extLst>
          </p:nvPr>
        </p:nvGraphicFramePr>
        <p:xfrm>
          <a:off x="6985000" y="1506689"/>
          <a:ext cx="3219451" cy="2346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46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25029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85" name="Table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0238570"/>
              </p:ext>
            </p:extLst>
          </p:nvPr>
        </p:nvGraphicFramePr>
        <p:xfrm>
          <a:off x="6985000" y="1505109"/>
          <a:ext cx="3219451" cy="2346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46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25029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51626"/>
              </p:ext>
            </p:extLst>
          </p:nvPr>
        </p:nvGraphicFramePr>
        <p:xfrm>
          <a:off x="6985000" y="1523421"/>
          <a:ext cx="3219451" cy="23664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46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25029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2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</a:t>
                      </a:r>
                      <a:r>
                        <a:rPr lang="en-US" sz="1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87" name="Table 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612900"/>
              </p:ext>
            </p:extLst>
          </p:nvPr>
        </p:nvGraphicFramePr>
        <p:xfrm>
          <a:off x="6985000" y="1518276"/>
          <a:ext cx="3219451" cy="2346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46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25029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117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</a:t>
                      </a:r>
                      <a:r>
                        <a:rPr lang="en-US" sz="1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83" name="Table 8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9283089"/>
              </p:ext>
            </p:extLst>
          </p:nvPr>
        </p:nvGraphicFramePr>
        <p:xfrm>
          <a:off x="6985000" y="1515427"/>
          <a:ext cx="3219451" cy="2346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46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25029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</a:t>
                      </a:r>
                      <a:r>
                        <a:rPr lang="en-US" sz="1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88" name="Table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7005801"/>
              </p:ext>
            </p:extLst>
          </p:nvPr>
        </p:nvGraphicFramePr>
        <p:xfrm>
          <a:off x="6985000" y="1505109"/>
          <a:ext cx="3219451" cy="2346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46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25029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</a:t>
                      </a:r>
                      <a:r>
                        <a:rPr lang="en-US" sz="1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89" name="Table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3235039"/>
              </p:ext>
            </p:extLst>
          </p:nvPr>
        </p:nvGraphicFramePr>
        <p:xfrm>
          <a:off x="6985000" y="1505109"/>
          <a:ext cx="3219451" cy="2346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46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25029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</a:t>
                      </a:r>
                      <a:r>
                        <a:rPr lang="en-US" sz="1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9240266"/>
              </p:ext>
            </p:extLst>
          </p:nvPr>
        </p:nvGraphicFramePr>
        <p:xfrm>
          <a:off x="6985000" y="1522356"/>
          <a:ext cx="3219451" cy="2346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46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25029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.22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</a:t>
                      </a:r>
                      <a:r>
                        <a:rPr lang="en-US" sz="1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764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7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7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7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7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7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7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7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7380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6700"/>
            <a:ext cx="8280400" cy="1295400"/>
          </a:xfrm>
        </p:spPr>
        <p:txBody>
          <a:bodyPr>
            <a:normAutofit/>
          </a:bodyPr>
          <a:lstStyle/>
          <a:p>
            <a:r>
              <a:rPr lang="en-US" dirty="0"/>
              <a:t>Strength of MAX</a:t>
            </a:r>
          </a:p>
        </p:txBody>
      </p:sp>
      <p:sp>
        <p:nvSpPr>
          <p:cNvPr id="1638403" name="Text Box 3"/>
          <p:cNvSpPr txBox="1">
            <a:spLocks noChangeArrowheads="1"/>
          </p:cNvSpPr>
          <p:nvPr/>
        </p:nvSpPr>
        <p:spPr bwMode="auto">
          <a:xfrm>
            <a:off x="2894013" y="4357688"/>
            <a:ext cx="2895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Original Points</a:t>
            </a:r>
          </a:p>
        </p:txBody>
      </p:sp>
      <p:pic>
        <p:nvPicPr>
          <p:cNvPr id="163840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05"/>
          <a:stretch>
            <a:fillRect/>
          </a:stretch>
        </p:blipFill>
        <p:spPr bwMode="auto">
          <a:xfrm>
            <a:off x="1827214" y="1295400"/>
            <a:ext cx="4268787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638405" name="Group 5"/>
          <p:cNvGrpSpPr>
            <a:grpSpLocks/>
          </p:cNvGrpSpPr>
          <p:nvPr/>
        </p:nvGrpSpPr>
        <p:grpSpPr bwMode="auto">
          <a:xfrm>
            <a:off x="5865814" y="1219200"/>
            <a:ext cx="4268787" cy="3505200"/>
            <a:chOff x="2735" y="768"/>
            <a:chExt cx="2689" cy="2208"/>
          </a:xfrm>
        </p:grpSpPr>
        <p:sp>
          <p:nvSpPr>
            <p:cNvPr id="1638406" name="Text Box 6"/>
            <p:cNvSpPr txBox="1">
              <a:spLocks noChangeArrowheads="1"/>
            </p:cNvSpPr>
            <p:nvPr/>
          </p:nvSpPr>
          <p:spPr bwMode="auto">
            <a:xfrm>
              <a:off x="3263" y="2745"/>
              <a:ext cx="18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Two Clusters</a:t>
              </a:r>
            </a:p>
          </p:txBody>
        </p:sp>
        <p:pic>
          <p:nvPicPr>
            <p:cNvPr id="1638407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905"/>
            <a:stretch>
              <a:fillRect/>
            </a:stretch>
          </p:blipFill>
          <p:spPr bwMode="auto">
            <a:xfrm>
              <a:off x="2735" y="768"/>
              <a:ext cx="2689" cy="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638408" name="Text Box 8"/>
          <p:cNvSpPr txBox="1">
            <a:spLocks noChangeArrowheads="1"/>
          </p:cNvSpPr>
          <p:nvPr/>
        </p:nvSpPr>
        <p:spPr bwMode="auto">
          <a:xfrm>
            <a:off x="2133600" y="5576888"/>
            <a:ext cx="6324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/>
              <a:t> Less susceptible to noise and outliers</a:t>
            </a:r>
          </a:p>
        </p:txBody>
      </p:sp>
    </p:spTree>
    <p:extLst>
      <p:ext uri="{BB962C8B-B14F-4D97-AF65-F5344CB8AC3E}">
        <p14:creationId xmlns:p14="http://schemas.microsoft.com/office/powerpoint/2010/main" val="800861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08" grpId="0" autoUpdateAnimBg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65464"/>
            <a:ext cx="8280400" cy="1219200"/>
          </a:xfrm>
        </p:spPr>
        <p:txBody>
          <a:bodyPr>
            <a:normAutofit/>
          </a:bodyPr>
          <a:lstStyle/>
          <a:p>
            <a:r>
              <a:rPr lang="en-US" dirty="0"/>
              <a:t>Limitations of MAX</a:t>
            </a:r>
          </a:p>
        </p:txBody>
      </p:sp>
      <p:pic>
        <p:nvPicPr>
          <p:cNvPr id="16394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447800"/>
            <a:ext cx="4268788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9428" name="Text Box 4"/>
          <p:cNvSpPr txBox="1">
            <a:spLocks noChangeArrowheads="1"/>
          </p:cNvSpPr>
          <p:nvPr/>
        </p:nvSpPr>
        <p:spPr bwMode="auto">
          <a:xfrm>
            <a:off x="2590800" y="4738688"/>
            <a:ext cx="2895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Original Points</a:t>
            </a:r>
          </a:p>
        </p:txBody>
      </p:sp>
      <p:grpSp>
        <p:nvGrpSpPr>
          <p:cNvPr id="1639429" name="Group 5"/>
          <p:cNvGrpSpPr>
            <a:grpSpLocks/>
          </p:cNvGrpSpPr>
          <p:nvPr/>
        </p:nvGrpSpPr>
        <p:grpSpPr bwMode="auto">
          <a:xfrm>
            <a:off x="5942014" y="1371600"/>
            <a:ext cx="4268787" cy="3733800"/>
            <a:chOff x="2783" y="864"/>
            <a:chExt cx="2689" cy="2352"/>
          </a:xfrm>
        </p:grpSpPr>
        <p:pic>
          <p:nvPicPr>
            <p:cNvPr id="1639430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3" y="864"/>
              <a:ext cx="2689" cy="20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39431" name="Text Box 7"/>
            <p:cNvSpPr txBox="1">
              <a:spLocks noChangeArrowheads="1"/>
            </p:cNvSpPr>
            <p:nvPr/>
          </p:nvSpPr>
          <p:spPr bwMode="auto">
            <a:xfrm>
              <a:off x="3263" y="2985"/>
              <a:ext cx="18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Two Clusters</a:t>
              </a:r>
            </a:p>
          </p:txBody>
        </p:sp>
      </p:grpSp>
      <p:sp>
        <p:nvSpPr>
          <p:cNvPr id="1639432" name="Text Box 8"/>
          <p:cNvSpPr txBox="1">
            <a:spLocks noChangeArrowheads="1"/>
          </p:cNvSpPr>
          <p:nvPr/>
        </p:nvSpPr>
        <p:spPr bwMode="auto">
          <a:xfrm>
            <a:off x="2133600" y="5486401"/>
            <a:ext cx="6324600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/>
              <a:t>Tends to break large clusters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/>
              <a:t>Biased towards globular clusters</a:t>
            </a:r>
          </a:p>
        </p:txBody>
      </p:sp>
    </p:spTree>
    <p:extLst>
      <p:ext uri="{BB962C8B-B14F-4D97-AF65-F5344CB8AC3E}">
        <p14:creationId xmlns:p14="http://schemas.microsoft.com/office/powerpoint/2010/main" val="4186370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432" grpId="0" autoUpdateAnimBg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14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2252" y="328660"/>
            <a:ext cx="8661400" cy="1295400"/>
          </a:xfrm>
        </p:spPr>
        <p:txBody>
          <a:bodyPr>
            <a:noAutofit/>
          </a:bodyPr>
          <a:lstStyle/>
          <a:p>
            <a:r>
              <a:rPr lang="en-US" dirty="0"/>
              <a:t>Hierarchical Clustering: Group Average</a:t>
            </a:r>
          </a:p>
        </p:txBody>
      </p:sp>
      <p:sp>
        <p:nvSpPr>
          <p:cNvPr id="1641475" name="Text Box 3"/>
          <p:cNvSpPr txBox="1">
            <a:spLocks noChangeArrowheads="1"/>
          </p:cNvSpPr>
          <p:nvPr/>
        </p:nvSpPr>
        <p:spPr bwMode="auto">
          <a:xfrm>
            <a:off x="2438400" y="5805488"/>
            <a:ext cx="3352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Nested Clusters</a:t>
            </a:r>
          </a:p>
        </p:txBody>
      </p:sp>
      <p:sp>
        <p:nvSpPr>
          <p:cNvPr id="1641476" name="Text Box 4"/>
          <p:cNvSpPr txBox="1">
            <a:spLocks noChangeArrowheads="1"/>
          </p:cNvSpPr>
          <p:nvPr/>
        </p:nvSpPr>
        <p:spPr bwMode="auto">
          <a:xfrm>
            <a:off x="4791076" y="5805487"/>
            <a:ext cx="2209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/>
              <a:t>Dendrogram</a:t>
            </a:r>
            <a:endParaRPr lang="en-US" dirty="0"/>
          </a:p>
        </p:txBody>
      </p:sp>
      <p:pic>
        <p:nvPicPr>
          <p:cNvPr id="16414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037013"/>
            <a:ext cx="438785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641478" name="Group 6"/>
          <p:cNvGrpSpPr>
            <a:grpSpLocks/>
          </p:cNvGrpSpPr>
          <p:nvPr/>
        </p:nvGrpSpPr>
        <p:grpSpPr bwMode="auto">
          <a:xfrm>
            <a:off x="2332039" y="2230437"/>
            <a:ext cx="2792413" cy="2508250"/>
            <a:chOff x="509" y="1252"/>
            <a:chExt cx="1759" cy="1580"/>
          </a:xfrm>
        </p:grpSpPr>
        <p:sp>
          <p:nvSpPr>
            <p:cNvPr id="1641479" name="Freeform 7"/>
            <p:cNvSpPr>
              <a:spLocks/>
            </p:cNvSpPr>
            <p:nvPr/>
          </p:nvSpPr>
          <p:spPr bwMode="auto">
            <a:xfrm>
              <a:off x="1058" y="1885"/>
              <a:ext cx="79" cy="81"/>
            </a:xfrm>
            <a:custGeom>
              <a:avLst/>
              <a:gdLst>
                <a:gd name="T0" fmla="*/ 0 w 79"/>
                <a:gd name="T1" fmla="*/ 40 h 81"/>
                <a:gd name="T2" fmla="*/ 2 w 79"/>
                <a:gd name="T3" fmla="*/ 24 h 81"/>
                <a:gd name="T4" fmla="*/ 12 w 79"/>
                <a:gd name="T5" fmla="*/ 12 h 81"/>
                <a:gd name="T6" fmla="*/ 24 w 79"/>
                <a:gd name="T7" fmla="*/ 2 h 81"/>
                <a:gd name="T8" fmla="*/ 40 w 79"/>
                <a:gd name="T9" fmla="*/ 0 h 81"/>
                <a:gd name="T10" fmla="*/ 56 w 79"/>
                <a:gd name="T11" fmla="*/ 2 h 81"/>
                <a:gd name="T12" fmla="*/ 68 w 79"/>
                <a:gd name="T13" fmla="*/ 12 h 81"/>
                <a:gd name="T14" fmla="*/ 77 w 79"/>
                <a:gd name="T15" fmla="*/ 24 h 81"/>
                <a:gd name="T16" fmla="*/ 79 w 79"/>
                <a:gd name="T17" fmla="*/ 40 h 81"/>
                <a:gd name="T18" fmla="*/ 77 w 79"/>
                <a:gd name="T19" fmla="*/ 55 h 81"/>
                <a:gd name="T20" fmla="*/ 68 w 79"/>
                <a:gd name="T21" fmla="*/ 69 h 81"/>
                <a:gd name="T22" fmla="*/ 56 w 79"/>
                <a:gd name="T23" fmla="*/ 77 h 81"/>
                <a:gd name="T24" fmla="*/ 40 w 79"/>
                <a:gd name="T25" fmla="*/ 81 h 81"/>
                <a:gd name="T26" fmla="*/ 24 w 79"/>
                <a:gd name="T27" fmla="*/ 77 h 81"/>
                <a:gd name="T28" fmla="*/ 12 w 79"/>
                <a:gd name="T29" fmla="*/ 69 h 81"/>
                <a:gd name="T30" fmla="*/ 2 w 79"/>
                <a:gd name="T31" fmla="*/ 55 h 81"/>
                <a:gd name="T32" fmla="*/ 0 w 79"/>
                <a:gd name="T33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" h="81">
                  <a:moveTo>
                    <a:pt x="0" y="40"/>
                  </a:moveTo>
                  <a:lnTo>
                    <a:pt x="2" y="24"/>
                  </a:lnTo>
                  <a:lnTo>
                    <a:pt x="12" y="12"/>
                  </a:lnTo>
                  <a:lnTo>
                    <a:pt x="24" y="2"/>
                  </a:lnTo>
                  <a:lnTo>
                    <a:pt x="40" y="0"/>
                  </a:lnTo>
                  <a:lnTo>
                    <a:pt x="56" y="2"/>
                  </a:lnTo>
                  <a:lnTo>
                    <a:pt x="68" y="12"/>
                  </a:lnTo>
                  <a:lnTo>
                    <a:pt x="77" y="24"/>
                  </a:lnTo>
                  <a:lnTo>
                    <a:pt x="79" y="40"/>
                  </a:lnTo>
                  <a:lnTo>
                    <a:pt x="77" y="55"/>
                  </a:lnTo>
                  <a:lnTo>
                    <a:pt x="68" y="69"/>
                  </a:lnTo>
                  <a:lnTo>
                    <a:pt x="56" y="77"/>
                  </a:lnTo>
                  <a:lnTo>
                    <a:pt x="40" y="81"/>
                  </a:lnTo>
                  <a:lnTo>
                    <a:pt x="24" y="77"/>
                  </a:lnTo>
                  <a:lnTo>
                    <a:pt x="12" y="69"/>
                  </a:lnTo>
                  <a:lnTo>
                    <a:pt x="2" y="55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1480" name="Freeform 8"/>
            <p:cNvSpPr>
              <a:spLocks/>
            </p:cNvSpPr>
            <p:nvPr/>
          </p:nvSpPr>
          <p:spPr bwMode="auto">
            <a:xfrm>
              <a:off x="1810" y="1300"/>
              <a:ext cx="81" cy="81"/>
            </a:xfrm>
            <a:custGeom>
              <a:avLst/>
              <a:gdLst>
                <a:gd name="T0" fmla="*/ 0 w 81"/>
                <a:gd name="T1" fmla="*/ 39 h 81"/>
                <a:gd name="T2" fmla="*/ 2 w 81"/>
                <a:gd name="T3" fmla="*/ 23 h 81"/>
                <a:gd name="T4" fmla="*/ 11 w 81"/>
                <a:gd name="T5" fmla="*/ 12 h 81"/>
                <a:gd name="T6" fmla="*/ 23 w 81"/>
                <a:gd name="T7" fmla="*/ 2 h 81"/>
                <a:gd name="T8" fmla="*/ 39 w 81"/>
                <a:gd name="T9" fmla="*/ 0 h 81"/>
                <a:gd name="T10" fmla="*/ 55 w 81"/>
                <a:gd name="T11" fmla="*/ 2 h 81"/>
                <a:gd name="T12" fmla="*/ 69 w 81"/>
                <a:gd name="T13" fmla="*/ 12 h 81"/>
                <a:gd name="T14" fmla="*/ 77 w 81"/>
                <a:gd name="T15" fmla="*/ 23 h 81"/>
                <a:gd name="T16" fmla="*/ 81 w 81"/>
                <a:gd name="T17" fmla="*/ 39 h 81"/>
                <a:gd name="T18" fmla="*/ 77 w 81"/>
                <a:gd name="T19" fmla="*/ 55 h 81"/>
                <a:gd name="T20" fmla="*/ 69 w 81"/>
                <a:gd name="T21" fmla="*/ 69 h 81"/>
                <a:gd name="T22" fmla="*/ 55 w 81"/>
                <a:gd name="T23" fmla="*/ 77 h 81"/>
                <a:gd name="T24" fmla="*/ 39 w 81"/>
                <a:gd name="T25" fmla="*/ 81 h 81"/>
                <a:gd name="T26" fmla="*/ 23 w 81"/>
                <a:gd name="T27" fmla="*/ 77 h 81"/>
                <a:gd name="T28" fmla="*/ 11 w 81"/>
                <a:gd name="T29" fmla="*/ 69 h 81"/>
                <a:gd name="T30" fmla="*/ 2 w 81"/>
                <a:gd name="T31" fmla="*/ 55 h 81"/>
                <a:gd name="T32" fmla="*/ 0 w 81"/>
                <a:gd name="T33" fmla="*/ 3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1" h="81">
                  <a:moveTo>
                    <a:pt x="0" y="39"/>
                  </a:moveTo>
                  <a:lnTo>
                    <a:pt x="2" y="23"/>
                  </a:lnTo>
                  <a:lnTo>
                    <a:pt x="11" y="12"/>
                  </a:lnTo>
                  <a:lnTo>
                    <a:pt x="23" y="2"/>
                  </a:lnTo>
                  <a:lnTo>
                    <a:pt x="39" y="0"/>
                  </a:lnTo>
                  <a:lnTo>
                    <a:pt x="55" y="2"/>
                  </a:lnTo>
                  <a:lnTo>
                    <a:pt x="69" y="12"/>
                  </a:lnTo>
                  <a:lnTo>
                    <a:pt x="77" y="23"/>
                  </a:lnTo>
                  <a:lnTo>
                    <a:pt x="81" y="39"/>
                  </a:lnTo>
                  <a:lnTo>
                    <a:pt x="77" y="55"/>
                  </a:lnTo>
                  <a:lnTo>
                    <a:pt x="69" y="69"/>
                  </a:lnTo>
                  <a:lnTo>
                    <a:pt x="55" y="77"/>
                  </a:lnTo>
                  <a:lnTo>
                    <a:pt x="39" y="81"/>
                  </a:lnTo>
                  <a:lnTo>
                    <a:pt x="23" y="77"/>
                  </a:lnTo>
                  <a:lnTo>
                    <a:pt x="11" y="69"/>
                  </a:lnTo>
                  <a:lnTo>
                    <a:pt x="2" y="55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1481" name="Freeform 9"/>
            <p:cNvSpPr>
              <a:spLocks/>
            </p:cNvSpPr>
            <p:nvPr/>
          </p:nvSpPr>
          <p:spPr bwMode="auto">
            <a:xfrm>
              <a:off x="1262" y="2683"/>
              <a:ext cx="81" cy="81"/>
            </a:xfrm>
            <a:custGeom>
              <a:avLst/>
              <a:gdLst>
                <a:gd name="T0" fmla="*/ 0 w 81"/>
                <a:gd name="T1" fmla="*/ 40 h 81"/>
                <a:gd name="T2" fmla="*/ 2 w 81"/>
                <a:gd name="T3" fmla="*/ 24 h 81"/>
                <a:gd name="T4" fmla="*/ 12 w 81"/>
                <a:gd name="T5" fmla="*/ 12 h 81"/>
                <a:gd name="T6" fmla="*/ 24 w 81"/>
                <a:gd name="T7" fmla="*/ 2 h 81"/>
                <a:gd name="T8" fmla="*/ 40 w 81"/>
                <a:gd name="T9" fmla="*/ 0 h 81"/>
                <a:gd name="T10" fmla="*/ 55 w 81"/>
                <a:gd name="T11" fmla="*/ 2 h 81"/>
                <a:gd name="T12" fmla="*/ 69 w 81"/>
                <a:gd name="T13" fmla="*/ 12 h 81"/>
                <a:gd name="T14" fmla="*/ 77 w 81"/>
                <a:gd name="T15" fmla="*/ 24 h 81"/>
                <a:gd name="T16" fmla="*/ 81 w 81"/>
                <a:gd name="T17" fmla="*/ 40 h 81"/>
                <a:gd name="T18" fmla="*/ 77 w 81"/>
                <a:gd name="T19" fmla="*/ 56 h 81"/>
                <a:gd name="T20" fmla="*/ 69 w 81"/>
                <a:gd name="T21" fmla="*/ 69 h 81"/>
                <a:gd name="T22" fmla="*/ 55 w 81"/>
                <a:gd name="T23" fmla="*/ 77 h 81"/>
                <a:gd name="T24" fmla="*/ 40 w 81"/>
                <a:gd name="T25" fmla="*/ 81 h 81"/>
                <a:gd name="T26" fmla="*/ 24 w 81"/>
                <a:gd name="T27" fmla="*/ 77 h 81"/>
                <a:gd name="T28" fmla="*/ 12 w 81"/>
                <a:gd name="T29" fmla="*/ 69 h 81"/>
                <a:gd name="T30" fmla="*/ 2 w 81"/>
                <a:gd name="T31" fmla="*/ 56 h 81"/>
                <a:gd name="T32" fmla="*/ 0 w 81"/>
                <a:gd name="T33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1" h="81">
                  <a:moveTo>
                    <a:pt x="0" y="40"/>
                  </a:moveTo>
                  <a:lnTo>
                    <a:pt x="2" y="24"/>
                  </a:lnTo>
                  <a:lnTo>
                    <a:pt x="12" y="12"/>
                  </a:lnTo>
                  <a:lnTo>
                    <a:pt x="24" y="2"/>
                  </a:lnTo>
                  <a:lnTo>
                    <a:pt x="40" y="0"/>
                  </a:lnTo>
                  <a:lnTo>
                    <a:pt x="55" y="2"/>
                  </a:lnTo>
                  <a:lnTo>
                    <a:pt x="69" y="12"/>
                  </a:lnTo>
                  <a:lnTo>
                    <a:pt x="77" y="24"/>
                  </a:lnTo>
                  <a:lnTo>
                    <a:pt x="81" y="40"/>
                  </a:lnTo>
                  <a:lnTo>
                    <a:pt x="77" y="56"/>
                  </a:lnTo>
                  <a:lnTo>
                    <a:pt x="69" y="69"/>
                  </a:lnTo>
                  <a:lnTo>
                    <a:pt x="55" y="77"/>
                  </a:lnTo>
                  <a:lnTo>
                    <a:pt x="40" y="81"/>
                  </a:lnTo>
                  <a:lnTo>
                    <a:pt x="24" y="77"/>
                  </a:lnTo>
                  <a:lnTo>
                    <a:pt x="12" y="69"/>
                  </a:lnTo>
                  <a:lnTo>
                    <a:pt x="2" y="56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1482" name="Freeform 10"/>
            <p:cNvSpPr>
              <a:spLocks/>
            </p:cNvSpPr>
            <p:nvPr/>
          </p:nvSpPr>
          <p:spPr bwMode="auto">
            <a:xfrm>
              <a:off x="509" y="1769"/>
              <a:ext cx="81" cy="81"/>
            </a:xfrm>
            <a:custGeom>
              <a:avLst/>
              <a:gdLst>
                <a:gd name="T0" fmla="*/ 0 w 81"/>
                <a:gd name="T1" fmla="*/ 41 h 81"/>
                <a:gd name="T2" fmla="*/ 2 w 81"/>
                <a:gd name="T3" fmla="*/ 25 h 81"/>
                <a:gd name="T4" fmla="*/ 12 w 81"/>
                <a:gd name="T5" fmla="*/ 12 h 81"/>
                <a:gd name="T6" fmla="*/ 24 w 81"/>
                <a:gd name="T7" fmla="*/ 4 h 81"/>
                <a:gd name="T8" fmla="*/ 39 w 81"/>
                <a:gd name="T9" fmla="*/ 0 h 81"/>
                <a:gd name="T10" fmla="*/ 55 w 81"/>
                <a:gd name="T11" fmla="*/ 4 h 81"/>
                <a:gd name="T12" fmla="*/ 69 w 81"/>
                <a:gd name="T13" fmla="*/ 12 h 81"/>
                <a:gd name="T14" fmla="*/ 77 w 81"/>
                <a:gd name="T15" fmla="*/ 25 h 81"/>
                <a:gd name="T16" fmla="*/ 81 w 81"/>
                <a:gd name="T17" fmla="*/ 41 h 81"/>
                <a:gd name="T18" fmla="*/ 77 w 81"/>
                <a:gd name="T19" fmla="*/ 57 h 81"/>
                <a:gd name="T20" fmla="*/ 69 w 81"/>
                <a:gd name="T21" fmla="*/ 69 h 81"/>
                <a:gd name="T22" fmla="*/ 55 w 81"/>
                <a:gd name="T23" fmla="*/ 79 h 81"/>
                <a:gd name="T24" fmla="*/ 39 w 81"/>
                <a:gd name="T25" fmla="*/ 81 h 81"/>
                <a:gd name="T26" fmla="*/ 24 w 81"/>
                <a:gd name="T27" fmla="*/ 79 h 81"/>
                <a:gd name="T28" fmla="*/ 12 w 81"/>
                <a:gd name="T29" fmla="*/ 69 h 81"/>
                <a:gd name="T30" fmla="*/ 2 w 81"/>
                <a:gd name="T31" fmla="*/ 57 h 81"/>
                <a:gd name="T32" fmla="*/ 0 w 81"/>
                <a:gd name="T33" fmla="*/ 4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1" h="81">
                  <a:moveTo>
                    <a:pt x="0" y="41"/>
                  </a:moveTo>
                  <a:lnTo>
                    <a:pt x="2" y="25"/>
                  </a:lnTo>
                  <a:lnTo>
                    <a:pt x="12" y="12"/>
                  </a:lnTo>
                  <a:lnTo>
                    <a:pt x="24" y="4"/>
                  </a:lnTo>
                  <a:lnTo>
                    <a:pt x="39" y="0"/>
                  </a:lnTo>
                  <a:lnTo>
                    <a:pt x="55" y="4"/>
                  </a:lnTo>
                  <a:lnTo>
                    <a:pt x="69" y="12"/>
                  </a:lnTo>
                  <a:lnTo>
                    <a:pt x="77" y="25"/>
                  </a:lnTo>
                  <a:lnTo>
                    <a:pt x="81" y="41"/>
                  </a:lnTo>
                  <a:lnTo>
                    <a:pt x="77" y="57"/>
                  </a:lnTo>
                  <a:lnTo>
                    <a:pt x="69" y="69"/>
                  </a:lnTo>
                  <a:lnTo>
                    <a:pt x="55" y="79"/>
                  </a:lnTo>
                  <a:lnTo>
                    <a:pt x="39" y="81"/>
                  </a:lnTo>
                  <a:lnTo>
                    <a:pt x="24" y="79"/>
                  </a:lnTo>
                  <a:lnTo>
                    <a:pt x="12" y="69"/>
                  </a:lnTo>
                  <a:lnTo>
                    <a:pt x="2" y="57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1483" name="Freeform 11"/>
            <p:cNvSpPr>
              <a:spLocks/>
            </p:cNvSpPr>
            <p:nvPr/>
          </p:nvSpPr>
          <p:spPr bwMode="auto">
            <a:xfrm>
              <a:off x="1586" y="2167"/>
              <a:ext cx="81" cy="79"/>
            </a:xfrm>
            <a:custGeom>
              <a:avLst/>
              <a:gdLst>
                <a:gd name="T0" fmla="*/ 0 w 81"/>
                <a:gd name="T1" fmla="*/ 39 h 79"/>
                <a:gd name="T2" fmla="*/ 4 w 81"/>
                <a:gd name="T3" fmla="*/ 24 h 79"/>
                <a:gd name="T4" fmla="*/ 12 w 81"/>
                <a:gd name="T5" fmla="*/ 12 h 79"/>
                <a:gd name="T6" fmla="*/ 26 w 81"/>
                <a:gd name="T7" fmla="*/ 2 h 79"/>
                <a:gd name="T8" fmla="*/ 42 w 81"/>
                <a:gd name="T9" fmla="*/ 0 h 79"/>
                <a:gd name="T10" fmla="*/ 58 w 81"/>
                <a:gd name="T11" fmla="*/ 2 h 79"/>
                <a:gd name="T12" fmla="*/ 69 w 81"/>
                <a:gd name="T13" fmla="*/ 12 h 79"/>
                <a:gd name="T14" fmla="*/ 79 w 81"/>
                <a:gd name="T15" fmla="*/ 24 h 79"/>
                <a:gd name="T16" fmla="*/ 81 w 81"/>
                <a:gd name="T17" fmla="*/ 39 h 79"/>
                <a:gd name="T18" fmla="*/ 79 w 81"/>
                <a:gd name="T19" fmla="*/ 55 h 79"/>
                <a:gd name="T20" fmla="*/ 69 w 81"/>
                <a:gd name="T21" fmla="*/ 67 h 79"/>
                <a:gd name="T22" fmla="*/ 58 w 81"/>
                <a:gd name="T23" fmla="*/ 77 h 79"/>
                <a:gd name="T24" fmla="*/ 42 w 81"/>
                <a:gd name="T25" fmla="*/ 79 h 79"/>
                <a:gd name="T26" fmla="*/ 26 w 81"/>
                <a:gd name="T27" fmla="*/ 77 h 79"/>
                <a:gd name="T28" fmla="*/ 12 w 81"/>
                <a:gd name="T29" fmla="*/ 67 h 79"/>
                <a:gd name="T30" fmla="*/ 4 w 81"/>
                <a:gd name="T31" fmla="*/ 55 h 79"/>
                <a:gd name="T32" fmla="*/ 0 w 81"/>
                <a:gd name="T33" fmla="*/ 3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1" h="79">
                  <a:moveTo>
                    <a:pt x="0" y="39"/>
                  </a:moveTo>
                  <a:lnTo>
                    <a:pt x="4" y="24"/>
                  </a:lnTo>
                  <a:lnTo>
                    <a:pt x="12" y="12"/>
                  </a:lnTo>
                  <a:lnTo>
                    <a:pt x="26" y="2"/>
                  </a:lnTo>
                  <a:lnTo>
                    <a:pt x="42" y="0"/>
                  </a:lnTo>
                  <a:lnTo>
                    <a:pt x="58" y="2"/>
                  </a:lnTo>
                  <a:lnTo>
                    <a:pt x="69" y="12"/>
                  </a:lnTo>
                  <a:lnTo>
                    <a:pt x="79" y="24"/>
                  </a:lnTo>
                  <a:lnTo>
                    <a:pt x="81" y="39"/>
                  </a:lnTo>
                  <a:lnTo>
                    <a:pt x="79" y="55"/>
                  </a:lnTo>
                  <a:lnTo>
                    <a:pt x="69" y="67"/>
                  </a:lnTo>
                  <a:lnTo>
                    <a:pt x="58" y="77"/>
                  </a:lnTo>
                  <a:lnTo>
                    <a:pt x="42" y="79"/>
                  </a:lnTo>
                  <a:lnTo>
                    <a:pt x="26" y="77"/>
                  </a:lnTo>
                  <a:lnTo>
                    <a:pt x="12" y="67"/>
                  </a:lnTo>
                  <a:lnTo>
                    <a:pt x="4" y="55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1484" name="Freeform 12"/>
            <p:cNvSpPr>
              <a:spLocks/>
            </p:cNvSpPr>
            <p:nvPr/>
          </p:nvSpPr>
          <p:spPr bwMode="auto">
            <a:xfrm>
              <a:off x="2029" y="2220"/>
              <a:ext cx="81" cy="81"/>
            </a:xfrm>
            <a:custGeom>
              <a:avLst/>
              <a:gdLst>
                <a:gd name="T0" fmla="*/ 0 w 81"/>
                <a:gd name="T1" fmla="*/ 40 h 81"/>
                <a:gd name="T2" fmla="*/ 2 w 81"/>
                <a:gd name="T3" fmla="*/ 26 h 81"/>
                <a:gd name="T4" fmla="*/ 12 w 81"/>
                <a:gd name="T5" fmla="*/ 12 h 81"/>
                <a:gd name="T6" fmla="*/ 24 w 81"/>
                <a:gd name="T7" fmla="*/ 4 h 81"/>
                <a:gd name="T8" fmla="*/ 40 w 81"/>
                <a:gd name="T9" fmla="*/ 0 h 81"/>
                <a:gd name="T10" fmla="*/ 55 w 81"/>
                <a:gd name="T11" fmla="*/ 4 h 81"/>
                <a:gd name="T12" fmla="*/ 69 w 81"/>
                <a:gd name="T13" fmla="*/ 12 h 81"/>
                <a:gd name="T14" fmla="*/ 77 w 81"/>
                <a:gd name="T15" fmla="*/ 26 h 81"/>
                <a:gd name="T16" fmla="*/ 81 w 81"/>
                <a:gd name="T17" fmla="*/ 40 h 81"/>
                <a:gd name="T18" fmla="*/ 77 w 81"/>
                <a:gd name="T19" fmla="*/ 55 h 81"/>
                <a:gd name="T20" fmla="*/ 69 w 81"/>
                <a:gd name="T21" fmla="*/ 69 h 81"/>
                <a:gd name="T22" fmla="*/ 55 w 81"/>
                <a:gd name="T23" fmla="*/ 77 h 81"/>
                <a:gd name="T24" fmla="*/ 40 w 81"/>
                <a:gd name="T25" fmla="*/ 81 h 81"/>
                <a:gd name="T26" fmla="*/ 24 w 81"/>
                <a:gd name="T27" fmla="*/ 77 h 81"/>
                <a:gd name="T28" fmla="*/ 12 w 81"/>
                <a:gd name="T29" fmla="*/ 69 h 81"/>
                <a:gd name="T30" fmla="*/ 2 w 81"/>
                <a:gd name="T31" fmla="*/ 55 h 81"/>
                <a:gd name="T32" fmla="*/ 0 w 81"/>
                <a:gd name="T33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1" h="81">
                  <a:moveTo>
                    <a:pt x="0" y="40"/>
                  </a:moveTo>
                  <a:lnTo>
                    <a:pt x="2" y="26"/>
                  </a:lnTo>
                  <a:lnTo>
                    <a:pt x="12" y="12"/>
                  </a:lnTo>
                  <a:lnTo>
                    <a:pt x="24" y="4"/>
                  </a:lnTo>
                  <a:lnTo>
                    <a:pt x="40" y="0"/>
                  </a:lnTo>
                  <a:lnTo>
                    <a:pt x="55" y="4"/>
                  </a:lnTo>
                  <a:lnTo>
                    <a:pt x="69" y="12"/>
                  </a:lnTo>
                  <a:lnTo>
                    <a:pt x="77" y="26"/>
                  </a:lnTo>
                  <a:lnTo>
                    <a:pt x="81" y="40"/>
                  </a:lnTo>
                  <a:lnTo>
                    <a:pt x="77" y="55"/>
                  </a:lnTo>
                  <a:lnTo>
                    <a:pt x="69" y="69"/>
                  </a:lnTo>
                  <a:lnTo>
                    <a:pt x="55" y="77"/>
                  </a:lnTo>
                  <a:lnTo>
                    <a:pt x="40" y="81"/>
                  </a:lnTo>
                  <a:lnTo>
                    <a:pt x="24" y="77"/>
                  </a:lnTo>
                  <a:lnTo>
                    <a:pt x="12" y="69"/>
                  </a:lnTo>
                  <a:lnTo>
                    <a:pt x="2" y="55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1485" name="Rectangle 13"/>
            <p:cNvSpPr>
              <a:spLocks noChangeArrowheads="1"/>
            </p:cNvSpPr>
            <p:nvPr/>
          </p:nvSpPr>
          <p:spPr bwMode="auto">
            <a:xfrm>
              <a:off x="1908" y="1252"/>
              <a:ext cx="8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Times New Roman" charset="0"/>
                </a:rPr>
                <a:t>1</a:t>
              </a:r>
              <a:endParaRPr lang="en-US"/>
            </a:p>
          </p:txBody>
        </p:sp>
        <p:sp>
          <p:nvSpPr>
            <p:cNvPr id="1641486" name="Rectangle 14"/>
            <p:cNvSpPr>
              <a:spLocks noChangeArrowheads="1"/>
            </p:cNvSpPr>
            <p:nvPr/>
          </p:nvSpPr>
          <p:spPr bwMode="auto">
            <a:xfrm>
              <a:off x="1163" y="1832"/>
              <a:ext cx="8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Times New Roman" charset="0"/>
                </a:rPr>
                <a:t>2</a:t>
              </a:r>
              <a:endParaRPr lang="en-US"/>
            </a:p>
          </p:txBody>
        </p:sp>
        <p:sp>
          <p:nvSpPr>
            <p:cNvPr id="1641487" name="Rectangle 15"/>
            <p:cNvSpPr>
              <a:spLocks noChangeArrowheads="1"/>
            </p:cNvSpPr>
            <p:nvPr/>
          </p:nvSpPr>
          <p:spPr bwMode="auto">
            <a:xfrm>
              <a:off x="1732" y="2121"/>
              <a:ext cx="8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Times New Roman" charset="0"/>
                </a:rPr>
                <a:t>3</a:t>
              </a:r>
              <a:endParaRPr lang="en-US"/>
            </a:p>
          </p:txBody>
        </p:sp>
        <p:sp>
          <p:nvSpPr>
            <p:cNvPr id="1641488" name="Rectangle 16"/>
            <p:cNvSpPr>
              <a:spLocks noChangeArrowheads="1"/>
            </p:cNvSpPr>
            <p:nvPr/>
          </p:nvSpPr>
          <p:spPr bwMode="auto">
            <a:xfrm>
              <a:off x="1379" y="2638"/>
              <a:ext cx="8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Times New Roman" charset="0"/>
                </a:rPr>
                <a:t>4</a:t>
              </a:r>
              <a:endParaRPr lang="en-US"/>
            </a:p>
          </p:txBody>
        </p:sp>
        <p:sp>
          <p:nvSpPr>
            <p:cNvPr id="1641489" name="Rectangle 17"/>
            <p:cNvSpPr>
              <a:spLocks noChangeArrowheads="1"/>
            </p:cNvSpPr>
            <p:nvPr/>
          </p:nvSpPr>
          <p:spPr bwMode="auto">
            <a:xfrm>
              <a:off x="631" y="1719"/>
              <a:ext cx="8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Times New Roman" charset="0"/>
                </a:rPr>
                <a:t>5</a:t>
              </a:r>
              <a:endParaRPr lang="en-US"/>
            </a:p>
          </p:txBody>
        </p:sp>
        <p:sp>
          <p:nvSpPr>
            <p:cNvPr id="1641490" name="Rectangle 18"/>
            <p:cNvSpPr>
              <a:spLocks noChangeArrowheads="1"/>
            </p:cNvSpPr>
            <p:nvPr/>
          </p:nvSpPr>
          <p:spPr bwMode="auto">
            <a:xfrm>
              <a:off x="2187" y="2173"/>
              <a:ext cx="8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Times New Roman" charset="0"/>
                </a:rPr>
                <a:t>6</a:t>
              </a:r>
              <a:endParaRPr lang="en-US"/>
            </a:p>
          </p:txBody>
        </p:sp>
      </p:grpSp>
      <p:grpSp>
        <p:nvGrpSpPr>
          <p:cNvPr id="1641491" name="Group 19"/>
          <p:cNvGrpSpPr>
            <a:grpSpLocks/>
          </p:cNvGrpSpPr>
          <p:nvPr/>
        </p:nvGrpSpPr>
        <p:grpSpPr bwMode="auto">
          <a:xfrm>
            <a:off x="3929063" y="3516315"/>
            <a:ext cx="1301750" cy="836613"/>
            <a:chOff x="1515" y="2062"/>
            <a:chExt cx="820" cy="527"/>
          </a:xfrm>
        </p:grpSpPr>
        <p:sp>
          <p:nvSpPr>
            <p:cNvPr id="1641492" name="Freeform 20"/>
            <p:cNvSpPr>
              <a:spLocks/>
            </p:cNvSpPr>
            <p:nvPr/>
          </p:nvSpPr>
          <p:spPr bwMode="auto">
            <a:xfrm>
              <a:off x="1515" y="2062"/>
              <a:ext cx="820" cy="343"/>
            </a:xfrm>
            <a:custGeom>
              <a:avLst/>
              <a:gdLst>
                <a:gd name="T0" fmla="*/ 409 w 820"/>
                <a:gd name="T1" fmla="*/ 0 h 343"/>
                <a:gd name="T2" fmla="*/ 467 w 820"/>
                <a:gd name="T3" fmla="*/ 2 h 343"/>
                <a:gd name="T4" fmla="*/ 520 w 820"/>
                <a:gd name="T5" fmla="*/ 8 h 343"/>
                <a:gd name="T6" fmla="*/ 573 w 820"/>
                <a:gd name="T7" fmla="*/ 16 h 343"/>
                <a:gd name="T8" fmla="*/ 623 w 820"/>
                <a:gd name="T9" fmla="*/ 26 h 343"/>
                <a:gd name="T10" fmla="*/ 670 w 820"/>
                <a:gd name="T11" fmla="*/ 40 h 343"/>
                <a:gd name="T12" fmla="*/ 710 w 820"/>
                <a:gd name="T13" fmla="*/ 56 h 343"/>
                <a:gd name="T14" fmla="*/ 745 w 820"/>
                <a:gd name="T15" fmla="*/ 73 h 343"/>
                <a:gd name="T16" fmla="*/ 775 w 820"/>
                <a:gd name="T17" fmla="*/ 93 h 343"/>
                <a:gd name="T18" fmla="*/ 797 w 820"/>
                <a:gd name="T19" fmla="*/ 115 h 343"/>
                <a:gd name="T20" fmla="*/ 812 w 820"/>
                <a:gd name="T21" fmla="*/ 138 h 343"/>
                <a:gd name="T22" fmla="*/ 820 w 820"/>
                <a:gd name="T23" fmla="*/ 160 h 343"/>
                <a:gd name="T24" fmla="*/ 820 w 820"/>
                <a:gd name="T25" fmla="*/ 184 h 343"/>
                <a:gd name="T26" fmla="*/ 812 w 820"/>
                <a:gd name="T27" fmla="*/ 207 h 343"/>
                <a:gd name="T28" fmla="*/ 797 w 820"/>
                <a:gd name="T29" fmla="*/ 229 h 343"/>
                <a:gd name="T30" fmla="*/ 775 w 820"/>
                <a:gd name="T31" fmla="*/ 251 h 343"/>
                <a:gd name="T32" fmla="*/ 745 w 820"/>
                <a:gd name="T33" fmla="*/ 271 h 343"/>
                <a:gd name="T34" fmla="*/ 710 w 820"/>
                <a:gd name="T35" fmla="*/ 290 h 343"/>
                <a:gd name="T36" fmla="*/ 670 w 820"/>
                <a:gd name="T37" fmla="*/ 306 h 343"/>
                <a:gd name="T38" fmla="*/ 623 w 820"/>
                <a:gd name="T39" fmla="*/ 318 h 343"/>
                <a:gd name="T40" fmla="*/ 573 w 820"/>
                <a:gd name="T41" fmla="*/ 330 h 343"/>
                <a:gd name="T42" fmla="*/ 520 w 820"/>
                <a:gd name="T43" fmla="*/ 338 h 343"/>
                <a:gd name="T44" fmla="*/ 467 w 820"/>
                <a:gd name="T45" fmla="*/ 341 h 343"/>
                <a:gd name="T46" fmla="*/ 409 w 820"/>
                <a:gd name="T47" fmla="*/ 343 h 343"/>
                <a:gd name="T48" fmla="*/ 354 w 820"/>
                <a:gd name="T49" fmla="*/ 341 h 343"/>
                <a:gd name="T50" fmla="*/ 299 w 820"/>
                <a:gd name="T51" fmla="*/ 338 h 343"/>
                <a:gd name="T52" fmla="*/ 245 w 820"/>
                <a:gd name="T53" fmla="*/ 330 h 343"/>
                <a:gd name="T54" fmla="*/ 196 w 820"/>
                <a:gd name="T55" fmla="*/ 318 h 343"/>
                <a:gd name="T56" fmla="*/ 150 w 820"/>
                <a:gd name="T57" fmla="*/ 306 h 343"/>
                <a:gd name="T58" fmla="*/ 109 w 820"/>
                <a:gd name="T59" fmla="*/ 290 h 343"/>
                <a:gd name="T60" fmla="*/ 73 w 820"/>
                <a:gd name="T61" fmla="*/ 271 h 343"/>
                <a:gd name="T62" fmla="*/ 44 w 820"/>
                <a:gd name="T63" fmla="*/ 251 h 343"/>
                <a:gd name="T64" fmla="*/ 22 w 820"/>
                <a:gd name="T65" fmla="*/ 229 h 343"/>
                <a:gd name="T66" fmla="*/ 6 w 820"/>
                <a:gd name="T67" fmla="*/ 207 h 343"/>
                <a:gd name="T68" fmla="*/ 0 w 820"/>
                <a:gd name="T69" fmla="*/ 184 h 343"/>
                <a:gd name="T70" fmla="*/ 0 w 820"/>
                <a:gd name="T71" fmla="*/ 160 h 343"/>
                <a:gd name="T72" fmla="*/ 6 w 820"/>
                <a:gd name="T73" fmla="*/ 138 h 343"/>
                <a:gd name="T74" fmla="*/ 22 w 820"/>
                <a:gd name="T75" fmla="*/ 115 h 343"/>
                <a:gd name="T76" fmla="*/ 44 w 820"/>
                <a:gd name="T77" fmla="*/ 93 h 343"/>
                <a:gd name="T78" fmla="*/ 73 w 820"/>
                <a:gd name="T79" fmla="*/ 73 h 343"/>
                <a:gd name="T80" fmla="*/ 109 w 820"/>
                <a:gd name="T81" fmla="*/ 56 h 343"/>
                <a:gd name="T82" fmla="*/ 150 w 820"/>
                <a:gd name="T83" fmla="*/ 40 h 343"/>
                <a:gd name="T84" fmla="*/ 196 w 820"/>
                <a:gd name="T85" fmla="*/ 26 h 343"/>
                <a:gd name="T86" fmla="*/ 245 w 820"/>
                <a:gd name="T87" fmla="*/ 16 h 343"/>
                <a:gd name="T88" fmla="*/ 299 w 820"/>
                <a:gd name="T89" fmla="*/ 8 h 343"/>
                <a:gd name="T90" fmla="*/ 354 w 820"/>
                <a:gd name="T91" fmla="*/ 2 h 343"/>
                <a:gd name="T92" fmla="*/ 409 w 820"/>
                <a:gd name="T93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20" h="343">
                  <a:moveTo>
                    <a:pt x="409" y="0"/>
                  </a:moveTo>
                  <a:lnTo>
                    <a:pt x="467" y="2"/>
                  </a:lnTo>
                  <a:lnTo>
                    <a:pt x="520" y="8"/>
                  </a:lnTo>
                  <a:lnTo>
                    <a:pt x="573" y="16"/>
                  </a:lnTo>
                  <a:lnTo>
                    <a:pt x="623" y="26"/>
                  </a:lnTo>
                  <a:lnTo>
                    <a:pt x="670" y="40"/>
                  </a:lnTo>
                  <a:lnTo>
                    <a:pt x="710" y="56"/>
                  </a:lnTo>
                  <a:lnTo>
                    <a:pt x="745" y="73"/>
                  </a:lnTo>
                  <a:lnTo>
                    <a:pt x="775" y="93"/>
                  </a:lnTo>
                  <a:lnTo>
                    <a:pt x="797" y="115"/>
                  </a:lnTo>
                  <a:lnTo>
                    <a:pt x="812" y="138"/>
                  </a:lnTo>
                  <a:lnTo>
                    <a:pt x="820" y="160"/>
                  </a:lnTo>
                  <a:lnTo>
                    <a:pt x="820" y="184"/>
                  </a:lnTo>
                  <a:lnTo>
                    <a:pt x="812" y="207"/>
                  </a:lnTo>
                  <a:lnTo>
                    <a:pt x="797" y="229"/>
                  </a:lnTo>
                  <a:lnTo>
                    <a:pt x="775" y="251"/>
                  </a:lnTo>
                  <a:lnTo>
                    <a:pt x="745" y="271"/>
                  </a:lnTo>
                  <a:lnTo>
                    <a:pt x="710" y="290"/>
                  </a:lnTo>
                  <a:lnTo>
                    <a:pt x="670" y="306"/>
                  </a:lnTo>
                  <a:lnTo>
                    <a:pt x="623" y="318"/>
                  </a:lnTo>
                  <a:lnTo>
                    <a:pt x="573" y="330"/>
                  </a:lnTo>
                  <a:lnTo>
                    <a:pt x="520" y="338"/>
                  </a:lnTo>
                  <a:lnTo>
                    <a:pt x="467" y="341"/>
                  </a:lnTo>
                  <a:lnTo>
                    <a:pt x="409" y="343"/>
                  </a:lnTo>
                  <a:lnTo>
                    <a:pt x="354" y="341"/>
                  </a:lnTo>
                  <a:lnTo>
                    <a:pt x="299" y="338"/>
                  </a:lnTo>
                  <a:lnTo>
                    <a:pt x="245" y="330"/>
                  </a:lnTo>
                  <a:lnTo>
                    <a:pt x="196" y="318"/>
                  </a:lnTo>
                  <a:lnTo>
                    <a:pt x="150" y="306"/>
                  </a:lnTo>
                  <a:lnTo>
                    <a:pt x="109" y="290"/>
                  </a:lnTo>
                  <a:lnTo>
                    <a:pt x="73" y="271"/>
                  </a:lnTo>
                  <a:lnTo>
                    <a:pt x="44" y="251"/>
                  </a:lnTo>
                  <a:lnTo>
                    <a:pt x="22" y="229"/>
                  </a:lnTo>
                  <a:lnTo>
                    <a:pt x="6" y="207"/>
                  </a:lnTo>
                  <a:lnTo>
                    <a:pt x="0" y="184"/>
                  </a:lnTo>
                  <a:lnTo>
                    <a:pt x="0" y="160"/>
                  </a:lnTo>
                  <a:lnTo>
                    <a:pt x="6" y="138"/>
                  </a:lnTo>
                  <a:lnTo>
                    <a:pt x="22" y="115"/>
                  </a:lnTo>
                  <a:lnTo>
                    <a:pt x="44" y="93"/>
                  </a:lnTo>
                  <a:lnTo>
                    <a:pt x="73" y="73"/>
                  </a:lnTo>
                  <a:lnTo>
                    <a:pt x="109" y="56"/>
                  </a:lnTo>
                  <a:lnTo>
                    <a:pt x="150" y="40"/>
                  </a:lnTo>
                  <a:lnTo>
                    <a:pt x="196" y="26"/>
                  </a:lnTo>
                  <a:lnTo>
                    <a:pt x="245" y="16"/>
                  </a:lnTo>
                  <a:lnTo>
                    <a:pt x="299" y="8"/>
                  </a:lnTo>
                  <a:lnTo>
                    <a:pt x="354" y="2"/>
                  </a:lnTo>
                  <a:lnTo>
                    <a:pt x="409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1493" name="Rectangle 21"/>
            <p:cNvSpPr>
              <a:spLocks noChangeArrowheads="1"/>
            </p:cNvSpPr>
            <p:nvPr/>
          </p:nvSpPr>
          <p:spPr bwMode="auto">
            <a:xfrm>
              <a:off x="1855" y="2395"/>
              <a:ext cx="9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FF0000"/>
                  </a:solidFill>
                </a:rPr>
                <a:t>1</a:t>
              </a:r>
              <a:endParaRPr lang="en-US"/>
            </a:p>
          </p:txBody>
        </p:sp>
      </p:grpSp>
      <p:grpSp>
        <p:nvGrpSpPr>
          <p:cNvPr id="1641494" name="Group 22"/>
          <p:cNvGrpSpPr>
            <a:grpSpLocks/>
          </p:cNvGrpSpPr>
          <p:nvPr/>
        </p:nvGrpSpPr>
        <p:grpSpPr bwMode="auto">
          <a:xfrm>
            <a:off x="2241551" y="2625726"/>
            <a:ext cx="1323975" cy="985837"/>
            <a:chOff x="452" y="1501"/>
            <a:chExt cx="834" cy="621"/>
          </a:xfrm>
        </p:grpSpPr>
        <p:sp>
          <p:nvSpPr>
            <p:cNvPr id="1641495" name="Freeform 23"/>
            <p:cNvSpPr>
              <a:spLocks/>
            </p:cNvSpPr>
            <p:nvPr/>
          </p:nvSpPr>
          <p:spPr bwMode="auto">
            <a:xfrm>
              <a:off x="452" y="1662"/>
              <a:ext cx="834" cy="460"/>
            </a:xfrm>
            <a:custGeom>
              <a:avLst/>
              <a:gdLst>
                <a:gd name="T0" fmla="*/ 436 w 834"/>
                <a:gd name="T1" fmla="*/ 2 h 460"/>
                <a:gd name="T2" fmla="*/ 494 w 834"/>
                <a:gd name="T3" fmla="*/ 10 h 460"/>
                <a:gd name="T4" fmla="*/ 547 w 834"/>
                <a:gd name="T5" fmla="*/ 20 h 460"/>
                <a:gd name="T6" fmla="*/ 600 w 834"/>
                <a:gd name="T7" fmla="*/ 36 h 460"/>
                <a:gd name="T8" fmla="*/ 650 w 834"/>
                <a:gd name="T9" fmla="*/ 54 h 460"/>
                <a:gd name="T10" fmla="*/ 695 w 834"/>
                <a:gd name="T11" fmla="*/ 77 h 460"/>
                <a:gd name="T12" fmla="*/ 735 w 834"/>
                <a:gd name="T13" fmla="*/ 101 h 460"/>
                <a:gd name="T14" fmla="*/ 768 w 834"/>
                <a:gd name="T15" fmla="*/ 128 h 460"/>
                <a:gd name="T16" fmla="*/ 796 w 834"/>
                <a:gd name="T17" fmla="*/ 158 h 460"/>
                <a:gd name="T18" fmla="*/ 816 w 834"/>
                <a:gd name="T19" fmla="*/ 188 h 460"/>
                <a:gd name="T20" fmla="*/ 830 w 834"/>
                <a:gd name="T21" fmla="*/ 219 h 460"/>
                <a:gd name="T22" fmla="*/ 834 w 834"/>
                <a:gd name="T23" fmla="*/ 251 h 460"/>
                <a:gd name="T24" fmla="*/ 832 w 834"/>
                <a:gd name="T25" fmla="*/ 282 h 460"/>
                <a:gd name="T26" fmla="*/ 820 w 834"/>
                <a:gd name="T27" fmla="*/ 312 h 460"/>
                <a:gd name="T28" fmla="*/ 802 w 834"/>
                <a:gd name="T29" fmla="*/ 339 h 460"/>
                <a:gd name="T30" fmla="*/ 778 w 834"/>
                <a:gd name="T31" fmla="*/ 367 h 460"/>
                <a:gd name="T32" fmla="*/ 745 w 834"/>
                <a:gd name="T33" fmla="*/ 391 h 460"/>
                <a:gd name="T34" fmla="*/ 707 w 834"/>
                <a:gd name="T35" fmla="*/ 412 h 460"/>
                <a:gd name="T36" fmla="*/ 664 w 834"/>
                <a:gd name="T37" fmla="*/ 430 h 460"/>
                <a:gd name="T38" fmla="*/ 616 w 834"/>
                <a:gd name="T39" fmla="*/ 444 h 460"/>
                <a:gd name="T40" fmla="*/ 565 w 834"/>
                <a:gd name="T41" fmla="*/ 454 h 460"/>
                <a:gd name="T42" fmla="*/ 510 w 834"/>
                <a:gd name="T43" fmla="*/ 460 h 460"/>
                <a:gd name="T44" fmla="*/ 454 w 834"/>
                <a:gd name="T45" fmla="*/ 460 h 460"/>
                <a:gd name="T46" fmla="*/ 397 w 834"/>
                <a:gd name="T47" fmla="*/ 458 h 460"/>
                <a:gd name="T48" fmla="*/ 340 w 834"/>
                <a:gd name="T49" fmla="*/ 450 h 460"/>
                <a:gd name="T50" fmla="*/ 284 w 834"/>
                <a:gd name="T51" fmla="*/ 440 h 460"/>
                <a:gd name="T52" fmla="*/ 231 w 834"/>
                <a:gd name="T53" fmla="*/ 424 h 460"/>
                <a:gd name="T54" fmla="*/ 183 w 834"/>
                <a:gd name="T55" fmla="*/ 404 h 460"/>
                <a:gd name="T56" fmla="*/ 138 w 834"/>
                <a:gd name="T57" fmla="*/ 383 h 460"/>
                <a:gd name="T58" fmla="*/ 98 w 834"/>
                <a:gd name="T59" fmla="*/ 359 h 460"/>
                <a:gd name="T60" fmla="*/ 65 w 834"/>
                <a:gd name="T61" fmla="*/ 331 h 460"/>
                <a:gd name="T62" fmla="*/ 37 w 834"/>
                <a:gd name="T63" fmla="*/ 302 h 460"/>
                <a:gd name="T64" fmla="*/ 17 w 834"/>
                <a:gd name="T65" fmla="*/ 272 h 460"/>
                <a:gd name="T66" fmla="*/ 3 w 834"/>
                <a:gd name="T67" fmla="*/ 241 h 460"/>
                <a:gd name="T68" fmla="*/ 0 w 834"/>
                <a:gd name="T69" fmla="*/ 209 h 460"/>
                <a:gd name="T70" fmla="*/ 1 w 834"/>
                <a:gd name="T71" fmla="*/ 178 h 460"/>
                <a:gd name="T72" fmla="*/ 11 w 834"/>
                <a:gd name="T73" fmla="*/ 148 h 460"/>
                <a:gd name="T74" fmla="*/ 29 w 834"/>
                <a:gd name="T75" fmla="*/ 119 h 460"/>
                <a:gd name="T76" fmla="*/ 55 w 834"/>
                <a:gd name="T77" fmla="*/ 93 h 460"/>
                <a:gd name="T78" fmla="*/ 86 w 834"/>
                <a:gd name="T79" fmla="*/ 69 h 460"/>
                <a:gd name="T80" fmla="*/ 124 w 834"/>
                <a:gd name="T81" fmla="*/ 48 h 460"/>
                <a:gd name="T82" fmla="*/ 168 w 834"/>
                <a:gd name="T83" fmla="*/ 30 h 460"/>
                <a:gd name="T84" fmla="*/ 217 w 834"/>
                <a:gd name="T85" fmla="*/ 16 h 460"/>
                <a:gd name="T86" fmla="*/ 268 w 834"/>
                <a:gd name="T87" fmla="*/ 6 h 460"/>
                <a:gd name="T88" fmla="*/ 324 w 834"/>
                <a:gd name="T89" fmla="*/ 0 h 460"/>
                <a:gd name="T90" fmla="*/ 379 w 834"/>
                <a:gd name="T91" fmla="*/ 0 h 460"/>
                <a:gd name="T92" fmla="*/ 436 w 834"/>
                <a:gd name="T93" fmla="*/ 2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34" h="460">
                  <a:moveTo>
                    <a:pt x="436" y="2"/>
                  </a:moveTo>
                  <a:lnTo>
                    <a:pt x="494" y="10"/>
                  </a:lnTo>
                  <a:lnTo>
                    <a:pt x="547" y="20"/>
                  </a:lnTo>
                  <a:lnTo>
                    <a:pt x="600" y="36"/>
                  </a:lnTo>
                  <a:lnTo>
                    <a:pt x="650" y="54"/>
                  </a:lnTo>
                  <a:lnTo>
                    <a:pt x="695" y="77"/>
                  </a:lnTo>
                  <a:lnTo>
                    <a:pt x="735" y="101"/>
                  </a:lnTo>
                  <a:lnTo>
                    <a:pt x="768" y="128"/>
                  </a:lnTo>
                  <a:lnTo>
                    <a:pt x="796" y="158"/>
                  </a:lnTo>
                  <a:lnTo>
                    <a:pt x="816" y="188"/>
                  </a:lnTo>
                  <a:lnTo>
                    <a:pt x="830" y="219"/>
                  </a:lnTo>
                  <a:lnTo>
                    <a:pt x="834" y="251"/>
                  </a:lnTo>
                  <a:lnTo>
                    <a:pt x="832" y="282"/>
                  </a:lnTo>
                  <a:lnTo>
                    <a:pt x="820" y="312"/>
                  </a:lnTo>
                  <a:lnTo>
                    <a:pt x="802" y="339"/>
                  </a:lnTo>
                  <a:lnTo>
                    <a:pt x="778" y="367"/>
                  </a:lnTo>
                  <a:lnTo>
                    <a:pt x="745" y="391"/>
                  </a:lnTo>
                  <a:lnTo>
                    <a:pt x="707" y="412"/>
                  </a:lnTo>
                  <a:lnTo>
                    <a:pt x="664" y="430"/>
                  </a:lnTo>
                  <a:lnTo>
                    <a:pt x="616" y="444"/>
                  </a:lnTo>
                  <a:lnTo>
                    <a:pt x="565" y="454"/>
                  </a:lnTo>
                  <a:lnTo>
                    <a:pt x="510" y="460"/>
                  </a:lnTo>
                  <a:lnTo>
                    <a:pt x="454" y="460"/>
                  </a:lnTo>
                  <a:lnTo>
                    <a:pt x="397" y="458"/>
                  </a:lnTo>
                  <a:lnTo>
                    <a:pt x="340" y="450"/>
                  </a:lnTo>
                  <a:lnTo>
                    <a:pt x="284" y="440"/>
                  </a:lnTo>
                  <a:lnTo>
                    <a:pt x="231" y="424"/>
                  </a:lnTo>
                  <a:lnTo>
                    <a:pt x="183" y="404"/>
                  </a:lnTo>
                  <a:lnTo>
                    <a:pt x="138" y="383"/>
                  </a:lnTo>
                  <a:lnTo>
                    <a:pt x="98" y="359"/>
                  </a:lnTo>
                  <a:lnTo>
                    <a:pt x="65" y="331"/>
                  </a:lnTo>
                  <a:lnTo>
                    <a:pt x="37" y="302"/>
                  </a:lnTo>
                  <a:lnTo>
                    <a:pt x="17" y="272"/>
                  </a:lnTo>
                  <a:lnTo>
                    <a:pt x="3" y="241"/>
                  </a:lnTo>
                  <a:lnTo>
                    <a:pt x="0" y="209"/>
                  </a:lnTo>
                  <a:lnTo>
                    <a:pt x="1" y="178"/>
                  </a:lnTo>
                  <a:lnTo>
                    <a:pt x="11" y="148"/>
                  </a:lnTo>
                  <a:lnTo>
                    <a:pt x="29" y="119"/>
                  </a:lnTo>
                  <a:lnTo>
                    <a:pt x="55" y="93"/>
                  </a:lnTo>
                  <a:lnTo>
                    <a:pt x="86" y="69"/>
                  </a:lnTo>
                  <a:lnTo>
                    <a:pt x="124" y="48"/>
                  </a:lnTo>
                  <a:lnTo>
                    <a:pt x="168" y="30"/>
                  </a:lnTo>
                  <a:lnTo>
                    <a:pt x="217" y="16"/>
                  </a:lnTo>
                  <a:lnTo>
                    <a:pt x="268" y="6"/>
                  </a:lnTo>
                  <a:lnTo>
                    <a:pt x="324" y="0"/>
                  </a:lnTo>
                  <a:lnTo>
                    <a:pt x="379" y="0"/>
                  </a:lnTo>
                  <a:lnTo>
                    <a:pt x="436" y="2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1496" name="Rectangle 24"/>
            <p:cNvSpPr>
              <a:spLocks noChangeArrowheads="1"/>
            </p:cNvSpPr>
            <p:nvPr/>
          </p:nvSpPr>
          <p:spPr bwMode="auto">
            <a:xfrm>
              <a:off x="944" y="1501"/>
              <a:ext cx="9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FF0000"/>
                  </a:solidFill>
                </a:rPr>
                <a:t>2</a:t>
              </a:r>
              <a:endParaRPr lang="en-US"/>
            </a:p>
          </p:txBody>
        </p:sp>
      </p:grpSp>
      <p:grpSp>
        <p:nvGrpSpPr>
          <p:cNvPr id="1641497" name="Group 25"/>
          <p:cNvGrpSpPr>
            <a:grpSpLocks/>
          </p:cNvGrpSpPr>
          <p:nvPr/>
        </p:nvGrpSpPr>
        <p:grpSpPr bwMode="auto">
          <a:xfrm>
            <a:off x="1927225" y="1865312"/>
            <a:ext cx="3659188" cy="3460750"/>
            <a:chOff x="254" y="1022"/>
            <a:chExt cx="2305" cy="2180"/>
          </a:xfrm>
        </p:grpSpPr>
        <p:sp>
          <p:nvSpPr>
            <p:cNvPr id="1641498" name="Rectangle 26"/>
            <p:cNvSpPr>
              <a:spLocks noChangeArrowheads="1"/>
            </p:cNvSpPr>
            <p:nvPr/>
          </p:nvSpPr>
          <p:spPr bwMode="auto">
            <a:xfrm>
              <a:off x="564" y="1148"/>
              <a:ext cx="9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FF0000"/>
                  </a:solidFill>
                </a:rPr>
                <a:t>5</a:t>
              </a:r>
              <a:endParaRPr lang="en-US"/>
            </a:p>
          </p:txBody>
        </p:sp>
        <p:sp>
          <p:nvSpPr>
            <p:cNvPr id="1641499" name="Freeform 27"/>
            <p:cNvSpPr>
              <a:spLocks/>
            </p:cNvSpPr>
            <p:nvPr/>
          </p:nvSpPr>
          <p:spPr bwMode="auto">
            <a:xfrm>
              <a:off x="254" y="1022"/>
              <a:ext cx="2305" cy="2180"/>
            </a:xfrm>
            <a:custGeom>
              <a:avLst/>
              <a:gdLst>
                <a:gd name="T0" fmla="*/ 1245 w 2305"/>
                <a:gd name="T1" fmla="*/ 4 h 2180"/>
                <a:gd name="T2" fmla="*/ 1433 w 2305"/>
                <a:gd name="T3" fmla="*/ 33 h 2180"/>
                <a:gd name="T4" fmla="*/ 1615 w 2305"/>
                <a:gd name="T5" fmla="*/ 90 h 2180"/>
                <a:gd name="T6" fmla="*/ 1781 w 2305"/>
                <a:gd name="T7" fmla="*/ 175 h 2180"/>
                <a:gd name="T8" fmla="*/ 1931 w 2305"/>
                <a:gd name="T9" fmla="*/ 286 h 2180"/>
                <a:gd name="T10" fmla="*/ 2062 w 2305"/>
                <a:gd name="T11" fmla="*/ 420 h 2180"/>
                <a:gd name="T12" fmla="*/ 2166 w 2305"/>
                <a:gd name="T13" fmla="*/ 569 h 2180"/>
                <a:gd name="T14" fmla="*/ 2242 w 2305"/>
                <a:gd name="T15" fmla="*/ 735 h 2180"/>
                <a:gd name="T16" fmla="*/ 2289 w 2305"/>
                <a:gd name="T17" fmla="*/ 908 h 2180"/>
                <a:gd name="T18" fmla="*/ 2305 w 2305"/>
                <a:gd name="T19" fmla="*/ 1088 h 2180"/>
                <a:gd name="T20" fmla="*/ 2289 w 2305"/>
                <a:gd name="T21" fmla="*/ 1267 h 2180"/>
                <a:gd name="T22" fmla="*/ 2243 w 2305"/>
                <a:gd name="T23" fmla="*/ 1443 h 2180"/>
                <a:gd name="T24" fmla="*/ 2166 w 2305"/>
                <a:gd name="T25" fmla="*/ 1606 h 2180"/>
                <a:gd name="T26" fmla="*/ 2064 w 2305"/>
                <a:gd name="T27" fmla="*/ 1758 h 2180"/>
                <a:gd name="T28" fmla="*/ 1935 w 2305"/>
                <a:gd name="T29" fmla="*/ 1890 h 2180"/>
                <a:gd name="T30" fmla="*/ 1785 w 2305"/>
                <a:gd name="T31" fmla="*/ 2002 h 2180"/>
                <a:gd name="T32" fmla="*/ 1617 w 2305"/>
                <a:gd name="T33" fmla="*/ 2087 h 2180"/>
                <a:gd name="T34" fmla="*/ 1437 w 2305"/>
                <a:gd name="T35" fmla="*/ 2146 h 2180"/>
                <a:gd name="T36" fmla="*/ 1249 w 2305"/>
                <a:gd name="T37" fmla="*/ 2176 h 2180"/>
                <a:gd name="T38" fmla="*/ 1059 w 2305"/>
                <a:gd name="T39" fmla="*/ 2176 h 2180"/>
                <a:gd name="T40" fmla="*/ 872 w 2305"/>
                <a:gd name="T41" fmla="*/ 2148 h 2180"/>
                <a:gd name="T42" fmla="*/ 692 w 2305"/>
                <a:gd name="T43" fmla="*/ 2089 h 2180"/>
                <a:gd name="T44" fmla="*/ 524 w 2305"/>
                <a:gd name="T45" fmla="*/ 2004 h 2180"/>
                <a:gd name="T46" fmla="*/ 373 w 2305"/>
                <a:gd name="T47" fmla="*/ 1894 h 2180"/>
                <a:gd name="T48" fmla="*/ 245 w 2305"/>
                <a:gd name="T49" fmla="*/ 1762 h 2180"/>
                <a:gd name="T50" fmla="*/ 140 w 2305"/>
                <a:gd name="T51" fmla="*/ 1610 h 2180"/>
                <a:gd name="T52" fmla="*/ 63 w 2305"/>
                <a:gd name="T53" fmla="*/ 1447 h 2180"/>
                <a:gd name="T54" fmla="*/ 16 w 2305"/>
                <a:gd name="T55" fmla="*/ 1271 h 2180"/>
                <a:gd name="T56" fmla="*/ 0 w 2305"/>
                <a:gd name="T57" fmla="*/ 1092 h 2180"/>
                <a:gd name="T58" fmla="*/ 16 w 2305"/>
                <a:gd name="T59" fmla="*/ 912 h 2180"/>
                <a:gd name="T60" fmla="*/ 63 w 2305"/>
                <a:gd name="T61" fmla="*/ 737 h 2180"/>
                <a:gd name="T62" fmla="*/ 138 w 2305"/>
                <a:gd name="T63" fmla="*/ 573 h 2180"/>
                <a:gd name="T64" fmla="*/ 243 w 2305"/>
                <a:gd name="T65" fmla="*/ 422 h 2180"/>
                <a:gd name="T66" fmla="*/ 371 w 2305"/>
                <a:gd name="T67" fmla="*/ 290 h 2180"/>
                <a:gd name="T68" fmla="*/ 522 w 2305"/>
                <a:gd name="T69" fmla="*/ 179 h 2180"/>
                <a:gd name="T70" fmla="*/ 688 w 2305"/>
                <a:gd name="T71" fmla="*/ 92 h 2180"/>
                <a:gd name="T72" fmla="*/ 868 w 2305"/>
                <a:gd name="T73" fmla="*/ 33 h 2180"/>
                <a:gd name="T74" fmla="*/ 1055 w 2305"/>
                <a:gd name="T75" fmla="*/ 4 h 2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05" h="2180">
                  <a:moveTo>
                    <a:pt x="1150" y="0"/>
                  </a:moveTo>
                  <a:lnTo>
                    <a:pt x="1245" y="4"/>
                  </a:lnTo>
                  <a:lnTo>
                    <a:pt x="1340" y="14"/>
                  </a:lnTo>
                  <a:lnTo>
                    <a:pt x="1433" y="33"/>
                  </a:lnTo>
                  <a:lnTo>
                    <a:pt x="1526" y="59"/>
                  </a:lnTo>
                  <a:lnTo>
                    <a:pt x="1615" y="90"/>
                  </a:lnTo>
                  <a:lnTo>
                    <a:pt x="1700" y="130"/>
                  </a:lnTo>
                  <a:lnTo>
                    <a:pt x="1781" y="175"/>
                  </a:lnTo>
                  <a:lnTo>
                    <a:pt x="1860" y="228"/>
                  </a:lnTo>
                  <a:lnTo>
                    <a:pt x="1931" y="286"/>
                  </a:lnTo>
                  <a:lnTo>
                    <a:pt x="2000" y="351"/>
                  </a:lnTo>
                  <a:lnTo>
                    <a:pt x="2062" y="420"/>
                  </a:lnTo>
                  <a:lnTo>
                    <a:pt x="2117" y="493"/>
                  </a:lnTo>
                  <a:lnTo>
                    <a:pt x="2166" y="569"/>
                  </a:lnTo>
                  <a:lnTo>
                    <a:pt x="2208" y="650"/>
                  </a:lnTo>
                  <a:lnTo>
                    <a:pt x="2242" y="735"/>
                  </a:lnTo>
                  <a:lnTo>
                    <a:pt x="2269" y="820"/>
                  </a:lnTo>
                  <a:lnTo>
                    <a:pt x="2289" y="908"/>
                  </a:lnTo>
                  <a:lnTo>
                    <a:pt x="2301" y="997"/>
                  </a:lnTo>
                  <a:lnTo>
                    <a:pt x="2305" y="1088"/>
                  </a:lnTo>
                  <a:lnTo>
                    <a:pt x="2301" y="1178"/>
                  </a:lnTo>
                  <a:lnTo>
                    <a:pt x="2289" y="1267"/>
                  </a:lnTo>
                  <a:lnTo>
                    <a:pt x="2271" y="1356"/>
                  </a:lnTo>
                  <a:lnTo>
                    <a:pt x="2243" y="1443"/>
                  </a:lnTo>
                  <a:lnTo>
                    <a:pt x="2210" y="1525"/>
                  </a:lnTo>
                  <a:lnTo>
                    <a:pt x="2166" y="1606"/>
                  </a:lnTo>
                  <a:lnTo>
                    <a:pt x="2119" y="1685"/>
                  </a:lnTo>
                  <a:lnTo>
                    <a:pt x="2064" y="1758"/>
                  </a:lnTo>
                  <a:lnTo>
                    <a:pt x="2002" y="1827"/>
                  </a:lnTo>
                  <a:lnTo>
                    <a:pt x="1935" y="1890"/>
                  </a:lnTo>
                  <a:lnTo>
                    <a:pt x="1862" y="1949"/>
                  </a:lnTo>
                  <a:lnTo>
                    <a:pt x="1785" y="2002"/>
                  </a:lnTo>
                  <a:lnTo>
                    <a:pt x="1704" y="2048"/>
                  </a:lnTo>
                  <a:lnTo>
                    <a:pt x="1617" y="2087"/>
                  </a:lnTo>
                  <a:lnTo>
                    <a:pt x="1528" y="2121"/>
                  </a:lnTo>
                  <a:lnTo>
                    <a:pt x="1437" y="2146"/>
                  </a:lnTo>
                  <a:lnTo>
                    <a:pt x="1344" y="2164"/>
                  </a:lnTo>
                  <a:lnTo>
                    <a:pt x="1249" y="2176"/>
                  </a:lnTo>
                  <a:lnTo>
                    <a:pt x="1154" y="2180"/>
                  </a:lnTo>
                  <a:lnTo>
                    <a:pt x="1059" y="2176"/>
                  </a:lnTo>
                  <a:lnTo>
                    <a:pt x="965" y="2166"/>
                  </a:lnTo>
                  <a:lnTo>
                    <a:pt x="872" y="2148"/>
                  </a:lnTo>
                  <a:lnTo>
                    <a:pt x="781" y="2123"/>
                  </a:lnTo>
                  <a:lnTo>
                    <a:pt x="692" y="2089"/>
                  </a:lnTo>
                  <a:lnTo>
                    <a:pt x="607" y="2050"/>
                  </a:lnTo>
                  <a:lnTo>
                    <a:pt x="524" y="2004"/>
                  </a:lnTo>
                  <a:lnTo>
                    <a:pt x="447" y="1951"/>
                  </a:lnTo>
                  <a:lnTo>
                    <a:pt x="373" y="1894"/>
                  </a:lnTo>
                  <a:lnTo>
                    <a:pt x="306" y="1829"/>
                  </a:lnTo>
                  <a:lnTo>
                    <a:pt x="245" y="1762"/>
                  </a:lnTo>
                  <a:lnTo>
                    <a:pt x="190" y="1687"/>
                  </a:lnTo>
                  <a:lnTo>
                    <a:pt x="140" y="1610"/>
                  </a:lnTo>
                  <a:lnTo>
                    <a:pt x="99" y="1529"/>
                  </a:lnTo>
                  <a:lnTo>
                    <a:pt x="63" y="1447"/>
                  </a:lnTo>
                  <a:lnTo>
                    <a:pt x="35" y="1360"/>
                  </a:lnTo>
                  <a:lnTo>
                    <a:pt x="16" y="1271"/>
                  </a:lnTo>
                  <a:lnTo>
                    <a:pt x="4" y="1182"/>
                  </a:lnTo>
                  <a:lnTo>
                    <a:pt x="0" y="1092"/>
                  </a:lnTo>
                  <a:lnTo>
                    <a:pt x="4" y="1001"/>
                  </a:lnTo>
                  <a:lnTo>
                    <a:pt x="16" y="912"/>
                  </a:lnTo>
                  <a:lnTo>
                    <a:pt x="35" y="824"/>
                  </a:lnTo>
                  <a:lnTo>
                    <a:pt x="63" y="737"/>
                  </a:lnTo>
                  <a:lnTo>
                    <a:pt x="97" y="654"/>
                  </a:lnTo>
                  <a:lnTo>
                    <a:pt x="138" y="573"/>
                  </a:lnTo>
                  <a:lnTo>
                    <a:pt x="188" y="495"/>
                  </a:lnTo>
                  <a:lnTo>
                    <a:pt x="243" y="422"/>
                  </a:lnTo>
                  <a:lnTo>
                    <a:pt x="304" y="353"/>
                  </a:lnTo>
                  <a:lnTo>
                    <a:pt x="371" y="290"/>
                  </a:lnTo>
                  <a:lnTo>
                    <a:pt x="443" y="230"/>
                  </a:lnTo>
                  <a:lnTo>
                    <a:pt x="522" y="179"/>
                  </a:lnTo>
                  <a:lnTo>
                    <a:pt x="603" y="132"/>
                  </a:lnTo>
                  <a:lnTo>
                    <a:pt x="688" y="92"/>
                  </a:lnTo>
                  <a:lnTo>
                    <a:pt x="777" y="59"/>
                  </a:lnTo>
                  <a:lnTo>
                    <a:pt x="868" y="33"/>
                  </a:lnTo>
                  <a:lnTo>
                    <a:pt x="961" y="16"/>
                  </a:lnTo>
                  <a:lnTo>
                    <a:pt x="1055" y="4"/>
                  </a:lnTo>
                  <a:lnTo>
                    <a:pt x="115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41500" name="Group 28"/>
          <p:cNvGrpSpPr>
            <a:grpSpLocks/>
          </p:cNvGrpSpPr>
          <p:nvPr/>
        </p:nvGrpSpPr>
        <p:grpSpPr bwMode="auto">
          <a:xfrm>
            <a:off x="3455989" y="3344864"/>
            <a:ext cx="1800225" cy="1668463"/>
            <a:chOff x="1217" y="1954"/>
            <a:chExt cx="1134" cy="1051"/>
          </a:xfrm>
        </p:grpSpPr>
        <p:sp>
          <p:nvSpPr>
            <p:cNvPr id="1641501" name="Rectangle 29"/>
            <p:cNvSpPr>
              <a:spLocks noChangeArrowheads="1"/>
            </p:cNvSpPr>
            <p:nvPr/>
          </p:nvSpPr>
          <p:spPr bwMode="auto">
            <a:xfrm>
              <a:off x="1665" y="2811"/>
              <a:ext cx="9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FF0000"/>
                  </a:solidFill>
                </a:rPr>
                <a:t>3</a:t>
              </a:r>
              <a:endParaRPr lang="en-US"/>
            </a:p>
          </p:txBody>
        </p:sp>
        <p:sp>
          <p:nvSpPr>
            <p:cNvPr id="1641502" name="Freeform 30"/>
            <p:cNvSpPr>
              <a:spLocks/>
            </p:cNvSpPr>
            <p:nvPr/>
          </p:nvSpPr>
          <p:spPr bwMode="auto">
            <a:xfrm>
              <a:off x="1217" y="1954"/>
              <a:ext cx="1134" cy="909"/>
            </a:xfrm>
            <a:custGeom>
              <a:avLst/>
              <a:gdLst>
                <a:gd name="T0" fmla="*/ 371 w 1134"/>
                <a:gd name="T1" fmla="*/ 142 h 909"/>
                <a:gd name="T2" fmla="*/ 430 w 1134"/>
                <a:gd name="T3" fmla="*/ 108 h 909"/>
                <a:gd name="T4" fmla="*/ 492 w 1134"/>
                <a:gd name="T5" fmla="*/ 79 h 909"/>
                <a:gd name="T6" fmla="*/ 551 w 1134"/>
                <a:gd name="T7" fmla="*/ 53 h 909"/>
                <a:gd name="T8" fmla="*/ 614 w 1134"/>
                <a:gd name="T9" fmla="*/ 32 h 909"/>
                <a:gd name="T10" fmla="*/ 674 w 1134"/>
                <a:gd name="T11" fmla="*/ 16 h 909"/>
                <a:gd name="T12" fmla="*/ 735 w 1134"/>
                <a:gd name="T13" fmla="*/ 6 h 909"/>
                <a:gd name="T14" fmla="*/ 792 w 1134"/>
                <a:gd name="T15" fmla="*/ 0 h 909"/>
                <a:gd name="T16" fmla="*/ 848 w 1134"/>
                <a:gd name="T17" fmla="*/ 0 h 909"/>
                <a:gd name="T18" fmla="*/ 899 w 1134"/>
                <a:gd name="T19" fmla="*/ 4 h 909"/>
                <a:gd name="T20" fmla="*/ 946 w 1134"/>
                <a:gd name="T21" fmla="*/ 14 h 909"/>
                <a:gd name="T22" fmla="*/ 990 w 1134"/>
                <a:gd name="T23" fmla="*/ 30 h 909"/>
                <a:gd name="T24" fmla="*/ 1027 w 1134"/>
                <a:gd name="T25" fmla="*/ 51 h 909"/>
                <a:gd name="T26" fmla="*/ 1061 w 1134"/>
                <a:gd name="T27" fmla="*/ 77 h 909"/>
                <a:gd name="T28" fmla="*/ 1089 w 1134"/>
                <a:gd name="T29" fmla="*/ 107 h 909"/>
                <a:gd name="T30" fmla="*/ 1110 w 1134"/>
                <a:gd name="T31" fmla="*/ 140 h 909"/>
                <a:gd name="T32" fmla="*/ 1124 w 1134"/>
                <a:gd name="T33" fmla="*/ 177 h 909"/>
                <a:gd name="T34" fmla="*/ 1132 w 1134"/>
                <a:gd name="T35" fmla="*/ 217 h 909"/>
                <a:gd name="T36" fmla="*/ 1134 w 1134"/>
                <a:gd name="T37" fmla="*/ 260 h 909"/>
                <a:gd name="T38" fmla="*/ 1128 w 1134"/>
                <a:gd name="T39" fmla="*/ 308 h 909"/>
                <a:gd name="T40" fmla="*/ 1118 w 1134"/>
                <a:gd name="T41" fmla="*/ 355 h 909"/>
                <a:gd name="T42" fmla="*/ 1099 w 1134"/>
                <a:gd name="T43" fmla="*/ 402 h 909"/>
                <a:gd name="T44" fmla="*/ 1075 w 1134"/>
                <a:gd name="T45" fmla="*/ 451 h 909"/>
                <a:gd name="T46" fmla="*/ 1045 w 1134"/>
                <a:gd name="T47" fmla="*/ 501 h 909"/>
                <a:gd name="T48" fmla="*/ 1010 w 1134"/>
                <a:gd name="T49" fmla="*/ 550 h 909"/>
                <a:gd name="T50" fmla="*/ 968 w 1134"/>
                <a:gd name="T51" fmla="*/ 597 h 909"/>
                <a:gd name="T52" fmla="*/ 923 w 1134"/>
                <a:gd name="T53" fmla="*/ 643 h 909"/>
                <a:gd name="T54" fmla="*/ 871 w 1134"/>
                <a:gd name="T55" fmla="*/ 688 h 909"/>
                <a:gd name="T56" fmla="*/ 818 w 1134"/>
                <a:gd name="T57" fmla="*/ 727 h 909"/>
                <a:gd name="T58" fmla="*/ 763 w 1134"/>
                <a:gd name="T59" fmla="*/ 765 h 909"/>
                <a:gd name="T60" fmla="*/ 703 w 1134"/>
                <a:gd name="T61" fmla="*/ 800 h 909"/>
                <a:gd name="T62" fmla="*/ 644 w 1134"/>
                <a:gd name="T63" fmla="*/ 830 h 909"/>
                <a:gd name="T64" fmla="*/ 583 w 1134"/>
                <a:gd name="T65" fmla="*/ 855 h 909"/>
                <a:gd name="T66" fmla="*/ 519 w 1134"/>
                <a:gd name="T67" fmla="*/ 877 h 909"/>
                <a:gd name="T68" fmla="*/ 460 w 1134"/>
                <a:gd name="T69" fmla="*/ 893 h 909"/>
                <a:gd name="T70" fmla="*/ 401 w 1134"/>
                <a:gd name="T71" fmla="*/ 903 h 909"/>
                <a:gd name="T72" fmla="*/ 342 w 1134"/>
                <a:gd name="T73" fmla="*/ 909 h 909"/>
                <a:gd name="T74" fmla="*/ 286 w 1134"/>
                <a:gd name="T75" fmla="*/ 909 h 909"/>
                <a:gd name="T76" fmla="*/ 235 w 1134"/>
                <a:gd name="T77" fmla="*/ 905 h 909"/>
                <a:gd name="T78" fmla="*/ 187 w 1134"/>
                <a:gd name="T79" fmla="*/ 893 h 909"/>
                <a:gd name="T80" fmla="*/ 144 w 1134"/>
                <a:gd name="T81" fmla="*/ 877 h 909"/>
                <a:gd name="T82" fmla="*/ 106 w 1134"/>
                <a:gd name="T83" fmla="*/ 857 h 909"/>
                <a:gd name="T84" fmla="*/ 73 w 1134"/>
                <a:gd name="T85" fmla="*/ 832 h 909"/>
                <a:gd name="T86" fmla="*/ 45 w 1134"/>
                <a:gd name="T87" fmla="*/ 802 h 909"/>
                <a:gd name="T88" fmla="*/ 23 w 1134"/>
                <a:gd name="T89" fmla="*/ 769 h 909"/>
                <a:gd name="T90" fmla="*/ 9 w 1134"/>
                <a:gd name="T91" fmla="*/ 731 h 909"/>
                <a:gd name="T92" fmla="*/ 2 w 1134"/>
                <a:gd name="T93" fmla="*/ 690 h 909"/>
                <a:gd name="T94" fmla="*/ 0 w 1134"/>
                <a:gd name="T95" fmla="*/ 647 h 909"/>
                <a:gd name="T96" fmla="*/ 5 w 1134"/>
                <a:gd name="T97" fmla="*/ 601 h 909"/>
                <a:gd name="T98" fmla="*/ 15 w 1134"/>
                <a:gd name="T99" fmla="*/ 554 h 909"/>
                <a:gd name="T100" fmla="*/ 35 w 1134"/>
                <a:gd name="T101" fmla="*/ 505 h 909"/>
                <a:gd name="T102" fmla="*/ 59 w 1134"/>
                <a:gd name="T103" fmla="*/ 455 h 909"/>
                <a:gd name="T104" fmla="*/ 88 w 1134"/>
                <a:gd name="T105" fmla="*/ 406 h 909"/>
                <a:gd name="T106" fmla="*/ 124 w 1134"/>
                <a:gd name="T107" fmla="*/ 359 h 909"/>
                <a:gd name="T108" fmla="*/ 166 w 1134"/>
                <a:gd name="T109" fmla="*/ 311 h 909"/>
                <a:gd name="T110" fmla="*/ 211 w 1134"/>
                <a:gd name="T111" fmla="*/ 264 h 909"/>
                <a:gd name="T112" fmla="*/ 262 w 1134"/>
                <a:gd name="T113" fmla="*/ 221 h 909"/>
                <a:gd name="T114" fmla="*/ 316 w 1134"/>
                <a:gd name="T115" fmla="*/ 179 h 909"/>
                <a:gd name="T116" fmla="*/ 371 w 1134"/>
                <a:gd name="T117" fmla="*/ 142 h 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34" h="909">
                  <a:moveTo>
                    <a:pt x="371" y="142"/>
                  </a:moveTo>
                  <a:lnTo>
                    <a:pt x="430" y="108"/>
                  </a:lnTo>
                  <a:lnTo>
                    <a:pt x="492" y="79"/>
                  </a:lnTo>
                  <a:lnTo>
                    <a:pt x="551" y="53"/>
                  </a:lnTo>
                  <a:lnTo>
                    <a:pt x="614" y="32"/>
                  </a:lnTo>
                  <a:lnTo>
                    <a:pt x="674" y="16"/>
                  </a:lnTo>
                  <a:lnTo>
                    <a:pt x="735" y="6"/>
                  </a:lnTo>
                  <a:lnTo>
                    <a:pt x="792" y="0"/>
                  </a:lnTo>
                  <a:lnTo>
                    <a:pt x="848" y="0"/>
                  </a:lnTo>
                  <a:lnTo>
                    <a:pt x="899" y="4"/>
                  </a:lnTo>
                  <a:lnTo>
                    <a:pt x="946" y="14"/>
                  </a:lnTo>
                  <a:lnTo>
                    <a:pt x="990" y="30"/>
                  </a:lnTo>
                  <a:lnTo>
                    <a:pt x="1027" y="51"/>
                  </a:lnTo>
                  <a:lnTo>
                    <a:pt x="1061" y="77"/>
                  </a:lnTo>
                  <a:lnTo>
                    <a:pt x="1089" y="107"/>
                  </a:lnTo>
                  <a:lnTo>
                    <a:pt x="1110" y="140"/>
                  </a:lnTo>
                  <a:lnTo>
                    <a:pt x="1124" y="177"/>
                  </a:lnTo>
                  <a:lnTo>
                    <a:pt x="1132" y="217"/>
                  </a:lnTo>
                  <a:lnTo>
                    <a:pt x="1134" y="260"/>
                  </a:lnTo>
                  <a:lnTo>
                    <a:pt x="1128" y="308"/>
                  </a:lnTo>
                  <a:lnTo>
                    <a:pt x="1118" y="355"/>
                  </a:lnTo>
                  <a:lnTo>
                    <a:pt x="1099" y="402"/>
                  </a:lnTo>
                  <a:lnTo>
                    <a:pt x="1075" y="451"/>
                  </a:lnTo>
                  <a:lnTo>
                    <a:pt x="1045" y="501"/>
                  </a:lnTo>
                  <a:lnTo>
                    <a:pt x="1010" y="550"/>
                  </a:lnTo>
                  <a:lnTo>
                    <a:pt x="968" y="597"/>
                  </a:lnTo>
                  <a:lnTo>
                    <a:pt x="923" y="643"/>
                  </a:lnTo>
                  <a:lnTo>
                    <a:pt x="871" y="688"/>
                  </a:lnTo>
                  <a:lnTo>
                    <a:pt x="818" y="727"/>
                  </a:lnTo>
                  <a:lnTo>
                    <a:pt x="763" y="765"/>
                  </a:lnTo>
                  <a:lnTo>
                    <a:pt x="703" y="800"/>
                  </a:lnTo>
                  <a:lnTo>
                    <a:pt x="644" y="830"/>
                  </a:lnTo>
                  <a:lnTo>
                    <a:pt x="583" y="855"/>
                  </a:lnTo>
                  <a:lnTo>
                    <a:pt x="519" y="877"/>
                  </a:lnTo>
                  <a:lnTo>
                    <a:pt x="460" y="893"/>
                  </a:lnTo>
                  <a:lnTo>
                    <a:pt x="401" y="903"/>
                  </a:lnTo>
                  <a:lnTo>
                    <a:pt x="342" y="909"/>
                  </a:lnTo>
                  <a:lnTo>
                    <a:pt x="286" y="909"/>
                  </a:lnTo>
                  <a:lnTo>
                    <a:pt x="235" y="905"/>
                  </a:lnTo>
                  <a:lnTo>
                    <a:pt x="187" y="893"/>
                  </a:lnTo>
                  <a:lnTo>
                    <a:pt x="144" y="877"/>
                  </a:lnTo>
                  <a:lnTo>
                    <a:pt x="106" y="857"/>
                  </a:lnTo>
                  <a:lnTo>
                    <a:pt x="73" y="832"/>
                  </a:lnTo>
                  <a:lnTo>
                    <a:pt x="45" y="802"/>
                  </a:lnTo>
                  <a:lnTo>
                    <a:pt x="23" y="769"/>
                  </a:lnTo>
                  <a:lnTo>
                    <a:pt x="9" y="731"/>
                  </a:lnTo>
                  <a:lnTo>
                    <a:pt x="2" y="690"/>
                  </a:lnTo>
                  <a:lnTo>
                    <a:pt x="0" y="647"/>
                  </a:lnTo>
                  <a:lnTo>
                    <a:pt x="5" y="601"/>
                  </a:lnTo>
                  <a:lnTo>
                    <a:pt x="15" y="554"/>
                  </a:lnTo>
                  <a:lnTo>
                    <a:pt x="35" y="505"/>
                  </a:lnTo>
                  <a:lnTo>
                    <a:pt x="59" y="455"/>
                  </a:lnTo>
                  <a:lnTo>
                    <a:pt x="88" y="406"/>
                  </a:lnTo>
                  <a:lnTo>
                    <a:pt x="124" y="359"/>
                  </a:lnTo>
                  <a:lnTo>
                    <a:pt x="166" y="311"/>
                  </a:lnTo>
                  <a:lnTo>
                    <a:pt x="211" y="264"/>
                  </a:lnTo>
                  <a:lnTo>
                    <a:pt x="262" y="221"/>
                  </a:lnTo>
                  <a:lnTo>
                    <a:pt x="316" y="179"/>
                  </a:lnTo>
                  <a:lnTo>
                    <a:pt x="371" y="142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41503" name="Group 31"/>
          <p:cNvGrpSpPr>
            <a:grpSpLocks/>
          </p:cNvGrpSpPr>
          <p:nvPr/>
        </p:nvGrpSpPr>
        <p:grpSpPr bwMode="auto">
          <a:xfrm>
            <a:off x="3417889" y="2165350"/>
            <a:ext cx="1933575" cy="3097212"/>
            <a:chOff x="1193" y="1211"/>
            <a:chExt cx="1218" cy="1951"/>
          </a:xfrm>
        </p:grpSpPr>
        <p:sp>
          <p:nvSpPr>
            <p:cNvPr id="1641504" name="Rectangle 32"/>
            <p:cNvSpPr>
              <a:spLocks noChangeArrowheads="1"/>
            </p:cNvSpPr>
            <p:nvPr/>
          </p:nvSpPr>
          <p:spPr bwMode="auto">
            <a:xfrm>
              <a:off x="1602" y="1211"/>
              <a:ext cx="9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FF0000"/>
                  </a:solidFill>
                </a:rPr>
                <a:t>4</a:t>
              </a:r>
              <a:endParaRPr lang="en-US"/>
            </a:p>
          </p:txBody>
        </p:sp>
        <p:sp>
          <p:nvSpPr>
            <p:cNvPr id="1641505" name="Freeform 33"/>
            <p:cNvSpPr>
              <a:spLocks/>
            </p:cNvSpPr>
            <p:nvPr/>
          </p:nvSpPr>
          <p:spPr bwMode="auto">
            <a:xfrm>
              <a:off x="1193" y="1246"/>
              <a:ext cx="1218" cy="1916"/>
            </a:xfrm>
            <a:custGeom>
              <a:avLst/>
              <a:gdLst>
                <a:gd name="T0" fmla="*/ 87 w 1218"/>
                <a:gd name="T1" fmla="*/ 724 h 1916"/>
                <a:gd name="T2" fmla="*/ 148 w 1218"/>
                <a:gd name="T3" fmla="*/ 566 h 1916"/>
                <a:gd name="T4" fmla="*/ 225 w 1218"/>
                <a:gd name="T5" fmla="*/ 420 h 1916"/>
                <a:gd name="T6" fmla="*/ 312 w 1218"/>
                <a:gd name="T7" fmla="*/ 290 h 1916"/>
                <a:gd name="T8" fmla="*/ 409 w 1218"/>
                <a:gd name="T9" fmla="*/ 182 h 1916"/>
                <a:gd name="T10" fmla="*/ 514 w 1218"/>
                <a:gd name="T11" fmla="*/ 97 h 1916"/>
                <a:gd name="T12" fmla="*/ 619 w 1218"/>
                <a:gd name="T13" fmla="*/ 38 h 1916"/>
                <a:gd name="T14" fmla="*/ 725 w 1218"/>
                <a:gd name="T15" fmla="*/ 6 h 1916"/>
                <a:gd name="T16" fmla="*/ 826 w 1218"/>
                <a:gd name="T17" fmla="*/ 4 h 1916"/>
                <a:gd name="T18" fmla="*/ 923 w 1218"/>
                <a:gd name="T19" fmla="*/ 30 h 1916"/>
                <a:gd name="T20" fmla="*/ 1008 w 1218"/>
                <a:gd name="T21" fmla="*/ 85 h 1916"/>
                <a:gd name="T22" fmla="*/ 1081 w 1218"/>
                <a:gd name="T23" fmla="*/ 168 h 1916"/>
                <a:gd name="T24" fmla="*/ 1142 w 1218"/>
                <a:gd name="T25" fmla="*/ 272 h 1916"/>
                <a:gd name="T26" fmla="*/ 1184 w 1218"/>
                <a:gd name="T27" fmla="*/ 399 h 1916"/>
                <a:gd name="T28" fmla="*/ 1212 w 1218"/>
                <a:gd name="T29" fmla="*/ 543 h 1916"/>
                <a:gd name="T30" fmla="*/ 1218 w 1218"/>
                <a:gd name="T31" fmla="*/ 698 h 1916"/>
                <a:gd name="T32" fmla="*/ 1208 w 1218"/>
                <a:gd name="T33" fmla="*/ 862 h 1916"/>
                <a:gd name="T34" fmla="*/ 1178 w 1218"/>
                <a:gd name="T35" fmla="*/ 1029 h 1916"/>
                <a:gd name="T36" fmla="*/ 1133 w 1218"/>
                <a:gd name="T37" fmla="*/ 1193 h 1916"/>
                <a:gd name="T38" fmla="*/ 1069 w 1218"/>
                <a:gd name="T39" fmla="*/ 1351 h 1916"/>
                <a:gd name="T40" fmla="*/ 992 w 1218"/>
                <a:gd name="T41" fmla="*/ 1496 h 1916"/>
                <a:gd name="T42" fmla="*/ 905 w 1218"/>
                <a:gd name="T43" fmla="*/ 1627 h 1916"/>
                <a:gd name="T44" fmla="*/ 808 w 1218"/>
                <a:gd name="T45" fmla="*/ 1735 h 1916"/>
                <a:gd name="T46" fmla="*/ 706 w 1218"/>
                <a:gd name="T47" fmla="*/ 1820 h 1916"/>
                <a:gd name="T48" fmla="*/ 599 w 1218"/>
                <a:gd name="T49" fmla="*/ 1879 h 1916"/>
                <a:gd name="T50" fmla="*/ 494 w 1218"/>
                <a:gd name="T51" fmla="*/ 1910 h 1916"/>
                <a:gd name="T52" fmla="*/ 391 w 1218"/>
                <a:gd name="T53" fmla="*/ 1912 h 1916"/>
                <a:gd name="T54" fmla="*/ 296 w 1218"/>
                <a:gd name="T55" fmla="*/ 1887 h 1916"/>
                <a:gd name="T56" fmla="*/ 209 w 1218"/>
                <a:gd name="T57" fmla="*/ 1832 h 1916"/>
                <a:gd name="T58" fmla="*/ 136 w 1218"/>
                <a:gd name="T59" fmla="*/ 1751 h 1916"/>
                <a:gd name="T60" fmla="*/ 77 w 1218"/>
                <a:gd name="T61" fmla="*/ 1644 h 1916"/>
                <a:gd name="T62" fmla="*/ 33 w 1218"/>
                <a:gd name="T63" fmla="*/ 1518 h 1916"/>
                <a:gd name="T64" fmla="*/ 8 w 1218"/>
                <a:gd name="T65" fmla="*/ 1374 h 1916"/>
                <a:gd name="T66" fmla="*/ 0 w 1218"/>
                <a:gd name="T67" fmla="*/ 1219 h 1916"/>
                <a:gd name="T68" fmla="*/ 12 w 1218"/>
                <a:gd name="T69" fmla="*/ 1055 h 1916"/>
                <a:gd name="T70" fmla="*/ 39 w 1218"/>
                <a:gd name="T71" fmla="*/ 887 h 1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18" h="1916">
                  <a:moveTo>
                    <a:pt x="61" y="805"/>
                  </a:moveTo>
                  <a:lnTo>
                    <a:pt x="87" y="724"/>
                  </a:lnTo>
                  <a:lnTo>
                    <a:pt x="116" y="643"/>
                  </a:lnTo>
                  <a:lnTo>
                    <a:pt x="148" y="566"/>
                  </a:lnTo>
                  <a:lnTo>
                    <a:pt x="186" y="491"/>
                  </a:lnTo>
                  <a:lnTo>
                    <a:pt x="225" y="420"/>
                  </a:lnTo>
                  <a:lnTo>
                    <a:pt x="267" y="353"/>
                  </a:lnTo>
                  <a:lnTo>
                    <a:pt x="312" y="290"/>
                  </a:lnTo>
                  <a:lnTo>
                    <a:pt x="360" y="233"/>
                  </a:lnTo>
                  <a:lnTo>
                    <a:pt x="409" y="182"/>
                  </a:lnTo>
                  <a:lnTo>
                    <a:pt x="460" y="136"/>
                  </a:lnTo>
                  <a:lnTo>
                    <a:pt x="514" y="97"/>
                  </a:lnTo>
                  <a:lnTo>
                    <a:pt x="565" y="64"/>
                  </a:lnTo>
                  <a:lnTo>
                    <a:pt x="619" y="38"/>
                  </a:lnTo>
                  <a:lnTo>
                    <a:pt x="672" y="18"/>
                  </a:lnTo>
                  <a:lnTo>
                    <a:pt x="725" y="6"/>
                  </a:lnTo>
                  <a:lnTo>
                    <a:pt x="777" y="0"/>
                  </a:lnTo>
                  <a:lnTo>
                    <a:pt x="826" y="4"/>
                  </a:lnTo>
                  <a:lnTo>
                    <a:pt x="876" y="14"/>
                  </a:lnTo>
                  <a:lnTo>
                    <a:pt x="923" y="30"/>
                  </a:lnTo>
                  <a:lnTo>
                    <a:pt x="966" y="54"/>
                  </a:lnTo>
                  <a:lnTo>
                    <a:pt x="1008" y="85"/>
                  </a:lnTo>
                  <a:lnTo>
                    <a:pt x="1048" y="123"/>
                  </a:lnTo>
                  <a:lnTo>
                    <a:pt x="1081" y="168"/>
                  </a:lnTo>
                  <a:lnTo>
                    <a:pt x="1113" y="217"/>
                  </a:lnTo>
                  <a:lnTo>
                    <a:pt x="1142" y="272"/>
                  </a:lnTo>
                  <a:lnTo>
                    <a:pt x="1166" y="334"/>
                  </a:lnTo>
                  <a:lnTo>
                    <a:pt x="1184" y="399"/>
                  </a:lnTo>
                  <a:lnTo>
                    <a:pt x="1200" y="470"/>
                  </a:lnTo>
                  <a:lnTo>
                    <a:pt x="1212" y="543"/>
                  </a:lnTo>
                  <a:lnTo>
                    <a:pt x="1218" y="619"/>
                  </a:lnTo>
                  <a:lnTo>
                    <a:pt x="1218" y="698"/>
                  </a:lnTo>
                  <a:lnTo>
                    <a:pt x="1216" y="779"/>
                  </a:lnTo>
                  <a:lnTo>
                    <a:pt x="1208" y="862"/>
                  </a:lnTo>
                  <a:lnTo>
                    <a:pt x="1196" y="947"/>
                  </a:lnTo>
                  <a:lnTo>
                    <a:pt x="1178" y="1029"/>
                  </a:lnTo>
                  <a:lnTo>
                    <a:pt x="1156" y="1112"/>
                  </a:lnTo>
                  <a:lnTo>
                    <a:pt x="1133" y="1193"/>
                  </a:lnTo>
                  <a:lnTo>
                    <a:pt x="1103" y="1274"/>
                  </a:lnTo>
                  <a:lnTo>
                    <a:pt x="1069" y="1351"/>
                  </a:lnTo>
                  <a:lnTo>
                    <a:pt x="1034" y="1426"/>
                  </a:lnTo>
                  <a:lnTo>
                    <a:pt x="992" y="1496"/>
                  </a:lnTo>
                  <a:lnTo>
                    <a:pt x="951" y="1563"/>
                  </a:lnTo>
                  <a:lnTo>
                    <a:pt x="905" y="1627"/>
                  </a:lnTo>
                  <a:lnTo>
                    <a:pt x="858" y="1684"/>
                  </a:lnTo>
                  <a:lnTo>
                    <a:pt x="808" y="1735"/>
                  </a:lnTo>
                  <a:lnTo>
                    <a:pt x="757" y="1780"/>
                  </a:lnTo>
                  <a:lnTo>
                    <a:pt x="706" y="1820"/>
                  </a:lnTo>
                  <a:lnTo>
                    <a:pt x="652" y="1853"/>
                  </a:lnTo>
                  <a:lnTo>
                    <a:pt x="599" y="1879"/>
                  </a:lnTo>
                  <a:lnTo>
                    <a:pt x="545" y="1899"/>
                  </a:lnTo>
                  <a:lnTo>
                    <a:pt x="494" y="1910"/>
                  </a:lnTo>
                  <a:lnTo>
                    <a:pt x="443" y="1916"/>
                  </a:lnTo>
                  <a:lnTo>
                    <a:pt x="391" y="1912"/>
                  </a:lnTo>
                  <a:lnTo>
                    <a:pt x="342" y="1902"/>
                  </a:lnTo>
                  <a:lnTo>
                    <a:pt x="296" y="1887"/>
                  </a:lnTo>
                  <a:lnTo>
                    <a:pt x="251" y="1863"/>
                  </a:lnTo>
                  <a:lnTo>
                    <a:pt x="209" y="1832"/>
                  </a:lnTo>
                  <a:lnTo>
                    <a:pt x="172" y="1794"/>
                  </a:lnTo>
                  <a:lnTo>
                    <a:pt x="136" y="1751"/>
                  </a:lnTo>
                  <a:lnTo>
                    <a:pt x="105" y="1699"/>
                  </a:lnTo>
                  <a:lnTo>
                    <a:pt x="77" y="1644"/>
                  </a:lnTo>
                  <a:lnTo>
                    <a:pt x="53" y="1583"/>
                  </a:lnTo>
                  <a:lnTo>
                    <a:pt x="33" y="1518"/>
                  </a:lnTo>
                  <a:lnTo>
                    <a:pt x="18" y="1449"/>
                  </a:lnTo>
                  <a:lnTo>
                    <a:pt x="8" y="1374"/>
                  </a:lnTo>
                  <a:lnTo>
                    <a:pt x="2" y="1297"/>
                  </a:lnTo>
                  <a:lnTo>
                    <a:pt x="0" y="1219"/>
                  </a:lnTo>
                  <a:lnTo>
                    <a:pt x="4" y="1138"/>
                  </a:lnTo>
                  <a:lnTo>
                    <a:pt x="12" y="1055"/>
                  </a:lnTo>
                  <a:lnTo>
                    <a:pt x="24" y="972"/>
                  </a:lnTo>
                  <a:lnTo>
                    <a:pt x="39" y="887"/>
                  </a:lnTo>
                  <a:lnTo>
                    <a:pt x="61" y="805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6985000" y="1548765"/>
          <a:ext cx="3219451" cy="2346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46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08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25029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0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5644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1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1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1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1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1476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24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2202" y="378041"/>
            <a:ext cx="8610600" cy="990600"/>
          </a:xfrm>
        </p:spPr>
        <p:txBody>
          <a:bodyPr>
            <a:noAutofit/>
          </a:bodyPr>
          <a:lstStyle/>
          <a:p>
            <a:r>
              <a:rPr lang="en-US" dirty="0"/>
              <a:t>Hierarchical Clustering: Group Average</a:t>
            </a:r>
          </a:p>
        </p:txBody>
      </p:sp>
      <p:sp>
        <p:nvSpPr>
          <p:cNvPr id="1642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/>
            <a:r>
              <a:rPr lang="en-US" sz="3100"/>
              <a:t>Compromise between Single and Complete Link</a:t>
            </a:r>
          </a:p>
          <a:p>
            <a:pPr marL="533400" indent="-533400"/>
            <a:endParaRPr lang="en-US" sz="3100"/>
          </a:p>
          <a:p>
            <a:pPr marL="533400" indent="-533400"/>
            <a:r>
              <a:rPr lang="en-US" sz="3100"/>
              <a:t>Strengths</a:t>
            </a:r>
          </a:p>
          <a:p>
            <a:pPr marL="914400" lvl="1" indent="-457200"/>
            <a:r>
              <a:rPr lang="en-US" sz="2700"/>
              <a:t>Less susceptible to noise and outliers</a:t>
            </a:r>
          </a:p>
          <a:p>
            <a:pPr marL="533400" indent="-533400"/>
            <a:endParaRPr lang="en-US" sz="3100"/>
          </a:p>
          <a:p>
            <a:pPr marL="533400" indent="-533400"/>
            <a:r>
              <a:rPr lang="en-US" sz="3100"/>
              <a:t>Limitations</a:t>
            </a:r>
          </a:p>
          <a:p>
            <a:pPr marL="914400" lvl="1" indent="-457200"/>
            <a:r>
              <a:rPr lang="en-US" sz="2700"/>
              <a:t>Biased towards globular clusters</a:t>
            </a:r>
          </a:p>
        </p:txBody>
      </p:sp>
    </p:spTree>
    <p:extLst>
      <p:ext uri="{BB962C8B-B14F-4D97-AF65-F5344CB8AC3E}">
        <p14:creationId xmlns:p14="http://schemas.microsoft.com/office/powerpoint/2010/main" val="242307470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3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Cluster Similarity: Ward’s Method</a:t>
            </a:r>
          </a:p>
        </p:txBody>
      </p:sp>
      <p:sp>
        <p:nvSpPr>
          <p:cNvPr id="1643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Similarity of two clusters is based on 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increase</a:t>
            </a:r>
            <a:r>
              <a:rPr lang="en-US" dirty="0"/>
              <a:t> in </a:t>
            </a:r>
            <a:r>
              <a:rPr lang="en-US" dirty="0">
                <a:solidFill>
                  <a:srgbClr val="00B0F0"/>
                </a:solidFill>
              </a:rPr>
              <a:t>squared error (SSE) </a:t>
            </a:r>
            <a:r>
              <a:rPr lang="en-US" dirty="0"/>
              <a:t>when two clusters are merged</a:t>
            </a:r>
          </a:p>
          <a:p>
            <a:pPr lvl="1"/>
            <a:r>
              <a:rPr lang="en-US" dirty="0"/>
              <a:t>Similar to group average if distance between points is sum of squares distance</a:t>
            </a:r>
          </a:p>
          <a:p>
            <a:pPr lvl="4"/>
            <a:endParaRPr lang="en-US" dirty="0"/>
          </a:p>
          <a:p>
            <a:r>
              <a:rPr lang="en-US" dirty="0"/>
              <a:t>Hierarchical analogue of K-means</a:t>
            </a:r>
          </a:p>
          <a:p>
            <a:pPr lvl="1"/>
            <a:r>
              <a:rPr lang="en-US" dirty="0"/>
              <a:t>Can be used to initialize K-means</a:t>
            </a:r>
          </a:p>
          <a:p>
            <a:endParaRPr lang="en-US" dirty="0"/>
          </a:p>
          <a:p>
            <a:r>
              <a:rPr lang="en-US" dirty="0"/>
              <a:t>Less susceptible to noise and outliers</a:t>
            </a:r>
          </a:p>
          <a:p>
            <a:pPr lvl="4"/>
            <a:endParaRPr lang="en-US" dirty="0"/>
          </a:p>
          <a:p>
            <a:r>
              <a:rPr lang="en-US" dirty="0"/>
              <a:t>Biased towards globular cluster</a:t>
            </a:r>
          </a:p>
        </p:txBody>
      </p:sp>
    </p:spTree>
    <p:extLst>
      <p:ext uri="{BB962C8B-B14F-4D97-AF65-F5344CB8AC3E}">
        <p14:creationId xmlns:p14="http://schemas.microsoft.com/office/powerpoint/2010/main" val="385998099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4546" name="Rectangle 2"/>
          <p:cNvSpPr>
            <a:spLocks noGrp="1" noChangeArrowheads="1"/>
          </p:cNvSpPr>
          <p:nvPr>
            <p:ph type="title"/>
          </p:nvPr>
        </p:nvSpPr>
        <p:spPr>
          <a:xfrm>
            <a:off x="504825" y="405742"/>
            <a:ext cx="8229600" cy="990600"/>
          </a:xfrm>
        </p:spPr>
        <p:txBody>
          <a:bodyPr>
            <a:normAutofit/>
          </a:bodyPr>
          <a:lstStyle/>
          <a:p>
            <a:r>
              <a:rPr lang="en-US" sz="3600" dirty="0"/>
              <a:t>Hierarchical Clustering: Comparison</a:t>
            </a:r>
          </a:p>
        </p:txBody>
      </p:sp>
      <p:sp>
        <p:nvSpPr>
          <p:cNvPr id="1644547" name="Text Box 3"/>
          <p:cNvSpPr txBox="1">
            <a:spLocks noChangeArrowheads="1"/>
          </p:cNvSpPr>
          <p:nvPr/>
        </p:nvSpPr>
        <p:spPr bwMode="auto">
          <a:xfrm>
            <a:off x="4759325" y="5410200"/>
            <a:ext cx="1676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Group Average</a:t>
            </a:r>
          </a:p>
        </p:txBody>
      </p:sp>
      <p:sp>
        <p:nvSpPr>
          <p:cNvPr id="1644548" name="Text Box 4"/>
          <p:cNvSpPr txBox="1">
            <a:spLocks noChangeArrowheads="1"/>
          </p:cNvSpPr>
          <p:nvPr/>
        </p:nvSpPr>
        <p:spPr bwMode="auto">
          <a:xfrm>
            <a:off x="6054725" y="5029200"/>
            <a:ext cx="1752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Ward’s Method</a:t>
            </a:r>
          </a:p>
        </p:txBody>
      </p:sp>
      <p:grpSp>
        <p:nvGrpSpPr>
          <p:cNvPr id="1644549" name="Group 5"/>
          <p:cNvGrpSpPr>
            <a:grpSpLocks noChangeAspect="1"/>
          </p:cNvGrpSpPr>
          <p:nvPr/>
        </p:nvGrpSpPr>
        <p:grpSpPr bwMode="auto">
          <a:xfrm>
            <a:off x="7794625" y="4589463"/>
            <a:ext cx="1860010" cy="1695956"/>
            <a:chOff x="509" y="1253"/>
            <a:chExt cx="1777" cy="1620"/>
          </a:xfrm>
        </p:grpSpPr>
        <p:sp>
          <p:nvSpPr>
            <p:cNvPr id="1644550" name="Freeform 6"/>
            <p:cNvSpPr>
              <a:spLocks noChangeAspect="1"/>
            </p:cNvSpPr>
            <p:nvPr/>
          </p:nvSpPr>
          <p:spPr bwMode="auto">
            <a:xfrm>
              <a:off x="1058" y="1885"/>
              <a:ext cx="79" cy="81"/>
            </a:xfrm>
            <a:custGeom>
              <a:avLst/>
              <a:gdLst>
                <a:gd name="T0" fmla="*/ 0 w 79"/>
                <a:gd name="T1" fmla="*/ 40 h 81"/>
                <a:gd name="T2" fmla="*/ 2 w 79"/>
                <a:gd name="T3" fmla="*/ 24 h 81"/>
                <a:gd name="T4" fmla="*/ 12 w 79"/>
                <a:gd name="T5" fmla="*/ 12 h 81"/>
                <a:gd name="T6" fmla="*/ 24 w 79"/>
                <a:gd name="T7" fmla="*/ 2 h 81"/>
                <a:gd name="T8" fmla="*/ 40 w 79"/>
                <a:gd name="T9" fmla="*/ 0 h 81"/>
                <a:gd name="T10" fmla="*/ 56 w 79"/>
                <a:gd name="T11" fmla="*/ 2 h 81"/>
                <a:gd name="T12" fmla="*/ 68 w 79"/>
                <a:gd name="T13" fmla="*/ 12 h 81"/>
                <a:gd name="T14" fmla="*/ 77 w 79"/>
                <a:gd name="T15" fmla="*/ 24 h 81"/>
                <a:gd name="T16" fmla="*/ 79 w 79"/>
                <a:gd name="T17" fmla="*/ 40 h 81"/>
                <a:gd name="T18" fmla="*/ 77 w 79"/>
                <a:gd name="T19" fmla="*/ 55 h 81"/>
                <a:gd name="T20" fmla="*/ 68 w 79"/>
                <a:gd name="T21" fmla="*/ 69 h 81"/>
                <a:gd name="T22" fmla="*/ 56 w 79"/>
                <a:gd name="T23" fmla="*/ 77 h 81"/>
                <a:gd name="T24" fmla="*/ 40 w 79"/>
                <a:gd name="T25" fmla="*/ 81 h 81"/>
                <a:gd name="T26" fmla="*/ 24 w 79"/>
                <a:gd name="T27" fmla="*/ 77 h 81"/>
                <a:gd name="T28" fmla="*/ 12 w 79"/>
                <a:gd name="T29" fmla="*/ 69 h 81"/>
                <a:gd name="T30" fmla="*/ 2 w 79"/>
                <a:gd name="T31" fmla="*/ 55 h 81"/>
                <a:gd name="T32" fmla="*/ 0 w 79"/>
                <a:gd name="T33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" h="81">
                  <a:moveTo>
                    <a:pt x="0" y="40"/>
                  </a:moveTo>
                  <a:lnTo>
                    <a:pt x="2" y="24"/>
                  </a:lnTo>
                  <a:lnTo>
                    <a:pt x="12" y="12"/>
                  </a:lnTo>
                  <a:lnTo>
                    <a:pt x="24" y="2"/>
                  </a:lnTo>
                  <a:lnTo>
                    <a:pt x="40" y="0"/>
                  </a:lnTo>
                  <a:lnTo>
                    <a:pt x="56" y="2"/>
                  </a:lnTo>
                  <a:lnTo>
                    <a:pt x="68" y="12"/>
                  </a:lnTo>
                  <a:lnTo>
                    <a:pt x="77" y="24"/>
                  </a:lnTo>
                  <a:lnTo>
                    <a:pt x="79" y="40"/>
                  </a:lnTo>
                  <a:lnTo>
                    <a:pt x="77" y="55"/>
                  </a:lnTo>
                  <a:lnTo>
                    <a:pt x="68" y="69"/>
                  </a:lnTo>
                  <a:lnTo>
                    <a:pt x="56" y="77"/>
                  </a:lnTo>
                  <a:lnTo>
                    <a:pt x="40" y="81"/>
                  </a:lnTo>
                  <a:lnTo>
                    <a:pt x="24" y="77"/>
                  </a:lnTo>
                  <a:lnTo>
                    <a:pt x="12" y="69"/>
                  </a:lnTo>
                  <a:lnTo>
                    <a:pt x="2" y="55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4551" name="Freeform 7"/>
            <p:cNvSpPr>
              <a:spLocks noChangeAspect="1"/>
            </p:cNvSpPr>
            <p:nvPr/>
          </p:nvSpPr>
          <p:spPr bwMode="auto">
            <a:xfrm>
              <a:off x="1810" y="1300"/>
              <a:ext cx="81" cy="81"/>
            </a:xfrm>
            <a:custGeom>
              <a:avLst/>
              <a:gdLst>
                <a:gd name="T0" fmla="*/ 0 w 81"/>
                <a:gd name="T1" fmla="*/ 39 h 81"/>
                <a:gd name="T2" fmla="*/ 2 w 81"/>
                <a:gd name="T3" fmla="*/ 23 h 81"/>
                <a:gd name="T4" fmla="*/ 11 w 81"/>
                <a:gd name="T5" fmla="*/ 12 h 81"/>
                <a:gd name="T6" fmla="*/ 23 w 81"/>
                <a:gd name="T7" fmla="*/ 2 h 81"/>
                <a:gd name="T8" fmla="*/ 39 w 81"/>
                <a:gd name="T9" fmla="*/ 0 h 81"/>
                <a:gd name="T10" fmla="*/ 55 w 81"/>
                <a:gd name="T11" fmla="*/ 2 h 81"/>
                <a:gd name="T12" fmla="*/ 69 w 81"/>
                <a:gd name="T13" fmla="*/ 12 h 81"/>
                <a:gd name="T14" fmla="*/ 77 w 81"/>
                <a:gd name="T15" fmla="*/ 23 h 81"/>
                <a:gd name="T16" fmla="*/ 81 w 81"/>
                <a:gd name="T17" fmla="*/ 39 h 81"/>
                <a:gd name="T18" fmla="*/ 77 w 81"/>
                <a:gd name="T19" fmla="*/ 55 h 81"/>
                <a:gd name="T20" fmla="*/ 69 w 81"/>
                <a:gd name="T21" fmla="*/ 69 h 81"/>
                <a:gd name="T22" fmla="*/ 55 w 81"/>
                <a:gd name="T23" fmla="*/ 77 h 81"/>
                <a:gd name="T24" fmla="*/ 39 w 81"/>
                <a:gd name="T25" fmla="*/ 81 h 81"/>
                <a:gd name="T26" fmla="*/ 23 w 81"/>
                <a:gd name="T27" fmla="*/ 77 h 81"/>
                <a:gd name="T28" fmla="*/ 11 w 81"/>
                <a:gd name="T29" fmla="*/ 69 h 81"/>
                <a:gd name="T30" fmla="*/ 2 w 81"/>
                <a:gd name="T31" fmla="*/ 55 h 81"/>
                <a:gd name="T32" fmla="*/ 0 w 81"/>
                <a:gd name="T33" fmla="*/ 3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1" h="81">
                  <a:moveTo>
                    <a:pt x="0" y="39"/>
                  </a:moveTo>
                  <a:lnTo>
                    <a:pt x="2" y="23"/>
                  </a:lnTo>
                  <a:lnTo>
                    <a:pt x="11" y="12"/>
                  </a:lnTo>
                  <a:lnTo>
                    <a:pt x="23" y="2"/>
                  </a:lnTo>
                  <a:lnTo>
                    <a:pt x="39" y="0"/>
                  </a:lnTo>
                  <a:lnTo>
                    <a:pt x="55" y="2"/>
                  </a:lnTo>
                  <a:lnTo>
                    <a:pt x="69" y="12"/>
                  </a:lnTo>
                  <a:lnTo>
                    <a:pt x="77" y="23"/>
                  </a:lnTo>
                  <a:lnTo>
                    <a:pt x="81" y="39"/>
                  </a:lnTo>
                  <a:lnTo>
                    <a:pt x="77" y="55"/>
                  </a:lnTo>
                  <a:lnTo>
                    <a:pt x="69" y="69"/>
                  </a:lnTo>
                  <a:lnTo>
                    <a:pt x="55" y="77"/>
                  </a:lnTo>
                  <a:lnTo>
                    <a:pt x="39" y="81"/>
                  </a:lnTo>
                  <a:lnTo>
                    <a:pt x="23" y="77"/>
                  </a:lnTo>
                  <a:lnTo>
                    <a:pt x="11" y="69"/>
                  </a:lnTo>
                  <a:lnTo>
                    <a:pt x="2" y="55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4552" name="Freeform 8"/>
            <p:cNvSpPr>
              <a:spLocks noChangeAspect="1"/>
            </p:cNvSpPr>
            <p:nvPr/>
          </p:nvSpPr>
          <p:spPr bwMode="auto">
            <a:xfrm>
              <a:off x="1262" y="2683"/>
              <a:ext cx="81" cy="81"/>
            </a:xfrm>
            <a:custGeom>
              <a:avLst/>
              <a:gdLst>
                <a:gd name="T0" fmla="*/ 0 w 81"/>
                <a:gd name="T1" fmla="*/ 40 h 81"/>
                <a:gd name="T2" fmla="*/ 2 w 81"/>
                <a:gd name="T3" fmla="*/ 24 h 81"/>
                <a:gd name="T4" fmla="*/ 12 w 81"/>
                <a:gd name="T5" fmla="*/ 12 h 81"/>
                <a:gd name="T6" fmla="*/ 24 w 81"/>
                <a:gd name="T7" fmla="*/ 2 h 81"/>
                <a:gd name="T8" fmla="*/ 40 w 81"/>
                <a:gd name="T9" fmla="*/ 0 h 81"/>
                <a:gd name="T10" fmla="*/ 55 w 81"/>
                <a:gd name="T11" fmla="*/ 2 h 81"/>
                <a:gd name="T12" fmla="*/ 69 w 81"/>
                <a:gd name="T13" fmla="*/ 12 h 81"/>
                <a:gd name="T14" fmla="*/ 77 w 81"/>
                <a:gd name="T15" fmla="*/ 24 h 81"/>
                <a:gd name="T16" fmla="*/ 81 w 81"/>
                <a:gd name="T17" fmla="*/ 40 h 81"/>
                <a:gd name="T18" fmla="*/ 77 w 81"/>
                <a:gd name="T19" fmla="*/ 56 h 81"/>
                <a:gd name="T20" fmla="*/ 69 w 81"/>
                <a:gd name="T21" fmla="*/ 69 h 81"/>
                <a:gd name="T22" fmla="*/ 55 w 81"/>
                <a:gd name="T23" fmla="*/ 77 h 81"/>
                <a:gd name="T24" fmla="*/ 40 w 81"/>
                <a:gd name="T25" fmla="*/ 81 h 81"/>
                <a:gd name="T26" fmla="*/ 24 w 81"/>
                <a:gd name="T27" fmla="*/ 77 h 81"/>
                <a:gd name="T28" fmla="*/ 12 w 81"/>
                <a:gd name="T29" fmla="*/ 69 h 81"/>
                <a:gd name="T30" fmla="*/ 2 w 81"/>
                <a:gd name="T31" fmla="*/ 56 h 81"/>
                <a:gd name="T32" fmla="*/ 0 w 81"/>
                <a:gd name="T33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1" h="81">
                  <a:moveTo>
                    <a:pt x="0" y="40"/>
                  </a:moveTo>
                  <a:lnTo>
                    <a:pt x="2" y="24"/>
                  </a:lnTo>
                  <a:lnTo>
                    <a:pt x="12" y="12"/>
                  </a:lnTo>
                  <a:lnTo>
                    <a:pt x="24" y="2"/>
                  </a:lnTo>
                  <a:lnTo>
                    <a:pt x="40" y="0"/>
                  </a:lnTo>
                  <a:lnTo>
                    <a:pt x="55" y="2"/>
                  </a:lnTo>
                  <a:lnTo>
                    <a:pt x="69" y="12"/>
                  </a:lnTo>
                  <a:lnTo>
                    <a:pt x="77" y="24"/>
                  </a:lnTo>
                  <a:lnTo>
                    <a:pt x="81" y="40"/>
                  </a:lnTo>
                  <a:lnTo>
                    <a:pt x="77" y="56"/>
                  </a:lnTo>
                  <a:lnTo>
                    <a:pt x="69" y="69"/>
                  </a:lnTo>
                  <a:lnTo>
                    <a:pt x="55" y="77"/>
                  </a:lnTo>
                  <a:lnTo>
                    <a:pt x="40" y="81"/>
                  </a:lnTo>
                  <a:lnTo>
                    <a:pt x="24" y="77"/>
                  </a:lnTo>
                  <a:lnTo>
                    <a:pt x="12" y="69"/>
                  </a:lnTo>
                  <a:lnTo>
                    <a:pt x="2" y="56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4553" name="Freeform 9"/>
            <p:cNvSpPr>
              <a:spLocks noChangeAspect="1"/>
            </p:cNvSpPr>
            <p:nvPr/>
          </p:nvSpPr>
          <p:spPr bwMode="auto">
            <a:xfrm>
              <a:off x="509" y="1769"/>
              <a:ext cx="81" cy="81"/>
            </a:xfrm>
            <a:custGeom>
              <a:avLst/>
              <a:gdLst>
                <a:gd name="T0" fmla="*/ 0 w 81"/>
                <a:gd name="T1" fmla="*/ 41 h 81"/>
                <a:gd name="T2" fmla="*/ 2 w 81"/>
                <a:gd name="T3" fmla="*/ 25 h 81"/>
                <a:gd name="T4" fmla="*/ 12 w 81"/>
                <a:gd name="T5" fmla="*/ 12 h 81"/>
                <a:gd name="T6" fmla="*/ 24 w 81"/>
                <a:gd name="T7" fmla="*/ 4 h 81"/>
                <a:gd name="T8" fmla="*/ 39 w 81"/>
                <a:gd name="T9" fmla="*/ 0 h 81"/>
                <a:gd name="T10" fmla="*/ 55 w 81"/>
                <a:gd name="T11" fmla="*/ 4 h 81"/>
                <a:gd name="T12" fmla="*/ 69 w 81"/>
                <a:gd name="T13" fmla="*/ 12 h 81"/>
                <a:gd name="T14" fmla="*/ 77 w 81"/>
                <a:gd name="T15" fmla="*/ 25 h 81"/>
                <a:gd name="T16" fmla="*/ 81 w 81"/>
                <a:gd name="T17" fmla="*/ 41 h 81"/>
                <a:gd name="T18" fmla="*/ 77 w 81"/>
                <a:gd name="T19" fmla="*/ 57 h 81"/>
                <a:gd name="T20" fmla="*/ 69 w 81"/>
                <a:gd name="T21" fmla="*/ 69 h 81"/>
                <a:gd name="T22" fmla="*/ 55 w 81"/>
                <a:gd name="T23" fmla="*/ 79 h 81"/>
                <a:gd name="T24" fmla="*/ 39 w 81"/>
                <a:gd name="T25" fmla="*/ 81 h 81"/>
                <a:gd name="T26" fmla="*/ 24 w 81"/>
                <a:gd name="T27" fmla="*/ 79 h 81"/>
                <a:gd name="T28" fmla="*/ 12 w 81"/>
                <a:gd name="T29" fmla="*/ 69 h 81"/>
                <a:gd name="T30" fmla="*/ 2 w 81"/>
                <a:gd name="T31" fmla="*/ 57 h 81"/>
                <a:gd name="T32" fmla="*/ 0 w 81"/>
                <a:gd name="T33" fmla="*/ 4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1" h="81">
                  <a:moveTo>
                    <a:pt x="0" y="41"/>
                  </a:moveTo>
                  <a:lnTo>
                    <a:pt x="2" y="25"/>
                  </a:lnTo>
                  <a:lnTo>
                    <a:pt x="12" y="12"/>
                  </a:lnTo>
                  <a:lnTo>
                    <a:pt x="24" y="4"/>
                  </a:lnTo>
                  <a:lnTo>
                    <a:pt x="39" y="0"/>
                  </a:lnTo>
                  <a:lnTo>
                    <a:pt x="55" y="4"/>
                  </a:lnTo>
                  <a:lnTo>
                    <a:pt x="69" y="12"/>
                  </a:lnTo>
                  <a:lnTo>
                    <a:pt x="77" y="25"/>
                  </a:lnTo>
                  <a:lnTo>
                    <a:pt x="81" y="41"/>
                  </a:lnTo>
                  <a:lnTo>
                    <a:pt x="77" y="57"/>
                  </a:lnTo>
                  <a:lnTo>
                    <a:pt x="69" y="69"/>
                  </a:lnTo>
                  <a:lnTo>
                    <a:pt x="55" y="79"/>
                  </a:lnTo>
                  <a:lnTo>
                    <a:pt x="39" y="81"/>
                  </a:lnTo>
                  <a:lnTo>
                    <a:pt x="24" y="79"/>
                  </a:lnTo>
                  <a:lnTo>
                    <a:pt x="12" y="69"/>
                  </a:lnTo>
                  <a:lnTo>
                    <a:pt x="2" y="57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4554" name="Freeform 10"/>
            <p:cNvSpPr>
              <a:spLocks noChangeAspect="1"/>
            </p:cNvSpPr>
            <p:nvPr/>
          </p:nvSpPr>
          <p:spPr bwMode="auto">
            <a:xfrm>
              <a:off x="1586" y="2167"/>
              <a:ext cx="81" cy="79"/>
            </a:xfrm>
            <a:custGeom>
              <a:avLst/>
              <a:gdLst>
                <a:gd name="T0" fmla="*/ 0 w 81"/>
                <a:gd name="T1" fmla="*/ 39 h 79"/>
                <a:gd name="T2" fmla="*/ 4 w 81"/>
                <a:gd name="T3" fmla="*/ 24 h 79"/>
                <a:gd name="T4" fmla="*/ 12 w 81"/>
                <a:gd name="T5" fmla="*/ 12 h 79"/>
                <a:gd name="T6" fmla="*/ 26 w 81"/>
                <a:gd name="T7" fmla="*/ 2 h 79"/>
                <a:gd name="T8" fmla="*/ 42 w 81"/>
                <a:gd name="T9" fmla="*/ 0 h 79"/>
                <a:gd name="T10" fmla="*/ 58 w 81"/>
                <a:gd name="T11" fmla="*/ 2 h 79"/>
                <a:gd name="T12" fmla="*/ 69 w 81"/>
                <a:gd name="T13" fmla="*/ 12 h 79"/>
                <a:gd name="T14" fmla="*/ 79 w 81"/>
                <a:gd name="T15" fmla="*/ 24 h 79"/>
                <a:gd name="T16" fmla="*/ 81 w 81"/>
                <a:gd name="T17" fmla="*/ 39 h 79"/>
                <a:gd name="T18" fmla="*/ 79 w 81"/>
                <a:gd name="T19" fmla="*/ 55 h 79"/>
                <a:gd name="T20" fmla="*/ 69 w 81"/>
                <a:gd name="T21" fmla="*/ 67 h 79"/>
                <a:gd name="T22" fmla="*/ 58 w 81"/>
                <a:gd name="T23" fmla="*/ 77 h 79"/>
                <a:gd name="T24" fmla="*/ 42 w 81"/>
                <a:gd name="T25" fmla="*/ 79 h 79"/>
                <a:gd name="T26" fmla="*/ 26 w 81"/>
                <a:gd name="T27" fmla="*/ 77 h 79"/>
                <a:gd name="T28" fmla="*/ 12 w 81"/>
                <a:gd name="T29" fmla="*/ 67 h 79"/>
                <a:gd name="T30" fmla="*/ 4 w 81"/>
                <a:gd name="T31" fmla="*/ 55 h 79"/>
                <a:gd name="T32" fmla="*/ 0 w 81"/>
                <a:gd name="T33" fmla="*/ 3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1" h="79">
                  <a:moveTo>
                    <a:pt x="0" y="39"/>
                  </a:moveTo>
                  <a:lnTo>
                    <a:pt x="4" y="24"/>
                  </a:lnTo>
                  <a:lnTo>
                    <a:pt x="12" y="12"/>
                  </a:lnTo>
                  <a:lnTo>
                    <a:pt x="26" y="2"/>
                  </a:lnTo>
                  <a:lnTo>
                    <a:pt x="42" y="0"/>
                  </a:lnTo>
                  <a:lnTo>
                    <a:pt x="58" y="2"/>
                  </a:lnTo>
                  <a:lnTo>
                    <a:pt x="69" y="12"/>
                  </a:lnTo>
                  <a:lnTo>
                    <a:pt x="79" y="24"/>
                  </a:lnTo>
                  <a:lnTo>
                    <a:pt x="81" y="39"/>
                  </a:lnTo>
                  <a:lnTo>
                    <a:pt x="79" y="55"/>
                  </a:lnTo>
                  <a:lnTo>
                    <a:pt x="69" y="67"/>
                  </a:lnTo>
                  <a:lnTo>
                    <a:pt x="58" y="77"/>
                  </a:lnTo>
                  <a:lnTo>
                    <a:pt x="42" y="79"/>
                  </a:lnTo>
                  <a:lnTo>
                    <a:pt x="26" y="77"/>
                  </a:lnTo>
                  <a:lnTo>
                    <a:pt x="12" y="67"/>
                  </a:lnTo>
                  <a:lnTo>
                    <a:pt x="4" y="55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4555" name="Freeform 11"/>
            <p:cNvSpPr>
              <a:spLocks noChangeAspect="1"/>
            </p:cNvSpPr>
            <p:nvPr/>
          </p:nvSpPr>
          <p:spPr bwMode="auto">
            <a:xfrm>
              <a:off x="2029" y="2220"/>
              <a:ext cx="81" cy="81"/>
            </a:xfrm>
            <a:custGeom>
              <a:avLst/>
              <a:gdLst>
                <a:gd name="T0" fmla="*/ 0 w 81"/>
                <a:gd name="T1" fmla="*/ 40 h 81"/>
                <a:gd name="T2" fmla="*/ 2 w 81"/>
                <a:gd name="T3" fmla="*/ 26 h 81"/>
                <a:gd name="T4" fmla="*/ 12 w 81"/>
                <a:gd name="T5" fmla="*/ 12 h 81"/>
                <a:gd name="T6" fmla="*/ 24 w 81"/>
                <a:gd name="T7" fmla="*/ 4 h 81"/>
                <a:gd name="T8" fmla="*/ 40 w 81"/>
                <a:gd name="T9" fmla="*/ 0 h 81"/>
                <a:gd name="T10" fmla="*/ 55 w 81"/>
                <a:gd name="T11" fmla="*/ 4 h 81"/>
                <a:gd name="T12" fmla="*/ 69 w 81"/>
                <a:gd name="T13" fmla="*/ 12 h 81"/>
                <a:gd name="T14" fmla="*/ 77 w 81"/>
                <a:gd name="T15" fmla="*/ 26 h 81"/>
                <a:gd name="T16" fmla="*/ 81 w 81"/>
                <a:gd name="T17" fmla="*/ 40 h 81"/>
                <a:gd name="T18" fmla="*/ 77 w 81"/>
                <a:gd name="T19" fmla="*/ 55 h 81"/>
                <a:gd name="T20" fmla="*/ 69 w 81"/>
                <a:gd name="T21" fmla="*/ 69 h 81"/>
                <a:gd name="T22" fmla="*/ 55 w 81"/>
                <a:gd name="T23" fmla="*/ 77 h 81"/>
                <a:gd name="T24" fmla="*/ 40 w 81"/>
                <a:gd name="T25" fmla="*/ 81 h 81"/>
                <a:gd name="T26" fmla="*/ 24 w 81"/>
                <a:gd name="T27" fmla="*/ 77 h 81"/>
                <a:gd name="T28" fmla="*/ 12 w 81"/>
                <a:gd name="T29" fmla="*/ 69 h 81"/>
                <a:gd name="T30" fmla="*/ 2 w 81"/>
                <a:gd name="T31" fmla="*/ 55 h 81"/>
                <a:gd name="T32" fmla="*/ 0 w 81"/>
                <a:gd name="T33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1" h="81">
                  <a:moveTo>
                    <a:pt x="0" y="40"/>
                  </a:moveTo>
                  <a:lnTo>
                    <a:pt x="2" y="26"/>
                  </a:lnTo>
                  <a:lnTo>
                    <a:pt x="12" y="12"/>
                  </a:lnTo>
                  <a:lnTo>
                    <a:pt x="24" y="4"/>
                  </a:lnTo>
                  <a:lnTo>
                    <a:pt x="40" y="0"/>
                  </a:lnTo>
                  <a:lnTo>
                    <a:pt x="55" y="4"/>
                  </a:lnTo>
                  <a:lnTo>
                    <a:pt x="69" y="12"/>
                  </a:lnTo>
                  <a:lnTo>
                    <a:pt x="77" y="26"/>
                  </a:lnTo>
                  <a:lnTo>
                    <a:pt x="81" y="40"/>
                  </a:lnTo>
                  <a:lnTo>
                    <a:pt x="77" y="55"/>
                  </a:lnTo>
                  <a:lnTo>
                    <a:pt x="69" y="69"/>
                  </a:lnTo>
                  <a:lnTo>
                    <a:pt x="55" y="77"/>
                  </a:lnTo>
                  <a:lnTo>
                    <a:pt x="40" y="81"/>
                  </a:lnTo>
                  <a:lnTo>
                    <a:pt x="24" y="77"/>
                  </a:lnTo>
                  <a:lnTo>
                    <a:pt x="12" y="69"/>
                  </a:lnTo>
                  <a:lnTo>
                    <a:pt x="2" y="55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4556" name="Rectangle 12"/>
            <p:cNvSpPr>
              <a:spLocks noChangeAspect="1" noChangeArrowheads="1"/>
            </p:cNvSpPr>
            <p:nvPr/>
          </p:nvSpPr>
          <p:spPr bwMode="auto">
            <a:xfrm>
              <a:off x="1909" y="1253"/>
              <a:ext cx="98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Times New Roman" charset="0"/>
                </a:rPr>
                <a:t>1</a:t>
              </a:r>
              <a:endParaRPr lang="en-US" sz="1600"/>
            </a:p>
          </p:txBody>
        </p:sp>
        <p:sp>
          <p:nvSpPr>
            <p:cNvPr id="1644557" name="Rectangle 13"/>
            <p:cNvSpPr>
              <a:spLocks noChangeAspect="1" noChangeArrowheads="1"/>
            </p:cNvSpPr>
            <p:nvPr/>
          </p:nvSpPr>
          <p:spPr bwMode="auto">
            <a:xfrm>
              <a:off x="1163" y="1832"/>
              <a:ext cx="98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Times New Roman" charset="0"/>
                </a:rPr>
                <a:t>2</a:t>
              </a:r>
              <a:endParaRPr lang="en-US" sz="1600"/>
            </a:p>
          </p:txBody>
        </p:sp>
        <p:sp>
          <p:nvSpPr>
            <p:cNvPr id="1644558" name="Rectangle 14"/>
            <p:cNvSpPr>
              <a:spLocks noChangeAspect="1" noChangeArrowheads="1"/>
            </p:cNvSpPr>
            <p:nvPr/>
          </p:nvSpPr>
          <p:spPr bwMode="auto">
            <a:xfrm>
              <a:off x="1733" y="2122"/>
              <a:ext cx="98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Times New Roman" charset="0"/>
                </a:rPr>
                <a:t>3</a:t>
              </a:r>
              <a:endParaRPr lang="en-US" sz="1600"/>
            </a:p>
          </p:txBody>
        </p:sp>
        <p:sp>
          <p:nvSpPr>
            <p:cNvPr id="1644559" name="Rectangle 15"/>
            <p:cNvSpPr>
              <a:spLocks noChangeAspect="1" noChangeArrowheads="1"/>
            </p:cNvSpPr>
            <p:nvPr/>
          </p:nvSpPr>
          <p:spPr bwMode="auto">
            <a:xfrm>
              <a:off x="1379" y="2638"/>
              <a:ext cx="98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Times New Roman" charset="0"/>
                </a:rPr>
                <a:t>4</a:t>
              </a:r>
              <a:endParaRPr lang="en-US" sz="1600"/>
            </a:p>
          </p:txBody>
        </p:sp>
        <p:sp>
          <p:nvSpPr>
            <p:cNvPr id="1644560" name="Rectangle 16"/>
            <p:cNvSpPr>
              <a:spLocks noChangeAspect="1" noChangeArrowheads="1"/>
            </p:cNvSpPr>
            <p:nvPr/>
          </p:nvSpPr>
          <p:spPr bwMode="auto">
            <a:xfrm>
              <a:off x="630" y="1720"/>
              <a:ext cx="98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Times New Roman" charset="0"/>
                </a:rPr>
                <a:t>5</a:t>
              </a:r>
              <a:endParaRPr lang="en-US" sz="1600"/>
            </a:p>
          </p:txBody>
        </p:sp>
        <p:sp>
          <p:nvSpPr>
            <p:cNvPr id="1644561" name="Rectangle 17"/>
            <p:cNvSpPr>
              <a:spLocks noChangeAspect="1" noChangeArrowheads="1"/>
            </p:cNvSpPr>
            <p:nvPr/>
          </p:nvSpPr>
          <p:spPr bwMode="auto">
            <a:xfrm>
              <a:off x="2188" y="2173"/>
              <a:ext cx="98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Times New Roman" charset="0"/>
                </a:rPr>
                <a:t>6</a:t>
              </a:r>
              <a:endParaRPr lang="en-US" sz="1600"/>
            </a:p>
          </p:txBody>
        </p:sp>
      </p:grpSp>
      <p:grpSp>
        <p:nvGrpSpPr>
          <p:cNvPr id="1644562" name="Group 18"/>
          <p:cNvGrpSpPr>
            <a:grpSpLocks noChangeAspect="1"/>
          </p:cNvGrpSpPr>
          <p:nvPr/>
        </p:nvGrpSpPr>
        <p:grpSpPr bwMode="auto">
          <a:xfrm>
            <a:off x="8848725" y="5437189"/>
            <a:ext cx="857250" cy="592137"/>
            <a:chOff x="1515" y="2062"/>
            <a:chExt cx="820" cy="566"/>
          </a:xfrm>
        </p:grpSpPr>
        <p:sp>
          <p:nvSpPr>
            <p:cNvPr id="1644563" name="Freeform 19"/>
            <p:cNvSpPr>
              <a:spLocks noChangeAspect="1"/>
            </p:cNvSpPr>
            <p:nvPr/>
          </p:nvSpPr>
          <p:spPr bwMode="auto">
            <a:xfrm>
              <a:off x="1515" y="2062"/>
              <a:ext cx="820" cy="343"/>
            </a:xfrm>
            <a:custGeom>
              <a:avLst/>
              <a:gdLst>
                <a:gd name="T0" fmla="*/ 409 w 820"/>
                <a:gd name="T1" fmla="*/ 0 h 343"/>
                <a:gd name="T2" fmla="*/ 467 w 820"/>
                <a:gd name="T3" fmla="*/ 2 h 343"/>
                <a:gd name="T4" fmla="*/ 520 w 820"/>
                <a:gd name="T5" fmla="*/ 8 h 343"/>
                <a:gd name="T6" fmla="*/ 573 w 820"/>
                <a:gd name="T7" fmla="*/ 16 h 343"/>
                <a:gd name="T8" fmla="*/ 623 w 820"/>
                <a:gd name="T9" fmla="*/ 26 h 343"/>
                <a:gd name="T10" fmla="*/ 670 w 820"/>
                <a:gd name="T11" fmla="*/ 40 h 343"/>
                <a:gd name="T12" fmla="*/ 710 w 820"/>
                <a:gd name="T13" fmla="*/ 56 h 343"/>
                <a:gd name="T14" fmla="*/ 745 w 820"/>
                <a:gd name="T15" fmla="*/ 73 h 343"/>
                <a:gd name="T16" fmla="*/ 775 w 820"/>
                <a:gd name="T17" fmla="*/ 93 h 343"/>
                <a:gd name="T18" fmla="*/ 797 w 820"/>
                <a:gd name="T19" fmla="*/ 115 h 343"/>
                <a:gd name="T20" fmla="*/ 812 w 820"/>
                <a:gd name="T21" fmla="*/ 138 h 343"/>
                <a:gd name="T22" fmla="*/ 820 w 820"/>
                <a:gd name="T23" fmla="*/ 160 h 343"/>
                <a:gd name="T24" fmla="*/ 820 w 820"/>
                <a:gd name="T25" fmla="*/ 184 h 343"/>
                <a:gd name="T26" fmla="*/ 812 w 820"/>
                <a:gd name="T27" fmla="*/ 207 h 343"/>
                <a:gd name="T28" fmla="*/ 797 w 820"/>
                <a:gd name="T29" fmla="*/ 229 h 343"/>
                <a:gd name="T30" fmla="*/ 775 w 820"/>
                <a:gd name="T31" fmla="*/ 251 h 343"/>
                <a:gd name="T32" fmla="*/ 745 w 820"/>
                <a:gd name="T33" fmla="*/ 271 h 343"/>
                <a:gd name="T34" fmla="*/ 710 w 820"/>
                <a:gd name="T35" fmla="*/ 290 h 343"/>
                <a:gd name="T36" fmla="*/ 670 w 820"/>
                <a:gd name="T37" fmla="*/ 306 h 343"/>
                <a:gd name="T38" fmla="*/ 623 w 820"/>
                <a:gd name="T39" fmla="*/ 318 h 343"/>
                <a:gd name="T40" fmla="*/ 573 w 820"/>
                <a:gd name="T41" fmla="*/ 330 h 343"/>
                <a:gd name="T42" fmla="*/ 520 w 820"/>
                <a:gd name="T43" fmla="*/ 338 h 343"/>
                <a:gd name="T44" fmla="*/ 467 w 820"/>
                <a:gd name="T45" fmla="*/ 341 h 343"/>
                <a:gd name="T46" fmla="*/ 409 w 820"/>
                <a:gd name="T47" fmla="*/ 343 h 343"/>
                <a:gd name="T48" fmla="*/ 354 w 820"/>
                <a:gd name="T49" fmla="*/ 341 h 343"/>
                <a:gd name="T50" fmla="*/ 299 w 820"/>
                <a:gd name="T51" fmla="*/ 338 h 343"/>
                <a:gd name="T52" fmla="*/ 245 w 820"/>
                <a:gd name="T53" fmla="*/ 330 h 343"/>
                <a:gd name="T54" fmla="*/ 196 w 820"/>
                <a:gd name="T55" fmla="*/ 318 h 343"/>
                <a:gd name="T56" fmla="*/ 150 w 820"/>
                <a:gd name="T57" fmla="*/ 306 h 343"/>
                <a:gd name="T58" fmla="*/ 109 w 820"/>
                <a:gd name="T59" fmla="*/ 290 h 343"/>
                <a:gd name="T60" fmla="*/ 73 w 820"/>
                <a:gd name="T61" fmla="*/ 271 h 343"/>
                <a:gd name="T62" fmla="*/ 44 w 820"/>
                <a:gd name="T63" fmla="*/ 251 h 343"/>
                <a:gd name="T64" fmla="*/ 22 w 820"/>
                <a:gd name="T65" fmla="*/ 229 h 343"/>
                <a:gd name="T66" fmla="*/ 6 w 820"/>
                <a:gd name="T67" fmla="*/ 207 h 343"/>
                <a:gd name="T68" fmla="*/ 0 w 820"/>
                <a:gd name="T69" fmla="*/ 184 h 343"/>
                <a:gd name="T70" fmla="*/ 0 w 820"/>
                <a:gd name="T71" fmla="*/ 160 h 343"/>
                <a:gd name="T72" fmla="*/ 6 w 820"/>
                <a:gd name="T73" fmla="*/ 138 h 343"/>
                <a:gd name="T74" fmla="*/ 22 w 820"/>
                <a:gd name="T75" fmla="*/ 115 h 343"/>
                <a:gd name="T76" fmla="*/ 44 w 820"/>
                <a:gd name="T77" fmla="*/ 93 h 343"/>
                <a:gd name="T78" fmla="*/ 73 w 820"/>
                <a:gd name="T79" fmla="*/ 73 h 343"/>
                <a:gd name="T80" fmla="*/ 109 w 820"/>
                <a:gd name="T81" fmla="*/ 56 h 343"/>
                <a:gd name="T82" fmla="*/ 150 w 820"/>
                <a:gd name="T83" fmla="*/ 40 h 343"/>
                <a:gd name="T84" fmla="*/ 196 w 820"/>
                <a:gd name="T85" fmla="*/ 26 h 343"/>
                <a:gd name="T86" fmla="*/ 245 w 820"/>
                <a:gd name="T87" fmla="*/ 16 h 343"/>
                <a:gd name="T88" fmla="*/ 299 w 820"/>
                <a:gd name="T89" fmla="*/ 8 h 343"/>
                <a:gd name="T90" fmla="*/ 354 w 820"/>
                <a:gd name="T91" fmla="*/ 2 h 343"/>
                <a:gd name="T92" fmla="*/ 409 w 820"/>
                <a:gd name="T93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20" h="343">
                  <a:moveTo>
                    <a:pt x="409" y="0"/>
                  </a:moveTo>
                  <a:lnTo>
                    <a:pt x="467" y="2"/>
                  </a:lnTo>
                  <a:lnTo>
                    <a:pt x="520" y="8"/>
                  </a:lnTo>
                  <a:lnTo>
                    <a:pt x="573" y="16"/>
                  </a:lnTo>
                  <a:lnTo>
                    <a:pt x="623" y="26"/>
                  </a:lnTo>
                  <a:lnTo>
                    <a:pt x="670" y="40"/>
                  </a:lnTo>
                  <a:lnTo>
                    <a:pt x="710" y="56"/>
                  </a:lnTo>
                  <a:lnTo>
                    <a:pt x="745" y="73"/>
                  </a:lnTo>
                  <a:lnTo>
                    <a:pt x="775" y="93"/>
                  </a:lnTo>
                  <a:lnTo>
                    <a:pt x="797" y="115"/>
                  </a:lnTo>
                  <a:lnTo>
                    <a:pt x="812" y="138"/>
                  </a:lnTo>
                  <a:lnTo>
                    <a:pt x="820" y="160"/>
                  </a:lnTo>
                  <a:lnTo>
                    <a:pt x="820" y="184"/>
                  </a:lnTo>
                  <a:lnTo>
                    <a:pt x="812" y="207"/>
                  </a:lnTo>
                  <a:lnTo>
                    <a:pt x="797" y="229"/>
                  </a:lnTo>
                  <a:lnTo>
                    <a:pt x="775" y="251"/>
                  </a:lnTo>
                  <a:lnTo>
                    <a:pt x="745" y="271"/>
                  </a:lnTo>
                  <a:lnTo>
                    <a:pt x="710" y="290"/>
                  </a:lnTo>
                  <a:lnTo>
                    <a:pt x="670" y="306"/>
                  </a:lnTo>
                  <a:lnTo>
                    <a:pt x="623" y="318"/>
                  </a:lnTo>
                  <a:lnTo>
                    <a:pt x="573" y="330"/>
                  </a:lnTo>
                  <a:lnTo>
                    <a:pt x="520" y="338"/>
                  </a:lnTo>
                  <a:lnTo>
                    <a:pt x="467" y="341"/>
                  </a:lnTo>
                  <a:lnTo>
                    <a:pt x="409" y="343"/>
                  </a:lnTo>
                  <a:lnTo>
                    <a:pt x="354" y="341"/>
                  </a:lnTo>
                  <a:lnTo>
                    <a:pt x="299" y="338"/>
                  </a:lnTo>
                  <a:lnTo>
                    <a:pt x="245" y="330"/>
                  </a:lnTo>
                  <a:lnTo>
                    <a:pt x="196" y="318"/>
                  </a:lnTo>
                  <a:lnTo>
                    <a:pt x="150" y="306"/>
                  </a:lnTo>
                  <a:lnTo>
                    <a:pt x="109" y="290"/>
                  </a:lnTo>
                  <a:lnTo>
                    <a:pt x="73" y="271"/>
                  </a:lnTo>
                  <a:lnTo>
                    <a:pt x="44" y="251"/>
                  </a:lnTo>
                  <a:lnTo>
                    <a:pt x="22" y="229"/>
                  </a:lnTo>
                  <a:lnTo>
                    <a:pt x="6" y="207"/>
                  </a:lnTo>
                  <a:lnTo>
                    <a:pt x="0" y="184"/>
                  </a:lnTo>
                  <a:lnTo>
                    <a:pt x="0" y="160"/>
                  </a:lnTo>
                  <a:lnTo>
                    <a:pt x="6" y="138"/>
                  </a:lnTo>
                  <a:lnTo>
                    <a:pt x="22" y="115"/>
                  </a:lnTo>
                  <a:lnTo>
                    <a:pt x="44" y="93"/>
                  </a:lnTo>
                  <a:lnTo>
                    <a:pt x="73" y="73"/>
                  </a:lnTo>
                  <a:lnTo>
                    <a:pt x="109" y="56"/>
                  </a:lnTo>
                  <a:lnTo>
                    <a:pt x="150" y="40"/>
                  </a:lnTo>
                  <a:lnTo>
                    <a:pt x="196" y="26"/>
                  </a:lnTo>
                  <a:lnTo>
                    <a:pt x="245" y="16"/>
                  </a:lnTo>
                  <a:lnTo>
                    <a:pt x="299" y="8"/>
                  </a:lnTo>
                  <a:lnTo>
                    <a:pt x="354" y="2"/>
                  </a:lnTo>
                  <a:lnTo>
                    <a:pt x="409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564" name="Rectangle 20"/>
            <p:cNvSpPr>
              <a:spLocks noChangeAspect="1" noChangeArrowheads="1"/>
            </p:cNvSpPr>
            <p:nvPr/>
          </p:nvSpPr>
          <p:spPr bwMode="auto">
            <a:xfrm>
              <a:off x="1855" y="2394"/>
              <a:ext cx="108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FF0000"/>
                  </a:solidFill>
                </a:rPr>
                <a:t>1</a:t>
              </a:r>
              <a:endParaRPr lang="en-US" sz="1600"/>
            </a:p>
          </p:txBody>
        </p:sp>
      </p:grpSp>
      <p:grpSp>
        <p:nvGrpSpPr>
          <p:cNvPr id="1644565" name="Group 21"/>
          <p:cNvGrpSpPr>
            <a:grpSpLocks noChangeAspect="1"/>
          </p:cNvGrpSpPr>
          <p:nvPr/>
        </p:nvGrpSpPr>
        <p:grpSpPr bwMode="auto">
          <a:xfrm>
            <a:off x="7735889" y="4849814"/>
            <a:ext cx="873125" cy="649287"/>
            <a:chOff x="452" y="1501"/>
            <a:chExt cx="834" cy="621"/>
          </a:xfrm>
        </p:grpSpPr>
        <p:sp>
          <p:nvSpPr>
            <p:cNvPr id="1644566" name="Freeform 22"/>
            <p:cNvSpPr>
              <a:spLocks noChangeAspect="1"/>
            </p:cNvSpPr>
            <p:nvPr/>
          </p:nvSpPr>
          <p:spPr bwMode="auto">
            <a:xfrm>
              <a:off x="452" y="1662"/>
              <a:ext cx="834" cy="460"/>
            </a:xfrm>
            <a:custGeom>
              <a:avLst/>
              <a:gdLst>
                <a:gd name="T0" fmla="*/ 436 w 834"/>
                <a:gd name="T1" fmla="*/ 2 h 460"/>
                <a:gd name="T2" fmla="*/ 494 w 834"/>
                <a:gd name="T3" fmla="*/ 10 h 460"/>
                <a:gd name="T4" fmla="*/ 547 w 834"/>
                <a:gd name="T5" fmla="*/ 20 h 460"/>
                <a:gd name="T6" fmla="*/ 600 w 834"/>
                <a:gd name="T7" fmla="*/ 36 h 460"/>
                <a:gd name="T8" fmla="*/ 650 w 834"/>
                <a:gd name="T9" fmla="*/ 54 h 460"/>
                <a:gd name="T10" fmla="*/ 695 w 834"/>
                <a:gd name="T11" fmla="*/ 77 h 460"/>
                <a:gd name="T12" fmla="*/ 735 w 834"/>
                <a:gd name="T13" fmla="*/ 101 h 460"/>
                <a:gd name="T14" fmla="*/ 768 w 834"/>
                <a:gd name="T15" fmla="*/ 128 h 460"/>
                <a:gd name="T16" fmla="*/ 796 w 834"/>
                <a:gd name="T17" fmla="*/ 158 h 460"/>
                <a:gd name="T18" fmla="*/ 816 w 834"/>
                <a:gd name="T19" fmla="*/ 188 h 460"/>
                <a:gd name="T20" fmla="*/ 830 w 834"/>
                <a:gd name="T21" fmla="*/ 219 h 460"/>
                <a:gd name="T22" fmla="*/ 834 w 834"/>
                <a:gd name="T23" fmla="*/ 251 h 460"/>
                <a:gd name="T24" fmla="*/ 832 w 834"/>
                <a:gd name="T25" fmla="*/ 282 h 460"/>
                <a:gd name="T26" fmla="*/ 820 w 834"/>
                <a:gd name="T27" fmla="*/ 312 h 460"/>
                <a:gd name="T28" fmla="*/ 802 w 834"/>
                <a:gd name="T29" fmla="*/ 339 h 460"/>
                <a:gd name="T30" fmla="*/ 778 w 834"/>
                <a:gd name="T31" fmla="*/ 367 h 460"/>
                <a:gd name="T32" fmla="*/ 745 w 834"/>
                <a:gd name="T33" fmla="*/ 391 h 460"/>
                <a:gd name="T34" fmla="*/ 707 w 834"/>
                <a:gd name="T35" fmla="*/ 412 h 460"/>
                <a:gd name="T36" fmla="*/ 664 w 834"/>
                <a:gd name="T37" fmla="*/ 430 h 460"/>
                <a:gd name="T38" fmla="*/ 616 w 834"/>
                <a:gd name="T39" fmla="*/ 444 h 460"/>
                <a:gd name="T40" fmla="*/ 565 w 834"/>
                <a:gd name="T41" fmla="*/ 454 h 460"/>
                <a:gd name="T42" fmla="*/ 510 w 834"/>
                <a:gd name="T43" fmla="*/ 460 h 460"/>
                <a:gd name="T44" fmla="*/ 454 w 834"/>
                <a:gd name="T45" fmla="*/ 460 h 460"/>
                <a:gd name="T46" fmla="*/ 397 w 834"/>
                <a:gd name="T47" fmla="*/ 458 h 460"/>
                <a:gd name="T48" fmla="*/ 340 w 834"/>
                <a:gd name="T49" fmla="*/ 450 h 460"/>
                <a:gd name="T50" fmla="*/ 284 w 834"/>
                <a:gd name="T51" fmla="*/ 440 h 460"/>
                <a:gd name="T52" fmla="*/ 231 w 834"/>
                <a:gd name="T53" fmla="*/ 424 h 460"/>
                <a:gd name="T54" fmla="*/ 183 w 834"/>
                <a:gd name="T55" fmla="*/ 404 h 460"/>
                <a:gd name="T56" fmla="*/ 138 w 834"/>
                <a:gd name="T57" fmla="*/ 383 h 460"/>
                <a:gd name="T58" fmla="*/ 98 w 834"/>
                <a:gd name="T59" fmla="*/ 359 h 460"/>
                <a:gd name="T60" fmla="*/ 65 w 834"/>
                <a:gd name="T61" fmla="*/ 331 h 460"/>
                <a:gd name="T62" fmla="*/ 37 w 834"/>
                <a:gd name="T63" fmla="*/ 302 h 460"/>
                <a:gd name="T64" fmla="*/ 17 w 834"/>
                <a:gd name="T65" fmla="*/ 272 h 460"/>
                <a:gd name="T66" fmla="*/ 3 w 834"/>
                <a:gd name="T67" fmla="*/ 241 h 460"/>
                <a:gd name="T68" fmla="*/ 0 w 834"/>
                <a:gd name="T69" fmla="*/ 209 h 460"/>
                <a:gd name="T70" fmla="*/ 1 w 834"/>
                <a:gd name="T71" fmla="*/ 178 h 460"/>
                <a:gd name="T72" fmla="*/ 11 w 834"/>
                <a:gd name="T73" fmla="*/ 148 h 460"/>
                <a:gd name="T74" fmla="*/ 29 w 834"/>
                <a:gd name="T75" fmla="*/ 119 h 460"/>
                <a:gd name="T76" fmla="*/ 55 w 834"/>
                <a:gd name="T77" fmla="*/ 93 h 460"/>
                <a:gd name="T78" fmla="*/ 86 w 834"/>
                <a:gd name="T79" fmla="*/ 69 h 460"/>
                <a:gd name="T80" fmla="*/ 124 w 834"/>
                <a:gd name="T81" fmla="*/ 48 h 460"/>
                <a:gd name="T82" fmla="*/ 168 w 834"/>
                <a:gd name="T83" fmla="*/ 30 h 460"/>
                <a:gd name="T84" fmla="*/ 217 w 834"/>
                <a:gd name="T85" fmla="*/ 16 h 460"/>
                <a:gd name="T86" fmla="*/ 268 w 834"/>
                <a:gd name="T87" fmla="*/ 6 h 460"/>
                <a:gd name="T88" fmla="*/ 324 w 834"/>
                <a:gd name="T89" fmla="*/ 0 h 460"/>
                <a:gd name="T90" fmla="*/ 379 w 834"/>
                <a:gd name="T91" fmla="*/ 0 h 460"/>
                <a:gd name="T92" fmla="*/ 436 w 834"/>
                <a:gd name="T93" fmla="*/ 2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34" h="460">
                  <a:moveTo>
                    <a:pt x="436" y="2"/>
                  </a:moveTo>
                  <a:lnTo>
                    <a:pt x="494" y="10"/>
                  </a:lnTo>
                  <a:lnTo>
                    <a:pt x="547" y="20"/>
                  </a:lnTo>
                  <a:lnTo>
                    <a:pt x="600" y="36"/>
                  </a:lnTo>
                  <a:lnTo>
                    <a:pt x="650" y="54"/>
                  </a:lnTo>
                  <a:lnTo>
                    <a:pt x="695" y="77"/>
                  </a:lnTo>
                  <a:lnTo>
                    <a:pt x="735" y="101"/>
                  </a:lnTo>
                  <a:lnTo>
                    <a:pt x="768" y="128"/>
                  </a:lnTo>
                  <a:lnTo>
                    <a:pt x="796" y="158"/>
                  </a:lnTo>
                  <a:lnTo>
                    <a:pt x="816" y="188"/>
                  </a:lnTo>
                  <a:lnTo>
                    <a:pt x="830" y="219"/>
                  </a:lnTo>
                  <a:lnTo>
                    <a:pt x="834" y="251"/>
                  </a:lnTo>
                  <a:lnTo>
                    <a:pt x="832" y="282"/>
                  </a:lnTo>
                  <a:lnTo>
                    <a:pt x="820" y="312"/>
                  </a:lnTo>
                  <a:lnTo>
                    <a:pt x="802" y="339"/>
                  </a:lnTo>
                  <a:lnTo>
                    <a:pt x="778" y="367"/>
                  </a:lnTo>
                  <a:lnTo>
                    <a:pt x="745" y="391"/>
                  </a:lnTo>
                  <a:lnTo>
                    <a:pt x="707" y="412"/>
                  </a:lnTo>
                  <a:lnTo>
                    <a:pt x="664" y="430"/>
                  </a:lnTo>
                  <a:lnTo>
                    <a:pt x="616" y="444"/>
                  </a:lnTo>
                  <a:lnTo>
                    <a:pt x="565" y="454"/>
                  </a:lnTo>
                  <a:lnTo>
                    <a:pt x="510" y="460"/>
                  </a:lnTo>
                  <a:lnTo>
                    <a:pt x="454" y="460"/>
                  </a:lnTo>
                  <a:lnTo>
                    <a:pt x="397" y="458"/>
                  </a:lnTo>
                  <a:lnTo>
                    <a:pt x="340" y="450"/>
                  </a:lnTo>
                  <a:lnTo>
                    <a:pt x="284" y="440"/>
                  </a:lnTo>
                  <a:lnTo>
                    <a:pt x="231" y="424"/>
                  </a:lnTo>
                  <a:lnTo>
                    <a:pt x="183" y="404"/>
                  </a:lnTo>
                  <a:lnTo>
                    <a:pt x="138" y="383"/>
                  </a:lnTo>
                  <a:lnTo>
                    <a:pt x="98" y="359"/>
                  </a:lnTo>
                  <a:lnTo>
                    <a:pt x="65" y="331"/>
                  </a:lnTo>
                  <a:lnTo>
                    <a:pt x="37" y="302"/>
                  </a:lnTo>
                  <a:lnTo>
                    <a:pt x="17" y="272"/>
                  </a:lnTo>
                  <a:lnTo>
                    <a:pt x="3" y="241"/>
                  </a:lnTo>
                  <a:lnTo>
                    <a:pt x="0" y="209"/>
                  </a:lnTo>
                  <a:lnTo>
                    <a:pt x="1" y="178"/>
                  </a:lnTo>
                  <a:lnTo>
                    <a:pt x="11" y="148"/>
                  </a:lnTo>
                  <a:lnTo>
                    <a:pt x="29" y="119"/>
                  </a:lnTo>
                  <a:lnTo>
                    <a:pt x="55" y="93"/>
                  </a:lnTo>
                  <a:lnTo>
                    <a:pt x="86" y="69"/>
                  </a:lnTo>
                  <a:lnTo>
                    <a:pt x="124" y="48"/>
                  </a:lnTo>
                  <a:lnTo>
                    <a:pt x="168" y="30"/>
                  </a:lnTo>
                  <a:lnTo>
                    <a:pt x="217" y="16"/>
                  </a:lnTo>
                  <a:lnTo>
                    <a:pt x="268" y="6"/>
                  </a:lnTo>
                  <a:lnTo>
                    <a:pt x="324" y="0"/>
                  </a:lnTo>
                  <a:lnTo>
                    <a:pt x="379" y="0"/>
                  </a:lnTo>
                  <a:lnTo>
                    <a:pt x="436" y="2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567" name="Rectangle 23"/>
            <p:cNvSpPr>
              <a:spLocks noChangeAspect="1" noChangeArrowheads="1"/>
            </p:cNvSpPr>
            <p:nvPr/>
          </p:nvSpPr>
          <p:spPr bwMode="auto">
            <a:xfrm>
              <a:off x="943" y="1501"/>
              <a:ext cx="108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FF0000"/>
                  </a:solidFill>
                </a:rPr>
                <a:t>2</a:t>
              </a:r>
              <a:endParaRPr lang="en-US" sz="1600"/>
            </a:p>
          </p:txBody>
        </p:sp>
      </p:grpSp>
      <p:grpSp>
        <p:nvGrpSpPr>
          <p:cNvPr id="1644568" name="Group 24"/>
          <p:cNvGrpSpPr>
            <a:grpSpLocks noChangeAspect="1"/>
          </p:cNvGrpSpPr>
          <p:nvPr/>
        </p:nvGrpSpPr>
        <p:grpSpPr bwMode="auto">
          <a:xfrm>
            <a:off x="7527925" y="4348164"/>
            <a:ext cx="2413000" cy="2281237"/>
            <a:chOff x="254" y="1022"/>
            <a:chExt cx="2305" cy="2180"/>
          </a:xfrm>
        </p:grpSpPr>
        <p:sp>
          <p:nvSpPr>
            <p:cNvPr id="1644569" name="Rectangle 25"/>
            <p:cNvSpPr>
              <a:spLocks noChangeAspect="1" noChangeArrowheads="1"/>
            </p:cNvSpPr>
            <p:nvPr/>
          </p:nvSpPr>
          <p:spPr bwMode="auto">
            <a:xfrm>
              <a:off x="563" y="1148"/>
              <a:ext cx="108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FF0000"/>
                  </a:solidFill>
                </a:rPr>
                <a:t>5</a:t>
              </a:r>
              <a:endParaRPr lang="en-US" sz="1600"/>
            </a:p>
          </p:txBody>
        </p:sp>
        <p:sp>
          <p:nvSpPr>
            <p:cNvPr id="1644570" name="Freeform 26"/>
            <p:cNvSpPr>
              <a:spLocks noChangeAspect="1"/>
            </p:cNvSpPr>
            <p:nvPr/>
          </p:nvSpPr>
          <p:spPr bwMode="auto">
            <a:xfrm>
              <a:off x="254" y="1022"/>
              <a:ext cx="2305" cy="2180"/>
            </a:xfrm>
            <a:custGeom>
              <a:avLst/>
              <a:gdLst>
                <a:gd name="T0" fmla="*/ 1245 w 2305"/>
                <a:gd name="T1" fmla="*/ 4 h 2180"/>
                <a:gd name="T2" fmla="*/ 1433 w 2305"/>
                <a:gd name="T3" fmla="*/ 33 h 2180"/>
                <a:gd name="T4" fmla="*/ 1615 w 2305"/>
                <a:gd name="T5" fmla="*/ 90 h 2180"/>
                <a:gd name="T6" fmla="*/ 1781 w 2305"/>
                <a:gd name="T7" fmla="*/ 175 h 2180"/>
                <a:gd name="T8" fmla="*/ 1931 w 2305"/>
                <a:gd name="T9" fmla="*/ 286 h 2180"/>
                <a:gd name="T10" fmla="*/ 2062 w 2305"/>
                <a:gd name="T11" fmla="*/ 420 h 2180"/>
                <a:gd name="T12" fmla="*/ 2166 w 2305"/>
                <a:gd name="T13" fmla="*/ 569 h 2180"/>
                <a:gd name="T14" fmla="*/ 2242 w 2305"/>
                <a:gd name="T15" fmla="*/ 735 h 2180"/>
                <a:gd name="T16" fmla="*/ 2289 w 2305"/>
                <a:gd name="T17" fmla="*/ 908 h 2180"/>
                <a:gd name="T18" fmla="*/ 2305 w 2305"/>
                <a:gd name="T19" fmla="*/ 1088 h 2180"/>
                <a:gd name="T20" fmla="*/ 2289 w 2305"/>
                <a:gd name="T21" fmla="*/ 1267 h 2180"/>
                <a:gd name="T22" fmla="*/ 2243 w 2305"/>
                <a:gd name="T23" fmla="*/ 1443 h 2180"/>
                <a:gd name="T24" fmla="*/ 2166 w 2305"/>
                <a:gd name="T25" fmla="*/ 1606 h 2180"/>
                <a:gd name="T26" fmla="*/ 2064 w 2305"/>
                <a:gd name="T27" fmla="*/ 1758 h 2180"/>
                <a:gd name="T28" fmla="*/ 1935 w 2305"/>
                <a:gd name="T29" fmla="*/ 1890 h 2180"/>
                <a:gd name="T30" fmla="*/ 1785 w 2305"/>
                <a:gd name="T31" fmla="*/ 2002 h 2180"/>
                <a:gd name="T32" fmla="*/ 1617 w 2305"/>
                <a:gd name="T33" fmla="*/ 2087 h 2180"/>
                <a:gd name="T34" fmla="*/ 1437 w 2305"/>
                <a:gd name="T35" fmla="*/ 2146 h 2180"/>
                <a:gd name="T36" fmla="*/ 1249 w 2305"/>
                <a:gd name="T37" fmla="*/ 2176 h 2180"/>
                <a:gd name="T38" fmla="*/ 1059 w 2305"/>
                <a:gd name="T39" fmla="*/ 2176 h 2180"/>
                <a:gd name="T40" fmla="*/ 872 w 2305"/>
                <a:gd name="T41" fmla="*/ 2148 h 2180"/>
                <a:gd name="T42" fmla="*/ 692 w 2305"/>
                <a:gd name="T43" fmla="*/ 2089 h 2180"/>
                <a:gd name="T44" fmla="*/ 524 w 2305"/>
                <a:gd name="T45" fmla="*/ 2004 h 2180"/>
                <a:gd name="T46" fmla="*/ 373 w 2305"/>
                <a:gd name="T47" fmla="*/ 1894 h 2180"/>
                <a:gd name="T48" fmla="*/ 245 w 2305"/>
                <a:gd name="T49" fmla="*/ 1762 h 2180"/>
                <a:gd name="T50" fmla="*/ 140 w 2305"/>
                <a:gd name="T51" fmla="*/ 1610 h 2180"/>
                <a:gd name="T52" fmla="*/ 63 w 2305"/>
                <a:gd name="T53" fmla="*/ 1447 h 2180"/>
                <a:gd name="T54" fmla="*/ 16 w 2305"/>
                <a:gd name="T55" fmla="*/ 1271 h 2180"/>
                <a:gd name="T56" fmla="*/ 0 w 2305"/>
                <a:gd name="T57" fmla="*/ 1092 h 2180"/>
                <a:gd name="T58" fmla="*/ 16 w 2305"/>
                <a:gd name="T59" fmla="*/ 912 h 2180"/>
                <a:gd name="T60" fmla="*/ 63 w 2305"/>
                <a:gd name="T61" fmla="*/ 737 h 2180"/>
                <a:gd name="T62" fmla="*/ 138 w 2305"/>
                <a:gd name="T63" fmla="*/ 573 h 2180"/>
                <a:gd name="T64" fmla="*/ 243 w 2305"/>
                <a:gd name="T65" fmla="*/ 422 h 2180"/>
                <a:gd name="T66" fmla="*/ 371 w 2305"/>
                <a:gd name="T67" fmla="*/ 290 h 2180"/>
                <a:gd name="T68" fmla="*/ 522 w 2305"/>
                <a:gd name="T69" fmla="*/ 179 h 2180"/>
                <a:gd name="T70" fmla="*/ 688 w 2305"/>
                <a:gd name="T71" fmla="*/ 92 h 2180"/>
                <a:gd name="T72" fmla="*/ 868 w 2305"/>
                <a:gd name="T73" fmla="*/ 33 h 2180"/>
                <a:gd name="T74" fmla="*/ 1055 w 2305"/>
                <a:gd name="T75" fmla="*/ 4 h 2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05" h="2180">
                  <a:moveTo>
                    <a:pt x="1150" y="0"/>
                  </a:moveTo>
                  <a:lnTo>
                    <a:pt x="1245" y="4"/>
                  </a:lnTo>
                  <a:lnTo>
                    <a:pt x="1340" y="14"/>
                  </a:lnTo>
                  <a:lnTo>
                    <a:pt x="1433" y="33"/>
                  </a:lnTo>
                  <a:lnTo>
                    <a:pt x="1526" y="59"/>
                  </a:lnTo>
                  <a:lnTo>
                    <a:pt x="1615" y="90"/>
                  </a:lnTo>
                  <a:lnTo>
                    <a:pt x="1700" y="130"/>
                  </a:lnTo>
                  <a:lnTo>
                    <a:pt x="1781" y="175"/>
                  </a:lnTo>
                  <a:lnTo>
                    <a:pt x="1860" y="228"/>
                  </a:lnTo>
                  <a:lnTo>
                    <a:pt x="1931" y="286"/>
                  </a:lnTo>
                  <a:lnTo>
                    <a:pt x="2000" y="351"/>
                  </a:lnTo>
                  <a:lnTo>
                    <a:pt x="2062" y="420"/>
                  </a:lnTo>
                  <a:lnTo>
                    <a:pt x="2117" y="493"/>
                  </a:lnTo>
                  <a:lnTo>
                    <a:pt x="2166" y="569"/>
                  </a:lnTo>
                  <a:lnTo>
                    <a:pt x="2208" y="650"/>
                  </a:lnTo>
                  <a:lnTo>
                    <a:pt x="2242" y="735"/>
                  </a:lnTo>
                  <a:lnTo>
                    <a:pt x="2269" y="820"/>
                  </a:lnTo>
                  <a:lnTo>
                    <a:pt x="2289" y="908"/>
                  </a:lnTo>
                  <a:lnTo>
                    <a:pt x="2301" y="997"/>
                  </a:lnTo>
                  <a:lnTo>
                    <a:pt x="2305" y="1088"/>
                  </a:lnTo>
                  <a:lnTo>
                    <a:pt x="2301" y="1178"/>
                  </a:lnTo>
                  <a:lnTo>
                    <a:pt x="2289" y="1267"/>
                  </a:lnTo>
                  <a:lnTo>
                    <a:pt x="2271" y="1356"/>
                  </a:lnTo>
                  <a:lnTo>
                    <a:pt x="2243" y="1443"/>
                  </a:lnTo>
                  <a:lnTo>
                    <a:pt x="2210" y="1525"/>
                  </a:lnTo>
                  <a:lnTo>
                    <a:pt x="2166" y="1606"/>
                  </a:lnTo>
                  <a:lnTo>
                    <a:pt x="2119" y="1685"/>
                  </a:lnTo>
                  <a:lnTo>
                    <a:pt x="2064" y="1758"/>
                  </a:lnTo>
                  <a:lnTo>
                    <a:pt x="2002" y="1827"/>
                  </a:lnTo>
                  <a:lnTo>
                    <a:pt x="1935" y="1890"/>
                  </a:lnTo>
                  <a:lnTo>
                    <a:pt x="1862" y="1949"/>
                  </a:lnTo>
                  <a:lnTo>
                    <a:pt x="1785" y="2002"/>
                  </a:lnTo>
                  <a:lnTo>
                    <a:pt x="1704" y="2048"/>
                  </a:lnTo>
                  <a:lnTo>
                    <a:pt x="1617" y="2087"/>
                  </a:lnTo>
                  <a:lnTo>
                    <a:pt x="1528" y="2121"/>
                  </a:lnTo>
                  <a:lnTo>
                    <a:pt x="1437" y="2146"/>
                  </a:lnTo>
                  <a:lnTo>
                    <a:pt x="1344" y="2164"/>
                  </a:lnTo>
                  <a:lnTo>
                    <a:pt x="1249" y="2176"/>
                  </a:lnTo>
                  <a:lnTo>
                    <a:pt x="1154" y="2180"/>
                  </a:lnTo>
                  <a:lnTo>
                    <a:pt x="1059" y="2176"/>
                  </a:lnTo>
                  <a:lnTo>
                    <a:pt x="965" y="2166"/>
                  </a:lnTo>
                  <a:lnTo>
                    <a:pt x="872" y="2148"/>
                  </a:lnTo>
                  <a:lnTo>
                    <a:pt x="781" y="2123"/>
                  </a:lnTo>
                  <a:lnTo>
                    <a:pt x="692" y="2089"/>
                  </a:lnTo>
                  <a:lnTo>
                    <a:pt x="607" y="2050"/>
                  </a:lnTo>
                  <a:lnTo>
                    <a:pt x="524" y="2004"/>
                  </a:lnTo>
                  <a:lnTo>
                    <a:pt x="447" y="1951"/>
                  </a:lnTo>
                  <a:lnTo>
                    <a:pt x="373" y="1894"/>
                  </a:lnTo>
                  <a:lnTo>
                    <a:pt x="306" y="1829"/>
                  </a:lnTo>
                  <a:lnTo>
                    <a:pt x="245" y="1762"/>
                  </a:lnTo>
                  <a:lnTo>
                    <a:pt x="190" y="1687"/>
                  </a:lnTo>
                  <a:lnTo>
                    <a:pt x="140" y="1610"/>
                  </a:lnTo>
                  <a:lnTo>
                    <a:pt x="99" y="1529"/>
                  </a:lnTo>
                  <a:lnTo>
                    <a:pt x="63" y="1447"/>
                  </a:lnTo>
                  <a:lnTo>
                    <a:pt x="35" y="1360"/>
                  </a:lnTo>
                  <a:lnTo>
                    <a:pt x="16" y="1271"/>
                  </a:lnTo>
                  <a:lnTo>
                    <a:pt x="4" y="1182"/>
                  </a:lnTo>
                  <a:lnTo>
                    <a:pt x="0" y="1092"/>
                  </a:lnTo>
                  <a:lnTo>
                    <a:pt x="4" y="1001"/>
                  </a:lnTo>
                  <a:lnTo>
                    <a:pt x="16" y="912"/>
                  </a:lnTo>
                  <a:lnTo>
                    <a:pt x="35" y="824"/>
                  </a:lnTo>
                  <a:lnTo>
                    <a:pt x="63" y="737"/>
                  </a:lnTo>
                  <a:lnTo>
                    <a:pt x="97" y="654"/>
                  </a:lnTo>
                  <a:lnTo>
                    <a:pt x="138" y="573"/>
                  </a:lnTo>
                  <a:lnTo>
                    <a:pt x="188" y="495"/>
                  </a:lnTo>
                  <a:lnTo>
                    <a:pt x="243" y="422"/>
                  </a:lnTo>
                  <a:lnTo>
                    <a:pt x="304" y="353"/>
                  </a:lnTo>
                  <a:lnTo>
                    <a:pt x="371" y="290"/>
                  </a:lnTo>
                  <a:lnTo>
                    <a:pt x="443" y="230"/>
                  </a:lnTo>
                  <a:lnTo>
                    <a:pt x="522" y="179"/>
                  </a:lnTo>
                  <a:lnTo>
                    <a:pt x="603" y="132"/>
                  </a:lnTo>
                  <a:lnTo>
                    <a:pt x="688" y="92"/>
                  </a:lnTo>
                  <a:lnTo>
                    <a:pt x="777" y="59"/>
                  </a:lnTo>
                  <a:lnTo>
                    <a:pt x="868" y="33"/>
                  </a:lnTo>
                  <a:lnTo>
                    <a:pt x="961" y="16"/>
                  </a:lnTo>
                  <a:lnTo>
                    <a:pt x="1055" y="4"/>
                  </a:lnTo>
                  <a:lnTo>
                    <a:pt x="115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44571" name="Group 27"/>
          <p:cNvGrpSpPr>
            <a:grpSpLocks noChangeAspect="1"/>
          </p:cNvGrpSpPr>
          <p:nvPr/>
        </p:nvGrpSpPr>
        <p:grpSpPr bwMode="auto">
          <a:xfrm>
            <a:off x="8535988" y="5322887"/>
            <a:ext cx="1187450" cy="1143506"/>
            <a:chOff x="1217" y="1954"/>
            <a:chExt cx="1134" cy="1092"/>
          </a:xfrm>
        </p:grpSpPr>
        <p:sp>
          <p:nvSpPr>
            <p:cNvPr id="1644572" name="Rectangle 28"/>
            <p:cNvSpPr>
              <a:spLocks noChangeAspect="1" noChangeArrowheads="1"/>
            </p:cNvSpPr>
            <p:nvPr/>
          </p:nvSpPr>
          <p:spPr bwMode="auto">
            <a:xfrm>
              <a:off x="1666" y="2811"/>
              <a:ext cx="109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FF0000"/>
                  </a:solidFill>
                </a:rPr>
                <a:t>3</a:t>
              </a:r>
              <a:endParaRPr lang="en-US" sz="1600"/>
            </a:p>
          </p:txBody>
        </p:sp>
        <p:sp>
          <p:nvSpPr>
            <p:cNvPr id="1644573" name="Freeform 29"/>
            <p:cNvSpPr>
              <a:spLocks noChangeAspect="1"/>
            </p:cNvSpPr>
            <p:nvPr/>
          </p:nvSpPr>
          <p:spPr bwMode="auto">
            <a:xfrm>
              <a:off x="1217" y="1954"/>
              <a:ext cx="1134" cy="909"/>
            </a:xfrm>
            <a:custGeom>
              <a:avLst/>
              <a:gdLst>
                <a:gd name="T0" fmla="*/ 371 w 1134"/>
                <a:gd name="T1" fmla="*/ 142 h 909"/>
                <a:gd name="T2" fmla="*/ 430 w 1134"/>
                <a:gd name="T3" fmla="*/ 108 h 909"/>
                <a:gd name="T4" fmla="*/ 492 w 1134"/>
                <a:gd name="T5" fmla="*/ 79 h 909"/>
                <a:gd name="T6" fmla="*/ 551 w 1134"/>
                <a:gd name="T7" fmla="*/ 53 h 909"/>
                <a:gd name="T8" fmla="*/ 614 w 1134"/>
                <a:gd name="T9" fmla="*/ 32 h 909"/>
                <a:gd name="T10" fmla="*/ 674 w 1134"/>
                <a:gd name="T11" fmla="*/ 16 h 909"/>
                <a:gd name="T12" fmla="*/ 735 w 1134"/>
                <a:gd name="T13" fmla="*/ 6 h 909"/>
                <a:gd name="T14" fmla="*/ 792 w 1134"/>
                <a:gd name="T15" fmla="*/ 0 h 909"/>
                <a:gd name="T16" fmla="*/ 848 w 1134"/>
                <a:gd name="T17" fmla="*/ 0 h 909"/>
                <a:gd name="T18" fmla="*/ 899 w 1134"/>
                <a:gd name="T19" fmla="*/ 4 h 909"/>
                <a:gd name="T20" fmla="*/ 946 w 1134"/>
                <a:gd name="T21" fmla="*/ 14 h 909"/>
                <a:gd name="T22" fmla="*/ 990 w 1134"/>
                <a:gd name="T23" fmla="*/ 30 h 909"/>
                <a:gd name="T24" fmla="*/ 1027 w 1134"/>
                <a:gd name="T25" fmla="*/ 51 h 909"/>
                <a:gd name="T26" fmla="*/ 1061 w 1134"/>
                <a:gd name="T27" fmla="*/ 77 h 909"/>
                <a:gd name="T28" fmla="*/ 1089 w 1134"/>
                <a:gd name="T29" fmla="*/ 107 h 909"/>
                <a:gd name="T30" fmla="*/ 1110 w 1134"/>
                <a:gd name="T31" fmla="*/ 140 h 909"/>
                <a:gd name="T32" fmla="*/ 1124 w 1134"/>
                <a:gd name="T33" fmla="*/ 177 h 909"/>
                <a:gd name="T34" fmla="*/ 1132 w 1134"/>
                <a:gd name="T35" fmla="*/ 217 h 909"/>
                <a:gd name="T36" fmla="*/ 1134 w 1134"/>
                <a:gd name="T37" fmla="*/ 260 h 909"/>
                <a:gd name="T38" fmla="*/ 1128 w 1134"/>
                <a:gd name="T39" fmla="*/ 308 h 909"/>
                <a:gd name="T40" fmla="*/ 1118 w 1134"/>
                <a:gd name="T41" fmla="*/ 355 h 909"/>
                <a:gd name="T42" fmla="*/ 1099 w 1134"/>
                <a:gd name="T43" fmla="*/ 402 h 909"/>
                <a:gd name="T44" fmla="*/ 1075 w 1134"/>
                <a:gd name="T45" fmla="*/ 451 h 909"/>
                <a:gd name="T46" fmla="*/ 1045 w 1134"/>
                <a:gd name="T47" fmla="*/ 501 h 909"/>
                <a:gd name="T48" fmla="*/ 1010 w 1134"/>
                <a:gd name="T49" fmla="*/ 550 h 909"/>
                <a:gd name="T50" fmla="*/ 968 w 1134"/>
                <a:gd name="T51" fmla="*/ 597 h 909"/>
                <a:gd name="T52" fmla="*/ 923 w 1134"/>
                <a:gd name="T53" fmla="*/ 643 h 909"/>
                <a:gd name="T54" fmla="*/ 871 w 1134"/>
                <a:gd name="T55" fmla="*/ 688 h 909"/>
                <a:gd name="T56" fmla="*/ 818 w 1134"/>
                <a:gd name="T57" fmla="*/ 727 h 909"/>
                <a:gd name="T58" fmla="*/ 763 w 1134"/>
                <a:gd name="T59" fmla="*/ 765 h 909"/>
                <a:gd name="T60" fmla="*/ 703 w 1134"/>
                <a:gd name="T61" fmla="*/ 800 h 909"/>
                <a:gd name="T62" fmla="*/ 644 w 1134"/>
                <a:gd name="T63" fmla="*/ 830 h 909"/>
                <a:gd name="T64" fmla="*/ 583 w 1134"/>
                <a:gd name="T65" fmla="*/ 855 h 909"/>
                <a:gd name="T66" fmla="*/ 519 w 1134"/>
                <a:gd name="T67" fmla="*/ 877 h 909"/>
                <a:gd name="T68" fmla="*/ 460 w 1134"/>
                <a:gd name="T69" fmla="*/ 893 h 909"/>
                <a:gd name="T70" fmla="*/ 401 w 1134"/>
                <a:gd name="T71" fmla="*/ 903 h 909"/>
                <a:gd name="T72" fmla="*/ 342 w 1134"/>
                <a:gd name="T73" fmla="*/ 909 h 909"/>
                <a:gd name="T74" fmla="*/ 286 w 1134"/>
                <a:gd name="T75" fmla="*/ 909 h 909"/>
                <a:gd name="T76" fmla="*/ 235 w 1134"/>
                <a:gd name="T77" fmla="*/ 905 h 909"/>
                <a:gd name="T78" fmla="*/ 187 w 1134"/>
                <a:gd name="T79" fmla="*/ 893 h 909"/>
                <a:gd name="T80" fmla="*/ 144 w 1134"/>
                <a:gd name="T81" fmla="*/ 877 h 909"/>
                <a:gd name="T82" fmla="*/ 106 w 1134"/>
                <a:gd name="T83" fmla="*/ 857 h 909"/>
                <a:gd name="T84" fmla="*/ 73 w 1134"/>
                <a:gd name="T85" fmla="*/ 832 h 909"/>
                <a:gd name="T86" fmla="*/ 45 w 1134"/>
                <a:gd name="T87" fmla="*/ 802 h 909"/>
                <a:gd name="T88" fmla="*/ 23 w 1134"/>
                <a:gd name="T89" fmla="*/ 769 h 909"/>
                <a:gd name="T90" fmla="*/ 9 w 1134"/>
                <a:gd name="T91" fmla="*/ 731 h 909"/>
                <a:gd name="T92" fmla="*/ 2 w 1134"/>
                <a:gd name="T93" fmla="*/ 690 h 909"/>
                <a:gd name="T94" fmla="*/ 0 w 1134"/>
                <a:gd name="T95" fmla="*/ 647 h 909"/>
                <a:gd name="T96" fmla="*/ 5 w 1134"/>
                <a:gd name="T97" fmla="*/ 601 h 909"/>
                <a:gd name="T98" fmla="*/ 15 w 1134"/>
                <a:gd name="T99" fmla="*/ 554 h 909"/>
                <a:gd name="T100" fmla="*/ 35 w 1134"/>
                <a:gd name="T101" fmla="*/ 505 h 909"/>
                <a:gd name="T102" fmla="*/ 59 w 1134"/>
                <a:gd name="T103" fmla="*/ 455 h 909"/>
                <a:gd name="T104" fmla="*/ 88 w 1134"/>
                <a:gd name="T105" fmla="*/ 406 h 909"/>
                <a:gd name="T106" fmla="*/ 124 w 1134"/>
                <a:gd name="T107" fmla="*/ 359 h 909"/>
                <a:gd name="T108" fmla="*/ 166 w 1134"/>
                <a:gd name="T109" fmla="*/ 311 h 909"/>
                <a:gd name="T110" fmla="*/ 211 w 1134"/>
                <a:gd name="T111" fmla="*/ 264 h 909"/>
                <a:gd name="T112" fmla="*/ 262 w 1134"/>
                <a:gd name="T113" fmla="*/ 221 h 909"/>
                <a:gd name="T114" fmla="*/ 316 w 1134"/>
                <a:gd name="T115" fmla="*/ 179 h 909"/>
                <a:gd name="T116" fmla="*/ 371 w 1134"/>
                <a:gd name="T117" fmla="*/ 142 h 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34" h="909">
                  <a:moveTo>
                    <a:pt x="371" y="142"/>
                  </a:moveTo>
                  <a:lnTo>
                    <a:pt x="430" y="108"/>
                  </a:lnTo>
                  <a:lnTo>
                    <a:pt x="492" y="79"/>
                  </a:lnTo>
                  <a:lnTo>
                    <a:pt x="551" y="53"/>
                  </a:lnTo>
                  <a:lnTo>
                    <a:pt x="614" y="32"/>
                  </a:lnTo>
                  <a:lnTo>
                    <a:pt x="674" y="16"/>
                  </a:lnTo>
                  <a:lnTo>
                    <a:pt x="735" y="6"/>
                  </a:lnTo>
                  <a:lnTo>
                    <a:pt x="792" y="0"/>
                  </a:lnTo>
                  <a:lnTo>
                    <a:pt x="848" y="0"/>
                  </a:lnTo>
                  <a:lnTo>
                    <a:pt x="899" y="4"/>
                  </a:lnTo>
                  <a:lnTo>
                    <a:pt x="946" y="14"/>
                  </a:lnTo>
                  <a:lnTo>
                    <a:pt x="990" y="30"/>
                  </a:lnTo>
                  <a:lnTo>
                    <a:pt x="1027" y="51"/>
                  </a:lnTo>
                  <a:lnTo>
                    <a:pt x="1061" y="77"/>
                  </a:lnTo>
                  <a:lnTo>
                    <a:pt x="1089" y="107"/>
                  </a:lnTo>
                  <a:lnTo>
                    <a:pt x="1110" y="140"/>
                  </a:lnTo>
                  <a:lnTo>
                    <a:pt x="1124" y="177"/>
                  </a:lnTo>
                  <a:lnTo>
                    <a:pt x="1132" y="217"/>
                  </a:lnTo>
                  <a:lnTo>
                    <a:pt x="1134" y="260"/>
                  </a:lnTo>
                  <a:lnTo>
                    <a:pt x="1128" y="308"/>
                  </a:lnTo>
                  <a:lnTo>
                    <a:pt x="1118" y="355"/>
                  </a:lnTo>
                  <a:lnTo>
                    <a:pt x="1099" y="402"/>
                  </a:lnTo>
                  <a:lnTo>
                    <a:pt x="1075" y="451"/>
                  </a:lnTo>
                  <a:lnTo>
                    <a:pt x="1045" y="501"/>
                  </a:lnTo>
                  <a:lnTo>
                    <a:pt x="1010" y="550"/>
                  </a:lnTo>
                  <a:lnTo>
                    <a:pt x="968" y="597"/>
                  </a:lnTo>
                  <a:lnTo>
                    <a:pt x="923" y="643"/>
                  </a:lnTo>
                  <a:lnTo>
                    <a:pt x="871" y="688"/>
                  </a:lnTo>
                  <a:lnTo>
                    <a:pt x="818" y="727"/>
                  </a:lnTo>
                  <a:lnTo>
                    <a:pt x="763" y="765"/>
                  </a:lnTo>
                  <a:lnTo>
                    <a:pt x="703" y="800"/>
                  </a:lnTo>
                  <a:lnTo>
                    <a:pt x="644" y="830"/>
                  </a:lnTo>
                  <a:lnTo>
                    <a:pt x="583" y="855"/>
                  </a:lnTo>
                  <a:lnTo>
                    <a:pt x="519" y="877"/>
                  </a:lnTo>
                  <a:lnTo>
                    <a:pt x="460" y="893"/>
                  </a:lnTo>
                  <a:lnTo>
                    <a:pt x="401" y="903"/>
                  </a:lnTo>
                  <a:lnTo>
                    <a:pt x="342" y="909"/>
                  </a:lnTo>
                  <a:lnTo>
                    <a:pt x="286" y="909"/>
                  </a:lnTo>
                  <a:lnTo>
                    <a:pt x="235" y="905"/>
                  </a:lnTo>
                  <a:lnTo>
                    <a:pt x="187" y="893"/>
                  </a:lnTo>
                  <a:lnTo>
                    <a:pt x="144" y="877"/>
                  </a:lnTo>
                  <a:lnTo>
                    <a:pt x="106" y="857"/>
                  </a:lnTo>
                  <a:lnTo>
                    <a:pt x="73" y="832"/>
                  </a:lnTo>
                  <a:lnTo>
                    <a:pt x="45" y="802"/>
                  </a:lnTo>
                  <a:lnTo>
                    <a:pt x="23" y="769"/>
                  </a:lnTo>
                  <a:lnTo>
                    <a:pt x="9" y="731"/>
                  </a:lnTo>
                  <a:lnTo>
                    <a:pt x="2" y="690"/>
                  </a:lnTo>
                  <a:lnTo>
                    <a:pt x="0" y="647"/>
                  </a:lnTo>
                  <a:lnTo>
                    <a:pt x="5" y="601"/>
                  </a:lnTo>
                  <a:lnTo>
                    <a:pt x="15" y="554"/>
                  </a:lnTo>
                  <a:lnTo>
                    <a:pt x="35" y="505"/>
                  </a:lnTo>
                  <a:lnTo>
                    <a:pt x="59" y="455"/>
                  </a:lnTo>
                  <a:lnTo>
                    <a:pt x="88" y="406"/>
                  </a:lnTo>
                  <a:lnTo>
                    <a:pt x="124" y="359"/>
                  </a:lnTo>
                  <a:lnTo>
                    <a:pt x="166" y="311"/>
                  </a:lnTo>
                  <a:lnTo>
                    <a:pt x="211" y="264"/>
                  </a:lnTo>
                  <a:lnTo>
                    <a:pt x="262" y="221"/>
                  </a:lnTo>
                  <a:lnTo>
                    <a:pt x="316" y="179"/>
                  </a:lnTo>
                  <a:lnTo>
                    <a:pt x="371" y="142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44574" name="Group 30"/>
          <p:cNvGrpSpPr>
            <a:grpSpLocks noChangeAspect="1"/>
          </p:cNvGrpSpPr>
          <p:nvPr/>
        </p:nvGrpSpPr>
        <p:grpSpPr bwMode="auto">
          <a:xfrm>
            <a:off x="8510588" y="4546601"/>
            <a:ext cx="1274762" cy="2041525"/>
            <a:chOff x="1193" y="1212"/>
            <a:chExt cx="1218" cy="1950"/>
          </a:xfrm>
        </p:grpSpPr>
        <p:sp>
          <p:nvSpPr>
            <p:cNvPr id="1644575" name="Rectangle 31"/>
            <p:cNvSpPr>
              <a:spLocks noChangeAspect="1" noChangeArrowheads="1"/>
            </p:cNvSpPr>
            <p:nvPr/>
          </p:nvSpPr>
          <p:spPr bwMode="auto">
            <a:xfrm>
              <a:off x="1603" y="1212"/>
              <a:ext cx="109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FF0000"/>
                  </a:solidFill>
                </a:rPr>
                <a:t>4</a:t>
              </a:r>
              <a:endParaRPr lang="en-US" sz="1600"/>
            </a:p>
          </p:txBody>
        </p:sp>
        <p:sp>
          <p:nvSpPr>
            <p:cNvPr id="1644576" name="Freeform 32"/>
            <p:cNvSpPr>
              <a:spLocks noChangeAspect="1"/>
            </p:cNvSpPr>
            <p:nvPr/>
          </p:nvSpPr>
          <p:spPr bwMode="auto">
            <a:xfrm>
              <a:off x="1193" y="1246"/>
              <a:ext cx="1218" cy="1916"/>
            </a:xfrm>
            <a:custGeom>
              <a:avLst/>
              <a:gdLst>
                <a:gd name="T0" fmla="*/ 87 w 1218"/>
                <a:gd name="T1" fmla="*/ 724 h 1916"/>
                <a:gd name="T2" fmla="*/ 148 w 1218"/>
                <a:gd name="T3" fmla="*/ 566 h 1916"/>
                <a:gd name="T4" fmla="*/ 225 w 1218"/>
                <a:gd name="T5" fmla="*/ 420 h 1916"/>
                <a:gd name="T6" fmla="*/ 312 w 1218"/>
                <a:gd name="T7" fmla="*/ 290 h 1916"/>
                <a:gd name="T8" fmla="*/ 409 w 1218"/>
                <a:gd name="T9" fmla="*/ 182 h 1916"/>
                <a:gd name="T10" fmla="*/ 514 w 1218"/>
                <a:gd name="T11" fmla="*/ 97 h 1916"/>
                <a:gd name="T12" fmla="*/ 619 w 1218"/>
                <a:gd name="T13" fmla="*/ 38 h 1916"/>
                <a:gd name="T14" fmla="*/ 725 w 1218"/>
                <a:gd name="T15" fmla="*/ 6 h 1916"/>
                <a:gd name="T16" fmla="*/ 826 w 1218"/>
                <a:gd name="T17" fmla="*/ 4 h 1916"/>
                <a:gd name="T18" fmla="*/ 923 w 1218"/>
                <a:gd name="T19" fmla="*/ 30 h 1916"/>
                <a:gd name="T20" fmla="*/ 1008 w 1218"/>
                <a:gd name="T21" fmla="*/ 85 h 1916"/>
                <a:gd name="T22" fmla="*/ 1081 w 1218"/>
                <a:gd name="T23" fmla="*/ 168 h 1916"/>
                <a:gd name="T24" fmla="*/ 1142 w 1218"/>
                <a:gd name="T25" fmla="*/ 272 h 1916"/>
                <a:gd name="T26" fmla="*/ 1184 w 1218"/>
                <a:gd name="T27" fmla="*/ 399 h 1916"/>
                <a:gd name="T28" fmla="*/ 1212 w 1218"/>
                <a:gd name="T29" fmla="*/ 543 h 1916"/>
                <a:gd name="T30" fmla="*/ 1218 w 1218"/>
                <a:gd name="T31" fmla="*/ 698 h 1916"/>
                <a:gd name="T32" fmla="*/ 1208 w 1218"/>
                <a:gd name="T33" fmla="*/ 862 h 1916"/>
                <a:gd name="T34" fmla="*/ 1178 w 1218"/>
                <a:gd name="T35" fmla="*/ 1029 h 1916"/>
                <a:gd name="T36" fmla="*/ 1133 w 1218"/>
                <a:gd name="T37" fmla="*/ 1193 h 1916"/>
                <a:gd name="T38" fmla="*/ 1069 w 1218"/>
                <a:gd name="T39" fmla="*/ 1351 h 1916"/>
                <a:gd name="T40" fmla="*/ 992 w 1218"/>
                <a:gd name="T41" fmla="*/ 1496 h 1916"/>
                <a:gd name="T42" fmla="*/ 905 w 1218"/>
                <a:gd name="T43" fmla="*/ 1627 h 1916"/>
                <a:gd name="T44" fmla="*/ 808 w 1218"/>
                <a:gd name="T45" fmla="*/ 1735 h 1916"/>
                <a:gd name="T46" fmla="*/ 706 w 1218"/>
                <a:gd name="T47" fmla="*/ 1820 h 1916"/>
                <a:gd name="T48" fmla="*/ 599 w 1218"/>
                <a:gd name="T49" fmla="*/ 1879 h 1916"/>
                <a:gd name="T50" fmla="*/ 494 w 1218"/>
                <a:gd name="T51" fmla="*/ 1910 h 1916"/>
                <a:gd name="T52" fmla="*/ 391 w 1218"/>
                <a:gd name="T53" fmla="*/ 1912 h 1916"/>
                <a:gd name="T54" fmla="*/ 296 w 1218"/>
                <a:gd name="T55" fmla="*/ 1887 h 1916"/>
                <a:gd name="T56" fmla="*/ 209 w 1218"/>
                <a:gd name="T57" fmla="*/ 1832 h 1916"/>
                <a:gd name="T58" fmla="*/ 136 w 1218"/>
                <a:gd name="T59" fmla="*/ 1751 h 1916"/>
                <a:gd name="T60" fmla="*/ 77 w 1218"/>
                <a:gd name="T61" fmla="*/ 1644 h 1916"/>
                <a:gd name="T62" fmla="*/ 33 w 1218"/>
                <a:gd name="T63" fmla="*/ 1518 h 1916"/>
                <a:gd name="T64" fmla="*/ 8 w 1218"/>
                <a:gd name="T65" fmla="*/ 1374 h 1916"/>
                <a:gd name="T66" fmla="*/ 0 w 1218"/>
                <a:gd name="T67" fmla="*/ 1219 h 1916"/>
                <a:gd name="T68" fmla="*/ 12 w 1218"/>
                <a:gd name="T69" fmla="*/ 1055 h 1916"/>
                <a:gd name="T70" fmla="*/ 39 w 1218"/>
                <a:gd name="T71" fmla="*/ 887 h 1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18" h="1916">
                  <a:moveTo>
                    <a:pt x="61" y="805"/>
                  </a:moveTo>
                  <a:lnTo>
                    <a:pt x="87" y="724"/>
                  </a:lnTo>
                  <a:lnTo>
                    <a:pt x="116" y="643"/>
                  </a:lnTo>
                  <a:lnTo>
                    <a:pt x="148" y="566"/>
                  </a:lnTo>
                  <a:lnTo>
                    <a:pt x="186" y="491"/>
                  </a:lnTo>
                  <a:lnTo>
                    <a:pt x="225" y="420"/>
                  </a:lnTo>
                  <a:lnTo>
                    <a:pt x="267" y="353"/>
                  </a:lnTo>
                  <a:lnTo>
                    <a:pt x="312" y="290"/>
                  </a:lnTo>
                  <a:lnTo>
                    <a:pt x="360" y="233"/>
                  </a:lnTo>
                  <a:lnTo>
                    <a:pt x="409" y="182"/>
                  </a:lnTo>
                  <a:lnTo>
                    <a:pt x="460" y="136"/>
                  </a:lnTo>
                  <a:lnTo>
                    <a:pt x="514" y="97"/>
                  </a:lnTo>
                  <a:lnTo>
                    <a:pt x="565" y="64"/>
                  </a:lnTo>
                  <a:lnTo>
                    <a:pt x="619" y="38"/>
                  </a:lnTo>
                  <a:lnTo>
                    <a:pt x="672" y="18"/>
                  </a:lnTo>
                  <a:lnTo>
                    <a:pt x="725" y="6"/>
                  </a:lnTo>
                  <a:lnTo>
                    <a:pt x="777" y="0"/>
                  </a:lnTo>
                  <a:lnTo>
                    <a:pt x="826" y="4"/>
                  </a:lnTo>
                  <a:lnTo>
                    <a:pt x="876" y="14"/>
                  </a:lnTo>
                  <a:lnTo>
                    <a:pt x="923" y="30"/>
                  </a:lnTo>
                  <a:lnTo>
                    <a:pt x="966" y="54"/>
                  </a:lnTo>
                  <a:lnTo>
                    <a:pt x="1008" y="85"/>
                  </a:lnTo>
                  <a:lnTo>
                    <a:pt x="1048" y="123"/>
                  </a:lnTo>
                  <a:lnTo>
                    <a:pt x="1081" y="168"/>
                  </a:lnTo>
                  <a:lnTo>
                    <a:pt x="1113" y="217"/>
                  </a:lnTo>
                  <a:lnTo>
                    <a:pt x="1142" y="272"/>
                  </a:lnTo>
                  <a:lnTo>
                    <a:pt x="1166" y="334"/>
                  </a:lnTo>
                  <a:lnTo>
                    <a:pt x="1184" y="399"/>
                  </a:lnTo>
                  <a:lnTo>
                    <a:pt x="1200" y="470"/>
                  </a:lnTo>
                  <a:lnTo>
                    <a:pt x="1212" y="543"/>
                  </a:lnTo>
                  <a:lnTo>
                    <a:pt x="1218" y="619"/>
                  </a:lnTo>
                  <a:lnTo>
                    <a:pt x="1218" y="698"/>
                  </a:lnTo>
                  <a:lnTo>
                    <a:pt x="1216" y="779"/>
                  </a:lnTo>
                  <a:lnTo>
                    <a:pt x="1208" y="862"/>
                  </a:lnTo>
                  <a:lnTo>
                    <a:pt x="1196" y="947"/>
                  </a:lnTo>
                  <a:lnTo>
                    <a:pt x="1178" y="1029"/>
                  </a:lnTo>
                  <a:lnTo>
                    <a:pt x="1156" y="1112"/>
                  </a:lnTo>
                  <a:lnTo>
                    <a:pt x="1133" y="1193"/>
                  </a:lnTo>
                  <a:lnTo>
                    <a:pt x="1103" y="1274"/>
                  </a:lnTo>
                  <a:lnTo>
                    <a:pt x="1069" y="1351"/>
                  </a:lnTo>
                  <a:lnTo>
                    <a:pt x="1034" y="1426"/>
                  </a:lnTo>
                  <a:lnTo>
                    <a:pt x="992" y="1496"/>
                  </a:lnTo>
                  <a:lnTo>
                    <a:pt x="951" y="1563"/>
                  </a:lnTo>
                  <a:lnTo>
                    <a:pt x="905" y="1627"/>
                  </a:lnTo>
                  <a:lnTo>
                    <a:pt x="858" y="1684"/>
                  </a:lnTo>
                  <a:lnTo>
                    <a:pt x="808" y="1735"/>
                  </a:lnTo>
                  <a:lnTo>
                    <a:pt x="757" y="1780"/>
                  </a:lnTo>
                  <a:lnTo>
                    <a:pt x="706" y="1820"/>
                  </a:lnTo>
                  <a:lnTo>
                    <a:pt x="652" y="1853"/>
                  </a:lnTo>
                  <a:lnTo>
                    <a:pt x="599" y="1879"/>
                  </a:lnTo>
                  <a:lnTo>
                    <a:pt x="545" y="1899"/>
                  </a:lnTo>
                  <a:lnTo>
                    <a:pt x="494" y="1910"/>
                  </a:lnTo>
                  <a:lnTo>
                    <a:pt x="443" y="1916"/>
                  </a:lnTo>
                  <a:lnTo>
                    <a:pt x="391" y="1912"/>
                  </a:lnTo>
                  <a:lnTo>
                    <a:pt x="342" y="1902"/>
                  </a:lnTo>
                  <a:lnTo>
                    <a:pt x="296" y="1887"/>
                  </a:lnTo>
                  <a:lnTo>
                    <a:pt x="251" y="1863"/>
                  </a:lnTo>
                  <a:lnTo>
                    <a:pt x="209" y="1832"/>
                  </a:lnTo>
                  <a:lnTo>
                    <a:pt x="172" y="1794"/>
                  </a:lnTo>
                  <a:lnTo>
                    <a:pt x="136" y="1751"/>
                  </a:lnTo>
                  <a:lnTo>
                    <a:pt x="105" y="1699"/>
                  </a:lnTo>
                  <a:lnTo>
                    <a:pt x="77" y="1644"/>
                  </a:lnTo>
                  <a:lnTo>
                    <a:pt x="53" y="1583"/>
                  </a:lnTo>
                  <a:lnTo>
                    <a:pt x="33" y="1518"/>
                  </a:lnTo>
                  <a:lnTo>
                    <a:pt x="18" y="1449"/>
                  </a:lnTo>
                  <a:lnTo>
                    <a:pt x="8" y="1374"/>
                  </a:lnTo>
                  <a:lnTo>
                    <a:pt x="2" y="1297"/>
                  </a:lnTo>
                  <a:lnTo>
                    <a:pt x="0" y="1219"/>
                  </a:lnTo>
                  <a:lnTo>
                    <a:pt x="4" y="1138"/>
                  </a:lnTo>
                  <a:lnTo>
                    <a:pt x="12" y="1055"/>
                  </a:lnTo>
                  <a:lnTo>
                    <a:pt x="24" y="972"/>
                  </a:lnTo>
                  <a:lnTo>
                    <a:pt x="39" y="887"/>
                  </a:lnTo>
                  <a:lnTo>
                    <a:pt x="61" y="805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44577" name="Text Box 33"/>
          <p:cNvSpPr txBox="1">
            <a:spLocks noChangeArrowheads="1"/>
          </p:cNvSpPr>
          <p:nvPr/>
        </p:nvSpPr>
        <p:spPr bwMode="auto">
          <a:xfrm>
            <a:off x="4911725" y="2590800"/>
            <a:ext cx="1676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MIN</a:t>
            </a:r>
          </a:p>
        </p:txBody>
      </p:sp>
      <p:sp>
        <p:nvSpPr>
          <p:cNvPr id="1644578" name="Text Box 34"/>
          <p:cNvSpPr txBox="1">
            <a:spLocks noChangeArrowheads="1"/>
          </p:cNvSpPr>
          <p:nvPr/>
        </p:nvSpPr>
        <p:spPr bwMode="auto">
          <a:xfrm>
            <a:off x="6816725" y="2590800"/>
            <a:ext cx="1752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MAX</a:t>
            </a:r>
          </a:p>
        </p:txBody>
      </p:sp>
      <p:grpSp>
        <p:nvGrpSpPr>
          <p:cNvPr id="1644579" name="Group 35"/>
          <p:cNvGrpSpPr>
            <a:grpSpLocks noChangeAspect="1"/>
          </p:cNvGrpSpPr>
          <p:nvPr/>
        </p:nvGrpSpPr>
        <p:grpSpPr bwMode="auto">
          <a:xfrm>
            <a:off x="2478089" y="4502151"/>
            <a:ext cx="1978025" cy="1797507"/>
            <a:chOff x="438" y="1309"/>
            <a:chExt cx="1937" cy="1759"/>
          </a:xfrm>
        </p:grpSpPr>
        <p:sp>
          <p:nvSpPr>
            <p:cNvPr id="1644580" name="Freeform 36"/>
            <p:cNvSpPr>
              <a:spLocks noChangeAspect="1"/>
            </p:cNvSpPr>
            <p:nvPr/>
          </p:nvSpPr>
          <p:spPr bwMode="auto">
            <a:xfrm>
              <a:off x="1038" y="2002"/>
              <a:ext cx="88" cy="87"/>
            </a:xfrm>
            <a:custGeom>
              <a:avLst/>
              <a:gdLst>
                <a:gd name="T0" fmla="*/ 0 w 88"/>
                <a:gd name="T1" fmla="*/ 43 h 87"/>
                <a:gd name="T2" fmla="*/ 4 w 88"/>
                <a:gd name="T3" fmla="*/ 26 h 87"/>
                <a:gd name="T4" fmla="*/ 13 w 88"/>
                <a:gd name="T5" fmla="*/ 13 h 87"/>
                <a:gd name="T6" fmla="*/ 28 w 88"/>
                <a:gd name="T7" fmla="*/ 2 h 87"/>
                <a:gd name="T8" fmla="*/ 45 w 88"/>
                <a:gd name="T9" fmla="*/ 0 h 87"/>
                <a:gd name="T10" fmla="*/ 62 w 88"/>
                <a:gd name="T11" fmla="*/ 2 h 87"/>
                <a:gd name="T12" fmla="*/ 75 w 88"/>
                <a:gd name="T13" fmla="*/ 13 h 87"/>
                <a:gd name="T14" fmla="*/ 86 w 88"/>
                <a:gd name="T15" fmla="*/ 26 h 87"/>
                <a:gd name="T16" fmla="*/ 88 w 88"/>
                <a:gd name="T17" fmla="*/ 43 h 87"/>
                <a:gd name="T18" fmla="*/ 86 w 88"/>
                <a:gd name="T19" fmla="*/ 61 h 87"/>
                <a:gd name="T20" fmla="*/ 75 w 88"/>
                <a:gd name="T21" fmla="*/ 74 h 87"/>
                <a:gd name="T22" fmla="*/ 62 w 88"/>
                <a:gd name="T23" fmla="*/ 84 h 87"/>
                <a:gd name="T24" fmla="*/ 45 w 88"/>
                <a:gd name="T25" fmla="*/ 87 h 87"/>
                <a:gd name="T26" fmla="*/ 28 w 88"/>
                <a:gd name="T27" fmla="*/ 84 h 87"/>
                <a:gd name="T28" fmla="*/ 13 w 88"/>
                <a:gd name="T29" fmla="*/ 74 h 87"/>
                <a:gd name="T30" fmla="*/ 4 w 88"/>
                <a:gd name="T31" fmla="*/ 61 h 87"/>
                <a:gd name="T32" fmla="*/ 0 w 88"/>
                <a:gd name="T33" fmla="*/ 4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8" h="87">
                  <a:moveTo>
                    <a:pt x="0" y="43"/>
                  </a:moveTo>
                  <a:lnTo>
                    <a:pt x="4" y="26"/>
                  </a:lnTo>
                  <a:lnTo>
                    <a:pt x="13" y="13"/>
                  </a:lnTo>
                  <a:lnTo>
                    <a:pt x="28" y="2"/>
                  </a:lnTo>
                  <a:lnTo>
                    <a:pt x="45" y="0"/>
                  </a:lnTo>
                  <a:lnTo>
                    <a:pt x="62" y="2"/>
                  </a:lnTo>
                  <a:lnTo>
                    <a:pt x="75" y="13"/>
                  </a:lnTo>
                  <a:lnTo>
                    <a:pt x="86" y="26"/>
                  </a:lnTo>
                  <a:lnTo>
                    <a:pt x="88" y="43"/>
                  </a:lnTo>
                  <a:lnTo>
                    <a:pt x="86" y="61"/>
                  </a:lnTo>
                  <a:lnTo>
                    <a:pt x="75" y="74"/>
                  </a:lnTo>
                  <a:lnTo>
                    <a:pt x="62" y="84"/>
                  </a:lnTo>
                  <a:lnTo>
                    <a:pt x="45" y="87"/>
                  </a:lnTo>
                  <a:lnTo>
                    <a:pt x="28" y="84"/>
                  </a:lnTo>
                  <a:lnTo>
                    <a:pt x="13" y="74"/>
                  </a:lnTo>
                  <a:lnTo>
                    <a:pt x="4" y="61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4581" name="Freeform 37"/>
            <p:cNvSpPr>
              <a:spLocks noChangeAspect="1"/>
            </p:cNvSpPr>
            <p:nvPr/>
          </p:nvSpPr>
          <p:spPr bwMode="auto">
            <a:xfrm>
              <a:off x="1860" y="1361"/>
              <a:ext cx="89" cy="88"/>
            </a:xfrm>
            <a:custGeom>
              <a:avLst/>
              <a:gdLst>
                <a:gd name="T0" fmla="*/ 0 w 89"/>
                <a:gd name="T1" fmla="*/ 43 h 88"/>
                <a:gd name="T2" fmla="*/ 4 w 89"/>
                <a:gd name="T3" fmla="*/ 26 h 88"/>
                <a:gd name="T4" fmla="*/ 13 w 89"/>
                <a:gd name="T5" fmla="*/ 13 h 88"/>
                <a:gd name="T6" fmla="*/ 28 w 89"/>
                <a:gd name="T7" fmla="*/ 2 h 88"/>
                <a:gd name="T8" fmla="*/ 45 w 89"/>
                <a:gd name="T9" fmla="*/ 0 h 88"/>
                <a:gd name="T10" fmla="*/ 63 w 89"/>
                <a:gd name="T11" fmla="*/ 2 h 88"/>
                <a:gd name="T12" fmla="*/ 76 w 89"/>
                <a:gd name="T13" fmla="*/ 13 h 88"/>
                <a:gd name="T14" fmla="*/ 86 w 89"/>
                <a:gd name="T15" fmla="*/ 26 h 88"/>
                <a:gd name="T16" fmla="*/ 89 w 89"/>
                <a:gd name="T17" fmla="*/ 43 h 88"/>
                <a:gd name="T18" fmla="*/ 86 w 89"/>
                <a:gd name="T19" fmla="*/ 60 h 88"/>
                <a:gd name="T20" fmla="*/ 76 w 89"/>
                <a:gd name="T21" fmla="*/ 76 h 88"/>
                <a:gd name="T22" fmla="*/ 63 w 89"/>
                <a:gd name="T23" fmla="*/ 84 h 88"/>
                <a:gd name="T24" fmla="*/ 45 w 89"/>
                <a:gd name="T25" fmla="*/ 88 h 88"/>
                <a:gd name="T26" fmla="*/ 28 w 89"/>
                <a:gd name="T27" fmla="*/ 84 h 88"/>
                <a:gd name="T28" fmla="*/ 13 w 89"/>
                <a:gd name="T29" fmla="*/ 76 h 88"/>
                <a:gd name="T30" fmla="*/ 4 w 89"/>
                <a:gd name="T31" fmla="*/ 60 h 88"/>
                <a:gd name="T32" fmla="*/ 0 w 89"/>
                <a:gd name="T33" fmla="*/ 4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9" h="88">
                  <a:moveTo>
                    <a:pt x="0" y="43"/>
                  </a:moveTo>
                  <a:lnTo>
                    <a:pt x="4" y="26"/>
                  </a:lnTo>
                  <a:lnTo>
                    <a:pt x="13" y="13"/>
                  </a:lnTo>
                  <a:lnTo>
                    <a:pt x="28" y="2"/>
                  </a:lnTo>
                  <a:lnTo>
                    <a:pt x="45" y="0"/>
                  </a:lnTo>
                  <a:lnTo>
                    <a:pt x="63" y="2"/>
                  </a:lnTo>
                  <a:lnTo>
                    <a:pt x="76" y="13"/>
                  </a:lnTo>
                  <a:lnTo>
                    <a:pt x="86" y="26"/>
                  </a:lnTo>
                  <a:lnTo>
                    <a:pt x="89" y="43"/>
                  </a:lnTo>
                  <a:lnTo>
                    <a:pt x="86" y="60"/>
                  </a:lnTo>
                  <a:lnTo>
                    <a:pt x="76" y="76"/>
                  </a:lnTo>
                  <a:lnTo>
                    <a:pt x="63" y="84"/>
                  </a:lnTo>
                  <a:lnTo>
                    <a:pt x="45" y="88"/>
                  </a:lnTo>
                  <a:lnTo>
                    <a:pt x="28" y="84"/>
                  </a:lnTo>
                  <a:lnTo>
                    <a:pt x="13" y="76"/>
                  </a:lnTo>
                  <a:lnTo>
                    <a:pt x="4" y="60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4582" name="Freeform 38"/>
            <p:cNvSpPr>
              <a:spLocks noChangeAspect="1"/>
            </p:cNvSpPr>
            <p:nvPr/>
          </p:nvSpPr>
          <p:spPr bwMode="auto">
            <a:xfrm>
              <a:off x="1260" y="2875"/>
              <a:ext cx="89" cy="88"/>
            </a:xfrm>
            <a:custGeom>
              <a:avLst/>
              <a:gdLst>
                <a:gd name="T0" fmla="*/ 0 w 89"/>
                <a:gd name="T1" fmla="*/ 45 h 88"/>
                <a:gd name="T2" fmla="*/ 5 w 89"/>
                <a:gd name="T3" fmla="*/ 28 h 88"/>
                <a:gd name="T4" fmla="*/ 13 w 89"/>
                <a:gd name="T5" fmla="*/ 12 h 88"/>
                <a:gd name="T6" fmla="*/ 29 w 89"/>
                <a:gd name="T7" fmla="*/ 4 h 88"/>
                <a:gd name="T8" fmla="*/ 46 w 89"/>
                <a:gd name="T9" fmla="*/ 0 h 88"/>
                <a:gd name="T10" fmla="*/ 63 w 89"/>
                <a:gd name="T11" fmla="*/ 4 h 88"/>
                <a:gd name="T12" fmla="*/ 76 w 89"/>
                <a:gd name="T13" fmla="*/ 12 h 88"/>
                <a:gd name="T14" fmla="*/ 87 w 89"/>
                <a:gd name="T15" fmla="*/ 28 h 88"/>
                <a:gd name="T16" fmla="*/ 89 w 89"/>
                <a:gd name="T17" fmla="*/ 45 h 88"/>
                <a:gd name="T18" fmla="*/ 87 w 89"/>
                <a:gd name="T19" fmla="*/ 62 h 88"/>
                <a:gd name="T20" fmla="*/ 76 w 89"/>
                <a:gd name="T21" fmla="*/ 75 h 88"/>
                <a:gd name="T22" fmla="*/ 63 w 89"/>
                <a:gd name="T23" fmla="*/ 86 h 88"/>
                <a:gd name="T24" fmla="*/ 46 w 89"/>
                <a:gd name="T25" fmla="*/ 88 h 88"/>
                <a:gd name="T26" fmla="*/ 29 w 89"/>
                <a:gd name="T27" fmla="*/ 86 h 88"/>
                <a:gd name="T28" fmla="*/ 13 w 89"/>
                <a:gd name="T29" fmla="*/ 75 h 88"/>
                <a:gd name="T30" fmla="*/ 5 w 89"/>
                <a:gd name="T31" fmla="*/ 62 h 88"/>
                <a:gd name="T32" fmla="*/ 0 w 89"/>
                <a:gd name="T33" fmla="*/ 4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9" h="88">
                  <a:moveTo>
                    <a:pt x="0" y="45"/>
                  </a:moveTo>
                  <a:lnTo>
                    <a:pt x="5" y="28"/>
                  </a:lnTo>
                  <a:lnTo>
                    <a:pt x="13" y="12"/>
                  </a:lnTo>
                  <a:lnTo>
                    <a:pt x="29" y="4"/>
                  </a:lnTo>
                  <a:lnTo>
                    <a:pt x="46" y="0"/>
                  </a:lnTo>
                  <a:lnTo>
                    <a:pt x="63" y="4"/>
                  </a:lnTo>
                  <a:lnTo>
                    <a:pt x="76" y="12"/>
                  </a:lnTo>
                  <a:lnTo>
                    <a:pt x="87" y="28"/>
                  </a:lnTo>
                  <a:lnTo>
                    <a:pt x="89" y="45"/>
                  </a:lnTo>
                  <a:lnTo>
                    <a:pt x="87" y="62"/>
                  </a:lnTo>
                  <a:lnTo>
                    <a:pt x="76" y="75"/>
                  </a:lnTo>
                  <a:lnTo>
                    <a:pt x="63" y="86"/>
                  </a:lnTo>
                  <a:lnTo>
                    <a:pt x="46" y="88"/>
                  </a:lnTo>
                  <a:lnTo>
                    <a:pt x="29" y="86"/>
                  </a:lnTo>
                  <a:lnTo>
                    <a:pt x="13" y="75"/>
                  </a:lnTo>
                  <a:lnTo>
                    <a:pt x="5" y="62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4583" name="Freeform 39"/>
            <p:cNvSpPr>
              <a:spLocks noChangeAspect="1"/>
            </p:cNvSpPr>
            <p:nvPr/>
          </p:nvSpPr>
          <p:spPr bwMode="auto">
            <a:xfrm>
              <a:off x="438" y="1875"/>
              <a:ext cx="87" cy="88"/>
            </a:xfrm>
            <a:custGeom>
              <a:avLst/>
              <a:gdLst>
                <a:gd name="T0" fmla="*/ 0 w 87"/>
                <a:gd name="T1" fmla="*/ 45 h 88"/>
                <a:gd name="T2" fmla="*/ 2 w 87"/>
                <a:gd name="T3" fmla="*/ 28 h 88"/>
                <a:gd name="T4" fmla="*/ 11 w 87"/>
                <a:gd name="T5" fmla="*/ 13 h 88"/>
                <a:gd name="T6" fmla="*/ 26 w 87"/>
                <a:gd name="T7" fmla="*/ 4 h 88"/>
                <a:gd name="T8" fmla="*/ 44 w 87"/>
                <a:gd name="T9" fmla="*/ 0 h 88"/>
                <a:gd name="T10" fmla="*/ 61 w 87"/>
                <a:gd name="T11" fmla="*/ 4 h 88"/>
                <a:gd name="T12" fmla="*/ 74 w 87"/>
                <a:gd name="T13" fmla="*/ 13 h 88"/>
                <a:gd name="T14" fmla="*/ 85 w 87"/>
                <a:gd name="T15" fmla="*/ 28 h 88"/>
                <a:gd name="T16" fmla="*/ 87 w 87"/>
                <a:gd name="T17" fmla="*/ 45 h 88"/>
                <a:gd name="T18" fmla="*/ 85 w 87"/>
                <a:gd name="T19" fmla="*/ 62 h 88"/>
                <a:gd name="T20" fmla="*/ 74 w 87"/>
                <a:gd name="T21" fmla="*/ 75 h 88"/>
                <a:gd name="T22" fmla="*/ 61 w 87"/>
                <a:gd name="T23" fmla="*/ 86 h 88"/>
                <a:gd name="T24" fmla="*/ 44 w 87"/>
                <a:gd name="T25" fmla="*/ 88 h 88"/>
                <a:gd name="T26" fmla="*/ 26 w 87"/>
                <a:gd name="T27" fmla="*/ 86 h 88"/>
                <a:gd name="T28" fmla="*/ 11 w 87"/>
                <a:gd name="T29" fmla="*/ 75 h 88"/>
                <a:gd name="T30" fmla="*/ 2 w 87"/>
                <a:gd name="T31" fmla="*/ 62 h 88"/>
                <a:gd name="T32" fmla="*/ 0 w 87"/>
                <a:gd name="T33" fmla="*/ 4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" h="88">
                  <a:moveTo>
                    <a:pt x="0" y="45"/>
                  </a:moveTo>
                  <a:lnTo>
                    <a:pt x="2" y="28"/>
                  </a:lnTo>
                  <a:lnTo>
                    <a:pt x="11" y="13"/>
                  </a:lnTo>
                  <a:lnTo>
                    <a:pt x="26" y="4"/>
                  </a:lnTo>
                  <a:lnTo>
                    <a:pt x="44" y="0"/>
                  </a:lnTo>
                  <a:lnTo>
                    <a:pt x="61" y="4"/>
                  </a:lnTo>
                  <a:lnTo>
                    <a:pt x="74" y="13"/>
                  </a:lnTo>
                  <a:lnTo>
                    <a:pt x="85" y="28"/>
                  </a:lnTo>
                  <a:lnTo>
                    <a:pt x="87" y="45"/>
                  </a:lnTo>
                  <a:lnTo>
                    <a:pt x="85" y="62"/>
                  </a:lnTo>
                  <a:lnTo>
                    <a:pt x="74" y="75"/>
                  </a:lnTo>
                  <a:lnTo>
                    <a:pt x="61" y="86"/>
                  </a:lnTo>
                  <a:lnTo>
                    <a:pt x="44" y="88"/>
                  </a:lnTo>
                  <a:lnTo>
                    <a:pt x="26" y="86"/>
                  </a:lnTo>
                  <a:lnTo>
                    <a:pt x="11" y="75"/>
                  </a:lnTo>
                  <a:lnTo>
                    <a:pt x="2" y="62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4584" name="Freeform 40"/>
            <p:cNvSpPr>
              <a:spLocks noChangeAspect="1"/>
            </p:cNvSpPr>
            <p:nvPr/>
          </p:nvSpPr>
          <p:spPr bwMode="auto">
            <a:xfrm>
              <a:off x="1617" y="2309"/>
              <a:ext cx="89" cy="88"/>
            </a:xfrm>
            <a:custGeom>
              <a:avLst/>
              <a:gdLst>
                <a:gd name="T0" fmla="*/ 0 w 89"/>
                <a:gd name="T1" fmla="*/ 45 h 88"/>
                <a:gd name="T2" fmla="*/ 5 w 89"/>
                <a:gd name="T3" fmla="*/ 28 h 88"/>
                <a:gd name="T4" fmla="*/ 13 w 89"/>
                <a:gd name="T5" fmla="*/ 13 h 88"/>
                <a:gd name="T6" fmla="*/ 29 w 89"/>
                <a:gd name="T7" fmla="*/ 4 h 88"/>
                <a:gd name="T8" fmla="*/ 46 w 89"/>
                <a:gd name="T9" fmla="*/ 0 h 88"/>
                <a:gd name="T10" fmla="*/ 61 w 89"/>
                <a:gd name="T11" fmla="*/ 4 h 88"/>
                <a:gd name="T12" fmla="*/ 76 w 89"/>
                <a:gd name="T13" fmla="*/ 13 h 88"/>
                <a:gd name="T14" fmla="*/ 85 w 89"/>
                <a:gd name="T15" fmla="*/ 28 h 88"/>
                <a:gd name="T16" fmla="*/ 89 w 89"/>
                <a:gd name="T17" fmla="*/ 45 h 88"/>
                <a:gd name="T18" fmla="*/ 85 w 89"/>
                <a:gd name="T19" fmla="*/ 62 h 88"/>
                <a:gd name="T20" fmla="*/ 76 w 89"/>
                <a:gd name="T21" fmla="*/ 75 h 88"/>
                <a:gd name="T22" fmla="*/ 61 w 89"/>
                <a:gd name="T23" fmla="*/ 86 h 88"/>
                <a:gd name="T24" fmla="*/ 46 w 89"/>
                <a:gd name="T25" fmla="*/ 88 h 88"/>
                <a:gd name="T26" fmla="*/ 29 w 89"/>
                <a:gd name="T27" fmla="*/ 86 h 88"/>
                <a:gd name="T28" fmla="*/ 13 w 89"/>
                <a:gd name="T29" fmla="*/ 75 h 88"/>
                <a:gd name="T30" fmla="*/ 5 w 89"/>
                <a:gd name="T31" fmla="*/ 62 h 88"/>
                <a:gd name="T32" fmla="*/ 0 w 89"/>
                <a:gd name="T33" fmla="*/ 4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9" h="88">
                  <a:moveTo>
                    <a:pt x="0" y="45"/>
                  </a:moveTo>
                  <a:lnTo>
                    <a:pt x="5" y="28"/>
                  </a:lnTo>
                  <a:lnTo>
                    <a:pt x="13" y="13"/>
                  </a:lnTo>
                  <a:lnTo>
                    <a:pt x="29" y="4"/>
                  </a:lnTo>
                  <a:lnTo>
                    <a:pt x="46" y="0"/>
                  </a:lnTo>
                  <a:lnTo>
                    <a:pt x="61" y="4"/>
                  </a:lnTo>
                  <a:lnTo>
                    <a:pt x="76" y="13"/>
                  </a:lnTo>
                  <a:lnTo>
                    <a:pt x="85" y="28"/>
                  </a:lnTo>
                  <a:lnTo>
                    <a:pt x="89" y="45"/>
                  </a:lnTo>
                  <a:lnTo>
                    <a:pt x="85" y="62"/>
                  </a:lnTo>
                  <a:lnTo>
                    <a:pt x="76" y="75"/>
                  </a:lnTo>
                  <a:lnTo>
                    <a:pt x="61" y="86"/>
                  </a:lnTo>
                  <a:lnTo>
                    <a:pt x="46" y="88"/>
                  </a:lnTo>
                  <a:lnTo>
                    <a:pt x="29" y="86"/>
                  </a:lnTo>
                  <a:lnTo>
                    <a:pt x="13" y="75"/>
                  </a:lnTo>
                  <a:lnTo>
                    <a:pt x="5" y="62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4585" name="Freeform 41"/>
            <p:cNvSpPr>
              <a:spLocks noChangeAspect="1"/>
            </p:cNvSpPr>
            <p:nvPr/>
          </p:nvSpPr>
          <p:spPr bwMode="auto">
            <a:xfrm>
              <a:off x="2100" y="2369"/>
              <a:ext cx="89" cy="89"/>
            </a:xfrm>
            <a:custGeom>
              <a:avLst/>
              <a:gdLst>
                <a:gd name="T0" fmla="*/ 0 w 89"/>
                <a:gd name="T1" fmla="*/ 43 h 89"/>
                <a:gd name="T2" fmla="*/ 4 w 89"/>
                <a:gd name="T3" fmla="*/ 26 h 89"/>
                <a:gd name="T4" fmla="*/ 13 w 89"/>
                <a:gd name="T5" fmla="*/ 13 h 89"/>
                <a:gd name="T6" fmla="*/ 28 w 89"/>
                <a:gd name="T7" fmla="*/ 2 h 89"/>
                <a:gd name="T8" fmla="*/ 45 w 89"/>
                <a:gd name="T9" fmla="*/ 0 h 89"/>
                <a:gd name="T10" fmla="*/ 63 w 89"/>
                <a:gd name="T11" fmla="*/ 2 h 89"/>
                <a:gd name="T12" fmla="*/ 76 w 89"/>
                <a:gd name="T13" fmla="*/ 13 h 89"/>
                <a:gd name="T14" fmla="*/ 87 w 89"/>
                <a:gd name="T15" fmla="*/ 26 h 89"/>
                <a:gd name="T16" fmla="*/ 89 w 89"/>
                <a:gd name="T17" fmla="*/ 43 h 89"/>
                <a:gd name="T18" fmla="*/ 87 w 89"/>
                <a:gd name="T19" fmla="*/ 61 h 89"/>
                <a:gd name="T20" fmla="*/ 76 w 89"/>
                <a:gd name="T21" fmla="*/ 76 h 89"/>
                <a:gd name="T22" fmla="*/ 63 w 89"/>
                <a:gd name="T23" fmla="*/ 84 h 89"/>
                <a:gd name="T24" fmla="*/ 45 w 89"/>
                <a:gd name="T25" fmla="*/ 89 h 89"/>
                <a:gd name="T26" fmla="*/ 28 w 89"/>
                <a:gd name="T27" fmla="*/ 84 h 89"/>
                <a:gd name="T28" fmla="*/ 13 w 89"/>
                <a:gd name="T29" fmla="*/ 76 h 89"/>
                <a:gd name="T30" fmla="*/ 4 w 89"/>
                <a:gd name="T31" fmla="*/ 61 h 89"/>
                <a:gd name="T32" fmla="*/ 0 w 89"/>
                <a:gd name="T33" fmla="*/ 4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9" h="89">
                  <a:moveTo>
                    <a:pt x="0" y="43"/>
                  </a:moveTo>
                  <a:lnTo>
                    <a:pt x="4" y="26"/>
                  </a:lnTo>
                  <a:lnTo>
                    <a:pt x="13" y="13"/>
                  </a:lnTo>
                  <a:lnTo>
                    <a:pt x="28" y="2"/>
                  </a:lnTo>
                  <a:lnTo>
                    <a:pt x="45" y="0"/>
                  </a:lnTo>
                  <a:lnTo>
                    <a:pt x="63" y="2"/>
                  </a:lnTo>
                  <a:lnTo>
                    <a:pt x="76" y="13"/>
                  </a:lnTo>
                  <a:lnTo>
                    <a:pt x="87" y="26"/>
                  </a:lnTo>
                  <a:lnTo>
                    <a:pt x="89" y="43"/>
                  </a:lnTo>
                  <a:lnTo>
                    <a:pt x="87" y="61"/>
                  </a:lnTo>
                  <a:lnTo>
                    <a:pt x="76" y="76"/>
                  </a:lnTo>
                  <a:lnTo>
                    <a:pt x="63" y="84"/>
                  </a:lnTo>
                  <a:lnTo>
                    <a:pt x="45" y="89"/>
                  </a:lnTo>
                  <a:lnTo>
                    <a:pt x="28" y="84"/>
                  </a:lnTo>
                  <a:lnTo>
                    <a:pt x="13" y="76"/>
                  </a:lnTo>
                  <a:lnTo>
                    <a:pt x="4" y="61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4586" name="Rectangle 42"/>
            <p:cNvSpPr>
              <a:spLocks noChangeAspect="1" noChangeArrowheads="1"/>
            </p:cNvSpPr>
            <p:nvPr/>
          </p:nvSpPr>
          <p:spPr bwMode="auto">
            <a:xfrm>
              <a:off x="1971" y="1309"/>
              <a:ext cx="100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Times New Roman" charset="0"/>
                </a:rPr>
                <a:t>1</a:t>
              </a:r>
              <a:endParaRPr lang="en-US" sz="1600"/>
            </a:p>
          </p:txBody>
        </p:sp>
        <p:sp>
          <p:nvSpPr>
            <p:cNvPr id="1644587" name="Rectangle 43"/>
            <p:cNvSpPr>
              <a:spLocks noChangeAspect="1" noChangeArrowheads="1"/>
            </p:cNvSpPr>
            <p:nvPr/>
          </p:nvSpPr>
          <p:spPr bwMode="auto">
            <a:xfrm>
              <a:off x="1155" y="1945"/>
              <a:ext cx="100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Times New Roman" charset="0"/>
                </a:rPr>
                <a:t>2</a:t>
              </a:r>
              <a:endParaRPr lang="en-US" sz="1600"/>
            </a:p>
          </p:txBody>
        </p:sp>
        <p:sp>
          <p:nvSpPr>
            <p:cNvPr id="1644588" name="Rectangle 44"/>
            <p:cNvSpPr>
              <a:spLocks noChangeAspect="1" noChangeArrowheads="1"/>
            </p:cNvSpPr>
            <p:nvPr/>
          </p:nvSpPr>
          <p:spPr bwMode="auto">
            <a:xfrm>
              <a:off x="1775" y="2262"/>
              <a:ext cx="100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Times New Roman" charset="0"/>
                </a:rPr>
                <a:t>3</a:t>
              </a:r>
              <a:endParaRPr lang="en-US" sz="1600"/>
            </a:p>
          </p:txBody>
        </p:sp>
        <p:sp>
          <p:nvSpPr>
            <p:cNvPr id="1644589" name="Rectangle 45"/>
            <p:cNvSpPr>
              <a:spLocks noChangeAspect="1" noChangeArrowheads="1"/>
            </p:cNvSpPr>
            <p:nvPr/>
          </p:nvSpPr>
          <p:spPr bwMode="auto">
            <a:xfrm>
              <a:off x="1388" y="2827"/>
              <a:ext cx="100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Times New Roman" charset="0"/>
                </a:rPr>
                <a:t>4</a:t>
              </a:r>
              <a:endParaRPr lang="en-US" sz="1600"/>
            </a:p>
          </p:txBody>
        </p:sp>
        <p:sp>
          <p:nvSpPr>
            <p:cNvPr id="1644590" name="Rectangle 46"/>
            <p:cNvSpPr>
              <a:spLocks noChangeAspect="1" noChangeArrowheads="1"/>
            </p:cNvSpPr>
            <p:nvPr/>
          </p:nvSpPr>
          <p:spPr bwMode="auto">
            <a:xfrm>
              <a:off x="572" y="1817"/>
              <a:ext cx="100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Times New Roman" charset="0"/>
                </a:rPr>
                <a:t>5</a:t>
              </a:r>
              <a:endParaRPr lang="en-US" sz="1600"/>
            </a:p>
          </p:txBody>
        </p:sp>
        <p:sp>
          <p:nvSpPr>
            <p:cNvPr id="1644591" name="Rectangle 47"/>
            <p:cNvSpPr>
              <a:spLocks noChangeAspect="1" noChangeArrowheads="1"/>
            </p:cNvSpPr>
            <p:nvPr/>
          </p:nvSpPr>
          <p:spPr bwMode="auto">
            <a:xfrm>
              <a:off x="2275" y="2316"/>
              <a:ext cx="100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Times New Roman" charset="0"/>
                </a:rPr>
                <a:t>6</a:t>
              </a:r>
              <a:endParaRPr lang="en-US" sz="1600"/>
            </a:p>
          </p:txBody>
        </p:sp>
      </p:grpSp>
      <p:grpSp>
        <p:nvGrpSpPr>
          <p:cNvPr id="1644592" name="Group 48"/>
          <p:cNvGrpSpPr>
            <a:grpSpLocks noChangeAspect="1"/>
          </p:cNvGrpSpPr>
          <p:nvPr/>
        </p:nvGrpSpPr>
        <p:grpSpPr bwMode="auto">
          <a:xfrm>
            <a:off x="3600451" y="5408614"/>
            <a:ext cx="917575" cy="619582"/>
            <a:chOff x="1537" y="2197"/>
            <a:chExt cx="898" cy="606"/>
          </a:xfrm>
        </p:grpSpPr>
        <p:sp>
          <p:nvSpPr>
            <p:cNvPr id="1644593" name="Freeform 49"/>
            <p:cNvSpPr>
              <a:spLocks noChangeAspect="1"/>
            </p:cNvSpPr>
            <p:nvPr/>
          </p:nvSpPr>
          <p:spPr bwMode="auto">
            <a:xfrm>
              <a:off x="1537" y="2197"/>
              <a:ext cx="898" cy="375"/>
            </a:xfrm>
            <a:custGeom>
              <a:avLst/>
              <a:gdLst>
                <a:gd name="T0" fmla="*/ 450 w 898"/>
                <a:gd name="T1" fmla="*/ 0 h 375"/>
                <a:gd name="T2" fmla="*/ 511 w 898"/>
                <a:gd name="T3" fmla="*/ 2 h 375"/>
                <a:gd name="T4" fmla="*/ 572 w 898"/>
                <a:gd name="T5" fmla="*/ 6 h 375"/>
                <a:gd name="T6" fmla="*/ 630 w 898"/>
                <a:gd name="T7" fmla="*/ 15 h 375"/>
                <a:gd name="T8" fmla="*/ 684 w 898"/>
                <a:gd name="T9" fmla="*/ 28 h 375"/>
                <a:gd name="T10" fmla="*/ 734 w 898"/>
                <a:gd name="T11" fmla="*/ 43 h 375"/>
                <a:gd name="T12" fmla="*/ 779 w 898"/>
                <a:gd name="T13" fmla="*/ 60 h 375"/>
                <a:gd name="T14" fmla="*/ 818 w 898"/>
                <a:gd name="T15" fmla="*/ 79 h 375"/>
                <a:gd name="T16" fmla="*/ 851 w 898"/>
                <a:gd name="T17" fmla="*/ 101 h 375"/>
                <a:gd name="T18" fmla="*/ 875 w 898"/>
                <a:gd name="T19" fmla="*/ 125 h 375"/>
                <a:gd name="T20" fmla="*/ 892 w 898"/>
                <a:gd name="T21" fmla="*/ 149 h 375"/>
                <a:gd name="T22" fmla="*/ 898 w 898"/>
                <a:gd name="T23" fmla="*/ 174 h 375"/>
                <a:gd name="T24" fmla="*/ 898 w 898"/>
                <a:gd name="T25" fmla="*/ 200 h 375"/>
                <a:gd name="T26" fmla="*/ 892 w 898"/>
                <a:gd name="T27" fmla="*/ 226 h 375"/>
                <a:gd name="T28" fmla="*/ 875 w 898"/>
                <a:gd name="T29" fmla="*/ 250 h 375"/>
                <a:gd name="T30" fmla="*/ 851 w 898"/>
                <a:gd name="T31" fmla="*/ 274 h 375"/>
                <a:gd name="T32" fmla="*/ 818 w 898"/>
                <a:gd name="T33" fmla="*/ 295 h 375"/>
                <a:gd name="T34" fmla="*/ 779 w 898"/>
                <a:gd name="T35" fmla="*/ 315 h 375"/>
                <a:gd name="T36" fmla="*/ 734 w 898"/>
                <a:gd name="T37" fmla="*/ 332 h 375"/>
                <a:gd name="T38" fmla="*/ 684 w 898"/>
                <a:gd name="T39" fmla="*/ 347 h 375"/>
                <a:gd name="T40" fmla="*/ 630 w 898"/>
                <a:gd name="T41" fmla="*/ 360 h 375"/>
                <a:gd name="T42" fmla="*/ 572 w 898"/>
                <a:gd name="T43" fmla="*/ 369 h 375"/>
                <a:gd name="T44" fmla="*/ 511 w 898"/>
                <a:gd name="T45" fmla="*/ 373 h 375"/>
                <a:gd name="T46" fmla="*/ 450 w 898"/>
                <a:gd name="T47" fmla="*/ 375 h 375"/>
                <a:gd name="T48" fmla="*/ 390 w 898"/>
                <a:gd name="T49" fmla="*/ 373 h 375"/>
                <a:gd name="T50" fmla="*/ 329 w 898"/>
                <a:gd name="T51" fmla="*/ 369 h 375"/>
                <a:gd name="T52" fmla="*/ 271 w 898"/>
                <a:gd name="T53" fmla="*/ 360 h 375"/>
                <a:gd name="T54" fmla="*/ 217 w 898"/>
                <a:gd name="T55" fmla="*/ 347 h 375"/>
                <a:gd name="T56" fmla="*/ 167 w 898"/>
                <a:gd name="T57" fmla="*/ 332 h 375"/>
                <a:gd name="T58" fmla="*/ 122 w 898"/>
                <a:gd name="T59" fmla="*/ 315 h 375"/>
                <a:gd name="T60" fmla="*/ 83 w 898"/>
                <a:gd name="T61" fmla="*/ 295 h 375"/>
                <a:gd name="T62" fmla="*/ 50 w 898"/>
                <a:gd name="T63" fmla="*/ 274 h 375"/>
                <a:gd name="T64" fmla="*/ 26 w 898"/>
                <a:gd name="T65" fmla="*/ 250 h 375"/>
                <a:gd name="T66" fmla="*/ 9 w 898"/>
                <a:gd name="T67" fmla="*/ 226 h 375"/>
                <a:gd name="T68" fmla="*/ 0 w 898"/>
                <a:gd name="T69" fmla="*/ 200 h 375"/>
                <a:gd name="T70" fmla="*/ 0 w 898"/>
                <a:gd name="T71" fmla="*/ 174 h 375"/>
                <a:gd name="T72" fmla="*/ 9 w 898"/>
                <a:gd name="T73" fmla="*/ 149 h 375"/>
                <a:gd name="T74" fmla="*/ 26 w 898"/>
                <a:gd name="T75" fmla="*/ 125 h 375"/>
                <a:gd name="T76" fmla="*/ 50 w 898"/>
                <a:gd name="T77" fmla="*/ 101 h 375"/>
                <a:gd name="T78" fmla="*/ 83 w 898"/>
                <a:gd name="T79" fmla="*/ 79 h 375"/>
                <a:gd name="T80" fmla="*/ 122 w 898"/>
                <a:gd name="T81" fmla="*/ 60 h 375"/>
                <a:gd name="T82" fmla="*/ 167 w 898"/>
                <a:gd name="T83" fmla="*/ 43 h 375"/>
                <a:gd name="T84" fmla="*/ 217 w 898"/>
                <a:gd name="T85" fmla="*/ 28 h 375"/>
                <a:gd name="T86" fmla="*/ 271 w 898"/>
                <a:gd name="T87" fmla="*/ 15 h 375"/>
                <a:gd name="T88" fmla="*/ 329 w 898"/>
                <a:gd name="T89" fmla="*/ 6 h 375"/>
                <a:gd name="T90" fmla="*/ 390 w 898"/>
                <a:gd name="T91" fmla="*/ 2 h 375"/>
                <a:gd name="T92" fmla="*/ 450 w 898"/>
                <a:gd name="T93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98" h="375">
                  <a:moveTo>
                    <a:pt x="450" y="0"/>
                  </a:moveTo>
                  <a:lnTo>
                    <a:pt x="511" y="2"/>
                  </a:lnTo>
                  <a:lnTo>
                    <a:pt x="572" y="6"/>
                  </a:lnTo>
                  <a:lnTo>
                    <a:pt x="630" y="15"/>
                  </a:lnTo>
                  <a:lnTo>
                    <a:pt x="684" y="28"/>
                  </a:lnTo>
                  <a:lnTo>
                    <a:pt x="734" y="43"/>
                  </a:lnTo>
                  <a:lnTo>
                    <a:pt x="779" y="60"/>
                  </a:lnTo>
                  <a:lnTo>
                    <a:pt x="818" y="79"/>
                  </a:lnTo>
                  <a:lnTo>
                    <a:pt x="851" y="101"/>
                  </a:lnTo>
                  <a:lnTo>
                    <a:pt x="875" y="125"/>
                  </a:lnTo>
                  <a:lnTo>
                    <a:pt x="892" y="149"/>
                  </a:lnTo>
                  <a:lnTo>
                    <a:pt x="898" y="174"/>
                  </a:lnTo>
                  <a:lnTo>
                    <a:pt x="898" y="200"/>
                  </a:lnTo>
                  <a:lnTo>
                    <a:pt x="892" y="226"/>
                  </a:lnTo>
                  <a:lnTo>
                    <a:pt x="875" y="250"/>
                  </a:lnTo>
                  <a:lnTo>
                    <a:pt x="851" y="274"/>
                  </a:lnTo>
                  <a:lnTo>
                    <a:pt x="818" y="295"/>
                  </a:lnTo>
                  <a:lnTo>
                    <a:pt x="779" y="315"/>
                  </a:lnTo>
                  <a:lnTo>
                    <a:pt x="734" y="332"/>
                  </a:lnTo>
                  <a:lnTo>
                    <a:pt x="684" y="347"/>
                  </a:lnTo>
                  <a:lnTo>
                    <a:pt x="630" y="360"/>
                  </a:lnTo>
                  <a:lnTo>
                    <a:pt x="572" y="369"/>
                  </a:lnTo>
                  <a:lnTo>
                    <a:pt x="511" y="373"/>
                  </a:lnTo>
                  <a:lnTo>
                    <a:pt x="450" y="375"/>
                  </a:lnTo>
                  <a:lnTo>
                    <a:pt x="390" y="373"/>
                  </a:lnTo>
                  <a:lnTo>
                    <a:pt x="329" y="369"/>
                  </a:lnTo>
                  <a:lnTo>
                    <a:pt x="271" y="360"/>
                  </a:lnTo>
                  <a:lnTo>
                    <a:pt x="217" y="347"/>
                  </a:lnTo>
                  <a:lnTo>
                    <a:pt x="167" y="332"/>
                  </a:lnTo>
                  <a:lnTo>
                    <a:pt x="122" y="315"/>
                  </a:lnTo>
                  <a:lnTo>
                    <a:pt x="83" y="295"/>
                  </a:lnTo>
                  <a:lnTo>
                    <a:pt x="50" y="274"/>
                  </a:lnTo>
                  <a:lnTo>
                    <a:pt x="26" y="250"/>
                  </a:lnTo>
                  <a:lnTo>
                    <a:pt x="9" y="226"/>
                  </a:lnTo>
                  <a:lnTo>
                    <a:pt x="0" y="200"/>
                  </a:lnTo>
                  <a:lnTo>
                    <a:pt x="0" y="174"/>
                  </a:lnTo>
                  <a:lnTo>
                    <a:pt x="9" y="149"/>
                  </a:lnTo>
                  <a:lnTo>
                    <a:pt x="26" y="125"/>
                  </a:lnTo>
                  <a:lnTo>
                    <a:pt x="50" y="101"/>
                  </a:lnTo>
                  <a:lnTo>
                    <a:pt x="83" y="79"/>
                  </a:lnTo>
                  <a:lnTo>
                    <a:pt x="122" y="60"/>
                  </a:lnTo>
                  <a:lnTo>
                    <a:pt x="167" y="43"/>
                  </a:lnTo>
                  <a:lnTo>
                    <a:pt x="217" y="28"/>
                  </a:lnTo>
                  <a:lnTo>
                    <a:pt x="271" y="15"/>
                  </a:lnTo>
                  <a:lnTo>
                    <a:pt x="329" y="6"/>
                  </a:lnTo>
                  <a:lnTo>
                    <a:pt x="390" y="2"/>
                  </a:lnTo>
                  <a:lnTo>
                    <a:pt x="45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594" name="Rectangle 50"/>
            <p:cNvSpPr>
              <a:spLocks noChangeAspect="1" noChangeArrowheads="1"/>
            </p:cNvSpPr>
            <p:nvPr/>
          </p:nvSpPr>
          <p:spPr bwMode="auto">
            <a:xfrm>
              <a:off x="1910" y="2562"/>
              <a:ext cx="111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FF0000"/>
                  </a:solidFill>
                </a:rPr>
                <a:t>1</a:t>
              </a:r>
              <a:endParaRPr lang="en-US" sz="1600"/>
            </a:p>
          </p:txBody>
        </p:sp>
      </p:grpSp>
      <p:grpSp>
        <p:nvGrpSpPr>
          <p:cNvPr id="1644595" name="Group 51"/>
          <p:cNvGrpSpPr>
            <a:grpSpLocks noChangeAspect="1"/>
          </p:cNvGrpSpPr>
          <p:nvPr/>
        </p:nvGrpSpPr>
        <p:grpSpPr bwMode="auto">
          <a:xfrm>
            <a:off x="2417763" y="4779963"/>
            <a:ext cx="1035050" cy="582612"/>
            <a:chOff x="380" y="1581"/>
            <a:chExt cx="1012" cy="570"/>
          </a:xfrm>
        </p:grpSpPr>
        <p:sp>
          <p:nvSpPr>
            <p:cNvPr id="1644596" name="Freeform 52"/>
            <p:cNvSpPr>
              <a:spLocks noChangeAspect="1"/>
            </p:cNvSpPr>
            <p:nvPr/>
          </p:nvSpPr>
          <p:spPr bwMode="auto">
            <a:xfrm>
              <a:off x="380" y="1760"/>
              <a:ext cx="1012" cy="391"/>
            </a:xfrm>
            <a:custGeom>
              <a:avLst/>
              <a:gdLst>
                <a:gd name="T0" fmla="*/ 523 w 1012"/>
                <a:gd name="T1" fmla="*/ 5 h 391"/>
                <a:gd name="T2" fmla="*/ 586 w 1012"/>
                <a:gd name="T3" fmla="*/ 11 h 391"/>
                <a:gd name="T4" fmla="*/ 649 w 1012"/>
                <a:gd name="T5" fmla="*/ 22 h 391"/>
                <a:gd name="T6" fmla="*/ 707 w 1012"/>
                <a:gd name="T7" fmla="*/ 35 h 391"/>
                <a:gd name="T8" fmla="*/ 766 w 1012"/>
                <a:gd name="T9" fmla="*/ 50 h 391"/>
                <a:gd name="T10" fmla="*/ 818 w 1012"/>
                <a:gd name="T11" fmla="*/ 67 h 391"/>
                <a:gd name="T12" fmla="*/ 865 w 1012"/>
                <a:gd name="T13" fmla="*/ 87 h 391"/>
                <a:gd name="T14" fmla="*/ 906 w 1012"/>
                <a:gd name="T15" fmla="*/ 108 h 391"/>
                <a:gd name="T16" fmla="*/ 943 w 1012"/>
                <a:gd name="T17" fmla="*/ 130 h 391"/>
                <a:gd name="T18" fmla="*/ 971 w 1012"/>
                <a:gd name="T19" fmla="*/ 154 h 391"/>
                <a:gd name="T20" fmla="*/ 993 w 1012"/>
                <a:gd name="T21" fmla="*/ 180 h 391"/>
                <a:gd name="T22" fmla="*/ 1006 w 1012"/>
                <a:gd name="T23" fmla="*/ 203 h 391"/>
                <a:gd name="T24" fmla="*/ 1012 w 1012"/>
                <a:gd name="T25" fmla="*/ 227 h 391"/>
                <a:gd name="T26" fmla="*/ 1010 w 1012"/>
                <a:gd name="T27" fmla="*/ 251 h 391"/>
                <a:gd name="T28" fmla="*/ 999 w 1012"/>
                <a:gd name="T29" fmla="*/ 275 h 391"/>
                <a:gd name="T30" fmla="*/ 982 w 1012"/>
                <a:gd name="T31" fmla="*/ 296 h 391"/>
                <a:gd name="T32" fmla="*/ 956 w 1012"/>
                <a:gd name="T33" fmla="*/ 318 h 391"/>
                <a:gd name="T34" fmla="*/ 924 w 1012"/>
                <a:gd name="T35" fmla="*/ 335 h 391"/>
                <a:gd name="T36" fmla="*/ 885 w 1012"/>
                <a:gd name="T37" fmla="*/ 352 h 391"/>
                <a:gd name="T38" fmla="*/ 842 w 1012"/>
                <a:gd name="T39" fmla="*/ 365 h 391"/>
                <a:gd name="T40" fmla="*/ 790 w 1012"/>
                <a:gd name="T41" fmla="*/ 376 h 391"/>
                <a:gd name="T42" fmla="*/ 736 w 1012"/>
                <a:gd name="T43" fmla="*/ 385 h 391"/>
                <a:gd name="T44" fmla="*/ 677 w 1012"/>
                <a:gd name="T45" fmla="*/ 389 h 391"/>
                <a:gd name="T46" fmla="*/ 616 w 1012"/>
                <a:gd name="T47" fmla="*/ 391 h 391"/>
                <a:gd name="T48" fmla="*/ 554 w 1012"/>
                <a:gd name="T49" fmla="*/ 391 h 391"/>
                <a:gd name="T50" fmla="*/ 489 w 1012"/>
                <a:gd name="T51" fmla="*/ 387 h 391"/>
                <a:gd name="T52" fmla="*/ 426 w 1012"/>
                <a:gd name="T53" fmla="*/ 380 h 391"/>
                <a:gd name="T54" fmla="*/ 363 w 1012"/>
                <a:gd name="T55" fmla="*/ 370 h 391"/>
                <a:gd name="T56" fmla="*/ 305 w 1012"/>
                <a:gd name="T57" fmla="*/ 357 h 391"/>
                <a:gd name="T58" fmla="*/ 249 w 1012"/>
                <a:gd name="T59" fmla="*/ 342 h 391"/>
                <a:gd name="T60" fmla="*/ 195 w 1012"/>
                <a:gd name="T61" fmla="*/ 324 h 391"/>
                <a:gd name="T62" fmla="*/ 147 w 1012"/>
                <a:gd name="T63" fmla="*/ 305 h 391"/>
                <a:gd name="T64" fmla="*/ 106 w 1012"/>
                <a:gd name="T65" fmla="*/ 283 h 391"/>
                <a:gd name="T66" fmla="*/ 69 w 1012"/>
                <a:gd name="T67" fmla="*/ 262 h 391"/>
                <a:gd name="T68" fmla="*/ 41 w 1012"/>
                <a:gd name="T69" fmla="*/ 238 h 391"/>
                <a:gd name="T70" fmla="*/ 19 w 1012"/>
                <a:gd name="T71" fmla="*/ 212 h 391"/>
                <a:gd name="T72" fmla="*/ 6 w 1012"/>
                <a:gd name="T73" fmla="*/ 188 h 391"/>
                <a:gd name="T74" fmla="*/ 0 w 1012"/>
                <a:gd name="T75" fmla="*/ 164 h 391"/>
                <a:gd name="T76" fmla="*/ 2 w 1012"/>
                <a:gd name="T77" fmla="*/ 139 h 391"/>
                <a:gd name="T78" fmla="*/ 13 w 1012"/>
                <a:gd name="T79" fmla="*/ 117 h 391"/>
                <a:gd name="T80" fmla="*/ 30 w 1012"/>
                <a:gd name="T81" fmla="*/ 95 h 391"/>
                <a:gd name="T82" fmla="*/ 56 w 1012"/>
                <a:gd name="T83" fmla="*/ 74 h 391"/>
                <a:gd name="T84" fmla="*/ 89 w 1012"/>
                <a:gd name="T85" fmla="*/ 57 h 391"/>
                <a:gd name="T86" fmla="*/ 128 w 1012"/>
                <a:gd name="T87" fmla="*/ 39 h 391"/>
                <a:gd name="T88" fmla="*/ 171 w 1012"/>
                <a:gd name="T89" fmla="*/ 26 h 391"/>
                <a:gd name="T90" fmla="*/ 223 w 1012"/>
                <a:gd name="T91" fmla="*/ 16 h 391"/>
                <a:gd name="T92" fmla="*/ 277 w 1012"/>
                <a:gd name="T93" fmla="*/ 7 h 391"/>
                <a:gd name="T94" fmla="*/ 335 w 1012"/>
                <a:gd name="T95" fmla="*/ 3 h 391"/>
                <a:gd name="T96" fmla="*/ 396 w 1012"/>
                <a:gd name="T97" fmla="*/ 0 h 391"/>
                <a:gd name="T98" fmla="*/ 459 w 1012"/>
                <a:gd name="T99" fmla="*/ 0 h 391"/>
                <a:gd name="T100" fmla="*/ 523 w 1012"/>
                <a:gd name="T101" fmla="*/ 5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12" h="391">
                  <a:moveTo>
                    <a:pt x="523" y="5"/>
                  </a:moveTo>
                  <a:lnTo>
                    <a:pt x="586" y="11"/>
                  </a:lnTo>
                  <a:lnTo>
                    <a:pt x="649" y="22"/>
                  </a:lnTo>
                  <a:lnTo>
                    <a:pt x="707" y="35"/>
                  </a:lnTo>
                  <a:lnTo>
                    <a:pt x="766" y="50"/>
                  </a:lnTo>
                  <a:lnTo>
                    <a:pt x="818" y="67"/>
                  </a:lnTo>
                  <a:lnTo>
                    <a:pt x="865" y="87"/>
                  </a:lnTo>
                  <a:lnTo>
                    <a:pt x="906" y="108"/>
                  </a:lnTo>
                  <a:lnTo>
                    <a:pt x="943" y="130"/>
                  </a:lnTo>
                  <a:lnTo>
                    <a:pt x="971" y="154"/>
                  </a:lnTo>
                  <a:lnTo>
                    <a:pt x="993" y="180"/>
                  </a:lnTo>
                  <a:lnTo>
                    <a:pt x="1006" y="203"/>
                  </a:lnTo>
                  <a:lnTo>
                    <a:pt x="1012" y="227"/>
                  </a:lnTo>
                  <a:lnTo>
                    <a:pt x="1010" y="251"/>
                  </a:lnTo>
                  <a:lnTo>
                    <a:pt x="999" y="275"/>
                  </a:lnTo>
                  <a:lnTo>
                    <a:pt x="982" y="296"/>
                  </a:lnTo>
                  <a:lnTo>
                    <a:pt x="956" y="318"/>
                  </a:lnTo>
                  <a:lnTo>
                    <a:pt x="924" y="335"/>
                  </a:lnTo>
                  <a:lnTo>
                    <a:pt x="885" y="352"/>
                  </a:lnTo>
                  <a:lnTo>
                    <a:pt x="842" y="365"/>
                  </a:lnTo>
                  <a:lnTo>
                    <a:pt x="790" y="376"/>
                  </a:lnTo>
                  <a:lnTo>
                    <a:pt x="736" y="385"/>
                  </a:lnTo>
                  <a:lnTo>
                    <a:pt x="677" y="389"/>
                  </a:lnTo>
                  <a:lnTo>
                    <a:pt x="616" y="391"/>
                  </a:lnTo>
                  <a:lnTo>
                    <a:pt x="554" y="391"/>
                  </a:lnTo>
                  <a:lnTo>
                    <a:pt x="489" y="387"/>
                  </a:lnTo>
                  <a:lnTo>
                    <a:pt x="426" y="380"/>
                  </a:lnTo>
                  <a:lnTo>
                    <a:pt x="363" y="370"/>
                  </a:lnTo>
                  <a:lnTo>
                    <a:pt x="305" y="357"/>
                  </a:lnTo>
                  <a:lnTo>
                    <a:pt x="249" y="342"/>
                  </a:lnTo>
                  <a:lnTo>
                    <a:pt x="195" y="324"/>
                  </a:lnTo>
                  <a:lnTo>
                    <a:pt x="147" y="305"/>
                  </a:lnTo>
                  <a:lnTo>
                    <a:pt x="106" y="283"/>
                  </a:lnTo>
                  <a:lnTo>
                    <a:pt x="69" y="262"/>
                  </a:lnTo>
                  <a:lnTo>
                    <a:pt x="41" y="238"/>
                  </a:lnTo>
                  <a:lnTo>
                    <a:pt x="19" y="212"/>
                  </a:lnTo>
                  <a:lnTo>
                    <a:pt x="6" y="188"/>
                  </a:lnTo>
                  <a:lnTo>
                    <a:pt x="0" y="164"/>
                  </a:lnTo>
                  <a:lnTo>
                    <a:pt x="2" y="139"/>
                  </a:lnTo>
                  <a:lnTo>
                    <a:pt x="13" y="117"/>
                  </a:lnTo>
                  <a:lnTo>
                    <a:pt x="30" y="95"/>
                  </a:lnTo>
                  <a:lnTo>
                    <a:pt x="56" y="74"/>
                  </a:lnTo>
                  <a:lnTo>
                    <a:pt x="89" y="57"/>
                  </a:lnTo>
                  <a:lnTo>
                    <a:pt x="128" y="39"/>
                  </a:lnTo>
                  <a:lnTo>
                    <a:pt x="171" y="26"/>
                  </a:lnTo>
                  <a:lnTo>
                    <a:pt x="223" y="16"/>
                  </a:lnTo>
                  <a:lnTo>
                    <a:pt x="277" y="7"/>
                  </a:lnTo>
                  <a:lnTo>
                    <a:pt x="335" y="3"/>
                  </a:lnTo>
                  <a:lnTo>
                    <a:pt x="396" y="0"/>
                  </a:lnTo>
                  <a:lnTo>
                    <a:pt x="459" y="0"/>
                  </a:lnTo>
                  <a:lnTo>
                    <a:pt x="523" y="5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597" name="Rectangle 53"/>
            <p:cNvSpPr>
              <a:spLocks noChangeAspect="1" noChangeArrowheads="1"/>
            </p:cNvSpPr>
            <p:nvPr/>
          </p:nvSpPr>
          <p:spPr bwMode="auto">
            <a:xfrm>
              <a:off x="914" y="1581"/>
              <a:ext cx="111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FF0000"/>
                  </a:solidFill>
                </a:rPr>
                <a:t>2</a:t>
              </a:r>
              <a:endParaRPr lang="en-US" sz="1600"/>
            </a:p>
          </p:txBody>
        </p:sp>
      </p:grpSp>
      <p:grpSp>
        <p:nvGrpSpPr>
          <p:cNvPr id="1644598" name="Group 54"/>
          <p:cNvGrpSpPr>
            <a:grpSpLocks noChangeAspect="1"/>
          </p:cNvGrpSpPr>
          <p:nvPr/>
        </p:nvGrpSpPr>
        <p:grpSpPr bwMode="auto">
          <a:xfrm>
            <a:off x="2192338" y="4343400"/>
            <a:ext cx="2578100" cy="2286000"/>
            <a:chOff x="159" y="1154"/>
            <a:chExt cx="2523" cy="2237"/>
          </a:xfrm>
        </p:grpSpPr>
        <p:sp>
          <p:nvSpPr>
            <p:cNvPr id="1644599" name="Rectangle 55"/>
            <p:cNvSpPr>
              <a:spLocks noChangeAspect="1" noChangeArrowheads="1"/>
            </p:cNvSpPr>
            <p:nvPr/>
          </p:nvSpPr>
          <p:spPr bwMode="auto">
            <a:xfrm>
              <a:off x="2186" y="1166"/>
              <a:ext cx="111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FF0000"/>
                  </a:solidFill>
                </a:rPr>
                <a:t>5</a:t>
              </a:r>
              <a:endParaRPr lang="en-US" sz="1600"/>
            </a:p>
          </p:txBody>
        </p:sp>
        <p:sp>
          <p:nvSpPr>
            <p:cNvPr id="1644600" name="Freeform 56"/>
            <p:cNvSpPr>
              <a:spLocks noChangeAspect="1"/>
            </p:cNvSpPr>
            <p:nvPr/>
          </p:nvSpPr>
          <p:spPr bwMode="auto">
            <a:xfrm>
              <a:off x="159" y="1154"/>
              <a:ext cx="2523" cy="2237"/>
            </a:xfrm>
            <a:custGeom>
              <a:avLst/>
              <a:gdLst>
                <a:gd name="T0" fmla="*/ 1363 w 2523"/>
                <a:gd name="T1" fmla="*/ 2 h 2237"/>
                <a:gd name="T2" fmla="*/ 1569 w 2523"/>
                <a:gd name="T3" fmla="*/ 32 h 2237"/>
                <a:gd name="T4" fmla="*/ 1766 w 2523"/>
                <a:gd name="T5" fmla="*/ 93 h 2237"/>
                <a:gd name="T6" fmla="*/ 1950 w 2523"/>
                <a:gd name="T7" fmla="*/ 179 h 2237"/>
                <a:gd name="T8" fmla="*/ 2114 w 2523"/>
                <a:gd name="T9" fmla="*/ 293 h 2237"/>
                <a:gd name="T10" fmla="*/ 2255 w 2523"/>
                <a:gd name="T11" fmla="*/ 429 h 2237"/>
                <a:gd name="T12" fmla="*/ 2369 w 2523"/>
                <a:gd name="T13" fmla="*/ 583 h 2237"/>
                <a:gd name="T14" fmla="*/ 2454 w 2523"/>
                <a:gd name="T15" fmla="*/ 753 h 2237"/>
                <a:gd name="T16" fmla="*/ 2506 w 2523"/>
                <a:gd name="T17" fmla="*/ 930 h 2237"/>
                <a:gd name="T18" fmla="*/ 2523 w 2523"/>
                <a:gd name="T19" fmla="*/ 1116 h 2237"/>
                <a:gd name="T20" fmla="*/ 2506 w 2523"/>
                <a:gd name="T21" fmla="*/ 1299 h 2237"/>
                <a:gd name="T22" fmla="*/ 2454 w 2523"/>
                <a:gd name="T23" fmla="*/ 1479 h 2237"/>
                <a:gd name="T24" fmla="*/ 2372 w 2523"/>
                <a:gd name="T25" fmla="*/ 1647 h 2237"/>
                <a:gd name="T26" fmla="*/ 2257 w 2523"/>
                <a:gd name="T27" fmla="*/ 1803 h 2237"/>
                <a:gd name="T28" fmla="*/ 2116 w 2523"/>
                <a:gd name="T29" fmla="*/ 1939 h 2237"/>
                <a:gd name="T30" fmla="*/ 1952 w 2523"/>
                <a:gd name="T31" fmla="*/ 2053 h 2237"/>
                <a:gd name="T32" fmla="*/ 1770 w 2523"/>
                <a:gd name="T33" fmla="*/ 2142 h 2237"/>
                <a:gd name="T34" fmla="*/ 1573 w 2523"/>
                <a:gd name="T35" fmla="*/ 2202 h 2237"/>
                <a:gd name="T36" fmla="*/ 1368 w 2523"/>
                <a:gd name="T37" fmla="*/ 2232 h 2237"/>
                <a:gd name="T38" fmla="*/ 1160 w 2523"/>
                <a:gd name="T39" fmla="*/ 2232 h 2237"/>
                <a:gd name="T40" fmla="*/ 954 w 2523"/>
                <a:gd name="T41" fmla="*/ 2202 h 2237"/>
                <a:gd name="T42" fmla="*/ 757 w 2523"/>
                <a:gd name="T43" fmla="*/ 2144 h 2237"/>
                <a:gd name="T44" fmla="*/ 574 w 2523"/>
                <a:gd name="T45" fmla="*/ 2055 h 2237"/>
                <a:gd name="T46" fmla="*/ 409 w 2523"/>
                <a:gd name="T47" fmla="*/ 1943 h 2237"/>
                <a:gd name="T48" fmla="*/ 268 w 2523"/>
                <a:gd name="T49" fmla="*/ 1807 h 2237"/>
                <a:gd name="T50" fmla="*/ 154 w 2523"/>
                <a:gd name="T51" fmla="*/ 1651 h 2237"/>
                <a:gd name="T52" fmla="*/ 69 w 2523"/>
                <a:gd name="T53" fmla="*/ 1483 h 2237"/>
                <a:gd name="T54" fmla="*/ 17 w 2523"/>
                <a:gd name="T55" fmla="*/ 1304 h 2237"/>
                <a:gd name="T56" fmla="*/ 0 w 2523"/>
                <a:gd name="T57" fmla="*/ 1120 h 2237"/>
                <a:gd name="T58" fmla="*/ 17 w 2523"/>
                <a:gd name="T59" fmla="*/ 935 h 2237"/>
                <a:gd name="T60" fmla="*/ 69 w 2523"/>
                <a:gd name="T61" fmla="*/ 755 h 2237"/>
                <a:gd name="T62" fmla="*/ 152 w 2523"/>
                <a:gd name="T63" fmla="*/ 587 h 2237"/>
                <a:gd name="T64" fmla="*/ 266 w 2523"/>
                <a:gd name="T65" fmla="*/ 431 h 2237"/>
                <a:gd name="T66" fmla="*/ 407 w 2523"/>
                <a:gd name="T67" fmla="*/ 295 h 2237"/>
                <a:gd name="T68" fmla="*/ 571 w 2523"/>
                <a:gd name="T69" fmla="*/ 183 h 2237"/>
                <a:gd name="T70" fmla="*/ 753 w 2523"/>
                <a:gd name="T71" fmla="*/ 95 h 2237"/>
                <a:gd name="T72" fmla="*/ 950 w 2523"/>
                <a:gd name="T73" fmla="*/ 34 h 2237"/>
                <a:gd name="T74" fmla="*/ 1156 w 2523"/>
                <a:gd name="T75" fmla="*/ 4 h 2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523" h="2237">
                  <a:moveTo>
                    <a:pt x="1259" y="0"/>
                  </a:moveTo>
                  <a:lnTo>
                    <a:pt x="1363" y="2"/>
                  </a:lnTo>
                  <a:lnTo>
                    <a:pt x="1467" y="15"/>
                  </a:lnTo>
                  <a:lnTo>
                    <a:pt x="1569" y="32"/>
                  </a:lnTo>
                  <a:lnTo>
                    <a:pt x="1668" y="58"/>
                  </a:lnTo>
                  <a:lnTo>
                    <a:pt x="1766" y="93"/>
                  </a:lnTo>
                  <a:lnTo>
                    <a:pt x="1861" y="134"/>
                  </a:lnTo>
                  <a:lnTo>
                    <a:pt x="1950" y="179"/>
                  </a:lnTo>
                  <a:lnTo>
                    <a:pt x="2034" y="233"/>
                  </a:lnTo>
                  <a:lnTo>
                    <a:pt x="2114" y="293"/>
                  </a:lnTo>
                  <a:lnTo>
                    <a:pt x="2188" y="358"/>
                  </a:lnTo>
                  <a:lnTo>
                    <a:pt x="2255" y="429"/>
                  </a:lnTo>
                  <a:lnTo>
                    <a:pt x="2315" y="505"/>
                  </a:lnTo>
                  <a:lnTo>
                    <a:pt x="2369" y="583"/>
                  </a:lnTo>
                  <a:lnTo>
                    <a:pt x="2415" y="667"/>
                  </a:lnTo>
                  <a:lnTo>
                    <a:pt x="2454" y="753"/>
                  </a:lnTo>
                  <a:lnTo>
                    <a:pt x="2484" y="842"/>
                  </a:lnTo>
                  <a:lnTo>
                    <a:pt x="2506" y="930"/>
                  </a:lnTo>
                  <a:lnTo>
                    <a:pt x="2519" y="1023"/>
                  </a:lnTo>
                  <a:lnTo>
                    <a:pt x="2523" y="1116"/>
                  </a:lnTo>
                  <a:lnTo>
                    <a:pt x="2519" y="1209"/>
                  </a:lnTo>
                  <a:lnTo>
                    <a:pt x="2506" y="1299"/>
                  </a:lnTo>
                  <a:lnTo>
                    <a:pt x="2484" y="1390"/>
                  </a:lnTo>
                  <a:lnTo>
                    <a:pt x="2454" y="1479"/>
                  </a:lnTo>
                  <a:lnTo>
                    <a:pt x="2417" y="1565"/>
                  </a:lnTo>
                  <a:lnTo>
                    <a:pt x="2372" y="1647"/>
                  </a:lnTo>
                  <a:lnTo>
                    <a:pt x="2317" y="1727"/>
                  </a:lnTo>
                  <a:lnTo>
                    <a:pt x="2257" y="1803"/>
                  </a:lnTo>
                  <a:lnTo>
                    <a:pt x="2190" y="1874"/>
                  </a:lnTo>
                  <a:lnTo>
                    <a:pt x="2116" y="1939"/>
                  </a:lnTo>
                  <a:lnTo>
                    <a:pt x="2038" y="1999"/>
                  </a:lnTo>
                  <a:lnTo>
                    <a:pt x="1952" y="2053"/>
                  </a:lnTo>
                  <a:lnTo>
                    <a:pt x="1863" y="2101"/>
                  </a:lnTo>
                  <a:lnTo>
                    <a:pt x="1770" y="2142"/>
                  </a:lnTo>
                  <a:lnTo>
                    <a:pt x="1673" y="2174"/>
                  </a:lnTo>
                  <a:lnTo>
                    <a:pt x="1573" y="2202"/>
                  </a:lnTo>
                  <a:lnTo>
                    <a:pt x="1471" y="2221"/>
                  </a:lnTo>
                  <a:lnTo>
                    <a:pt x="1368" y="2232"/>
                  </a:lnTo>
                  <a:lnTo>
                    <a:pt x="1264" y="2237"/>
                  </a:lnTo>
                  <a:lnTo>
                    <a:pt x="1160" y="2232"/>
                  </a:lnTo>
                  <a:lnTo>
                    <a:pt x="1056" y="2221"/>
                  </a:lnTo>
                  <a:lnTo>
                    <a:pt x="954" y="2202"/>
                  </a:lnTo>
                  <a:lnTo>
                    <a:pt x="855" y="2176"/>
                  </a:lnTo>
                  <a:lnTo>
                    <a:pt x="757" y="2144"/>
                  </a:lnTo>
                  <a:lnTo>
                    <a:pt x="662" y="2103"/>
                  </a:lnTo>
                  <a:lnTo>
                    <a:pt x="574" y="2055"/>
                  </a:lnTo>
                  <a:lnTo>
                    <a:pt x="489" y="2001"/>
                  </a:lnTo>
                  <a:lnTo>
                    <a:pt x="409" y="1943"/>
                  </a:lnTo>
                  <a:lnTo>
                    <a:pt x="336" y="1876"/>
                  </a:lnTo>
                  <a:lnTo>
                    <a:pt x="268" y="1807"/>
                  </a:lnTo>
                  <a:lnTo>
                    <a:pt x="208" y="1731"/>
                  </a:lnTo>
                  <a:lnTo>
                    <a:pt x="154" y="1651"/>
                  </a:lnTo>
                  <a:lnTo>
                    <a:pt x="108" y="1569"/>
                  </a:lnTo>
                  <a:lnTo>
                    <a:pt x="69" y="1483"/>
                  </a:lnTo>
                  <a:lnTo>
                    <a:pt x="39" y="1394"/>
                  </a:lnTo>
                  <a:lnTo>
                    <a:pt x="17" y="1304"/>
                  </a:lnTo>
                  <a:lnTo>
                    <a:pt x="4" y="1213"/>
                  </a:lnTo>
                  <a:lnTo>
                    <a:pt x="0" y="1120"/>
                  </a:lnTo>
                  <a:lnTo>
                    <a:pt x="4" y="1027"/>
                  </a:lnTo>
                  <a:lnTo>
                    <a:pt x="17" y="935"/>
                  </a:lnTo>
                  <a:lnTo>
                    <a:pt x="39" y="846"/>
                  </a:lnTo>
                  <a:lnTo>
                    <a:pt x="69" y="755"/>
                  </a:lnTo>
                  <a:lnTo>
                    <a:pt x="106" y="671"/>
                  </a:lnTo>
                  <a:lnTo>
                    <a:pt x="152" y="587"/>
                  </a:lnTo>
                  <a:lnTo>
                    <a:pt x="206" y="507"/>
                  </a:lnTo>
                  <a:lnTo>
                    <a:pt x="266" y="431"/>
                  </a:lnTo>
                  <a:lnTo>
                    <a:pt x="333" y="362"/>
                  </a:lnTo>
                  <a:lnTo>
                    <a:pt x="407" y="295"/>
                  </a:lnTo>
                  <a:lnTo>
                    <a:pt x="485" y="237"/>
                  </a:lnTo>
                  <a:lnTo>
                    <a:pt x="571" y="183"/>
                  </a:lnTo>
                  <a:lnTo>
                    <a:pt x="660" y="136"/>
                  </a:lnTo>
                  <a:lnTo>
                    <a:pt x="753" y="95"/>
                  </a:lnTo>
                  <a:lnTo>
                    <a:pt x="850" y="60"/>
                  </a:lnTo>
                  <a:lnTo>
                    <a:pt x="950" y="34"/>
                  </a:lnTo>
                  <a:lnTo>
                    <a:pt x="1052" y="15"/>
                  </a:lnTo>
                  <a:lnTo>
                    <a:pt x="1156" y="4"/>
                  </a:lnTo>
                  <a:lnTo>
                    <a:pt x="1259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44601" name="Group 57"/>
          <p:cNvGrpSpPr>
            <a:grpSpLocks noChangeAspect="1"/>
          </p:cNvGrpSpPr>
          <p:nvPr/>
        </p:nvGrpSpPr>
        <p:grpSpPr bwMode="auto">
          <a:xfrm>
            <a:off x="3189288" y="5294313"/>
            <a:ext cx="1357312" cy="1052512"/>
            <a:chOff x="1135" y="2084"/>
            <a:chExt cx="1328" cy="1030"/>
          </a:xfrm>
        </p:grpSpPr>
        <p:sp>
          <p:nvSpPr>
            <p:cNvPr id="1644602" name="Rectangle 58"/>
            <p:cNvSpPr>
              <a:spLocks noChangeAspect="1" noChangeArrowheads="1"/>
            </p:cNvSpPr>
            <p:nvPr/>
          </p:nvSpPr>
          <p:spPr bwMode="auto">
            <a:xfrm>
              <a:off x="1135" y="2451"/>
              <a:ext cx="111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FF0000"/>
                  </a:solidFill>
                </a:rPr>
                <a:t>3</a:t>
              </a:r>
              <a:endParaRPr lang="en-US" sz="1600"/>
            </a:p>
          </p:txBody>
        </p:sp>
        <p:sp>
          <p:nvSpPr>
            <p:cNvPr id="1644603" name="Freeform 59"/>
            <p:cNvSpPr>
              <a:spLocks noChangeAspect="1"/>
            </p:cNvSpPr>
            <p:nvPr/>
          </p:nvSpPr>
          <p:spPr bwMode="auto">
            <a:xfrm>
              <a:off x="1178" y="2084"/>
              <a:ext cx="1285" cy="1030"/>
            </a:xfrm>
            <a:custGeom>
              <a:avLst/>
              <a:gdLst>
                <a:gd name="T0" fmla="*/ 422 w 1285"/>
                <a:gd name="T1" fmla="*/ 162 h 1030"/>
                <a:gd name="T2" fmla="*/ 487 w 1285"/>
                <a:gd name="T3" fmla="*/ 123 h 1030"/>
                <a:gd name="T4" fmla="*/ 556 w 1285"/>
                <a:gd name="T5" fmla="*/ 89 h 1030"/>
                <a:gd name="T6" fmla="*/ 626 w 1285"/>
                <a:gd name="T7" fmla="*/ 61 h 1030"/>
                <a:gd name="T8" fmla="*/ 695 w 1285"/>
                <a:gd name="T9" fmla="*/ 37 h 1030"/>
                <a:gd name="T10" fmla="*/ 764 w 1285"/>
                <a:gd name="T11" fmla="*/ 18 h 1030"/>
                <a:gd name="T12" fmla="*/ 831 w 1285"/>
                <a:gd name="T13" fmla="*/ 7 h 1030"/>
                <a:gd name="T14" fmla="*/ 896 w 1285"/>
                <a:gd name="T15" fmla="*/ 0 h 1030"/>
                <a:gd name="T16" fmla="*/ 959 w 1285"/>
                <a:gd name="T17" fmla="*/ 0 h 1030"/>
                <a:gd name="T18" fmla="*/ 1017 w 1285"/>
                <a:gd name="T19" fmla="*/ 7 h 1030"/>
                <a:gd name="T20" fmla="*/ 1071 w 1285"/>
                <a:gd name="T21" fmla="*/ 18 h 1030"/>
                <a:gd name="T22" fmla="*/ 1121 w 1285"/>
                <a:gd name="T23" fmla="*/ 35 h 1030"/>
                <a:gd name="T24" fmla="*/ 1164 w 1285"/>
                <a:gd name="T25" fmla="*/ 59 h 1030"/>
                <a:gd name="T26" fmla="*/ 1203 w 1285"/>
                <a:gd name="T27" fmla="*/ 87 h 1030"/>
                <a:gd name="T28" fmla="*/ 1234 w 1285"/>
                <a:gd name="T29" fmla="*/ 121 h 1030"/>
                <a:gd name="T30" fmla="*/ 1257 w 1285"/>
                <a:gd name="T31" fmla="*/ 160 h 1030"/>
                <a:gd name="T32" fmla="*/ 1275 w 1285"/>
                <a:gd name="T33" fmla="*/ 201 h 1030"/>
                <a:gd name="T34" fmla="*/ 1283 w 1285"/>
                <a:gd name="T35" fmla="*/ 249 h 1030"/>
                <a:gd name="T36" fmla="*/ 1285 w 1285"/>
                <a:gd name="T37" fmla="*/ 298 h 1030"/>
                <a:gd name="T38" fmla="*/ 1279 w 1285"/>
                <a:gd name="T39" fmla="*/ 350 h 1030"/>
                <a:gd name="T40" fmla="*/ 1266 w 1285"/>
                <a:gd name="T41" fmla="*/ 404 h 1030"/>
                <a:gd name="T42" fmla="*/ 1247 w 1285"/>
                <a:gd name="T43" fmla="*/ 458 h 1030"/>
                <a:gd name="T44" fmla="*/ 1218 w 1285"/>
                <a:gd name="T45" fmla="*/ 514 h 1030"/>
                <a:gd name="T46" fmla="*/ 1184 w 1285"/>
                <a:gd name="T47" fmla="*/ 570 h 1030"/>
                <a:gd name="T48" fmla="*/ 1145 w 1285"/>
                <a:gd name="T49" fmla="*/ 624 h 1030"/>
                <a:gd name="T50" fmla="*/ 1097 w 1285"/>
                <a:gd name="T51" fmla="*/ 678 h 1030"/>
                <a:gd name="T52" fmla="*/ 1045 w 1285"/>
                <a:gd name="T53" fmla="*/ 730 h 1030"/>
                <a:gd name="T54" fmla="*/ 989 w 1285"/>
                <a:gd name="T55" fmla="*/ 780 h 1030"/>
                <a:gd name="T56" fmla="*/ 928 w 1285"/>
                <a:gd name="T57" fmla="*/ 827 h 1030"/>
                <a:gd name="T58" fmla="*/ 866 w 1285"/>
                <a:gd name="T59" fmla="*/ 870 h 1030"/>
                <a:gd name="T60" fmla="*/ 799 w 1285"/>
                <a:gd name="T61" fmla="*/ 907 h 1030"/>
                <a:gd name="T62" fmla="*/ 729 w 1285"/>
                <a:gd name="T63" fmla="*/ 942 h 1030"/>
                <a:gd name="T64" fmla="*/ 660 w 1285"/>
                <a:gd name="T65" fmla="*/ 972 h 1030"/>
                <a:gd name="T66" fmla="*/ 591 w 1285"/>
                <a:gd name="T67" fmla="*/ 996 h 1030"/>
                <a:gd name="T68" fmla="*/ 522 w 1285"/>
                <a:gd name="T69" fmla="*/ 1013 h 1030"/>
                <a:gd name="T70" fmla="*/ 455 w 1285"/>
                <a:gd name="T71" fmla="*/ 1026 h 1030"/>
                <a:gd name="T72" fmla="*/ 390 w 1285"/>
                <a:gd name="T73" fmla="*/ 1030 h 1030"/>
                <a:gd name="T74" fmla="*/ 327 w 1285"/>
                <a:gd name="T75" fmla="*/ 1030 h 1030"/>
                <a:gd name="T76" fmla="*/ 269 w 1285"/>
                <a:gd name="T77" fmla="*/ 1026 h 1030"/>
                <a:gd name="T78" fmla="*/ 214 w 1285"/>
                <a:gd name="T79" fmla="*/ 1013 h 1030"/>
                <a:gd name="T80" fmla="*/ 165 w 1285"/>
                <a:gd name="T81" fmla="*/ 996 h 1030"/>
                <a:gd name="T82" fmla="*/ 121 w 1285"/>
                <a:gd name="T83" fmla="*/ 972 h 1030"/>
                <a:gd name="T84" fmla="*/ 85 w 1285"/>
                <a:gd name="T85" fmla="*/ 944 h 1030"/>
                <a:gd name="T86" fmla="*/ 52 w 1285"/>
                <a:gd name="T87" fmla="*/ 909 h 1030"/>
                <a:gd name="T88" fmla="*/ 28 w 1285"/>
                <a:gd name="T89" fmla="*/ 873 h 1030"/>
                <a:gd name="T90" fmla="*/ 13 w 1285"/>
                <a:gd name="T91" fmla="*/ 829 h 1030"/>
                <a:gd name="T92" fmla="*/ 2 w 1285"/>
                <a:gd name="T93" fmla="*/ 784 h 1030"/>
                <a:gd name="T94" fmla="*/ 0 w 1285"/>
                <a:gd name="T95" fmla="*/ 734 h 1030"/>
                <a:gd name="T96" fmla="*/ 7 w 1285"/>
                <a:gd name="T97" fmla="*/ 683 h 1030"/>
                <a:gd name="T98" fmla="*/ 20 w 1285"/>
                <a:gd name="T99" fmla="*/ 629 h 1030"/>
                <a:gd name="T100" fmla="*/ 39 w 1285"/>
                <a:gd name="T101" fmla="*/ 572 h 1030"/>
                <a:gd name="T102" fmla="*/ 67 w 1285"/>
                <a:gd name="T103" fmla="*/ 516 h 1030"/>
                <a:gd name="T104" fmla="*/ 102 w 1285"/>
                <a:gd name="T105" fmla="*/ 462 h 1030"/>
                <a:gd name="T106" fmla="*/ 143 w 1285"/>
                <a:gd name="T107" fmla="*/ 406 h 1030"/>
                <a:gd name="T108" fmla="*/ 188 w 1285"/>
                <a:gd name="T109" fmla="*/ 352 h 1030"/>
                <a:gd name="T110" fmla="*/ 240 w 1285"/>
                <a:gd name="T111" fmla="*/ 300 h 1030"/>
                <a:gd name="T112" fmla="*/ 297 w 1285"/>
                <a:gd name="T113" fmla="*/ 251 h 1030"/>
                <a:gd name="T114" fmla="*/ 357 w 1285"/>
                <a:gd name="T115" fmla="*/ 205 h 1030"/>
                <a:gd name="T116" fmla="*/ 422 w 1285"/>
                <a:gd name="T117" fmla="*/ 162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85" h="1030">
                  <a:moveTo>
                    <a:pt x="422" y="162"/>
                  </a:moveTo>
                  <a:lnTo>
                    <a:pt x="487" y="123"/>
                  </a:lnTo>
                  <a:lnTo>
                    <a:pt x="556" y="89"/>
                  </a:lnTo>
                  <a:lnTo>
                    <a:pt x="626" y="61"/>
                  </a:lnTo>
                  <a:lnTo>
                    <a:pt x="695" y="37"/>
                  </a:lnTo>
                  <a:lnTo>
                    <a:pt x="764" y="18"/>
                  </a:lnTo>
                  <a:lnTo>
                    <a:pt x="831" y="7"/>
                  </a:lnTo>
                  <a:lnTo>
                    <a:pt x="896" y="0"/>
                  </a:lnTo>
                  <a:lnTo>
                    <a:pt x="959" y="0"/>
                  </a:lnTo>
                  <a:lnTo>
                    <a:pt x="1017" y="7"/>
                  </a:lnTo>
                  <a:lnTo>
                    <a:pt x="1071" y="18"/>
                  </a:lnTo>
                  <a:lnTo>
                    <a:pt x="1121" y="35"/>
                  </a:lnTo>
                  <a:lnTo>
                    <a:pt x="1164" y="59"/>
                  </a:lnTo>
                  <a:lnTo>
                    <a:pt x="1203" y="87"/>
                  </a:lnTo>
                  <a:lnTo>
                    <a:pt x="1234" y="121"/>
                  </a:lnTo>
                  <a:lnTo>
                    <a:pt x="1257" y="160"/>
                  </a:lnTo>
                  <a:lnTo>
                    <a:pt x="1275" y="201"/>
                  </a:lnTo>
                  <a:lnTo>
                    <a:pt x="1283" y="249"/>
                  </a:lnTo>
                  <a:lnTo>
                    <a:pt x="1285" y="298"/>
                  </a:lnTo>
                  <a:lnTo>
                    <a:pt x="1279" y="350"/>
                  </a:lnTo>
                  <a:lnTo>
                    <a:pt x="1266" y="404"/>
                  </a:lnTo>
                  <a:lnTo>
                    <a:pt x="1247" y="458"/>
                  </a:lnTo>
                  <a:lnTo>
                    <a:pt x="1218" y="514"/>
                  </a:lnTo>
                  <a:lnTo>
                    <a:pt x="1184" y="570"/>
                  </a:lnTo>
                  <a:lnTo>
                    <a:pt x="1145" y="624"/>
                  </a:lnTo>
                  <a:lnTo>
                    <a:pt x="1097" y="678"/>
                  </a:lnTo>
                  <a:lnTo>
                    <a:pt x="1045" y="730"/>
                  </a:lnTo>
                  <a:lnTo>
                    <a:pt x="989" y="780"/>
                  </a:lnTo>
                  <a:lnTo>
                    <a:pt x="928" y="827"/>
                  </a:lnTo>
                  <a:lnTo>
                    <a:pt x="866" y="870"/>
                  </a:lnTo>
                  <a:lnTo>
                    <a:pt x="799" y="907"/>
                  </a:lnTo>
                  <a:lnTo>
                    <a:pt x="729" y="942"/>
                  </a:lnTo>
                  <a:lnTo>
                    <a:pt x="660" y="972"/>
                  </a:lnTo>
                  <a:lnTo>
                    <a:pt x="591" y="996"/>
                  </a:lnTo>
                  <a:lnTo>
                    <a:pt x="522" y="1013"/>
                  </a:lnTo>
                  <a:lnTo>
                    <a:pt x="455" y="1026"/>
                  </a:lnTo>
                  <a:lnTo>
                    <a:pt x="390" y="1030"/>
                  </a:lnTo>
                  <a:lnTo>
                    <a:pt x="327" y="1030"/>
                  </a:lnTo>
                  <a:lnTo>
                    <a:pt x="269" y="1026"/>
                  </a:lnTo>
                  <a:lnTo>
                    <a:pt x="214" y="1013"/>
                  </a:lnTo>
                  <a:lnTo>
                    <a:pt x="165" y="996"/>
                  </a:lnTo>
                  <a:lnTo>
                    <a:pt x="121" y="972"/>
                  </a:lnTo>
                  <a:lnTo>
                    <a:pt x="85" y="944"/>
                  </a:lnTo>
                  <a:lnTo>
                    <a:pt x="52" y="909"/>
                  </a:lnTo>
                  <a:lnTo>
                    <a:pt x="28" y="873"/>
                  </a:lnTo>
                  <a:lnTo>
                    <a:pt x="13" y="829"/>
                  </a:lnTo>
                  <a:lnTo>
                    <a:pt x="2" y="784"/>
                  </a:lnTo>
                  <a:lnTo>
                    <a:pt x="0" y="734"/>
                  </a:lnTo>
                  <a:lnTo>
                    <a:pt x="7" y="683"/>
                  </a:lnTo>
                  <a:lnTo>
                    <a:pt x="20" y="629"/>
                  </a:lnTo>
                  <a:lnTo>
                    <a:pt x="39" y="572"/>
                  </a:lnTo>
                  <a:lnTo>
                    <a:pt x="67" y="516"/>
                  </a:lnTo>
                  <a:lnTo>
                    <a:pt x="102" y="462"/>
                  </a:lnTo>
                  <a:lnTo>
                    <a:pt x="143" y="406"/>
                  </a:lnTo>
                  <a:lnTo>
                    <a:pt x="188" y="352"/>
                  </a:lnTo>
                  <a:lnTo>
                    <a:pt x="240" y="300"/>
                  </a:lnTo>
                  <a:lnTo>
                    <a:pt x="297" y="251"/>
                  </a:lnTo>
                  <a:lnTo>
                    <a:pt x="357" y="205"/>
                  </a:lnTo>
                  <a:lnTo>
                    <a:pt x="422" y="162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44604" name="Group 60"/>
          <p:cNvGrpSpPr>
            <a:grpSpLocks noChangeAspect="1"/>
          </p:cNvGrpSpPr>
          <p:nvPr/>
        </p:nvGrpSpPr>
        <p:grpSpPr bwMode="auto">
          <a:xfrm>
            <a:off x="2220913" y="4625976"/>
            <a:ext cx="2432050" cy="1789113"/>
            <a:chOff x="187" y="1430"/>
            <a:chExt cx="2380" cy="1751"/>
          </a:xfrm>
        </p:grpSpPr>
        <p:sp>
          <p:nvSpPr>
            <p:cNvPr id="1644605" name="Rectangle 61"/>
            <p:cNvSpPr>
              <a:spLocks noChangeAspect="1" noChangeArrowheads="1"/>
            </p:cNvSpPr>
            <p:nvPr/>
          </p:nvSpPr>
          <p:spPr bwMode="auto">
            <a:xfrm>
              <a:off x="417" y="2643"/>
              <a:ext cx="111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FF0000"/>
                  </a:solidFill>
                </a:rPr>
                <a:t>4</a:t>
              </a:r>
              <a:endParaRPr lang="en-US" sz="1600"/>
            </a:p>
          </p:txBody>
        </p:sp>
        <p:sp>
          <p:nvSpPr>
            <p:cNvPr id="1644606" name="Freeform 62"/>
            <p:cNvSpPr>
              <a:spLocks noChangeAspect="1"/>
            </p:cNvSpPr>
            <p:nvPr/>
          </p:nvSpPr>
          <p:spPr bwMode="auto">
            <a:xfrm>
              <a:off x="187" y="1430"/>
              <a:ext cx="2380" cy="1751"/>
            </a:xfrm>
            <a:custGeom>
              <a:avLst/>
              <a:gdLst>
                <a:gd name="T0" fmla="*/ 1275 w 2380"/>
                <a:gd name="T1" fmla="*/ 0 h 1751"/>
                <a:gd name="T2" fmla="*/ 1474 w 2380"/>
                <a:gd name="T3" fmla="*/ 22 h 1751"/>
                <a:gd name="T4" fmla="*/ 1664 w 2380"/>
                <a:gd name="T5" fmla="*/ 67 h 1751"/>
                <a:gd name="T6" fmla="*/ 1842 w 2380"/>
                <a:gd name="T7" fmla="*/ 136 h 1751"/>
                <a:gd name="T8" fmla="*/ 2002 w 2380"/>
                <a:gd name="T9" fmla="*/ 227 h 1751"/>
                <a:gd name="T10" fmla="*/ 2138 w 2380"/>
                <a:gd name="T11" fmla="*/ 335 h 1751"/>
                <a:gd name="T12" fmla="*/ 2246 w 2380"/>
                <a:gd name="T13" fmla="*/ 460 h 1751"/>
                <a:gd name="T14" fmla="*/ 2324 w 2380"/>
                <a:gd name="T15" fmla="*/ 596 h 1751"/>
                <a:gd name="T16" fmla="*/ 2370 w 2380"/>
                <a:gd name="T17" fmla="*/ 741 h 1751"/>
                <a:gd name="T18" fmla="*/ 2380 w 2380"/>
                <a:gd name="T19" fmla="*/ 887 h 1751"/>
                <a:gd name="T20" fmla="*/ 2359 w 2380"/>
                <a:gd name="T21" fmla="*/ 1036 h 1751"/>
                <a:gd name="T22" fmla="*/ 2302 w 2380"/>
                <a:gd name="T23" fmla="*/ 1179 h 1751"/>
                <a:gd name="T24" fmla="*/ 2214 w 2380"/>
                <a:gd name="T25" fmla="*/ 1313 h 1751"/>
                <a:gd name="T26" fmla="*/ 2097 w 2380"/>
                <a:gd name="T27" fmla="*/ 1436 h 1751"/>
                <a:gd name="T28" fmla="*/ 1954 w 2380"/>
                <a:gd name="T29" fmla="*/ 1542 h 1751"/>
                <a:gd name="T30" fmla="*/ 1787 w 2380"/>
                <a:gd name="T31" fmla="*/ 1628 h 1751"/>
                <a:gd name="T32" fmla="*/ 1606 w 2380"/>
                <a:gd name="T33" fmla="*/ 1693 h 1751"/>
                <a:gd name="T34" fmla="*/ 1411 w 2380"/>
                <a:gd name="T35" fmla="*/ 1736 h 1751"/>
                <a:gd name="T36" fmla="*/ 1210 w 2380"/>
                <a:gd name="T37" fmla="*/ 1751 h 1751"/>
                <a:gd name="T38" fmla="*/ 1009 w 2380"/>
                <a:gd name="T39" fmla="*/ 1742 h 1751"/>
                <a:gd name="T40" fmla="*/ 812 w 2380"/>
                <a:gd name="T41" fmla="*/ 1710 h 1751"/>
                <a:gd name="T42" fmla="*/ 626 w 2380"/>
                <a:gd name="T43" fmla="*/ 1652 h 1751"/>
                <a:gd name="T44" fmla="*/ 457 w 2380"/>
                <a:gd name="T45" fmla="*/ 1572 h 1751"/>
                <a:gd name="T46" fmla="*/ 310 w 2380"/>
                <a:gd name="T47" fmla="*/ 1473 h 1751"/>
                <a:gd name="T48" fmla="*/ 186 w 2380"/>
                <a:gd name="T49" fmla="*/ 1356 h 1751"/>
                <a:gd name="T50" fmla="*/ 93 w 2380"/>
                <a:gd name="T51" fmla="*/ 1226 h 1751"/>
                <a:gd name="T52" fmla="*/ 31 w 2380"/>
                <a:gd name="T53" fmla="*/ 1084 h 1751"/>
                <a:gd name="T54" fmla="*/ 2 w 2380"/>
                <a:gd name="T55" fmla="*/ 937 h 1751"/>
                <a:gd name="T56" fmla="*/ 9 w 2380"/>
                <a:gd name="T57" fmla="*/ 788 h 1751"/>
                <a:gd name="T58" fmla="*/ 48 w 2380"/>
                <a:gd name="T59" fmla="*/ 643 h 1751"/>
                <a:gd name="T60" fmla="*/ 119 w 2380"/>
                <a:gd name="T61" fmla="*/ 503 h 1751"/>
                <a:gd name="T62" fmla="*/ 223 w 2380"/>
                <a:gd name="T63" fmla="*/ 374 h 1751"/>
                <a:gd name="T64" fmla="*/ 355 w 2380"/>
                <a:gd name="T65" fmla="*/ 259 h 1751"/>
                <a:gd name="T66" fmla="*/ 509 w 2380"/>
                <a:gd name="T67" fmla="*/ 164 h 1751"/>
                <a:gd name="T68" fmla="*/ 684 w 2380"/>
                <a:gd name="T69" fmla="*/ 86 h 1751"/>
                <a:gd name="T70" fmla="*/ 874 w 2380"/>
                <a:gd name="T71" fmla="*/ 35 h 1751"/>
                <a:gd name="T72" fmla="*/ 1071 w 2380"/>
                <a:gd name="T73" fmla="*/ 4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380" h="1751">
                  <a:moveTo>
                    <a:pt x="1173" y="0"/>
                  </a:moveTo>
                  <a:lnTo>
                    <a:pt x="1275" y="0"/>
                  </a:lnTo>
                  <a:lnTo>
                    <a:pt x="1374" y="9"/>
                  </a:lnTo>
                  <a:lnTo>
                    <a:pt x="1474" y="22"/>
                  </a:lnTo>
                  <a:lnTo>
                    <a:pt x="1571" y="41"/>
                  </a:lnTo>
                  <a:lnTo>
                    <a:pt x="1664" y="67"/>
                  </a:lnTo>
                  <a:lnTo>
                    <a:pt x="1755" y="99"/>
                  </a:lnTo>
                  <a:lnTo>
                    <a:pt x="1842" y="136"/>
                  </a:lnTo>
                  <a:lnTo>
                    <a:pt x="1924" y="179"/>
                  </a:lnTo>
                  <a:lnTo>
                    <a:pt x="2002" y="227"/>
                  </a:lnTo>
                  <a:lnTo>
                    <a:pt x="2073" y="279"/>
                  </a:lnTo>
                  <a:lnTo>
                    <a:pt x="2138" y="335"/>
                  </a:lnTo>
                  <a:lnTo>
                    <a:pt x="2194" y="395"/>
                  </a:lnTo>
                  <a:lnTo>
                    <a:pt x="2246" y="460"/>
                  </a:lnTo>
                  <a:lnTo>
                    <a:pt x="2289" y="527"/>
                  </a:lnTo>
                  <a:lnTo>
                    <a:pt x="2324" y="596"/>
                  </a:lnTo>
                  <a:lnTo>
                    <a:pt x="2350" y="667"/>
                  </a:lnTo>
                  <a:lnTo>
                    <a:pt x="2370" y="741"/>
                  </a:lnTo>
                  <a:lnTo>
                    <a:pt x="2380" y="814"/>
                  </a:lnTo>
                  <a:lnTo>
                    <a:pt x="2380" y="887"/>
                  </a:lnTo>
                  <a:lnTo>
                    <a:pt x="2374" y="963"/>
                  </a:lnTo>
                  <a:lnTo>
                    <a:pt x="2359" y="1036"/>
                  </a:lnTo>
                  <a:lnTo>
                    <a:pt x="2335" y="1108"/>
                  </a:lnTo>
                  <a:lnTo>
                    <a:pt x="2302" y="1179"/>
                  </a:lnTo>
                  <a:lnTo>
                    <a:pt x="2261" y="1248"/>
                  </a:lnTo>
                  <a:lnTo>
                    <a:pt x="2214" y="1313"/>
                  </a:lnTo>
                  <a:lnTo>
                    <a:pt x="2160" y="1378"/>
                  </a:lnTo>
                  <a:lnTo>
                    <a:pt x="2097" y="1436"/>
                  </a:lnTo>
                  <a:lnTo>
                    <a:pt x="2028" y="1492"/>
                  </a:lnTo>
                  <a:lnTo>
                    <a:pt x="1954" y="1542"/>
                  </a:lnTo>
                  <a:lnTo>
                    <a:pt x="1872" y="1587"/>
                  </a:lnTo>
                  <a:lnTo>
                    <a:pt x="1787" y="1628"/>
                  </a:lnTo>
                  <a:lnTo>
                    <a:pt x="1699" y="1665"/>
                  </a:lnTo>
                  <a:lnTo>
                    <a:pt x="1606" y="1693"/>
                  </a:lnTo>
                  <a:lnTo>
                    <a:pt x="1508" y="1717"/>
                  </a:lnTo>
                  <a:lnTo>
                    <a:pt x="1411" y="1736"/>
                  </a:lnTo>
                  <a:lnTo>
                    <a:pt x="1309" y="1747"/>
                  </a:lnTo>
                  <a:lnTo>
                    <a:pt x="1210" y="1751"/>
                  </a:lnTo>
                  <a:lnTo>
                    <a:pt x="1108" y="1751"/>
                  </a:lnTo>
                  <a:lnTo>
                    <a:pt x="1009" y="1742"/>
                  </a:lnTo>
                  <a:lnTo>
                    <a:pt x="909" y="1730"/>
                  </a:lnTo>
                  <a:lnTo>
                    <a:pt x="812" y="1710"/>
                  </a:lnTo>
                  <a:lnTo>
                    <a:pt x="719" y="1684"/>
                  </a:lnTo>
                  <a:lnTo>
                    <a:pt x="626" y="1652"/>
                  </a:lnTo>
                  <a:lnTo>
                    <a:pt x="539" y="1615"/>
                  </a:lnTo>
                  <a:lnTo>
                    <a:pt x="457" y="1572"/>
                  </a:lnTo>
                  <a:lnTo>
                    <a:pt x="381" y="1524"/>
                  </a:lnTo>
                  <a:lnTo>
                    <a:pt x="310" y="1473"/>
                  </a:lnTo>
                  <a:lnTo>
                    <a:pt x="245" y="1416"/>
                  </a:lnTo>
                  <a:lnTo>
                    <a:pt x="186" y="1356"/>
                  </a:lnTo>
                  <a:lnTo>
                    <a:pt x="137" y="1291"/>
                  </a:lnTo>
                  <a:lnTo>
                    <a:pt x="93" y="1226"/>
                  </a:lnTo>
                  <a:lnTo>
                    <a:pt x="59" y="1155"/>
                  </a:lnTo>
                  <a:lnTo>
                    <a:pt x="31" y="1084"/>
                  </a:lnTo>
                  <a:lnTo>
                    <a:pt x="13" y="1011"/>
                  </a:lnTo>
                  <a:lnTo>
                    <a:pt x="2" y="937"/>
                  </a:lnTo>
                  <a:lnTo>
                    <a:pt x="0" y="864"/>
                  </a:lnTo>
                  <a:lnTo>
                    <a:pt x="9" y="788"/>
                  </a:lnTo>
                  <a:lnTo>
                    <a:pt x="24" y="715"/>
                  </a:lnTo>
                  <a:lnTo>
                    <a:pt x="48" y="643"/>
                  </a:lnTo>
                  <a:lnTo>
                    <a:pt x="80" y="572"/>
                  </a:lnTo>
                  <a:lnTo>
                    <a:pt x="119" y="503"/>
                  </a:lnTo>
                  <a:lnTo>
                    <a:pt x="167" y="438"/>
                  </a:lnTo>
                  <a:lnTo>
                    <a:pt x="223" y="374"/>
                  </a:lnTo>
                  <a:lnTo>
                    <a:pt x="286" y="315"/>
                  </a:lnTo>
                  <a:lnTo>
                    <a:pt x="355" y="259"/>
                  </a:lnTo>
                  <a:lnTo>
                    <a:pt x="429" y="209"/>
                  </a:lnTo>
                  <a:lnTo>
                    <a:pt x="509" y="164"/>
                  </a:lnTo>
                  <a:lnTo>
                    <a:pt x="595" y="123"/>
                  </a:lnTo>
                  <a:lnTo>
                    <a:pt x="684" y="86"/>
                  </a:lnTo>
                  <a:lnTo>
                    <a:pt x="777" y="58"/>
                  </a:lnTo>
                  <a:lnTo>
                    <a:pt x="874" y="35"/>
                  </a:lnTo>
                  <a:lnTo>
                    <a:pt x="972" y="15"/>
                  </a:lnTo>
                  <a:lnTo>
                    <a:pt x="1071" y="4"/>
                  </a:lnTo>
                  <a:lnTo>
                    <a:pt x="1173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44607" name="Group 63"/>
          <p:cNvGrpSpPr>
            <a:grpSpLocks noChangeAspect="1"/>
          </p:cNvGrpSpPr>
          <p:nvPr/>
        </p:nvGrpSpPr>
        <p:grpSpPr bwMode="auto">
          <a:xfrm>
            <a:off x="7681913" y="1909763"/>
            <a:ext cx="1979612" cy="1797050"/>
            <a:chOff x="383" y="1437"/>
            <a:chExt cx="1902" cy="1727"/>
          </a:xfrm>
        </p:grpSpPr>
        <p:sp>
          <p:nvSpPr>
            <p:cNvPr id="1644608" name="Freeform 64"/>
            <p:cNvSpPr>
              <a:spLocks noChangeAspect="1"/>
            </p:cNvSpPr>
            <p:nvPr/>
          </p:nvSpPr>
          <p:spPr bwMode="auto">
            <a:xfrm>
              <a:off x="974" y="2118"/>
              <a:ext cx="87" cy="87"/>
            </a:xfrm>
            <a:custGeom>
              <a:avLst/>
              <a:gdLst>
                <a:gd name="T0" fmla="*/ 0 w 87"/>
                <a:gd name="T1" fmla="*/ 43 h 87"/>
                <a:gd name="T2" fmla="*/ 4 w 87"/>
                <a:gd name="T3" fmla="*/ 26 h 87"/>
                <a:gd name="T4" fmla="*/ 13 w 87"/>
                <a:gd name="T5" fmla="*/ 13 h 87"/>
                <a:gd name="T6" fmla="*/ 28 w 87"/>
                <a:gd name="T7" fmla="*/ 2 h 87"/>
                <a:gd name="T8" fmla="*/ 45 w 87"/>
                <a:gd name="T9" fmla="*/ 0 h 87"/>
                <a:gd name="T10" fmla="*/ 62 w 87"/>
                <a:gd name="T11" fmla="*/ 2 h 87"/>
                <a:gd name="T12" fmla="*/ 75 w 87"/>
                <a:gd name="T13" fmla="*/ 13 h 87"/>
                <a:gd name="T14" fmla="*/ 85 w 87"/>
                <a:gd name="T15" fmla="*/ 26 h 87"/>
                <a:gd name="T16" fmla="*/ 87 w 87"/>
                <a:gd name="T17" fmla="*/ 43 h 87"/>
                <a:gd name="T18" fmla="*/ 85 w 87"/>
                <a:gd name="T19" fmla="*/ 60 h 87"/>
                <a:gd name="T20" fmla="*/ 75 w 87"/>
                <a:gd name="T21" fmla="*/ 75 h 87"/>
                <a:gd name="T22" fmla="*/ 62 w 87"/>
                <a:gd name="T23" fmla="*/ 83 h 87"/>
                <a:gd name="T24" fmla="*/ 45 w 87"/>
                <a:gd name="T25" fmla="*/ 87 h 87"/>
                <a:gd name="T26" fmla="*/ 28 w 87"/>
                <a:gd name="T27" fmla="*/ 83 h 87"/>
                <a:gd name="T28" fmla="*/ 13 w 87"/>
                <a:gd name="T29" fmla="*/ 75 h 87"/>
                <a:gd name="T30" fmla="*/ 4 w 87"/>
                <a:gd name="T31" fmla="*/ 60 h 87"/>
                <a:gd name="T32" fmla="*/ 0 w 87"/>
                <a:gd name="T33" fmla="*/ 4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" h="87">
                  <a:moveTo>
                    <a:pt x="0" y="43"/>
                  </a:moveTo>
                  <a:lnTo>
                    <a:pt x="4" y="26"/>
                  </a:lnTo>
                  <a:lnTo>
                    <a:pt x="13" y="13"/>
                  </a:lnTo>
                  <a:lnTo>
                    <a:pt x="28" y="2"/>
                  </a:lnTo>
                  <a:lnTo>
                    <a:pt x="45" y="0"/>
                  </a:lnTo>
                  <a:lnTo>
                    <a:pt x="62" y="2"/>
                  </a:lnTo>
                  <a:lnTo>
                    <a:pt x="75" y="13"/>
                  </a:lnTo>
                  <a:lnTo>
                    <a:pt x="85" y="26"/>
                  </a:lnTo>
                  <a:lnTo>
                    <a:pt x="87" y="43"/>
                  </a:lnTo>
                  <a:lnTo>
                    <a:pt x="85" y="60"/>
                  </a:lnTo>
                  <a:lnTo>
                    <a:pt x="75" y="75"/>
                  </a:lnTo>
                  <a:lnTo>
                    <a:pt x="62" y="83"/>
                  </a:lnTo>
                  <a:lnTo>
                    <a:pt x="45" y="87"/>
                  </a:lnTo>
                  <a:lnTo>
                    <a:pt x="28" y="83"/>
                  </a:lnTo>
                  <a:lnTo>
                    <a:pt x="13" y="75"/>
                  </a:lnTo>
                  <a:lnTo>
                    <a:pt x="4" y="60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4609" name="Freeform 65"/>
            <p:cNvSpPr>
              <a:spLocks noChangeAspect="1"/>
            </p:cNvSpPr>
            <p:nvPr/>
          </p:nvSpPr>
          <p:spPr bwMode="auto">
            <a:xfrm>
              <a:off x="1782" y="1488"/>
              <a:ext cx="87" cy="87"/>
            </a:xfrm>
            <a:custGeom>
              <a:avLst/>
              <a:gdLst>
                <a:gd name="T0" fmla="*/ 0 w 87"/>
                <a:gd name="T1" fmla="*/ 43 h 87"/>
                <a:gd name="T2" fmla="*/ 4 w 87"/>
                <a:gd name="T3" fmla="*/ 26 h 87"/>
                <a:gd name="T4" fmla="*/ 13 w 87"/>
                <a:gd name="T5" fmla="*/ 13 h 87"/>
                <a:gd name="T6" fmla="*/ 28 w 87"/>
                <a:gd name="T7" fmla="*/ 3 h 87"/>
                <a:gd name="T8" fmla="*/ 45 w 87"/>
                <a:gd name="T9" fmla="*/ 0 h 87"/>
                <a:gd name="T10" fmla="*/ 60 w 87"/>
                <a:gd name="T11" fmla="*/ 3 h 87"/>
                <a:gd name="T12" fmla="*/ 74 w 87"/>
                <a:gd name="T13" fmla="*/ 13 h 87"/>
                <a:gd name="T14" fmla="*/ 85 w 87"/>
                <a:gd name="T15" fmla="*/ 26 h 87"/>
                <a:gd name="T16" fmla="*/ 87 w 87"/>
                <a:gd name="T17" fmla="*/ 43 h 87"/>
                <a:gd name="T18" fmla="*/ 85 w 87"/>
                <a:gd name="T19" fmla="*/ 60 h 87"/>
                <a:gd name="T20" fmla="*/ 74 w 87"/>
                <a:gd name="T21" fmla="*/ 75 h 87"/>
                <a:gd name="T22" fmla="*/ 60 w 87"/>
                <a:gd name="T23" fmla="*/ 83 h 87"/>
                <a:gd name="T24" fmla="*/ 45 w 87"/>
                <a:gd name="T25" fmla="*/ 87 h 87"/>
                <a:gd name="T26" fmla="*/ 28 w 87"/>
                <a:gd name="T27" fmla="*/ 83 h 87"/>
                <a:gd name="T28" fmla="*/ 13 w 87"/>
                <a:gd name="T29" fmla="*/ 75 h 87"/>
                <a:gd name="T30" fmla="*/ 4 w 87"/>
                <a:gd name="T31" fmla="*/ 60 h 87"/>
                <a:gd name="T32" fmla="*/ 0 w 87"/>
                <a:gd name="T33" fmla="*/ 4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" h="87">
                  <a:moveTo>
                    <a:pt x="0" y="43"/>
                  </a:moveTo>
                  <a:lnTo>
                    <a:pt x="4" y="26"/>
                  </a:lnTo>
                  <a:lnTo>
                    <a:pt x="13" y="13"/>
                  </a:lnTo>
                  <a:lnTo>
                    <a:pt x="28" y="3"/>
                  </a:lnTo>
                  <a:lnTo>
                    <a:pt x="45" y="0"/>
                  </a:lnTo>
                  <a:lnTo>
                    <a:pt x="60" y="3"/>
                  </a:lnTo>
                  <a:lnTo>
                    <a:pt x="74" y="13"/>
                  </a:lnTo>
                  <a:lnTo>
                    <a:pt x="85" y="26"/>
                  </a:lnTo>
                  <a:lnTo>
                    <a:pt x="87" y="43"/>
                  </a:lnTo>
                  <a:lnTo>
                    <a:pt x="85" y="60"/>
                  </a:lnTo>
                  <a:lnTo>
                    <a:pt x="74" y="75"/>
                  </a:lnTo>
                  <a:lnTo>
                    <a:pt x="60" y="83"/>
                  </a:lnTo>
                  <a:lnTo>
                    <a:pt x="45" y="87"/>
                  </a:lnTo>
                  <a:lnTo>
                    <a:pt x="28" y="83"/>
                  </a:lnTo>
                  <a:lnTo>
                    <a:pt x="13" y="75"/>
                  </a:lnTo>
                  <a:lnTo>
                    <a:pt x="4" y="60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4610" name="Freeform 66"/>
            <p:cNvSpPr>
              <a:spLocks noChangeAspect="1"/>
            </p:cNvSpPr>
            <p:nvPr/>
          </p:nvSpPr>
          <p:spPr bwMode="auto">
            <a:xfrm>
              <a:off x="1193" y="2975"/>
              <a:ext cx="87" cy="87"/>
            </a:xfrm>
            <a:custGeom>
              <a:avLst/>
              <a:gdLst>
                <a:gd name="T0" fmla="*/ 0 w 87"/>
                <a:gd name="T1" fmla="*/ 45 h 87"/>
                <a:gd name="T2" fmla="*/ 4 w 87"/>
                <a:gd name="T3" fmla="*/ 28 h 87"/>
                <a:gd name="T4" fmla="*/ 13 w 87"/>
                <a:gd name="T5" fmla="*/ 13 h 87"/>
                <a:gd name="T6" fmla="*/ 28 w 87"/>
                <a:gd name="T7" fmla="*/ 4 h 87"/>
                <a:gd name="T8" fmla="*/ 45 w 87"/>
                <a:gd name="T9" fmla="*/ 0 h 87"/>
                <a:gd name="T10" fmla="*/ 62 w 87"/>
                <a:gd name="T11" fmla="*/ 4 h 87"/>
                <a:gd name="T12" fmla="*/ 75 w 87"/>
                <a:gd name="T13" fmla="*/ 13 h 87"/>
                <a:gd name="T14" fmla="*/ 85 w 87"/>
                <a:gd name="T15" fmla="*/ 28 h 87"/>
                <a:gd name="T16" fmla="*/ 87 w 87"/>
                <a:gd name="T17" fmla="*/ 45 h 87"/>
                <a:gd name="T18" fmla="*/ 85 w 87"/>
                <a:gd name="T19" fmla="*/ 62 h 87"/>
                <a:gd name="T20" fmla="*/ 75 w 87"/>
                <a:gd name="T21" fmla="*/ 74 h 87"/>
                <a:gd name="T22" fmla="*/ 62 w 87"/>
                <a:gd name="T23" fmla="*/ 85 h 87"/>
                <a:gd name="T24" fmla="*/ 45 w 87"/>
                <a:gd name="T25" fmla="*/ 87 h 87"/>
                <a:gd name="T26" fmla="*/ 28 w 87"/>
                <a:gd name="T27" fmla="*/ 85 h 87"/>
                <a:gd name="T28" fmla="*/ 13 w 87"/>
                <a:gd name="T29" fmla="*/ 74 h 87"/>
                <a:gd name="T30" fmla="*/ 4 w 87"/>
                <a:gd name="T31" fmla="*/ 62 h 87"/>
                <a:gd name="T32" fmla="*/ 0 w 87"/>
                <a:gd name="T33" fmla="*/ 4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" h="87">
                  <a:moveTo>
                    <a:pt x="0" y="45"/>
                  </a:moveTo>
                  <a:lnTo>
                    <a:pt x="4" y="28"/>
                  </a:lnTo>
                  <a:lnTo>
                    <a:pt x="13" y="13"/>
                  </a:lnTo>
                  <a:lnTo>
                    <a:pt x="28" y="4"/>
                  </a:lnTo>
                  <a:lnTo>
                    <a:pt x="45" y="0"/>
                  </a:lnTo>
                  <a:lnTo>
                    <a:pt x="62" y="4"/>
                  </a:lnTo>
                  <a:lnTo>
                    <a:pt x="75" y="13"/>
                  </a:lnTo>
                  <a:lnTo>
                    <a:pt x="85" y="28"/>
                  </a:lnTo>
                  <a:lnTo>
                    <a:pt x="87" y="45"/>
                  </a:lnTo>
                  <a:lnTo>
                    <a:pt x="85" y="62"/>
                  </a:lnTo>
                  <a:lnTo>
                    <a:pt x="75" y="74"/>
                  </a:lnTo>
                  <a:lnTo>
                    <a:pt x="62" y="85"/>
                  </a:lnTo>
                  <a:lnTo>
                    <a:pt x="45" y="87"/>
                  </a:lnTo>
                  <a:lnTo>
                    <a:pt x="28" y="85"/>
                  </a:lnTo>
                  <a:lnTo>
                    <a:pt x="13" y="74"/>
                  </a:lnTo>
                  <a:lnTo>
                    <a:pt x="4" y="62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4611" name="Freeform 67"/>
            <p:cNvSpPr>
              <a:spLocks noChangeAspect="1"/>
            </p:cNvSpPr>
            <p:nvPr/>
          </p:nvSpPr>
          <p:spPr bwMode="auto">
            <a:xfrm>
              <a:off x="383" y="1993"/>
              <a:ext cx="87" cy="87"/>
            </a:xfrm>
            <a:custGeom>
              <a:avLst/>
              <a:gdLst>
                <a:gd name="T0" fmla="*/ 0 w 87"/>
                <a:gd name="T1" fmla="*/ 45 h 87"/>
                <a:gd name="T2" fmla="*/ 4 w 87"/>
                <a:gd name="T3" fmla="*/ 28 h 87"/>
                <a:gd name="T4" fmla="*/ 13 w 87"/>
                <a:gd name="T5" fmla="*/ 13 h 87"/>
                <a:gd name="T6" fmla="*/ 28 w 87"/>
                <a:gd name="T7" fmla="*/ 4 h 87"/>
                <a:gd name="T8" fmla="*/ 45 w 87"/>
                <a:gd name="T9" fmla="*/ 0 h 87"/>
                <a:gd name="T10" fmla="*/ 62 w 87"/>
                <a:gd name="T11" fmla="*/ 4 h 87"/>
                <a:gd name="T12" fmla="*/ 74 w 87"/>
                <a:gd name="T13" fmla="*/ 13 h 87"/>
                <a:gd name="T14" fmla="*/ 85 w 87"/>
                <a:gd name="T15" fmla="*/ 28 h 87"/>
                <a:gd name="T16" fmla="*/ 87 w 87"/>
                <a:gd name="T17" fmla="*/ 45 h 87"/>
                <a:gd name="T18" fmla="*/ 85 w 87"/>
                <a:gd name="T19" fmla="*/ 62 h 87"/>
                <a:gd name="T20" fmla="*/ 74 w 87"/>
                <a:gd name="T21" fmla="*/ 74 h 87"/>
                <a:gd name="T22" fmla="*/ 62 w 87"/>
                <a:gd name="T23" fmla="*/ 85 h 87"/>
                <a:gd name="T24" fmla="*/ 45 w 87"/>
                <a:gd name="T25" fmla="*/ 87 h 87"/>
                <a:gd name="T26" fmla="*/ 28 w 87"/>
                <a:gd name="T27" fmla="*/ 85 h 87"/>
                <a:gd name="T28" fmla="*/ 13 w 87"/>
                <a:gd name="T29" fmla="*/ 74 h 87"/>
                <a:gd name="T30" fmla="*/ 4 w 87"/>
                <a:gd name="T31" fmla="*/ 62 h 87"/>
                <a:gd name="T32" fmla="*/ 0 w 87"/>
                <a:gd name="T33" fmla="*/ 4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" h="87">
                  <a:moveTo>
                    <a:pt x="0" y="45"/>
                  </a:moveTo>
                  <a:lnTo>
                    <a:pt x="4" y="28"/>
                  </a:lnTo>
                  <a:lnTo>
                    <a:pt x="13" y="13"/>
                  </a:lnTo>
                  <a:lnTo>
                    <a:pt x="28" y="4"/>
                  </a:lnTo>
                  <a:lnTo>
                    <a:pt x="45" y="0"/>
                  </a:lnTo>
                  <a:lnTo>
                    <a:pt x="62" y="4"/>
                  </a:lnTo>
                  <a:lnTo>
                    <a:pt x="74" y="13"/>
                  </a:lnTo>
                  <a:lnTo>
                    <a:pt x="85" y="28"/>
                  </a:lnTo>
                  <a:lnTo>
                    <a:pt x="87" y="45"/>
                  </a:lnTo>
                  <a:lnTo>
                    <a:pt x="85" y="62"/>
                  </a:lnTo>
                  <a:lnTo>
                    <a:pt x="74" y="74"/>
                  </a:lnTo>
                  <a:lnTo>
                    <a:pt x="62" y="85"/>
                  </a:lnTo>
                  <a:lnTo>
                    <a:pt x="45" y="87"/>
                  </a:lnTo>
                  <a:lnTo>
                    <a:pt x="28" y="85"/>
                  </a:lnTo>
                  <a:lnTo>
                    <a:pt x="13" y="74"/>
                  </a:lnTo>
                  <a:lnTo>
                    <a:pt x="4" y="62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4612" name="Freeform 68"/>
            <p:cNvSpPr>
              <a:spLocks noChangeAspect="1"/>
            </p:cNvSpPr>
            <p:nvPr/>
          </p:nvSpPr>
          <p:spPr bwMode="auto">
            <a:xfrm>
              <a:off x="1544" y="2419"/>
              <a:ext cx="87" cy="87"/>
            </a:xfrm>
            <a:custGeom>
              <a:avLst/>
              <a:gdLst>
                <a:gd name="T0" fmla="*/ 0 w 87"/>
                <a:gd name="T1" fmla="*/ 45 h 87"/>
                <a:gd name="T2" fmla="*/ 4 w 87"/>
                <a:gd name="T3" fmla="*/ 28 h 87"/>
                <a:gd name="T4" fmla="*/ 13 w 87"/>
                <a:gd name="T5" fmla="*/ 13 h 87"/>
                <a:gd name="T6" fmla="*/ 28 w 87"/>
                <a:gd name="T7" fmla="*/ 5 h 87"/>
                <a:gd name="T8" fmla="*/ 42 w 87"/>
                <a:gd name="T9" fmla="*/ 0 h 87"/>
                <a:gd name="T10" fmla="*/ 59 w 87"/>
                <a:gd name="T11" fmla="*/ 5 h 87"/>
                <a:gd name="T12" fmla="*/ 74 w 87"/>
                <a:gd name="T13" fmla="*/ 13 h 87"/>
                <a:gd name="T14" fmla="*/ 83 w 87"/>
                <a:gd name="T15" fmla="*/ 28 h 87"/>
                <a:gd name="T16" fmla="*/ 87 w 87"/>
                <a:gd name="T17" fmla="*/ 45 h 87"/>
                <a:gd name="T18" fmla="*/ 83 w 87"/>
                <a:gd name="T19" fmla="*/ 62 h 87"/>
                <a:gd name="T20" fmla="*/ 74 w 87"/>
                <a:gd name="T21" fmla="*/ 75 h 87"/>
                <a:gd name="T22" fmla="*/ 59 w 87"/>
                <a:gd name="T23" fmla="*/ 85 h 87"/>
                <a:gd name="T24" fmla="*/ 42 w 87"/>
                <a:gd name="T25" fmla="*/ 87 h 87"/>
                <a:gd name="T26" fmla="*/ 28 w 87"/>
                <a:gd name="T27" fmla="*/ 85 h 87"/>
                <a:gd name="T28" fmla="*/ 13 w 87"/>
                <a:gd name="T29" fmla="*/ 75 h 87"/>
                <a:gd name="T30" fmla="*/ 4 w 87"/>
                <a:gd name="T31" fmla="*/ 62 h 87"/>
                <a:gd name="T32" fmla="*/ 0 w 87"/>
                <a:gd name="T33" fmla="*/ 4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" h="87">
                  <a:moveTo>
                    <a:pt x="0" y="45"/>
                  </a:moveTo>
                  <a:lnTo>
                    <a:pt x="4" y="28"/>
                  </a:lnTo>
                  <a:lnTo>
                    <a:pt x="13" y="13"/>
                  </a:lnTo>
                  <a:lnTo>
                    <a:pt x="28" y="5"/>
                  </a:lnTo>
                  <a:lnTo>
                    <a:pt x="42" y="0"/>
                  </a:lnTo>
                  <a:lnTo>
                    <a:pt x="59" y="5"/>
                  </a:lnTo>
                  <a:lnTo>
                    <a:pt x="74" y="13"/>
                  </a:lnTo>
                  <a:lnTo>
                    <a:pt x="83" y="28"/>
                  </a:lnTo>
                  <a:lnTo>
                    <a:pt x="87" y="45"/>
                  </a:lnTo>
                  <a:lnTo>
                    <a:pt x="83" y="62"/>
                  </a:lnTo>
                  <a:lnTo>
                    <a:pt x="74" y="75"/>
                  </a:lnTo>
                  <a:lnTo>
                    <a:pt x="59" y="85"/>
                  </a:lnTo>
                  <a:lnTo>
                    <a:pt x="42" y="87"/>
                  </a:lnTo>
                  <a:lnTo>
                    <a:pt x="28" y="85"/>
                  </a:lnTo>
                  <a:lnTo>
                    <a:pt x="13" y="75"/>
                  </a:lnTo>
                  <a:lnTo>
                    <a:pt x="4" y="62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4613" name="Freeform 69"/>
            <p:cNvSpPr>
              <a:spLocks noChangeAspect="1"/>
            </p:cNvSpPr>
            <p:nvPr/>
          </p:nvSpPr>
          <p:spPr bwMode="auto">
            <a:xfrm>
              <a:off x="2018" y="2479"/>
              <a:ext cx="87" cy="87"/>
            </a:xfrm>
            <a:custGeom>
              <a:avLst/>
              <a:gdLst>
                <a:gd name="T0" fmla="*/ 0 w 87"/>
                <a:gd name="T1" fmla="*/ 42 h 87"/>
                <a:gd name="T2" fmla="*/ 4 w 87"/>
                <a:gd name="T3" fmla="*/ 25 h 87"/>
                <a:gd name="T4" fmla="*/ 13 w 87"/>
                <a:gd name="T5" fmla="*/ 13 h 87"/>
                <a:gd name="T6" fmla="*/ 28 w 87"/>
                <a:gd name="T7" fmla="*/ 2 h 87"/>
                <a:gd name="T8" fmla="*/ 45 w 87"/>
                <a:gd name="T9" fmla="*/ 0 h 87"/>
                <a:gd name="T10" fmla="*/ 62 w 87"/>
                <a:gd name="T11" fmla="*/ 2 h 87"/>
                <a:gd name="T12" fmla="*/ 74 w 87"/>
                <a:gd name="T13" fmla="*/ 13 h 87"/>
                <a:gd name="T14" fmla="*/ 85 w 87"/>
                <a:gd name="T15" fmla="*/ 25 h 87"/>
                <a:gd name="T16" fmla="*/ 87 w 87"/>
                <a:gd name="T17" fmla="*/ 42 h 87"/>
                <a:gd name="T18" fmla="*/ 85 w 87"/>
                <a:gd name="T19" fmla="*/ 59 h 87"/>
                <a:gd name="T20" fmla="*/ 74 w 87"/>
                <a:gd name="T21" fmla="*/ 74 h 87"/>
                <a:gd name="T22" fmla="*/ 62 w 87"/>
                <a:gd name="T23" fmla="*/ 83 h 87"/>
                <a:gd name="T24" fmla="*/ 45 w 87"/>
                <a:gd name="T25" fmla="*/ 87 h 87"/>
                <a:gd name="T26" fmla="*/ 28 w 87"/>
                <a:gd name="T27" fmla="*/ 83 h 87"/>
                <a:gd name="T28" fmla="*/ 13 w 87"/>
                <a:gd name="T29" fmla="*/ 74 h 87"/>
                <a:gd name="T30" fmla="*/ 4 w 87"/>
                <a:gd name="T31" fmla="*/ 59 h 87"/>
                <a:gd name="T32" fmla="*/ 0 w 87"/>
                <a:gd name="T33" fmla="*/ 4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" h="87">
                  <a:moveTo>
                    <a:pt x="0" y="42"/>
                  </a:moveTo>
                  <a:lnTo>
                    <a:pt x="4" y="25"/>
                  </a:lnTo>
                  <a:lnTo>
                    <a:pt x="13" y="13"/>
                  </a:lnTo>
                  <a:lnTo>
                    <a:pt x="28" y="2"/>
                  </a:lnTo>
                  <a:lnTo>
                    <a:pt x="45" y="0"/>
                  </a:lnTo>
                  <a:lnTo>
                    <a:pt x="62" y="2"/>
                  </a:lnTo>
                  <a:lnTo>
                    <a:pt x="74" y="13"/>
                  </a:lnTo>
                  <a:lnTo>
                    <a:pt x="85" y="25"/>
                  </a:lnTo>
                  <a:lnTo>
                    <a:pt x="87" y="42"/>
                  </a:lnTo>
                  <a:lnTo>
                    <a:pt x="85" y="59"/>
                  </a:lnTo>
                  <a:lnTo>
                    <a:pt x="74" y="74"/>
                  </a:lnTo>
                  <a:lnTo>
                    <a:pt x="62" y="83"/>
                  </a:lnTo>
                  <a:lnTo>
                    <a:pt x="45" y="87"/>
                  </a:lnTo>
                  <a:lnTo>
                    <a:pt x="28" y="83"/>
                  </a:lnTo>
                  <a:lnTo>
                    <a:pt x="13" y="74"/>
                  </a:lnTo>
                  <a:lnTo>
                    <a:pt x="4" y="59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4614" name="Rectangle 70"/>
            <p:cNvSpPr>
              <a:spLocks noChangeAspect="1" noChangeArrowheads="1"/>
            </p:cNvSpPr>
            <p:nvPr/>
          </p:nvSpPr>
          <p:spPr bwMode="auto">
            <a:xfrm>
              <a:off x="1890" y="1437"/>
              <a:ext cx="99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Times New Roman" charset="0"/>
                </a:rPr>
                <a:t>1</a:t>
              </a:r>
              <a:endParaRPr lang="en-US" sz="1600"/>
            </a:p>
          </p:txBody>
        </p:sp>
        <p:sp>
          <p:nvSpPr>
            <p:cNvPr id="1644615" name="Rectangle 71"/>
            <p:cNvSpPr>
              <a:spLocks noChangeAspect="1" noChangeArrowheads="1"/>
            </p:cNvSpPr>
            <p:nvPr/>
          </p:nvSpPr>
          <p:spPr bwMode="auto">
            <a:xfrm>
              <a:off x="1089" y="2061"/>
              <a:ext cx="98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Times New Roman" charset="0"/>
                </a:rPr>
                <a:t>2</a:t>
              </a:r>
              <a:endParaRPr lang="en-US" sz="1600"/>
            </a:p>
          </p:txBody>
        </p:sp>
        <p:sp>
          <p:nvSpPr>
            <p:cNvPr id="1644616" name="Rectangle 72"/>
            <p:cNvSpPr>
              <a:spLocks noChangeAspect="1" noChangeArrowheads="1"/>
            </p:cNvSpPr>
            <p:nvPr/>
          </p:nvSpPr>
          <p:spPr bwMode="auto">
            <a:xfrm>
              <a:off x="1699" y="2374"/>
              <a:ext cx="98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Times New Roman" charset="0"/>
                </a:rPr>
                <a:t>3</a:t>
              </a:r>
              <a:endParaRPr lang="en-US" sz="1600"/>
            </a:p>
          </p:txBody>
        </p:sp>
        <p:sp>
          <p:nvSpPr>
            <p:cNvPr id="1644617" name="Rectangle 73"/>
            <p:cNvSpPr>
              <a:spLocks noChangeAspect="1" noChangeArrowheads="1"/>
            </p:cNvSpPr>
            <p:nvPr/>
          </p:nvSpPr>
          <p:spPr bwMode="auto">
            <a:xfrm>
              <a:off x="1319" y="2929"/>
              <a:ext cx="98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Times New Roman" charset="0"/>
                </a:rPr>
                <a:t>4</a:t>
              </a:r>
              <a:endParaRPr lang="en-US" sz="1600"/>
            </a:p>
          </p:txBody>
        </p:sp>
        <p:sp>
          <p:nvSpPr>
            <p:cNvPr id="1644618" name="Rectangle 74"/>
            <p:cNvSpPr>
              <a:spLocks noChangeAspect="1" noChangeArrowheads="1"/>
            </p:cNvSpPr>
            <p:nvPr/>
          </p:nvSpPr>
          <p:spPr bwMode="auto">
            <a:xfrm>
              <a:off x="517" y="1940"/>
              <a:ext cx="98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Times New Roman" charset="0"/>
                </a:rPr>
                <a:t>5</a:t>
              </a:r>
              <a:endParaRPr lang="en-US" sz="1600"/>
            </a:p>
          </p:txBody>
        </p:sp>
        <p:sp>
          <p:nvSpPr>
            <p:cNvPr id="1644619" name="Rectangle 75"/>
            <p:cNvSpPr>
              <a:spLocks noChangeAspect="1" noChangeArrowheads="1"/>
            </p:cNvSpPr>
            <p:nvPr/>
          </p:nvSpPr>
          <p:spPr bwMode="auto">
            <a:xfrm>
              <a:off x="2187" y="2429"/>
              <a:ext cx="98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Times New Roman" charset="0"/>
                </a:rPr>
                <a:t>6</a:t>
              </a:r>
              <a:endParaRPr lang="en-US" sz="1600"/>
            </a:p>
          </p:txBody>
        </p:sp>
      </p:grpSp>
      <p:grpSp>
        <p:nvGrpSpPr>
          <p:cNvPr id="1644620" name="Group 76"/>
          <p:cNvGrpSpPr>
            <a:grpSpLocks noChangeAspect="1"/>
          </p:cNvGrpSpPr>
          <p:nvPr/>
        </p:nvGrpSpPr>
        <p:grpSpPr bwMode="auto">
          <a:xfrm>
            <a:off x="8809038" y="2817812"/>
            <a:ext cx="919162" cy="619616"/>
            <a:chOff x="1465" y="2309"/>
            <a:chExt cx="883" cy="596"/>
          </a:xfrm>
        </p:grpSpPr>
        <p:sp>
          <p:nvSpPr>
            <p:cNvPr id="1644621" name="Freeform 77"/>
            <p:cNvSpPr>
              <a:spLocks noChangeAspect="1"/>
            </p:cNvSpPr>
            <p:nvPr/>
          </p:nvSpPr>
          <p:spPr bwMode="auto">
            <a:xfrm>
              <a:off x="1465" y="2309"/>
              <a:ext cx="883" cy="369"/>
            </a:xfrm>
            <a:custGeom>
              <a:avLst/>
              <a:gdLst>
                <a:gd name="T0" fmla="*/ 442 w 883"/>
                <a:gd name="T1" fmla="*/ 0 h 369"/>
                <a:gd name="T2" fmla="*/ 502 w 883"/>
                <a:gd name="T3" fmla="*/ 2 h 369"/>
                <a:gd name="T4" fmla="*/ 562 w 883"/>
                <a:gd name="T5" fmla="*/ 7 h 369"/>
                <a:gd name="T6" fmla="*/ 619 w 883"/>
                <a:gd name="T7" fmla="*/ 15 h 369"/>
                <a:gd name="T8" fmla="*/ 672 w 883"/>
                <a:gd name="T9" fmla="*/ 28 h 369"/>
                <a:gd name="T10" fmla="*/ 721 w 883"/>
                <a:gd name="T11" fmla="*/ 43 h 369"/>
                <a:gd name="T12" fmla="*/ 766 w 883"/>
                <a:gd name="T13" fmla="*/ 60 h 369"/>
                <a:gd name="T14" fmla="*/ 804 w 883"/>
                <a:gd name="T15" fmla="*/ 79 h 369"/>
                <a:gd name="T16" fmla="*/ 836 w 883"/>
                <a:gd name="T17" fmla="*/ 100 h 369"/>
                <a:gd name="T18" fmla="*/ 859 w 883"/>
                <a:gd name="T19" fmla="*/ 123 h 369"/>
                <a:gd name="T20" fmla="*/ 876 w 883"/>
                <a:gd name="T21" fmla="*/ 147 h 369"/>
                <a:gd name="T22" fmla="*/ 883 w 883"/>
                <a:gd name="T23" fmla="*/ 172 h 369"/>
                <a:gd name="T24" fmla="*/ 883 w 883"/>
                <a:gd name="T25" fmla="*/ 197 h 369"/>
                <a:gd name="T26" fmla="*/ 876 w 883"/>
                <a:gd name="T27" fmla="*/ 223 h 369"/>
                <a:gd name="T28" fmla="*/ 859 w 883"/>
                <a:gd name="T29" fmla="*/ 246 h 369"/>
                <a:gd name="T30" fmla="*/ 836 w 883"/>
                <a:gd name="T31" fmla="*/ 270 h 369"/>
                <a:gd name="T32" fmla="*/ 804 w 883"/>
                <a:gd name="T33" fmla="*/ 291 h 369"/>
                <a:gd name="T34" fmla="*/ 766 w 883"/>
                <a:gd name="T35" fmla="*/ 310 h 369"/>
                <a:gd name="T36" fmla="*/ 721 w 883"/>
                <a:gd name="T37" fmla="*/ 327 h 369"/>
                <a:gd name="T38" fmla="*/ 672 w 883"/>
                <a:gd name="T39" fmla="*/ 342 h 369"/>
                <a:gd name="T40" fmla="*/ 619 w 883"/>
                <a:gd name="T41" fmla="*/ 354 h 369"/>
                <a:gd name="T42" fmla="*/ 562 w 883"/>
                <a:gd name="T43" fmla="*/ 363 h 369"/>
                <a:gd name="T44" fmla="*/ 502 w 883"/>
                <a:gd name="T45" fmla="*/ 367 h 369"/>
                <a:gd name="T46" fmla="*/ 442 w 883"/>
                <a:gd name="T47" fmla="*/ 369 h 369"/>
                <a:gd name="T48" fmla="*/ 381 w 883"/>
                <a:gd name="T49" fmla="*/ 367 h 369"/>
                <a:gd name="T50" fmla="*/ 323 w 883"/>
                <a:gd name="T51" fmla="*/ 363 h 369"/>
                <a:gd name="T52" fmla="*/ 266 w 883"/>
                <a:gd name="T53" fmla="*/ 354 h 369"/>
                <a:gd name="T54" fmla="*/ 213 w 883"/>
                <a:gd name="T55" fmla="*/ 342 h 369"/>
                <a:gd name="T56" fmla="*/ 162 w 883"/>
                <a:gd name="T57" fmla="*/ 327 h 369"/>
                <a:gd name="T58" fmla="*/ 119 w 883"/>
                <a:gd name="T59" fmla="*/ 310 h 369"/>
                <a:gd name="T60" fmla="*/ 81 w 883"/>
                <a:gd name="T61" fmla="*/ 291 h 369"/>
                <a:gd name="T62" fmla="*/ 49 w 883"/>
                <a:gd name="T63" fmla="*/ 270 h 369"/>
                <a:gd name="T64" fmla="*/ 26 w 883"/>
                <a:gd name="T65" fmla="*/ 246 h 369"/>
                <a:gd name="T66" fmla="*/ 9 w 883"/>
                <a:gd name="T67" fmla="*/ 223 h 369"/>
                <a:gd name="T68" fmla="*/ 0 w 883"/>
                <a:gd name="T69" fmla="*/ 197 h 369"/>
                <a:gd name="T70" fmla="*/ 0 w 883"/>
                <a:gd name="T71" fmla="*/ 172 h 369"/>
                <a:gd name="T72" fmla="*/ 9 w 883"/>
                <a:gd name="T73" fmla="*/ 147 h 369"/>
                <a:gd name="T74" fmla="*/ 26 w 883"/>
                <a:gd name="T75" fmla="*/ 123 h 369"/>
                <a:gd name="T76" fmla="*/ 49 w 883"/>
                <a:gd name="T77" fmla="*/ 100 h 369"/>
                <a:gd name="T78" fmla="*/ 81 w 883"/>
                <a:gd name="T79" fmla="*/ 79 h 369"/>
                <a:gd name="T80" fmla="*/ 119 w 883"/>
                <a:gd name="T81" fmla="*/ 60 h 369"/>
                <a:gd name="T82" fmla="*/ 162 w 883"/>
                <a:gd name="T83" fmla="*/ 43 h 369"/>
                <a:gd name="T84" fmla="*/ 213 w 883"/>
                <a:gd name="T85" fmla="*/ 28 h 369"/>
                <a:gd name="T86" fmla="*/ 266 w 883"/>
                <a:gd name="T87" fmla="*/ 15 h 369"/>
                <a:gd name="T88" fmla="*/ 323 w 883"/>
                <a:gd name="T89" fmla="*/ 7 h 369"/>
                <a:gd name="T90" fmla="*/ 381 w 883"/>
                <a:gd name="T91" fmla="*/ 2 h 369"/>
                <a:gd name="T92" fmla="*/ 442 w 883"/>
                <a:gd name="T93" fmla="*/ 0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83" h="369">
                  <a:moveTo>
                    <a:pt x="442" y="0"/>
                  </a:moveTo>
                  <a:lnTo>
                    <a:pt x="502" y="2"/>
                  </a:lnTo>
                  <a:lnTo>
                    <a:pt x="562" y="7"/>
                  </a:lnTo>
                  <a:lnTo>
                    <a:pt x="619" y="15"/>
                  </a:lnTo>
                  <a:lnTo>
                    <a:pt x="672" y="28"/>
                  </a:lnTo>
                  <a:lnTo>
                    <a:pt x="721" y="43"/>
                  </a:lnTo>
                  <a:lnTo>
                    <a:pt x="766" y="60"/>
                  </a:lnTo>
                  <a:lnTo>
                    <a:pt x="804" y="79"/>
                  </a:lnTo>
                  <a:lnTo>
                    <a:pt x="836" y="100"/>
                  </a:lnTo>
                  <a:lnTo>
                    <a:pt x="859" y="123"/>
                  </a:lnTo>
                  <a:lnTo>
                    <a:pt x="876" y="147"/>
                  </a:lnTo>
                  <a:lnTo>
                    <a:pt x="883" y="172"/>
                  </a:lnTo>
                  <a:lnTo>
                    <a:pt x="883" y="197"/>
                  </a:lnTo>
                  <a:lnTo>
                    <a:pt x="876" y="223"/>
                  </a:lnTo>
                  <a:lnTo>
                    <a:pt x="859" y="246"/>
                  </a:lnTo>
                  <a:lnTo>
                    <a:pt x="836" y="270"/>
                  </a:lnTo>
                  <a:lnTo>
                    <a:pt x="804" y="291"/>
                  </a:lnTo>
                  <a:lnTo>
                    <a:pt x="766" y="310"/>
                  </a:lnTo>
                  <a:lnTo>
                    <a:pt x="721" y="327"/>
                  </a:lnTo>
                  <a:lnTo>
                    <a:pt x="672" y="342"/>
                  </a:lnTo>
                  <a:lnTo>
                    <a:pt x="619" y="354"/>
                  </a:lnTo>
                  <a:lnTo>
                    <a:pt x="562" y="363"/>
                  </a:lnTo>
                  <a:lnTo>
                    <a:pt x="502" y="367"/>
                  </a:lnTo>
                  <a:lnTo>
                    <a:pt x="442" y="369"/>
                  </a:lnTo>
                  <a:lnTo>
                    <a:pt x="381" y="367"/>
                  </a:lnTo>
                  <a:lnTo>
                    <a:pt x="323" y="363"/>
                  </a:lnTo>
                  <a:lnTo>
                    <a:pt x="266" y="354"/>
                  </a:lnTo>
                  <a:lnTo>
                    <a:pt x="213" y="342"/>
                  </a:lnTo>
                  <a:lnTo>
                    <a:pt x="162" y="327"/>
                  </a:lnTo>
                  <a:lnTo>
                    <a:pt x="119" y="310"/>
                  </a:lnTo>
                  <a:lnTo>
                    <a:pt x="81" y="291"/>
                  </a:lnTo>
                  <a:lnTo>
                    <a:pt x="49" y="270"/>
                  </a:lnTo>
                  <a:lnTo>
                    <a:pt x="26" y="246"/>
                  </a:lnTo>
                  <a:lnTo>
                    <a:pt x="9" y="223"/>
                  </a:lnTo>
                  <a:lnTo>
                    <a:pt x="0" y="197"/>
                  </a:lnTo>
                  <a:lnTo>
                    <a:pt x="0" y="172"/>
                  </a:lnTo>
                  <a:lnTo>
                    <a:pt x="9" y="147"/>
                  </a:lnTo>
                  <a:lnTo>
                    <a:pt x="26" y="123"/>
                  </a:lnTo>
                  <a:lnTo>
                    <a:pt x="49" y="100"/>
                  </a:lnTo>
                  <a:lnTo>
                    <a:pt x="81" y="79"/>
                  </a:lnTo>
                  <a:lnTo>
                    <a:pt x="119" y="60"/>
                  </a:lnTo>
                  <a:lnTo>
                    <a:pt x="162" y="43"/>
                  </a:lnTo>
                  <a:lnTo>
                    <a:pt x="213" y="28"/>
                  </a:lnTo>
                  <a:lnTo>
                    <a:pt x="266" y="15"/>
                  </a:lnTo>
                  <a:lnTo>
                    <a:pt x="323" y="7"/>
                  </a:lnTo>
                  <a:lnTo>
                    <a:pt x="381" y="2"/>
                  </a:lnTo>
                  <a:lnTo>
                    <a:pt x="442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622" name="Rectangle 78"/>
            <p:cNvSpPr>
              <a:spLocks noChangeAspect="1" noChangeArrowheads="1"/>
            </p:cNvSpPr>
            <p:nvPr/>
          </p:nvSpPr>
          <p:spPr bwMode="auto">
            <a:xfrm>
              <a:off x="1831" y="2668"/>
              <a:ext cx="109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FF0000"/>
                  </a:solidFill>
                </a:rPr>
                <a:t>1</a:t>
              </a:r>
              <a:endParaRPr lang="en-US" sz="1600"/>
            </a:p>
          </p:txBody>
        </p:sp>
      </p:grpSp>
      <p:grpSp>
        <p:nvGrpSpPr>
          <p:cNvPr id="1644623" name="Group 79"/>
          <p:cNvGrpSpPr>
            <a:grpSpLocks noChangeAspect="1"/>
          </p:cNvGrpSpPr>
          <p:nvPr/>
        </p:nvGrpSpPr>
        <p:grpSpPr bwMode="auto">
          <a:xfrm>
            <a:off x="7624764" y="2187575"/>
            <a:ext cx="1036637" cy="584200"/>
            <a:chOff x="328" y="1704"/>
            <a:chExt cx="995" cy="561"/>
          </a:xfrm>
        </p:grpSpPr>
        <p:sp>
          <p:nvSpPr>
            <p:cNvPr id="1644624" name="Freeform 80"/>
            <p:cNvSpPr>
              <a:spLocks noChangeAspect="1"/>
            </p:cNvSpPr>
            <p:nvPr/>
          </p:nvSpPr>
          <p:spPr bwMode="auto">
            <a:xfrm>
              <a:off x="328" y="1881"/>
              <a:ext cx="995" cy="384"/>
            </a:xfrm>
            <a:custGeom>
              <a:avLst/>
              <a:gdLst>
                <a:gd name="T0" fmla="*/ 514 w 995"/>
                <a:gd name="T1" fmla="*/ 4 h 384"/>
                <a:gd name="T2" fmla="*/ 576 w 995"/>
                <a:gd name="T3" fmla="*/ 10 h 384"/>
                <a:gd name="T4" fmla="*/ 638 w 995"/>
                <a:gd name="T5" fmla="*/ 21 h 384"/>
                <a:gd name="T6" fmla="*/ 695 w 995"/>
                <a:gd name="T7" fmla="*/ 34 h 384"/>
                <a:gd name="T8" fmla="*/ 752 w 995"/>
                <a:gd name="T9" fmla="*/ 49 h 384"/>
                <a:gd name="T10" fmla="*/ 803 w 995"/>
                <a:gd name="T11" fmla="*/ 66 h 384"/>
                <a:gd name="T12" fmla="*/ 850 w 995"/>
                <a:gd name="T13" fmla="*/ 85 h 384"/>
                <a:gd name="T14" fmla="*/ 891 w 995"/>
                <a:gd name="T15" fmla="*/ 106 h 384"/>
                <a:gd name="T16" fmla="*/ 927 w 995"/>
                <a:gd name="T17" fmla="*/ 127 h 384"/>
                <a:gd name="T18" fmla="*/ 954 w 995"/>
                <a:gd name="T19" fmla="*/ 150 h 384"/>
                <a:gd name="T20" fmla="*/ 976 w 995"/>
                <a:gd name="T21" fmla="*/ 176 h 384"/>
                <a:gd name="T22" fmla="*/ 988 w 995"/>
                <a:gd name="T23" fmla="*/ 199 h 384"/>
                <a:gd name="T24" fmla="*/ 995 w 995"/>
                <a:gd name="T25" fmla="*/ 222 h 384"/>
                <a:gd name="T26" fmla="*/ 993 w 995"/>
                <a:gd name="T27" fmla="*/ 248 h 384"/>
                <a:gd name="T28" fmla="*/ 982 w 995"/>
                <a:gd name="T29" fmla="*/ 269 h 384"/>
                <a:gd name="T30" fmla="*/ 965 w 995"/>
                <a:gd name="T31" fmla="*/ 290 h 384"/>
                <a:gd name="T32" fmla="*/ 940 w 995"/>
                <a:gd name="T33" fmla="*/ 312 h 384"/>
                <a:gd name="T34" fmla="*/ 908 w 995"/>
                <a:gd name="T35" fmla="*/ 329 h 384"/>
                <a:gd name="T36" fmla="*/ 869 w 995"/>
                <a:gd name="T37" fmla="*/ 345 h 384"/>
                <a:gd name="T38" fmla="*/ 827 w 995"/>
                <a:gd name="T39" fmla="*/ 358 h 384"/>
                <a:gd name="T40" fmla="*/ 776 w 995"/>
                <a:gd name="T41" fmla="*/ 369 h 384"/>
                <a:gd name="T42" fmla="*/ 723 w 995"/>
                <a:gd name="T43" fmla="*/ 377 h 384"/>
                <a:gd name="T44" fmla="*/ 665 w 995"/>
                <a:gd name="T45" fmla="*/ 382 h 384"/>
                <a:gd name="T46" fmla="*/ 606 w 995"/>
                <a:gd name="T47" fmla="*/ 384 h 384"/>
                <a:gd name="T48" fmla="*/ 544 w 995"/>
                <a:gd name="T49" fmla="*/ 384 h 384"/>
                <a:gd name="T50" fmla="*/ 480 w 995"/>
                <a:gd name="T51" fmla="*/ 379 h 384"/>
                <a:gd name="T52" fmla="*/ 419 w 995"/>
                <a:gd name="T53" fmla="*/ 373 h 384"/>
                <a:gd name="T54" fmla="*/ 357 w 995"/>
                <a:gd name="T55" fmla="*/ 362 h 384"/>
                <a:gd name="T56" fmla="*/ 300 w 995"/>
                <a:gd name="T57" fmla="*/ 350 h 384"/>
                <a:gd name="T58" fmla="*/ 242 w 995"/>
                <a:gd name="T59" fmla="*/ 335 h 384"/>
                <a:gd name="T60" fmla="*/ 191 w 995"/>
                <a:gd name="T61" fmla="*/ 318 h 384"/>
                <a:gd name="T62" fmla="*/ 144 w 995"/>
                <a:gd name="T63" fmla="*/ 299 h 384"/>
                <a:gd name="T64" fmla="*/ 104 w 995"/>
                <a:gd name="T65" fmla="*/ 278 h 384"/>
                <a:gd name="T66" fmla="*/ 68 w 995"/>
                <a:gd name="T67" fmla="*/ 256 h 384"/>
                <a:gd name="T68" fmla="*/ 40 w 995"/>
                <a:gd name="T69" fmla="*/ 233 h 384"/>
                <a:gd name="T70" fmla="*/ 19 w 995"/>
                <a:gd name="T71" fmla="*/ 208 h 384"/>
                <a:gd name="T72" fmla="*/ 6 w 995"/>
                <a:gd name="T73" fmla="*/ 184 h 384"/>
                <a:gd name="T74" fmla="*/ 0 w 995"/>
                <a:gd name="T75" fmla="*/ 161 h 384"/>
                <a:gd name="T76" fmla="*/ 2 w 995"/>
                <a:gd name="T77" fmla="*/ 138 h 384"/>
                <a:gd name="T78" fmla="*/ 13 w 995"/>
                <a:gd name="T79" fmla="*/ 114 h 384"/>
                <a:gd name="T80" fmla="*/ 30 w 995"/>
                <a:gd name="T81" fmla="*/ 93 h 384"/>
                <a:gd name="T82" fmla="*/ 55 w 995"/>
                <a:gd name="T83" fmla="*/ 72 h 384"/>
                <a:gd name="T84" fmla="*/ 87 w 995"/>
                <a:gd name="T85" fmla="*/ 55 h 384"/>
                <a:gd name="T86" fmla="*/ 125 w 995"/>
                <a:gd name="T87" fmla="*/ 38 h 384"/>
                <a:gd name="T88" fmla="*/ 168 w 995"/>
                <a:gd name="T89" fmla="*/ 25 h 384"/>
                <a:gd name="T90" fmla="*/ 219 w 995"/>
                <a:gd name="T91" fmla="*/ 15 h 384"/>
                <a:gd name="T92" fmla="*/ 272 w 995"/>
                <a:gd name="T93" fmla="*/ 6 h 384"/>
                <a:gd name="T94" fmla="*/ 329 w 995"/>
                <a:gd name="T95" fmla="*/ 2 h 384"/>
                <a:gd name="T96" fmla="*/ 389 w 995"/>
                <a:gd name="T97" fmla="*/ 0 h 384"/>
                <a:gd name="T98" fmla="*/ 450 w 995"/>
                <a:gd name="T99" fmla="*/ 0 h 384"/>
                <a:gd name="T100" fmla="*/ 514 w 995"/>
                <a:gd name="T101" fmla="*/ 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95" h="384">
                  <a:moveTo>
                    <a:pt x="514" y="4"/>
                  </a:moveTo>
                  <a:lnTo>
                    <a:pt x="576" y="10"/>
                  </a:lnTo>
                  <a:lnTo>
                    <a:pt x="638" y="21"/>
                  </a:lnTo>
                  <a:lnTo>
                    <a:pt x="695" y="34"/>
                  </a:lnTo>
                  <a:lnTo>
                    <a:pt x="752" y="49"/>
                  </a:lnTo>
                  <a:lnTo>
                    <a:pt x="803" y="66"/>
                  </a:lnTo>
                  <a:lnTo>
                    <a:pt x="850" y="85"/>
                  </a:lnTo>
                  <a:lnTo>
                    <a:pt x="891" y="106"/>
                  </a:lnTo>
                  <a:lnTo>
                    <a:pt x="927" y="127"/>
                  </a:lnTo>
                  <a:lnTo>
                    <a:pt x="954" y="150"/>
                  </a:lnTo>
                  <a:lnTo>
                    <a:pt x="976" y="176"/>
                  </a:lnTo>
                  <a:lnTo>
                    <a:pt x="988" y="199"/>
                  </a:lnTo>
                  <a:lnTo>
                    <a:pt x="995" y="222"/>
                  </a:lnTo>
                  <a:lnTo>
                    <a:pt x="993" y="248"/>
                  </a:lnTo>
                  <a:lnTo>
                    <a:pt x="982" y="269"/>
                  </a:lnTo>
                  <a:lnTo>
                    <a:pt x="965" y="290"/>
                  </a:lnTo>
                  <a:lnTo>
                    <a:pt x="940" y="312"/>
                  </a:lnTo>
                  <a:lnTo>
                    <a:pt x="908" y="329"/>
                  </a:lnTo>
                  <a:lnTo>
                    <a:pt x="869" y="345"/>
                  </a:lnTo>
                  <a:lnTo>
                    <a:pt x="827" y="358"/>
                  </a:lnTo>
                  <a:lnTo>
                    <a:pt x="776" y="369"/>
                  </a:lnTo>
                  <a:lnTo>
                    <a:pt x="723" y="377"/>
                  </a:lnTo>
                  <a:lnTo>
                    <a:pt x="665" y="382"/>
                  </a:lnTo>
                  <a:lnTo>
                    <a:pt x="606" y="384"/>
                  </a:lnTo>
                  <a:lnTo>
                    <a:pt x="544" y="384"/>
                  </a:lnTo>
                  <a:lnTo>
                    <a:pt x="480" y="379"/>
                  </a:lnTo>
                  <a:lnTo>
                    <a:pt x="419" y="373"/>
                  </a:lnTo>
                  <a:lnTo>
                    <a:pt x="357" y="362"/>
                  </a:lnTo>
                  <a:lnTo>
                    <a:pt x="300" y="350"/>
                  </a:lnTo>
                  <a:lnTo>
                    <a:pt x="242" y="335"/>
                  </a:lnTo>
                  <a:lnTo>
                    <a:pt x="191" y="318"/>
                  </a:lnTo>
                  <a:lnTo>
                    <a:pt x="144" y="299"/>
                  </a:lnTo>
                  <a:lnTo>
                    <a:pt x="104" y="278"/>
                  </a:lnTo>
                  <a:lnTo>
                    <a:pt x="68" y="256"/>
                  </a:lnTo>
                  <a:lnTo>
                    <a:pt x="40" y="233"/>
                  </a:lnTo>
                  <a:lnTo>
                    <a:pt x="19" y="208"/>
                  </a:lnTo>
                  <a:lnTo>
                    <a:pt x="6" y="184"/>
                  </a:lnTo>
                  <a:lnTo>
                    <a:pt x="0" y="161"/>
                  </a:lnTo>
                  <a:lnTo>
                    <a:pt x="2" y="138"/>
                  </a:lnTo>
                  <a:lnTo>
                    <a:pt x="13" y="114"/>
                  </a:lnTo>
                  <a:lnTo>
                    <a:pt x="30" y="93"/>
                  </a:lnTo>
                  <a:lnTo>
                    <a:pt x="55" y="72"/>
                  </a:lnTo>
                  <a:lnTo>
                    <a:pt x="87" y="55"/>
                  </a:lnTo>
                  <a:lnTo>
                    <a:pt x="125" y="38"/>
                  </a:lnTo>
                  <a:lnTo>
                    <a:pt x="168" y="25"/>
                  </a:lnTo>
                  <a:lnTo>
                    <a:pt x="219" y="15"/>
                  </a:lnTo>
                  <a:lnTo>
                    <a:pt x="272" y="6"/>
                  </a:lnTo>
                  <a:lnTo>
                    <a:pt x="329" y="2"/>
                  </a:lnTo>
                  <a:lnTo>
                    <a:pt x="389" y="0"/>
                  </a:lnTo>
                  <a:lnTo>
                    <a:pt x="450" y="0"/>
                  </a:lnTo>
                  <a:lnTo>
                    <a:pt x="514" y="4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625" name="Rectangle 81"/>
            <p:cNvSpPr>
              <a:spLocks noChangeAspect="1" noChangeArrowheads="1"/>
            </p:cNvSpPr>
            <p:nvPr/>
          </p:nvSpPr>
          <p:spPr bwMode="auto">
            <a:xfrm>
              <a:off x="854" y="1704"/>
              <a:ext cx="109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FF0000"/>
                  </a:solidFill>
                </a:rPr>
                <a:t>2</a:t>
              </a:r>
              <a:endParaRPr lang="en-US" sz="1600"/>
            </a:p>
          </p:txBody>
        </p:sp>
      </p:grpSp>
      <p:grpSp>
        <p:nvGrpSpPr>
          <p:cNvPr id="1644626" name="Group 82"/>
          <p:cNvGrpSpPr>
            <a:grpSpLocks noChangeAspect="1"/>
          </p:cNvGrpSpPr>
          <p:nvPr/>
        </p:nvGrpSpPr>
        <p:grpSpPr bwMode="auto">
          <a:xfrm>
            <a:off x="7399339" y="1751014"/>
            <a:ext cx="2583903" cy="2287587"/>
            <a:chOff x="111" y="1285"/>
            <a:chExt cx="2482" cy="2197"/>
          </a:xfrm>
        </p:grpSpPr>
        <p:sp>
          <p:nvSpPr>
            <p:cNvPr id="1644627" name="Rectangle 83"/>
            <p:cNvSpPr>
              <a:spLocks noChangeAspect="1" noChangeArrowheads="1"/>
            </p:cNvSpPr>
            <p:nvPr/>
          </p:nvSpPr>
          <p:spPr bwMode="auto">
            <a:xfrm>
              <a:off x="2484" y="1704"/>
              <a:ext cx="109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FF0000"/>
                  </a:solidFill>
                </a:rPr>
                <a:t>5</a:t>
              </a:r>
              <a:endParaRPr lang="en-US" sz="1600"/>
            </a:p>
          </p:txBody>
        </p:sp>
        <p:sp>
          <p:nvSpPr>
            <p:cNvPr id="1644628" name="Freeform 84"/>
            <p:cNvSpPr>
              <a:spLocks noChangeAspect="1"/>
            </p:cNvSpPr>
            <p:nvPr/>
          </p:nvSpPr>
          <p:spPr bwMode="auto">
            <a:xfrm>
              <a:off x="111" y="1285"/>
              <a:ext cx="2479" cy="2197"/>
            </a:xfrm>
            <a:custGeom>
              <a:avLst/>
              <a:gdLst>
                <a:gd name="T0" fmla="*/ 1339 w 2479"/>
                <a:gd name="T1" fmla="*/ 2 h 2197"/>
                <a:gd name="T2" fmla="*/ 1541 w 2479"/>
                <a:gd name="T3" fmla="*/ 32 h 2197"/>
                <a:gd name="T4" fmla="*/ 1735 w 2479"/>
                <a:gd name="T5" fmla="*/ 91 h 2197"/>
                <a:gd name="T6" fmla="*/ 1916 w 2479"/>
                <a:gd name="T7" fmla="*/ 178 h 2197"/>
                <a:gd name="T8" fmla="*/ 2077 w 2479"/>
                <a:gd name="T9" fmla="*/ 288 h 2197"/>
                <a:gd name="T10" fmla="*/ 2215 w 2479"/>
                <a:gd name="T11" fmla="*/ 422 h 2197"/>
                <a:gd name="T12" fmla="*/ 2328 w 2479"/>
                <a:gd name="T13" fmla="*/ 572 h 2197"/>
                <a:gd name="T14" fmla="*/ 2411 w 2479"/>
                <a:gd name="T15" fmla="*/ 740 h 2197"/>
                <a:gd name="T16" fmla="*/ 2462 w 2479"/>
                <a:gd name="T17" fmla="*/ 916 h 2197"/>
                <a:gd name="T18" fmla="*/ 2479 w 2479"/>
                <a:gd name="T19" fmla="*/ 1096 h 2197"/>
                <a:gd name="T20" fmla="*/ 2462 w 2479"/>
                <a:gd name="T21" fmla="*/ 1277 h 2197"/>
                <a:gd name="T22" fmla="*/ 2411 w 2479"/>
                <a:gd name="T23" fmla="*/ 1453 h 2197"/>
                <a:gd name="T24" fmla="*/ 2330 w 2479"/>
                <a:gd name="T25" fmla="*/ 1620 h 2197"/>
                <a:gd name="T26" fmla="*/ 2217 w 2479"/>
                <a:gd name="T27" fmla="*/ 1771 h 2197"/>
                <a:gd name="T28" fmla="*/ 2079 w 2479"/>
                <a:gd name="T29" fmla="*/ 1904 h 2197"/>
                <a:gd name="T30" fmla="*/ 1918 w 2479"/>
                <a:gd name="T31" fmla="*/ 2017 h 2197"/>
                <a:gd name="T32" fmla="*/ 1739 w 2479"/>
                <a:gd name="T33" fmla="*/ 2104 h 2197"/>
                <a:gd name="T34" fmla="*/ 1546 w 2479"/>
                <a:gd name="T35" fmla="*/ 2163 h 2197"/>
                <a:gd name="T36" fmla="*/ 1344 w 2479"/>
                <a:gd name="T37" fmla="*/ 2193 h 2197"/>
                <a:gd name="T38" fmla="*/ 1139 w 2479"/>
                <a:gd name="T39" fmla="*/ 2193 h 2197"/>
                <a:gd name="T40" fmla="*/ 938 w 2479"/>
                <a:gd name="T41" fmla="*/ 2163 h 2197"/>
                <a:gd name="T42" fmla="*/ 744 w 2479"/>
                <a:gd name="T43" fmla="*/ 2106 h 2197"/>
                <a:gd name="T44" fmla="*/ 563 w 2479"/>
                <a:gd name="T45" fmla="*/ 2019 h 2197"/>
                <a:gd name="T46" fmla="*/ 402 w 2479"/>
                <a:gd name="T47" fmla="*/ 1909 h 2197"/>
                <a:gd name="T48" fmla="*/ 264 w 2479"/>
                <a:gd name="T49" fmla="*/ 1775 h 2197"/>
                <a:gd name="T50" fmla="*/ 151 w 2479"/>
                <a:gd name="T51" fmla="*/ 1622 h 2197"/>
                <a:gd name="T52" fmla="*/ 68 w 2479"/>
                <a:gd name="T53" fmla="*/ 1457 h 2197"/>
                <a:gd name="T54" fmla="*/ 17 w 2479"/>
                <a:gd name="T55" fmla="*/ 1281 h 2197"/>
                <a:gd name="T56" fmla="*/ 0 w 2479"/>
                <a:gd name="T57" fmla="*/ 1101 h 2197"/>
                <a:gd name="T58" fmla="*/ 17 w 2479"/>
                <a:gd name="T59" fmla="*/ 920 h 2197"/>
                <a:gd name="T60" fmla="*/ 68 w 2479"/>
                <a:gd name="T61" fmla="*/ 744 h 2197"/>
                <a:gd name="T62" fmla="*/ 149 w 2479"/>
                <a:gd name="T63" fmla="*/ 577 h 2197"/>
                <a:gd name="T64" fmla="*/ 261 w 2479"/>
                <a:gd name="T65" fmla="*/ 424 h 2197"/>
                <a:gd name="T66" fmla="*/ 400 w 2479"/>
                <a:gd name="T67" fmla="*/ 290 h 2197"/>
                <a:gd name="T68" fmla="*/ 559 w 2479"/>
                <a:gd name="T69" fmla="*/ 180 h 2197"/>
                <a:gd name="T70" fmla="*/ 740 w 2479"/>
                <a:gd name="T71" fmla="*/ 93 h 2197"/>
                <a:gd name="T72" fmla="*/ 933 w 2479"/>
                <a:gd name="T73" fmla="*/ 34 h 2197"/>
                <a:gd name="T74" fmla="*/ 1135 w 2479"/>
                <a:gd name="T75" fmla="*/ 4 h 2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79" h="2197">
                  <a:moveTo>
                    <a:pt x="1237" y="0"/>
                  </a:moveTo>
                  <a:lnTo>
                    <a:pt x="1339" y="2"/>
                  </a:lnTo>
                  <a:lnTo>
                    <a:pt x="1441" y="15"/>
                  </a:lnTo>
                  <a:lnTo>
                    <a:pt x="1541" y="32"/>
                  </a:lnTo>
                  <a:lnTo>
                    <a:pt x="1639" y="59"/>
                  </a:lnTo>
                  <a:lnTo>
                    <a:pt x="1735" y="91"/>
                  </a:lnTo>
                  <a:lnTo>
                    <a:pt x="1826" y="131"/>
                  </a:lnTo>
                  <a:lnTo>
                    <a:pt x="1916" y="178"/>
                  </a:lnTo>
                  <a:lnTo>
                    <a:pt x="1998" y="229"/>
                  </a:lnTo>
                  <a:lnTo>
                    <a:pt x="2077" y="288"/>
                  </a:lnTo>
                  <a:lnTo>
                    <a:pt x="2149" y="352"/>
                  </a:lnTo>
                  <a:lnTo>
                    <a:pt x="2215" y="422"/>
                  </a:lnTo>
                  <a:lnTo>
                    <a:pt x="2275" y="496"/>
                  </a:lnTo>
                  <a:lnTo>
                    <a:pt x="2328" y="572"/>
                  </a:lnTo>
                  <a:lnTo>
                    <a:pt x="2373" y="655"/>
                  </a:lnTo>
                  <a:lnTo>
                    <a:pt x="2411" y="740"/>
                  </a:lnTo>
                  <a:lnTo>
                    <a:pt x="2441" y="827"/>
                  </a:lnTo>
                  <a:lnTo>
                    <a:pt x="2462" y="916"/>
                  </a:lnTo>
                  <a:lnTo>
                    <a:pt x="2475" y="1005"/>
                  </a:lnTo>
                  <a:lnTo>
                    <a:pt x="2479" y="1096"/>
                  </a:lnTo>
                  <a:lnTo>
                    <a:pt x="2475" y="1188"/>
                  </a:lnTo>
                  <a:lnTo>
                    <a:pt x="2462" y="1277"/>
                  </a:lnTo>
                  <a:lnTo>
                    <a:pt x="2441" y="1366"/>
                  </a:lnTo>
                  <a:lnTo>
                    <a:pt x="2411" y="1453"/>
                  </a:lnTo>
                  <a:lnTo>
                    <a:pt x="2375" y="1537"/>
                  </a:lnTo>
                  <a:lnTo>
                    <a:pt x="2330" y="1620"/>
                  </a:lnTo>
                  <a:lnTo>
                    <a:pt x="2277" y="1697"/>
                  </a:lnTo>
                  <a:lnTo>
                    <a:pt x="2217" y="1771"/>
                  </a:lnTo>
                  <a:lnTo>
                    <a:pt x="2152" y="1841"/>
                  </a:lnTo>
                  <a:lnTo>
                    <a:pt x="2079" y="1904"/>
                  </a:lnTo>
                  <a:lnTo>
                    <a:pt x="2003" y="1964"/>
                  </a:lnTo>
                  <a:lnTo>
                    <a:pt x="1918" y="2017"/>
                  </a:lnTo>
                  <a:lnTo>
                    <a:pt x="1830" y="2063"/>
                  </a:lnTo>
                  <a:lnTo>
                    <a:pt x="1739" y="2104"/>
                  </a:lnTo>
                  <a:lnTo>
                    <a:pt x="1643" y="2136"/>
                  </a:lnTo>
                  <a:lnTo>
                    <a:pt x="1546" y="2163"/>
                  </a:lnTo>
                  <a:lnTo>
                    <a:pt x="1446" y="2182"/>
                  </a:lnTo>
                  <a:lnTo>
                    <a:pt x="1344" y="2193"/>
                  </a:lnTo>
                  <a:lnTo>
                    <a:pt x="1242" y="2197"/>
                  </a:lnTo>
                  <a:lnTo>
                    <a:pt x="1139" y="2193"/>
                  </a:lnTo>
                  <a:lnTo>
                    <a:pt x="1037" y="2182"/>
                  </a:lnTo>
                  <a:lnTo>
                    <a:pt x="938" y="2163"/>
                  </a:lnTo>
                  <a:lnTo>
                    <a:pt x="840" y="2138"/>
                  </a:lnTo>
                  <a:lnTo>
                    <a:pt x="744" y="2106"/>
                  </a:lnTo>
                  <a:lnTo>
                    <a:pt x="650" y="2066"/>
                  </a:lnTo>
                  <a:lnTo>
                    <a:pt x="563" y="2019"/>
                  </a:lnTo>
                  <a:lnTo>
                    <a:pt x="480" y="1966"/>
                  </a:lnTo>
                  <a:lnTo>
                    <a:pt x="402" y="1909"/>
                  </a:lnTo>
                  <a:lnTo>
                    <a:pt x="329" y="1843"/>
                  </a:lnTo>
                  <a:lnTo>
                    <a:pt x="264" y="1775"/>
                  </a:lnTo>
                  <a:lnTo>
                    <a:pt x="204" y="1701"/>
                  </a:lnTo>
                  <a:lnTo>
                    <a:pt x="151" y="1622"/>
                  </a:lnTo>
                  <a:lnTo>
                    <a:pt x="106" y="1542"/>
                  </a:lnTo>
                  <a:lnTo>
                    <a:pt x="68" y="1457"/>
                  </a:lnTo>
                  <a:lnTo>
                    <a:pt x="38" y="1370"/>
                  </a:lnTo>
                  <a:lnTo>
                    <a:pt x="17" y="1281"/>
                  </a:lnTo>
                  <a:lnTo>
                    <a:pt x="4" y="1192"/>
                  </a:lnTo>
                  <a:lnTo>
                    <a:pt x="0" y="1101"/>
                  </a:lnTo>
                  <a:lnTo>
                    <a:pt x="4" y="1009"/>
                  </a:lnTo>
                  <a:lnTo>
                    <a:pt x="17" y="920"/>
                  </a:lnTo>
                  <a:lnTo>
                    <a:pt x="38" y="831"/>
                  </a:lnTo>
                  <a:lnTo>
                    <a:pt x="68" y="744"/>
                  </a:lnTo>
                  <a:lnTo>
                    <a:pt x="104" y="659"/>
                  </a:lnTo>
                  <a:lnTo>
                    <a:pt x="149" y="577"/>
                  </a:lnTo>
                  <a:lnTo>
                    <a:pt x="202" y="498"/>
                  </a:lnTo>
                  <a:lnTo>
                    <a:pt x="261" y="424"/>
                  </a:lnTo>
                  <a:lnTo>
                    <a:pt x="327" y="356"/>
                  </a:lnTo>
                  <a:lnTo>
                    <a:pt x="400" y="290"/>
                  </a:lnTo>
                  <a:lnTo>
                    <a:pt x="476" y="233"/>
                  </a:lnTo>
                  <a:lnTo>
                    <a:pt x="559" y="180"/>
                  </a:lnTo>
                  <a:lnTo>
                    <a:pt x="648" y="133"/>
                  </a:lnTo>
                  <a:lnTo>
                    <a:pt x="740" y="93"/>
                  </a:lnTo>
                  <a:lnTo>
                    <a:pt x="835" y="59"/>
                  </a:lnTo>
                  <a:lnTo>
                    <a:pt x="933" y="34"/>
                  </a:lnTo>
                  <a:lnTo>
                    <a:pt x="1033" y="15"/>
                  </a:lnTo>
                  <a:lnTo>
                    <a:pt x="1135" y="4"/>
                  </a:lnTo>
                  <a:lnTo>
                    <a:pt x="1237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44629" name="Group 85"/>
          <p:cNvGrpSpPr>
            <a:grpSpLocks noChangeAspect="1"/>
          </p:cNvGrpSpPr>
          <p:nvPr/>
        </p:nvGrpSpPr>
        <p:grpSpPr bwMode="auto">
          <a:xfrm>
            <a:off x="8397875" y="2668588"/>
            <a:ext cx="1416050" cy="1084262"/>
            <a:chOff x="1070" y="2167"/>
            <a:chExt cx="1361" cy="1041"/>
          </a:xfrm>
        </p:grpSpPr>
        <p:sp>
          <p:nvSpPr>
            <p:cNvPr id="1644630" name="Rectangle 86"/>
            <p:cNvSpPr>
              <a:spLocks noChangeAspect="1" noChangeArrowheads="1"/>
            </p:cNvSpPr>
            <p:nvPr/>
          </p:nvSpPr>
          <p:spPr bwMode="auto">
            <a:xfrm>
              <a:off x="1070" y="2560"/>
              <a:ext cx="109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FF0000"/>
                  </a:solidFill>
                </a:rPr>
                <a:t>3</a:t>
              </a:r>
              <a:endParaRPr lang="en-US" sz="1600"/>
            </a:p>
          </p:txBody>
        </p:sp>
        <p:sp>
          <p:nvSpPr>
            <p:cNvPr id="1644631" name="Freeform 87"/>
            <p:cNvSpPr>
              <a:spLocks noChangeAspect="1"/>
            </p:cNvSpPr>
            <p:nvPr/>
          </p:nvSpPr>
          <p:spPr bwMode="auto">
            <a:xfrm>
              <a:off x="1114" y="2167"/>
              <a:ext cx="1317" cy="1041"/>
            </a:xfrm>
            <a:custGeom>
              <a:avLst/>
              <a:gdLst>
                <a:gd name="T0" fmla="*/ 441 w 1317"/>
                <a:gd name="T1" fmla="*/ 174 h 1041"/>
                <a:gd name="T2" fmla="*/ 506 w 1317"/>
                <a:gd name="T3" fmla="*/ 134 h 1041"/>
                <a:gd name="T4" fmla="*/ 574 w 1317"/>
                <a:gd name="T5" fmla="*/ 100 h 1041"/>
                <a:gd name="T6" fmla="*/ 643 w 1317"/>
                <a:gd name="T7" fmla="*/ 70 h 1041"/>
                <a:gd name="T8" fmla="*/ 711 w 1317"/>
                <a:gd name="T9" fmla="*/ 47 h 1041"/>
                <a:gd name="T10" fmla="*/ 781 w 1317"/>
                <a:gd name="T11" fmla="*/ 26 h 1041"/>
                <a:gd name="T12" fmla="*/ 847 w 1317"/>
                <a:gd name="T13" fmla="*/ 13 h 1041"/>
                <a:gd name="T14" fmla="*/ 910 w 1317"/>
                <a:gd name="T15" fmla="*/ 4 h 1041"/>
                <a:gd name="T16" fmla="*/ 974 w 1317"/>
                <a:gd name="T17" fmla="*/ 0 h 1041"/>
                <a:gd name="T18" fmla="*/ 1032 w 1317"/>
                <a:gd name="T19" fmla="*/ 4 h 1041"/>
                <a:gd name="T20" fmla="*/ 1087 w 1317"/>
                <a:gd name="T21" fmla="*/ 13 h 1041"/>
                <a:gd name="T22" fmla="*/ 1136 w 1317"/>
                <a:gd name="T23" fmla="*/ 26 h 1041"/>
                <a:gd name="T24" fmla="*/ 1180 w 1317"/>
                <a:gd name="T25" fmla="*/ 45 h 1041"/>
                <a:gd name="T26" fmla="*/ 1219 w 1317"/>
                <a:gd name="T27" fmla="*/ 70 h 1041"/>
                <a:gd name="T28" fmla="*/ 1253 w 1317"/>
                <a:gd name="T29" fmla="*/ 100 h 1041"/>
                <a:gd name="T30" fmla="*/ 1278 w 1317"/>
                <a:gd name="T31" fmla="*/ 134 h 1041"/>
                <a:gd name="T32" fmla="*/ 1297 w 1317"/>
                <a:gd name="T33" fmla="*/ 172 h 1041"/>
                <a:gd name="T34" fmla="*/ 1310 w 1317"/>
                <a:gd name="T35" fmla="*/ 214 h 1041"/>
                <a:gd name="T36" fmla="*/ 1317 w 1317"/>
                <a:gd name="T37" fmla="*/ 261 h 1041"/>
                <a:gd name="T38" fmla="*/ 1314 w 1317"/>
                <a:gd name="T39" fmla="*/ 310 h 1041"/>
                <a:gd name="T40" fmla="*/ 1304 w 1317"/>
                <a:gd name="T41" fmla="*/ 359 h 1041"/>
                <a:gd name="T42" fmla="*/ 1289 w 1317"/>
                <a:gd name="T43" fmla="*/ 412 h 1041"/>
                <a:gd name="T44" fmla="*/ 1265 w 1317"/>
                <a:gd name="T45" fmla="*/ 467 h 1041"/>
                <a:gd name="T46" fmla="*/ 1236 w 1317"/>
                <a:gd name="T47" fmla="*/ 520 h 1041"/>
                <a:gd name="T48" fmla="*/ 1200 w 1317"/>
                <a:gd name="T49" fmla="*/ 575 h 1041"/>
                <a:gd name="T50" fmla="*/ 1157 w 1317"/>
                <a:gd name="T51" fmla="*/ 628 h 1041"/>
                <a:gd name="T52" fmla="*/ 1110 w 1317"/>
                <a:gd name="T53" fmla="*/ 681 h 1041"/>
                <a:gd name="T54" fmla="*/ 1057 w 1317"/>
                <a:gd name="T55" fmla="*/ 732 h 1041"/>
                <a:gd name="T56" fmla="*/ 1000 w 1317"/>
                <a:gd name="T57" fmla="*/ 781 h 1041"/>
                <a:gd name="T58" fmla="*/ 940 w 1317"/>
                <a:gd name="T59" fmla="*/ 825 h 1041"/>
                <a:gd name="T60" fmla="*/ 876 w 1317"/>
                <a:gd name="T61" fmla="*/ 868 h 1041"/>
                <a:gd name="T62" fmla="*/ 810 w 1317"/>
                <a:gd name="T63" fmla="*/ 908 h 1041"/>
                <a:gd name="T64" fmla="*/ 742 w 1317"/>
                <a:gd name="T65" fmla="*/ 942 h 1041"/>
                <a:gd name="T66" fmla="*/ 674 w 1317"/>
                <a:gd name="T67" fmla="*/ 971 h 1041"/>
                <a:gd name="T68" fmla="*/ 604 w 1317"/>
                <a:gd name="T69" fmla="*/ 995 h 1041"/>
                <a:gd name="T70" fmla="*/ 536 w 1317"/>
                <a:gd name="T71" fmla="*/ 1016 h 1041"/>
                <a:gd name="T72" fmla="*/ 470 w 1317"/>
                <a:gd name="T73" fmla="*/ 1029 h 1041"/>
                <a:gd name="T74" fmla="*/ 404 w 1317"/>
                <a:gd name="T75" fmla="*/ 1037 h 1041"/>
                <a:gd name="T76" fmla="*/ 343 w 1317"/>
                <a:gd name="T77" fmla="*/ 1041 h 1041"/>
                <a:gd name="T78" fmla="*/ 283 w 1317"/>
                <a:gd name="T79" fmla="*/ 1037 h 1041"/>
                <a:gd name="T80" fmla="*/ 230 w 1317"/>
                <a:gd name="T81" fmla="*/ 1029 h 1041"/>
                <a:gd name="T82" fmla="*/ 179 w 1317"/>
                <a:gd name="T83" fmla="*/ 1016 h 1041"/>
                <a:gd name="T84" fmla="*/ 134 w 1317"/>
                <a:gd name="T85" fmla="*/ 997 h 1041"/>
                <a:gd name="T86" fmla="*/ 96 w 1317"/>
                <a:gd name="T87" fmla="*/ 971 h 1041"/>
                <a:gd name="T88" fmla="*/ 64 w 1317"/>
                <a:gd name="T89" fmla="*/ 942 h 1041"/>
                <a:gd name="T90" fmla="*/ 37 w 1317"/>
                <a:gd name="T91" fmla="*/ 908 h 1041"/>
                <a:gd name="T92" fmla="*/ 17 w 1317"/>
                <a:gd name="T93" fmla="*/ 870 h 1041"/>
                <a:gd name="T94" fmla="*/ 7 w 1317"/>
                <a:gd name="T95" fmla="*/ 827 h 1041"/>
                <a:gd name="T96" fmla="*/ 0 w 1317"/>
                <a:gd name="T97" fmla="*/ 781 h 1041"/>
                <a:gd name="T98" fmla="*/ 3 w 1317"/>
                <a:gd name="T99" fmla="*/ 732 h 1041"/>
                <a:gd name="T100" fmla="*/ 11 w 1317"/>
                <a:gd name="T101" fmla="*/ 681 h 1041"/>
                <a:gd name="T102" fmla="*/ 28 w 1317"/>
                <a:gd name="T103" fmla="*/ 630 h 1041"/>
                <a:gd name="T104" fmla="*/ 51 w 1317"/>
                <a:gd name="T105" fmla="*/ 575 h 1041"/>
                <a:gd name="T106" fmla="*/ 81 w 1317"/>
                <a:gd name="T107" fmla="*/ 522 h 1041"/>
                <a:gd name="T108" fmla="*/ 117 w 1317"/>
                <a:gd name="T109" fmla="*/ 467 h 1041"/>
                <a:gd name="T110" fmla="*/ 160 w 1317"/>
                <a:gd name="T111" fmla="*/ 414 h 1041"/>
                <a:gd name="T112" fmla="*/ 207 w 1317"/>
                <a:gd name="T113" fmla="*/ 361 h 1041"/>
                <a:gd name="T114" fmla="*/ 260 w 1317"/>
                <a:gd name="T115" fmla="*/ 310 h 1041"/>
                <a:gd name="T116" fmla="*/ 315 w 1317"/>
                <a:gd name="T117" fmla="*/ 261 h 1041"/>
                <a:gd name="T118" fmla="*/ 377 w 1317"/>
                <a:gd name="T119" fmla="*/ 216 h 1041"/>
                <a:gd name="T120" fmla="*/ 441 w 1317"/>
                <a:gd name="T121" fmla="*/ 174 h 1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17" h="1041">
                  <a:moveTo>
                    <a:pt x="441" y="174"/>
                  </a:moveTo>
                  <a:lnTo>
                    <a:pt x="506" y="134"/>
                  </a:lnTo>
                  <a:lnTo>
                    <a:pt x="574" y="100"/>
                  </a:lnTo>
                  <a:lnTo>
                    <a:pt x="643" y="70"/>
                  </a:lnTo>
                  <a:lnTo>
                    <a:pt x="711" y="47"/>
                  </a:lnTo>
                  <a:lnTo>
                    <a:pt x="781" y="26"/>
                  </a:lnTo>
                  <a:lnTo>
                    <a:pt x="847" y="13"/>
                  </a:lnTo>
                  <a:lnTo>
                    <a:pt x="910" y="4"/>
                  </a:lnTo>
                  <a:lnTo>
                    <a:pt x="974" y="0"/>
                  </a:lnTo>
                  <a:lnTo>
                    <a:pt x="1032" y="4"/>
                  </a:lnTo>
                  <a:lnTo>
                    <a:pt x="1087" y="13"/>
                  </a:lnTo>
                  <a:lnTo>
                    <a:pt x="1136" y="26"/>
                  </a:lnTo>
                  <a:lnTo>
                    <a:pt x="1180" y="45"/>
                  </a:lnTo>
                  <a:lnTo>
                    <a:pt x="1219" y="70"/>
                  </a:lnTo>
                  <a:lnTo>
                    <a:pt x="1253" y="100"/>
                  </a:lnTo>
                  <a:lnTo>
                    <a:pt x="1278" y="134"/>
                  </a:lnTo>
                  <a:lnTo>
                    <a:pt x="1297" y="172"/>
                  </a:lnTo>
                  <a:lnTo>
                    <a:pt x="1310" y="214"/>
                  </a:lnTo>
                  <a:lnTo>
                    <a:pt x="1317" y="261"/>
                  </a:lnTo>
                  <a:lnTo>
                    <a:pt x="1314" y="310"/>
                  </a:lnTo>
                  <a:lnTo>
                    <a:pt x="1304" y="359"/>
                  </a:lnTo>
                  <a:lnTo>
                    <a:pt x="1289" y="412"/>
                  </a:lnTo>
                  <a:lnTo>
                    <a:pt x="1265" y="467"/>
                  </a:lnTo>
                  <a:lnTo>
                    <a:pt x="1236" y="520"/>
                  </a:lnTo>
                  <a:lnTo>
                    <a:pt x="1200" y="575"/>
                  </a:lnTo>
                  <a:lnTo>
                    <a:pt x="1157" y="628"/>
                  </a:lnTo>
                  <a:lnTo>
                    <a:pt x="1110" y="681"/>
                  </a:lnTo>
                  <a:lnTo>
                    <a:pt x="1057" y="732"/>
                  </a:lnTo>
                  <a:lnTo>
                    <a:pt x="1000" y="781"/>
                  </a:lnTo>
                  <a:lnTo>
                    <a:pt x="940" y="825"/>
                  </a:lnTo>
                  <a:lnTo>
                    <a:pt x="876" y="868"/>
                  </a:lnTo>
                  <a:lnTo>
                    <a:pt x="810" y="908"/>
                  </a:lnTo>
                  <a:lnTo>
                    <a:pt x="742" y="942"/>
                  </a:lnTo>
                  <a:lnTo>
                    <a:pt x="674" y="971"/>
                  </a:lnTo>
                  <a:lnTo>
                    <a:pt x="604" y="995"/>
                  </a:lnTo>
                  <a:lnTo>
                    <a:pt x="536" y="1016"/>
                  </a:lnTo>
                  <a:lnTo>
                    <a:pt x="470" y="1029"/>
                  </a:lnTo>
                  <a:lnTo>
                    <a:pt x="404" y="1037"/>
                  </a:lnTo>
                  <a:lnTo>
                    <a:pt x="343" y="1041"/>
                  </a:lnTo>
                  <a:lnTo>
                    <a:pt x="283" y="1037"/>
                  </a:lnTo>
                  <a:lnTo>
                    <a:pt x="230" y="1029"/>
                  </a:lnTo>
                  <a:lnTo>
                    <a:pt x="179" y="1016"/>
                  </a:lnTo>
                  <a:lnTo>
                    <a:pt x="134" y="997"/>
                  </a:lnTo>
                  <a:lnTo>
                    <a:pt x="96" y="971"/>
                  </a:lnTo>
                  <a:lnTo>
                    <a:pt x="64" y="942"/>
                  </a:lnTo>
                  <a:lnTo>
                    <a:pt x="37" y="908"/>
                  </a:lnTo>
                  <a:lnTo>
                    <a:pt x="17" y="870"/>
                  </a:lnTo>
                  <a:lnTo>
                    <a:pt x="7" y="827"/>
                  </a:lnTo>
                  <a:lnTo>
                    <a:pt x="0" y="781"/>
                  </a:lnTo>
                  <a:lnTo>
                    <a:pt x="3" y="732"/>
                  </a:lnTo>
                  <a:lnTo>
                    <a:pt x="11" y="681"/>
                  </a:lnTo>
                  <a:lnTo>
                    <a:pt x="28" y="630"/>
                  </a:lnTo>
                  <a:lnTo>
                    <a:pt x="51" y="575"/>
                  </a:lnTo>
                  <a:lnTo>
                    <a:pt x="81" y="522"/>
                  </a:lnTo>
                  <a:lnTo>
                    <a:pt x="117" y="467"/>
                  </a:lnTo>
                  <a:lnTo>
                    <a:pt x="160" y="414"/>
                  </a:lnTo>
                  <a:lnTo>
                    <a:pt x="207" y="361"/>
                  </a:lnTo>
                  <a:lnTo>
                    <a:pt x="260" y="310"/>
                  </a:lnTo>
                  <a:lnTo>
                    <a:pt x="315" y="261"/>
                  </a:lnTo>
                  <a:lnTo>
                    <a:pt x="377" y="216"/>
                  </a:lnTo>
                  <a:lnTo>
                    <a:pt x="441" y="174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44632" name="Group 88"/>
          <p:cNvGrpSpPr>
            <a:grpSpLocks noChangeAspect="1"/>
          </p:cNvGrpSpPr>
          <p:nvPr/>
        </p:nvGrpSpPr>
        <p:grpSpPr bwMode="auto">
          <a:xfrm>
            <a:off x="7567613" y="1841500"/>
            <a:ext cx="1905000" cy="996950"/>
            <a:chOff x="272" y="1372"/>
            <a:chExt cx="1831" cy="958"/>
          </a:xfrm>
        </p:grpSpPr>
        <p:sp>
          <p:nvSpPr>
            <p:cNvPr id="1644633" name="Rectangle 89"/>
            <p:cNvSpPr>
              <a:spLocks noChangeAspect="1" noChangeArrowheads="1"/>
            </p:cNvSpPr>
            <p:nvPr/>
          </p:nvSpPr>
          <p:spPr bwMode="auto">
            <a:xfrm>
              <a:off x="1165" y="1380"/>
              <a:ext cx="109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FF0000"/>
                  </a:solidFill>
                </a:rPr>
                <a:t>4</a:t>
              </a:r>
              <a:endParaRPr lang="en-US" sz="1600"/>
            </a:p>
          </p:txBody>
        </p:sp>
        <p:sp>
          <p:nvSpPr>
            <p:cNvPr id="1644634" name="Freeform 90"/>
            <p:cNvSpPr>
              <a:spLocks noChangeAspect="1"/>
            </p:cNvSpPr>
            <p:nvPr/>
          </p:nvSpPr>
          <p:spPr bwMode="auto">
            <a:xfrm>
              <a:off x="272" y="1372"/>
              <a:ext cx="1831" cy="958"/>
            </a:xfrm>
            <a:custGeom>
              <a:avLst/>
              <a:gdLst>
                <a:gd name="T0" fmla="*/ 906 w 1831"/>
                <a:gd name="T1" fmla="*/ 25 h 958"/>
                <a:gd name="T2" fmla="*/ 1081 w 1831"/>
                <a:gd name="T3" fmla="*/ 4 h 958"/>
                <a:gd name="T4" fmla="*/ 1246 w 1831"/>
                <a:gd name="T5" fmla="*/ 0 h 958"/>
                <a:gd name="T6" fmla="*/ 1404 w 1831"/>
                <a:gd name="T7" fmla="*/ 13 h 958"/>
                <a:gd name="T8" fmla="*/ 1542 w 1831"/>
                <a:gd name="T9" fmla="*/ 42 h 958"/>
                <a:gd name="T10" fmla="*/ 1657 w 1831"/>
                <a:gd name="T11" fmla="*/ 87 h 958"/>
                <a:gd name="T12" fmla="*/ 1744 w 1831"/>
                <a:gd name="T13" fmla="*/ 146 h 958"/>
                <a:gd name="T14" fmla="*/ 1803 w 1831"/>
                <a:gd name="T15" fmla="*/ 218 h 958"/>
                <a:gd name="T16" fmla="*/ 1829 w 1831"/>
                <a:gd name="T17" fmla="*/ 299 h 958"/>
                <a:gd name="T18" fmla="*/ 1823 w 1831"/>
                <a:gd name="T19" fmla="*/ 388 h 958"/>
                <a:gd name="T20" fmla="*/ 1784 w 1831"/>
                <a:gd name="T21" fmla="*/ 477 h 958"/>
                <a:gd name="T22" fmla="*/ 1714 w 1831"/>
                <a:gd name="T23" fmla="*/ 568 h 958"/>
                <a:gd name="T24" fmla="*/ 1614 w 1831"/>
                <a:gd name="T25" fmla="*/ 657 h 958"/>
                <a:gd name="T26" fmla="*/ 1489 w 1831"/>
                <a:gd name="T27" fmla="*/ 738 h 958"/>
                <a:gd name="T28" fmla="*/ 1344 w 1831"/>
                <a:gd name="T29" fmla="*/ 810 h 958"/>
                <a:gd name="T30" fmla="*/ 1183 w 1831"/>
                <a:gd name="T31" fmla="*/ 869 h 958"/>
                <a:gd name="T32" fmla="*/ 1010 w 1831"/>
                <a:gd name="T33" fmla="*/ 914 h 958"/>
                <a:gd name="T34" fmla="*/ 838 w 1831"/>
                <a:gd name="T35" fmla="*/ 946 h 958"/>
                <a:gd name="T36" fmla="*/ 666 w 1831"/>
                <a:gd name="T37" fmla="*/ 958 h 958"/>
                <a:gd name="T38" fmla="*/ 504 w 1831"/>
                <a:gd name="T39" fmla="*/ 954 h 958"/>
                <a:gd name="T40" fmla="*/ 356 w 1831"/>
                <a:gd name="T41" fmla="*/ 933 h 958"/>
                <a:gd name="T42" fmla="*/ 228 w 1831"/>
                <a:gd name="T43" fmla="*/ 895 h 958"/>
                <a:gd name="T44" fmla="*/ 126 w 1831"/>
                <a:gd name="T45" fmla="*/ 842 h 958"/>
                <a:gd name="T46" fmla="*/ 51 w 1831"/>
                <a:gd name="T47" fmla="*/ 776 h 958"/>
                <a:gd name="T48" fmla="*/ 9 w 1831"/>
                <a:gd name="T49" fmla="*/ 700 h 958"/>
                <a:gd name="T50" fmla="*/ 0 w 1831"/>
                <a:gd name="T51" fmla="*/ 615 h 958"/>
                <a:gd name="T52" fmla="*/ 22 w 1831"/>
                <a:gd name="T53" fmla="*/ 524 h 958"/>
                <a:gd name="T54" fmla="*/ 77 w 1831"/>
                <a:gd name="T55" fmla="*/ 432 h 958"/>
                <a:gd name="T56" fmla="*/ 164 w 1831"/>
                <a:gd name="T57" fmla="*/ 343 h 958"/>
                <a:gd name="T58" fmla="*/ 277 w 1831"/>
                <a:gd name="T59" fmla="*/ 259 h 958"/>
                <a:gd name="T60" fmla="*/ 413 w 1831"/>
                <a:gd name="T61" fmla="*/ 182 h 958"/>
                <a:gd name="T62" fmla="*/ 566 w 1831"/>
                <a:gd name="T63" fmla="*/ 116 h 958"/>
                <a:gd name="T64" fmla="*/ 732 w 1831"/>
                <a:gd name="T65" fmla="*/ 63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31" h="958">
                  <a:moveTo>
                    <a:pt x="819" y="42"/>
                  </a:moveTo>
                  <a:lnTo>
                    <a:pt x="906" y="25"/>
                  </a:lnTo>
                  <a:lnTo>
                    <a:pt x="993" y="13"/>
                  </a:lnTo>
                  <a:lnTo>
                    <a:pt x="1081" y="4"/>
                  </a:lnTo>
                  <a:lnTo>
                    <a:pt x="1166" y="0"/>
                  </a:lnTo>
                  <a:lnTo>
                    <a:pt x="1246" y="0"/>
                  </a:lnTo>
                  <a:lnTo>
                    <a:pt x="1327" y="4"/>
                  </a:lnTo>
                  <a:lnTo>
                    <a:pt x="1404" y="13"/>
                  </a:lnTo>
                  <a:lnTo>
                    <a:pt x="1474" y="25"/>
                  </a:lnTo>
                  <a:lnTo>
                    <a:pt x="1542" y="42"/>
                  </a:lnTo>
                  <a:lnTo>
                    <a:pt x="1601" y="63"/>
                  </a:lnTo>
                  <a:lnTo>
                    <a:pt x="1657" y="87"/>
                  </a:lnTo>
                  <a:lnTo>
                    <a:pt x="1704" y="116"/>
                  </a:lnTo>
                  <a:lnTo>
                    <a:pt x="1744" y="146"/>
                  </a:lnTo>
                  <a:lnTo>
                    <a:pt x="1778" y="182"/>
                  </a:lnTo>
                  <a:lnTo>
                    <a:pt x="1803" y="218"/>
                  </a:lnTo>
                  <a:lnTo>
                    <a:pt x="1820" y="259"/>
                  </a:lnTo>
                  <a:lnTo>
                    <a:pt x="1829" y="299"/>
                  </a:lnTo>
                  <a:lnTo>
                    <a:pt x="1831" y="343"/>
                  </a:lnTo>
                  <a:lnTo>
                    <a:pt x="1823" y="388"/>
                  </a:lnTo>
                  <a:lnTo>
                    <a:pt x="1808" y="432"/>
                  </a:lnTo>
                  <a:lnTo>
                    <a:pt x="1784" y="477"/>
                  </a:lnTo>
                  <a:lnTo>
                    <a:pt x="1752" y="524"/>
                  </a:lnTo>
                  <a:lnTo>
                    <a:pt x="1714" y="568"/>
                  </a:lnTo>
                  <a:lnTo>
                    <a:pt x="1667" y="613"/>
                  </a:lnTo>
                  <a:lnTo>
                    <a:pt x="1614" y="657"/>
                  </a:lnTo>
                  <a:lnTo>
                    <a:pt x="1555" y="698"/>
                  </a:lnTo>
                  <a:lnTo>
                    <a:pt x="1489" y="738"/>
                  </a:lnTo>
                  <a:lnTo>
                    <a:pt x="1419" y="774"/>
                  </a:lnTo>
                  <a:lnTo>
                    <a:pt x="1344" y="810"/>
                  </a:lnTo>
                  <a:lnTo>
                    <a:pt x="1263" y="842"/>
                  </a:lnTo>
                  <a:lnTo>
                    <a:pt x="1183" y="869"/>
                  </a:lnTo>
                  <a:lnTo>
                    <a:pt x="1098" y="895"/>
                  </a:lnTo>
                  <a:lnTo>
                    <a:pt x="1010" y="914"/>
                  </a:lnTo>
                  <a:lnTo>
                    <a:pt x="925" y="931"/>
                  </a:lnTo>
                  <a:lnTo>
                    <a:pt x="838" y="946"/>
                  </a:lnTo>
                  <a:lnTo>
                    <a:pt x="751" y="954"/>
                  </a:lnTo>
                  <a:lnTo>
                    <a:pt x="666" y="958"/>
                  </a:lnTo>
                  <a:lnTo>
                    <a:pt x="583" y="958"/>
                  </a:lnTo>
                  <a:lnTo>
                    <a:pt x="504" y="954"/>
                  </a:lnTo>
                  <a:lnTo>
                    <a:pt x="428" y="946"/>
                  </a:lnTo>
                  <a:lnTo>
                    <a:pt x="356" y="933"/>
                  </a:lnTo>
                  <a:lnTo>
                    <a:pt x="290" y="916"/>
                  </a:lnTo>
                  <a:lnTo>
                    <a:pt x="228" y="895"/>
                  </a:lnTo>
                  <a:lnTo>
                    <a:pt x="175" y="869"/>
                  </a:lnTo>
                  <a:lnTo>
                    <a:pt x="126" y="842"/>
                  </a:lnTo>
                  <a:lnTo>
                    <a:pt x="86" y="810"/>
                  </a:lnTo>
                  <a:lnTo>
                    <a:pt x="51" y="776"/>
                  </a:lnTo>
                  <a:lnTo>
                    <a:pt x="26" y="738"/>
                  </a:lnTo>
                  <a:lnTo>
                    <a:pt x="9" y="700"/>
                  </a:lnTo>
                  <a:lnTo>
                    <a:pt x="0" y="657"/>
                  </a:lnTo>
                  <a:lnTo>
                    <a:pt x="0" y="615"/>
                  </a:lnTo>
                  <a:lnTo>
                    <a:pt x="7" y="570"/>
                  </a:lnTo>
                  <a:lnTo>
                    <a:pt x="22" y="524"/>
                  </a:lnTo>
                  <a:lnTo>
                    <a:pt x="47" y="479"/>
                  </a:lnTo>
                  <a:lnTo>
                    <a:pt x="77" y="432"/>
                  </a:lnTo>
                  <a:lnTo>
                    <a:pt x="117" y="388"/>
                  </a:lnTo>
                  <a:lnTo>
                    <a:pt x="164" y="343"/>
                  </a:lnTo>
                  <a:lnTo>
                    <a:pt x="217" y="301"/>
                  </a:lnTo>
                  <a:lnTo>
                    <a:pt x="277" y="259"/>
                  </a:lnTo>
                  <a:lnTo>
                    <a:pt x="341" y="220"/>
                  </a:lnTo>
                  <a:lnTo>
                    <a:pt x="413" y="182"/>
                  </a:lnTo>
                  <a:lnTo>
                    <a:pt x="487" y="148"/>
                  </a:lnTo>
                  <a:lnTo>
                    <a:pt x="566" y="116"/>
                  </a:lnTo>
                  <a:lnTo>
                    <a:pt x="649" y="89"/>
                  </a:lnTo>
                  <a:lnTo>
                    <a:pt x="732" y="63"/>
                  </a:lnTo>
                  <a:lnTo>
                    <a:pt x="819" y="42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44635" name="Group 91"/>
          <p:cNvGrpSpPr>
            <a:grpSpLocks noChangeAspect="1"/>
          </p:cNvGrpSpPr>
          <p:nvPr/>
        </p:nvGrpSpPr>
        <p:grpSpPr bwMode="auto">
          <a:xfrm>
            <a:off x="2533651" y="1819275"/>
            <a:ext cx="1990725" cy="1808634"/>
            <a:chOff x="471" y="1117"/>
            <a:chExt cx="1935" cy="1757"/>
          </a:xfrm>
        </p:grpSpPr>
        <p:sp>
          <p:nvSpPr>
            <p:cNvPr id="1644636" name="Freeform 92"/>
            <p:cNvSpPr>
              <a:spLocks noChangeAspect="1"/>
            </p:cNvSpPr>
            <p:nvPr/>
          </p:nvSpPr>
          <p:spPr bwMode="auto">
            <a:xfrm>
              <a:off x="1072" y="1810"/>
              <a:ext cx="89" cy="87"/>
            </a:xfrm>
            <a:custGeom>
              <a:avLst/>
              <a:gdLst>
                <a:gd name="T0" fmla="*/ 0 w 89"/>
                <a:gd name="T1" fmla="*/ 43 h 87"/>
                <a:gd name="T2" fmla="*/ 4 w 89"/>
                <a:gd name="T3" fmla="*/ 26 h 87"/>
                <a:gd name="T4" fmla="*/ 13 w 89"/>
                <a:gd name="T5" fmla="*/ 11 h 87"/>
                <a:gd name="T6" fmla="*/ 28 w 89"/>
                <a:gd name="T7" fmla="*/ 2 h 87"/>
                <a:gd name="T8" fmla="*/ 43 w 89"/>
                <a:gd name="T9" fmla="*/ 0 h 87"/>
                <a:gd name="T10" fmla="*/ 61 w 89"/>
                <a:gd name="T11" fmla="*/ 2 h 87"/>
                <a:gd name="T12" fmla="*/ 76 w 89"/>
                <a:gd name="T13" fmla="*/ 11 h 87"/>
                <a:gd name="T14" fmla="*/ 84 w 89"/>
                <a:gd name="T15" fmla="*/ 26 h 87"/>
                <a:gd name="T16" fmla="*/ 89 w 89"/>
                <a:gd name="T17" fmla="*/ 43 h 87"/>
                <a:gd name="T18" fmla="*/ 84 w 89"/>
                <a:gd name="T19" fmla="*/ 61 h 87"/>
                <a:gd name="T20" fmla="*/ 76 w 89"/>
                <a:gd name="T21" fmla="*/ 74 h 87"/>
                <a:gd name="T22" fmla="*/ 61 w 89"/>
                <a:gd name="T23" fmla="*/ 84 h 87"/>
                <a:gd name="T24" fmla="*/ 43 w 89"/>
                <a:gd name="T25" fmla="*/ 87 h 87"/>
                <a:gd name="T26" fmla="*/ 28 w 89"/>
                <a:gd name="T27" fmla="*/ 84 h 87"/>
                <a:gd name="T28" fmla="*/ 13 w 89"/>
                <a:gd name="T29" fmla="*/ 74 h 87"/>
                <a:gd name="T30" fmla="*/ 4 w 89"/>
                <a:gd name="T31" fmla="*/ 61 h 87"/>
                <a:gd name="T32" fmla="*/ 0 w 89"/>
                <a:gd name="T33" fmla="*/ 4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9" h="87">
                  <a:moveTo>
                    <a:pt x="0" y="43"/>
                  </a:moveTo>
                  <a:lnTo>
                    <a:pt x="4" y="26"/>
                  </a:lnTo>
                  <a:lnTo>
                    <a:pt x="13" y="11"/>
                  </a:lnTo>
                  <a:lnTo>
                    <a:pt x="28" y="2"/>
                  </a:lnTo>
                  <a:lnTo>
                    <a:pt x="43" y="0"/>
                  </a:lnTo>
                  <a:lnTo>
                    <a:pt x="61" y="2"/>
                  </a:lnTo>
                  <a:lnTo>
                    <a:pt x="76" y="11"/>
                  </a:lnTo>
                  <a:lnTo>
                    <a:pt x="84" y="26"/>
                  </a:lnTo>
                  <a:lnTo>
                    <a:pt x="89" y="43"/>
                  </a:lnTo>
                  <a:lnTo>
                    <a:pt x="84" y="61"/>
                  </a:lnTo>
                  <a:lnTo>
                    <a:pt x="76" y="74"/>
                  </a:lnTo>
                  <a:lnTo>
                    <a:pt x="61" y="84"/>
                  </a:lnTo>
                  <a:lnTo>
                    <a:pt x="43" y="87"/>
                  </a:lnTo>
                  <a:lnTo>
                    <a:pt x="28" y="84"/>
                  </a:lnTo>
                  <a:lnTo>
                    <a:pt x="13" y="74"/>
                  </a:lnTo>
                  <a:lnTo>
                    <a:pt x="4" y="61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4637" name="Freeform 93"/>
            <p:cNvSpPr>
              <a:spLocks noChangeAspect="1"/>
            </p:cNvSpPr>
            <p:nvPr/>
          </p:nvSpPr>
          <p:spPr bwMode="auto">
            <a:xfrm>
              <a:off x="1894" y="1169"/>
              <a:ext cx="89" cy="86"/>
            </a:xfrm>
            <a:custGeom>
              <a:avLst/>
              <a:gdLst>
                <a:gd name="T0" fmla="*/ 0 w 89"/>
                <a:gd name="T1" fmla="*/ 43 h 86"/>
                <a:gd name="T2" fmla="*/ 4 w 89"/>
                <a:gd name="T3" fmla="*/ 26 h 86"/>
                <a:gd name="T4" fmla="*/ 13 w 89"/>
                <a:gd name="T5" fmla="*/ 13 h 86"/>
                <a:gd name="T6" fmla="*/ 28 w 89"/>
                <a:gd name="T7" fmla="*/ 2 h 86"/>
                <a:gd name="T8" fmla="*/ 45 w 89"/>
                <a:gd name="T9" fmla="*/ 0 h 86"/>
                <a:gd name="T10" fmla="*/ 61 w 89"/>
                <a:gd name="T11" fmla="*/ 2 h 86"/>
                <a:gd name="T12" fmla="*/ 76 w 89"/>
                <a:gd name="T13" fmla="*/ 13 h 86"/>
                <a:gd name="T14" fmla="*/ 84 w 89"/>
                <a:gd name="T15" fmla="*/ 26 h 86"/>
                <a:gd name="T16" fmla="*/ 89 w 89"/>
                <a:gd name="T17" fmla="*/ 43 h 86"/>
                <a:gd name="T18" fmla="*/ 84 w 89"/>
                <a:gd name="T19" fmla="*/ 60 h 86"/>
                <a:gd name="T20" fmla="*/ 76 w 89"/>
                <a:gd name="T21" fmla="*/ 73 h 86"/>
                <a:gd name="T22" fmla="*/ 61 w 89"/>
                <a:gd name="T23" fmla="*/ 84 h 86"/>
                <a:gd name="T24" fmla="*/ 45 w 89"/>
                <a:gd name="T25" fmla="*/ 86 h 86"/>
                <a:gd name="T26" fmla="*/ 28 w 89"/>
                <a:gd name="T27" fmla="*/ 84 h 86"/>
                <a:gd name="T28" fmla="*/ 13 w 89"/>
                <a:gd name="T29" fmla="*/ 73 h 86"/>
                <a:gd name="T30" fmla="*/ 4 w 89"/>
                <a:gd name="T31" fmla="*/ 60 h 86"/>
                <a:gd name="T32" fmla="*/ 0 w 89"/>
                <a:gd name="T33" fmla="*/ 4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9" h="86">
                  <a:moveTo>
                    <a:pt x="0" y="43"/>
                  </a:moveTo>
                  <a:lnTo>
                    <a:pt x="4" y="26"/>
                  </a:lnTo>
                  <a:lnTo>
                    <a:pt x="13" y="13"/>
                  </a:lnTo>
                  <a:lnTo>
                    <a:pt x="28" y="2"/>
                  </a:lnTo>
                  <a:lnTo>
                    <a:pt x="45" y="0"/>
                  </a:lnTo>
                  <a:lnTo>
                    <a:pt x="61" y="2"/>
                  </a:lnTo>
                  <a:lnTo>
                    <a:pt x="76" y="13"/>
                  </a:lnTo>
                  <a:lnTo>
                    <a:pt x="84" y="26"/>
                  </a:lnTo>
                  <a:lnTo>
                    <a:pt x="89" y="43"/>
                  </a:lnTo>
                  <a:lnTo>
                    <a:pt x="84" y="60"/>
                  </a:lnTo>
                  <a:lnTo>
                    <a:pt x="76" y="73"/>
                  </a:lnTo>
                  <a:lnTo>
                    <a:pt x="61" y="84"/>
                  </a:lnTo>
                  <a:lnTo>
                    <a:pt x="45" y="86"/>
                  </a:lnTo>
                  <a:lnTo>
                    <a:pt x="28" y="84"/>
                  </a:lnTo>
                  <a:lnTo>
                    <a:pt x="13" y="73"/>
                  </a:lnTo>
                  <a:lnTo>
                    <a:pt x="4" y="60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4638" name="Freeform 94"/>
            <p:cNvSpPr>
              <a:spLocks noChangeAspect="1"/>
            </p:cNvSpPr>
            <p:nvPr/>
          </p:nvSpPr>
          <p:spPr bwMode="auto">
            <a:xfrm>
              <a:off x="1295" y="2683"/>
              <a:ext cx="89" cy="88"/>
            </a:xfrm>
            <a:custGeom>
              <a:avLst/>
              <a:gdLst>
                <a:gd name="T0" fmla="*/ 0 w 89"/>
                <a:gd name="T1" fmla="*/ 45 h 88"/>
                <a:gd name="T2" fmla="*/ 4 w 89"/>
                <a:gd name="T3" fmla="*/ 28 h 88"/>
                <a:gd name="T4" fmla="*/ 13 w 89"/>
                <a:gd name="T5" fmla="*/ 12 h 88"/>
                <a:gd name="T6" fmla="*/ 28 w 89"/>
                <a:gd name="T7" fmla="*/ 4 h 88"/>
                <a:gd name="T8" fmla="*/ 45 w 89"/>
                <a:gd name="T9" fmla="*/ 0 h 88"/>
                <a:gd name="T10" fmla="*/ 60 w 89"/>
                <a:gd name="T11" fmla="*/ 4 h 88"/>
                <a:gd name="T12" fmla="*/ 76 w 89"/>
                <a:gd name="T13" fmla="*/ 12 h 88"/>
                <a:gd name="T14" fmla="*/ 86 w 89"/>
                <a:gd name="T15" fmla="*/ 28 h 88"/>
                <a:gd name="T16" fmla="*/ 89 w 89"/>
                <a:gd name="T17" fmla="*/ 45 h 88"/>
                <a:gd name="T18" fmla="*/ 86 w 89"/>
                <a:gd name="T19" fmla="*/ 62 h 88"/>
                <a:gd name="T20" fmla="*/ 76 w 89"/>
                <a:gd name="T21" fmla="*/ 75 h 88"/>
                <a:gd name="T22" fmla="*/ 60 w 89"/>
                <a:gd name="T23" fmla="*/ 86 h 88"/>
                <a:gd name="T24" fmla="*/ 45 w 89"/>
                <a:gd name="T25" fmla="*/ 88 h 88"/>
                <a:gd name="T26" fmla="*/ 28 w 89"/>
                <a:gd name="T27" fmla="*/ 86 h 88"/>
                <a:gd name="T28" fmla="*/ 13 w 89"/>
                <a:gd name="T29" fmla="*/ 75 h 88"/>
                <a:gd name="T30" fmla="*/ 4 w 89"/>
                <a:gd name="T31" fmla="*/ 62 h 88"/>
                <a:gd name="T32" fmla="*/ 0 w 89"/>
                <a:gd name="T33" fmla="*/ 4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9" h="88">
                  <a:moveTo>
                    <a:pt x="0" y="45"/>
                  </a:moveTo>
                  <a:lnTo>
                    <a:pt x="4" y="28"/>
                  </a:lnTo>
                  <a:lnTo>
                    <a:pt x="13" y="12"/>
                  </a:lnTo>
                  <a:lnTo>
                    <a:pt x="28" y="4"/>
                  </a:lnTo>
                  <a:lnTo>
                    <a:pt x="45" y="0"/>
                  </a:lnTo>
                  <a:lnTo>
                    <a:pt x="60" y="4"/>
                  </a:lnTo>
                  <a:lnTo>
                    <a:pt x="76" y="12"/>
                  </a:lnTo>
                  <a:lnTo>
                    <a:pt x="86" y="28"/>
                  </a:lnTo>
                  <a:lnTo>
                    <a:pt x="89" y="45"/>
                  </a:lnTo>
                  <a:lnTo>
                    <a:pt x="86" y="62"/>
                  </a:lnTo>
                  <a:lnTo>
                    <a:pt x="76" y="75"/>
                  </a:lnTo>
                  <a:lnTo>
                    <a:pt x="60" y="86"/>
                  </a:lnTo>
                  <a:lnTo>
                    <a:pt x="45" y="88"/>
                  </a:lnTo>
                  <a:lnTo>
                    <a:pt x="28" y="86"/>
                  </a:lnTo>
                  <a:lnTo>
                    <a:pt x="13" y="75"/>
                  </a:lnTo>
                  <a:lnTo>
                    <a:pt x="4" y="62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4639" name="Freeform 95"/>
            <p:cNvSpPr>
              <a:spLocks noChangeAspect="1"/>
            </p:cNvSpPr>
            <p:nvPr/>
          </p:nvSpPr>
          <p:spPr bwMode="auto">
            <a:xfrm>
              <a:off x="471" y="1683"/>
              <a:ext cx="88" cy="88"/>
            </a:xfrm>
            <a:custGeom>
              <a:avLst/>
              <a:gdLst>
                <a:gd name="T0" fmla="*/ 0 w 88"/>
                <a:gd name="T1" fmla="*/ 45 h 88"/>
                <a:gd name="T2" fmla="*/ 4 w 88"/>
                <a:gd name="T3" fmla="*/ 28 h 88"/>
                <a:gd name="T4" fmla="*/ 13 w 88"/>
                <a:gd name="T5" fmla="*/ 13 h 88"/>
                <a:gd name="T6" fmla="*/ 28 w 88"/>
                <a:gd name="T7" fmla="*/ 4 h 88"/>
                <a:gd name="T8" fmla="*/ 45 w 88"/>
                <a:gd name="T9" fmla="*/ 0 h 88"/>
                <a:gd name="T10" fmla="*/ 60 w 88"/>
                <a:gd name="T11" fmla="*/ 4 h 88"/>
                <a:gd name="T12" fmla="*/ 75 w 88"/>
                <a:gd name="T13" fmla="*/ 13 h 88"/>
                <a:gd name="T14" fmla="*/ 84 w 88"/>
                <a:gd name="T15" fmla="*/ 28 h 88"/>
                <a:gd name="T16" fmla="*/ 88 w 88"/>
                <a:gd name="T17" fmla="*/ 45 h 88"/>
                <a:gd name="T18" fmla="*/ 84 w 88"/>
                <a:gd name="T19" fmla="*/ 60 h 88"/>
                <a:gd name="T20" fmla="*/ 75 w 88"/>
                <a:gd name="T21" fmla="*/ 75 h 88"/>
                <a:gd name="T22" fmla="*/ 60 w 88"/>
                <a:gd name="T23" fmla="*/ 86 h 88"/>
                <a:gd name="T24" fmla="*/ 45 w 88"/>
                <a:gd name="T25" fmla="*/ 88 h 88"/>
                <a:gd name="T26" fmla="*/ 28 w 88"/>
                <a:gd name="T27" fmla="*/ 86 h 88"/>
                <a:gd name="T28" fmla="*/ 13 w 88"/>
                <a:gd name="T29" fmla="*/ 75 h 88"/>
                <a:gd name="T30" fmla="*/ 4 w 88"/>
                <a:gd name="T31" fmla="*/ 60 h 88"/>
                <a:gd name="T32" fmla="*/ 0 w 88"/>
                <a:gd name="T33" fmla="*/ 4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8" h="88">
                  <a:moveTo>
                    <a:pt x="0" y="45"/>
                  </a:moveTo>
                  <a:lnTo>
                    <a:pt x="4" y="28"/>
                  </a:lnTo>
                  <a:lnTo>
                    <a:pt x="13" y="13"/>
                  </a:lnTo>
                  <a:lnTo>
                    <a:pt x="28" y="4"/>
                  </a:lnTo>
                  <a:lnTo>
                    <a:pt x="45" y="0"/>
                  </a:lnTo>
                  <a:lnTo>
                    <a:pt x="60" y="4"/>
                  </a:lnTo>
                  <a:lnTo>
                    <a:pt x="75" y="13"/>
                  </a:lnTo>
                  <a:lnTo>
                    <a:pt x="84" y="28"/>
                  </a:lnTo>
                  <a:lnTo>
                    <a:pt x="88" y="45"/>
                  </a:lnTo>
                  <a:lnTo>
                    <a:pt x="84" y="60"/>
                  </a:lnTo>
                  <a:lnTo>
                    <a:pt x="75" y="75"/>
                  </a:lnTo>
                  <a:lnTo>
                    <a:pt x="60" y="86"/>
                  </a:lnTo>
                  <a:lnTo>
                    <a:pt x="45" y="88"/>
                  </a:lnTo>
                  <a:lnTo>
                    <a:pt x="28" y="86"/>
                  </a:lnTo>
                  <a:lnTo>
                    <a:pt x="13" y="75"/>
                  </a:lnTo>
                  <a:lnTo>
                    <a:pt x="4" y="60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4640" name="Freeform 96"/>
            <p:cNvSpPr>
              <a:spLocks noChangeAspect="1"/>
            </p:cNvSpPr>
            <p:nvPr/>
          </p:nvSpPr>
          <p:spPr bwMode="auto">
            <a:xfrm>
              <a:off x="1652" y="2117"/>
              <a:ext cx="88" cy="88"/>
            </a:xfrm>
            <a:custGeom>
              <a:avLst/>
              <a:gdLst>
                <a:gd name="T0" fmla="*/ 0 w 88"/>
                <a:gd name="T1" fmla="*/ 45 h 88"/>
                <a:gd name="T2" fmla="*/ 2 w 88"/>
                <a:gd name="T3" fmla="*/ 28 h 88"/>
                <a:gd name="T4" fmla="*/ 13 w 88"/>
                <a:gd name="T5" fmla="*/ 13 h 88"/>
                <a:gd name="T6" fmla="*/ 26 w 88"/>
                <a:gd name="T7" fmla="*/ 4 h 88"/>
                <a:gd name="T8" fmla="*/ 43 w 88"/>
                <a:gd name="T9" fmla="*/ 0 h 88"/>
                <a:gd name="T10" fmla="*/ 60 w 88"/>
                <a:gd name="T11" fmla="*/ 4 h 88"/>
                <a:gd name="T12" fmla="*/ 75 w 88"/>
                <a:gd name="T13" fmla="*/ 13 h 88"/>
                <a:gd name="T14" fmla="*/ 84 w 88"/>
                <a:gd name="T15" fmla="*/ 28 h 88"/>
                <a:gd name="T16" fmla="*/ 88 w 88"/>
                <a:gd name="T17" fmla="*/ 45 h 88"/>
                <a:gd name="T18" fmla="*/ 84 w 88"/>
                <a:gd name="T19" fmla="*/ 62 h 88"/>
                <a:gd name="T20" fmla="*/ 75 w 88"/>
                <a:gd name="T21" fmla="*/ 75 h 88"/>
                <a:gd name="T22" fmla="*/ 60 w 88"/>
                <a:gd name="T23" fmla="*/ 86 h 88"/>
                <a:gd name="T24" fmla="*/ 43 w 88"/>
                <a:gd name="T25" fmla="*/ 88 h 88"/>
                <a:gd name="T26" fmla="*/ 26 w 88"/>
                <a:gd name="T27" fmla="*/ 86 h 88"/>
                <a:gd name="T28" fmla="*/ 13 w 88"/>
                <a:gd name="T29" fmla="*/ 75 h 88"/>
                <a:gd name="T30" fmla="*/ 2 w 88"/>
                <a:gd name="T31" fmla="*/ 62 h 88"/>
                <a:gd name="T32" fmla="*/ 0 w 88"/>
                <a:gd name="T33" fmla="*/ 4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8" h="88">
                  <a:moveTo>
                    <a:pt x="0" y="45"/>
                  </a:moveTo>
                  <a:lnTo>
                    <a:pt x="2" y="28"/>
                  </a:lnTo>
                  <a:lnTo>
                    <a:pt x="13" y="13"/>
                  </a:lnTo>
                  <a:lnTo>
                    <a:pt x="26" y="4"/>
                  </a:lnTo>
                  <a:lnTo>
                    <a:pt x="43" y="0"/>
                  </a:lnTo>
                  <a:lnTo>
                    <a:pt x="60" y="4"/>
                  </a:lnTo>
                  <a:lnTo>
                    <a:pt x="75" y="13"/>
                  </a:lnTo>
                  <a:lnTo>
                    <a:pt x="84" y="28"/>
                  </a:lnTo>
                  <a:lnTo>
                    <a:pt x="88" y="45"/>
                  </a:lnTo>
                  <a:lnTo>
                    <a:pt x="84" y="62"/>
                  </a:lnTo>
                  <a:lnTo>
                    <a:pt x="75" y="75"/>
                  </a:lnTo>
                  <a:lnTo>
                    <a:pt x="60" y="86"/>
                  </a:lnTo>
                  <a:lnTo>
                    <a:pt x="43" y="88"/>
                  </a:lnTo>
                  <a:lnTo>
                    <a:pt x="26" y="86"/>
                  </a:lnTo>
                  <a:lnTo>
                    <a:pt x="13" y="75"/>
                  </a:lnTo>
                  <a:lnTo>
                    <a:pt x="2" y="62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4641" name="Freeform 97"/>
            <p:cNvSpPr>
              <a:spLocks noChangeAspect="1"/>
            </p:cNvSpPr>
            <p:nvPr/>
          </p:nvSpPr>
          <p:spPr bwMode="auto">
            <a:xfrm>
              <a:off x="2134" y="2177"/>
              <a:ext cx="89" cy="89"/>
            </a:xfrm>
            <a:custGeom>
              <a:avLst/>
              <a:gdLst>
                <a:gd name="T0" fmla="*/ 0 w 89"/>
                <a:gd name="T1" fmla="*/ 43 h 89"/>
                <a:gd name="T2" fmla="*/ 4 w 89"/>
                <a:gd name="T3" fmla="*/ 26 h 89"/>
                <a:gd name="T4" fmla="*/ 13 w 89"/>
                <a:gd name="T5" fmla="*/ 13 h 89"/>
                <a:gd name="T6" fmla="*/ 28 w 89"/>
                <a:gd name="T7" fmla="*/ 2 h 89"/>
                <a:gd name="T8" fmla="*/ 46 w 89"/>
                <a:gd name="T9" fmla="*/ 0 h 89"/>
                <a:gd name="T10" fmla="*/ 63 w 89"/>
                <a:gd name="T11" fmla="*/ 2 h 89"/>
                <a:gd name="T12" fmla="*/ 76 w 89"/>
                <a:gd name="T13" fmla="*/ 13 h 89"/>
                <a:gd name="T14" fmla="*/ 87 w 89"/>
                <a:gd name="T15" fmla="*/ 26 h 89"/>
                <a:gd name="T16" fmla="*/ 89 w 89"/>
                <a:gd name="T17" fmla="*/ 43 h 89"/>
                <a:gd name="T18" fmla="*/ 87 w 89"/>
                <a:gd name="T19" fmla="*/ 61 h 89"/>
                <a:gd name="T20" fmla="*/ 76 w 89"/>
                <a:gd name="T21" fmla="*/ 76 h 89"/>
                <a:gd name="T22" fmla="*/ 63 w 89"/>
                <a:gd name="T23" fmla="*/ 84 h 89"/>
                <a:gd name="T24" fmla="*/ 46 w 89"/>
                <a:gd name="T25" fmla="*/ 89 h 89"/>
                <a:gd name="T26" fmla="*/ 28 w 89"/>
                <a:gd name="T27" fmla="*/ 84 h 89"/>
                <a:gd name="T28" fmla="*/ 13 w 89"/>
                <a:gd name="T29" fmla="*/ 76 h 89"/>
                <a:gd name="T30" fmla="*/ 4 w 89"/>
                <a:gd name="T31" fmla="*/ 61 h 89"/>
                <a:gd name="T32" fmla="*/ 0 w 89"/>
                <a:gd name="T33" fmla="*/ 4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9" h="89">
                  <a:moveTo>
                    <a:pt x="0" y="43"/>
                  </a:moveTo>
                  <a:lnTo>
                    <a:pt x="4" y="26"/>
                  </a:lnTo>
                  <a:lnTo>
                    <a:pt x="13" y="13"/>
                  </a:lnTo>
                  <a:lnTo>
                    <a:pt x="28" y="2"/>
                  </a:lnTo>
                  <a:lnTo>
                    <a:pt x="46" y="0"/>
                  </a:lnTo>
                  <a:lnTo>
                    <a:pt x="63" y="2"/>
                  </a:lnTo>
                  <a:lnTo>
                    <a:pt x="76" y="13"/>
                  </a:lnTo>
                  <a:lnTo>
                    <a:pt x="87" y="26"/>
                  </a:lnTo>
                  <a:lnTo>
                    <a:pt x="89" y="43"/>
                  </a:lnTo>
                  <a:lnTo>
                    <a:pt x="87" y="61"/>
                  </a:lnTo>
                  <a:lnTo>
                    <a:pt x="76" y="76"/>
                  </a:lnTo>
                  <a:lnTo>
                    <a:pt x="63" y="84"/>
                  </a:lnTo>
                  <a:lnTo>
                    <a:pt x="46" y="89"/>
                  </a:lnTo>
                  <a:lnTo>
                    <a:pt x="28" y="84"/>
                  </a:lnTo>
                  <a:lnTo>
                    <a:pt x="13" y="76"/>
                  </a:lnTo>
                  <a:lnTo>
                    <a:pt x="4" y="61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1A1A1A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4642" name="Rectangle 98"/>
            <p:cNvSpPr>
              <a:spLocks noChangeAspect="1" noChangeArrowheads="1"/>
            </p:cNvSpPr>
            <p:nvPr/>
          </p:nvSpPr>
          <p:spPr bwMode="auto">
            <a:xfrm>
              <a:off x="2033" y="1117"/>
              <a:ext cx="100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Times New Roman" charset="0"/>
                </a:rPr>
                <a:t>1</a:t>
              </a:r>
              <a:endParaRPr lang="en-US" sz="1600"/>
            </a:p>
          </p:txBody>
        </p:sp>
        <p:sp>
          <p:nvSpPr>
            <p:cNvPr id="1644643" name="Rectangle 99"/>
            <p:cNvSpPr>
              <a:spLocks noChangeAspect="1" noChangeArrowheads="1"/>
            </p:cNvSpPr>
            <p:nvPr/>
          </p:nvSpPr>
          <p:spPr bwMode="auto">
            <a:xfrm>
              <a:off x="1256" y="1765"/>
              <a:ext cx="99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Times New Roman" charset="0"/>
                </a:rPr>
                <a:t>2</a:t>
              </a:r>
              <a:endParaRPr lang="en-US" sz="1600"/>
            </a:p>
          </p:txBody>
        </p:sp>
        <p:sp>
          <p:nvSpPr>
            <p:cNvPr id="1644644" name="Rectangle 100"/>
            <p:cNvSpPr>
              <a:spLocks noChangeAspect="1" noChangeArrowheads="1"/>
            </p:cNvSpPr>
            <p:nvPr/>
          </p:nvSpPr>
          <p:spPr bwMode="auto">
            <a:xfrm>
              <a:off x="1810" y="2069"/>
              <a:ext cx="99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Times New Roman" charset="0"/>
                </a:rPr>
                <a:t>3</a:t>
              </a:r>
              <a:endParaRPr lang="en-US" sz="1600"/>
            </a:p>
          </p:txBody>
        </p:sp>
        <p:sp>
          <p:nvSpPr>
            <p:cNvPr id="1644645" name="Rectangle 101"/>
            <p:cNvSpPr>
              <a:spLocks noChangeAspect="1" noChangeArrowheads="1"/>
            </p:cNvSpPr>
            <p:nvPr/>
          </p:nvSpPr>
          <p:spPr bwMode="auto">
            <a:xfrm>
              <a:off x="1422" y="2635"/>
              <a:ext cx="100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Times New Roman" charset="0"/>
                </a:rPr>
                <a:t>4</a:t>
              </a:r>
              <a:endParaRPr lang="en-US" sz="1600"/>
            </a:p>
          </p:txBody>
        </p:sp>
        <p:sp>
          <p:nvSpPr>
            <p:cNvPr id="1644646" name="Rectangle 102"/>
            <p:cNvSpPr>
              <a:spLocks noChangeAspect="1" noChangeArrowheads="1"/>
            </p:cNvSpPr>
            <p:nvPr/>
          </p:nvSpPr>
          <p:spPr bwMode="auto">
            <a:xfrm>
              <a:off x="648" y="1626"/>
              <a:ext cx="99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Times New Roman" charset="0"/>
                </a:rPr>
                <a:t>5</a:t>
              </a:r>
              <a:endParaRPr lang="en-US" sz="1600"/>
            </a:p>
          </p:txBody>
        </p:sp>
        <p:sp>
          <p:nvSpPr>
            <p:cNvPr id="1644647" name="Rectangle 103"/>
            <p:cNvSpPr>
              <a:spLocks noChangeAspect="1" noChangeArrowheads="1"/>
            </p:cNvSpPr>
            <p:nvPr/>
          </p:nvSpPr>
          <p:spPr bwMode="auto">
            <a:xfrm>
              <a:off x="2307" y="2126"/>
              <a:ext cx="99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Times New Roman" charset="0"/>
                </a:rPr>
                <a:t>6</a:t>
              </a:r>
              <a:endParaRPr lang="en-US" sz="1600"/>
            </a:p>
          </p:txBody>
        </p:sp>
      </p:grpSp>
      <p:grpSp>
        <p:nvGrpSpPr>
          <p:cNvPr id="1644648" name="Group 104"/>
          <p:cNvGrpSpPr>
            <a:grpSpLocks noChangeAspect="1"/>
          </p:cNvGrpSpPr>
          <p:nvPr/>
        </p:nvGrpSpPr>
        <p:grpSpPr bwMode="auto">
          <a:xfrm>
            <a:off x="3665539" y="2527300"/>
            <a:ext cx="923925" cy="592138"/>
            <a:chOff x="1572" y="1805"/>
            <a:chExt cx="897" cy="575"/>
          </a:xfrm>
        </p:grpSpPr>
        <p:sp>
          <p:nvSpPr>
            <p:cNvPr id="1644649" name="Freeform 105"/>
            <p:cNvSpPr>
              <a:spLocks noChangeAspect="1"/>
            </p:cNvSpPr>
            <p:nvPr/>
          </p:nvSpPr>
          <p:spPr bwMode="auto">
            <a:xfrm>
              <a:off x="1572" y="2005"/>
              <a:ext cx="897" cy="375"/>
            </a:xfrm>
            <a:custGeom>
              <a:avLst/>
              <a:gdLst>
                <a:gd name="T0" fmla="*/ 450 w 897"/>
                <a:gd name="T1" fmla="*/ 0 h 375"/>
                <a:gd name="T2" fmla="*/ 510 w 897"/>
                <a:gd name="T3" fmla="*/ 2 h 375"/>
                <a:gd name="T4" fmla="*/ 571 w 897"/>
                <a:gd name="T5" fmla="*/ 6 h 375"/>
                <a:gd name="T6" fmla="*/ 629 w 897"/>
                <a:gd name="T7" fmla="*/ 15 h 375"/>
                <a:gd name="T8" fmla="*/ 683 w 897"/>
                <a:gd name="T9" fmla="*/ 28 h 375"/>
                <a:gd name="T10" fmla="*/ 733 w 897"/>
                <a:gd name="T11" fmla="*/ 43 h 375"/>
                <a:gd name="T12" fmla="*/ 778 w 897"/>
                <a:gd name="T13" fmla="*/ 60 h 375"/>
                <a:gd name="T14" fmla="*/ 817 w 897"/>
                <a:gd name="T15" fmla="*/ 79 h 375"/>
                <a:gd name="T16" fmla="*/ 850 w 897"/>
                <a:gd name="T17" fmla="*/ 101 h 375"/>
                <a:gd name="T18" fmla="*/ 874 w 897"/>
                <a:gd name="T19" fmla="*/ 125 h 375"/>
                <a:gd name="T20" fmla="*/ 891 w 897"/>
                <a:gd name="T21" fmla="*/ 149 h 375"/>
                <a:gd name="T22" fmla="*/ 897 w 897"/>
                <a:gd name="T23" fmla="*/ 174 h 375"/>
                <a:gd name="T24" fmla="*/ 897 w 897"/>
                <a:gd name="T25" fmla="*/ 200 h 375"/>
                <a:gd name="T26" fmla="*/ 891 w 897"/>
                <a:gd name="T27" fmla="*/ 226 h 375"/>
                <a:gd name="T28" fmla="*/ 874 w 897"/>
                <a:gd name="T29" fmla="*/ 250 h 375"/>
                <a:gd name="T30" fmla="*/ 850 w 897"/>
                <a:gd name="T31" fmla="*/ 274 h 375"/>
                <a:gd name="T32" fmla="*/ 817 w 897"/>
                <a:gd name="T33" fmla="*/ 295 h 375"/>
                <a:gd name="T34" fmla="*/ 778 w 897"/>
                <a:gd name="T35" fmla="*/ 315 h 375"/>
                <a:gd name="T36" fmla="*/ 733 w 897"/>
                <a:gd name="T37" fmla="*/ 332 h 375"/>
                <a:gd name="T38" fmla="*/ 683 w 897"/>
                <a:gd name="T39" fmla="*/ 347 h 375"/>
                <a:gd name="T40" fmla="*/ 629 w 897"/>
                <a:gd name="T41" fmla="*/ 360 h 375"/>
                <a:gd name="T42" fmla="*/ 571 w 897"/>
                <a:gd name="T43" fmla="*/ 369 h 375"/>
                <a:gd name="T44" fmla="*/ 510 w 897"/>
                <a:gd name="T45" fmla="*/ 373 h 375"/>
                <a:gd name="T46" fmla="*/ 450 w 897"/>
                <a:gd name="T47" fmla="*/ 375 h 375"/>
                <a:gd name="T48" fmla="*/ 387 w 897"/>
                <a:gd name="T49" fmla="*/ 373 h 375"/>
                <a:gd name="T50" fmla="*/ 329 w 897"/>
                <a:gd name="T51" fmla="*/ 369 h 375"/>
                <a:gd name="T52" fmla="*/ 270 w 897"/>
                <a:gd name="T53" fmla="*/ 360 h 375"/>
                <a:gd name="T54" fmla="*/ 216 w 897"/>
                <a:gd name="T55" fmla="*/ 347 h 375"/>
                <a:gd name="T56" fmla="*/ 164 w 897"/>
                <a:gd name="T57" fmla="*/ 332 h 375"/>
                <a:gd name="T58" fmla="*/ 121 w 897"/>
                <a:gd name="T59" fmla="*/ 315 h 375"/>
                <a:gd name="T60" fmla="*/ 82 w 897"/>
                <a:gd name="T61" fmla="*/ 295 h 375"/>
                <a:gd name="T62" fmla="*/ 49 w 897"/>
                <a:gd name="T63" fmla="*/ 274 h 375"/>
                <a:gd name="T64" fmla="*/ 26 w 897"/>
                <a:gd name="T65" fmla="*/ 250 h 375"/>
                <a:gd name="T66" fmla="*/ 8 w 897"/>
                <a:gd name="T67" fmla="*/ 226 h 375"/>
                <a:gd name="T68" fmla="*/ 0 w 897"/>
                <a:gd name="T69" fmla="*/ 200 h 375"/>
                <a:gd name="T70" fmla="*/ 0 w 897"/>
                <a:gd name="T71" fmla="*/ 174 h 375"/>
                <a:gd name="T72" fmla="*/ 8 w 897"/>
                <a:gd name="T73" fmla="*/ 149 h 375"/>
                <a:gd name="T74" fmla="*/ 26 w 897"/>
                <a:gd name="T75" fmla="*/ 125 h 375"/>
                <a:gd name="T76" fmla="*/ 49 w 897"/>
                <a:gd name="T77" fmla="*/ 101 h 375"/>
                <a:gd name="T78" fmla="*/ 82 w 897"/>
                <a:gd name="T79" fmla="*/ 79 h 375"/>
                <a:gd name="T80" fmla="*/ 121 w 897"/>
                <a:gd name="T81" fmla="*/ 60 h 375"/>
                <a:gd name="T82" fmla="*/ 164 w 897"/>
                <a:gd name="T83" fmla="*/ 43 h 375"/>
                <a:gd name="T84" fmla="*/ 216 w 897"/>
                <a:gd name="T85" fmla="*/ 28 h 375"/>
                <a:gd name="T86" fmla="*/ 270 w 897"/>
                <a:gd name="T87" fmla="*/ 15 h 375"/>
                <a:gd name="T88" fmla="*/ 329 w 897"/>
                <a:gd name="T89" fmla="*/ 6 h 375"/>
                <a:gd name="T90" fmla="*/ 387 w 897"/>
                <a:gd name="T91" fmla="*/ 2 h 375"/>
                <a:gd name="T92" fmla="*/ 450 w 897"/>
                <a:gd name="T93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97" h="375">
                  <a:moveTo>
                    <a:pt x="450" y="0"/>
                  </a:moveTo>
                  <a:lnTo>
                    <a:pt x="510" y="2"/>
                  </a:lnTo>
                  <a:lnTo>
                    <a:pt x="571" y="6"/>
                  </a:lnTo>
                  <a:lnTo>
                    <a:pt x="629" y="15"/>
                  </a:lnTo>
                  <a:lnTo>
                    <a:pt x="683" y="28"/>
                  </a:lnTo>
                  <a:lnTo>
                    <a:pt x="733" y="43"/>
                  </a:lnTo>
                  <a:lnTo>
                    <a:pt x="778" y="60"/>
                  </a:lnTo>
                  <a:lnTo>
                    <a:pt x="817" y="79"/>
                  </a:lnTo>
                  <a:lnTo>
                    <a:pt x="850" y="101"/>
                  </a:lnTo>
                  <a:lnTo>
                    <a:pt x="874" y="125"/>
                  </a:lnTo>
                  <a:lnTo>
                    <a:pt x="891" y="149"/>
                  </a:lnTo>
                  <a:lnTo>
                    <a:pt x="897" y="174"/>
                  </a:lnTo>
                  <a:lnTo>
                    <a:pt x="897" y="200"/>
                  </a:lnTo>
                  <a:lnTo>
                    <a:pt x="891" y="226"/>
                  </a:lnTo>
                  <a:lnTo>
                    <a:pt x="874" y="250"/>
                  </a:lnTo>
                  <a:lnTo>
                    <a:pt x="850" y="274"/>
                  </a:lnTo>
                  <a:lnTo>
                    <a:pt x="817" y="295"/>
                  </a:lnTo>
                  <a:lnTo>
                    <a:pt x="778" y="315"/>
                  </a:lnTo>
                  <a:lnTo>
                    <a:pt x="733" y="332"/>
                  </a:lnTo>
                  <a:lnTo>
                    <a:pt x="683" y="347"/>
                  </a:lnTo>
                  <a:lnTo>
                    <a:pt x="629" y="360"/>
                  </a:lnTo>
                  <a:lnTo>
                    <a:pt x="571" y="369"/>
                  </a:lnTo>
                  <a:lnTo>
                    <a:pt x="510" y="373"/>
                  </a:lnTo>
                  <a:lnTo>
                    <a:pt x="450" y="375"/>
                  </a:lnTo>
                  <a:lnTo>
                    <a:pt x="387" y="373"/>
                  </a:lnTo>
                  <a:lnTo>
                    <a:pt x="329" y="369"/>
                  </a:lnTo>
                  <a:lnTo>
                    <a:pt x="270" y="360"/>
                  </a:lnTo>
                  <a:lnTo>
                    <a:pt x="216" y="347"/>
                  </a:lnTo>
                  <a:lnTo>
                    <a:pt x="164" y="332"/>
                  </a:lnTo>
                  <a:lnTo>
                    <a:pt x="121" y="315"/>
                  </a:lnTo>
                  <a:lnTo>
                    <a:pt x="82" y="295"/>
                  </a:lnTo>
                  <a:lnTo>
                    <a:pt x="49" y="274"/>
                  </a:lnTo>
                  <a:lnTo>
                    <a:pt x="26" y="250"/>
                  </a:lnTo>
                  <a:lnTo>
                    <a:pt x="8" y="226"/>
                  </a:lnTo>
                  <a:lnTo>
                    <a:pt x="0" y="200"/>
                  </a:lnTo>
                  <a:lnTo>
                    <a:pt x="0" y="174"/>
                  </a:lnTo>
                  <a:lnTo>
                    <a:pt x="8" y="149"/>
                  </a:lnTo>
                  <a:lnTo>
                    <a:pt x="26" y="125"/>
                  </a:lnTo>
                  <a:lnTo>
                    <a:pt x="49" y="101"/>
                  </a:lnTo>
                  <a:lnTo>
                    <a:pt x="82" y="79"/>
                  </a:lnTo>
                  <a:lnTo>
                    <a:pt x="121" y="60"/>
                  </a:lnTo>
                  <a:lnTo>
                    <a:pt x="164" y="43"/>
                  </a:lnTo>
                  <a:lnTo>
                    <a:pt x="216" y="28"/>
                  </a:lnTo>
                  <a:lnTo>
                    <a:pt x="270" y="15"/>
                  </a:lnTo>
                  <a:lnTo>
                    <a:pt x="329" y="6"/>
                  </a:lnTo>
                  <a:lnTo>
                    <a:pt x="387" y="2"/>
                  </a:lnTo>
                  <a:lnTo>
                    <a:pt x="45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650" name="Rectangle 106"/>
            <p:cNvSpPr>
              <a:spLocks noChangeAspect="1" noChangeArrowheads="1"/>
            </p:cNvSpPr>
            <p:nvPr/>
          </p:nvSpPr>
          <p:spPr bwMode="auto">
            <a:xfrm>
              <a:off x="1943" y="1805"/>
              <a:ext cx="110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FF0000"/>
                  </a:solidFill>
                </a:rPr>
                <a:t>1</a:t>
              </a:r>
              <a:endParaRPr lang="en-US" sz="1600"/>
            </a:p>
          </p:txBody>
        </p:sp>
      </p:grpSp>
      <p:grpSp>
        <p:nvGrpSpPr>
          <p:cNvPr id="1644651" name="Group 107"/>
          <p:cNvGrpSpPr>
            <a:grpSpLocks noChangeAspect="1"/>
          </p:cNvGrpSpPr>
          <p:nvPr/>
        </p:nvGrpSpPr>
        <p:grpSpPr bwMode="auto">
          <a:xfrm>
            <a:off x="2389189" y="2282826"/>
            <a:ext cx="1125537" cy="745011"/>
            <a:chOff x="332" y="1568"/>
            <a:chExt cx="1093" cy="723"/>
          </a:xfrm>
        </p:grpSpPr>
        <p:sp>
          <p:nvSpPr>
            <p:cNvPr id="1644652" name="Freeform 108"/>
            <p:cNvSpPr>
              <a:spLocks noChangeAspect="1"/>
            </p:cNvSpPr>
            <p:nvPr/>
          </p:nvSpPr>
          <p:spPr bwMode="auto">
            <a:xfrm>
              <a:off x="332" y="1568"/>
              <a:ext cx="1093" cy="497"/>
            </a:xfrm>
            <a:custGeom>
              <a:avLst/>
              <a:gdLst>
                <a:gd name="T0" fmla="*/ 547 w 1093"/>
                <a:gd name="T1" fmla="*/ 0 h 497"/>
                <a:gd name="T2" fmla="*/ 615 w 1093"/>
                <a:gd name="T3" fmla="*/ 3 h 497"/>
                <a:gd name="T4" fmla="*/ 684 w 1093"/>
                <a:gd name="T5" fmla="*/ 7 h 497"/>
                <a:gd name="T6" fmla="*/ 749 w 1093"/>
                <a:gd name="T7" fmla="*/ 18 h 497"/>
                <a:gd name="T8" fmla="*/ 811 w 1093"/>
                <a:gd name="T9" fmla="*/ 31 h 497"/>
                <a:gd name="T10" fmla="*/ 868 w 1093"/>
                <a:gd name="T11" fmla="*/ 48 h 497"/>
                <a:gd name="T12" fmla="*/ 922 w 1093"/>
                <a:gd name="T13" fmla="*/ 67 h 497"/>
                <a:gd name="T14" fmla="*/ 969 w 1093"/>
                <a:gd name="T15" fmla="*/ 91 h 497"/>
                <a:gd name="T16" fmla="*/ 1008 w 1093"/>
                <a:gd name="T17" fmla="*/ 115 h 497"/>
                <a:gd name="T18" fmla="*/ 1043 w 1093"/>
                <a:gd name="T19" fmla="*/ 143 h 497"/>
                <a:gd name="T20" fmla="*/ 1067 w 1093"/>
                <a:gd name="T21" fmla="*/ 171 h 497"/>
                <a:gd name="T22" fmla="*/ 1084 w 1093"/>
                <a:gd name="T23" fmla="*/ 201 h 497"/>
                <a:gd name="T24" fmla="*/ 1093 w 1093"/>
                <a:gd name="T25" fmla="*/ 234 h 497"/>
                <a:gd name="T26" fmla="*/ 1093 w 1093"/>
                <a:gd name="T27" fmla="*/ 264 h 497"/>
                <a:gd name="T28" fmla="*/ 1084 w 1093"/>
                <a:gd name="T29" fmla="*/ 294 h 497"/>
                <a:gd name="T30" fmla="*/ 1067 w 1093"/>
                <a:gd name="T31" fmla="*/ 324 h 497"/>
                <a:gd name="T32" fmla="*/ 1043 w 1093"/>
                <a:gd name="T33" fmla="*/ 354 h 497"/>
                <a:gd name="T34" fmla="*/ 1008 w 1093"/>
                <a:gd name="T35" fmla="*/ 383 h 497"/>
                <a:gd name="T36" fmla="*/ 969 w 1093"/>
                <a:gd name="T37" fmla="*/ 406 h 497"/>
                <a:gd name="T38" fmla="*/ 922 w 1093"/>
                <a:gd name="T39" fmla="*/ 430 h 497"/>
                <a:gd name="T40" fmla="*/ 868 w 1093"/>
                <a:gd name="T41" fmla="*/ 449 h 497"/>
                <a:gd name="T42" fmla="*/ 811 w 1093"/>
                <a:gd name="T43" fmla="*/ 467 h 497"/>
                <a:gd name="T44" fmla="*/ 749 w 1093"/>
                <a:gd name="T45" fmla="*/ 480 h 497"/>
                <a:gd name="T46" fmla="*/ 684 w 1093"/>
                <a:gd name="T47" fmla="*/ 488 h 497"/>
                <a:gd name="T48" fmla="*/ 615 w 1093"/>
                <a:gd name="T49" fmla="*/ 495 h 497"/>
                <a:gd name="T50" fmla="*/ 547 w 1093"/>
                <a:gd name="T51" fmla="*/ 497 h 497"/>
                <a:gd name="T52" fmla="*/ 478 w 1093"/>
                <a:gd name="T53" fmla="*/ 495 h 497"/>
                <a:gd name="T54" fmla="*/ 411 w 1093"/>
                <a:gd name="T55" fmla="*/ 488 h 497"/>
                <a:gd name="T56" fmla="*/ 346 w 1093"/>
                <a:gd name="T57" fmla="*/ 480 h 497"/>
                <a:gd name="T58" fmla="*/ 284 w 1093"/>
                <a:gd name="T59" fmla="*/ 467 h 497"/>
                <a:gd name="T60" fmla="*/ 225 w 1093"/>
                <a:gd name="T61" fmla="*/ 449 h 497"/>
                <a:gd name="T62" fmla="*/ 173 w 1093"/>
                <a:gd name="T63" fmla="*/ 430 h 497"/>
                <a:gd name="T64" fmla="*/ 126 w 1093"/>
                <a:gd name="T65" fmla="*/ 406 h 497"/>
                <a:gd name="T66" fmla="*/ 85 w 1093"/>
                <a:gd name="T67" fmla="*/ 383 h 497"/>
                <a:gd name="T68" fmla="*/ 52 w 1093"/>
                <a:gd name="T69" fmla="*/ 354 h 497"/>
                <a:gd name="T70" fmla="*/ 26 w 1093"/>
                <a:gd name="T71" fmla="*/ 324 h 497"/>
                <a:gd name="T72" fmla="*/ 9 w 1093"/>
                <a:gd name="T73" fmla="*/ 294 h 497"/>
                <a:gd name="T74" fmla="*/ 0 w 1093"/>
                <a:gd name="T75" fmla="*/ 264 h 497"/>
                <a:gd name="T76" fmla="*/ 0 w 1093"/>
                <a:gd name="T77" fmla="*/ 234 h 497"/>
                <a:gd name="T78" fmla="*/ 9 w 1093"/>
                <a:gd name="T79" fmla="*/ 201 h 497"/>
                <a:gd name="T80" fmla="*/ 26 w 1093"/>
                <a:gd name="T81" fmla="*/ 171 h 497"/>
                <a:gd name="T82" fmla="*/ 52 w 1093"/>
                <a:gd name="T83" fmla="*/ 143 h 497"/>
                <a:gd name="T84" fmla="*/ 85 w 1093"/>
                <a:gd name="T85" fmla="*/ 115 h 497"/>
                <a:gd name="T86" fmla="*/ 126 w 1093"/>
                <a:gd name="T87" fmla="*/ 91 h 497"/>
                <a:gd name="T88" fmla="*/ 173 w 1093"/>
                <a:gd name="T89" fmla="*/ 67 h 497"/>
                <a:gd name="T90" fmla="*/ 225 w 1093"/>
                <a:gd name="T91" fmla="*/ 48 h 497"/>
                <a:gd name="T92" fmla="*/ 284 w 1093"/>
                <a:gd name="T93" fmla="*/ 31 h 497"/>
                <a:gd name="T94" fmla="*/ 346 w 1093"/>
                <a:gd name="T95" fmla="*/ 18 h 497"/>
                <a:gd name="T96" fmla="*/ 411 w 1093"/>
                <a:gd name="T97" fmla="*/ 7 h 497"/>
                <a:gd name="T98" fmla="*/ 478 w 1093"/>
                <a:gd name="T99" fmla="*/ 3 h 497"/>
                <a:gd name="T100" fmla="*/ 547 w 1093"/>
                <a:gd name="T101" fmla="*/ 0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93" h="497">
                  <a:moveTo>
                    <a:pt x="547" y="0"/>
                  </a:moveTo>
                  <a:lnTo>
                    <a:pt x="615" y="3"/>
                  </a:lnTo>
                  <a:lnTo>
                    <a:pt x="684" y="7"/>
                  </a:lnTo>
                  <a:lnTo>
                    <a:pt x="749" y="18"/>
                  </a:lnTo>
                  <a:lnTo>
                    <a:pt x="811" y="31"/>
                  </a:lnTo>
                  <a:lnTo>
                    <a:pt x="868" y="48"/>
                  </a:lnTo>
                  <a:lnTo>
                    <a:pt x="922" y="67"/>
                  </a:lnTo>
                  <a:lnTo>
                    <a:pt x="969" y="91"/>
                  </a:lnTo>
                  <a:lnTo>
                    <a:pt x="1008" y="115"/>
                  </a:lnTo>
                  <a:lnTo>
                    <a:pt x="1043" y="143"/>
                  </a:lnTo>
                  <a:lnTo>
                    <a:pt x="1067" y="171"/>
                  </a:lnTo>
                  <a:lnTo>
                    <a:pt x="1084" y="201"/>
                  </a:lnTo>
                  <a:lnTo>
                    <a:pt x="1093" y="234"/>
                  </a:lnTo>
                  <a:lnTo>
                    <a:pt x="1093" y="264"/>
                  </a:lnTo>
                  <a:lnTo>
                    <a:pt x="1084" y="294"/>
                  </a:lnTo>
                  <a:lnTo>
                    <a:pt x="1067" y="324"/>
                  </a:lnTo>
                  <a:lnTo>
                    <a:pt x="1043" y="354"/>
                  </a:lnTo>
                  <a:lnTo>
                    <a:pt x="1008" y="383"/>
                  </a:lnTo>
                  <a:lnTo>
                    <a:pt x="969" y="406"/>
                  </a:lnTo>
                  <a:lnTo>
                    <a:pt x="922" y="430"/>
                  </a:lnTo>
                  <a:lnTo>
                    <a:pt x="868" y="449"/>
                  </a:lnTo>
                  <a:lnTo>
                    <a:pt x="811" y="467"/>
                  </a:lnTo>
                  <a:lnTo>
                    <a:pt x="749" y="480"/>
                  </a:lnTo>
                  <a:lnTo>
                    <a:pt x="684" y="488"/>
                  </a:lnTo>
                  <a:lnTo>
                    <a:pt x="615" y="495"/>
                  </a:lnTo>
                  <a:lnTo>
                    <a:pt x="547" y="497"/>
                  </a:lnTo>
                  <a:lnTo>
                    <a:pt x="478" y="495"/>
                  </a:lnTo>
                  <a:lnTo>
                    <a:pt x="411" y="488"/>
                  </a:lnTo>
                  <a:lnTo>
                    <a:pt x="346" y="480"/>
                  </a:lnTo>
                  <a:lnTo>
                    <a:pt x="284" y="467"/>
                  </a:lnTo>
                  <a:lnTo>
                    <a:pt x="225" y="449"/>
                  </a:lnTo>
                  <a:lnTo>
                    <a:pt x="173" y="430"/>
                  </a:lnTo>
                  <a:lnTo>
                    <a:pt x="126" y="406"/>
                  </a:lnTo>
                  <a:lnTo>
                    <a:pt x="85" y="383"/>
                  </a:lnTo>
                  <a:lnTo>
                    <a:pt x="52" y="354"/>
                  </a:lnTo>
                  <a:lnTo>
                    <a:pt x="26" y="324"/>
                  </a:lnTo>
                  <a:lnTo>
                    <a:pt x="9" y="294"/>
                  </a:lnTo>
                  <a:lnTo>
                    <a:pt x="0" y="264"/>
                  </a:lnTo>
                  <a:lnTo>
                    <a:pt x="0" y="234"/>
                  </a:lnTo>
                  <a:lnTo>
                    <a:pt x="9" y="201"/>
                  </a:lnTo>
                  <a:lnTo>
                    <a:pt x="26" y="171"/>
                  </a:lnTo>
                  <a:lnTo>
                    <a:pt x="52" y="143"/>
                  </a:lnTo>
                  <a:lnTo>
                    <a:pt x="85" y="115"/>
                  </a:lnTo>
                  <a:lnTo>
                    <a:pt x="126" y="91"/>
                  </a:lnTo>
                  <a:lnTo>
                    <a:pt x="173" y="67"/>
                  </a:lnTo>
                  <a:lnTo>
                    <a:pt x="225" y="48"/>
                  </a:lnTo>
                  <a:lnTo>
                    <a:pt x="284" y="31"/>
                  </a:lnTo>
                  <a:lnTo>
                    <a:pt x="346" y="18"/>
                  </a:lnTo>
                  <a:lnTo>
                    <a:pt x="411" y="7"/>
                  </a:lnTo>
                  <a:lnTo>
                    <a:pt x="478" y="3"/>
                  </a:lnTo>
                  <a:lnTo>
                    <a:pt x="547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653" name="Rectangle 109"/>
            <p:cNvSpPr>
              <a:spLocks noChangeAspect="1" noChangeArrowheads="1"/>
            </p:cNvSpPr>
            <p:nvPr/>
          </p:nvSpPr>
          <p:spPr bwMode="auto">
            <a:xfrm>
              <a:off x="949" y="2052"/>
              <a:ext cx="111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FF0000"/>
                  </a:solidFill>
                </a:rPr>
                <a:t>2</a:t>
              </a:r>
              <a:endParaRPr lang="en-US" sz="1600"/>
            </a:p>
          </p:txBody>
        </p:sp>
      </p:grpSp>
      <p:grpSp>
        <p:nvGrpSpPr>
          <p:cNvPr id="1644654" name="Group 110"/>
          <p:cNvGrpSpPr>
            <a:grpSpLocks noChangeAspect="1"/>
          </p:cNvGrpSpPr>
          <p:nvPr/>
        </p:nvGrpSpPr>
        <p:grpSpPr bwMode="auto">
          <a:xfrm>
            <a:off x="2336800" y="2012950"/>
            <a:ext cx="2382838" cy="1358900"/>
            <a:chOff x="280" y="1305"/>
            <a:chExt cx="2315" cy="1321"/>
          </a:xfrm>
        </p:grpSpPr>
        <p:sp>
          <p:nvSpPr>
            <p:cNvPr id="1644655" name="Freeform 111"/>
            <p:cNvSpPr>
              <a:spLocks noChangeAspect="1"/>
            </p:cNvSpPr>
            <p:nvPr/>
          </p:nvSpPr>
          <p:spPr bwMode="auto">
            <a:xfrm>
              <a:off x="280" y="1314"/>
              <a:ext cx="2315" cy="1312"/>
            </a:xfrm>
            <a:custGeom>
              <a:avLst/>
              <a:gdLst>
                <a:gd name="T0" fmla="*/ 1326 w 2315"/>
                <a:gd name="T1" fmla="*/ 23 h 1312"/>
                <a:gd name="T2" fmla="*/ 1519 w 2315"/>
                <a:gd name="T3" fmla="*/ 64 h 1312"/>
                <a:gd name="T4" fmla="*/ 1698 w 2315"/>
                <a:gd name="T5" fmla="*/ 121 h 1312"/>
                <a:gd name="T6" fmla="*/ 1865 w 2315"/>
                <a:gd name="T7" fmla="*/ 194 h 1312"/>
                <a:gd name="T8" fmla="*/ 2008 w 2315"/>
                <a:gd name="T9" fmla="*/ 278 h 1312"/>
                <a:gd name="T10" fmla="*/ 2129 w 2315"/>
                <a:gd name="T11" fmla="*/ 375 h 1312"/>
                <a:gd name="T12" fmla="*/ 2222 w 2315"/>
                <a:gd name="T13" fmla="*/ 479 h 1312"/>
                <a:gd name="T14" fmla="*/ 2282 w 2315"/>
                <a:gd name="T15" fmla="*/ 589 h 1312"/>
                <a:gd name="T16" fmla="*/ 2313 w 2315"/>
                <a:gd name="T17" fmla="*/ 699 h 1312"/>
                <a:gd name="T18" fmla="*/ 2308 w 2315"/>
                <a:gd name="T19" fmla="*/ 809 h 1312"/>
                <a:gd name="T20" fmla="*/ 2272 w 2315"/>
                <a:gd name="T21" fmla="*/ 915 h 1312"/>
                <a:gd name="T22" fmla="*/ 2202 w 2315"/>
                <a:gd name="T23" fmla="*/ 1014 h 1312"/>
                <a:gd name="T24" fmla="*/ 2105 w 2315"/>
                <a:gd name="T25" fmla="*/ 1101 h 1312"/>
                <a:gd name="T26" fmla="*/ 1977 w 2315"/>
                <a:gd name="T27" fmla="*/ 1176 h 1312"/>
                <a:gd name="T28" fmla="*/ 1828 w 2315"/>
                <a:gd name="T29" fmla="*/ 1237 h 1312"/>
                <a:gd name="T30" fmla="*/ 1659 w 2315"/>
                <a:gd name="T31" fmla="*/ 1280 h 1312"/>
                <a:gd name="T32" fmla="*/ 1476 w 2315"/>
                <a:gd name="T33" fmla="*/ 1306 h 1312"/>
                <a:gd name="T34" fmla="*/ 1283 w 2315"/>
                <a:gd name="T35" fmla="*/ 1312 h 1312"/>
                <a:gd name="T36" fmla="*/ 1086 w 2315"/>
                <a:gd name="T37" fmla="*/ 1299 h 1312"/>
                <a:gd name="T38" fmla="*/ 894 w 2315"/>
                <a:gd name="T39" fmla="*/ 1269 h 1312"/>
                <a:gd name="T40" fmla="*/ 705 w 2315"/>
                <a:gd name="T41" fmla="*/ 1220 h 1312"/>
                <a:gd name="T42" fmla="*/ 532 w 2315"/>
                <a:gd name="T43" fmla="*/ 1155 h 1312"/>
                <a:gd name="T44" fmla="*/ 377 w 2315"/>
                <a:gd name="T45" fmla="*/ 1077 h 1312"/>
                <a:gd name="T46" fmla="*/ 245 w 2315"/>
                <a:gd name="T47" fmla="*/ 984 h 1312"/>
                <a:gd name="T48" fmla="*/ 137 w 2315"/>
                <a:gd name="T49" fmla="*/ 885 h 1312"/>
                <a:gd name="T50" fmla="*/ 61 w 2315"/>
                <a:gd name="T51" fmla="*/ 777 h 1312"/>
                <a:gd name="T52" fmla="*/ 13 w 2315"/>
                <a:gd name="T53" fmla="*/ 667 h 1312"/>
                <a:gd name="T54" fmla="*/ 0 w 2315"/>
                <a:gd name="T55" fmla="*/ 555 h 1312"/>
                <a:gd name="T56" fmla="*/ 22 w 2315"/>
                <a:gd name="T57" fmla="*/ 447 h 1312"/>
                <a:gd name="T58" fmla="*/ 74 w 2315"/>
                <a:gd name="T59" fmla="*/ 345 h 1312"/>
                <a:gd name="T60" fmla="*/ 158 w 2315"/>
                <a:gd name="T61" fmla="*/ 252 h 1312"/>
                <a:gd name="T62" fmla="*/ 273 w 2315"/>
                <a:gd name="T63" fmla="*/ 170 h 1312"/>
                <a:gd name="T64" fmla="*/ 411 w 2315"/>
                <a:gd name="T65" fmla="*/ 103 h 1312"/>
                <a:gd name="T66" fmla="*/ 571 w 2315"/>
                <a:gd name="T67" fmla="*/ 49 h 1312"/>
                <a:gd name="T68" fmla="*/ 747 w 2315"/>
                <a:gd name="T69" fmla="*/ 17 h 1312"/>
                <a:gd name="T70" fmla="*/ 937 w 2315"/>
                <a:gd name="T71" fmla="*/ 0 h 1312"/>
                <a:gd name="T72" fmla="*/ 1132 w 2315"/>
                <a:gd name="T73" fmla="*/ 2 h 1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315" h="1312">
                  <a:moveTo>
                    <a:pt x="1229" y="10"/>
                  </a:moveTo>
                  <a:lnTo>
                    <a:pt x="1326" y="23"/>
                  </a:lnTo>
                  <a:lnTo>
                    <a:pt x="1424" y="43"/>
                  </a:lnTo>
                  <a:lnTo>
                    <a:pt x="1519" y="64"/>
                  </a:lnTo>
                  <a:lnTo>
                    <a:pt x="1610" y="90"/>
                  </a:lnTo>
                  <a:lnTo>
                    <a:pt x="1698" y="121"/>
                  </a:lnTo>
                  <a:lnTo>
                    <a:pt x="1783" y="155"/>
                  </a:lnTo>
                  <a:lnTo>
                    <a:pt x="1865" y="194"/>
                  </a:lnTo>
                  <a:lnTo>
                    <a:pt x="1938" y="235"/>
                  </a:lnTo>
                  <a:lnTo>
                    <a:pt x="2008" y="278"/>
                  </a:lnTo>
                  <a:lnTo>
                    <a:pt x="2073" y="326"/>
                  </a:lnTo>
                  <a:lnTo>
                    <a:pt x="2129" y="375"/>
                  </a:lnTo>
                  <a:lnTo>
                    <a:pt x="2179" y="425"/>
                  </a:lnTo>
                  <a:lnTo>
                    <a:pt x="2222" y="479"/>
                  </a:lnTo>
                  <a:lnTo>
                    <a:pt x="2256" y="533"/>
                  </a:lnTo>
                  <a:lnTo>
                    <a:pt x="2282" y="589"/>
                  </a:lnTo>
                  <a:lnTo>
                    <a:pt x="2302" y="643"/>
                  </a:lnTo>
                  <a:lnTo>
                    <a:pt x="2313" y="699"/>
                  </a:lnTo>
                  <a:lnTo>
                    <a:pt x="2315" y="755"/>
                  </a:lnTo>
                  <a:lnTo>
                    <a:pt x="2308" y="809"/>
                  </a:lnTo>
                  <a:lnTo>
                    <a:pt x="2295" y="863"/>
                  </a:lnTo>
                  <a:lnTo>
                    <a:pt x="2272" y="915"/>
                  </a:lnTo>
                  <a:lnTo>
                    <a:pt x="2241" y="965"/>
                  </a:lnTo>
                  <a:lnTo>
                    <a:pt x="2202" y="1014"/>
                  </a:lnTo>
                  <a:lnTo>
                    <a:pt x="2157" y="1060"/>
                  </a:lnTo>
                  <a:lnTo>
                    <a:pt x="2105" y="1101"/>
                  </a:lnTo>
                  <a:lnTo>
                    <a:pt x="2044" y="1140"/>
                  </a:lnTo>
                  <a:lnTo>
                    <a:pt x="1977" y="1176"/>
                  </a:lnTo>
                  <a:lnTo>
                    <a:pt x="1906" y="1209"/>
                  </a:lnTo>
                  <a:lnTo>
                    <a:pt x="1828" y="1237"/>
                  </a:lnTo>
                  <a:lnTo>
                    <a:pt x="1746" y="1261"/>
                  </a:lnTo>
                  <a:lnTo>
                    <a:pt x="1659" y="1280"/>
                  </a:lnTo>
                  <a:lnTo>
                    <a:pt x="1569" y="1295"/>
                  </a:lnTo>
                  <a:lnTo>
                    <a:pt x="1476" y="1306"/>
                  </a:lnTo>
                  <a:lnTo>
                    <a:pt x="1380" y="1310"/>
                  </a:lnTo>
                  <a:lnTo>
                    <a:pt x="1283" y="1312"/>
                  </a:lnTo>
                  <a:lnTo>
                    <a:pt x="1186" y="1308"/>
                  </a:lnTo>
                  <a:lnTo>
                    <a:pt x="1086" y="1299"/>
                  </a:lnTo>
                  <a:lnTo>
                    <a:pt x="989" y="1286"/>
                  </a:lnTo>
                  <a:lnTo>
                    <a:pt x="894" y="1269"/>
                  </a:lnTo>
                  <a:lnTo>
                    <a:pt x="798" y="1245"/>
                  </a:lnTo>
                  <a:lnTo>
                    <a:pt x="705" y="1220"/>
                  </a:lnTo>
                  <a:lnTo>
                    <a:pt x="617" y="1189"/>
                  </a:lnTo>
                  <a:lnTo>
                    <a:pt x="532" y="1155"/>
                  </a:lnTo>
                  <a:lnTo>
                    <a:pt x="452" y="1118"/>
                  </a:lnTo>
                  <a:lnTo>
                    <a:pt x="377" y="1077"/>
                  </a:lnTo>
                  <a:lnTo>
                    <a:pt x="307" y="1032"/>
                  </a:lnTo>
                  <a:lnTo>
                    <a:pt x="245" y="984"/>
                  </a:lnTo>
                  <a:lnTo>
                    <a:pt x="186" y="937"/>
                  </a:lnTo>
                  <a:lnTo>
                    <a:pt x="137" y="885"/>
                  </a:lnTo>
                  <a:lnTo>
                    <a:pt x="95" y="831"/>
                  </a:lnTo>
                  <a:lnTo>
                    <a:pt x="61" y="777"/>
                  </a:lnTo>
                  <a:lnTo>
                    <a:pt x="33" y="723"/>
                  </a:lnTo>
                  <a:lnTo>
                    <a:pt x="13" y="667"/>
                  </a:lnTo>
                  <a:lnTo>
                    <a:pt x="5" y="611"/>
                  </a:lnTo>
                  <a:lnTo>
                    <a:pt x="0" y="555"/>
                  </a:lnTo>
                  <a:lnTo>
                    <a:pt x="7" y="501"/>
                  </a:lnTo>
                  <a:lnTo>
                    <a:pt x="22" y="447"/>
                  </a:lnTo>
                  <a:lnTo>
                    <a:pt x="44" y="395"/>
                  </a:lnTo>
                  <a:lnTo>
                    <a:pt x="74" y="345"/>
                  </a:lnTo>
                  <a:lnTo>
                    <a:pt x="113" y="298"/>
                  </a:lnTo>
                  <a:lnTo>
                    <a:pt x="158" y="252"/>
                  </a:lnTo>
                  <a:lnTo>
                    <a:pt x="212" y="209"/>
                  </a:lnTo>
                  <a:lnTo>
                    <a:pt x="273" y="170"/>
                  </a:lnTo>
                  <a:lnTo>
                    <a:pt x="338" y="133"/>
                  </a:lnTo>
                  <a:lnTo>
                    <a:pt x="411" y="103"/>
                  </a:lnTo>
                  <a:lnTo>
                    <a:pt x="489" y="75"/>
                  </a:lnTo>
                  <a:lnTo>
                    <a:pt x="571" y="49"/>
                  </a:lnTo>
                  <a:lnTo>
                    <a:pt x="658" y="30"/>
                  </a:lnTo>
                  <a:lnTo>
                    <a:pt x="747" y="17"/>
                  </a:lnTo>
                  <a:lnTo>
                    <a:pt x="840" y="6"/>
                  </a:lnTo>
                  <a:lnTo>
                    <a:pt x="937" y="0"/>
                  </a:lnTo>
                  <a:lnTo>
                    <a:pt x="1034" y="0"/>
                  </a:lnTo>
                  <a:lnTo>
                    <a:pt x="1132" y="2"/>
                  </a:lnTo>
                  <a:lnTo>
                    <a:pt x="1229" y="1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656" name="Rectangle 112"/>
            <p:cNvSpPr>
              <a:spLocks noChangeAspect="1" noChangeArrowheads="1"/>
            </p:cNvSpPr>
            <p:nvPr/>
          </p:nvSpPr>
          <p:spPr bwMode="auto">
            <a:xfrm>
              <a:off x="1390" y="1305"/>
              <a:ext cx="110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FF0000"/>
                  </a:solidFill>
                </a:rPr>
                <a:t>3</a:t>
              </a:r>
              <a:endParaRPr lang="en-US" sz="1600"/>
            </a:p>
          </p:txBody>
        </p:sp>
      </p:grpSp>
      <p:grpSp>
        <p:nvGrpSpPr>
          <p:cNvPr id="1644657" name="Group 113"/>
          <p:cNvGrpSpPr>
            <a:grpSpLocks noChangeAspect="1"/>
          </p:cNvGrpSpPr>
          <p:nvPr/>
        </p:nvGrpSpPr>
        <p:grpSpPr bwMode="auto">
          <a:xfrm>
            <a:off x="2295526" y="1935164"/>
            <a:ext cx="2462213" cy="1887537"/>
            <a:chOff x="241" y="1229"/>
            <a:chExt cx="2391" cy="1834"/>
          </a:xfrm>
        </p:grpSpPr>
        <p:sp>
          <p:nvSpPr>
            <p:cNvPr id="1644658" name="Freeform 114"/>
            <p:cNvSpPr>
              <a:spLocks noChangeAspect="1"/>
            </p:cNvSpPr>
            <p:nvPr/>
          </p:nvSpPr>
          <p:spPr bwMode="auto">
            <a:xfrm>
              <a:off x="241" y="1229"/>
              <a:ext cx="2391" cy="1611"/>
            </a:xfrm>
            <a:custGeom>
              <a:avLst/>
              <a:gdLst>
                <a:gd name="T0" fmla="*/ 1385 w 2391"/>
                <a:gd name="T1" fmla="*/ 24 h 1611"/>
                <a:gd name="T2" fmla="*/ 1582 w 2391"/>
                <a:gd name="T3" fmla="*/ 69 h 1611"/>
                <a:gd name="T4" fmla="*/ 1768 w 2391"/>
                <a:gd name="T5" fmla="*/ 136 h 1611"/>
                <a:gd name="T6" fmla="*/ 1936 w 2391"/>
                <a:gd name="T7" fmla="*/ 221 h 1611"/>
                <a:gd name="T8" fmla="*/ 2083 w 2391"/>
                <a:gd name="T9" fmla="*/ 322 h 1611"/>
                <a:gd name="T10" fmla="*/ 2207 w 2391"/>
                <a:gd name="T11" fmla="*/ 439 h 1611"/>
                <a:gd name="T12" fmla="*/ 2300 w 2391"/>
                <a:gd name="T13" fmla="*/ 566 h 1611"/>
                <a:gd name="T14" fmla="*/ 2360 w 2391"/>
                <a:gd name="T15" fmla="*/ 698 h 1611"/>
                <a:gd name="T16" fmla="*/ 2388 w 2391"/>
                <a:gd name="T17" fmla="*/ 836 h 1611"/>
                <a:gd name="T18" fmla="*/ 2382 w 2391"/>
                <a:gd name="T19" fmla="*/ 970 h 1611"/>
                <a:gd name="T20" fmla="*/ 2343 w 2391"/>
                <a:gd name="T21" fmla="*/ 1102 h 1611"/>
                <a:gd name="T22" fmla="*/ 2270 w 2391"/>
                <a:gd name="T23" fmla="*/ 1225 h 1611"/>
                <a:gd name="T24" fmla="*/ 2166 w 2391"/>
                <a:gd name="T25" fmla="*/ 1335 h 1611"/>
                <a:gd name="T26" fmla="*/ 2032 w 2391"/>
                <a:gd name="T27" fmla="*/ 1430 h 1611"/>
                <a:gd name="T28" fmla="*/ 1876 w 2391"/>
                <a:gd name="T29" fmla="*/ 1508 h 1611"/>
                <a:gd name="T30" fmla="*/ 1701 w 2391"/>
                <a:gd name="T31" fmla="*/ 1564 h 1611"/>
                <a:gd name="T32" fmla="*/ 1510 w 2391"/>
                <a:gd name="T33" fmla="*/ 1598 h 1611"/>
                <a:gd name="T34" fmla="*/ 1311 w 2391"/>
                <a:gd name="T35" fmla="*/ 1611 h 1611"/>
                <a:gd name="T36" fmla="*/ 1108 w 2391"/>
                <a:gd name="T37" fmla="*/ 1600 h 1611"/>
                <a:gd name="T38" fmla="*/ 907 w 2391"/>
                <a:gd name="T39" fmla="*/ 1568 h 1611"/>
                <a:gd name="T40" fmla="*/ 716 w 2391"/>
                <a:gd name="T41" fmla="*/ 1512 h 1611"/>
                <a:gd name="T42" fmla="*/ 537 w 2391"/>
                <a:gd name="T43" fmla="*/ 1436 h 1611"/>
                <a:gd name="T44" fmla="*/ 379 w 2391"/>
                <a:gd name="T45" fmla="*/ 1341 h 1611"/>
                <a:gd name="T46" fmla="*/ 243 w 2391"/>
                <a:gd name="T47" fmla="*/ 1233 h 1611"/>
                <a:gd name="T48" fmla="*/ 134 w 2391"/>
                <a:gd name="T49" fmla="*/ 1110 h 1611"/>
                <a:gd name="T50" fmla="*/ 57 w 2391"/>
                <a:gd name="T51" fmla="*/ 981 h 1611"/>
                <a:gd name="T52" fmla="*/ 11 w 2391"/>
                <a:gd name="T53" fmla="*/ 845 h 1611"/>
                <a:gd name="T54" fmla="*/ 0 w 2391"/>
                <a:gd name="T55" fmla="*/ 709 h 1611"/>
                <a:gd name="T56" fmla="*/ 24 w 2391"/>
                <a:gd name="T57" fmla="*/ 575 h 1611"/>
                <a:gd name="T58" fmla="*/ 83 w 2391"/>
                <a:gd name="T59" fmla="*/ 447 h 1611"/>
                <a:gd name="T60" fmla="*/ 171 w 2391"/>
                <a:gd name="T61" fmla="*/ 331 h 1611"/>
                <a:gd name="T62" fmla="*/ 290 w 2391"/>
                <a:gd name="T63" fmla="*/ 227 h 1611"/>
                <a:gd name="T64" fmla="*/ 435 w 2391"/>
                <a:gd name="T65" fmla="*/ 141 h 1611"/>
                <a:gd name="T66" fmla="*/ 602 w 2391"/>
                <a:gd name="T67" fmla="*/ 74 h 1611"/>
                <a:gd name="T68" fmla="*/ 786 w 2391"/>
                <a:gd name="T69" fmla="*/ 28 h 1611"/>
                <a:gd name="T70" fmla="*/ 980 w 2391"/>
                <a:gd name="T71" fmla="*/ 3 h 1611"/>
                <a:gd name="T72" fmla="*/ 1181 w 2391"/>
                <a:gd name="T73" fmla="*/ 3 h 1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391" h="1611">
                  <a:moveTo>
                    <a:pt x="1283" y="11"/>
                  </a:moveTo>
                  <a:lnTo>
                    <a:pt x="1385" y="24"/>
                  </a:lnTo>
                  <a:lnTo>
                    <a:pt x="1484" y="46"/>
                  </a:lnTo>
                  <a:lnTo>
                    <a:pt x="1582" y="69"/>
                  </a:lnTo>
                  <a:lnTo>
                    <a:pt x="1675" y="100"/>
                  </a:lnTo>
                  <a:lnTo>
                    <a:pt x="1768" y="136"/>
                  </a:lnTo>
                  <a:lnTo>
                    <a:pt x="1854" y="175"/>
                  </a:lnTo>
                  <a:lnTo>
                    <a:pt x="1936" y="221"/>
                  </a:lnTo>
                  <a:lnTo>
                    <a:pt x="2012" y="270"/>
                  </a:lnTo>
                  <a:lnTo>
                    <a:pt x="2083" y="322"/>
                  </a:lnTo>
                  <a:lnTo>
                    <a:pt x="2148" y="380"/>
                  </a:lnTo>
                  <a:lnTo>
                    <a:pt x="2207" y="439"/>
                  </a:lnTo>
                  <a:lnTo>
                    <a:pt x="2257" y="501"/>
                  </a:lnTo>
                  <a:lnTo>
                    <a:pt x="2300" y="566"/>
                  </a:lnTo>
                  <a:lnTo>
                    <a:pt x="2334" y="631"/>
                  </a:lnTo>
                  <a:lnTo>
                    <a:pt x="2360" y="698"/>
                  </a:lnTo>
                  <a:lnTo>
                    <a:pt x="2380" y="767"/>
                  </a:lnTo>
                  <a:lnTo>
                    <a:pt x="2388" y="836"/>
                  </a:lnTo>
                  <a:lnTo>
                    <a:pt x="2391" y="903"/>
                  </a:lnTo>
                  <a:lnTo>
                    <a:pt x="2382" y="970"/>
                  </a:lnTo>
                  <a:lnTo>
                    <a:pt x="2367" y="1037"/>
                  </a:lnTo>
                  <a:lnTo>
                    <a:pt x="2343" y="1102"/>
                  </a:lnTo>
                  <a:lnTo>
                    <a:pt x="2311" y="1164"/>
                  </a:lnTo>
                  <a:lnTo>
                    <a:pt x="2270" y="1225"/>
                  </a:lnTo>
                  <a:lnTo>
                    <a:pt x="2220" y="1281"/>
                  </a:lnTo>
                  <a:lnTo>
                    <a:pt x="2166" y="1335"/>
                  </a:lnTo>
                  <a:lnTo>
                    <a:pt x="2101" y="1384"/>
                  </a:lnTo>
                  <a:lnTo>
                    <a:pt x="2032" y="1430"/>
                  </a:lnTo>
                  <a:lnTo>
                    <a:pt x="1958" y="1471"/>
                  </a:lnTo>
                  <a:lnTo>
                    <a:pt x="1876" y="1508"/>
                  </a:lnTo>
                  <a:lnTo>
                    <a:pt x="1789" y="1538"/>
                  </a:lnTo>
                  <a:lnTo>
                    <a:pt x="1701" y="1564"/>
                  </a:lnTo>
                  <a:lnTo>
                    <a:pt x="1608" y="1585"/>
                  </a:lnTo>
                  <a:lnTo>
                    <a:pt x="1510" y="1598"/>
                  </a:lnTo>
                  <a:lnTo>
                    <a:pt x="1411" y="1609"/>
                  </a:lnTo>
                  <a:lnTo>
                    <a:pt x="1311" y="1611"/>
                  </a:lnTo>
                  <a:lnTo>
                    <a:pt x="1210" y="1609"/>
                  </a:lnTo>
                  <a:lnTo>
                    <a:pt x="1108" y="1600"/>
                  </a:lnTo>
                  <a:lnTo>
                    <a:pt x="1006" y="1587"/>
                  </a:lnTo>
                  <a:lnTo>
                    <a:pt x="907" y="1568"/>
                  </a:lnTo>
                  <a:lnTo>
                    <a:pt x="809" y="1542"/>
                  </a:lnTo>
                  <a:lnTo>
                    <a:pt x="716" y="1512"/>
                  </a:lnTo>
                  <a:lnTo>
                    <a:pt x="626" y="1475"/>
                  </a:lnTo>
                  <a:lnTo>
                    <a:pt x="537" y="1436"/>
                  </a:lnTo>
                  <a:lnTo>
                    <a:pt x="455" y="1391"/>
                  </a:lnTo>
                  <a:lnTo>
                    <a:pt x="379" y="1341"/>
                  </a:lnTo>
                  <a:lnTo>
                    <a:pt x="308" y="1289"/>
                  </a:lnTo>
                  <a:lnTo>
                    <a:pt x="243" y="1233"/>
                  </a:lnTo>
                  <a:lnTo>
                    <a:pt x="184" y="1173"/>
                  </a:lnTo>
                  <a:lnTo>
                    <a:pt x="134" y="1110"/>
                  </a:lnTo>
                  <a:lnTo>
                    <a:pt x="91" y="1045"/>
                  </a:lnTo>
                  <a:lnTo>
                    <a:pt x="57" y="981"/>
                  </a:lnTo>
                  <a:lnTo>
                    <a:pt x="31" y="914"/>
                  </a:lnTo>
                  <a:lnTo>
                    <a:pt x="11" y="845"/>
                  </a:lnTo>
                  <a:lnTo>
                    <a:pt x="3" y="776"/>
                  </a:lnTo>
                  <a:lnTo>
                    <a:pt x="0" y="709"/>
                  </a:lnTo>
                  <a:lnTo>
                    <a:pt x="9" y="642"/>
                  </a:lnTo>
                  <a:lnTo>
                    <a:pt x="24" y="575"/>
                  </a:lnTo>
                  <a:lnTo>
                    <a:pt x="48" y="510"/>
                  </a:lnTo>
                  <a:lnTo>
                    <a:pt x="83" y="447"/>
                  </a:lnTo>
                  <a:lnTo>
                    <a:pt x="121" y="387"/>
                  </a:lnTo>
                  <a:lnTo>
                    <a:pt x="171" y="331"/>
                  </a:lnTo>
                  <a:lnTo>
                    <a:pt x="227" y="277"/>
                  </a:lnTo>
                  <a:lnTo>
                    <a:pt x="290" y="227"/>
                  </a:lnTo>
                  <a:lnTo>
                    <a:pt x="359" y="182"/>
                  </a:lnTo>
                  <a:lnTo>
                    <a:pt x="435" y="141"/>
                  </a:lnTo>
                  <a:lnTo>
                    <a:pt x="515" y="104"/>
                  </a:lnTo>
                  <a:lnTo>
                    <a:pt x="602" y="74"/>
                  </a:lnTo>
                  <a:lnTo>
                    <a:pt x="690" y="48"/>
                  </a:lnTo>
                  <a:lnTo>
                    <a:pt x="786" y="28"/>
                  </a:lnTo>
                  <a:lnTo>
                    <a:pt x="881" y="13"/>
                  </a:lnTo>
                  <a:lnTo>
                    <a:pt x="980" y="3"/>
                  </a:lnTo>
                  <a:lnTo>
                    <a:pt x="1082" y="0"/>
                  </a:lnTo>
                  <a:lnTo>
                    <a:pt x="1181" y="3"/>
                  </a:lnTo>
                  <a:lnTo>
                    <a:pt x="1283" y="11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659" name="Rectangle 115"/>
            <p:cNvSpPr>
              <a:spLocks noChangeAspect="1" noChangeArrowheads="1"/>
            </p:cNvSpPr>
            <p:nvPr/>
          </p:nvSpPr>
          <p:spPr bwMode="auto">
            <a:xfrm>
              <a:off x="1238" y="2826"/>
              <a:ext cx="110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FF0000"/>
                  </a:solidFill>
                </a:rPr>
                <a:t>4</a:t>
              </a:r>
              <a:endParaRPr lang="en-US" sz="1600"/>
            </a:p>
          </p:txBody>
        </p:sp>
      </p:grpSp>
      <p:grpSp>
        <p:nvGrpSpPr>
          <p:cNvPr id="1644660" name="Group 116"/>
          <p:cNvGrpSpPr>
            <a:grpSpLocks noChangeAspect="1"/>
          </p:cNvGrpSpPr>
          <p:nvPr/>
        </p:nvGrpSpPr>
        <p:grpSpPr bwMode="auto">
          <a:xfrm>
            <a:off x="2247901" y="1673226"/>
            <a:ext cx="2595563" cy="2289175"/>
            <a:chOff x="194" y="975"/>
            <a:chExt cx="2522" cy="2224"/>
          </a:xfrm>
        </p:grpSpPr>
        <p:sp>
          <p:nvSpPr>
            <p:cNvPr id="1644661" name="Rectangle 117"/>
            <p:cNvSpPr>
              <a:spLocks noChangeAspect="1" noChangeArrowheads="1"/>
            </p:cNvSpPr>
            <p:nvPr/>
          </p:nvSpPr>
          <p:spPr bwMode="auto">
            <a:xfrm>
              <a:off x="2138" y="975"/>
              <a:ext cx="111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FF0000"/>
                  </a:solidFill>
                </a:rPr>
                <a:t>5</a:t>
              </a:r>
              <a:endParaRPr lang="en-US" sz="1600"/>
            </a:p>
          </p:txBody>
        </p:sp>
        <p:sp>
          <p:nvSpPr>
            <p:cNvPr id="1644662" name="Freeform 118"/>
            <p:cNvSpPr>
              <a:spLocks noChangeAspect="1"/>
            </p:cNvSpPr>
            <p:nvPr/>
          </p:nvSpPr>
          <p:spPr bwMode="auto">
            <a:xfrm>
              <a:off x="194" y="988"/>
              <a:ext cx="2522" cy="2211"/>
            </a:xfrm>
            <a:custGeom>
              <a:avLst/>
              <a:gdLst>
                <a:gd name="T0" fmla="*/ 1363 w 2522"/>
                <a:gd name="T1" fmla="*/ 4 h 2211"/>
                <a:gd name="T2" fmla="*/ 1568 w 2522"/>
                <a:gd name="T3" fmla="*/ 34 h 2211"/>
                <a:gd name="T4" fmla="*/ 1765 w 2522"/>
                <a:gd name="T5" fmla="*/ 92 h 2211"/>
                <a:gd name="T6" fmla="*/ 1949 w 2522"/>
                <a:gd name="T7" fmla="*/ 179 h 2211"/>
                <a:gd name="T8" fmla="*/ 2113 w 2522"/>
                <a:gd name="T9" fmla="*/ 291 h 2211"/>
                <a:gd name="T10" fmla="*/ 2254 w 2522"/>
                <a:gd name="T11" fmla="*/ 425 h 2211"/>
                <a:gd name="T12" fmla="*/ 2368 w 2522"/>
                <a:gd name="T13" fmla="*/ 578 h 2211"/>
                <a:gd name="T14" fmla="*/ 2453 w 2522"/>
                <a:gd name="T15" fmla="*/ 744 h 2211"/>
                <a:gd name="T16" fmla="*/ 2505 w 2522"/>
                <a:gd name="T17" fmla="*/ 922 h 2211"/>
                <a:gd name="T18" fmla="*/ 2522 w 2522"/>
                <a:gd name="T19" fmla="*/ 1103 h 2211"/>
                <a:gd name="T20" fmla="*/ 2505 w 2522"/>
                <a:gd name="T21" fmla="*/ 1284 h 2211"/>
                <a:gd name="T22" fmla="*/ 2453 w 2522"/>
                <a:gd name="T23" fmla="*/ 1461 h 2211"/>
                <a:gd name="T24" fmla="*/ 2371 w 2522"/>
                <a:gd name="T25" fmla="*/ 1630 h 2211"/>
                <a:gd name="T26" fmla="*/ 2256 w 2522"/>
                <a:gd name="T27" fmla="*/ 1783 h 2211"/>
                <a:gd name="T28" fmla="*/ 2115 w 2522"/>
                <a:gd name="T29" fmla="*/ 1917 h 2211"/>
                <a:gd name="T30" fmla="*/ 1951 w 2522"/>
                <a:gd name="T31" fmla="*/ 2029 h 2211"/>
                <a:gd name="T32" fmla="*/ 1769 w 2522"/>
                <a:gd name="T33" fmla="*/ 2118 h 2211"/>
                <a:gd name="T34" fmla="*/ 1572 w 2522"/>
                <a:gd name="T35" fmla="*/ 2176 h 2211"/>
                <a:gd name="T36" fmla="*/ 1367 w 2522"/>
                <a:gd name="T37" fmla="*/ 2206 h 2211"/>
                <a:gd name="T38" fmla="*/ 1159 w 2522"/>
                <a:gd name="T39" fmla="*/ 2206 h 2211"/>
                <a:gd name="T40" fmla="*/ 954 w 2522"/>
                <a:gd name="T41" fmla="*/ 2178 h 2211"/>
                <a:gd name="T42" fmla="*/ 755 w 2522"/>
                <a:gd name="T43" fmla="*/ 2118 h 2211"/>
                <a:gd name="T44" fmla="*/ 573 w 2522"/>
                <a:gd name="T45" fmla="*/ 2031 h 2211"/>
                <a:gd name="T46" fmla="*/ 409 w 2522"/>
                <a:gd name="T47" fmla="*/ 1919 h 2211"/>
                <a:gd name="T48" fmla="*/ 266 w 2522"/>
                <a:gd name="T49" fmla="*/ 1785 h 2211"/>
                <a:gd name="T50" fmla="*/ 151 w 2522"/>
                <a:gd name="T51" fmla="*/ 1634 h 2211"/>
                <a:gd name="T52" fmla="*/ 69 w 2522"/>
                <a:gd name="T53" fmla="*/ 1466 h 2211"/>
                <a:gd name="T54" fmla="*/ 17 w 2522"/>
                <a:gd name="T55" fmla="*/ 1289 h 2211"/>
                <a:gd name="T56" fmla="*/ 0 w 2522"/>
                <a:gd name="T57" fmla="*/ 1107 h 2211"/>
                <a:gd name="T58" fmla="*/ 17 w 2522"/>
                <a:gd name="T59" fmla="*/ 926 h 2211"/>
                <a:gd name="T60" fmla="*/ 67 w 2522"/>
                <a:gd name="T61" fmla="*/ 749 h 2211"/>
                <a:gd name="T62" fmla="*/ 151 w 2522"/>
                <a:gd name="T63" fmla="*/ 580 h 2211"/>
                <a:gd name="T64" fmla="*/ 264 w 2522"/>
                <a:gd name="T65" fmla="*/ 429 h 2211"/>
                <a:gd name="T66" fmla="*/ 404 w 2522"/>
                <a:gd name="T67" fmla="*/ 293 h 2211"/>
                <a:gd name="T68" fmla="*/ 569 w 2522"/>
                <a:gd name="T69" fmla="*/ 181 h 2211"/>
                <a:gd name="T70" fmla="*/ 753 w 2522"/>
                <a:gd name="T71" fmla="*/ 95 h 2211"/>
                <a:gd name="T72" fmla="*/ 949 w 2522"/>
                <a:gd name="T73" fmla="*/ 34 h 2211"/>
                <a:gd name="T74" fmla="*/ 1155 w 2522"/>
                <a:gd name="T75" fmla="*/ 4 h 2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522" h="2211">
                  <a:moveTo>
                    <a:pt x="1259" y="0"/>
                  </a:moveTo>
                  <a:lnTo>
                    <a:pt x="1363" y="4"/>
                  </a:lnTo>
                  <a:lnTo>
                    <a:pt x="1466" y="15"/>
                  </a:lnTo>
                  <a:lnTo>
                    <a:pt x="1568" y="34"/>
                  </a:lnTo>
                  <a:lnTo>
                    <a:pt x="1668" y="60"/>
                  </a:lnTo>
                  <a:lnTo>
                    <a:pt x="1765" y="92"/>
                  </a:lnTo>
                  <a:lnTo>
                    <a:pt x="1858" y="131"/>
                  </a:lnTo>
                  <a:lnTo>
                    <a:pt x="1949" y="179"/>
                  </a:lnTo>
                  <a:lnTo>
                    <a:pt x="2033" y="233"/>
                  </a:lnTo>
                  <a:lnTo>
                    <a:pt x="2113" y="291"/>
                  </a:lnTo>
                  <a:lnTo>
                    <a:pt x="2187" y="356"/>
                  </a:lnTo>
                  <a:lnTo>
                    <a:pt x="2254" y="425"/>
                  </a:lnTo>
                  <a:lnTo>
                    <a:pt x="2314" y="498"/>
                  </a:lnTo>
                  <a:lnTo>
                    <a:pt x="2368" y="578"/>
                  </a:lnTo>
                  <a:lnTo>
                    <a:pt x="2414" y="660"/>
                  </a:lnTo>
                  <a:lnTo>
                    <a:pt x="2453" y="744"/>
                  </a:lnTo>
                  <a:lnTo>
                    <a:pt x="2483" y="831"/>
                  </a:lnTo>
                  <a:lnTo>
                    <a:pt x="2505" y="922"/>
                  </a:lnTo>
                  <a:lnTo>
                    <a:pt x="2518" y="1012"/>
                  </a:lnTo>
                  <a:lnTo>
                    <a:pt x="2522" y="1103"/>
                  </a:lnTo>
                  <a:lnTo>
                    <a:pt x="2518" y="1194"/>
                  </a:lnTo>
                  <a:lnTo>
                    <a:pt x="2505" y="1284"/>
                  </a:lnTo>
                  <a:lnTo>
                    <a:pt x="2483" y="1375"/>
                  </a:lnTo>
                  <a:lnTo>
                    <a:pt x="2453" y="1461"/>
                  </a:lnTo>
                  <a:lnTo>
                    <a:pt x="2416" y="1548"/>
                  </a:lnTo>
                  <a:lnTo>
                    <a:pt x="2371" y="1630"/>
                  </a:lnTo>
                  <a:lnTo>
                    <a:pt x="2317" y="1707"/>
                  </a:lnTo>
                  <a:lnTo>
                    <a:pt x="2256" y="1783"/>
                  </a:lnTo>
                  <a:lnTo>
                    <a:pt x="2189" y="1852"/>
                  </a:lnTo>
                  <a:lnTo>
                    <a:pt x="2115" y="1917"/>
                  </a:lnTo>
                  <a:lnTo>
                    <a:pt x="2037" y="1975"/>
                  </a:lnTo>
                  <a:lnTo>
                    <a:pt x="1951" y="2029"/>
                  </a:lnTo>
                  <a:lnTo>
                    <a:pt x="1862" y="2077"/>
                  </a:lnTo>
                  <a:lnTo>
                    <a:pt x="1769" y="2118"/>
                  </a:lnTo>
                  <a:lnTo>
                    <a:pt x="1672" y="2150"/>
                  </a:lnTo>
                  <a:lnTo>
                    <a:pt x="1572" y="2176"/>
                  </a:lnTo>
                  <a:lnTo>
                    <a:pt x="1471" y="2195"/>
                  </a:lnTo>
                  <a:lnTo>
                    <a:pt x="1367" y="2206"/>
                  </a:lnTo>
                  <a:lnTo>
                    <a:pt x="1263" y="2211"/>
                  </a:lnTo>
                  <a:lnTo>
                    <a:pt x="1159" y="2206"/>
                  </a:lnTo>
                  <a:lnTo>
                    <a:pt x="1055" y="2195"/>
                  </a:lnTo>
                  <a:lnTo>
                    <a:pt x="954" y="2178"/>
                  </a:lnTo>
                  <a:lnTo>
                    <a:pt x="852" y="2152"/>
                  </a:lnTo>
                  <a:lnTo>
                    <a:pt x="755" y="2118"/>
                  </a:lnTo>
                  <a:lnTo>
                    <a:pt x="662" y="2079"/>
                  </a:lnTo>
                  <a:lnTo>
                    <a:pt x="573" y="2031"/>
                  </a:lnTo>
                  <a:lnTo>
                    <a:pt x="486" y="1980"/>
                  </a:lnTo>
                  <a:lnTo>
                    <a:pt x="409" y="1919"/>
                  </a:lnTo>
                  <a:lnTo>
                    <a:pt x="333" y="1856"/>
                  </a:lnTo>
                  <a:lnTo>
                    <a:pt x="266" y="1785"/>
                  </a:lnTo>
                  <a:lnTo>
                    <a:pt x="205" y="1712"/>
                  </a:lnTo>
                  <a:lnTo>
                    <a:pt x="151" y="1634"/>
                  </a:lnTo>
                  <a:lnTo>
                    <a:pt x="106" y="1552"/>
                  </a:lnTo>
                  <a:lnTo>
                    <a:pt x="69" y="1466"/>
                  </a:lnTo>
                  <a:lnTo>
                    <a:pt x="39" y="1379"/>
                  </a:lnTo>
                  <a:lnTo>
                    <a:pt x="17" y="1289"/>
                  </a:lnTo>
                  <a:lnTo>
                    <a:pt x="4" y="1198"/>
                  </a:lnTo>
                  <a:lnTo>
                    <a:pt x="0" y="1107"/>
                  </a:lnTo>
                  <a:lnTo>
                    <a:pt x="4" y="1017"/>
                  </a:lnTo>
                  <a:lnTo>
                    <a:pt x="17" y="926"/>
                  </a:lnTo>
                  <a:lnTo>
                    <a:pt x="37" y="835"/>
                  </a:lnTo>
                  <a:lnTo>
                    <a:pt x="67" y="749"/>
                  </a:lnTo>
                  <a:lnTo>
                    <a:pt x="106" y="662"/>
                  </a:lnTo>
                  <a:lnTo>
                    <a:pt x="151" y="580"/>
                  </a:lnTo>
                  <a:lnTo>
                    <a:pt x="203" y="503"/>
                  </a:lnTo>
                  <a:lnTo>
                    <a:pt x="264" y="429"/>
                  </a:lnTo>
                  <a:lnTo>
                    <a:pt x="331" y="358"/>
                  </a:lnTo>
                  <a:lnTo>
                    <a:pt x="404" y="293"/>
                  </a:lnTo>
                  <a:lnTo>
                    <a:pt x="484" y="235"/>
                  </a:lnTo>
                  <a:lnTo>
                    <a:pt x="569" y="181"/>
                  </a:lnTo>
                  <a:lnTo>
                    <a:pt x="660" y="133"/>
                  </a:lnTo>
                  <a:lnTo>
                    <a:pt x="753" y="95"/>
                  </a:lnTo>
                  <a:lnTo>
                    <a:pt x="850" y="60"/>
                  </a:lnTo>
                  <a:lnTo>
                    <a:pt x="949" y="34"/>
                  </a:lnTo>
                  <a:lnTo>
                    <a:pt x="1051" y="15"/>
                  </a:lnTo>
                  <a:lnTo>
                    <a:pt x="1155" y="4"/>
                  </a:lnTo>
                  <a:lnTo>
                    <a:pt x="1259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3166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4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4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4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4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4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4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4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4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4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4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4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4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4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4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4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4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4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55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86422"/>
            <a:ext cx="10744200" cy="1295400"/>
          </a:xfrm>
        </p:spPr>
        <p:txBody>
          <a:bodyPr>
            <a:normAutofit fontScale="90000"/>
          </a:bodyPr>
          <a:lstStyle/>
          <a:p>
            <a:r>
              <a:rPr lang="en-US" dirty="0"/>
              <a:t>Hierarchical Clustering:  Time and Space requirements</a:t>
            </a:r>
          </a:p>
        </p:txBody>
      </p:sp>
      <p:sp>
        <p:nvSpPr>
          <p:cNvPr id="1645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11277600" cy="4229100"/>
          </a:xfrm>
        </p:spPr>
        <p:txBody>
          <a:bodyPr/>
          <a:lstStyle/>
          <a:p>
            <a:r>
              <a:rPr lang="en-US" dirty="0"/>
              <a:t>O(</a:t>
            </a:r>
            <a:r>
              <a:rPr lang="en-US" dirty="0" err="1"/>
              <a:t>N</a:t>
            </a:r>
            <a:r>
              <a:rPr lang="en-US" baseline="30000" dirty="0" err="1"/>
              <a:t>2</a:t>
            </a:r>
            <a:r>
              <a:rPr lang="en-US" dirty="0"/>
              <a:t>) space since it uses the proximity matrix.  </a:t>
            </a:r>
          </a:p>
          <a:p>
            <a:pPr lvl="1"/>
            <a:r>
              <a:rPr lang="en-US" dirty="0"/>
              <a:t>N is the number of points.</a:t>
            </a:r>
          </a:p>
          <a:p>
            <a:pPr lvl="1"/>
            <a:endParaRPr lang="en-US" dirty="0"/>
          </a:p>
          <a:p>
            <a:r>
              <a:rPr lang="en-US" dirty="0"/>
              <a:t>O(</a:t>
            </a:r>
            <a:r>
              <a:rPr lang="en-US" dirty="0" err="1"/>
              <a:t>N</a:t>
            </a:r>
            <a:r>
              <a:rPr lang="en-US" baseline="30000" dirty="0" err="1"/>
              <a:t>3</a:t>
            </a:r>
            <a:r>
              <a:rPr lang="en-US" dirty="0"/>
              <a:t>) time in many cases</a:t>
            </a:r>
          </a:p>
          <a:p>
            <a:pPr lvl="1"/>
            <a:r>
              <a:rPr lang="en-US" dirty="0"/>
              <a:t>There are N steps and at each step the size, </a:t>
            </a:r>
            <a:r>
              <a:rPr lang="en-US" dirty="0" err="1"/>
              <a:t>N</a:t>
            </a:r>
            <a:r>
              <a:rPr lang="en-US" baseline="30000" dirty="0" err="1"/>
              <a:t>2</a:t>
            </a:r>
            <a:r>
              <a:rPr lang="en-US" dirty="0"/>
              <a:t>, proximity matrix must be updated and searched</a:t>
            </a:r>
          </a:p>
          <a:p>
            <a:pPr lvl="1"/>
            <a:r>
              <a:rPr lang="en-US" dirty="0"/>
              <a:t>Complexity can be reduced to O(</a:t>
            </a:r>
            <a:r>
              <a:rPr lang="en-US" dirty="0" err="1"/>
              <a:t>N</a:t>
            </a:r>
            <a:r>
              <a:rPr lang="en-US" baseline="30000" dirty="0" err="1"/>
              <a:t>2</a:t>
            </a:r>
            <a:r>
              <a:rPr lang="en-US" dirty="0"/>
              <a:t> log(N) ) time for some approaches</a:t>
            </a:r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35833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65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11658600" cy="1143000"/>
          </a:xfrm>
        </p:spPr>
        <p:txBody>
          <a:bodyPr>
            <a:noAutofit/>
          </a:bodyPr>
          <a:lstStyle/>
          <a:p>
            <a:r>
              <a:rPr lang="en-US" dirty="0"/>
              <a:t>Hierarchical Clustering:  Problems and Limitations</a:t>
            </a:r>
          </a:p>
        </p:txBody>
      </p:sp>
      <p:sp>
        <p:nvSpPr>
          <p:cNvPr id="1646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828800"/>
            <a:ext cx="11582400" cy="4876800"/>
          </a:xfrm>
        </p:spPr>
        <p:txBody>
          <a:bodyPr>
            <a:normAutofit/>
          </a:bodyPr>
          <a:lstStyle/>
          <a:p>
            <a:r>
              <a:rPr lang="en-US" dirty="0"/>
              <a:t>Computational complexity in time and space</a:t>
            </a:r>
          </a:p>
          <a:p>
            <a:endParaRPr lang="en-US" dirty="0"/>
          </a:p>
          <a:p>
            <a:r>
              <a:rPr lang="en-US" dirty="0"/>
              <a:t>Once a decision is made to combine two clusters, it cannot be undone</a:t>
            </a:r>
          </a:p>
          <a:p>
            <a:pPr lvl="4"/>
            <a:endParaRPr lang="en-US" dirty="0"/>
          </a:p>
          <a:p>
            <a:r>
              <a:rPr lang="en-US" dirty="0"/>
              <a:t>No objective function is directly minimized</a:t>
            </a:r>
          </a:p>
          <a:p>
            <a:pPr lvl="4"/>
            <a:endParaRPr lang="en-US" dirty="0"/>
          </a:p>
          <a:p>
            <a:r>
              <a:rPr lang="en-US" dirty="0"/>
              <a:t>Different schemes have problems with one or more of the following:</a:t>
            </a:r>
          </a:p>
          <a:p>
            <a:pPr lvl="1"/>
            <a:r>
              <a:rPr lang="en-US" dirty="0"/>
              <a:t>Sensitivity to noise and outliers</a:t>
            </a:r>
          </a:p>
          <a:p>
            <a:pPr lvl="1"/>
            <a:r>
              <a:rPr lang="en-US" dirty="0"/>
              <a:t>Difficulty handling different sized clusters and convex shapes</a:t>
            </a:r>
          </a:p>
          <a:p>
            <a:pPr lvl="1"/>
            <a:r>
              <a:rPr lang="en-US" dirty="0"/>
              <a:t>Breaking large clusters</a:t>
            </a:r>
          </a:p>
        </p:txBody>
      </p:sp>
    </p:spTree>
    <p:extLst>
      <p:ext uri="{BB962C8B-B14F-4D97-AF65-F5344CB8AC3E}">
        <p14:creationId xmlns:p14="http://schemas.microsoft.com/office/powerpoint/2010/main" val="233596271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DBSCAN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58603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DBSCAN: Density-Based 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0070C0"/>
                </a:solidFill>
              </a:rPr>
              <a:t>DBSCAN</a:t>
            </a:r>
            <a:r>
              <a:rPr lang="en-US" dirty="0"/>
              <a:t> is a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Density-Based Clustering </a:t>
            </a:r>
            <a:r>
              <a:rPr lang="en-US" dirty="0"/>
              <a:t>algorithm</a:t>
            </a:r>
          </a:p>
          <a:p>
            <a:endParaRPr lang="en-US" dirty="0"/>
          </a:p>
          <a:p>
            <a:r>
              <a:rPr lang="en-US" dirty="0"/>
              <a:t>Reminder: In density-based clustering we partition points into dense regions separated by not-so-dense regions.</a:t>
            </a:r>
          </a:p>
          <a:p>
            <a:endParaRPr lang="en-US" dirty="0"/>
          </a:p>
          <a:p>
            <a:r>
              <a:rPr lang="en-US" dirty="0"/>
              <a:t>Important Questions:</a:t>
            </a:r>
          </a:p>
          <a:p>
            <a:pPr lvl="1"/>
            <a:r>
              <a:rPr lang="en-US" dirty="0"/>
              <a:t>How do we measure density?</a:t>
            </a:r>
          </a:p>
          <a:p>
            <a:pPr lvl="1"/>
            <a:r>
              <a:rPr lang="en-US" dirty="0"/>
              <a:t>What is a dense region?</a:t>
            </a:r>
          </a:p>
          <a:p>
            <a:pPr lvl="1"/>
            <a:endParaRPr lang="en-US" dirty="0"/>
          </a:p>
          <a:p>
            <a:r>
              <a:rPr lang="en-US" dirty="0"/>
              <a:t>DBSCAN:</a:t>
            </a:r>
          </a:p>
          <a:p>
            <a:pPr lvl="1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Density at point </a:t>
            </a:r>
            <a:r>
              <a:rPr lang="en-US" dirty="0">
                <a:solidFill>
                  <a:srgbClr val="0070C0"/>
                </a:solidFill>
              </a:rPr>
              <a:t>p</a:t>
            </a:r>
            <a:r>
              <a:rPr lang="en-US" dirty="0"/>
              <a:t>: number of points within a circle of radius </a:t>
            </a:r>
            <a:r>
              <a:rPr lang="en-US" dirty="0" err="1">
                <a:solidFill>
                  <a:srgbClr val="0070C0"/>
                </a:solidFill>
              </a:rPr>
              <a:t>Eps</a:t>
            </a:r>
            <a:endParaRPr lang="en-US" dirty="0">
              <a:solidFill>
                <a:srgbClr val="0070C0"/>
              </a:solidFill>
            </a:endParaRPr>
          </a:p>
          <a:p>
            <a:pPr lvl="1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Dense Region</a:t>
            </a:r>
            <a:r>
              <a:rPr lang="en-US" dirty="0"/>
              <a:t>: A circle of radius </a:t>
            </a:r>
            <a:r>
              <a:rPr lang="en-US" dirty="0" err="1">
                <a:solidFill>
                  <a:srgbClr val="0070C0"/>
                </a:solidFill>
              </a:rPr>
              <a:t>Eps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that contains at least </a:t>
            </a:r>
            <a:r>
              <a:rPr lang="en-US" dirty="0" err="1">
                <a:solidFill>
                  <a:srgbClr val="0070C0"/>
                </a:solidFill>
              </a:rPr>
              <a:t>MinPts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points</a:t>
            </a:r>
          </a:p>
        </p:txBody>
      </p:sp>
    </p:spTree>
    <p:extLst>
      <p:ext uri="{BB962C8B-B14F-4D97-AF65-F5344CB8AC3E}">
        <p14:creationId xmlns:p14="http://schemas.microsoft.com/office/powerpoint/2010/main" val="237434133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96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45363"/>
            <a:ext cx="8280400" cy="1066800"/>
          </a:xfrm>
        </p:spPr>
        <p:txBody>
          <a:bodyPr>
            <a:normAutofit/>
          </a:bodyPr>
          <a:lstStyle/>
          <a:p>
            <a:r>
              <a:rPr lang="en-US" dirty="0"/>
              <a:t>DBSCAN</a:t>
            </a:r>
          </a:p>
        </p:txBody>
      </p:sp>
      <p:sp>
        <p:nvSpPr>
          <p:cNvPr id="1649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11353800" cy="5181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Characterization of points</a:t>
            </a: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800" dirty="0"/>
              <a:t>A point is a </a:t>
            </a:r>
            <a:r>
              <a:rPr lang="en-US" sz="2800" dirty="0">
                <a:solidFill>
                  <a:srgbClr val="FF0000"/>
                </a:solidFill>
              </a:rPr>
              <a:t>core point</a:t>
            </a:r>
            <a:r>
              <a:rPr lang="en-US" sz="2800" dirty="0"/>
              <a:t> if it has more than a specified number of points (</a:t>
            </a:r>
            <a:r>
              <a:rPr lang="en-US" sz="2800" dirty="0" err="1">
                <a:solidFill>
                  <a:srgbClr val="0070C0"/>
                </a:solidFill>
              </a:rPr>
              <a:t>MinPts</a:t>
            </a:r>
            <a:r>
              <a:rPr lang="en-US" sz="2800" dirty="0"/>
              <a:t>) within </a:t>
            </a:r>
            <a:r>
              <a:rPr lang="en-US" sz="2800" dirty="0" err="1">
                <a:solidFill>
                  <a:srgbClr val="0070C0"/>
                </a:solidFill>
              </a:rPr>
              <a:t>Eps</a:t>
            </a:r>
            <a:endParaRPr lang="en-US" sz="2800" dirty="0">
              <a:solidFill>
                <a:srgbClr val="0070C0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sz="2400" dirty="0"/>
              <a:t>These points belong in a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dense region </a:t>
            </a:r>
            <a:r>
              <a:rPr lang="en-US" sz="2400" dirty="0"/>
              <a:t>and are at the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interior</a:t>
            </a:r>
            <a:r>
              <a:rPr lang="en-US" sz="2400" dirty="0"/>
              <a:t> of a cluster</a:t>
            </a:r>
          </a:p>
          <a:p>
            <a:pPr lvl="1">
              <a:lnSpc>
                <a:spcPct val="90000"/>
              </a:lnSpc>
            </a:pPr>
            <a:endParaRPr lang="en-US" sz="2800" dirty="0"/>
          </a:p>
          <a:p>
            <a:pPr lvl="1">
              <a:lnSpc>
                <a:spcPct val="90000"/>
              </a:lnSpc>
            </a:pPr>
            <a:r>
              <a:rPr lang="en-US" sz="2800" dirty="0"/>
              <a:t>A </a:t>
            </a:r>
            <a:r>
              <a:rPr lang="en-US" sz="2800" dirty="0">
                <a:solidFill>
                  <a:srgbClr val="FF0000"/>
                </a:solidFill>
              </a:rPr>
              <a:t>border point</a:t>
            </a:r>
            <a:r>
              <a:rPr lang="en-US" sz="2800" dirty="0"/>
              <a:t> has fewer than </a:t>
            </a:r>
            <a:r>
              <a:rPr lang="en-US" sz="2800" dirty="0" err="1">
                <a:solidFill>
                  <a:srgbClr val="0070C0"/>
                </a:solidFill>
              </a:rPr>
              <a:t>MinPts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/>
              <a:t>within </a:t>
            </a:r>
            <a:r>
              <a:rPr lang="en-US" sz="2800" dirty="0">
                <a:solidFill>
                  <a:srgbClr val="0070C0"/>
                </a:solidFill>
              </a:rPr>
              <a:t>Eps</a:t>
            </a:r>
            <a:r>
              <a:rPr lang="en-US" sz="2800" dirty="0"/>
              <a:t>, but it is in the neighborhood of a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core</a:t>
            </a:r>
            <a:r>
              <a:rPr lang="en-US" sz="2800" dirty="0"/>
              <a:t> point.</a:t>
            </a:r>
          </a:p>
          <a:p>
            <a:pPr lvl="1">
              <a:lnSpc>
                <a:spcPct val="90000"/>
              </a:lnSpc>
            </a:pPr>
            <a:endParaRPr lang="en-US" sz="2800" dirty="0"/>
          </a:p>
          <a:p>
            <a:pPr lvl="1">
              <a:lnSpc>
                <a:spcPct val="90000"/>
              </a:lnSpc>
            </a:pPr>
            <a:r>
              <a:rPr lang="en-US" sz="2800" dirty="0"/>
              <a:t>A </a:t>
            </a:r>
            <a:r>
              <a:rPr lang="en-US" sz="2800" dirty="0">
                <a:solidFill>
                  <a:srgbClr val="FF0000"/>
                </a:solidFill>
              </a:rPr>
              <a:t>noise point</a:t>
            </a:r>
            <a:r>
              <a:rPr lang="en-US" sz="2800" dirty="0"/>
              <a:t> is any point that is neither a core point nor a border point. </a:t>
            </a:r>
          </a:p>
          <a:p>
            <a:pPr marL="533400" indent="-533400">
              <a:lnSpc>
                <a:spcPct val="9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7085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06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80400" cy="1219200"/>
          </a:xfrm>
        </p:spPr>
        <p:txBody>
          <a:bodyPr>
            <a:normAutofit fontScale="90000"/>
          </a:bodyPr>
          <a:lstStyle/>
          <a:p>
            <a:r>
              <a:rPr lang="en-US" dirty="0"/>
              <a:t>DBSCAN: Core, Border, and Noise Points</a:t>
            </a:r>
          </a:p>
        </p:txBody>
      </p:sp>
      <p:pic>
        <p:nvPicPr>
          <p:cNvPr id="16506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11"/>
          <a:stretch>
            <a:fillRect/>
          </a:stretch>
        </p:blipFill>
        <p:spPr bwMode="auto">
          <a:xfrm>
            <a:off x="2285999" y="1447800"/>
            <a:ext cx="7313613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446741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73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533400"/>
            <a:ext cx="82804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DBSCAN: Core, Border and Noise Points</a:t>
            </a:r>
          </a:p>
        </p:txBody>
      </p:sp>
      <p:pic>
        <p:nvPicPr>
          <p:cNvPr id="16527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745" y="1777906"/>
            <a:ext cx="4872038" cy="365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52740" name="Text Box 4"/>
          <p:cNvSpPr txBox="1">
            <a:spLocks noChangeArrowheads="1"/>
          </p:cNvSpPr>
          <p:nvPr/>
        </p:nvSpPr>
        <p:spPr bwMode="auto">
          <a:xfrm>
            <a:off x="2057400" y="5231237"/>
            <a:ext cx="2514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Original Points</a:t>
            </a:r>
          </a:p>
        </p:txBody>
      </p:sp>
      <p:sp>
        <p:nvSpPr>
          <p:cNvPr id="1652741" name="Text Box 5"/>
          <p:cNvSpPr txBox="1">
            <a:spLocks noChangeArrowheads="1"/>
          </p:cNvSpPr>
          <p:nvPr/>
        </p:nvSpPr>
        <p:spPr bwMode="auto">
          <a:xfrm>
            <a:off x="6248400" y="5201499"/>
            <a:ext cx="5257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Point types: </a:t>
            </a:r>
            <a:r>
              <a:rPr lang="en-US" sz="2400" dirty="0">
                <a:solidFill>
                  <a:srgbClr val="92D050"/>
                </a:solidFill>
              </a:rPr>
              <a:t>core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3399"/>
                </a:solidFill>
              </a:rPr>
              <a:t>border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FF0000"/>
                </a:solidFill>
              </a:rPr>
              <a:t>noise</a:t>
            </a:r>
          </a:p>
        </p:txBody>
      </p:sp>
      <p:pic>
        <p:nvPicPr>
          <p:cNvPr id="165274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0219" y="1611737"/>
            <a:ext cx="4872038" cy="365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52743" name="Text Box 7"/>
          <p:cNvSpPr txBox="1">
            <a:spLocks noChangeArrowheads="1"/>
          </p:cNvSpPr>
          <p:nvPr/>
        </p:nvSpPr>
        <p:spPr bwMode="auto">
          <a:xfrm>
            <a:off x="4263483" y="5953475"/>
            <a:ext cx="3276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err="1"/>
              <a:t>Eps</a:t>
            </a:r>
            <a:r>
              <a:rPr lang="en-US" sz="2400" dirty="0"/>
              <a:t> = 10, </a:t>
            </a:r>
            <a:r>
              <a:rPr lang="en-US" sz="2400" dirty="0" err="1"/>
              <a:t>MinPts</a:t>
            </a:r>
            <a:r>
              <a:rPr lang="en-US" sz="2400" dirty="0"/>
              <a:t> = 4</a:t>
            </a:r>
          </a:p>
        </p:txBody>
      </p:sp>
    </p:spTree>
    <p:extLst>
      <p:ext uri="{BB962C8B-B14F-4D97-AF65-F5344CB8AC3E}">
        <p14:creationId xmlns:p14="http://schemas.microsoft.com/office/powerpoint/2010/main" val="296970995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913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28873" y="466726"/>
            <a:ext cx="8426450" cy="838200"/>
          </a:xfrm>
          <a:noFill/>
          <a:ln/>
        </p:spPr>
        <p:txBody>
          <a:bodyPr vert="horz" lIns="92075" tIns="46038" rIns="92075" bIns="46038" rtlCol="0" anchor="ctr">
            <a:normAutofit/>
          </a:bodyPr>
          <a:lstStyle/>
          <a:p>
            <a:r>
              <a:rPr lang="en-US" altLang="zh-CN" dirty="0">
                <a:ea typeface="宋体" pitchFamily="2" charset="-122"/>
              </a:rPr>
              <a:t>Density-Connected points</a:t>
            </a:r>
          </a:p>
        </p:txBody>
      </p:sp>
      <p:sp>
        <p:nvSpPr>
          <p:cNvPr id="149913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50661" y="1447800"/>
            <a:ext cx="7321550" cy="5029200"/>
          </a:xfrm>
          <a:noFill/>
          <a:ln/>
        </p:spPr>
        <p:txBody>
          <a:bodyPr vert="horz" lIns="92075" tIns="46038" rIns="92075" bIns="46038" rtlCol="0">
            <a:normAutofit/>
          </a:bodyPr>
          <a:lstStyle/>
          <a:p>
            <a:pPr>
              <a:spcBef>
                <a:spcPct val="50000"/>
              </a:spcBef>
            </a:pPr>
            <a:r>
              <a:rPr lang="en-US" altLang="zh-CN" dirty="0">
                <a:solidFill>
                  <a:srgbClr val="FF0000"/>
                </a:solidFill>
                <a:ea typeface="宋体" pitchFamily="2" charset="-122"/>
              </a:rPr>
              <a:t>Density edge</a:t>
            </a:r>
          </a:p>
          <a:p>
            <a:pPr lvl="1">
              <a:spcBef>
                <a:spcPct val="50000"/>
              </a:spcBef>
            </a:pPr>
            <a:r>
              <a:rPr lang="en-US" altLang="zh-CN" sz="2800" dirty="0">
                <a:ea typeface="宋体" pitchFamily="2" charset="-122"/>
              </a:rPr>
              <a:t>We place an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edge</a:t>
            </a:r>
            <a:r>
              <a:rPr lang="en-US" altLang="zh-CN" sz="2800" dirty="0">
                <a:ea typeface="宋体" pitchFamily="2" charset="-122"/>
              </a:rPr>
              <a:t> between two core points </a:t>
            </a:r>
            <a:r>
              <a:rPr lang="en-US" altLang="zh-CN" sz="2800" dirty="0">
                <a:solidFill>
                  <a:srgbClr val="00B050"/>
                </a:solidFill>
                <a:ea typeface="宋体" pitchFamily="2" charset="-122"/>
              </a:rPr>
              <a:t>q</a:t>
            </a:r>
            <a:r>
              <a:rPr lang="en-US" altLang="zh-CN" sz="2800" dirty="0">
                <a:ea typeface="宋体" pitchFamily="2" charset="-122"/>
              </a:rPr>
              <a:t> and </a:t>
            </a:r>
            <a:r>
              <a:rPr lang="en-US" altLang="zh-CN" sz="2800" dirty="0">
                <a:solidFill>
                  <a:srgbClr val="00B050"/>
                </a:solidFill>
                <a:ea typeface="宋体" pitchFamily="2" charset="-122"/>
              </a:rPr>
              <a:t>p</a:t>
            </a:r>
            <a:r>
              <a:rPr lang="en-US" altLang="zh-CN" sz="2800" dirty="0">
                <a:ea typeface="宋体" pitchFamily="2" charset="-122"/>
              </a:rPr>
              <a:t> if they are within distance </a:t>
            </a:r>
            <a:r>
              <a:rPr lang="en-US" altLang="zh-CN" sz="2800" dirty="0" err="1">
                <a:solidFill>
                  <a:srgbClr val="0070C0"/>
                </a:solidFill>
                <a:ea typeface="宋体" pitchFamily="2" charset="-122"/>
              </a:rPr>
              <a:t>Eps</a:t>
            </a:r>
            <a:r>
              <a:rPr lang="en-US" altLang="zh-CN" sz="2800" dirty="0">
                <a:ea typeface="宋体" pitchFamily="2" charset="-122"/>
              </a:rPr>
              <a:t>.</a:t>
            </a:r>
          </a:p>
          <a:p>
            <a:pPr>
              <a:spcBef>
                <a:spcPct val="50000"/>
              </a:spcBef>
            </a:pPr>
            <a:endParaRPr lang="en-US" altLang="zh-CN" dirty="0">
              <a:solidFill>
                <a:srgbClr val="FF0000"/>
              </a:solidFill>
              <a:ea typeface="宋体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dirty="0">
                <a:solidFill>
                  <a:srgbClr val="FF0000"/>
                </a:solidFill>
                <a:ea typeface="宋体" pitchFamily="2" charset="-122"/>
              </a:rPr>
              <a:t>Density-connected</a:t>
            </a:r>
          </a:p>
          <a:p>
            <a:pPr lvl="1">
              <a:spcBef>
                <a:spcPct val="50000"/>
              </a:spcBef>
            </a:pPr>
            <a:r>
              <a:rPr lang="en-US" altLang="zh-CN" sz="2800" dirty="0">
                <a:ea typeface="宋体" pitchFamily="2" charset="-122"/>
              </a:rPr>
              <a:t>A point </a:t>
            </a:r>
            <a:r>
              <a:rPr lang="en-US" altLang="zh-CN" sz="2800" dirty="0">
                <a:solidFill>
                  <a:srgbClr val="00B050"/>
                </a:solidFill>
                <a:ea typeface="宋体" pitchFamily="2" charset="-122"/>
              </a:rPr>
              <a:t>p</a:t>
            </a:r>
            <a:r>
              <a:rPr lang="en-US" altLang="zh-CN" sz="2800" dirty="0">
                <a:ea typeface="宋体" pitchFamily="2" charset="-122"/>
              </a:rPr>
              <a:t> is </a:t>
            </a:r>
            <a:r>
              <a:rPr lang="en-US" altLang="zh-CN" sz="2800" dirty="0">
                <a:solidFill>
                  <a:srgbClr val="FF0000"/>
                </a:solidFill>
                <a:ea typeface="宋体" pitchFamily="2" charset="-122"/>
              </a:rPr>
              <a:t>density-connected</a:t>
            </a:r>
            <a:r>
              <a:rPr lang="en-US" altLang="zh-CN" sz="2800" dirty="0">
                <a:ea typeface="宋体" pitchFamily="2" charset="-122"/>
              </a:rPr>
              <a:t> to a point </a:t>
            </a:r>
            <a:r>
              <a:rPr lang="en-US" altLang="zh-CN" sz="2800" dirty="0">
                <a:solidFill>
                  <a:srgbClr val="00B050"/>
                </a:solidFill>
                <a:ea typeface="宋体" pitchFamily="2" charset="-122"/>
              </a:rPr>
              <a:t>q </a:t>
            </a:r>
            <a:r>
              <a:rPr lang="en-US" altLang="zh-CN" sz="2800" dirty="0">
                <a:ea typeface="宋体" pitchFamily="2" charset="-122"/>
              </a:rPr>
              <a:t>if there is a </a:t>
            </a:r>
            <a:r>
              <a:rPr lang="en-US" altLang="zh-CN" sz="2800" dirty="0">
                <a:solidFill>
                  <a:schemeClr val="accent6">
                    <a:lumMod val="75000"/>
                  </a:schemeClr>
                </a:solidFill>
                <a:ea typeface="宋体" pitchFamily="2" charset="-122"/>
              </a:rPr>
              <a:t>path of edges </a:t>
            </a:r>
            <a:r>
              <a:rPr lang="en-US" altLang="zh-CN" sz="2800" dirty="0">
                <a:ea typeface="宋体" pitchFamily="2" charset="-122"/>
              </a:rPr>
              <a:t>from </a:t>
            </a:r>
            <a:r>
              <a:rPr lang="en-US" altLang="zh-CN" sz="2800" dirty="0">
                <a:solidFill>
                  <a:srgbClr val="00B050"/>
                </a:solidFill>
                <a:ea typeface="宋体" pitchFamily="2" charset="-122"/>
              </a:rPr>
              <a:t>p</a:t>
            </a:r>
            <a:r>
              <a:rPr lang="en-US" altLang="zh-CN" sz="2800" dirty="0">
                <a:ea typeface="宋体" pitchFamily="2" charset="-122"/>
              </a:rPr>
              <a:t> to </a:t>
            </a:r>
            <a:r>
              <a:rPr lang="en-US" altLang="zh-CN" sz="2800" dirty="0">
                <a:solidFill>
                  <a:srgbClr val="00B050"/>
                </a:solidFill>
                <a:ea typeface="宋体" pitchFamily="2" charset="-122"/>
              </a:rPr>
              <a:t>q</a:t>
            </a:r>
          </a:p>
        </p:txBody>
      </p:sp>
      <p:sp>
        <p:nvSpPr>
          <p:cNvPr id="1499140" name="Oval 1028"/>
          <p:cNvSpPr>
            <a:spLocks noChangeArrowheads="1"/>
          </p:cNvSpPr>
          <p:nvPr/>
        </p:nvSpPr>
        <p:spPr bwMode="auto">
          <a:xfrm>
            <a:off x="9610726" y="2382839"/>
            <a:ext cx="100013" cy="98425"/>
          </a:xfrm>
          <a:prstGeom prst="ellipse">
            <a:avLst/>
          </a:prstGeom>
          <a:solidFill>
            <a:srgbClr val="CC33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9141" name="Oval 1029"/>
          <p:cNvSpPr>
            <a:spLocks noChangeArrowheads="1"/>
          </p:cNvSpPr>
          <p:nvPr/>
        </p:nvSpPr>
        <p:spPr bwMode="auto">
          <a:xfrm>
            <a:off x="9947276" y="2493963"/>
            <a:ext cx="98425" cy="100012"/>
          </a:xfrm>
          <a:prstGeom prst="ellipse">
            <a:avLst/>
          </a:prstGeom>
          <a:solidFill>
            <a:srgbClr val="CC33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9142" name="Oval 1030"/>
          <p:cNvSpPr>
            <a:spLocks noChangeArrowheads="1"/>
          </p:cNvSpPr>
          <p:nvPr/>
        </p:nvSpPr>
        <p:spPr bwMode="auto">
          <a:xfrm>
            <a:off x="9947276" y="2159001"/>
            <a:ext cx="98425" cy="98425"/>
          </a:xfrm>
          <a:prstGeom prst="ellipse">
            <a:avLst/>
          </a:prstGeom>
          <a:solidFill>
            <a:srgbClr val="CC33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9143" name="Oval 1031"/>
          <p:cNvSpPr>
            <a:spLocks noChangeArrowheads="1"/>
          </p:cNvSpPr>
          <p:nvPr/>
        </p:nvSpPr>
        <p:spPr bwMode="auto">
          <a:xfrm>
            <a:off x="9499601" y="2828926"/>
            <a:ext cx="98425" cy="100013"/>
          </a:xfrm>
          <a:prstGeom prst="ellipse">
            <a:avLst/>
          </a:prstGeom>
          <a:solidFill>
            <a:srgbClr val="CC33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9144" name="Oval 1032"/>
          <p:cNvSpPr>
            <a:spLocks noChangeArrowheads="1"/>
          </p:cNvSpPr>
          <p:nvPr/>
        </p:nvSpPr>
        <p:spPr bwMode="auto">
          <a:xfrm>
            <a:off x="9723439" y="2606676"/>
            <a:ext cx="98425" cy="98425"/>
          </a:xfrm>
          <a:prstGeom prst="ellipse">
            <a:avLst/>
          </a:prstGeom>
          <a:solidFill>
            <a:srgbClr val="CC33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9145" name="Oval 1033"/>
          <p:cNvSpPr>
            <a:spLocks noChangeArrowheads="1"/>
          </p:cNvSpPr>
          <p:nvPr/>
        </p:nvSpPr>
        <p:spPr bwMode="auto">
          <a:xfrm>
            <a:off x="9723439" y="2828926"/>
            <a:ext cx="98425" cy="100013"/>
          </a:xfrm>
          <a:prstGeom prst="ellipse">
            <a:avLst/>
          </a:prstGeom>
          <a:solidFill>
            <a:srgbClr val="CC33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9146" name="Oval 1034"/>
          <p:cNvSpPr>
            <a:spLocks noChangeArrowheads="1"/>
          </p:cNvSpPr>
          <p:nvPr/>
        </p:nvSpPr>
        <p:spPr bwMode="auto">
          <a:xfrm>
            <a:off x="10058401" y="2941639"/>
            <a:ext cx="98425" cy="98425"/>
          </a:xfrm>
          <a:prstGeom prst="ellipse">
            <a:avLst/>
          </a:prstGeom>
          <a:solidFill>
            <a:srgbClr val="CC33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9147" name="Oval 1035"/>
          <p:cNvSpPr>
            <a:spLocks noChangeArrowheads="1"/>
          </p:cNvSpPr>
          <p:nvPr/>
        </p:nvSpPr>
        <p:spPr bwMode="auto">
          <a:xfrm>
            <a:off x="10058401" y="1935163"/>
            <a:ext cx="98425" cy="100012"/>
          </a:xfrm>
          <a:prstGeom prst="ellipse">
            <a:avLst/>
          </a:prstGeom>
          <a:solidFill>
            <a:srgbClr val="CC33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9148" name="Oval 1036"/>
          <p:cNvSpPr>
            <a:spLocks noChangeArrowheads="1"/>
          </p:cNvSpPr>
          <p:nvPr/>
        </p:nvSpPr>
        <p:spPr bwMode="auto">
          <a:xfrm>
            <a:off x="10728326" y="2606676"/>
            <a:ext cx="100013" cy="98425"/>
          </a:xfrm>
          <a:prstGeom prst="ellipse">
            <a:avLst/>
          </a:prstGeom>
          <a:solidFill>
            <a:srgbClr val="CC33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9149" name="Oval 1037"/>
          <p:cNvSpPr>
            <a:spLocks noChangeArrowheads="1"/>
          </p:cNvSpPr>
          <p:nvPr/>
        </p:nvSpPr>
        <p:spPr bwMode="auto">
          <a:xfrm>
            <a:off x="10506076" y="2159001"/>
            <a:ext cx="98425" cy="98425"/>
          </a:xfrm>
          <a:prstGeom prst="ellipse">
            <a:avLst/>
          </a:prstGeom>
          <a:solidFill>
            <a:srgbClr val="CC33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9150" name="Oval 1038"/>
          <p:cNvSpPr>
            <a:spLocks noChangeArrowheads="1"/>
          </p:cNvSpPr>
          <p:nvPr/>
        </p:nvSpPr>
        <p:spPr bwMode="auto">
          <a:xfrm>
            <a:off x="9947276" y="2717801"/>
            <a:ext cx="98425" cy="98425"/>
          </a:xfrm>
          <a:prstGeom prst="ellipse">
            <a:avLst/>
          </a:prstGeom>
          <a:solidFill>
            <a:srgbClr val="CC33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9151" name="Oval 1039"/>
          <p:cNvSpPr>
            <a:spLocks noChangeArrowheads="1"/>
          </p:cNvSpPr>
          <p:nvPr/>
        </p:nvSpPr>
        <p:spPr bwMode="auto">
          <a:xfrm>
            <a:off x="10169526" y="2493963"/>
            <a:ext cx="100013" cy="100012"/>
          </a:xfrm>
          <a:prstGeom prst="ellipse">
            <a:avLst/>
          </a:prstGeom>
          <a:solidFill>
            <a:srgbClr val="CC33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9152" name="Oval 1040"/>
          <p:cNvSpPr>
            <a:spLocks noChangeArrowheads="1"/>
          </p:cNvSpPr>
          <p:nvPr/>
        </p:nvSpPr>
        <p:spPr bwMode="auto">
          <a:xfrm>
            <a:off x="10393363" y="2828926"/>
            <a:ext cx="100012" cy="100013"/>
          </a:xfrm>
          <a:prstGeom prst="ellipse">
            <a:avLst/>
          </a:prstGeom>
          <a:solidFill>
            <a:srgbClr val="CC33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9153" name="Oval 1041"/>
          <p:cNvSpPr>
            <a:spLocks noChangeArrowheads="1"/>
          </p:cNvSpPr>
          <p:nvPr/>
        </p:nvSpPr>
        <p:spPr bwMode="auto">
          <a:xfrm>
            <a:off x="10952163" y="2941639"/>
            <a:ext cx="100012" cy="98425"/>
          </a:xfrm>
          <a:prstGeom prst="ellipse">
            <a:avLst/>
          </a:prstGeom>
          <a:solidFill>
            <a:srgbClr val="CC33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9154" name="Oval 1042"/>
          <p:cNvSpPr>
            <a:spLocks noChangeArrowheads="1"/>
          </p:cNvSpPr>
          <p:nvPr/>
        </p:nvSpPr>
        <p:spPr bwMode="auto">
          <a:xfrm>
            <a:off x="9677400" y="2362200"/>
            <a:ext cx="1104900" cy="11049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9155" name="Oval 1043"/>
          <p:cNvSpPr>
            <a:spLocks noChangeArrowheads="1"/>
          </p:cNvSpPr>
          <p:nvPr/>
        </p:nvSpPr>
        <p:spPr bwMode="auto">
          <a:xfrm>
            <a:off x="8961438" y="2235200"/>
            <a:ext cx="1104900" cy="11049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9156" name="Rectangle 1044"/>
          <p:cNvSpPr>
            <a:spLocks noChangeArrowheads="1"/>
          </p:cNvSpPr>
          <p:nvPr/>
        </p:nvSpPr>
        <p:spPr bwMode="auto">
          <a:xfrm>
            <a:off x="10560050" y="1974850"/>
            <a:ext cx="381000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altLang="zh-CN" b="1" i="1">
                <a:latin typeface="Times New Roman" pitchFamily="18" charset="0"/>
                <a:ea typeface="宋体" pitchFamily="2" charset="-122"/>
              </a:rPr>
              <a:t>p</a:t>
            </a:r>
          </a:p>
        </p:txBody>
      </p:sp>
      <p:sp>
        <p:nvSpPr>
          <p:cNvPr id="1499157" name="Rectangle 1045"/>
          <p:cNvSpPr>
            <a:spLocks noChangeArrowheads="1"/>
          </p:cNvSpPr>
          <p:nvPr/>
        </p:nvSpPr>
        <p:spPr bwMode="auto">
          <a:xfrm>
            <a:off x="9188450" y="2660650"/>
            <a:ext cx="381000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altLang="zh-CN" b="1" i="1">
                <a:latin typeface="Times New Roman" pitchFamily="18" charset="0"/>
                <a:ea typeface="宋体" pitchFamily="2" charset="-122"/>
              </a:rPr>
              <a:t>q</a:t>
            </a:r>
          </a:p>
        </p:txBody>
      </p:sp>
      <p:sp>
        <p:nvSpPr>
          <p:cNvPr id="1499158" name="Oval 1046"/>
          <p:cNvSpPr>
            <a:spLocks noChangeArrowheads="1"/>
          </p:cNvSpPr>
          <p:nvPr/>
        </p:nvSpPr>
        <p:spPr bwMode="auto">
          <a:xfrm>
            <a:off x="9906000" y="1676400"/>
            <a:ext cx="1104900" cy="11049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9159" name="Rectangle 1047"/>
          <p:cNvSpPr>
            <a:spLocks noChangeArrowheads="1"/>
          </p:cNvSpPr>
          <p:nvPr/>
        </p:nvSpPr>
        <p:spPr bwMode="auto">
          <a:xfrm>
            <a:off x="9950450" y="2432050"/>
            <a:ext cx="609600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altLang="zh-CN" b="1" i="1">
                <a:latin typeface="Times New Roman" pitchFamily="18" charset="0"/>
                <a:ea typeface="宋体" pitchFamily="2" charset="-122"/>
              </a:rPr>
              <a:t>p</a:t>
            </a:r>
            <a:r>
              <a:rPr lang="en-US" altLang="zh-CN" b="1" i="1" baseline="-25000">
                <a:latin typeface="Times New Roman" pitchFamily="18" charset="0"/>
                <a:ea typeface="宋体" pitchFamily="2" charset="-122"/>
              </a:rPr>
              <a:t>1</a:t>
            </a:r>
          </a:p>
        </p:txBody>
      </p:sp>
      <p:sp>
        <p:nvSpPr>
          <p:cNvPr id="1499160" name="Line 1048"/>
          <p:cNvSpPr>
            <a:spLocks noChangeShapeType="1"/>
          </p:cNvSpPr>
          <p:nvPr/>
        </p:nvSpPr>
        <p:spPr bwMode="auto">
          <a:xfrm flipH="1">
            <a:off x="10026650" y="2279650"/>
            <a:ext cx="4572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499161" name="Group 1049"/>
          <p:cNvGrpSpPr>
            <a:grpSpLocks/>
          </p:cNvGrpSpPr>
          <p:nvPr/>
        </p:nvGrpSpPr>
        <p:grpSpPr bwMode="auto">
          <a:xfrm>
            <a:off x="8458200" y="4267200"/>
            <a:ext cx="2863850" cy="1638300"/>
            <a:chOff x="3428" y="2740"/>
            <a:chExt cx="1804" cy="1032"/>
          </a:xfrm>
        </p:grpSpPr>
        <p:sp>
          <p:nvSpPr>
            <p:cNvPr id="1499162" name="Oval 1050"/>
            <p:cNvSpPr>
              <a:spLocks noChangeArrowheads="1"/>
            </p:cNvSpPr>
            <p:nvPr/>
          </p:nvSpPr>
          <p:spPr bwMode="auto">
            <a:xfrm>
              <a:off x="3914" y="3089"/>
              <a:ext cx="63" cy="62"/>
            </a:xfrm>
            <a:prstGeom prst="ellipse">
              <a:avLst/>
            </a:prstGeom>
            <a:solidFill>
              <a:srgbClr val="CC33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9163" name="Oval 1051"/>
            <p:cNvSpPr>
              <a:spLocks noChangeArrowheads="1"/>
            </p:cNvSpPr>
            <p:nvPr/>
          </p:nvSpPr>
          <p:spPr bwMode="auto">
            <a:xfrm>
              <a:off x="4126" y="3159"/>
              <a:ext cx="62" cy="63"/>
            </a:xfrm>
            <a:prstGeom prst="ellipse">
              <a:avLst/>
            </a:prstGeom>
            <a:solidFill>
              <a:srgbClr val="CC33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9164" name="Oval 1052"/>
            <p:cNvSpPr>
              <a:spLocks noChangeArrowheads="1"/>
            </p:cNvSpPr>
            <p:nvPr/>
          </p:nvSpPr>
          <p:spPr bwMode="auto">
            <a:xfrm>
              <a:off x="4126" y="2948"/>
              <a:ext cx="62" cy="62"/>
            </a:xfrm>
            <a:prstGeom prst="ellipse">
              <a:avLst/>
            </a:prstGeom>
            <a:solidFill>
              <a:srgbClr val="CC33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9165" name="Oval 1053"/>
            <p:cNvSpPr>
              <a:spLocks noChangeArrowheads="1"/>
            </p:cNvSpPr>
            <p:nvPr/>
          </p:nvSpPr>
          <p:spPr bwMode="auto">
            <a:xfrm>
              <a:off x="3844" y="3370"/>
              <a:ext cx="62" cy="63"/>
            </a:xfrm>
            <a:prstGeom prst="ellipse">
              <a:avLst/>
            </a:prstGeom>
            <a:solidFill>
              <a:srgbClr val="CC33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9166" name="Oval 1054"/>
            <p:cNvSpPr>
              <a:spLocks noChangeArrowheads="1"/>
            </p:cNvSpPr>
            <p:nvPr/>
          </p:nvSpPr>
          <p:spPr bwMode="auto">
            <a:xfrm>
              <a:off x="3985" y="3230"/>
              <a:ext cx="62" cy="62"/>
            </a:xfrm>
            <a:prstGeom prst="ellipse">
              <a:avLst/>
            </a:prstGeom>
            <a:solidFill>
              <a:srgbClr val="CC33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9167" name="Oval 1055"/>
            <p:cNvSpPr>
              <a:spLocks noChangeArrowheads="1"/>
            </p:cNvSpPr>
            <p:nvPr/>
          </p:nvSpPr>
          <p:spPr bwMode="auto">
            <a:xfrm>
              <a:off x="4129" y="3514"/>
              <a:ext cx="62" cy="63"/>
            </a:xfrm>
            <a:prstGeom prst="ellipse">
              <a:avLst/>
            </a:prstGeom>
            <a:solidFill>
              <a:srgbClr val="CC33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9168" name="Oval 1056"/>
            <p:cNvSpPr>
              <a:spLocks noChangeArrowheads="1"/>
            </p:cNvSpPr>
            <p:nvPr/>
          </p:nvSpPr>
          <p:spPr bwMode="auto">
            <a:xfrm>
              <a:off x="4196" y="3297"/>
              <a:ext cx="62" cy="62"/>
            </a:xfrm>
            <a:prstGeom prst="ellipse">
              <a:avLst/>
            </a:prstGeom>
            <a:solidFill>
              <a:srgbClr val="CC33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9169" name="Oval 1057"/>
            <p:cNvSpPr>
              <a:spLocks noChangeArrowheads="1"/>
            </p:cNvSpPr>
            <p:nvPr/>
          </p:nvSpPr>
          <p:spPr bwMode="auto">
            <a:xfrm>
              <a:off x="4196" y="2807"/>
              <a:ext cx="62" cy="63"/>
            </a:xfrm>
            <a:prstGeom prst="ellipse">
              <a:avLst/>
            </a:prstGeom>
            <a:solidFill>
              <a:srgbClr val="CC33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9170" name="Oval 1058"/>
            <p:cNvSpPr>
              <a:spLocks noChangeArrowheads="1"/>
            </p:cNvSpPr>
            <p:nvPr/>
          </p:nvSpPr>
          <p:spPr bwMode="auto">
            <a:xfrm>
              <a:off x="4618" y="3230"/>
              <a:ext cx="63" cy="62"/>
            </a:xfrm>
            <a:prstGeom prst="ellipse">
              <a:avLst/>
            </a:prstGeom>
            <a:solidFill>
              <a:srgbClr val="CC33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9171" name="Oval 1059"/>
            <p:cNvSpPr>
              <a:spLocks noChangeArrowheads="1"/>
            </p:cNvSpPr>
            <p:nvPr/>
          </p:nvSpPr>
          <p:spPr bwMode="auto">
            <a:xfrm>
              <a:off x="4478" y="2948"/>
              <a:ext cx="62" cy="62"/>
            </a:xfrm>
            <a:prstGeom prst="ellipse">
              <a:avLst/>
            </a:prstGeom>
            <a:solidFill>
              <a:srgbClr val="CC33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9172" name="Oval 1060"/>
            <p:cNvSpPr>
              <a:spLocks noChangeArrowheads="1"/>
            </p:cNvSpPr>
            <p:nvPr/>
          </p:nvSpPr>
          <p:spPr bwMode="auto">
            <a:xfrm>
              <a:off x="3694" y="3252"/>
              <a:ext cx="62" cy="62"/>
            </a:xfrm>
            <a:prstGeom prst="ellipse">
              <a:avLst/>
            </a:prstGeom>
            <a:solidFill>
              <a:srgbClr val="CC33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9173" name="Oval 1061"/>
            <p:cNvSpPr>
              <a:spLocks noChangeArrowheads="1"/>
            </p:cNvSpPr>
            <p:nvPr/>
          </p:nvSpPr>
          <p:spPr bwMode="auto">
            <a:xfrm>
              <a:off x="4266" y="3159"/>
              <a:ext cx="63" cy="63"/>
            </a:xfrm>
            <a:prstGeom prst="ellipse">
              <a:avLst/>
            </a:prstGeom>
            <a:solidFill>
              <a:srgbClr val="CC33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9174" name="Oval 1062"/>
            <p:cNvSpPr>
              <a:spLocks noChangeArrowheads="1"/>
            </p:cNvSpPr>
            <p:nvPr/>
          </p:nvSpPr>
          <p:spPr bwMode="auto">
            <a:xfrm>
              <a:off x="4407" y="3370"/>
              <a:ext cx="63" cy="63"/>
            </a:xfrm>
            <a:prstGeom prst="ellipse">
              <a:avLst/>
            </a:prstGeom>
            <a:solidFill>
              <a:srgbClr val="CC33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9175" name="Oval 1063"/>
            <p:cNvSpPr>
              <a:spLocks noChangeArrowheads="1"/>
            </p:cNvSpPr>
            <p:nvPr/>
          </p:nvSpPr>
          <p:spPr bwMode="auto">
            <a:xfrm>
              <a:off x="4759" y="3441"/>
              <a:ext cx="63" cy="62"/>
            </a:xfrm>
            <a:prstGeom prst="ellipse">
              <a:avLst/>
            </a:prstGeom>
            <a:solidFill>
              <a:srgbClr val="CC33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9176" name="Rectangle 1064"/>
            <p:cNvSpPr>
              <a:spLocks noChangeArrowheads="1"/>
            </p:cNvSpPr>
            <p:nvPr/>
          </p:nvSpPr>
          <p:spPr bwMode="auto">
            <a:xfrm>
              <a:off x="3504" y="2832"/>
              <a:ext cx="240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lang="en-US" altLang="zh-CN" b="1" i="1">
                  <a:latin typeface="Times New Roman" pitchFamily="18" charset="0"/>
                  <a:ea typeface="宋体" pitchFamily="2" charset="-122"/>
                </a:rPr>
                <a:t>p</a:t>
              </a:r>
            </a:p>
          </p:txBody>
        </p:sp>
        <p:sp>
          <p:nvSpPr>
            <p:cNvPr id="1499177" name="Rectangle 1065"/>
            <p:cNvSpPr>
              <a:spLocks noChangeArrowheads="1"/>
            </p:cNvSpPr>
            <p:nvPr/>
          </p:nvSpPr>
          <p:spPr bwMode="auto">
            <a:xfrm>
              <a:off x="4992" y="2832"/>
              <a:ext cx="240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lang="en-US" altLang="zh-CN" b="1" i="1">
                  <a:latin typeface="Times New Roman" pitchFamily="18" charset="0"/>
                  <a:ea typeface="宋体" pitchFamily="2" charset="-122"/>
                </a:rPr>
                <a:t>q</a:t>
              </a:r>
            </a:p>
          </p:txBody>
        </p:sp>
        <p:sp>
          <p:nvSpPr>
            <p:cNvPr id="1499178" name="Oval 1066"/>
            <p:cNvSpPr>
              <a:spLocks noChangeArrowheads="1"/>
            </p:cNvSpPr>
            <p:nvPr/>
          </p:nvSpPr>
          <p:spPr bwMode="auto">
            <a:xfrm>
              <a:off x="4858" y="3182"/>
              <a:ext cx="63" cy="62"/>
            </a:xfrm>
            <a:prstGeom prst="ellipse">
              <a:avLst/>
            </a:prstGeom>
            <a:solidFill>
              <a:srgbClr val="CC33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9179" name="Oval 1067"/>
            <p:cNvSpPr>
              <a:spLocks noChangeArrowheads="1"/>
            </p:cNvSpPr>
            <p:nvPr/>
          </p:nvSpPr>
          <p:spPr bwMode="auto">
            <a:xfrm>
              <a:off x="4506" y="3207"/>
              <a:ext cx="63" cy="63"/>
            </a:xfrm>
            <a:prstGeom prst="ellipse">
              <a:avLst/>
            </a:prstGeom>
            <a:solidFill>
              <a:srgbClr val="CC33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9180" name="Oval 1068"/>
            <p:cNvSpPr>
              <a:spLocks noChangeArrowheads="1"/>
            </p:cNvSpPr>
            <p:nvPr/>
          </p:nvSpPr>
          <p:spPr bwMode="auto">
            <a:xfrm>
              <a:off x="4647" y="3322"/>
              <a:ext cx="63" cy="63"/>
            </a:xfrm>
            <a:prstGeom prst="ellipse">
              <a:avLst/>
            </a:prstGeom>
            <a:solidFill>
              <a:srgbClr val="CC33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9181" name="Oval 1069"/>
            <p:cNvSpPr>
              <a:spLocks noChangeArrowheads="1"/>
            </p:cNvSpPr>
            <p:nvPr/>
          </p:nvSpPr>
          <p:spPr bwMode="auto">
            <a:xfrm>
              <a:off x="4954" y="2942"/>
              <a:ext cx="63" cy="62"/>
            </a:xfrm>
            <a:prstGeom prst="ellipse">
              <a:avLst/>
            </a:prstGeom>
            <a:solidFill>
              <a:srgbClr val="CC33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9182" name="Oval 1070"/>
            <p:cNvSpPr>
              <a:spLocks noChangeArrowheads="1"/>
            </p:cNvSpPr>
            <p:nvPr/>
          </p:nvSpPr>
          <p:spPr bwMode="auto">
            <a:xfrm>
              <a:off x="4602" y="2871"/>
              <a:ext cx="63" cy="63"/>
            </a:xfrm>
            <a:prstGeom prst="ellipse">
              <a:avLst/>
            </a:prstGeom>
            <a:solidFill>
              <a:srgbClr val="CC33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9183" name="Oval 1071"/>
            <p:cNvSpPr>
              <a:spLocks noChangeArrowheads="1"/>
            </p:cNvSpPr>
            <p:nvPr/>
          </p:nvSpPr>
          <p:spPr bwMode="auto">
            <a:xfrm>
              <a:off x="4791" y="3034"/>
              <a:ext cx="63" cy="63"/>
            </a:xfrm>
            <a:prstGeom prst="ellipse">
              <a:avLst/>
            </a:prstGeom>
            <a:solidFill>
              <a:srgbClr val="CC33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9184" name="Oval 1072"/>
            <p:cNvSpPr>
              <a:spLocks noChangeArrowheads="1"/>
            </p:cNvSpPr>
            <p:nvPr/>
          </p:nvSpPr>
          <p:spPr bwMode="auto">
            <a:xfrm>
              <a:off x="3524" y="2980"/>
              <a:ext cx="696" cy="6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9185" name="Oval 1073"/>
            <p:cNvSpPr>
              <a:spLocks noChangeArrowheads="1"/>
            </p:cNvSpPr>
            <p:nvPr/>
          </p:nvSpPr>
          <p:spPr bwMode="auto">
            <a:xfrm>
              <a:off x="3860" y="3076"/>
              <a:ext cx="696" cy="6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9186" name="Oval 1074"/>
            <p:cNvSpPr>
              <a:spLocks noChangeArrowheads="1"/>
            </p:cNvSpPr>
            <p:nvPr/>
          </p:nvSpPr>
          <p:spPr bwMode="auto">
            <a:xfrm>
              <a:off x="4244" y="2980"/>
              <a:ext cx="696" cy="6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9187" name="Oval 1075"/>
            <p:cNvSpPr>
              <a:spLocks noChangeArrowheads="1"/>
            </p:cNvSpPr>
            <p:nvPr/>
          </p:nvSpPr>
          <p:spPr bwMode="auto">
            <a:xfrm>
              <a:off x="4484" y="2740"/>
              <a:ext cx="696" cy="6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9188" name="Line 1076"/>
            <p:cNvSpPr>
              <a:spLocks noChangeShapeType="1"/>
            </p:cNvSpPr>
            <p:nvPr/>
          </p:nvSpPr>
          <p:spPr bwMode="auto">
            <a:xfrm flipV="1">
              <a:off x="3888" y="3312"/>
              <a:ext cx="288" cy="9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9189" name="Line 1077"/>
            <p:cNvSpPr>
              <a:spLocks noChangeShapeType="1"/>
            </p:cNvSpPr>
            <p:nvPr/>
          </p:nvSpPr>
          <p:spPr bwMode="auto">
            <a:xfrm flipH="1">
              <a:off x="4272" y="3264"/>
              <a:ext cx="240" cy="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9190" name="Oval 1078"/>
            <p:cNvSpPr>
              <a:spLocks noChangeArrowheads="1"/>
            </p:cNvSpPr>
            <p:nvPr/>
          </p:nvSpPr>
          <p:spPr bwMode="auto">
            <a:xfrm>
              <a:off x="3818" y="2993"/>
              <a:ext cx="63" cy="62"/>
            </a:xfrm>
            <a:prstGeom prst="ellipse">
              <a:avLst/>
            </a:prstGeom>
            <a:solidFill>
              <a:srgbClr val="CC33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9191" name="Oval 1079"/>
            <p:cNvSpPr>
              <a:spLocks noChangeArrowheads="1"/>
            </p:cNvSpPr>
            <p:nvPr/>
          </p:nvSpPr>
          <p:spPr bwMode="auto">
            <a:xfrm>
              <a:off x="3694" y="3044"/>
              <a:ext cx="62" cy="62"/>
            </a:xfrm>
            <a:prstGeom prst="ellipse">
              <a:avLst/>
            </a:prstGeom>
            <a:solidFill>
              <a:srgbClr val="CC33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9192" name="Oval 1080"/>
            <p:cNvSpPr>
              <a:spLocks noChangeArrowheads="1"/>
            </p:cNvSpPr>
            <p:nvPr/>
          </p:nvSpPr>
          <p:spPr bwMode="auto">
            <a:xfrm>
              <a:off x="3860" y="2807"/>
              <a:ext cx="62" cy="63"/>
            </a:xfrm>
            <a:prstGeom prst="ellipse">
              <a:avLst/>
            </a:prstGeom>
            <a:solidFill>
              <a:srgbClr val="CC33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9193" name="Oval 1081"/>
            <p:cNvSpPr>
              <a:spLocks noChangeArrowheads="1"/>
            </p:cNvSpPr>
            <p:nvPr/>
          </p:nvSpPr>
          <p:spPr bwMode="auto">
            <a:xfrm>
              <a:off x="3428" y="2740"/>
              <a:ext cx="696" cy="6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9194" name="Line 1082"/>
            <p:cNvSpPr>
              <a:spLocks noChangeShapeType="1"/>
            </p:cNvSpPr>
            <p:nvPr/>
          </p:nvSpPr>
          <p:spPr bwMode="auto">
            <a:xfrm>
              <a:off x="3744" y="3072"/>
              <a:ext cx="96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9195" name="Line 1083"/>
            <p:cNvSpPr>
              <a:spLocks noChangeShapeType="1"/>
            </p:cNvSpPr>
            <p:nvPr/>
          </p:nvSpPr>
          <p:spPr bwMode="auto">
            <a:xfrm flipH="1">
              <a:off x="4560" y="3072"/>
              <a:ext cx="24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9196" name="Rectangle 1084"/>
            <p:cNvSpPr>
              <a:spLocks noChangeArrowheads="1"/>
            </p:cNvSpPr>
            <p:nvPr/>
          </p:nvSpPr>
          <p:spPr bwMode="auto">
            <a:xfrm>
              <a:off x="4176" y="3312"/>
              <a:ext cx="240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lang="en-US" altLang="zh-CN" b="1" i="1">
                  <a:latin typeface="Times New Roman" pitchFamily="18" charset="0"/>
                  <a:ea typeface="宋体" pitchFamily="2" charset="-122"/>
                </a:rPr>
                <a:t>o</a:t>
              </a:r>
            </a:p>
          </p:txBody>
        </p:sp>
      </p:grpSp>
      <p:sp>
        <p:nvSpPr>
          <p:cNvPr id="1499197" name="Line 1085"/>
          <p:cNvSpPr>
            <a:spLocks noChangeShapeType="1"/>
          </p:cNvSpPr>
          <p:nvPr/>
        </p:nvSpPr>
        <p:spPr bwMode="auto">
          <a:xfrm flipV="1">
            <a:off x="9525000" y="2590800"/>
            <a:ext cx="45720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28194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1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DBSCAN Algorithm</a:t>
            </a:r>
          </a:p>
        </p:txBody>
      </p:sp>
      <p:sp>
        <p:nvSpPr>
          <p:cNvPr id="1651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Label points as </a:t>
            </a:r>
            <a:r>
              <a:rPr lang="en-US" sz="3200" dirty="0">
                <a:solidFill>
                  <a:srgbClr val="92D050"/>
                </a:solidFill>
              </a:rPr>
              <a:t>core</a:t>
            </a:r>
            <a:r>
              <a:rPr lang="en-US" sz="3200" dirty="0"/>
              <a:t>, </a:t>
            </a:r>
            <a:r>
              <a:rPr lang="en-US" sz="3200" dirty="0">
                <a:solidFill>
                  <a:srgbClr val="0070C0"/>
                </a:solidFill>
              </a:rPr>
              <a:t>border </a:t>
            </a:r>
            <a:r>
              <a:rPr lang="en-US" sz="3200" dirty="0"/>
              <a:t>and </a:t>
            </a:r>
            <a:r>
              <a:rPr lang="en-US" sz="3200" dirty="0">
                <a:solidFill>
                  <a:srgbClr val="FF0000"/>
                </a:solidFill>
              </a:rPr>
              <a:t>noise</a:t>
            </a:r>
            <a:endParaRPr lang="en-US" sz="3200" dirty="0"/>
          </a:p>
          <a:p>
            <a:r>
              <a:rPr lang="en-US" sz="3200" dirty="0"/>
              <a:t>Eliminate </a:t>
            </a:r>
            <a:r>
              <a:rPr lang="en-US" sz="3200" dirty="0">
                <a:solidFill>
                  <a:srgbClr val="FF0000"/>
                </a:solidFill>
              </a:rPr>
              <a:t>noise</a:t>
            </a:r>
            <a:r>
              <a:rPr lang="en-US" sz="3200" dirty="0"/>
              <a:t> points</a:t>
            </a:r>
          </a:p>
          <a:p>
            <a:r>
              <a:rPr lang="en-US" sz="3200" dirty="0"/>
              <a:t>For every </a:t>
            </a:r>
            <a:r>
              <a:rPr lang="en-US" sz="3200" dirty="0">
                <a:solidFill>
                  <a:srgbClr val="92D050"/>
                </a:solidFill>
              </a:rPr>
              <a:t>core</a:t>
            </a:r>
            <a:r>
              <a:rPr lang="en-US" sz="3200" dirty="0"/>
              <a:t> point </a:t>
            </a:r>
            <a:r>
              <a:rPr lang="en-US" sz="3200" dirty="0">
                <a:solidFill>
                  <a:srgbClr val="92D050"/>
                </a:solidFill>
              </a:rPr>
              <a:t>p</a:t>
            </a:r>
            <a:r>
              <a:rPr lang="en-US" sz="3200" dirty="0"/>
              <a:t> that has not been assigned to a cluster</a:t>
            </a:r>
          </a:p>
          <a:p>
            <a:pPr lvl="1"/>
            <a:r>
              <a:rPr lang="en-US" sz="3200" dirty="0"/>
              <a:t>Create a new cluster with the point </a:t>
            </a:r>
            <a:r>
              <a:rPr lang="en-US" sz="3200" dirty="0">
                <a:solidFill>
                  <a:srgbClr val="92D050"/>
                </a:solidFill>
              </a:rPr>
              <a:t>p</a:t>
            </a:r>
            <a:r>
              <a:rPr lang="en-US" sz="3200" dirty="0"/>
              <a:t> and all the points that are 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density-connected</a:t>
            </a:r>
            <a:r>
              <a:rPr lang="en-US" sz="3200" dirty="0"/>
              <a:t> to </a:t>
            </a:r>
            <a:r>
              <a:rPr lang="en-US" sz="3200" dirty="0">
                <a:solidFill>
                  <a:srgbClr val="92D050"/>
                </a:solidFill>
              </a:rPr>
              <a:t>p</a:t>
            </a:r>
            <a:r>
              <a:rPr lang="en-US" sz="3200" dirty="0"/>
              <a:t>.</a:t>
            </a:r>
          </a:p>
          <a:p>
            <a:r>
              <a:rPr lang="en-US" sz="3200" dirty="0"/>
              <a:t>Assign </a:t>
            </a:r>
            <a:r>
              <a:rPr lang="en-US" sz="3200" dirty="0">
                <a:solidFill>
                  <a:srgbClr val="0070C0"/>
                </a:solidFill>
              </a:rPr>
              <a:t>border</a:t>
            </a:r>
            <a:r>
              <a:rPr lang="en-US" sz="3200" dirty="0"/>
              <a:t> points to the cluster of  the closest core point.</a:t>
            </a:r>
          </a:p>
        </p:txBody>
      </p:sp>
    </p:spTree>
    <p:extLst>
      <p:ext uri="{BB962C8B-B14F-4D97-AF65-F5344CB8AC3E}">
        <p14:creationId xmlns:p14="http://schemas.microsoft.com/office/powerpoint/2010/main" val="331418565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58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9652000" cy="1066800"/>
          </a:xfrm>
        </p:spPr>
        <p:txBody>
          <a:bodyPr>
            <a:normAutofit/>
          </a:bodyPr>
          <a:lstStyle/>
          <a:p>
            <a:r>
              <a:rPr lang="en-US" dirty="0"/>
              <a:t>DBSCAN: Determining </a:t>
            </a:r>
            <a:r>
              <a:rPr lang="en-US" dirty="0" err="1"/>
              <a:t>Eps</a:t>
            </a:r>
            <a:r>
              <a:rPr lang="en-US" dirty="0"/>
              <a:t> and </a:t>
            </a:r>
            <a:r>
              <a:rPr lang="en-US" dirty="0" err="1"/>
              <a:t>MinPts</a:t>
            </a:r>
            <a:endParaRPr lang="en-US" dirty="0"/>
          </a:p>
        </p:txBody>
      </p:sp>
      <p:sp>
        <p:nvSpPr>
          <p:cNvPr id="1655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23999"/>
            <a:ext cx="11277600" cy="2590797"/>
          </a:xfrm>
          <a:noFill/>
          <a:ln/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Idea: for points in a cluster, their </a:t>
            </a:r>
            <a:r>
              <a:rPr lang="en-US" dirty="0">
                <a:solidFill>
                  <a:srgbClr val="0070C0"/>
                </a:solidFill>
              </a:rPr>
              <a:t>k</a:t>
            </a:r>
            <a:r>
              <a:rPr lang="en-US" baseline="30000" dirty="0">
                <a:solidFill>
                  <a:srgbClr val="0070C0"/>
                </a:solidFill>
              </a:rPr>
              <a:t>th</a:t>
            </a:r>
            <a:r>
              <a:rPr lang="en-US" dirty="0"/>
              <a:t> nearest neighbors are at roughly the same distance</a:t>
            </a:r>
          </a:p>
          <a:p>
            <a:pPr>
              <a:lnSpc>
                <a:spcPct val="90000"/>
              </a:lnSpc>
            </a:pPr>
            <a:r>
              <a:rPr lang="en-US" dirty="0"/>
              <a:t>Noise points have the </a:t>
            </a:r>
            <a:r>
              <a:rPr lang="en-US" dirty="0" err="1">
                <a:solidFill>
                  <a:srgbClr val="0070C0"/>
                </a:solidFill>
              </a:rPr>
              <a:t>k</a:t>
            </a:r>
            <a:r>
              <a:rPr lang="en-US" baseline="30000" dirty="0" err="1">
                <a:solidFill>
                  <a:srgbClr val="0070C0"/>
                </a:solidFill>
              </a:rPr>
              <a:t>th</a:t>
            </a:r>
            <a:r>
              <a:rPr lang="en-US" dirty="0"/>
              <a:t> nearest neighbor at farther distance</a:t>
            </a:r>
          </a:p>
          <a:p>
            <a:pPr>
              <a:lnSpc>
                <a:spcPct val="90000"/>
              </a:lnSpc>
            </a:pPr>
            <a:r>
              <a:rPr lang="en-US" dirty="0"/>
              <a:t>So, plot sorted distance of every point to its </a:t>
            </a:r>
            <a:r>
              <a:rPr lang="en-US" dirty="0" err="1">
                <a:solidFill>
                  <a:srgbClr val="0070C0"/>
                </a:solidFill>
              </a:rPr>
              <a:t>k</a:t>
            </a:r>
            <a:r>
              <a:rPr lang="en-US" baseline="30000" dirty="0" err="1">
                <a:solidFill>
                  <a:srgbClr val="0070C0"/>
                </a:solidFill>
              </a:rPr>
              <a:t>th</a:t>
            </a:r>
            <a:r>
              <a:rPr lang="en-US" dirty="0"/>
              <a:t> nearest neighbor</a:t>
            </a:r>
          </a:p>
          <a:p>
            <a:pPr>
              <a:lnSpc>
                <a:spcPct val="90000"/>
              </a:lnSpc>
            </a:pPr>
            <a:r>
              <a:rPr lang="en-US" dirty="0"/>
              <a:t>Find the distance </a:t>
            </a:r>
            <a:r>
              <a:rPr lang="en-US" dirty="0">
                <a:solidFill>
                  <a:srgbClr val="0070C0"/>
                </a:solidFill>
              </a:rPr>
              <a:t>d</a:t>
            </a:r>
            <a:r>
              <a:rPr lang="en-US" dirty="0"/>
              <a:t> where there is a “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knee</a:t>
            </a:r>
            <a:r>
              <a:rPr lang="en-US" dirty="0"/>
              <a:t>” in the curve</a:t>
            </a:r>
          </a:p>
          <a:p>
            <a:pPr lvl="1">
              <a:lnSpc>
                <a:spcPct val="90000"/>
              </a:lnSpc>
            </a:pPr>
            <a:r>
              <a:rPr lang="en-US" dirty="0" err="1">
                <a:solidFill>
                  <a:srgbClr val="0070C0"/>
                </a:solidFill>
              </a:rPr>
              <a:t>Eps</a:t>
            </a:r>
            <a:r>
              <a:rPr lang="en-US" dirty="0">
                <a:solidFill>
                  <a:srgbClr val="0070C0"/>
                </a:solidFill>
              </a:rPr>
              <a:t> = d, </a:t>
            </a:r>
            <a:r>
              <a:rPr lang="en-US" dirty="0" err="1">
                <a:solidFill>
                  <a:srgbClr val="0070C0"/>
                </a:solidFill>
              </a:rPr>
              <a:t>MinPts</a:t>
            </a:r>
            <a:r>
              <a:rPr lang="en-US" dirty="0">
                <a:solidFill>
                  <a:srgbClr val="0070C0"/>
                </a:solidFill>
              </a:rPr>
              <a:t> = k</a:t>
            </a:r>
          </a:p>
          <a:p>
            <a:pPr lvl="1">
              <a:lnSpc>
                <a:spcPct val="90000"/>
              </a:lnSpc>
            </a:pPr>
            <a:endParaRPr lang="en-US" sz="2800" dirty="0"/>
          </a:p>
        </p:txBody>
      </p:sp>
      <p:pic>
        <p:nvPicPr>
          <p:cNvPr id="16558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079" y="3810000"/>
            <a:ext cx="3656013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H="1">
            <a:off x="7010400" y="5867400"/>
            <a:ext cx="17526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8763000" y="5638800"/>
            <a:ext cx="13067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Eps</a:t>
            </a:r>
            <a:r>
              <a:rPr lang="en-US" dirty="0"/>
              <a:t> ~ 7-10</a:t>
            </a:r>
          </a:p>
          <a:p>
            <a:r>
              <a:rPr lang="en-US" dirty="0" err="1"/>
              <a:t>MinPts</a:t>
            </a:r>
            <a:r>
              <a:rPr lang="en-US" dirty="0"/>
              <a:t> = 4</a:t>
            </a:r>
          </a:p>
        </p:txBody>
      </p:sp>
    </p:spTree>
    <p:extLst>
      <p:ext uri="{BB962C8B-B14F-4D97-AF65-F5344CB8AC3E}">
        <p14:creationId xmlns:p14="http://schemas.microsoft.com/office/powerpoint/2010/main" val="323065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3762" name="Rectangle 2050"/>
          <p:cNvSpPr>
            <a:spLocks noGrp="1" noChangeArrowheads="1"/>
          </p:cNvSpPr>
          <p:nvPr>
            <p:ph type="title"/>
          </p:nvPr>
        </p:nvSpPr>
        <p:spPr>
          <a:xfrm>
            <a:off x="685800" y="466901"/>
            <a:ext cx="8280400" cy="870840"/>
          </a:xfrm>
        </p:spPr>
        <p:txBody>
          <a:bodyPr>
            <a:noAutofit/>
          </a:bodyPr>
          <a:lstStyle/>
          <a:p>
            <a:r>
              <a:rPr lang="en-US" dirty="0"/>
              <a:t>When DBSCAN Works Well</a:t>
            </a:r>
          </a:p>
        </p:txBody>
      </p:sp>
      <p:pic>
        <p:nvPicPr>
          <p:cNvPr id="1653763" name="Picture 205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2" y="1446485"/>
            <a:ext cx="4872038" cy="365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53764" name="Text Box 2052"/>
          <p:cNvSpPr txBox="1">
            <a:spLocks noChangeArrowheads="1"/>
          </p:cNvSpPr>
          <p:nvPr/>
        </p:nvSpPr>
        <p:spPr bwMode="auto">
          <a:xfrm>
            <a:off x="2514600" y="4768329"/>
            <a:ext cx="2514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Original Points</a:t>
            </a:r>
          </a:p>
        </p:txBody>
      </p:sp>
      <p:grpSp>
        <p:nvGrpSpPr>
          <p:cNvPr id="1653765" name="Group 2053"/>
          <p:cNvGrpSpPr>
            <a:grpSpLocks/>
          </p:cNvGrpSpPr>
          <p:nvPr/>
        </p:nvGrpSpPr>
        <p:grpSpPr bwMode="auto">
          <a:xfrm>
            <a:off x="6286501" y="1295400"/>
            <a:ext cx="4872037" cy="3871911"/>
            <a:chOff x="2691" y="633"/>
            <a:chExt cx="3069" cy="2439"/>
          </a:xfrm>
        </p:grpSpPr>
        <p:pic>
          <p:nvPicPr>
            <p:cNvPr id="1653766" name="Picture 205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1" y="633"/>
              <a:ext cx="3069" cy="2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53767" name="Text Box 2055"/>
            <p:cNvSpPr txBox="1">
              <a:spLocks noChangeArrowheads="1"/>
            </p:cNvSpPr>
            <p:nvPr/>
          </p:nvSpPr>
          <p:spPr bwMode="auto">
            <a:xfrm>
              <a:off x="3771" y="2781"/>
              <a:ext cx="158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/>
                <a:t>Clusters</a:t>
              </a:r>
            </a:p>
          </p:txBody>
        </p:sp>
      </p:grpSp>
      <p:sp>
        <p:nvSpPr>
          <p:cNvPr id="1653768" name="Text Box 2056"/>
          <p:cNvSpPr txBox="1">
            <a:spLocks noChangeArrowheads="1"/>
          </p:cNvSpPr>
          <p:nvPr/>
        </p:nvSpPr>
        <p:spPr bwMode="auto">
          <a:xfrm>
            <a:off x="1600200" y="5562600"/>
            <a:ext cx="723714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2400" dirty="0"/>
              <a:t> Resistant to Noise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 dirty="0"/>
              <a:t> Can handle clusters of different shapes and sizes</a:t>
            </a:r>
          </a:p>
        </p:txBody>
      </p:sp>
    </p:spTree>
    <p:extLst>
      <p:ext uri="{BB962C8B-B14F-4D97-AF65-F5344CB8AC3E}">
        <p14:creationId xmlns:p14="http://schemas.microsoft.com/office/powerpoint/2010/main" val="489795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3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3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3768" grpId="0" autoUpdateAnimBg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6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437437" cy="1066799"/>
          </a:xfrm>
        </p:spPr>
        <p:txBody>
          <a:bodyPr>
            <a:normAutofit fontScale="90000"/>
          </a:bodyPr>
          <a:lstStyle/>
          <a:p>
            <a:r>
              <a:rPr lang="en-US" altLang="zh-CN" dirty="0">
                <a:ea typeface="宋体" pitchFamily="2" charset="-122"/>
              </a:rPr>
              <a:t>DBSCAN: Sensitive to Parameters</a:t>
            </a:r>
            <a:endParaRPr lang="en-US" altLang="zh-CN" sz="3200" dirty="0">
              <a:ea typeface="宋体" pitchFamily="2" charset="-122"/>
            </a:endParaRPr>
          </a:p>
        </p:txBody>
      </p:sp>
      <p:pic>
        <p:nvPicPr>
          <p:cNvPr id="166605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8800" y="1371600"/>
            <a:ext cx="8305800" cy="3124200"/>
          </a:xfrm>
        </p:spPr>
      </p:pic>
      <p:pic>
        <p:nvPicPr>
          <p:cNvPr id="1666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724400"/>
            <a:ext cx="85344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66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455988"/>
            <a:ext cx="1524000" cy="1192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553052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4786" name="Rectangle 2"/>
          <p:cNvSpPr>
            <a:spLocks noGrp="1" noChangeArrowheads="1"/>
          </p:cNvSpPr>
          <p:nvPr>
            <p:ph type="title"/>
          </p:nvPr>
        </p:nvSpPr>
        <p:spPr>
          <a:xfrm>
            <a:off x="500707" y="466170"/>
            <a:ext cx="8280400" cy="838200"/>
          </a:xfrm>
        </p:spPr>
        <p:txBody>
          <a:bodyPr>
            <a:normAutofit fontScale="90000"/>
          </a:bodyPr>
          <a:lstStyle/>
          <a:p>
            <a:r>
              <a:rPr lang="en-US" dirty="0"/>
              <a:t>When DBSCAN Does NOT Work Well</a:t>
            </a:r>
          </a:p>
        </p:txBody>
      </p:sp>
      <p:sp>
        <p:nvSpPr>
          <p:cNvPr id="1654787" name="Text Box 3"/>
          <p:cNvSpPr txBox="1">
            <a:spLocks noChangeArrowheads="1"/>
          </p:cNvSpPr>
          <p:nvPr/>
        </p:nvSpPr>
        <p:spPr bwMode="auto">
          <a:xfrm>
            <a:off x="2640013" y="4160221"/>
            <a:ext cx="2514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Original Points</a:t>
            </a:r>
          </a:p>
        </p:txBody>
      </p:sp>
      <p:sp>
        <p:nvSpPr>
          <p:cNvPr id="1654788" name="Rectangle 4"/>
          <p:cNvSpPr>
            <a:spLocks noChangeArrowheads="1"/>
          </p:cNvSpPr>
          <p:nvPr/>
        </p:nvSpPr>
        <p:spPr bwMode="auto">
          <a:xfrm>
            <a:off x="4572000" y="2228850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1654789" name="Picture 5" descr="fish_clust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4363" y="1752600"/>
            <a:ext cx="3048000" cy="24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54790" name="Rectangle 6"/>
          <p:cNvSpPr>
            <a:spLocks noChangeArrowheads="1"/>
          </p:cNvSpPr>
          <p:nvPr/>
        </p:nvSpPr>
        <p:spPr bwMode="auto">
          <a:xfrm>
            <a:off x="5154613" y="2789238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aphicFrame>
        <p:nvGraphicFramePr>
          <p:cNvPr id="1654791" name="Object 7"/>
          <p:cNvGraphicFramePr>
            <a:graphicFrameLocks noChangeAspect="1"/>
          </p:cNvGraphicFramePr>
          <p:nvPr/>
        </p:nvGraphicFramePr>
        <p:xfrm>
          <a:off x="6172201" y="1416050"/>
          <a:ext cx="3363913" cy="228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686706" imgH="3177815" progId="MSPhotoEd.3">
                  <p:embed/>
                </p:oleObj>
              </mc:Choice>
              <mc:Fallback>
                <p:oleObj r:id="rId3" imgW="4686706" imgH="3177815" progId="MSPhotoEd.3">
                  <p:embed/>
                  <p:pic>
                    <p:nvPicPr>
                      <p:cNvPr id="165479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1" y="1416050"/>
                        <a:ext cx="3363913" cy="2287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4792" name="Rectangle 8"/>
          <p:cNvSpPr>
            <a:spLocks noChangeArrowheads="1"/>
          </p:cNvSpPr>
          <p:nvPr/>
        </p:nvSpPr>
        <p:spPr bwMode="auto">
          <a:xfrm>
            <a:off x="6324600" y="3702050"/>
            <a:ext cx="2514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MinPts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=4, Eps=9.75).</a:t>
            </a:r>
            <a:r>
              <a:rPr lang="en-US" sz="1050" dirty="0">
                <a:latin typeface="Times New Roman" pitchFamily="18" charset="0"/>
              </a:rPr>
              <a:t> </a:t>
            </a:r>
            <a:endParaRPr lang="en-US" sz="3200" dirty="0">
              <a:latin typeface="Times New Roman" pitchFamily="18" charset="0"/>
            </a:endParaRPr>
          </a:p>
        </p:txBody>
      </p:sp>
      <p:sp>
        <p:nvSpPr>
          <p:cNvPr id="1654793" name="Rectangle 9"/>
          <p:cNvSpPr>
            <a:spLocks noChangeArrowheads="1"/>
          </p:cNvSpPr>
          <p:nvPr/>
        </p:nvSpPr>
        <p:spPr bwMode="auto">
          <a:xfrm>
            <a:off x="5154613" y="2789238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aphicFrame>
        <p:nvGraphicFramePr>
          <p:cNvPr id="1654794" name="Object 10"/>
          <p:cNvGraphicFramePr>
            <a:graphicFrameLocks noChangeAspect="1"/>
          </p:cNvGraphicFramePr>
          <p:nvPr/>
        </p:nvGraphicFramePr>
        <p:xfrm>
          <a:off x="6248401" y="4083050"/>
          <a:ext cx="3363913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4686706" imgH="3177815" progId="MSPhotoEd.3">
                  <p:embed/>
                </p:oleObj>
              </mc:Choice>
              <mc:Fallback>
                <p:oleObj r:id="rId5" imgW="4686706" imgH="3177815" progId="MSPhotoEd.3">
                  <p:embed/>
                  <p:pic>
                    <p:nvPicPr>
                      <p:cNvPr id="165479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1" y="4083050"/>
                        <a:ext cx="3363913" cy="228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4795" name="Rectangle 11"/>
          <p:cNvSpPr>
            <a:spLocks noChangeArrowheads="1"/>
          </p:cNvSpPr>
          <p:nvPr/>
        </p:nvSpPr>
        <p:spPr bwMode="auto">
          <a:xfrm>
            <a:off x="6248400" y="6369050"/>
            <a:ext cx="2514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MinPts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=4, Eps=9.92)</a:t>
            </a:r>
          </a:p>
        </p:txBody>
      </p:sp>
      <p:sp>
        <p:nvSpPr>
          <p:cNvPr id="1654796" name="Text Box 12"/>
          <p:cNvSpPr txBox="1">
            <a:spLocks noChangeArrowheads="1"/>
          </p:cNvSpPr>
          <p:nvPr/>
        </p:nvSpPr>
        <p:spPr bwMode="auto">
          <a:xfrm>
            <a:off x="596107" y="5077380"/>
            <a:ext cx="5105400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2800" dirty="0"/>
              <a:t> Varying densities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800" dirty="0"/>
              <a:t> High-dimensional data</a:t>
            </a:r>
          </a:p>
        </p:txBody>
      </p:sp>
    </p:spTree>
    <p:extLst>
      <p:ext uri="{BB962C8B-B14F-4D97-AF65-F5344CB8AC3E}">
        <p14:creationId xmlns:p14="http://schemas.microsoft.com/office/powerpoint/2010/main" val="3498416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4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4796" grpId="0" autoUpdateAnimBg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algorithms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PAM</a:t>
            </a:r>
            <a:r>
              <a:rPr lang="en-US" dirty="0"/>
              <a:t>,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CLARANS</a:t>
            </a:r>
            <a:r>
              <a:rPr lang="en-US" dirty="0"/>
              <a:t>: Solutions for the </a:t>
            </a:r>
            <a:r>
              <a:rPr lang="en-US" dirty="0">
                <a:solidFill>
                  <a:srgbClr val="0070C0"/>
                </a:solidFill>
              </a:rPr>
              <a:t>k-</a:t>
            </a:r>
            <a:r>
              <a:rPr lang="en-US" dirty="0" err="1">
                <a:solidFill>
                  <a:srgbClr val="0070C0"/>
                </a:solidFill>
              </a:rPr>
              <a:t>medoids</a:t>
            </a:r>
            <a:r>
              <a:rPr lang="en-US" dirty="0"/>
              <a:t> problem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BIRCH</a:t>
            </a:r>
            <a:r>
              <a:rPr lang="en-US" dirty="0"/>
              <a:t>: Constructs a </a:t>
            </a:r>
            <a:r>
              <a:rPr lang="en-US" dirty="0">
                <a:solidFill>
                  <a:srgbClr val="0070C0"/>
                </a:solidFill>
              </a:rPr>
              <a:t>hierarchical tree </a:t>
            </a:r>
            <a:r>
              <a:rPr lang="en-US" dirty="0"/>
              <a:t>that acts a summary of the data, and then clusters the leaves.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MST</a:t>
            </a:r>
            <a:r>
              <a:rPr lang="en-US" dirty="0"/>
              <a:t>: Clustering using the </a:t>
            </a:r>
            <a:r>
              <a:rPr lang="en-US" dirty="0">
                <a:solidFill>
                  <a:srgbClr val="0070C0"/>
                </a:solidFill>
              </a:rPr>
              <a:t>Minimum Spanning Tree</a:t>
            </a:r>
            <a:r>
              <a:rPr lang="en-US" dirty="0"/>
              <a:t>.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ROCK</a:t>
            </a:r>
            <a:r>
              <a:rPr lang="en-US" dirty="0"/>
              <a:t>: clustering </a:t>
            </a:r>
            <a:r>
              <a:rPr lang="en-US" dirty="0">
                <a:solidFill>
                  <a:srgbClr val="0070C0"/>
                </a:solidFill>
              </a:rPr>
              <a:t>categorical data </a:t>
            </a:r>
            <a:r>
              <a:rPr lang="en-US" dirty="0"/>
              <a:t>by neighbor and link analysis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LIMBO, COOLCAT</a:t>
            </a:r>
            <a:r>
              <a:rPr lang="en-US" dirty="0"/>
              <a:t>: Clustering </a:t>
            </a:r>
            <a:r>
              <a:rPr lang="en-US" dirty="0">
                <a:solidFill>
                  <a:srgbClr val="0070C0"/>
                </a:solidFill>
              </a:rPr>
              <a:t>categorical data</a:t>
            </a:r>
            <a:r>
              <a:rPr lang="en-US" dirty="0"/>
              <a:t> using </a:t>
            </a:r>
            <a:r>
              <a:rPr lang="en-US" dirty="0">
                <a:solidFill>
                  <a:srgbClr val="0070C0"/>
                </a:solidFill>
              </a:rPr>
              <a:t>information theoretic</a:t>
            </a:r>
            <a:r>
              <a:rPr lang="en-US" dirty="0"/>
              <a:t> tools.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CURE</a:t>
            </a:r>
            <a:r>
              <a:rPr lang="en-US" dirty="0"/>
              <a:t>: </a:t>
            </a:r>
            <a:r>
              <a:rPr lang="en-US" dirty="0">
                <a:solidFill>
                  <a:srgbClr val="0070C0"/>
                </a:solidFill>
              </a:rPr>
              <a:t>Hierarchical</a:t>
            </a:r>
            <a:r>
              <a:rPr lang="en-US" dirty="0"/>
              <a:t> algorithm uses different representation of the cluster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CHAMELEON</a:t>
            </a:r>
            <a:r>
              <a:rPr lang="en-US" dirty="0"/>
              <a:t>: </a:t>
            </a:r>
            <a:r>
              <a:rPr lang="en-US" dirty="0">
                <a:solidFill>
                  <a:srgbClr val="0070C0"/>
                </a:solidFill>
              </a:rPr>
              <a:t>Hierarchical</a:t>
            </a:r>
            <a:r>
              <a:rPr lang="en-US" dirty="0"/>
              <a:t> algorithm uses </a:t>
            </a:r>
            <a:r>
              <a:rPr lang="en-US" dirty="0">
                <a:solidFill>
                  <a:srgbClr val="0070C0"/>
                </a:solidFill>
              </a:rPr>
              <a:t>closeness and interconnectivity</a:t>
            </a:r>
            <a:r>
              <a:rPr lang="en-US" dirty="0"/>
              <a:t> for merging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77810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CLUSTERING Evaluation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78187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6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Clustering Evaluation</a:t>
            </a:r>
          </a:p>
        </p:txBody>
      </p:sp>
      <p:sp>
        <p:nvSpPr>
          <p:cNvPr id="1656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/>
              <a:t>We need to evaluate the “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goodness</a:t>
            </a:r>
            <a:r>
              <a:rPr lang="en-US" dirty="0"/>
              <a:t>” of the resulting clusters?</a:t>
            </a:r>
          </a:p>
          <a:p>
            <a:pPr>
              <a:lnSpc>
                <a:spcPct val="80000"/>
              </a:lnSpc>
            </a:pPr>
            <a:endParaRPr lang="en-US" dirty="0"/>
          </a:p>
          <a:p>
            <a:pPr>
              <a:lnSpc>
                <a:spcPct val="80000"/>
              </a:lnSpc>
            </a:pPr>
            <a:r>
              <a:rPr lang="en-US" dirty="0"/>
              <a:t>But “</a:t>
            </a:r>
            <a:r>
              <a:rPr lang="en-US" dirty="0">
                <a:solidFill>
                  <a:srgbClr val="0070C0"/>
                </a:solidFill>
              </a:rPr>
              <a:t>clustering lies in the eye of the beholder</a:t>
            </a:r>
            <a:r>
              <a:rPr lang="en-US" dirty="0"/>
              <a:t>”! </a:t>
            </a:r>
          </a:p>
          <a:p>
            <a:pPr>
              <a:lnSpc>
                <a:spcPct val="8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00095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026" name="Rectangle 2"/>
          <p:cNvSpPr>
            <a:spLocks noGrp="1" noChangeArrowheads="1"/>
          </p:cNvSpPr>
          <p:nvPr>
            <p:ph type="title"/>
          </p:nvPr>
        </p:nvSpPr>
        <p:spPr>
          <a:xfrm>
            <a:off x="676274" y="527561"/>
            <a:ext cx="10829925" cy="1066800"/>
          </a:xfrm>
        </p:spPr>
        <p:txBody>
          <a:bodyPr>
            <a:normAutofit/>
          </a:bodyPr>
          <a:lstStyle/>
          <a:p>
            <a:r>
              <a:rPr lang="en-US" dirty="0"/>
              <a:t>Quality of Clustering can be Ambiguous</a:t>
            </a:r>
          </a:p>
        </p:txBody>
      </p:sp>
      <p:grpSp>
        <p:nvGrpSpPr>
          <p:cNvPr id="1537115" name="Group 91"/>
          <p:cNvGrpSpPr>
            <a:grpSpLocks/>
          </p:cNvGrpSpPr>
          <p:nvPr/>
        </p:nvGrpSpPr>
        <p:grpSpPr bwMode="auto">
          <a:xfrm>
            <a:off x="1616584" y="2192816"/>
            <a:ext cx="3344863" cy="1479550"/>
            <a:chOff x="432" y="1200"/>
            <a:chExt cx="2107" cy="932"/>
          </a:xfrm>
        </p:grpSpPr>
        <p:grpSp>
          <p:nvGrpSpPr>
            <p:cNvPr id="1537027" name="Group 3"/>
            <p:cNvGrpSpPr>
              <a:grpSpLocks noChangeAspect="1"/>
            </p:cNvGrpSpPr>
            <p:nvPr/>
          </p:nvGrpSpPr>
          <p:grpSpPr bwMode="auto">
            <a:xfrm>
              <a:off x="432" y="1200"/>
              <a:ext cx="2107" cy="516"/>
              <a:chOff x="2464" y="2296"/>
              <a:chExt cx="2634" cy="646"/>
            </a:xfrm>
          </p:grpSpPr>
          <p:sp>
            <p:nvSpPr>
              <p:cNvPr id="1537028" name="Oval 4"/>
              <p:cNvSpPr>
                <a:spLocks noChangeAspect="1" noChangeArrowheads="1"/>
              </p:cNvSpPr>
              <p:nvPr/>
            </p:nvSpPr>
            <p:spPr bwMode="auto">
              <a:xfrm>
                <a:off x="4564" y="2730"/>
                <a:ext cx="86" cy="8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29" name="Oval 5"/>
              <p:cNvSpPr>
                <a:spLocks noChangeAspect="1" noChangeArrowheads="1"/>
              </p:cNvSpPr>
              <p:nvPr/>
            </p:nvSpPr>
            <p:spPr bwMode="auto">
              <a:xfrm>
                <a:off x="4312" y="2842"/>
                <a:ext cx="86" cy="8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30" name="Oval 6"/>
              <p:cNvSpPr>
                <a:spLocks noChangeAspect="1" noChangeArrowheads="1"/>
              </p:cNvSpPr>
              <p:nvPr/>
            </p:nvSpPr>
            <p:spPr bwMode="auto">
              <a:xfrm>
                <a:off x="4466" y="2856"/>
                <a:ext cx="86" cy="8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31" name="Oval 7"/>
              <p:cNvSpPr>
                <a:spLocks noChangeAspect="1" noChangeArrowheads="1"/>
              </p:cNvSpPr>
              <p:nvPr/>
            </p:nvSpPr>
            <p:spPr bwMode="auto">
              <a:xfrm>
                <a:off x="4410" y="2744"/>
                <a:ext cx="86" cy="8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32" name="Oval 8"/>
              <p:cNvSpPr>
                <a:spLocks noChangeAspect="1" noChangeArrowheads="1"/>
              </p:cNvSpPr>
              <p:nvPr/>
            </p:nvSpPr>
            <p:spPr bwMode="auto">
              <a:xfrm>
                <a:off x="4326" y="2478"/>
                <a:ext cx="86" cy="8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33" name="Oval 9"/>
              <p:cNvSpPr>
                <a:spLocks noChangeAspect="1" noChangeArrowheads="1"/>
              </p:cNvSpPr>
              <p:nvPr/>
            </p:nvSpPr>
            <p:spPr bwMode="auto">
              <a:xfrm>
                <a:off x="4158" y="2422"/>
                <a:ext cx="86" cy="8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34" name="Oval 10"/>
              <p:cNvSpPr>
                <a:spLocks noChangeAspect="1" noChangeArrowheads="1"/>
              </p:cNvSpPr>
              <p:nvPr/>
            </p:nvSpPr>
            <p:spPr bwMode="auto">
              <a:xfrm>
                <a:off x="4242" y="2296"/>
                <a:ext cx="86" cy="8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35" name="Oval 11"/>
              <p:cNvSpPr>
                <a:spLocks noChangeAspect="1" noChangeArrowheads="1"/>
              </p:cNvSpPr>
              <p:nvPr/>
            </p:nvSpPr>
            <p:spPr bwMode="auto">
              <a:xfrm>
                <a:off x="4788" y="2716"/>
                <a:ext cx="86" cy="8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36" name="Oval 12"/>
              <p:cNvSpPr>
                <a:spLocks noChangeAspect="1" noChangeArrowheads="1"/>
              </p:cNvSpPr>
              <p:nvPr/>
            </p:nvSpPr>
            <p:spPr bwMode="auto">
              <a:xfrm>
                <a:off x="5012" y="2618"/>
                <a:ext cx="86" cy="8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37" name="Oval 13"/>
              <p:cNvSpPr>
                <a:spLocks noChangeAspect="1" noChangeArrowheads="1"/>
              </p:cNvSpPr>
              <p:nvPr/>
            </p:nvSpPr>
            <p:spPr bwMode="auto">
              <a:xfrm>
                <a:off x="4788" y="2534"/>
                <a:ext cx="86" cy="8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38" name="Oval 14"/>
              <p:cNvSpPr>
                <a:spLocks noChangeAspect="1" noChangeArrowheads="1"/>
              </p:cNvSpPr>
              <p:nvPr/>
            </p:nvSpPr>
            <p:spPr bwMode="auto">
              <a:xfrm flipV="1">
                <a:off x="2870" y="2422"/>
                <a:ext cx="86" cy="8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39" name="Oval 15"/>
              <p:cNvSpPr>
                <a:spLocks noChangeAspect="1" noChangeArrowheads="1"/>
              </p:cNvSpPr>
              <p:nvPr/>
            </p:nvSpPr>
            <p:spPr bwMode="auto">
              <a:xfrm flipV="1">
                <a:off x="2618" y="2310"/>
                <a:ext cx="86" cy="8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40" name="Oval 16"/>
              <p:cNvSpPr>
                <a:spLocks noChangeAspect="1" noChangeArrowheads="1"/>
              </p:cNvSpPr>
              <p:nvPr/>
            </p:nvSpPr>
            <p:spPr bwMode="auto">
              <a:xfrm flipV="1">
                <a:off x="2772" y="2296"/>
                <a:ext cx="86" cy="8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41" name="Oval 17"/>
              <p:cNvSpPr>
                <a:spLocks noChangeAspect="1" noChangeArrowheads="1"/>
              </p:cNvSpPr>
              <p:nvPr/>
            </p:nvSpPr>
            <p:spPr bwMode="auto">
              <a:xfrm flipV="1">
                <a:off x="2716" y="2408"/>
                <a:ext cx="86" cy="8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42" name="Oval 18"/>
              <p:cNvSpPr>
                <a:spLocks noChangeAspect="1" noChangeArrowheads="1"/>
              </p:cNvSpPr>
              <p:nvPr/>
            </p:nvSpPr>
            <p:spPr bwMode="auto">
              <a:xfrm flipV="1">
                <a:off x="2632" y="2674"/>
                <a:ext cx="86" cy="8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43" name="Oval 19"/>
              <p:cNvSpPr>
                <a:spLocks noChangeAspect="1" noChangeArrowheads="1"/>
              </p:cNvSpPr>
              <p:nvPr/>
            </p:nvSpPr>
            <p:spPr bwMode="auto">
              <a:xfrm flipV="1">
                <a:off x="2464" y="2730"/>
                <a:ext cx="86" cy="8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44" name="Oval 20"/>
              <p:cNvSpPr>
                <a:spLocks noChangeAspect="1" noChangeArrowheads="1"/>
              </p:cNvSpPr>
              <p:nvPr/>
            </p:nvSpPr>
            <p:spPr bwMode="auto">
              <a:xfrm flipV="1">
                <a:off x="2548" y="2856"/>
                <a:ext cx="86" cy="8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45" name="Oval 21"/>
              <p:cNvSpPr>
                <a:spLocks noChangeAspect="1" noChangeArrowheads="1"/>
              </p:cNvSpPr>
              <p:nvPr/>
            </p:nvSpPr>
            <p:spPr bwMode="auto">
              <a:xfrm flipV="1">
                <a:off x="3094" y="2436"/>
                <a:ext cx="86" cy="8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46" name="Oval 22"/>
              <p:cNvSpPr>
                <a:spLocks noChangeAspect="1" noChangeArrowheads="1"/>
              </p:cNvSpPr>
              <p:nvPr/>
            </p:nvSpPr>
            <p:spPr bwMode="auto">
              <a:xfrm flipV="1">
                <a:off x="3318" y="2534"/>
                <a:ext cx="86" cy="8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47" name="Oval 23"/>
              <p:cNvSpPr>
                <a:spLocks noChangeAspect="1" noChangeArrowheads="1"/>
              </p:cNvSpPr>
              <p:nvPr/>
            </p:nvSpPr>
            <p:spPr bwMode="auto">
              <a:xfrm flipV="1">
                <a:off x="3094" y="2618"/>
                <a:ext cx="86" cy="8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37111" name="Rectangle 87"/>
            <p:cNvSpPr>
              <a:spLocks noChangeArrowheads="1"/>
            </p:cNvSpPr>
            <p:nvPr/>
          </p:nvSpPr>
          <p:spPr bwMode="auto">
            <a:xfrm>
              <a:off x="624" y="1920"/>
              <a:ext cx="144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1600">
                  <a:latin typeface="Times New Roman" charset="0"/>
                  <a:cs typeface="Times New Roman" charset="0"/>
                </a:rPr>
                <a:t>How many clusters?</a:t>
              </a:r>
              <a:endParaRPr lang="en-US" sz="1600">
                <a:latin typeface="Times New Roman" charset="0"/>
              </a:endParaRPr>
            </a:p>
          </p:txBody>
        </p:sp>
      </p:grpSp>
      <p:grpSp>
        <p:nvGrpSpPr>
          <p:cNvPr id="1537118" name="Group 94"/>
          <p:cNvGrpSpPr>
            <a:grpSpLocks/>
          </p:cNvGrpSpPr>
          <p:nvPr/>
        </p:nvGrpSpPr>
        <p:grpSpPr bwMode="auto">
          <a:xfrm>
            <a:off x="6906742" y="4403783"/>
            <a:ext cx="3344862" cy="1371600"/>
            <a:chOff x="3125" y="2592"/>
            <a:chExt cx="2107" cy="864"/>
          </a:xfrm>
        </p:grpSpPr>
        <p:grpSp>
          <p:nvGrpSpPr>
            <p:cNvPr id="1537090" name="Group 66"/>
            <p:cNvGrpSpPr>
              <a:grpSpLocks/>
            </p:cNvGrpSpPr>
            <p:nvPr/>
          </p:nvGrpSpPr>
          <p:grpSpPr bwMode="auto">
            <a:xfrm>
              <a:off x="3125" y="2592"/>
              <a:ext cx="2107" cy="518"/>
              <a:chOff x="3125" y="2592"/>
              <a:chExt cx="2107" cy="518"/>
            </a:xfrm>
          </p:grpSpPr>
          <p:sp>
            <p:nvSpPr>
              <p:cNvPr id="1537091" name="AutoShape 67"/>
              <p:cNvSpPr>
                <a:spLocks noChangeAspect="1" noChangeArrowheads="1"/>
              </p:cNvSpPr>
              <p:nvPr/>
            </p:nvSpPr>
            <p:spPr bwMode="auto">
              <a:xfrm>
                <a:off x="4805" y="2940"/>
                <a:ext cx="69" cy="69"/>
              </a:xfrm>
              <a:prstGeom prst="diamond">
                <a:avLst/>
              </a:prstGeom>
              <a:solidFill>
                <a:srgbClr val="FFCC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92" name="AutoShape 68"/>
              <p:cNvSpPr>
                <a:spLocks noChangeAspect="1" noChangeArrowheads="1"/>
              </p:cNvSpPr>
              <p:nvPr/>
            </p:nvSpPr>
            <p:spPr bwMode="auto">
              <a:xfrm>
                <a:off x="4603" y="3030"/>
                <a:ext cx="69" cy="69"/>
              </a:xfrm>
              <a:prstGeom prst="diamond">
                <a:avLst/>
              </a:prstGeom>
              <a:solidFill>
                <a:srgbClr val="FFCC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93" name="AutoShape 69"/>
              <p:cNvSpPr>
                <a:spLocks noChangeAspect="1" noChangeArrowheads="1"/>
              </p:cNvSpPr>
              <p:nvPr/>
            </p:nvSpPr>
            <p:spPr bwMode="auto">
              <a:xfrm>
                <a:off x="4726" y="3041"/>
                <a:ext cx="69" cy="69"/>
              </a:xfrm>
              <a:prstGeom prst="diamond">
                <a:avLst/>
              </a:prstGeom>
              <a:solidFill>
                <a:srgbClr val="FFCC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94" name="AutoShape 70"/>
              <p:cNvSpPr>
                <a:spLocks noChangeAspect="1" noChangeArrowheads="1"/>
              </p:cNvSpPr>
              <p:nvPr/>
            </p:nvSpPr>
            <p:spPr bwMode="auto">
              <a:xfrm>
                <a:off x="4682" y="2951"/>
                <a:ext cx="68" cy="69"/>
              </a:xfrm>
              <a:prstGeom prst="diamond">
                <a:avLst/>
              </a:prstGeom>
              <a:solidFill>
                <a:srgbClr val="FFCC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95" name="AutoShape 71"/>
              <p:cNvSpPr>
                <a:spLocks noChangeAspect="1" noChangeArrowheads="1"/>
              </p:cNvSpPr>
              <p:nvPr/>
            </p:nvSpPr>
            <p:spPr bwMode="auto">
              <a:xfrm>
                <a:off x="4614" y="2738"/>
                <a:ext cx="69" cy="69"/>
              </a:xfrm>
              <a:prstGeom prst="star5">
                <a:avLst/>
              </a:prstGeom>
              <a:solidFill>
                <a:schemeClr val="accent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96" name="AutoShape 72"/>
              <p:cNvSpPr>
                <a:spLocks noChangeAspect="1" noChangeArrowheads="1"/>
              </p:cNvSpPr>
              <p:nvPr/>
            </p:nvSpPr>
            <p:spPr bwMode="auto">
              <a:xfrm>
                <a:off x="4480" y="2693"/>
                <a:ext cx="69" cy="69"/>
              </a:xfrm>
              <a:prstGeom prst="star5">
                <a:avLst/>
              </a:prstGeom>
              <a:solidFill>
                <a:schemeClr val="accent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97" name="AutoShape 73"/>
              <p:cNvSpPr>
                <a:spLocks noChangeAspect="1" noChangeArrowheads="1"/>
              </p:cNvSpPr>
              <p:nvPr/>
            </p:nvSpPr>
            <p:spPr bwMode="auto">
              <a:xfrm>
                <a:off x="4547" y="2592"/>
                <a:ext cx="69" cy="69"/>
              </a:xfrm>
              <a:prstGeom prst="star5">
                <a:avLst/>
              </a:prstGeom>
              <a:solidFill>
                <a:schemeClr val="accent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98" name="AutoShape 74"/>
              <p:cNvSpPr>
                <a:spLocks noChangeAspect="1" noChangeArrowheads="1"/>
              </p:cNvSpPr>
              <p:nvPr/>
            </p:nvSpPr>
            <p:spPr bwMode="auto">
              <a:xfrm>
                <a:off x="4984" y="2929"/>
                <a:ext cx="69" cy="69"/>
              </a:xfrm>
              <a:prstGeom prst="diamond">
                <a:avLst/>
              </a:prstGeom>
              <a:solidFill>
                <a:srgbClr val="FFCC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99" name="AutoShape 75"/>
              <p:cNvSpPr>
                <a:spLocks noChangeAspect="1" noChangeArrowheads="1"/>
              </p:cNvSpPr>
              <p:nvPr/>
            </p:nvSpPr>
            <p:spPr bwMode="auto">
              <a:xfrm>
                <a:off x="5163" y="2850"/>
                <a:ext cx="69" cy="69"/>
              </a:xfrm>
              <a:prstGeom prst="diamond">
                <a:avLst/>
              </a:prstGeom>
              <a:solidFill>
                <a:srgbClr val="FFCC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100" name="AutoShape 76"/>
              <p:cNvSpPr>
                <a:spLocks noChangeAspect="1" noChangeArrowheads="1"/>
              </p:cNvSpPr>
              <p:nvPr/>
            </p:nvSpPr>
            <p:spPr bwMode="auto">
              <a:xfrm>
                <a:off x="4984" y="2783"/>
                <a:ext cx="69" cy="69"/>
              </a:xfrm>
              <a:prstGeom prst="diamond">
                <a:avLst/>
              </a:prstGeom>
              <a:solidFill>
                <a:srgbClr val="FFCC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101" name="AutoShape 77"/>
              <p:cNvSpPr>
                <a:spLocks noChangeAspect="1" noChangeArrowheads="1"/>
              </p:cNvSpPr>
              <p:nvPr/>
            </p:nvSpPr>
            <p:spPr bwMode="auto">
              <a:xfrm flipV="1">
                <a:off x="3450" y="2693"/>
                <a:ext cx="69" cy="69"/>
              </a:xfrm>
              <a:prstGeom prst="star4">
                <a:avLst>
                  <a:gd name="adj" fmla="val 12500"/>
                </a:avLst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102" name="AutoShape 78"/>
              <p:cNvSpPr>
                <a:spLocks noChangeAspect="1" noChangeArrowheads="1"/>
              </p:cNvSpPr>
              <p:nvPr/>
            </p:nvSpPr>
            <p:spPr bwMode="auto">
              <a:xfrm flipV="1">
                <a:off x="3248" y="2603"/>
                <a:ext cx="69" cy="69"/>
              </a:xfrm>
              <a:prstGeom prst="star4">
                <a:avLst>
                  <a:gd name="adj" fmla="val 12500"/>
                </a:avLst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103" name="AutoShape 79"/>
              <p:cNvSpPr>
                <a:spLocks noChangeAspect="1" noChangeArrowheads="1"/>
              </p:cNvSpPr>
              <p:nvPr/>
            </p:nvSpPr>
            <p:spPr bwMode="auto">
              <a:xfrm flipV="1">
                <a:off x="3371" y="2592"/>
                <a:ext cx="69" cy="69"/>
              </a:xfrm>
              <a:prstGeom prst="star4">
                <a:avLst>
                  <a:gd name="adj" fmla="val 12500"/>
                </a:avLst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104" name="AutoShape 80"/>
              <p:cNvSpPr>
                <a:spLocks noChangeAspect="1" noChangeArrowheads="1"/>
              </p:cNvSpPr>
              <p:nvPr/>
            </p:nvSpPr>
            <p:spPr bwMode="auto">
              <a:xfrm flipV="1">
                <a:off x="3327" y="2682"/>
                <a:ext cx="68" cy="69"/>
              </a:xfrm>
              <a:prstGeom prst="star4">
                <a:avLst>
                  <a:gd name="adj" fmla="val 12500"/>
                </a:avLst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105" name="AutoShape 81"/>
              <p:cNvSpPr>
                <a:spLocks noChangeAspect="1" noChangeArrowheads="1"/>
              </p:cNvSpPr>
              <p:nvPr/>
            </p:nvSpPr>
            <p:spPr bwMode="auto">
              <a:xfrm flipV="1">
                <a:off x="3259" y="2895"/>
                <a:ext cx="69" cy="69"/>
              </a:xfrm>
              <a:prstGeom prst="flowChartExtract">
                <a:avLst/>
              </a:prstGeom>
              <a:solidFill>
                <a:srgbClr val="3366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106" name="AutoShape 82"/>
              <p:cNvSpPr>
                <a:spLocks noChangeAspect="1" noChangeArrowheads="1"/>
              </p:cNvSpPr>
              <p:nvPr/>
            </p:nvSpPr>
            <p:spPr bwMode="auto">
              <a:xfrm flipV="1">
                <a:off x="3125" y="2940"/>
                <a:ext cx="69" cy="69"/>
              </a:xfrm>
              <a:prstGeom prst="flowChartExtract">
                <a:avLst/>
              </a:prstGeom>
              <a:solidFill>
                <a:srgbClr val="3366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107" name="AutoShape 83"/>
              <p:cNvSpPr>
                <a:spLocks noChangeAspect="1" noChangeArrowheads="1"/>
              </p:cNvSpPr>
              <p:nvPr/>
            </p:nvSpPr>
            <p:spPr bwMode="auto">
              <a:xfrm flipV="1">
                <a:off x="3192" y="3041"/>
                <a:ext cx="69" cy="69"/>
              </a:xfrm>
              <a:prstGeom prst="flowChartExtract">
                <a:avLst/>
              </a:prstGeom>
              <a:solidFill>
                <a:srgbClr val="3366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108" name="AutoShape 84"/>
              <p:cNvSpPr>
                <a:spLocks noChangeAspect="1" noChangeArrowheads="1"/>
              </p:cNvSpPr>
              <p:nvPr/>
            </p:nvSpPr>
            <p:spPr bwMode="auto">
              <a:xfrm flipV="1">
                <a:off x="3629" y="2704"/>
                <a:ext cx="69" cy="69"/>
              </a:xfrm>
              <a:prstGeom prst="star4">
                <a:avLst>
                  <a:gd name="adj" fmla="val 12500"/>
                </a:avLst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109" name="AutoShape 85"/>
              <p:cNvSpPr>
                <a:spLocks noChangeAspect="1" noChangeArrowheads="1"/>
              </p:cNvSpPr>
              <p:nvPr/>
            </p:nvSpPr>
            <p:spPr bwMode="auto">
              <a:xfrm flipV="1">
                <a:off x="3808" y="2783"/>
                <a:ext cx="69" cy="69"/>
              </a:xfrm>
              <a:prstGeom prst="star4">
                <a:avLst>
                  <a:gd name="adj" fmla="val 12500"/>
                </a:avLst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110" name="AutoShape 86"/>
              <p:cNvSpPr>
                <a:spLocks noChangeAspect="1" noChangeArrowheads="1"/>
              </p:cNvSpPr>
              <p:nvPr/>
            </p:nvSpPr>
            <p:spPr bwMode="auto">
              <a:xfrm flipV="1">
                <a:off x="3629" y="2850"/>
                <a:ext cx="69" cy="69"/>
              </a:xfrm>
              <a:prstGeom prst="star4">
                <a:avLst>
                  <a:gd name="adj" fmla="val 12500"/>
                </a:avLst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37112" name="Rectangle 88"/>
            <p:cNvSpPr>
              <a:spLocks noChangeArrowheads="1"/>
            </p:cNvSpPr>
            <p:nvPr/>
          </p:nvSpPr>
          <p:spPr bwMode="auto">
            <a:xfrm>
              <a:off x="3413" y="3244"/>
              <a:ext cx="144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1600">
                  <a:latin typeface="Times New Roman" charset="0"/>
                  <a:cs typeface="Times New Roman" charset="0"/>
                </a:rPr>
                <a:t>Four Clusters</a:t>
              </a:r>
              <a:r>
                <a:rPr lang="en-US" sz="1600">
                  <a:latin typeface="Times New Roman" charset="0"/>
                </a:rPr>
                <a:t> </a:t>
              </a:r>
            </a:p>
          </p:txBody>
        </p:sp>
      </p:grpSp>
      <p:grpSp>
        <p:nvGrpSpPr>
          <p:cNvPr id="1537117" name="Group 93"/>
          <p:cNvGrpSpPr>
            <a:grpSpLocks/>
          </p:cNvGrpSpPr>
          <p:nvPr/>
        </p:nvGrpSpPr>
        <p:grpSpPr bwMode="auto">
          <a:xfrm>
            <a:off x="1537418" y="4404523"/>
            <a:ext cx="3344863" cy="1371600"/>
            <a:chOff x="432" y="2592"/>
            <a:chExt cx="2107" cy="864"/>
          </a:xfrm>
        </p:grpSpPr>
        <p:grpSp>
          <p:nvGrpSpPr>
            <p:cNvPr id="1537069" name="Group 45"/>
            <p:cNvGrpSpPr>
              <a:grpSpLocks/>
            </p:cNvGrpSpPr>
            <p:nvPr/>
          </p:nvGrpSpPr>
          <p:grpSpPr bwMode="auto">
            <a:xfrm>
              <a:off x="432" y="2592"/>
              <a:ext cx="2107" cy="516"/>
              <a:chOff x="432" y="2592"/>
              <a:chExt cx="2107" cy="516"/>
            </a:xfrm>
          </p:grpSpPr>
          <p:sp>
            <p:nvSpPr>
              <p:cNvPr id="1537070" name="AutoShape 46"/>
              <p:cNvSpPr>
                <a:spLocks noChangeAspect="1" noChangeArrowheads="1"/>
              </p:cNvSpPr>
              <p:nvPr/>
            </p:nvSpPr>
            <p:spPr bwMode="auto">
              <a:xfrm>
                <a:off x="2112" y="2939"/>
                <a:ext cx="69" cy="68"/>
              </a:xfrm>
              <a:prstGeom prst="triangle">
                <a:avLst>
                  <a:gd name="adj" fmla="val 50000"/>
                </a:avLst>
              </a:prstGeom>
              <a:solidFill>
                <a:srgbClr val="3366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71" name="AutoShape 47"/>
              <p:cNvSpPr>
                <a:spLocks noChangeAspect="1" noChangeArrowheads="1"/>
              </p:cNvSpPr>
              <p:nvPr/>
            </p:nvSpPr>
            <p:spPr bwMode="auto">
              <a:xfrm>
                <a:off x="1910" y="3028"/>
                <a:ext cx="69" cy="69"/>
              </a:xfrm>
              <a:prstGeom prst="triangle">
                <a:avLst>
                  <a:gd name="adj" fmla="val 50000"/>
                </a:avLst>
              </a:prstGeom>
              <a:solidFill>
                <a:srgbClr val="3366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72" name="AutoShape 48"/>
              <p:cNvSpPr>
                <a:spLocks noChangeAspect="1" noChangeArrowheads="1"/>
              </p:cNvSpPr>
              <p:nvPr/>
            </p:nvSpPr>
            <p:spPr bwMode="auto">
              <a:xfrm>
                <a:off x="2033" y="3039"/>
                <a:ext cx="69" cy="69"/>
              </a:xfrm>
              <a:prstGeom prst="triangle">
                <a:avLst>
                  <a:gd name="adj" fmla="val 50000"/>
                </a:avLst>
              </a:prstGeom>
              <a:solidFill>
                <a:srgbClr val="3366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73" name="AutoShape 49"/>
              <p:cNvSpPr>
                <a:spLocks noChangeAspect="1" noChangeArrowheads="1"/>
              </p:cNvSpPr>
              <p:nvPr/>
            </p:nvSpPr>
            <p:spPr bwMode="auto">
              <a:xfrm>
                <a:off x="1989" y="2950"/>
                <a:ext cx="68" cy="69"/>
              </a:xfrm>
              <a:prstGeom prst="triangle">
                <a:avLst>
                  <a:gd name="adj" fmla="val 50000"/>
                </a:avLst>
              </a:prstGeom>
              <a:solidFill>
                <a:srgbClr val="3366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74" name="AutoShape 50"/>
              <p:cNvSpPr>
                <a:spLocks noChangeAspect="1" noChangeArrowheads="1"/>
              </p:cNvSpPr>
              <p:nvPr/>
            </p:nvSpPr>
            <p:spPr bwMode="auto">
              <a:xfrm>
                <a:off x="1921" y="2737"/>
                <a:ext cx="69" cy="69"/>
              </a:xfrm>
              <a:prstGeom prst="triangle">
                <a:avLst>
                  <a:gd name="adj" fmla="val 50000"/>
                </a:avLst>
              </a:prstGeom>
              <a:solidFill>
                <a:srgbClr val="3366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75" name="AutoShape 51"/>
              <p:cNvSpPr>
                <a:spLocks noChangeAspect="1" noChangeArrowheads="1"/>
              </p:cNvSpPr>
              <p:nvPr/>
            </p:nvSpPr>
            <p:spPr bwMode="auto">
              <a:xfrm>
                <a:off x="1787" y="2693"/>
                <a:ext cx="69" cy="68"/>
              </a:xfrm>
              <a:prstGeom prst="triangle">
                <a:avLst>
                  <a:gd name="adj" fmla="val 50000"/>
                </a:avLst>
              </a:prstGeom>
              <a:solidFill>
                <a:srgbClr val="3366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76" name="AutoShape 52"/>
              <p:cNvSpPr>
                <a:spLocks noChangeAspect="1" noChangeArrowheads="1"/>
              </p:cNvSpPr>
              <p:nvPr/>
            </p:nvSpPr>
            <p:spPr bwMode="auto">
              <a:xfrm>
                <a:off x="1854" y="2592"/>
                <a:ext cx="69" cy="69"/>
              </a:xfrm>
              <a:prstGeom prst="triangle">
                <a:avLst>
                  <a:gd name="adj" fmla="val 50000"/>
                </a:avLst>
              </a:prstGeom>
              <a:solidFill>
                <a:srgbClr val="3366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77" name="AutoShape 53"/>
              <p:cNvSpPr>
                <a:spLocks noChangeAspect="1" noChangeArrowheads="1"/>
              </p:cNvSpPr>
              <p:nvPr/>
            </p:nvSpPr>
            <p:spPr bwMode="auto">
              <a:xfrm>
                <a:off x="2291" y="2927"/>
                <a:ext cx="69" cy="69"/>
              </a:xfrm>
              <a:prstGeom prst="triangle">
                <a:avLst>
                  <a:gd name="adj" fmla="val 50000"/>
                </a:avLst>
              </a:prstGeom>
              <a:solidFill>
                <a:srgbClr val="3366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78" name="AutoShape 54"/>
              <p:cNvSpPr>
                <a:spLocks noChangeAspect="1" noChangeArrowheads="1"/>
              </p:cNvSpPr>
              <p:nvPr/>
            </p:nvSpPr>
            <p:spPr bwMode="auto">
              <a:xfrm>
                <a:off x="2470" y="2849"/>
                <a:ext cx="69" cy="69"/>
              </a:xfrm>
              <a:prstGeom prst="triangle">
                <a:avLst>
                  <a:gd name="adj" fmla="val 50000"/>
                </a:avLst>
              </a:prstGeom>
              <a:solidFill>
                <a:srgbClr val="3366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79" name="AutoShape 55"/>
              <p:cNvSpPr>
                <a:spLocks noChangeAspect="1" noChangeArrowheads="1"/>
              </p:cNvSpPr>
              <p:nvPr/>
            </p:nvSpPr>
            <p:spPr bwMode="auto">
              <a:xfrm>
                <a:off x="2291" y="2782"/>
                <a:ext cx="69" cy="69"/>
              </a:xfrm>
              <a:prstGeom prst="triangle">
                <a:avLst>
                  <a:gd name="adj" fmla="val 50000"/>
                </a:avLst>
              </a:prstGeom>
              <a:solidFill>
                <a:srgbClr val="3366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80" name="Rectangle 56"/>
              <p:cNvSpPr>
                <a:spLocks noChangeAspect="1" noChangeArrowheads="1"/>
              </p:cNvSpPr>
              <p:nvPr/>
            </p:nvSpPr>
            <p:spPr bwMode="auto">
              <a:xfrm flipV="1">
                <a:off x="757" y="2693"/>
                <a:ext cx="69" cy="6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81" name="Rectangle 57"/>
              <p:cNvSpPr>
                <a:spLocks noChangeAspect="1" noChangeArrowheads="1"/>
              </p:cNvSpPr>
              <p:nvPr/>
            </p:nvSpPr>
            <p:spPr bwMode="auto">
              <a:xfrm flipV="1">
                <a:off x="555" y="2603"/>
                <a:ext cx="69" cy="69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82" name="Rectangle 58"/>
              <p:cNvSpPr>
                <a:spLocks noChangeAspect="1" noChangeArrowheads="1"/>
              </p:cNvSpPr>
              <p:nvPr/>
            </p:nvSpPr>
            <p:spPr bwMode="auto">
              <a:xfrm flipV="1">
                <a:off x="678" y="2592"/>
                <a:ext cx="69" cy="69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83" name="Rectangle 59"/>
              <p:cNvSpPr>
                <a:spLocks noChangeAspect="1" noChangeArrowheads="1"/>
              </p:cNvSpPr>
              <p:nvPr/>
            </p:nvSpPr>
            <p:spPr bwMode="auto">
              <a:xfrm flipV="1">
                <a:off x="634" y="2681"/>
                <a:ext cx="68" cy="69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84" name="Rectangle 60"/>
              <p:cNvSpPr>
                <a:spLocks noChangeAspect="1" noChangeArrowheads="1"/>
              </p:cNvSpPr>
              <p:nvPr/>
            </p:nvSpPr>
            <p:spPr bwMode="auto">
              <a:xfrm flipV="1">
                <a:off x="566" y="2894"/>
                <a:ext cx="69" cy="69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85" name="Rectangle 61"/>
              <p:cNvSpPr>
                <a:spLocks noChangeAspect="1" noChangeArrowheads="1"/>
              </p:cNvSpPr>
              <p:nvPr/>
            </p:nvSpPr>
            <p:spPr bwMode="auto">
              <a:xfrm flipV="1">
                <a:off x="432" y="2939"/>
                <a:ext cx="69" cy="6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86" name="Rectangle 62"/>
              <p:cNvSpPr>
                <a:spLocks noChangeAspect="1" noChangeArrowheads="1"/>
              </p:cNvSpPr>
              <p:nvPr/>
            </p:nvSpPr>
            <p:spPr bwMode="auto">
              <a:xfrm flipV="1">
                <a:off x="499" y="3039"/>
                <a:ext cx="69" cy="69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87" name="Rectangle 63"/>
              <p:cNvSpPr>
                <a:spLocks noChangeAspect="1" noChangeArrowheads="1"/>
              </p:cNvSpPr>
              <p:nvPr/>
            </p:nvSpPr>
            <p:spPr bwMode="auto">
              <a:xfrm flipV="1">
                <a:off x="936" y="2704"/>
                <a:ext cx="69" cy="69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88" name="Rectangle 64"/>
              <p:cNvSpPr>
                <a:spLocks noChangeAspect="1" noChangeArrowheads="1"/>
              </p:cNvSpPr>
              <p:nvPr/>
            </p:nvSpPr>
            <p:spPr bwMode="auto">
              <a:xfrm flipV="1">
                <a:off x="1115" y="2782"/>
                <a:ext cx="69" cy="69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89" name="Rectangle 65"/>
              <p:cNvSpPr>
                <a:spLocks noChangeAspect="1" noChangeArrowheads="1"/>
              </p:cNvSpPr>
              <p:nvPr/>
            </p:nvSpPr>
            <p:spPr bwMode="auto">
              <a:xfrm flipV="1">
                <a:off x="936" y="2849"/>
                <a:ext cx="69" cy="69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37113" name="Rectangle 89"/>
            <p:cNvSpPr>
              <a:spLocks noChangeArrowheads="1"/>
            </p:cNvSpPr>
            <p:nvPr/>
          </p:nvSpPr>
          <p:spPr bwMode="auto">
            <a:xfrm>
              <a:off x="624" y="3244"/>
              <a:ext cx="144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1600" dirty="0">
                  <a:latin typeface="Times New Roman" charset="0"/>
                  <a:cs typeface="Times New Roman" charset="0"/>
                </a:rPr>
                <a:t>Two Clusters</a:t>
              </a:r>
              <a:r>
                <a:rPr lang="en-US" sz="1600" dirty="0">
                  <a:latin typeface="Times New Roman" charset="0"/>
                </a:rPr>
                <a:t> </a:t>
              </a:r>
            </a:p>
          </p:txBody>
        </p:sp>
      </p:grpSp>
      <p:grpSp>
        <p:nvGrpSpPr>
          <p:cNvPr id="1537116" name="Group 92"/>
          <p:cNvGrpSpPr>
            <a:grpSpLocks/>
          </p:cNvGrpSpPr>
          <p:nvPr/>
        </p:nvGrpSpPr>
        <p:grpSpPr bwMode="auto">
          <a:xfrm>
            <a:off x="6859588" y="2156619"/>
            <a:ext cx="3344862" cy="1479550"/>
            <a:chOff x="3125" y="1200"/>
            <a:chExt cx="2107" cy="932"/>
          </a:xfrm>
        </p:grpSpPr>
        <p:grpSp>
          <p:nvGrpSpPr>
            <p:cNvPr id="1537048" name="Group 24"/>
            <p:cNvGrpSpPr>
              <a:grpSpLocks/>
            </p:cNvGrpSpPr>
            <p:nvPr/>
          </p:nvGrpSpPr>
          <p:grpSpPr bwMode="auto">
            <a:xfrm>
              <a:off x="3125" y="1200"/>
              <a:ext cx="2107" cy="518"/>
              <a:chOff x="3125" y="1200"/>
              <a:chExt cx="2107" cy="518"/>
            </a:xfrm>
          </p:grpSpPr>
          <p:sp>
            <p:nvSpPr>
              <p:cNvPr id="1537049" name="AutoShape 25"/>
              <p:cNvSpPr>
                <a:spLocks noChangeAspect="1" noChangeArrowheads="1"/>
              </p:cNvSpPr>
              <p:nvPr/>
            </p:nvSpPr>
            <p:spPr bwMode="auto">
              <a:xfrm>
                <a:off x="4805" y="1548"/>
                <a:ext cx="69" cy="69"/>
              </a:xfrm>
              <a:prstGeom prst="diamond">
                <a:avLst/>
              </a:prstGeom>
              <a:solidFill>
                <a:srgbClr val="FF99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50" name="AutoShape 26"/>
              <p:cNvSpPr>
                <a:spLocks noChangeAspect="1" noChangeArrowheads="1"/>
              </p:cNvSpPr>
              <p:nvPr/>
            </p:nvSpPr>
            <p:spPr bwMode="auto">
              <a:xfrm>
                <a:off x="4603" y="1638"/>
                <a:ext cx="69" cy="69"/>
              </a:xfrm>
              <a:prstGeom prst="diamond">
                <a:avLst/>
              </a:prstGeom>
              <a:solidFill>
                <a:srgbClr val="FF99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51" name="AutoShape 27"/>
              <p:cNvSpPr>
                <a:spLocks noChangeAspect="1" noChangeArrowheads="1"/>
              </p:cNvSpPr>
              <p:nvPr/>
            </p:nvSpPr>
            <p:spPr bwMode="auto">
              <a:xfrm>
                <a:off x="4726" y="1649"/>
                <a:ext cx="69" cy="69"/>
              </a:xfrm>
              <a:prstGeom prst="diamond">
                <a:avLst/>
              </a:prstGeom>
              <a:solidFill>
                <a:srgbClr val="FF99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52" name="AutoShape 28"/>
              <p:cNvSpPr>
                <a:spLocks noChangeAspect="1" noChangeArrowheads="1"/>
              </p:cNvSpPr>
              <p:nvPr/>
            </p:nvSpPr>
            <p:spPr bwMode="auto">
              <a:xfrm>
                <a:off x="4682" y="1559"/>
                <a:ext cx="68" cy="69"/>
              </a:xfrm>
              <a:prstGeom prst="diamond">
                <a:avLst/>
              </a:prstGeom>
              <a:solidFill>
                <a:srgbClr val="FF99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53" name="AutoShape 29"/>
              <p:cNvSpPr>
                <a:spLocks noChangeAspect="1" noChangeArrowheads="1"/>
              </p:cNvSpPr>
              <p:nvPr/>
            </p:nvSpPr>
            <p:spPr bwMode="auto">
              <a:xfrm>
                <a:off x="4614" y="1346"/>
                <a:ext cx="69" cy="69"/>
              </a:xfrm>
              <a:prstGeom prst="star5">
                <a:avLst/>
              </a:prstGeom>
              <a:solidFill>
                <a:schemeClr val="accent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54" name="AutoShape 30"/>
              <p:cNvSpPr>
                <a:spLocks noChangeAspect="1" noChangeArrowheads="1"/>
              </p:cNvSpPr>
              <p:nvPr/>
            </p:nvSpPr>
            <p:spPr bwMode="auto">
              <a:xfrm>
                <a:off x="4480" y="1301"/>
                <a:ext cx="69" cy="69"/>
              </a:xfrm>
              <a:prstGeom prst="star5">
                <a:avLst/>
              </a:prstGeom>
              <a:solidFill>
                <a:schemeClr val="accent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55" name="AutoShape 31"/>
              <p:cNvSpPr>
                <a:spLocks noChangeAspect="1" noChangeArrowheads="1"/>
              </p:cNvSpPr>
              <p:nvPr/>
            </p:nvSpPr>
            <p:spPr bwMode="auto">
              <a:xfrm>
                <a:off x="4547" y="1200"/>
                <a:ext cx="69" cy="69"/>
              </a:xfrm>
              <a:prstGeom prst="star5">
                <a:avLst/>
              </a:prstGeom>
              <a:solidFill>
                <a:schemeClr val="accent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56" name="Rectangle 32"/>
              <p:cNvSpPr>
                <a:spLocks noChangeAspect="1" noChangeArrowheads="1"/>
              </p:cNvSpPr>
              <p:nvPr/>
            </p:nvSpPr>
            <p:spPr bwMode="auto">
              <a:xfrm>
                <a:off x="4984" y="1537"/>
                <a:ext cx="69" cy="69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57" name="Rectangle 33"/>
              <p:cNvSpPr>
                <a:spLocks noChangeAspect="1" noChangeArrowheads="1"/>
              </p:cNvSpPr>
              <p:nvPr/>
            </p:nvSpPr>
            <p:spPr bwMode="auto">
              <a:xfrm>
                <a:off x="5163" y="1458"/>
                <a:ext cx="69" cy="69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58" name="Rectangle 34"/>
              <p:cNvSpPr>
                <a:spLocks noChangeAspect="1" noChangeArrowheads="1"/>
              </p:cNvSpPr>
              <p:nvPr/>
            </p:nvSpPr>
            <p:spPr bwMode="auto">
              <a:xfrm>
                <a:off x="4984" y="1391"/>
                <a:ext cx="69" cy="69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59" name="AutoShape 35"/>
              <p:cNvSpPr>
                <a:spLocks noChangeAspect="1" noChangeArrowheads="1"/>
              </p:cNvSpPr>
              <p:nvPr/>
            </p:nvSpPr>
            <p:spPr bwMode="auto">
              <a:xfrm flipV="1">
                <a:off x="3450" y="1301"/>
                <a:ext cx="69" cy="69"/>
              </a:xfrm>
              <a:prstGeom prst="star4">
                <a:avLst>
                  <a:gd name="adj" fmla="val 12500"/>
                </a:avLst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60" name="AutoShape 36"/>
              <p:cNvSpPr>
                <a:spLocks noChangeAspect="1" noChangeArrowheads="1"/>
              </p:cNvSpPr>
              <p:nvPr/>
            </p:nvSpPr>
            <p:spPr bwMode="auto">
              <a:xfrm flipV="1">
                <a:off x="3248" y="1211"/>
                <a:ext cx="69" cy="69"/>
              </a:xfrm>
              <a:prstGeom prst="star4">
                <a:avLst>
                  <a:gd name="adj" fmla="val 12500"/>
                </a:avLst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61" name="AutoShape 37"/>
              <p:cNvSpPr>
                <a:spLocks noChangeAspect="1" noChangeArrowheads="1"/>
              </p:cNvSpPr>
              <p:nvPr/>
            </p:nvSpPr>
            <p:spPr bwMode="auto">
              <a:xfrm flipV="1">
                <a:off x="3371" y="1200"/>
                <a:ext cx="69" cy="69"/>
              </a:xfrm>
              <a:prstGeom prst="star4">
                <a:avLst>
                  <a:gd name="adj" fmla="val 12500"/>
                </a:avLst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62" name="AutoShape 38"/>
              <p:cNvSpPr>
                <a:spLocks noChangeAspect="1" noChangeArrowheads="1"/>
              </p:cNvSpPr>
              <p:nvPr/>
            </p:nvSpPr>
            <p:spPr bwMode="auto">
              <a:xfrm flipV="1">
                <a:off x="3327" y="1290"/>
                <a:ext cx="68" cy="69"/>
              </a:xfrm>
              <a:prstGeom prst="star4">
                <a:avLst>
                  <a:gd name="adj" fmla="val 12500"/>
                </a:avLst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63" name="AutoShape 39"/>
              <p:cNvSpPr>
                <a:spLocks noChangeAspect="1" noChangeArrowheads="1"/>
              </p:cNvSpPr>
              <p:nvPr/>
            </p:nvSpPr>
            <p:spPr bwMode="auto">
              <a:xfrm flipV="1">
                <a:off x="3259" y="1503"/>
                <a:ext cx="69" cy="69"/>
              </a:xfrm>
              <a:prstGeom prst="triangle">
                <a:avLst>
                  <a:gd name="adj" fmla="val 50000"/>
                </a:avLst>
              </a:prstGeom>
              <a:solidFill>
                <a:srgbClr val="00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64" name="AutoShape 40"/>
              <p:cNvSpPr>
                <a:spLocks noChangeAspect="1" noChangeArrowheads="1"/>
              </p:cNvSpPr>
              <p:nvPr/>
            </p:nvSpPr>
            <p:spPr bwMode="auto">
              <a:xfrm flipV="1">
                <a:off x="3125" y="1548"/>
                <a:ext cx="69" cy="69"/>
              </a:xfrm>
              <a:prstGeom prst="triangle">
                <a:avLst>
                  <a:gd name="adj" fmla="val 50000"/>
                </a:avLst>
              </a:prstGeom>
              <a:solidFill>
                <a:srgbClr val="00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65" name="AutoShape 41"/>
              <p:cNvSpPr>
                <a:spLocks noChangeAspect="1" noChangeArrowheads="1"/>
              </p:cNvSpPr>
              <p:nvPr/>
            </p:nvSpPr>
            <p:spPr bwMode="auto">
              <a:xfrm flipV="1">
                <a:off x="3192" y="1649"/>
                <a:ext cx="69" cy="69"/>
              </a:xfrm>
              <a:prstGeom prst="triangle">
                <a:avLst>
                  <a:gd name="adj" fmla="val 50000"/>
                </a:avLst>
              </a:prstGeom>
              <a:solidFill>
                <a:srgbClr val="00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66" name="Oval 42"/>
              <p:cNvSpPr>
                <a:spLocks noChangeAspect="1" noChangeArrowheads="1"/>
              </p:cNvSpPr>
              <p:nvPr/>
            </p:nvSpPr>
            <p:spPr bwMode="auto">
              <a:xfrm flipV="1">
                <a:off x="3629" y="1312"/>
                <a:ext cx="69" cy="69"/>
              </a:xfrm>
              <a:prstGeom prst="ellipse">
                <a:avLst/>
              </a:prstGeom>
              <a:solidFill>
                <a:srgbClr val="00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67" name="Oval 43"/>
              <p:cNvSpPr>
                <a:spLocks noChangeAspect="1" noChangeArrowheads="1"/>
              </p:cNvSpPr>
              <p:nvPr/>
            </p:nvSpPr>
            <p:spPr bwMode="auto">
              <a:xfrm flipV="1">
                <a:off x="3808" y="1391"/>
                <a:ext cx="69" cy="69"/>
              </a:xfrm>
              <a:prstGeom prst="ellipse">
                <a:avLst/>
              </a:prstGeom>
              <a:solidFill>
                <a:srgbClr val="00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68" name="Oval 44"/>
              <p:cNvSpPr>
                <a:spLocks noChangeAspect="1" noChangeArrowheads="1"/>
              </p:cNvSpPr>
              <p:nvPr/>
            </p:nvSpPr>
            <p:spPr bwMode="auto">
              <a:xfrm flipV="1">
                <a:off x="3629" y="1458"/>
                <a:ext cx="69" cy="69"/>
              </a:xfrm>
              <a:prstGeom prst="ellipse">
                <a:avLst/>
              </a:prstGeom>
              <a:solidFill>
                <a:srgbClr val="00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37114" name="Rectangle 90"/>
            <p:cNvSpPr>
              <a:spLocks noChangeArrowheads="1"/>
            </p:cNvSpPr>
            <p:nvPr/>
          </p:nvSpPr>
          <p:spPr bwMode="auto">
            <a:xfrm>
              <a:off x="3413" y="1920"/>
              <a:ext cx="144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1600" dirty="0">
                  <a:latin typeface="Times New Roman" charset="0"/>
                  <a:cs typeface="Times New Roman" charset="0"/>
                </a:rPr>
                <a:t>Six Clusters</a:t>
              </a:r>
              <a:r>
                <a:rPr lang="en-US" sz="1600" dirty="0">
                  <a:latin typeface="Times New Roman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8165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6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Clustering Evaluation</a:t>
            </a:r>
          </a:p>
        </p:txBody>
      </p:sp>
      <p:sp>
        <p:nvSpPr>
          <p:cNvPr id="1656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/>
              <a:t>Then why do we want to evaluate them?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To avoid finding patterns in noise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To compare </a:t>
            </a:r>
            <a:r>
              <a:rPr lang="en-US" dirty="0" err="1"/>
              <a:t>clusterings</a:t>
            </a:r>
            <a:r>
              <a:rPr lang="en-US" dirty="0"/>
              <a:t>, or clustering algorithms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To compare against a “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ground truth</a:t>
            </a:r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567317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11506200" cy="4876800"/>
          </a:xfrm>
        </p:spPr>
        <p:txBody>
          <a:bodyPr>
            <a:noAutofit/>
          </a:bodyPr>
          <a:lstStyle/>
          <a:p>
            <a:pPr marL="533400" indent="-533400">
              <a:buSzTx/>
              <a:buFont typeface="Monotype Sorts" pitchFamily="2" charset="2"/>
              <a:buAutoNum type="arabicPeriod"/>
            </a:pPr>
            <a:r>
              <a:rPr lang="en-US" sz="2400" dirty="0">
                <a:solidFill>
                  <a:srgbClr val="FF0000"/>
                </a:solidFill>
              </a:rPr>
              <a:t>Internal Evaluation</a:t>
            </a:r>
            <a:r>
              <a:rPr lang="en-US" sz="2400" dirty="0"/>
              <a:t>: Evaluating how well the results of a cluster analysis fit the data </a:t>
            </a:r>
            <a:r>
              <a:rPr lang="en-US" sz="2400" i="1" dirty="0"/>
              <a:t>without</a:t>
            </a:r>
            <a:r>
              <a:rPr lang="en-US" sz="2400" dirty="0"/>
              <a:t> reference to external information. </a:t>
            </a:r>
          </a:p>
          <a:p>
            <a:pPr marL="990600" lvl="1" indent="-533400">
              <a:buSzTx/>
              <a:buNone/>
            </a:pPr>
            <a:r>
              <a:rPr lang="en-US" sz="2000" dirty="0"/>
              <a:t>	- Use only the data</a:t>
            </a:r>
          </a:p>
          <a:p>
            <a:pPr marL="533400" indent="-533400">
              <a:buSzTx/>
              <a:buFont typeface="Monotype Sorts" pitchFamily="2" charset="2"/>
              <a:buAutoNum type="arabicPeriod"/>
            </a:pPr>
            <a:r>
              <a:rPr lang="en-US" sz="2400" dirty="0"/>
              <a:t>Determining the</a:t>
            </a:r>
            <a:r>
              <a:rPr lang="en-US" sz="2400" dirty="0">
                <a:solidFill>
                  <a:srgbClr val="FF9900"/>
                </a:solidFill>
              </a:rPr>
              <a:t> </a:t>
            </a:r>
            <a:r>
              <a:rPr lang="en-US" sz="2400" dirty="0">
                <a:solidFill>
                  <a:srgbClr val="FF0000"/>
                </a:solidFill>
              </a:rPr>
              <a:t>clustering tendency</a:t>
            </a:r>
            <a:r>
              <a:rPr lang="en-US" sz="2400" dirty="0"/>
              <a:t> of a set of data, i.e., distinguishing whether non-random structure actually exists in the data. </a:t>
            </a:r>
          </a:p>
          <a:p>
            <a:pPr marL="533400" indent="-533400">
              <a:buSzTx/>
              <a:buFont typeface="Monotype Sorts" pitchFamily="2" charset="2"/>
              <a:buAutoNum type="arabicPeriod"/>
            </a:pPr>
            <a:r>
              <a:rPr lang="en-US" sz="2400" dirty="0"/>
              <a:t>Determining the </a:t>
            </a:r>
            <a:r>
              <a:rPr lang="en-US" sz="2400" dirty="0">
                <a:solidFill>
                  <a:srgbClr val="FF0000"/>
                </a:solidFill>
              </a:rPr>
              <a:t>‘correct’ number of clusters</a:t>
            </a:r>
            <a:r>
              <a:rPr lang="en-US" sz="2400" dirty="0"/>
              <a:t>. </a:t>
            </a:r>
          </a:p>
          <a:p>
            <a:pPr marL="533400" indent="-533400">
              <a:buSzTx/>
              <a:buFont typeface="Monotype Sorts" pitchFamily="2" charset="2"/>
              <a:buAutoNum type="arabicPeriod"/>
            </a:pPr>
            <a:r>
              <a:rPr lang="en-US" sz="2400" dirty="0">
                <a:solidFill>
                  <a:srgbClr val="FF0000"/>
                </a:solidFill>
              </a:rPr>
              <a:t>External Evaluation</a:t>
            </a:r>
            <a:r>
              <a:rPr lang="en-US" sz="2400" dirty="0"/>
              <a:t>: Comparing the results of a cluster analysis to externally known results, e.g., to externally given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class labels</a:t>
            </a:r>
            <a:r>
              <a:rPr lang="en-US" sz="2400" dirty="0"/>
              <a:t>.</a:t>
            </a:r>
          </a:p>
          <a:p>
            <a:pPr marL="533400" indent="-533400">
              <a:buSzTx/>
              <a:buFont typeface="Monotype Sorts" pitchFamily="2" charset="2"/>
              <a:buAutoNum type="arabicPeriod"/>
            </a:pPr>
            <a:endParaRPr lang="en-US" sz="2400" dirty="0"/>
          </a:p>
        </p:txBody>
      </p:sp>
      <p:sp>
        <p:nvSpPr>
          <p:cNvPr id="1658883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Different Aspects of Cluster Validation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517918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88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88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88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88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88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8882" grpId="0" build="p" autoUpdateAnimBg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9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72988" y="1371600"/>
            <a:ext cx="11811000" cy="5334000"/>
          </a:xfrm>
        </p:spPr>
        <p:txBody>
          <a:bodyPr>
            <a:normAutofit/>
          </a:bodyPr>
          <a:lstStyle/>
          <a:p>
            <a:pPr marL="342900" indent="-342900"/>
            <a:r>
              <a:rPr lang="en-US" dirty="0"/>
              <a:t>Numerical measures that are applied to judge various aspects of cluster validity, are classified into the following three types.</a:t>
            </a:r>
          </a:p>
          <a:p>
            <a:pPr marL="742950" lvl="1" indent="-285750"/>
            <a:r>
              <a:rPr lang="en-US" sz="2800" dirty="0">
                <a:solidFill>
                  <a:srgbClr val="FF0000"/>
                </a:solidFill>
              </a:rPr>
              <a:t>External Index:</a:t>
            </a:r>
            <a:r>
              <a:rPr lang="en-US" sz="2800" dirty="0"/>
              <a:t> Used to measure the extent to which cluster labels match </a:t>
            </a:r>
            <a:r>
              <a:rPr lang="en-US" sz="2800" dirty="0">
                <a:solidFill>
                  <a:srgbClr val="00B0F0"/>
                </a:solidFill>
              </a:rPr>
              <a:t>externally supplied class labels</a:t>
            </a:r>
            <a:r>
              <a:rPr lang="en-US" sz="2800" dirty="0"/>
              <a:t>.</a:t>
            </a:r>
          </a:p>
          <a:p>
            <a:pPr marL="1143000" lvl="2" indent="-228600">
              <a:lnSpc>
                <a:spcPct val="80000"/>
              </a:lnSpc>
            </a:pPr>
            <a:r>
              <a:rPr lang="en-US" dirty="0"/>
              <a:t>E.g., entropy, precision, recall</a:t>
            </a:r>
          </a:p>
          <a:p>
            <a:pPr marL="742950" lvl="1" indent="-285750"/>
            <a:r>
              <a:rPr lang="en-US" sz="2800" dirty="0">
                <a:solidFill>
                  <a:srgbClr val="FF0000"/>
                </a:solidFill>
              </a:rPr>
              <a:t>Internal Index:</a:t>
            </a:r>
            <a:r>
              <a:rPr lang="en-US" sz="2800" dirty="0"/>
              <a:t>  Used to measure the goodness of a clustering structure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without</a:t>
            </a:r>
            <a:r>
              <a:rPr lang="en-US" sz="2800" dirty="0"/>
              <a:t> reference to external information. </a:t>
            </a:r>
          </a:p>
          <a:p>
            <a:pPr marL="1143000" lvl="2" indent="-228600">
              <a:lnSpc>
                <a:spcPct val="80000"/>
              </a:lnSpc>
            </a:pPr>
            <a:r>
              <a:rPr lang="en-US" dirty="0"/>
              <a:t>E.g., Sum of Squared Error (SSE)</a:t>
            </a:r>
          </a:p>
          <a:p>
            <a:pPr marL="342900" indent="-342900"/>
            <a:r>
              <a:rPr lang="en-US" dirty="0"/>
              <a:t>Sometimes these are referred to as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criteria </a:t>
            </a:r>
            <a:r>
              <a:rPr lang="en-US" dirty="0"/>
              <a:t>instead of </a:t>
            </a:r>
            <a:r>
              <a:rPr lang="en-US" dirty="0">
                <a:solidFill>
                  <a:srgbClr val="00B0F0"/>
                </a:solidFill>
              </a:rPr>
              <a:t>indices</a:t>
            </a:r>
          </a:p>
          <a:p>
            <a:pPr marL="742950" lvl="1" indent="-285750"/>
            <a:r>
              <a:rPr lang="en-US" dirty="0"/>
              <a:t>However, sometimes criterion is 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general strategy </a:t>
            </a:r>
            <a:r>
              <a:rPr lang="en-US" dirty="0"/>
              <a:t>and index is the </a:t>
            </a:r>
            <a:r>
              <a:rPr lang="en-US" dirty="0">
                <a:solidFill>
                  <a:srgbClr val="00B0F0"/>
                </a:solidFill>
              </a:rPr>
              <a:t>numerical measure </a:t>
            </a:r>
            <a:r>
              <a:rPr lang="en-US" dirty="0"/>
              <a:t>that implements the criterion.</a:t>
            </a:r>
          </a:p>
        </p:txBody>
      </p:sp>
      <p:sp>
        <p:nvSpPr>
          <p:cNvPr id="1659907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229600" cy="990600"/>
          </a:xfrm>
        </p:spPr>
        <p:txBody>
          <a:bodyPr>
            <a:normAutofit/>
          </a:bodyPr>
          <a:lstStyle/>
          <a:p>
            <a:r>
              <a:rPr lang="en-US" dirty="0"/>
              <a:t>Measures of Cluster Validity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41867887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261F2-11C2-43F1-8A9C-0EC879BBD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Metrics for cluster and clustering validity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467095-52D7-4C68-9232-CDEF0E3833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For the following we will see some metrics for the clustering validity.</a:t>
            </a:r>
          </a:p>
          <a:p>
            <a:r>
              <a:rPr lang="en-US" dirty="0"/>
              <a:t>The metrics can be applied for the evaluation of either a </a:t>
            </a:r>
            <a:r>
              <a:rPr lang="en-US" dirty="0">
                <a:solidFill>
                  <a:srgbClr val="FF0000"/>
                </a:solidFill>
              </a:rPr>
              <a:t>cluster</a:t>
            </a:r>
            <a:r>
              <a:rPr lang="en-US" dirty="0"/>
              <a:t>, or a </a:t>
            </a:r>
            <a:r>
              <a:rPr lang="en-US" dirty="0">
                <a:solidFill>
                  <a:srgbClr val="FF0000"/>
                </a:solidFill>
              </a:rPr>
              <a:t>clustering</a:t>
            </a:r>
          </a:p>
          <a:p>
            <a:r>
              <a:rPr lang="en-US" dirty="0"/>
              <a:t>In </a:t>
            </a:r>
            <a:r>
              <a:rPr lang="en-US" dirty="0">
                <a:solidFill>
                  <a:srgbClr val="FF0000"/>
                </a:solidFill>
              </a:rPr>
              <a:t>cluster validity</a:t>
            </a:r>
            <a:r>
              <a:rPr lang="en-US" dirty="0"/>
              <a:t>, we </a:t>
            </a:r>
            <a:r>
              <a:rPr lang="en-US" dirty="0">
                <a:solidFill>
                  <a:srgbClr val="0070C0"/>
                </a:solidFill>
              </a:rPr>
              <a:t>evaluate a group of points</a:t>
            </a:r>
            <a:r>
              <a:rPr lang="en-US" dirty="0"/>
              <a:t>, as to whether they were correctly placed together. </a:t>
            </a:r>
          </a:p>
          <a:p>
            <a:pPr lvl="1"/>
            <a:r>
              <a:rPr lang="en-US" dirty="0"/>
              <a:t>We usually check if the group is homogeneous (for some notion of homogeneity)</a:t>
            </a:r>
          </a:p>
          <a:p>
            <a:r>
              <a:rPr lang="en-US" dirty="0"/>
              <a:t>In </a:t>
            </a:r>
            <a:r>
              <a:rPr lang="en-US" dirty="0">
                <a:solidFill>
                  <a:srgbClr val="FF0000"/>
                </a:solidFill>
              </a:rPr>
              <a:t>cluster</a:t>
            </a:r>
            <a:r>
              <a:rPr lang="en-US" u="sng" dirty="0">
                <a:solidFill>
                  <a:srgbClr val="FF0000"/>
                </a:solidFill>
              </a:rPr>
              <a:t>ing</a:t>
            </a:r>
            <a:r>
              <a:rPr lang="en-US" dirty="0">
                <a:solidFill>
                  <a:srgbClr val="FF0000"/>
                </a:solidFill>
              </a:rPr>
              <a:t> validity</a:t>
            </a:r>
            <a:r>
              <a:rPr lang="en-US" dirty="0"/>
              <a:t>, we </a:t>
            </a:r>
            <a:r>
              <a:rPr lang="en-US" dirty="0">
                <a:solidFill>
                  <a:srgbClr val="0070C0"/>
                </a:solidFill>
              </a:rPr>
              <a:t>evaluate</a:t>
            </a:r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a collection of clusters</a:t>
            </a:r>
          </a:p>
          <a:p>
            <a:pPr lvl="1"/>
            <a:r>
              <a:rPr lang="en-US" dirty="0"/>
              <a:t>We often use the (weighted) average of cluster validity </a:t>
            </a:r>
          </a:p>
          <a:p>
            <a:pPr lvl="1"/>
            <a:r>
              <a:rPr lang="en-US" dirty="0"/>
              <a:t>There are also metrics that look at the relationships between the clusters, e.g., how well-separated the clusters are.</a:t>
            </a:r>
          </a:p>
        </p:txBody>
      </p:sp>
    </p:spTree>
    <p:extLst>
      <p:ext uri="{BB962C8B-B14F-4D97-AF65-F5344CB8AC3E}">
        <p14:creationId xmlns:p14="http://schemas.microsoft.com/office/powerpoint/2010/main" val="259915490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CD1ED42-0C35-4FE8-AE8C-460BF0F292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/>
          <a:lstStyle/>
          <a:p>
            <a:r>
              <a:rPr lang="en-US" dirty="0"/>
              <a:t>Cluster Validity with Internal Criteria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0686027F-5F49-4782-B228-3B51422471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46829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68098" name="Rectangle 2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685800" y="1676400"/>
                <a:ext cx="10744200" cy="5029200"/>
              </a:xfrm>
            </p:spPr>
            <p:txBody>
              <a:bodyPr>
                <a:normAutofit lnSpcReduction="10000"/>
              </a:bodyPr>
              <a:lstStyle/>
              <a:p>
                <a:pPr marL="342900" indent="-342900"/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Internal Index</a:t>
                </a:r>
                <a:r>
                  <a:rPr lang="en-US" dirty="0"/>
                  <a:t>:  A metric used to measure the goodness of a clustering structure without reference to external information</a:t>
                </a:r>
              </a:p>
              <a:p>
                <a:pPr marL="742950" lvl="1" indent="-285750"/>
                <a:r>
                  <a:rPr lang="en-US" dirty="0"/>
                  <a:t>Example: Sum of Square Errors (SSE)</a:t>
                </a:r>
              </a:p>
              <a:p>
                <a:pPr marL="468630" indent="-285750"/>
                <a:r>
                  <a:rPr lang="en-US" dirty="0"/>
                  <a:t>SSE can be used to </a:t>
                </a:r>
                <a:r>
                  <a:rPr lang="en-US" dirty="0">
                    <a:solidFill>
                      <a:srgbClr val="0070C0"/>
                    </a:solidFill>
                  </a:rPr>
                  <a:t>evaluate</a:t>
                </a:r>
                <a:r>
                  <a:rPr lang="en-US" dirty="0"/>
                  <a:t> a cluster or a clustering: </a:t>
                </a:r>
              </a:p>
              <a:p>
                <a:pPr marL="742950" lvl="1" indent="-285750"/>
                <a:r>
                  <a:rPr lang="en-US" dirty="0"/>
                  <a:t>For a cluster of points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, the SSE is:</a:t>
                </a:r>
              </a:p>
              <a:p>
                <a:pPr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𝑆𝑆𝐸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centroid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cluster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617220" lvl="1" indent="-342900"/>
                <a:r>
                  <a:rPr lang="en-US" dirty="0"/>
                  <a:t>For a clustering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={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} </m:t>
                    </m:r>
                  </m:oMath>
                </a14:m>
                <a:r>
                  <a:rPr lang="en-US" dirty="0"/>
                  <a:t>, the SSE is:</a:t>
                </a:r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𝑆𝑆𝐸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  <m:sup/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centroid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cluster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342900" indent="-342900"/>
                <a:r>
                  <a:rPr lang="en-US" dirty="0"/>
                  <a:t>SSE can also be used to </a:t>
                </a:r>
                <a:r>
                  <a:rPr lang="en-US" dirty="0">
                    <a:solidFill>
                      <a:srgbClr val="0070C0"/>
                    </a:solidFill>
                  </a:rPr>
                  <a:t>compare</a:t>
                </a:r>
                <a:r>
                  <a:rPr lang="en-US" dirty="0"/>
                  <a:t> clusters, or </a:t>
                </a:r>
                <a:r>
                  <a:rPr lang="en-US" dirty="0" err="1"/>
                  <a:t>clusterings</a:t>
                </a:r>
                <a:endParaRPr lang="en-US" dirty="0"/>
              </a:p>
              <a:p>
                <a:pPr marL="342900" indent="-342900">
                  <a:buNone/>
                </a:pPr>
                <a:endParaRPr lang="en-US" dirty="0"/>
              </a:p>
              <a:p>
                <a:pPr marL="342900" indent="-342900"/>
                <a:endParaRPr lang="en-US" dirty="0"/>
              </a:p>
            </p:txBody>
          </p:sp>
        </mc:Choice>
        <mc:Fallback xmlns="">
          <p:sp>
            <p:nvSpPr>
              <p:cNvPr id="1668098" name="Rectang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85800" y="1676400"/>
                <a:ext cx="10744200" cy="5029200"/>
              </a:xfrm>
              <a:blipFill>
                <a:blip r:embed="rId2"/>
                <a:stretch>
                  <a:fillRect l="-795" t="-2061" b="-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68099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8229600" cy="990600"/>
          </a:xfrm>
        </p:spPr>
        <p:txBody>
          <a:bodyPr/>
          <a:lstStyle/>
          <a:p>
            <a:r>
              <a:rPr lang="en-US" dirty="0"/>
              <a:t>Internal Measures</a:t>
            </a:r>
          </a:p>
        </p:txBody>
      </p:sp>
    </p:spTree>
    <p:extLst>
      <p:ext uri="{BB962C8B-B14F-4D97-AF65-F5344CB8AC3E}">
        <p14:creationId xmlns:p14="http://schemas.microsoft.com/office/powerpoint/2010/main" val="184206044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73218" name="Rectangle 2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91948" y="1377808"/>
                <a:ext cx="11808104" cy="5396413"/>
              </a:xfrm>
            </p:spPr>
            <p:txBody>
              <a:bodyPr>
                <a:normAutofit fontScale="85000" lnSpcReduction="10000"/>
              </a:bodyPr>
              <a:lstStyle/>
              <a:p>
                <a:pPr marL="342900" indent="-342900">
                  <a:spcBef>
                    <a:spcPct val="0"/>
                  </a:spcBef>
                </a:pPr>
                <a:r>
                  <a:rPr lang="en-US" dirty="0"/>
                  <a:t>In general, we evaluate clusters and </a:t>
                </a:r>
                <a:r>
                  <a:rPr lang="en-US" dirty="0" err="1"/>
                  <a:t>clusterings</a:t>
                </a:r>
                <a:r>
                  <a:rPr lang="en-US" dirty="0"/>
                  <a:t> based on </a:t>
                </a:r>
                <a:r>
                  <a:rPr lang="en-US" dirty="0">
                    <a:solidFill>
                      <a:srgbClr val="FF0000"/>
                    </a:solidFill>
                  </a:rPr>
                  <a:t>cohesion</a:t>
                </a:r>
                <a:r>
                  <a:rPr lang="en-US" dirty="0"/>
                  <a:t> and </a:t>
                </a:r>
                <a:r>
                  <a:rPr lang="en-US" dirty="0">
                    <a:solidFill>
                      <a:srgbClr val="FF0000"/>
                    </a:solidFill>
                  </a:rPr>
                  <a:t>separation</a:t>
                </a:r>
              </a:p>
              <a:p>
                <a:pPr marL="617220" lvl="1" indent="-342900">
                  <a:spcBef>
                    <a:spcPct val="0"/>
                  </a:spcBef>
                </a:pPr>
                <a:r>
                  <a:rPr lang="en-US" dirty="0">
                    <a:solidFill>
                      <a:srgbClr val="FF0000"/>
                    </a:solidFill>
                  </a:rPr>
                  <a:t>Cluster Cohesion</a:t>
                </a:r>
                <a:r>
                  <a:rPr lang="en-US" dirty="0">
                    <a:solidFill>
                      <a:srgbClr val="FF9900"/>
                    </a:solidFill>
                  </a:rPr>
                  <a:t>:</a:t>
                </a:r>
                <a:r>
                  <a:rPr lang="en-US" dirty="0"/>
                  <a:t> Measures how closely related are objects in a cluster</a:t>
                </a:r>
                <a:endParaRPr lang="en-US" dirty="0">
                  <a:solidFill>
                    <a:srgbClr val="FF0000"/>
                  </a:solidFill>
                </a:endParaRPr>
              </a:p>
              <a:p>
                <a:pPr marL="617220" lvl="1" indent="-342900">
                  <a:spcBef>
                    <a:spcPct val="0"/>
                  </a:spcBef>
                </a:pPr>
                <a:r>
                  <a:rPr lang="en-US" dirty="0">
                    <a:solidFill>
                      <a:srgbClr val="FF0000"/>
                    </a:solidFill>
                  </a:rPr>
                  <a:t>Cluster Separation</a:t>
                </a:r>
                <a:r>
                  <a:rPr lang="en-US" dirty="0"/>
                  <a:t>: Measure how distinct or well-separated a cluster is from other clusters </a:t>
                </a:r>
              </a:p>
              <a:p>
                <a:pPr marL="342900" indent="-342900">
                  <a:spcBef>
                    <a:spcPct val="0"/>
                  </a:spcBef>
                </a:pPr>
                <a:endParaRPr lang="en-US" dirty="0"/>
              </a:p>
              <a:p>
                <a:pPr marL="342900" indent="-342900">
                  <a:spcBef>
                    <a:spcPct val="0"/>
                  </a:spcBef>
                </a:pPr>
                <a:r>
                  <a:rPr lang="en-US" dirty="0"/>
                  <a:t>Example: Squared Error</a:t>
                </a:r>
              </a:p>
              <a:p>
                <a:pPr lvl="1"/>
                <a:r>
                  <a:rPr lang="en-US" dirty="0">
                    <a:solidFill>
                      <a:srgbClr val="FF0000"/>
                    </a:solidFill>
                  </a:rPr>
                  <a:t>Cohesion</a:t>
                </a:r>
                <a:r>
                  <a:rPr lang="en-US" dirty="0"/>
                  <a:t> is measured by the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within cluster sum of squares </a:t>
                </a:r>
                <a:r>
                  <a:rPr lang="en-US" dirty="0"/>
                  <a:t>(SSE)</a:t>
                </a:r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𝑊𝑆𝑆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sSub>
                                <m:sSub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  <m:sup/>
                            <m:e>
                              <m:sSup>
                                <m:sSup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2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200" b="0" i="1" smtClean="0"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US" sz="2200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nary>
                    </m:oMath>
                  </m:oMathPara>
                </a14:m>
                <a:endParaRPr lang="en-US" sz="2200" dirty="0"/>
              </a:p>
              <a:p>
                <a:pPr lvl="1"/>
                <a:r>
                  <a:rPr lang="en-US" dirty="0">
                    <a:solidFill>
                      <a:srgbClr val="FF0000"/>
                    </a:solidFill>
                  </a:rPr>
                  <a:t>Separation</a:t>
                </a:r>
                <a:r>
                  <a:rPr lang="en-US" dirty="0"/>
                  <a:t> is measured by the </a:t>
                </a:r>
                <a:r>
                  <a:rPr lang="en-US" dirty="0">
                    <a:solidFill>
                      <a:srgbClr val="0070C0"/>
                    </a:solidFill>
                  </a:rPr>
                  <a:t>sum of square error of the centroids</a:t>
                </a:r>
              </a:p>
              <a:p>
                <a:pPr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𝐵𝑆𝑆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  <a:p>
                <a:pPr lvl="2"/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𝑚</m:t>
                    </m:r>
                    <m:r>
                      <a:rPr lang="en-US" i="1" baseline="-25000" dirty="0" smtClean="0">
                        <a:latin typeface="Cambria Math"/>
                      </a:rPr>
                      <m:t>𝑖</m:t>
                    </m:r>
                  </m:oMath>
                </a14:m>
                <a:r>
                  <a:rPr lang="en-US" dirty="0"/>
                  <a:t> is the size of cluster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𝑖</m:t>
                    </m:r>
                  </m:oMath>
                </a14:m>
                <a:r>
                  <a:rPr lang="en-US" dirty="0"/>
                  <a:t> ,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𝑐</m:t>
                    </m:r>
                  </m:oMath>
                </a14:m>
                <a:r>
                  <a:rPr lang="en-US" dirty="0"/>
                  <a:t> the </a:t>
                </a:r>
                <a:r>
                  <a:rPr lang="en-US" dirty="0">
                    <a:solidFill>
                      <a:srgbClr val="FF0000"/>
                    </a:solidFill>
                  </a:rPr>
                  <a:t>overall mean. </a:t>
                </a:r>
                <a:r>
                  <a:rPr lang="en-US" sz="2100" dirty="0"/>
                  <a:t>It also holds that:</a:t>
                </a:r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𝐵𝑆𝑆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sub>
                            <m:sup/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  <a:p>
                <a:pPr lvl="1"/>
                <a:r>
                  <a:rPr lang="en-US" dirty="0"/>
                  <a:t>Interesting observation: WSS+BSS = constant</a:t>
                </a:r>
              </a:p>
              <a:p>
                <a:pPr marL="742950" lvl="1" indent="-285750">
                  <a:buNone/>
                </a:pPr>
                <a:endParaRPr lang="en-US" sz="2000" dirty="0"/>
              </a:p>
            </p:txBody>
          </p:sp>
        </mc:Choice>
        <mc:Fallback xmlns="">
          <p:sp>
            <p:nvSpPr>
              <p:cNvPr id="1673218" name="Rectang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91948" y="1377808"/>
                <a:ext cx="11808104" cy="5396413"/>
              </a:xfrm>
              <a:blipFill>
                <a:blip r:embed="rId2"/>
                <a:stretch>
                  <a:fillRect l="-464" t="-14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73219" name="Rectangle 3"/>
          <p:cNvSpPr>
            <a:spLocks noGrp="1" noChangeArrowheads="1"/>
          </p:cNvSpPr>
          <p:nvPr>
            <p:ph type="title"/>
          </p:nvPr>
        </p:nvSpPr>
        <p:spPr>
          <a:xfrm>
            <a:off x="383896" y="394786"/>
            <a:ext cx="11122304" cy="990600"/>
          </a:xfrm>
        </p:spPr>
        <p:txBody>
          <a:bodyPr>
            <a:noAutofit/>
          </a:bodyPr>
          <a:lstStyle/>
          <a:p>
            <a:r>
              <a:rPr lang="en-US" dirty="0"/>
              <a:t>Cohesion</a:t>
            </a:r>
            <a:r>
              <a:rPr lang="en-US" sz="3600" dirty="0"/>
              <a:t> and Separation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026522" y="3461217"/>
            <a:ext cx="2681183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We want this to be small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26522" y="4419600"/>
            <a:ext cx="2655535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We want this to be large</a:t>
            </a:r>
          </a:p>
        </p:txBody>
      </p:sp>
    </p:spTree>
    <p:extLst>
      <p:ext uri="{BB962C8B-B14F-4D97-AF65-F5344CB8AC3E}">
        <p14:creationId xmlns:p14="http://schemas.microsoft.com/office/powerpoint/2010/main" val="104949222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52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68422" y="1408113"/>
            <a:ext cx="10990178" cy="5334000"/>
          </a:xfrm>
        </p:spPr>
        <p:txBody>
          <a:bodyPr>
            <a:normAutofit/>
          </a:bodyPr>
          <a:lstStyle/>
          <a:p>
            <a:pPr marL="342900" indent="-342900">
              <a:spcBef>
                <a:spcPct val="0"/>
              </a:spcBef>
            </a:pPr>
            <a:r>
              <a:rPr lang="en-US" dirty="0"/>
              <a:t>A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proximity-graph</a:t>
            </a:r>
            <a:r>
              <a:rPr lang="en-US" dirty="0"/>
              <a:t>-based approach can also be used for cohesion and separation.</a:t>
            </a:r>
          </a:p>
          <a:p>
            <a:pPr marL="742950" lvl="1" indent="-285750"/>
            <a:r>
              <a:rPr lang="en-US" dirty="0"/>
              <a:t>Cluster cohesion is the sum of </a:t>
            </a:r>
            <a:r>
              <a:rPr lang="en-US"/>
              <a:t>the weights </a:t>
            </a:r>
            <a:r>
              <a:rPr lang="en-US" dirty="0"/>
              <a:t>of all links within a cluster.</a:t>
            </a:r>
          </a:p>
          <a:p>
            <a:pPr marL="742950" lvl="1" indent="-285750"/>
            <a:r>
              <a:rPr lang="en-US" dirty="0"/>
              <a:t>Cluster separation is the sum of the weights between nodes in the cluster and nodes outside the cluster.</a:t>
            </a:r>
          </a:p>
        </p:txBody>
      </p:sp>
      <p:sp>
        <p:nvSpPr>
          <p:cNvPr id="1675267" name="Rectangle 3"/>
          <p:cNvSpPr>
            <a:spLocks noGrp="1" noChangeArrowheads="1"/>
          </p:cNvSpPr>
          <p:nvPr>
            <p:ph type="title"/>
          </p:nvPr>
        </p:nvSpPr>
        <p:spPr>
          <a:xfrm>
            <a:off x="668422" y="381000"/>
            <a:ext cx="8452644" cy="1027113"/>
          </a:xfrm>
        </p:spPr>
        <p:txBody>
          <a:bodyPr>
            <a:normAutofit/>
          </a:bodyPr>
          <a:lstStyle/>
          <a:p>
            <a:r>
              <a:rPr lang="en-US" dirty="0"/>
              <a:t>Cohesion and Separation</a:t>
            </a:r>
          </a:p>
        </p:txBody>
      </p:sp>
      <p:sp>
        <p:nvSpPr>
          <p:cNvPr id="1675268" name="Freeform 4" descr="5%"/>
          <p:cNvSpPr>
            <a:spLocks/>
          </p:cNvSpPr>
          <p:nvPr/>
        </p:nvSpPr>
        <p:spPr bwMode="auto">
          <a:xfrm rot="-5400000">
            <a:off x="5339557" y="3788569"/>
            <a:ext cx="1828800" cy="1382713"/>
          </a:xfrm>
          <a:custGeom>
            <a:avLst/>
            <a:gdLst>
              <a:gd name="T0" fmla="*/ 433 w 598"/>
              <a:gd name="T1" fmla="*/ 69 h 652"/>
              <a:gd name="T2" fmla="*/ 248 w 598"/>
              <a:gd name="T3" fmla="*/ 0 h 652"/>
              <a:gd name="T4" fmla="*/ 152 w 598"/>
              <a:gd name="T5" fmla="*/ 34 h 652"/>
              <a:gd name="T6" fmla="*/ 125 w 598"/>
              <a:gd name="T7" fmla="*/ 96 h 652"/>
              <a:gd name="T8" fmla="*/ 70 w 598"/>
              <a:gd name="T9" fmla="*/ 172 h 652"/>
              <a:gd name="T10" fmla="*/ 49 w 598"/>
              <a:gd name="T11" fmla="*/ 178 h 652"/>
              <a:gd name="T12" fmla="*/ 29 w 598"/>
              <a:gd name="T13" fmla="*/ 220 h 652"/>
              <a:gd name="T14" fmla="*/ 15 w 598"/>
              <a:gd name="T15" fmla="*/ 261 h 652"/>
              <a:gd name="T16" fmla="*/ 29 w 598"/>
              <a:gd name="T17" fmla="*/ 384 h 652"/>
              <a:gd name="T18" fmla="*/ 97 w 598"/>
              <a:gd name="T19" fmla="*/ 412 h 652"/>
              <a:gd name="T20" fmla="*/ 77 w 598"/>
              <a:gd name="T21" fmla="*/ 487 h 652"/>
              <a:gd name="T22" fmla="*/ 104 w 598"/>
              <a:gd name="T23" fmla="*/ 617 h 652"/>
              <a:gd name="T24" fmla="*/ 166 w 598"/>
              <a:gd name="T25" fmla="*/ 645 h 652"/>
              <a:gd name="T26" fmla="*/ 186 w 598"/>
              <a:gd name="T27" fmla="*/ 652 h 652"/>
              <a:gd name="T28" fmla="*/ 241 w 598"/>
              <a:gd name="T29" fmla="*/ 604 h 652"/>
              <a:gd name="T30" fmla="*/ 351 w 598"/>
              <a:gd name="T31" fmla="*/ 652 h 652"/>
              <a:gd name="T32" fmla="*/ 447 w 598"/>
              <a:gd name="T33" fmla="*/ 590 h 652"/>
              <a:gd name="T34" fmla="*/ 522 w 598"/>
              <a:gd name="T35" fmla="*/ 542 h 652"/>
              <a:gd name="T36" fmla="*/ 570 w 598"/>
              <a:gd name="T37" fmla="*/ 446 h 652"/>
              <a:gd name="T38" fmla="*/ 536 w 598"/>
              <a:gd name="T39" fmla="*/ 391 h 652"/>
              <a:gd name="T40" fmla="*/ 563 w 598"/>
              <a:gd name="T41" fmla="*/ 350 h 652"/>
              <a:gd name="T42" fmla="*/ 598 w 598"/>
              <a:gd name="T43" fmla="*/ 288 h 652"/>
              <a:gd name="T44" fmla="*/ 584 w 598"/>
              <a:gd name="T45" fmla="*/ 192 h 652"/>
              <a:gd name="T46" fmla="*/ 447 w 598"/>
              <a:gd name="T47" fmla="*/ 96 h 652"/>
              <a:gd name="T48" fmla="*/ 433 w 598"/>
              <a:gd name="T49" fmla="*/ 69 h 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98" h="652">
                <a:moveTo>
                  <a:pt x="433" y="69"/>
                </a:moveTo>
                <a:cubicBezTo>
                  <a:pt x="379" y="31"/>
                  <a:pt x="310" y="21"/>
                  <a:pt x="248" y="0"/>
                </a:cubicBezTo>
                <a:cubicBezTo>
                  <a:pt x="195" y="7"/>
                  <a:pt x="192" y="10"/>
                  <a:pt x="152" y="34"/>
                </a:cubicBezTo>
                <a:cubicBezTo>
                  <a:pt x="144" y="57"/>
                  <a:pt x="132" y="73"/>
                  <a:pt x="125" y="96"/>
                </a:cubicBezTo>
                <a:cubicBezTo>
                  <a:pt x="133" y="189"/>
                  <a:pt x="154" y="159"/>
                  <a:pt x="70" y="172"/>
                </a:cubicBezTo>
                <a:cubicBezTo>
                  <a:pt x="63" y="173"/>
                  <a:pt x="56" y="176"/>
                  <a:pt x="49" y="178"/>
                </a:cubicBezTo>
                <a:cubicBezTo>
                  <a:pt x="29" y="209"/>
                  <a:pt x="39" y="188"/>
                  <a:pt x="29" y="220"/>
                </a:cubicBezTo>
                <a:cubicBezTo>
                  <a:pt x="25" y="234"/>
                  <a:pt x="15" y="261"/>
                  <a:pt x="15" y="261"/>
                </a:cubicBezTo>
                <a:cubicBezTo>
                  <a:pt x="18" y="302"/>
                  <a:pt x="0" y="355"/>
                  <a:pt x="29" y="384"/>
                </a:cubicBezTo>
                <a:cubicBezTo>
                  <a:pt x="46" y="401"/>
                  <a:pt x="97" y="412"/>
                  <a:pt x="97" y="412"/>
                </a:cubicBezTo>
                <a:cubicBezTo>
                  <a:pt x="92" y="438"/>
                  <a:pt x="84" y="462"/>
                  <a:pt x="77" y="487"/>
                </a:cubicBezTo>
                <a:cubicBezTo>
                  <a:pt x="79" y="523"/>
                  <a:pt x="71" y="585"/>
                  <a:pt x="104" y="617"/>
                </a:cubicBezTo>
                <a:cubicBezTo>
                  <a:pt x="121" y="634"/>
                  <a:pt x="144" y="638"/>
                  <a:pt x="166" y="645"/>
                </a:cubicBezTo>
                <a:cubicBezTo>
                  <a:pt x="173" y="647"/>
                  <a:pt x="186" y="652"/>
                  <a:pt x="186" y="652"/>
                </a:cubicBezTo>
                <a:cubicBezTo>
                  <a:pt x="214" y="643"/>
                  <a:pt x="224" y="628"/>
                  <a:pt x="241" y="604"/>
                </a:cubicBezTo>
                <a:cubicBezTo>
                  <a:pt x="276" y="626"/>
                  <a:pt x="311" y="642"/>
                  <a:pt x="351" y="652"/>
                </a:cubicBezTo>
                <a:cubicBezTo>
                  <a:pt x="400" y="644"/>
                  <a:pt x="419" y="631"/>
                  <a:pt x="447" y="590"/>
                </a:cubicBezTo>
                <a:cubicBezTo>
                  <a:pt x="467" y="531"/>
                  <a:pt x="403" y="553"/>
                  <a:pt x="522" y="542"/>
                </a:cubicBezTo>
                <a:cubicBezTo>
                  <a:pt x="555" y="520"/>
                  <a:pt x="557" y="482"/>
                  <a:pt x="570" y="446"/>
                </a:cubicBezTo>
                <a:cubicBezTo>
                  <a:pt x="561" y="418"/>
                  <a:pt x="562" y="408"/>
                  <a:pt x="536" y="391"/>
                </a:cubicBezTo>
                <a:cubicBezTo>
                  <a:pt x="512" y="355"/>
                  <a:pt x="529" y="362"/>
                  <a:pt x="563" y="350"/>
                </a:cubicBezTo>
                <a:cubicBezTo>
                  <a:pt x="595" y="303"/>
                  <a:pt x="586" y="325"/>
                  <a:pt x="598" y="288"/>
                </a:cubicBezTo>
                <a:cubicBezTo>
                  <a:pt x="596" y="271"/>
                  <a:pt x="597" y="218"/>
                  <a:pt x="584" y="192"/>
                </a:cubicBezTo>
                <a:cubicBezTo>
                  <a:pt x="560" y="146"/>
                  <a:pt x="494" y="112"/>
                  <a:pt x="447" y="96"/>
                </a:cubicBezTo>
                <a:cubicBezTo>
                  <a:pt x="437" y="93"/>
                  <a:pt x="438" y="78"/>
                  <a:pt x="433" y="69"/>
                </a:cubicBezTo>
                <a:close/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chemeClr val="tx1"/>
                  </a:fgClr>
                  <a:bgClr>
                    <a:srgbClr val="FFFFFF"/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75269" name="Oval 5"/>
          <p:cNvSpPr>
            <a:spLocks noChangeArrowheads="1"/>
          </p:cNvSpPr>
          <p:nvPr/>
        </p:nvSpPr>
        <p:spPr bwMode="auto">
          <a:xfrm rot="-5400000">
            <a:off x="6629400" y="4708525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75270" name="Oval 6"/>
          <p:cNvSpPr>
            <a:spLocks noChangeArrowheads="1"/>
          </p:cNvSpPr>
          <p:nvPr/>
        </p:nvSpPr>
        <p:spPr bwMode="auto">
          <a:xfrm rot="-5400000">
            <a:off x="6553200" y="3946525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75271" name="Oval 7"/>
          <p:cNvSpPr>
            <a:spLocks noChangeArrowheads="1"/>
          </p:cNvSpPr>
          <p:nvPr/>
        </p:nvSpPr>
        <p:spPr bwMode="auto">
          <a:xfrm rot="-5400000">
            <a:off x="5715000" y="4403725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75272" name="Oval 8"/>
          <p:cNvSpPr>
            <a:spLocks noChangeArrowheads="1"/>
          </p:cNvSpPr>
          <p:nvPr/>
        </p:nvSpPr>
        <p:spPr bwMode="auto">
          <a:xfrm rot="-5400000">
            <a:off x="6780213" y="4249738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75273" name="Freeform 9" descr="5%"/>
          <p:cNvSpPr>
            <a:spLocks/>
          </p:cNvSpPr>
          <p:nvPr/>
        </p:nvSpPr>
        <p:spPr bwMode="auto">
          <a:xfrm rot="5400000" flipV="1">
            <a:off x="8229600" y="3641725"/>
            <a:ext cx="1828800" cy="1676400"/>
          </a:xfrm>
          <a:custGeom>
            <a:avLst/>
            <a:gdLst>
              <a:gd name="T0" fmla="*/ 433 w 598"/>
              <a:gd name="T1" fmla="*/ 69 h 652"/>
              <a:gd name="T2" fmla="*/ 248 w 598"/>
              <a:gd name="T3" fmla="*/ 0 h 652"/>
              <a:gd name="T4" fmla="*/ 152 w 598"/>
              <a:gd name="T5" fmla="*/ 34 h 652"/>
              <a:gd name="T6" fmla="*/ 125 w 598"/>
              <a:gd name="T7" fmla="*/ 96 h 652"/>
              <a:gd name="T8" fmla="*/ 70 w 598"/>
              <a:gd name="T9" fmla="*/ 172 h 652"/>
              <a:gd name="T10" fmla="*/ 49 w 598"/>
              <a:gd name="T11" fmla="*/ 178 h 652"/>
              <a:gd name="T12" fmla="*/ 29 w 598"/>
              <a:gd name="T13" fmla="*/ 220 h 652"/>
              <a:gd name="T14" fmla="*/ 15 w 598"/>
              <a:gd name="T15" fmla="*/ 261 h 652"/>
              <a:gd name="T16" fmla="*/ 29 w 598"/>
              <a:gd name="T17" fmla="*/ 384 h 652"/>
              <a:gd name="T18" fmla="*/ 97 w 598"/>
              <a:gd name="T19" fmla="*/ 412 h 652"/>
              <a:gd name="T20" fmla="*/ 77 w 598"/>
              <a:gd name="T21" fmla="*/ 487 h 652"/>
              <a:gd name="T22" fmla="*/ 104 w 598"/>
              <a:gd name="T23" fmla="*/ 617 h 652"/>
              <a:gd name="T24" fmla="*/ 166 w 598"/>
              <a:gd name="T25" fmla="*/ 645 h 652"/>
              <a:gd name="T26" fmla="*/ 186 w 598"/>
              <a:gd name="T27" fmla="*/ 652 h 652"/>
              <a:gd name="T28" fmla="*/ 241 w 598"/>
              <a:gd name="T29" fmla="*/ 604 h 652"/>
              <a:gd name="T30" fmla="*/ 351 w 598"/>
              <a:gd name="T31" fmla="*/ 652 h 652"/>
              <a:gd name="T32" fmla="*/ 447 w 598"/>
              <a:gd name="T33" fmla="*/ 590 h 652"/>
              <a:gd name="T34" fmla="*/ 522 w 598"/>
              <a:gd name="T35" fmla="*/ 542 h 652"/>
              <a:gd name="T36" fmla="*/ 570 w 598"/>
              <a:gd name="T37" fmla="*/ 446 h 652"/>
              <a:gd name="T38" fmla="*/ 536 w 598"/>
              <a:gd name="T39" fmla="*/ 391 h 652"/>
              <a:gd name="T40" fmla="*/ 563 w 598"/>
              <a:gd name="T41" fmla="*/ 350 h 652"/>
              <a:gd name="T42" fmla="*/ 598 w 598"/>
              <a:gd name="T43" fmla="*/ 288 h 652"/>
              <a:gd name="T44" fmla="*/ 584 w 598"/>
              <a:gd name="T45" fmla="*/ 192 h 652"/>
              <a:gd name="T46" fmla="*/ 447 w 598"/>
              <a:gd name="T47" fmla="*/ 96 h 652"/>
              <a:gd name="T48" fmla="*/ 433 w 598"/>
              <a:gd name="T49" fmla="*/ 69 h 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98" h="652">
                <a:moveTo>
                  <a:pt x="433" y="69"/>
                </a:moveTo>
                <a:cubicBezTo>
                  <a:pt x="379" y="31"/>
                  <a:pt x="310" y="21"/>
                  <a:pt x="248" y="0"/>
                </a:cubicBezTo>
                <a:cubicBezTo>
                  <a:pt x="195" y="7"/>
                  <a:pt x="192" y="10"/>
                  <a:pt x="152" y="34"/>
                </a:cubicBezTo>
                <a:cubicBezTo>
                  <a:pt x="144" y="57"/>
                  <a:pt x="132" y="73"/>
                  <a:pt x="125" y="96"/>
                </a:cubicBezTo>
                <a:cubicBezTo>
                  <a:pt x="133" y="189"/>
                  <a:pt x="154" y="159"/>
                  <a:pt x="70" y="172"/>
                </a:cubicBezTo>
                <a:cubicBezTo>
                  <a:pt x="63" y="173"/>
                  <a:pt x="56" y="176"/>
                  <a:pt x="49" y="178"/>
                </a:cubicBezTo>
                <a:cubicBezTo>
                  <a:pt x="29" y="209"/>
                  <a:pt x="39" y="188"/>
                  <a:pt x="29" y="220"/>
                </a:cubicBezTo>
                <a:cubicBezTo>
                  <a:pt x="25" y="234"/>
                  <a:pt x="15" y="261"/>
                  <a:pt x="15" y="261"/>
                </a:cubicBezTo>
                <a:cubicBezTo>
                  <a:pt x="18" y="302"/>
                  <a:pt x="0" y="355"/>
                  <a:pt x="29" y="384"/>
                </a:cubicBezTo>
                <a:cubicBezTo>
                  <a:pt x="46" y="401"/>
                  <a:pt x="97" y="412"/>
                  <a:pt x="97" y="412"/>
                </a:cubicBezTo>
                <a:cubicBezTo>
                  <a:pt x="92" y="438"/>
                  <a:pt x="84" y="462"/>
                  <a:pt x="77" y="487"/>
                </a:cubicBezTo>
                <a:cubicBezTo>
                  <a:pt x="79" y="523"/>
                  <a:pt x="71" y="585"/>
                  <a:pt x="104" y="617"/>
                </a:cubicBezTo>
                <a:cubicBezTo>
                  <a:pt x="121" y="634"/>
                  <a:pt x="144" y="638"/>
                  <a:pt x="166" y="645"/>
                </a:cubicBezTo>
                <a:cubicBezTo>
                  <a:pt x="173" y="647"/>
                  <a:pt x="186" y="652"/>
                  <a:pt x="186" y="652"/>
                </a:cubicBezTo>
                <a:cubicBezTo>
                  <a:pt x="214" y="643"/>
                  <a:pt x="224" y="628"/>
                  <a:pt x="241" y="604"/>
                </a:cubicBezTo>
                <a:cubicBezTo>
                  <a:pt x="276" y="626"/>
                  <a:pt x="311" y="642"/>
                  <a:pt x="351" y="652"/>
                </a:cubicBezTo>
                <a:cubicBezTo>
                  <a:pt x="400" y="644"/>
                  <a:pt x="419" y="631"/>
                  <a:pt x="447" y="590"/>
                </a:cubicBezTo>
                <a:cubicBezTo>
                  <a:pt x="467" y="531"/>
                  <a:pt x="403" y="553"/>
                  <a:pt x="522" y="542"/>
                </a:cubicBezTo>
                <a:cubicBezTo>
                  <a:pt x="555" y="520"/>
                  <a:pt x="557" y="482"/>
                  <a:pt x="570" y="446"/>
                </a:cubicBezTo>
                <a:cubicBezTo>
                  <a:pt x="561" y="418"/>
                  <a:pt x="562" y="408"/>
                  <a:pt x="536" y="391"/>
                </a:cubicBezTo>
                <a:cubicBezTo>
                  <a:pt x="512" y="355"/>
                  <a:pt x="529" y="362"/>
                  <a:pt x="563" y="350"/>
                </a:cubicBezTo>
                <a:cubicBezTo>
                  <a:pt x="595" y="303"/>
                  <a:pt x="586" y="325"/>
                  <a:pt x="598" y="288"/>
                </a:cubicBezTo>
                <a:cubicBezTo>
                  <a:pt x="596" y="271"/>
                  <a:pt x="597" y="218"/>
                  <a:pt x="584" y="192"/>
                </a:cubicBezTo>
                <a:cubicBezTo>
                  <a:pt x="560" y="146"/>
                  <a:pt x="494" y="112"/>
                  <a:pt x="447" y="96"/>
                </a:cubicBezTo>
                <a:cubicBezTo>
                  <a:pt x="437" y="93"/>
                  <a:pt x="438" y="78"/>
                  <a:pt x="433" y="69"/>
                </a:cubicBezTo>
                <a:close/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chemeClr val="tx1"/>
                  </a:fgClr>
                  <a:bgClr>
                    <a:srgbClr val="FFFFFF"/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75274" name="Oval 10"/>
          <p:cNvSpPr>
            <a:spLocks noChangeArrowheads="1"/>
          </p:cNvSpPr>
          <p:nvPr/>
        </p:nvSpPr>
        <p:spPr bwMode="auto">
          <a:xfrm rot="5400000" flipV="1">
            <a:off x="9753600" y="4098925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75275" name="Oval 11"/>
          <p:cNvSpPr>
            <a:spLocks noChangeArrowheads="1"/>
          </p:cNvSpPr>
          <p:nvPr/>
        </p:nvSpPr>
        <p:spPr bwMode="auto">
          <a:xfrm rot="5400000" flipV="1">
            <a:off x="8393113" y="4098925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75276" name="Oval 12"/>
          <p:cNvSpPr>
            <a:spLocks noChangeArrowheads="1"/>
          </p:cNvSpPr>
          <p:nvPr/>
        </p:nvSpPr>
        <p:spPr bwMode="auto">
          <a:xfrm rot="5400000" flipV="1">
            <a:off x="8915400" y="4708525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75277" name="Oval 13"/>
          <p:cNvSpPr>
            <a:spLocks noChangeArrowheads="1"/>
          </p:cNvSpPr>
          <p:nvPr/>
        </p:nvSpPr>
        <p:spPr bwMode="auto">
          <a:xfrm rot="5400000" flipV="1">
            <a:off x="8915400" y="3717925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75278" name="Line 14"/>
          <p:cNvSpPr>
            <a:spLocks noChangeShapeType="1"/>
          </p:cNvSpPr>
          <p:nvPr/>
        </p:nvSpPr>
        <p:spPr bwMode="auto">
          <a:xfrm>
            <a:off x="6705600" y="4708525"/>
            <a:ext cx="2209800" cy="762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75279" name="Line 15"/>
          <p:cNvSpPr>
            <a:spLocks noChangeShapeType="1"/>
          </p:cNvSpPr>
          <p:nvPr/>
        </p:nvSpPr>
        <p:spPr bwMode="auto">
          <a:xfrm flipV="1">
            <a:off x="6705600" y="4175125"/>
            <a:ext cx="1676400" cy="5334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75280" name="Line 16"/>
          <p:cNvSpPr>
            <a:spLocks noChangeShapeType="1"/>
          </p:cNvSpPr>
          <p:nvPr/>
        </p:nvSpPr>
        <p:spPr bwMode="auto">
          <a:xfrm flipV="1">
            <a:off x="6705600" y="3794125"/>
            <a:ext cx="2209800" cy="9144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75281" name="Line 17"/>
          <p:cNvSpPr>
            <a:spLocks noChangeShapeType="1"/>
          </p:cNvSpPr>
          <p:nvPr/>
        </p:nvSpPr>
        <p:spPr bwMode="auto">
          <a:xfrm flipV="1">
            <a:off x="6705600" y="4175125"/>
            <a:ext cx="3048000" cy="5334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75282" name="Line 18"/>
          <p:cNvSpPr>
            <a:spLocks noChangeShapeType="1"/>
          </p:cNvSpPr>
          <p:nvPr/>
        </p:nvSpPr>
        <p:spPr bwMode="auto">
          <a:xfrm>
            <a:off x="6858000" y="4327525"/>
            <a:ext cx="2057400" cy="4572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75283" name="Line 19"/>
          <p:cNvSpPr>
            <a:spLocks noChangeShapeType="1"/>
          </p:cNvSpPr>
          <p:nvPr/>
        </p:nvSpPr>
        <p:spPr bwMode="auto">
          <a:xfrm flipV="1">
            <a:off x="6858000" y="4175125"/>
            <a:ext cx="1524000" cy="1524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75284" name="Line 20"/>
          <p:cNvSpPr>
            <a:spLocks noChangeShapeType="1"/>
          </p:cNvSpPr>
          <p:nvPr/>
        </p:nvSpPr>
        <p:spPr bwMode="auto">
          <a:xfrm flipV="1">
            <a:off x="6858000" y="3794125"/>
            <a:ext cx="2057400" cy="5334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75285" name="Line 21"/>
          <p:cNvSpPr>
            <a:spLocks noChangeShapeType="1"/>
          </p:cNvSpPr>
          <p:nvPr/>
        </p:nvSpPr>
        <p:spPr bwMode="auto">
          <a:xfrm flipV="1">
            <a:off x="6858000" y="4175125"/>
            <a:ext cx="2895600" cy="1524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75286" name="Line 22"/>
          <p:cNvSpPr>
            <a:spLocks noChangeShapeType="1"/>
          </p:cNvSpPr>
          <p:nvPr/>
        </p:nvSpPr>
        <p:spPr bwMode="auto">
          <a:xfrm>
            <a:off x="5791200" y="4403725"/>
            <a:ext cx="3124200" cy="3810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75287" name="Line 23"/>
          <p:cNvSpPr>
            <a:spLocks noChangeShapeType="1"/>
          </p:cNvSpPr>
          <p:nvPr/>
        </p:nvSpPr>
        <p:spPr bwMode="auto">
          <a:xfrm flipV="1">
            <a:off x="5791200" y="4175125"/>
            <a:ext cx="3962400" cy="2286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75288" name="Line 24"/>
          <p:cNvSpPr>
            <a:spLocks noChangeShapeType="1"/>
          </p:cNvSpPr>
          <p:nvPr/>
        </p:nvSpPr>
        <p:spPr bwMode="auto">
          <a:xfrm flipV="1">
            <a:off x="5791200" y="3794125"/>
            <a:ext cx="3124200" cy="6096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75289" name="Line 25"/>
          <p:cNvSpPr>
            <a:spLocks noChangeShapeType="1"/>
          </p:cNvSpPr>
          <p:nvPr/>
        </p:nvSpPr>
        <p:spPr bwMode="auto">
          <a:xfrm flipV="1">
            <a:off x="5791200" y="4175125"/>
            <a:ext cx="2590800" cy="2286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75290" name="Line 26"/>
          <p:cNvSpPr>
            <a:spLocks noChangeShapeType="1"/>
          </p:cNvSpPr>
          <p:nvPr/>
        </p:nvSpPr>
        <p:spPr bwMode="auto">
          <a:xfrm>
            <a:off x="6629400" y="3946525"/>
            <a:ext cx="2286000" cy="8382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75291" name="Line 27"/>
          <p:cNvSpPr>
            <a:spLocks noChangeShapeType="1"/>
          </p:cNvSpPr>
          <p:nvPr/>
        </p:nvSpPr>
        <p:spPr bwMode="auto">
          <a:xfrm>
            <a:off x="6629400" y="3946525"/>
            <a:ext cx="1752600" cy="2286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75292" name="Line 28"/>
          <p:cNvSpPr>
            <a:spLocks noChangeShapeType="1"/>
          </p:cNvSpPr>
          <p:nvPr/>
        </p:nvSpPr>
        <p:spPr bwMode="auto">
          <a:xfrm flipV="1">
            <a:off x="6629400" y="3794125"/>
            <a:ext cx="2286000" cy="1524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75293" name="Line 29"/>
          <p:cNvSpPr>
            <a:spLocks noChangeShapeType="1"/>
          </p:cNvSpPr>
          <p:nvPr/>
        </p:nvSpPr>
        <p:spPr bwMode="auto">
          <a:xfrm>
            <a:off x="6629400" y="3946525"/>
            <a:ext cx="3124200" cy="2286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75294" name="Freeform 30" descr="5%"/>
          <p:cNvSpPr>
            <a:spLocks/>
          </p:cNvSpPr>
          <p:nvPr/>
        </p:nvSpPr>
        <p:spPr bwMode="auto">
          <a:xfrm rot="-5400000">
            <a:off x="2367757" y="3940969"/>
            <a:ext cx="1828800" cy="1382713"/>
          </a:xfrm>
          <a:custGeom>
            <a:avLst/>
            <a:gdLst>
              <a:gd name="T0" fmla="*/ 433 w 598"/>
              <a:gd name="T1" fmla="*/ 69 h 652"/>
              <a:gd name="T2" fmla="*/ 248 w 598"/>
              <a:gd name="T3" fmla="*/ 0 h 652"/>
              <a:gd name="T4" fmla="*/ 152 w 598"/>
              <a:gd name="T5" fmla="*/ 34 h 652"/>
              <a:gd name="T6" fmla="*/ 125 w 598"/>
              <a:gd name="T7" fmla="*/ 96 h 652"/>
              <a:gd name="T8" fmla="*/ 70 w 598"/>
              <a:gd name="T9" fmla="*/ 172 h 652"/>
              <a:gd name="T10" fmla="*/ 49 w 598"/>
              <a:gd name="T11" fmla="*/ 178 h 652"/>
              <a:gd name="T12" fmla="*/ 29 w 598"/>
              <a:gd name="T13" fmla="*/ 220 h 652"/>
              <a:gd name="T14" fmla="*/ 15 w 598"/>
              <a:gd name="T15" fmla="*/ 261 h 652"/>
              <a:gd name="T16" fmla="*/ 29 w 598"/>
              <a:gd name="T17" fmla="*/ 384 h 652"/>
              <a:gd name="T18" fmla="*/ 97 w 598"/>
              <a:gd name="T19" fmla="*/ 412 h 652"/>
              <a:gd name="T20" fmla="*/ 77 w 598"/>
              <a:gd name="T21" fmla="*/ 487 h 652"/>
              <a:gd name="T22" fmla="*/ 104 w 598"/>
              <a:gd name="T23" fmla="*/ 617 h 652"/>
              <a:gd name="T24" fmla="*/ 166 w 598"/>
              <a:gd name="T25" fmla="*/ 645 h 652"/>
              <a:gd name="T26" fmla="*/ 186 w 598"/>
              <a:gd name="T27" fmla="*/ 652 h 652"/>
              <a:gd name="T28" fmla="*/ 241 w 598"/>
              <a:gd name="T29" fmla="*/ 604 h 652"/>
              <a:gd name="T30" fmla="*/ 351 w 598"/>
              <a:gd name="T31" fmla="*/ 652 h 652"/>
              <a:gd name="T32" fmla="*/ 447 w 598"/>
              <a:gd name="T33" fmla="*/ 590 h 652"/>
              <a:gd name="T34" fmla="*/ 522 w 598"/>
              <a:gd name="T35" fmla="*/ 542 h 652"/>
              <a:gd name="T36" fmla="*/ 570 w 598"/>
              <a:gd name="T37" fmla="*/ 446 h 652"/>
              <a:gd name="T38" fmla="*/ 536 w 598"/>
              <a:gd name="T39" fmla="*/ 391 h 652"/>
              <a:gd name="T40" fmla="*/ 563 w 598"/>
              <a:gd name="T41" fmla="*/ 350 h 652"/>
              <a:gd name="T42" fmla="*/ 598 w 598"/>
              <a:gd name="T43" fmla="*/ 288 h 652"/>
              <a:gd name="T44" fmla="*/ 584 w 598"/>
              <a:gd name="T45" fmla="*/ 192 h 652"/>
              <a:gd name="T46" fmla="*/ 447 w 598"/>
              <a:gd name="T47" fmla="*/ 96 h 652"/>
              <a:gd name="T48" fmla="*/ 433 w 598"/>
              <a:gd name="T49" fmla="*/ 69 h 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98" h="652">
                <a:moveTo>
                  <a:pt x="433" y="69"/>
                </a:moveTo>
                <a:cubicBezTo>
                  <a:pt x="379" y="31"/>
                  <a:pt x="310" y="21"/>
                  <a:pt x="248" y="0"/>
                </a:cubicBezTo>
                <a:cubicBezTo>
                  <a:pt x="195" y="7"/>
                  <a:pt x="192" y="10"/>
                  <a:pt x="152" y="34"/>
                </a:cubicBezTo>
                <a:cubicBezTo>
                  <a:pt x="144" y="57"/>
                  <a:pt x="132" y="73"/>
                  <a:pt x="125" y="96"/>
                </a:cubicBezTo>
                <a:cubicBezTo>
                  <a:pt x="133" y="189"/>
                  <a:pt x="154" y="159"/>
                  <a:pt x="70" y="172"/>
                </a:cubicBezTo>
                <a:cubicBezTo>
                  <a:pt x="63" y="173"/>
                  <a:pt x="56" y="176"/>
                  <a:pt x="49" y="178"/>
                </a:cubicBezTo>
                <a:cubicBezTo>
                  <a:pt x="29" y="209"/>
                  <a:pt x="39" y="188"/>
                  <a:pt x="29" y="220"/>
                </a:cubicBezTo>
                <a:cubicBezTo>
                  <a:pt x="25" y="234"/>
                  <a:pt x="15" y="261"/>
                  <a:pt x="15" y="261"/>
                </a:cubicBezTo>
                <a:cubicBezTo>
                  <a:pt x="18" y="302"/>
                  <a:pt x="0" y="355"/>
                  <a:pt x="29" y="384"/>
                </a:cubicBezTo>
                <a:cubicBezTo>
                  <a:pt x="46" y="401"/>
                  <a:pt x="97" y="412"/>
                  <a:pt x="97" y="412"/>
                </a:cubicBezTo>
                <a:cubicBezTo>
                  <a:pt x="92" y="438"/>
                  <a:pt x="84" y="462"/>
                  <a:pt x="77" y="487"/>
                </a:cubicBezTo>
                <a:cubicBezTo>
                  <a:pt x="79" y="523"/>
                  <a:pt x="71" y="585"/>
                  <a:pt x="104" y="617"/>
                </a:cubicBezTo>
                <a:cubicBezTo>
                  <a:pt x="121" y="634"/>
                  <a:pt x="144" y="638"/>
                  <a:pt x="166" y="645"/>
                </a:cubicBezTo>
                <a:cubicBezTo>
                  <a:pt x="173" y="647"/>
                  <a:pt x="186" y="652"/>
                  <a:pt x="186" y="652"/>
                </a:cubicBezTo>
                <a:cubicBezTo>
                  <a:pt x="214" y="643"/>
                  <a:pt x="224" y="628"/>
                  <a:pt x="241" y="604"/>
                </a:cubicBezTo>
                <a:cubicBezTo>
                  <a:pt x="276" y="626"/>
                  <a:pt x="311" y="642"/>
                  <a:pt x="351" y="652"/>
                </a:cubicBezTo>
                <a:cubicBezTo>
                  <a:pt x="400" y="644"/>
                  <a:pt x="419" y="631"/>
                  <a:pt x="447" y="590"/>
                </a:cubicBezTo>
                <a:cubicBezTo>
                  <a:pt x="467" y="531"/>
                  <a:pt x="403" y="553"/>
                  <a:pt x="522" y="542"/>
                </a:cubicBezTo>
                <a:cubicBezTo>
                  <a:pt x="555" y="520"/>
                  <a:pt x="557" y="482"/>
                  <a:pt x="570" y="446"/>
                </a:cubicBezTo>
                <a:cubicBezTo>
                  <a:pt x="561" y="418"/>
                  <a:pt x="562" y="408"/>
                  <a:pt x="536" y="391"/>
                </a:cubicBezTo>
                <a:cubicBezTo>
                  <a:pt x="512" y="355"/>
                  <a:pt x="529" y="362"/>
                  <a:pt x="563" y="350"/>
                </a:cubicBezTo>
                <a:cubicBezTo>
                  <a:pt x="595" y="303"/>
                  <a:pt x="586" y="325"/>
                  <a:pt x="598" y="288"/>
                </a:cubicBezTo>
                <a:cubicBezTo>
                  <a:pt x="596" y="271"/>
                  <a:pt x="597" y="218"/>
                  <a:pt x="584" y="192"/>
                </a:cubicBezTo>
                <a:cubicBezTo>
                  <a:pt x="560" y="146"/>
                  <a:pt x="494" y="112"/>
                  <a:pt x="447" y="96"/>
                </a:cubicBezTo>
                <a:cubicBezTo>
                  <a:pt x="437" y="93"/>
                  <a:pt x="438" y="78"/>
                  <a:pt x="433" y="69"/>
                </a:cubicBezTo>
                <a:close/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chemeClr val="tx1"/>
                  </a:fgClr>
                  <a:bgClr>
                    <a:srgbClr val="FFFFFF"/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75295" name="Oval 31"/>
          <p:cNvSpPr>
            <a:spLocks noChangeArrowheads="1"/>
          </p:cNvSpPr>
          <p:nvPr/>
        </p:nvSpPr>
        <p:spPr bwMode="auto">
          <a:xfrm rot="-5400000">
            <a:off x="3657600" y="4860925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75296" name="Oval 32"/>
          <p:cNvSpPr>
            <a:spLocks noChangeArrowheads="1"/>
          </p:cNvSpPr>
          <p:nvPr/>
        </p:nvSpPr>
        <p:spPr bwMode="auto">
          <a:xfrm rot="-5400000">
            <a:off x="3581400" y="4098925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75297" name="Oval 33"/>
          <p:cNvSpPr>
            <a:spLocks noChangeArrowheads="1"/>
          </p:cNvSpPr>
          <p:nvPr/>
        </p:nvSpPr>
        <p:spPr bwMode="auto">
          <a:xfrm rot="-5400000">
            <a:off x="2743200" y="4556125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75298" name="Oval 34"/>
          <p:cNvSpPr>
            <a:spLocks noChangeArrowheads="1"/>
          </p:cNvSpPr>
          <p:nvPr/>
        </p:nvSpPr>
        <p:spPr bwMode="auto">
          <a:xfrm rot="-5400000">
            <a:off x="3808413" y="4402138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75299" name="Line 35"/>
          <p:cNvSpPr>
            <a:spLocks noChangeShapeType="1"/>
          </p:cNvSpPr>
          <p:nvPr/>
        </p:nvSpPr>
        <p:spPr bwMode="auto">
          <a:xfrm flipV="1">
            <a:off x="2819400" y="4175125"/>
            <a:ext cx="762000" cy="3810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75300" name="Line 36"/>
          <p:cNvSpPr>
            <a:spLocks noChangeShapeType="1"/>
          </p:cNvSpPr>
          <p:nvPr/>
        </p:nvSpPr>
        <p:spPr bwMode="auto">
          <a:xfrm flipH="1" flipV="1">
            <a:off x="3581400" y="4175125"/>
            <a:ext cx="76200" cy="6858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75301" name="Line 37"/>
          <p:cNvSpPr>
            <a:spLocks noChangeShapeType="1"/>
          </p:cNvSpPr>
          <p:nvPr/>
        </p:nvSpPr>
        <p:spPr bwMode="auto">
          <a:xfrm>
            <a:off x="2819400" y="4556125"/>
            <a:ext cx="838200" cy="3048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75302" name="Line 38"/>
          <p:cNvSpPr>
            <a:spLocks noChangeShapeType="1"/>
          </p:cNvSpPr>
          <p:nvPr/>
        </p:nvSpPr>
        <p:spPr bwMode="auto">
          <a:xfrm flipH="1" flipV="1">
            <a:off x="3581400" y="4175125"/>
            <a:ext cx="228600" cy="3048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75303" name="Line 39"/>
          <p:cNvSpPr>
            <a:spLocks noChangeShapeType="1"/>
          </p:cNvSpPr>
          <p:nvPr/>
        </p:nvSpPr>
        <p:spPr bwMode="auto">
          <a:xfrm flipH="1">
            <a:off x="2819400" y="4479925"/>
            <a:ext cx="990600" cy="762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75304" name="Line 40"/>
          <p:cNvSpPr>
            <a:spLocks noChangeShapeType="1"/>
          </p:cNvSpPr>
          <p:nvPr/>
        </p:nvSpPr>
        <p:spPr bwMode="auto">
          <a:xfrm flipH="1">
            <a:off x="3657600" y="4479925"/>
            <a:ext cx="152400" cy="381000"/>
          </a:xfrm>
          <a:prstGeom prst="line">
            <a:avLst/>
          </a:prstGeom>
          <a:noFill/>
          <a:ln w="635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75305" name="Rectangle 41"/>
          <p:cNvSpPr>
            <a:spLocks noChangeArrowheads="1"/>
          </p:cNvSpPr>
          <p:nvPr/>
        </p:nvSpPr>
        <p:spPr bwMode="auto">
          <a:xfrm>
            <a:off x="2667000" y="5699126"/>
            <a:ext cx="12017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/>
              <a:t>cohesion</a:t>
            </a:r>
          </a:p>
        </p:txBody>
      </p:sp>
      <p:sp>
        <p:nvSpPr>
          <p:cNvPr id="1675306" name="Rectangle 42"/>
          <p:cNvSpPr>
            <a:spLocks noChangeArrowheads="1"/>
          </p:cNvSpPr>
          <p:nvPr/>
        </p:nvSpPr>
        <p:spPr bwMode="auto">
          <a:xfrm>
            <a:off x="6705601" y="5699126"/>
            <a:ext cx="13700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/>
              <a:t>separation</a:t>
            </a:r>
          </a:p>
        </p:txBody>
      </p:sp>
    </p:spTree>
    <p:extLst>
      <p:ext uri="{BB962C8B-B14F-4D97-AF65-F5344CB8AC3E}">
        <p14:creationId xmlns:p14="http://schemas.microsoft.com/office/powerpoint/2010/main" val="273842420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76290" name="Rectangle 2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76200" y="1447800"/>
                <a:ext cx="11887200" cy="5181600"/>
              </a:xfrm>
            </p:spPr>
            <p:txBody>
              <a:bodyPr>
                <a:normAutofit fontScale="92500" lnSpcReduction="10000"/>
              </a:bodyPr>
              <a:lstStyle/>
              <a:p>
                <a:pPr marL="342900" indent="-342900">
                  <a:spcBef>
                    <a:spcPct val="0"/>
                  </a:spcBef>
                </a:pPr>
                <a:r>
                  <a:rPr lang="en-US" altLang="en-US" dirty="0"/>
                  <a:t>Silhouette Coefficient combines ideas of both cohesion and separation, for </a:t>
                </a:r>
                <a:r>
                  <a:rPr lang="en-US" altLang="en-US" dirty="0">
                    <a:solidFill>
                      <a:schemeClr val="accent6">
                        <a:lumMod val="75000"/>
                      </a:schemeClr>
                    </a:solidFill>
                  </a:rPr>
                  <a:t>individual points</a:t>
                </a:r>
                <a:r>
                  <a:rPr lang="en-US" altLang="en-US" dirty="0"/>
                  <a:t>, as well as </a:t>
                </a:r>
                <a:r>
                  <a:rPr lang="en-US" altLang="en-US" dirty="0">
                    <a:solidFill>
                      <a:schemeClr val="accent6">
                        <a:lumMod val="75000"/>
                      </a:schemeClr>
                    </a:solidFill>
                  </a:rPr>
                  <a:t>clusters</a:t>
                </a:r>
                <a:r>
                  <a:rPr lang="en-US" altLang="en-US" dirty="0"/>
                  <a:t> and </a:t>
                </a:r>
                <a:r>
                  <a:rPr lang="en-US" altLang="en-US" dirty="0" err="1">
                    <a:solidFill>
                      <a:schemeClr val="accent6">
                        <a:lumMod val="75000"/>
                      </a:schemeClr>
                    </a:solidFill>
                  </a:rPr>
                  <a:t>clusterings</a:t>
                </a:r>
                <a:endParaRPr lang="en-US" altLang="en-US" dirty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pPr marL="342900" indent="-342900">
                  <a:spcBef>
                    <a:spcPct val="0"/>
                  </a:spcBef>
                </a:pPr>
                <a:r>
                  <a:rPr lang="en-US" altLang="en-US" dirty="0"/>
                  <a:t>Given a clustering, for an individual </a:t>
                </a:r>
                <a:r>
                  <a:rPr lang="en-US" altLang="en-US" dirty="0">
                    <a:solidFill>
                      <a:schemeClr val="accent6">
                        <a:lumMod val="75000"/>
                      </a:schemeClr>
                    </a:solidFill>
                  </a:rPr>
                  <a:t>point</a:t>
                </a:r>
                <a:r>
                  <a:rPr lang="en-US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𝑖</m:t>
                    </m:r>
                  </m:oMath>
                </a14:m>
                <a:endParaRPr lang="en-US" altLang="en-US" i="1" dirty="0"/>
              </a:p>
              <a:p>
                <a:pPr marL="742950" lvl="1" indent="-285750"/>
                <a:r>
                  <a:rPr lang="en-US" altLang="en-US" dirty="0"/>
                  <a:t>Calculate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1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lang="en-US" alt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alt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en-US" dirty="0"/>
                  <a:t>= </a:t>
                </a:r>
                <a:r>
                  <a:rPr lang="en-US" altLang="en-US" dirty="0">
                    <a:solidFill>
                      <a:srgbClr val="0070C0"/>
                    </a:solidFill>
                  </a:rPr>
                  <a:t>average distance of </a:t>
                </a:r>
                <a14:m>
                  <m:oMath xmlns:m="http://schemas.openxmlformats.org/officeDocument/2006/math">
                    <m:r>
                      <a:rPr lang="en-US" altLang="en-US" i="1" dirty="0">
                        <a:solidFill>
                          <a:srgbClr val="0070C0"/>
                        </a:solidFill>
                        <a:latin typeface="Cambria Math"/>
                      </a:rPr>
                      <m:t>𝑖</m:t>
                    </m:r>
                  </m:oMath>
                </a14:m>
                <a:r>
                  <a:rPr lang="en-US" altLang="en-US" dirty="0">
                    <a:solidFill>
                      <a:srgbClr val="0070C0"/>
                    </a:solidFill>
                  </a:rPr>
                  <a:t> to the points in its own cluster</a:t>
                </a:r>
              </a:p>
              <a:p>
                <a:pPr marL="742950" lvl="1" indent="-285750"/>
                <a:r>
                  <a:rPr lang="en-US" altLang="en-US" dirty="0"/>
                  <a:t>Calculate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1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𝒃</m:t>
                        </m:r>
                      </m:e>
                      <m:sub>
                        <m:r>
                          <a:rPr lang="en-US" alt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alt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en-US" dirty="0"/>
                  <a:t>= </a:t>
                </a:r>
                <a:r>
                  <a:rPr lang="en-US" altLang="en-US" dirty="0">
                    <a:solidFill>
                      <a:srgbClr val="0070C0"/>
                    </a:solidFill>
                  </a:rPr>
                  <a:t>min (over clusters) of the average distance of </a:t>
                </a:r>
                <a14:m>
                  <m:oMath xmlns:m="http://schemas.openxmlformats.org/officeDocument/2006/math">
                    <m:r>
                      <a:rPr lang="en-US" altLang="en-US" i="1" dirty="0">
                        <a:solidFill>
                          <a:srgbClr val="0070C0"/>
                        </a:solidFill>
                        <a:latin typeface="Cambria Math"/>
                      </a:rPr>
                      <m:t>𝑖</m:t>
                    </m:r>
                    <m:r>
                      <a:rPr lang="en-US" altLang="en-US" i="1" dirty="0">
                        <a:solidFill>
                          <a:srgbClr val="0070C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altLang="en-US" dirty="0">
                    <a:solidFill>
                      <a:srgbClr val="0070C0"/>
                    </a:solidFill>
                  </a:rPr>
                  <a:t>to points in another cluster</a:t>
                </a:r>
              </a:p>
              <a:p>
                <a:pPr marL="742950" lvl="1" indent="-285750"/>
                <a:r>
                  <a:rPr lang="en-US" altLang="en-US" dirty="0"/>
                  <a:t>The silhouette coefficient for a </a:t>
                </a:r>
                <a:r>
                  <a:rPr lang="en-US" altLang="en-US" dirty="0">
                    <a:solidFill>
                      <a:schemeClr val="accent6">
                        <a:lumMod val="75000"/>
                      </a:schemeClr>
                    </a:solidFill>
                  </a:rPr>
                  <a:t>point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dirty="0"/>
                  <a:t>is then given by </a:t>
                </a:r>
              </a:p>
              <a:p>
                <a:pPr lvl="1" indent="0">
                  <a:buNone/>
                </a:pPr>
                <a:br>
                  <a:rPr lang="en-US" altLang="en-US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b="1" i="1" dirty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𝒔</m:t>
                          </m:r>
                        </m:e>
                        <m:sub>
                          <m:r>
                            <a:rPr lang="en-US" altLang="en-US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US" altLang="en-US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 = </m:t>
                      </m:r>
                      <m:r>
                        <a:rPr lang="en-US" altLang="en-US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𝟏</m:t>
                      </m:r>
                      <m:r>
                        <a:rPr lang="en-US" altLang="en-US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 – </m:t>
                      </m:r>
                      <m:sSub>
                        <m:sSubPr>
                          <m:ctrlPr>
                            <a:rPr lang="en-US" altLang="en-US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b="1" i="1" dirty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𝒂</m:t>
                          </m:r>
                        </m:e>
                        <m:sub>
                          <m:r>
                            <a:rPr lang="en-US" altLang="en-US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US" altLang="en-US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/</m:t>
                      </m:r>
                      <m:sSub>
                        <m:sSubPr>
                          <m:ctrlPr>
                            <a:rPr lang="en-US" altLang="en-US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b="1" i="1" dirty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𝒃</m:t>
                          </m:r>
                        </m:e>
                        <m:sub>
                          <m:r>
                            <a:rPr lang="en-US" altLang="en-US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</m:oMath>
                  </m:oMathPara>
                </a14:m>
                <a:endParaRPr lang="en-US" altLang="en-US" b="1" dirty="0"/>
              </a:p>
              <a:p>
                <a:pPr marL="742950" lvl="1" indent="-285750"/>
                <a:endParaRPr lang="en-US" altLang="en-US" dirty="0"/>
              </a:p>
              <a:p>
                <a:pPr marL="742950" lvl="1" indent="-285750"/>
                <a:r>
                  <a:rPr lang="en-US" altLang="en-US" dirty="0"/>
                  <a:t>Typically, between 0 and 1, the closer to 1 the better.</a:t>
                </a:r>
              </a:p>
              <a:p>
                <a:pPr marL="742950" lvl="1" indent="-285750"/>
                <a:r>
                  <a:rPr lang="en-US" altLang="en-US" dirty="0"/>
                  <a:t>Can be less than 0 but this is a problematic case</a:t>
                </a:r>
              </a:p>
              <a:p>
                <a:pPr marL="0" indent="0">
                  <a:spcBef>
                    <a:spcPct val="0"/>
                  </a:spcBef>
                  <a:buNone/>
                </a:pPr>
                <a:endParaRPr lang="en-US" altLang="en-US" dirty="0"/>
              </a:p>
              <a:p>
                <a:pPr marL="342900" indent="-342900">
                  <a:spcBef>
                    <a:spcPct val="0"/>
                  </a:spcBef>
                </a:pPr>
                <a:r>
                  <a:rPr lang="en-US" altLang="en-US" dirty="0"/>
                  <a:t>For a </a:t>
                </a:r>
                <a:r>
                  <a:rPr lang="en-US" altLang="en-US" dirty="0">
                    <a:solidFill>
                      <a:schemeClr val="accent6">
                        <a:lumMod val="75000"/>
                      </a:schemeClr>
                    </a:solidFill>
                  </a:rPr>
                  <a:t>cluster/clustering</a:t>
                </a:r>
                <a:r>
                  <a:rPr lang="en-US" altLang="en-US" dirty="0"/>
                  <a:t>: Calculate the </a:t>
                </a:r>
                <a:r>
                  <a:rPr lang="en-US" altLang="en-US" dirty="0">
                    <a:solidFill>
                      <a:schemeClr val="accent6">
                        <a:lumMod val="75000"/>
                      </a:schemeClr>
                    </a:solidFill>
                  </a:rPr>
                  <a:t>average</a:t>
                </a:r>
                <a:r>
                  <a:rPr lang="en-US" altLang="en-US" dirty="0"/>
                  <a:t> Silhouette Coefficient of the points in a cluster, or overall, for the clustering</a:t>
                </a:r>
              </a:p>
            </p:txBody>
          </p:sp>
        </mc:Choice>
        <mc:Fallback xmlns="">
          <p:sp>
            <p:nvSpPr>
              <p:cNvPr id="1676290" name="Rectang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76200" y="1447800"/>
                <a:ext cx="11887200" cy="5181600"/>
              </a:xfrm>
              <a:blipFill>
                <a:blip r:embed="rId2"/>
                <a:stretch>
                  <a:fillRect l="-615" t="-2000" r="-462" b="-1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7629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307759"/>
            <a:ext cx="8229600" cy="990600"/>
          </a:xfrm>
        </p:spPr>
        <p:txBody>
          <a:bodyPr>
            <a:normAutofit/>
          </a:bodyPr>
          <a:lstStyle/>
          <a:p>
            <a:r>
              <a:rPr lang="en-US" altLang="en-US" dirty="0"/>
              <a:t>Silhouette Coefficient</a:t>
            </a:r>
          </a:p>
        </p:txBody>
      </p:sp>
      <p:graphicFrame>
        <p:nvGraphicFramePr>
          <p:cNvPr id="1676292" name="Object 4"/>
          <p:cNvGraphicFramePr>
            <a:graphicFrameLocks noChangeAspect="1"/>
          </p:cNvGraphicFramePr>
          <p:nvPr/>
        </p:nvGraphicFramePr>
        <p:xfrm>
          <a:off x="7467601" y="3733800"/>
          <a:ext cx="2733675" cy="109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3692160" imgH="1484640" progId="Visio.Drawing.6">
                  <p:embed/>
                </p:oleObj>
              </mc:Choice>
              <mc:Fallback>
                <p:oleObj name="VISIO" r:id="rId3" imgW="3692160" imgH="1484640" progId="Visio.Drawing.6">
                  <p:embed/>
                  <p:pic>
                    <p:nvPicPr>
                      <p:cNvPr id="167629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7601" y="3733800"/>
                        <a:ext cx="2733675" cy="1098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343978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Silhouette Coefficient Example</a:t>
            </a:r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366" y="2052145"/>
            <a:ext cx="7893269" cy="3972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090275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09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74342" y="1371600"/>
            <a:ext cx="6636058" cy="53340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200" dirty="0"/>
              <a:t>Two matrices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Similarity</a:t>
            </a:r>
            <a:r>
              <a:rPr lang="en-US" dirty="0"/>
              <a:t> or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Distance</a:t>
            </a:r>
            <a:r>
              <a:rPr lang="en-US" dirty="0"/>
              <a:t> Matrix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/>
              <a:t>One row and one column for each data point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/>
              <a:t>An entry is the </a:t>
            </a:r>
            <a:r>
              <a:rPr lang="en-US" dirty="0">
                <a:solidFill>
                  <a:srgbClr val="0070C0"/>
                </a:solidFill>
              </a:rPr>
              <a:t>similarity or distance </a:t>
            </a:r>
            <a:r>
              <a:rPr lang="en-US" dirty="0"/>
              <a:t>of the associated pair of points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“Incidence” Matrix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/>
              <a:t>One row and one column for each data point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/>
              <a:t>An entry is </a:t>
            </a:r>
            <a:r>
              <a:rPr lang="en-US" dirty="0">
                <a:solidFill>
                  <a:srgbClr val="0070C0"/>
                </a:solidFill>
              </a:rPr>
              <a:t>1</a:t>
            </a:r>
            <a:r>
              <a:rPr lang="en-US" dirty="0"/>
              <a:t> if the associated pair of points belong to the </a:t>
            </a:r>
            <a:r>
              <a:rPr lang="en-US" dirty="0">
                <a:solidFill>
                  <a:srgbClr val="0070C0"/>
                </a:solidFill>
              </a:rPr>
              <a:t>same cluster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/>
              <a:t>An entry is </a:t>
            </a:r>
            <a:r>
              <a:rPr lang="en-US" dirty="0">
                <a:solidFill>
                  <a:srgbClr val="0070C0"/>
                </a:solidFill>
              </a:rPr>
              <a:t>0</a:t>
            </a:r>
            <a:r>
              <a:rPr lang="en-US" dirty="0"/>
              <a:t> if the associated pair of points belongs to </a:t>
            </a:r>
            <a:r>
              <a:rPr lang="en-US" dirty="0">
                <a:solidFill>
                  <a:srgbClr val="0070C0"/>
                </a:solidFill>
              </a:rPr>
              <a:t>different clusters</a:t>
            </a:r>
            <a:endParaRPr lang="en-US" sz="1800" dirty="0">
              <a:solidFill>
                <a:srgbClr val="0070C0"/>
              </a:solidFill>
            </a:endParaRPr>
          </a:p>
        </p:txBody>
      </p:sp>
      <p:sp>
        <p:nvSpPr>
          <p:cNvPr id="1660931" name="Rectangle 3"/>
          <p:cNvSpPr>
            <a:spLocks noGrp="1" noChangeArrowheads="1"/>
          </p:cNvSpPr>
          <p:nvPr>
            <p:ph type="title"/>
          </p:nvPr>
        </p:nvSpPr>
        <p:spPr>
          <a:xfrm>
            <a:off x="374342" y="381000"/>
            <a:ext cx="8229600" cy="990600"/>
          </a:xfrm>
        </p:spPr>
        <p:txBody>
          <a:bodyPr>
            <a:noAutofit/>
          </a:bodyPr>
          <a:lstStyle/>
          <a:p>
            <a:r>
              <a:rPr lang="en-US" sz="3600" dirty="0"/>
              <a:t>Measuring Cluster Validity Via Correlation</a:t>
            </a:r>
            <a:endParaRPr lang="en-US" sz="48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016DC9F-7C37-4EF7-9D40-3C52C9965EE0}"/>
              </a:ext>
            </a:extLst>
          </p:cNvPr>
          <p:cNvSpPr/>
          <p:nvPr/>
        </p:nvSpPr>
        <p:spPr>
          <a:xfrm>
            <a:off x="9220200" y="13716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9921832-5F36-4AAE-AB04-0F41A728D371}"/>
              </a:ext>
            </a:extLst>
          </p:cNvPr>
          <p:cNvSpPr/>
          <p:nvPr/>
        </p:nvSpPr>
        <p:spPr>
          <a:xfrm>
            <a:off x="8839200" y="16637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4A6F191-D876-43DB-867D-FBBB6DB32A70}"/>
              </a:ext>
            </a:extLst>
          </p:cNvPr>
          <p:cNvSpPr/>
          <p:nvPr/>
        </p:nvSpPr>
        <p:spPr>
          <a:xfrm>
            <a:off x="9982200" y="1536700"/>
            <a:ext cx="152400" cy="1524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E47E3DB-70FD-402B-A538-AEFB169B95B4}"/>
              </a:ext>
            </a:extLst>
          </p:cNvPr>
          <p:cNvSpPr/>
          <p:nvPr/>
        </p:nvSpPr>
        <p:spPr>
          <a:xfrm>
            <a:off x="9677400" y="1981200"/>
            <a:ext cx="152400" cy="1524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65771E-E452-47FE-94D8-EA80A5F2D74C}"/>
              </a:ext>
            </a:extLst>
          </p:cNvPr>
          <p:cNvSpPr txBox="1"/>
          <p:nvPr/>
        </p:nvSpPr>
        <p:spPr>
          <a:xfrm>
            <a:off x="8543856" y="163143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601B57-AB59-4238-A24E-66A0C0D2EA17}"/>
              </a:ext>
            </a:extLst>
          </p:cNvPr>
          <p:cNvSpPr txBox="1"/>
          <p:nvPr/>
        </p:nvSpPr>
        <p:spPr>
          <a:xfrm>
            <a:off x="9127123" y="97686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725C70-6EFF-45F4-968F-F31ADEAC2FDF}"/>
              </a:ext>
            </a:extLst>
          </p:cNvPr>
          <p:cNvSpPr txBox="1"/>
          <p:nvPr/>
        </p:nvSpPr>
        <p:spPr>
          <a:xfrm>
            <a:off x="9719846" y="2057400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FA98DE-3F12-4C94-9A19-71605D5FE922}"/>
              </a:ext>
            </a:extLst>
          </p:cNvPr>
          <p:cNvSpPr txBox="1"/>
          <p:nvPr/>
        </p:nvSpPr>
        <p:spPr>
          <a:xfrm>
            <a:off x="10117723" y="1243568"/>
            <a:ext cx="33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DBFFD4A-E97C-4823-8FB6-538CAAD43CEE}"/>
                  </a:ext>
                </a:extLst>
              </p:cNvPr>
              <p:cNvSpPr txBox="1"/>
              <p:nvPr/>
            </p:nvSpPr>
            <p:spPr>
              <a:xfrm>
                <a:off x="7616260" y="2978307"/>
                <a:ext cx="3751540" cy="14529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0.9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0.9</m:t>
                                      </m:r>
                                    </m:e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2.2</m:t>
                                      </m:r>
                                    </m:e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1.5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1.2</m:t>
                                      </m:r>
                                    </m:e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1.7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.2</m:t>
                                      </m:r>
                                    </m:e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1.2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1.5</m:t>
                                      </m:r>
                                    </m:e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1.7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1.1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1.1</m:t>
                                      </m:r>
                                    </m:e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DBFFD4A-E97C-4823-8FB6-538CAAD43C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6260" y="2978307"/>
                <a:ext cx="3751540" cy="145296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46F5D60-FFF2-4BF2-A268-016A682D6B41}"/>
                  </a:ext>
                </a:extLst>
              </p:cNvPr>
              <p:cNvSpPr txBox="1"/>
              <p:nvPr/>
            </p:nvSpPr>
            <p:spPr>
              <a:xfrm>
                <a:off x="7729954" y="4988320"/>
                <a:ext cx="2726323" cy="14529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40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40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46F5D60-FFF2-4BF2-A268-016A682D6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954" y="4988320"/>
                <a:ext cx="2726323" cy="14529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08BF0A54-CC14-4DD2-B0B4-7B7B32F60945}"/>
              </a:ext>
            </a:extLst>
          </p:cNvPr>
          <p:cNvSpPr txBox="1"/>
          <p:nvPr/>
        </p:nvSpPr>
        <p:spPr>
          <a:xfrm>
            <a:off x="10291177" y="5053081"/>
            <a:ext cx="3706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</a:t>
            </a:r>
          </a:p>
          <a:p>
            <a:r>
              <a:rPr lang="en-US" sz="2000" dirty="0"/>
              <a:t>B</a:t>
            </a:r>
            <a:br>
              <a:rPr lang="en-US" sz="2000" dirty="0"/>
            </a:br>
            <a:r>
              <a:rPr lang="en-US" sz="2000" dirty="0"/>
              <a:t>C</a:t>
            </a:r>
            <a:br>
              <a:rPr lang="en-US" sz="2000" dirty="0"/>
            </a:br>
            <a:r>
              <a:rPr lang="en-US" sz="2000" dirty="0"/>
              <a:t>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95B6D2-705B-4168-81B3-D6FA31A0F7E9}"/>
              </a:ext>
            </a:extLst>
          </p:cNvPr>
          <p:cNvSpPr txBox="1"/>
          <p:nvPr/>
        </p:nvSpPr>
        <p:spPr>
          <a:xfrm>
            <a:off x="11120969" y="2984719"/>
            <a:ext cx="38824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A</a:t>
            </a:r>
          </a:p>
          <a:p>
            <a:r>
              <a:rPr lang="en-US" sz="2200" dirty="0"/>
              <a:t>B</a:t>
            </a:r>
            <a:br>
              <a:rPr lang="en-US" sz="2200" dirty="0"/>
            </a:br>
            <a:r>
              <a:rPr lang="en-US" sz="2200" dirty="0"/>
              <a:t>C</a:t>
            </a:r>
            <a:br>
              <a:rPr lang="en-US" sz="2200" dirty="0"/>
            </a:br>
            <a:r>
              <a:rPr lang="en-US" sz="2200" dirty="0"/>
              <a:t>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8452B22-DCA5-42DE-8200-4CB07504FD6A}"/>
              </a:ext>
            </a:extLst>
          </p:cNvPr>
          <p:cNvSpPr txBox="1"/>
          <p:nvPr/>
        </p:nvSpPr>
        <p:spPr>
          <a:xfrm>
            <a:off x="8548157" y="2699820"/>
            <a:ext cx="260084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A       B       C      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E1A33A-705C-4B11-8038-DE9D1CE26BE6}"/>
              </a:ext>
            </a:extLst>
          </p:cNvPr>
          <p:cNvSpPr txBox="1"/>
          <p:nvPr/>
        </p:nvSpPr>
        <p:spPr>
          <a:xfrm>
            <a:off x="8520129" y="4704476"/>
            <a:ext cx="17318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    B    C    D</a:t>
            </a:r>
          </a:p>
        </p:txBody>
      </p:sp>
    </p:spTree>
    <p:extLst>
      <p:ext uri="{BB962C8B-B14F-4D97-AF65-F5344CB8AC3E}">
        <p14:creationId xmlns:p14="http://schemas.microsoft.com/office/powerpoint/2010/main" val="230701817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60930" name="Rectangle 2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74342" y="1371600"/>
                <a:ext cx="7702858" cy="5334000"/>
              </a:xfrm>
            </p:spPr>
            <p:txBody>
              <a:bodyPr>
                <a:normAutofit fontScale="85000" lnSpcReduction="10000"/>
              </a:bodyPr>
              <a:lstStyle/>
              <a:p>
                <a:pPr>
                  <a:buFont typeface="Wingdings" panose="05000000000000000000" pitchFamily="2" charset="2"/>
                  <a:buChar char="§"/>
                </a:pPr>
                <a:r>
                  <a:rPr lang="en-US" sz="3200" dirty="0"/>
                  <a:t>Compute the </a:t>
                </a:r>
                <a:r>
                  <a:rPr lang="en-US" sz="3200" dirty="0">
                    <a:solidFill>
                      <a:srgbClr val="FF0000"/>
                    </a:solidFill>
                  </a:rPr>
                  <a:t>correlation </a:t>
                </a:r>
                <a:r>
                  <a:rPr lang="en-US" sz="3200" dirty="0"/>
                  <a:t>between the two matrices</a:t>
                </a:r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𝐶𝑜𝑟𝑟𝐶𝑜𝑒𝑓𝑓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)= 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pHide m:val="on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sub>
                              </m:s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)(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sub>
                              </m:s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sSup>
                                    <m:sSup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2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800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8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800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800" i="1">
                                                  <a:latin typeface="Cambria Math" panose="02040503050406030204" pitchFamily="18" charset="0"/>
                                                </a:rPr>
                                                <m:t>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800" i="1">
                                                  <a:latin typeface="Cambria Math" panose="02040503050406030204" pitchFamily="18" charset="0"/>
                                                </a:rPr>
                                                <m:t>𝑋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e>
                          </m:rad>
                          <m:rad>
                            <m:radPr>
                              <m:degHide m:val="on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sSup>
                                    <m:sSup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2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800" i="1"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8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800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800" i="1">
                                                  <a:latin typeface="Cambria Math" panose="02040503050406030204" pitchFamily="18" charset="0"/>
                                                </a:rPr>
                                                <m:t>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800" i="1">
                                                  <a:latin typeface="Cambria Math" panose="02040503050406030204" pitchFamily="18" charset="0"/>
                                                </a:rPr>
                                                <m:t>𝑌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e>
                          </m:rad>
                        </m:den>
                      </m:f>
                    </m:oMath>
                  </m:oMathPara>
                </a14:m>
                <a:endParaRPr lang="en-US" sz="2800" dirty="0"/>
              </a:p>
              <a:p>
                <a:pPr lvl="1">
                  <a:buFont typeface="Wingdings" panose="05000000000000000000" pitchFamily="2" charset="2"/>
                  <a:buChar char="§"/>
                </a:pPr>
                <a:r>
                  <a:rPr lang="en-US" dirty="0"/>
                  <a:t>Since the matrices are symmetric, only the correlation between n(n-1) / 2 entries needs to be calculated.</a:t>
                </a:r>
              </a:p>
              <a:p>
                <a:pPr lvl="1">
                  <a:buFont typeface="Wingdings" panose="05000000000000000000" pitchFamily="2" charset="2"/>
                  <a:buChar char="§"/>
                </a:pPr>
                <a:endParaRPr lang="en-US" dirty="0"/>
              </a:p>
              <a:p>
                <a:pPr lvl="1">
                  <a:buFont typeface="Wingdings" panose="05000000000000000000" pitchFamily="2" charset="2"/>
                  <a:buChar char="§"/>
                </a:pPr>
                <a:endParaRPr lang="en-US" dirty="0"/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en-US" sz="3200" dirty="0">
                    <a:solidFill>
                      <a:srgbClr val="FF0000"/>
                    </a:solidFill>
                  </a:rPr>
                  <a:t>High </a:t>
                </a:r>
                <a:r>
                  <a:rPr lang="en-US" sz="3200" dirty="0"/>
                  <a:t>correlation (</a:t>
                </a:r>
                <a:r>
                  <a:rPr lang="en-US" sz="3200" dirty="0">
                    <a:solidFill>
                      <a:schemeClr val="accent6">
                        <a:lumMod val="75000"/>
                      </a:schemeClr>
                    </a:solidFill>
                  </a:rPr>
                  <a:t>positive</a:t>
                </a:r>
                <a:r>
                  <a:rPr lang="en-US" sz="3200" dirty="0"/>
                  <a:t> for similarity, </a:t>
                </a:r>
                <a:r>
                  <a:rPr lang="en-US" sz="3200" dirty="0">
                    <a:solidFill>
                      <a:srgbClr val="00B0F0"/>
                    </a:solidFill>
                  </a:rPr>
                  <a:t>negative</a:t>
                </a:r>
                <a:r>
                  <a:rPr lang="en-US" sz="3200" dirty="0"/>
                  <a:t> for distance) indicates that points that belong to the same cluster are close to each other. 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en-US" sz="3200" dirty="0"/>
                  <a:t>Not a good measure for some density or contiguity-based clusters.</a:t>
                </a:r>
                <a:endParaRPr lang="en-US" dirty="0"/>
              </a:p>
            </p:txBody>
          </p:sp>
        </mc:Choice>
        <mc:Fallback xmlns="">
          <p:sp>
            <p:nvSpPr>
              <p:cNvPr id="1660930" name="Rectang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74342" y="1371600"/>
                <a:ext cx="7702858" cy="5334000"/>
              </a:xfrm>
              <a:blipFill>
                <a:blip r:embed="rId2"/>
                <a:stretch>
                  <a:fillRect l="-949" t="-1829" r="-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60931" name="Rectangle 3"/>
          <p:cNvSpPr>
            <a:spLocks noGrp="1" noChangeArrowheads="1"/>
          </p:cNvSpPr>
          <p:nvPr>
            <p:ph type="title"/>
          </p:nvPr>
        </p:nvSpPr>
        <p:spPr>
          <a:xfrm>
            <a:off x="374342" y="381000"/>
            <a:ext cx="8229600" cy="990600"/>
          </a:xfrm>
        </p:spPr>
        <p:txBody>
          <a:bodyPr>
            <a:noAutofit/>
          </a:bodyPr>
          <a:lstStyle/>
          <a:p>
            <a:r>
              <a:rPr lang="en-US" sz="3600" dirty="0"/>
              <a:t>Measuring Cluster Validity Via Correlation</a:t>
            </a:r>
            <a:endParaRPr lang="en-US" sz="4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E8029B9-C9A3-46FF-9D25-FBFB90B5CCA9}"/>
                  </a:ext>
                </a:extLst>
              </p:cNvPr>
              <p:cNvSpPr txBox="1"/>
              <p:nvPr/>
            </p:nvSpPr>
            <p:spPr>
              <a:xfrm>
                <a:off x="8051800" y="1114187"/>
                <a:ext cx="3698833" cy="14529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0.9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0.9</m:t>
                                      </m:r>
                                    </m:e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40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2.2</m:t>
                                      </m:r>
                                    </m:e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1.5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1.2</m:t>
                                      </m:r>
                                    </m:e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1.7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.2</m:t>
                                      </m:r>
                                    </m:e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1.2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1.5</m:t>
                                      </m:r>
                                    </m:e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1.7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1.1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1.1</m:t>
                                      </m:r>
                                    </m:e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E8029B9-C9A3-46FF-9D25-FBFB90B5CC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1800" y="1114187"/>
                <a:ext cx="3698833" cy="14529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C840F55-7EA9-4641-A57F-76E35BAD6279}"/>
                  </a:ext>
                </a:extLst>
              </p:cNvPr>
              <p:cNvSpPr txBox="1"/>
              <p:nvPr/>
            </p:nvSpPr>
            <p:spPr>
              <a:xfrm>
                <a:off x="8165494" y="3124200"/>
                <a:ext cx="2726323" cy="14529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400" i="1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C840F55-7EA9-4641-A57F-76E35BAD62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5494" y="3124200"/>
                <a:ext cx="2726323" cy="14529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B7139027-EFD0-4244-B17D-C88CA0D88D40}"/>
              </a:ext>
            </a:extLst>
          </p:cNvPr>
          <p:cNvSpPr txBox="1"/>
          <p:nvPr/>
        </p:nvSpPr>
        <p:spPr>
          <a:xfrm>
            <a:off x="10726717" y="3188961"/>
            <a:ext cx="3706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</a:t>
            </a:r>
          </a:p>
          <a:p>
            <a:r>
              <a:rPr lang="en-US" sz="2000" dirty="0"/>
              <a:t>B</a:t>
            </a:r>
            <a:br>
              <a:rPr lang="en-US" sz="2000" dirty="0"/>
            </a:br>
            <a:r>
              <a:rPr lang="en-US" sz="2000" dirty="0"/>
              <a:t>C</a:t>
            </a:r>
            <a:br>
              <a:rPr lang="en-US" sz="2000" dirty="0"/>
            </a:br>
            <a:r>
              <a:rPr lang="en-US" sz="2000" dirty="0"/>
              <a:t>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14BEEB-F048-4A6D-B8B3-62027D109C34}"/>
              </a:ext>
            </a:extLst>
          </p:cNvPr>
          <p:cNvSpPr txBox="1"/>
          <p:nvPr/>
        </p:nvSpPr>
        <p:spPr>
          <a:xfrm>
            <a:off x="11556509" y="1120599"/>
            <a:ext cx="38824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A</a:t>
            </a:r>
          </a:p>
          <a:p>
            <a:r>
              <a:rPr lang="en-US" sz="2200" dirty="0"/>
              <a:t>B</a:t>
            </a:r>
            <a:br>
              <a:rPr lang="en-US" sz="2200" dirty="0"/>
            </a:br>
            <a:r>
              <a:rPr lang="en-US" sz="2200" dirty="0"/>
              <a:t>C</a:t>
            </a:r>
            <a:br>
              <a:rPr lang="en-US" sz="2200" dirty="0"/>
            </a:br>
            <a:r>
              <a:rPr lang="en-US" sz="2200" dirty="0"/>
              <a:t>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1468DE-7B59-4AE3-B0AD-23771671A8C4}"/>
              </a:ext>
            </a:extLst>
          </p:cNvPr>
          <p:cNvSpPr txBox="1"/>
          <p:nvPr/>
        </p:nvSpPr>
        <p:spPr>
          <a:xfrm>
            <a:off x="8983697" y="835700"/>
            <a:ext cx="260084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A       B       C      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D876B0-9385-4007-8EE4-8F9E3FED386D}"/>
              </a:ext>
            </a:extLst>
          </p:cNvPr>
          <p:cNvSpPr txBox="1"/>
          <p:nvPr/>
        </p:nvSpPr>
        <p:spPr>
          <a:xfrm>
            <a:off x="8955669" y="2840356"/>
            <a:ext cx="17318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    B    C    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BECA318-6012-4058-BCF3-0E9A9474317A}"/>
                  </a:ext>
                </a:extLst>
              </p:cNvPr>
              <p:cNvSpPr txBox="1"/>
              <p:nvPr/>
            </p:nvSpPr>
            <p:spPr>
              <a:xfrm>
                <a:off x="7467600" y="5235981"/>
                <a:ext cx="4550299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𝐶𝑜𝑟𝑟𝐶𝑜𝑒𝑓𝑓</m:t>
                    </m:r>
                  </m:oMath>
                </a14:m>
                <a:r>
                  <a:rPr lang="en-US" sz="2000" dirty="0"/>
                  <a:t>([</a:t>
                </a:r>
                <a:r>
                  <a:rPr lang="en-US" sz="2000" dirty="0">
                    <a:solidFill>
                      <a:srgbClr val="7030A0"/>
                    </a:solidFill>
                  </a:rPr>
                  <a:t>0.9, 2.2, 1.5, 1.2, 1.7, 1.1</a:t>
                </a:r>
                <a:r>
                  <a:rPr lang="en-US" sz="2000" dirty="0"/>
                  <a:t>],</a:t>
                </a:r>
              </a:p>
              <a:p>
                <a:r>
                  <a:rPr lang="en-US" sz="2000" dirty="0"/>
                  <a:t>	      [ </a:t>
                </a:r>
                <a:r>
                  <a:rPr lang="en-US" sz="2000" dirty="0">
                    <a:solidFill>
                      <a:srgbClr val="00B050"/>
                    </a:solidFill>
                  </a:rPr>
                  <a:t>1,    0,     0,    0,    0,   1  </a:t>
                </a:r>
                <a:r>
                  <a:rPr lang="en-US" sz="2000" dirty="0"/>
                  <a:t>])</a:t>
                </a:r>
              </a:p>
              <a:p>
                <a:r>
                  <a:rPr lang="en-US" sz="2000" dirty="0"/>
                  <a:t>	= - 0.71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BECA318-6012-4058-BCF3-0E9A947431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7600" y="5235981"/>
                <a:ext cx="4550299" cy="1015663"/>
              </a:xfrm>
              <a:prstGeom prst="rect">
                <a:avLst/>
              </a:prstGeom>
              <a:blipFill>
                <a:blip r:embed="rId5"/>
                <a:stretch>
                  <a:fillRect l="-536" t="-2994" r="-1340" b="-101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140268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29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3400" y="1550020"/>
            <a:ext cx="11201400" cy="5079380"/>
          </a:xfrm>
        </p:spPr>
        <p:txBody>
          <a:bodyPr/>
          <a:lstStyle/>
          <a:p>
            <a:pPr marL="342900" indent="-342900"/>
            <a:r>
              <a:rPr lang="en-US" sz="2600" dirty="0"/>
              <a:t>Order the 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</a:rPr>
              <a:t>similarity</a:t>
            </a:r>
            <a:r>
              <a:rPr lang="en-US" sz="2600" dirty="0"/>
              <a:t> matrix with respect to cluster labels and inspect visually. </a:t>
            </a:r>
          </a:p>
          <a:p>
            <a:pPr marL="342900" indent="-342900"/>
            <a:endParaRPr lang="en-US" sz="2600" dirty="0"/>
          </a:p>
        </p:txBody>
      </p:sp>
      <p:sp>
        <p:nvSpPr>
          <p:cNvPr id="1662979" name="Rectangle 3"/>
          <p:cNvSpPr>
            <a:spLocks noGrp="1" noChangeArrowheads="1"/>
          </p:cNvSpPr>
          <p:nvPr>
            <p:ph type="title"/>
          </p:nvPr>
        </p:nvSpPr>
        <p:spPr>
          <a:xfrm>
            <a:off x="499369" y="441114"/>
            <a:ext cx="86868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Using Similarity Matrix for Cluster Validation</a:t>
            </a:r>
          </a:p>
        </p:txBody>
      </p:sp>
      <p:pic>
        <p:nvPicPr>
          <p:cNvPr id="16629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922" y="2743201"/>
            <a:ext cx="4268788" cy="320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6298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4556" y="2514601"/>
            <a:ext cx="4268788" cy="320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953001" y="5943011"/>
                <a:ext cx="3190361" cy="673069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solidFill>
                            <a:srgbClr val="FF0000"/>
                          </a:solidFill>
                          <a:latin typeface="Cambria Math"/>
                        </a:rPr>
                        <m:t>𝑠𝑖𝑚</m:t>
                      </m:r>
                      <m:r>
                        <a:rPr lang="en-US" i="1" dirty="0">
                          <a:solidFill>
                            <a:srgbClr val="FF0000"/>
                          </a:solidFill>
                          <a:latin typeface="Cambria Math"/>
                        </a:rPr>
                        <m:t>(</m:t>
                      </m:r>
                      <m:r>
                        <a:rPr lang="en-US" i="1" dirty="0">
                          <a:solidFill>
                            <a:srgbClr val="FF0000"/>
                          </a:solidFill>
                          <a:latin typeface="Cambria Math"/>
                        </a:rPr>
                        <m:t>𝑖</m:t>
                      </m:r>
                      <m:r>
                        <a:rPr lang="en-US" i="1" dirty="0">
                          <a:solidFill>
                            <a:srgbClr val="FF0000"/>
                          </a:solidFill>
                          <a:latin typeface="Cambria Math"/>
                        </a:rPr>
                        <m:t>,</m:t>
                      </m:r>
                      <m:r>
                        <a:rPr lang="en-US" i="1" dirty="0">
                          <a:solidFill>
                            <a:srgbClr val="FF0000"/>
                          </a:solidFill>
                          <a:latin typeface="Cambria Math"/>
                        </a:rPr>
                        <m:t>𝑗</m:t>
                      </m:r>
                      <m:r>
                        <a:rPr lang="en-US" i="1" dirty="0">
                          <a:solidFill>
                            <a:srgbClr val="FF0000"/>
                          </a:solidFill>
                          <a:latin typeface="Cambria Math"/>
                        </a:rPr>
                        <m:t>) = 1−</m:t>
                      </m:r>
                      <m:f>
                        <m:fPr>
                          <m:ctrlP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𝑖𝑗</m:t>
                              </m:r>
                            </m:sub>
                          </m:sSub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𝑚𝑖𝑛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𝑚𝑎𝑥</m:t>
                              </m:r>
                            </m:sub>
                          </m:sSub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𝑚𝑖𝑛</m:t>
                              </m:r>
                            </m:sub>
                          </m:sSub>
                        </m:den>
                      </m:f>
                      <m:r>
                        <a:rPr lang="en-US" i="1" dirty="0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1" y="5943011"/>
                <a:ext cx="3190361" cy="67306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 Box 6">
            <a:extLst>
              <a:ext uri="{FF2B5EF4-FFF2-40B4-BE49-F238E27FC236}">
                <a16:creationId xmlns:a16="http://schemas.microsoft.com/office/drawing/2014/main" id="{DE38B315-0022-4748-9250-AE6C7FB970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964" y="4648200"/>
            <a:ext cx="2362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/>
              <a:t>Corr</a:t>
            </a:r>
            <a:r>
              <a:rPr lang="en-US" dirty="0"/>
              <a:t> = -0.9235</a:t>
            </a:r>
          </a:p>
        </p:txBody>
      </p:sp>
    </p:spTree>
    <p:extLst>
      <p:ext uri="{BB962C8B-B14F-4D97-AF65-F5344CB8AC3E}">
        <p14:creationId xmlns:p14="http://schemas.microsoft.com/office/powerpoint/2010/main" val="153900827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5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788" y="2620963"/>
            <a:ext cx="3656012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6502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380592"/>
            <a:ext cx="8610600" cy="1219200"/>
          </a:xfrm>
        </p:spPr>
        <p:txBody>
          <a:bodyPr>
            <a:noAutofit/>
          </a:bodyPr>
          <a:lstStyle/>
          <a:p>
            <a:r>
              <a:rPr lang="en-US" sz="3600" dirty="0"/>
              <a:t>Using Similarity Matrix for Cluster Validation</a:t>
            </a:r>
          </a:p>
        </p:txBody>
      </p:sp>
      <p:sp>
        <p:nvSpPr>
          <p:cNvPr id="166502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33400" y="1752600"/>
            <a:ext cx="9678988" cy="4876800"/>
          </a:xfrm>
        </p:spPr>
        <p:txBody>
          <a:bodyPr/>
          <a:lstStyle/>
          <a:p>
            <a:r>
              <a:rPr lang="en-US" dirty="0"/>
              <a:t>Clusters in random data are not so crisp</a:t>
            </a:r>
          </a:p>
          <a:p>
            <a:endParaRPr lang="en-US" dirty="0"/>
          </a:p>
        </p:txBody>
      </p:sp>
      <p:sp>
        <p:nvSpPr>
          <p:cNvPr id="1665029" name="Text Box 5"/>
          <p:cNvSpPr txBox="1">
            <a:spLocks noChangeArrowheads="1"/>
          </p:cNvSpPr>
          <p:nvPr/>
        </p:nvSpPr>
        <p:spPr bwMode="auto">
          <a:xfrm>
            <a:off x="5029200" y="5821364"/>
            <a:ext cx="28956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/>
              <a:t>K-means</a:t>
            </a:r>
          </a:p>
        </p:txBody>
      </p:sp>
      <p:pic>
        <p:nvPicPr>
          <p:cNvPr id="1665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588" y="2616200"/>
            <a:ext cx="3656012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7">
            <a:extLst>
              <a:ext uri="{FF2B5EF4-FFF2-40B4-BE49-F238E27FC236}">
                <a16:creationId xmlns:a16="http://schemas.microsoft.com/office/drawing/2014/main" id="{6C5F2F7C-98CC-4277-A0BE-914DDAE98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1200" y="3886200"/>
            <a:ext cx="2362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/>
              <a:t>Corr</a:t>
            </a:r>
            <a:r>
              <a:rPr lang="en-US" dirty="0"/>
              <a:t> = -0.5810</a:t>
            </a:r>
          </a:p>
        </p:txBody>
      </p:sp>
    </p:spTree>
    <p:extLst>
      <p:ext uri="{BB962C8B-B14F-4D97-AF65-F5344CB8AC3E}">
        <p14:creationId xmlns:p14="http://schemas.microsoft.com/office/powerpoint/2010/main" val="404604601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7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87362"/>
            <a:ext cx="8526463" cy="990600"/>
          </a:xfrm>
        </p:spPr>
        <p:txBody>
          <a:bodyPr>
            <a:noAutofit/>
          </a:bodyPr>
          <a:lstStyle/>
          <a:p>
            <a:r>
              <a:rPr lang="en-US" sz="3600" dirty="0"/>
              <a:t>Using Similarity Matrix for Cluster Validation</a:t>
            </a:r>
            <a:endParaRPr lang="en-US" sz="4400" dirty="0"/>
          </a:p>
        </p:txBody>
      </p:sp>
      <p:pic>
        <p:nvPicPr>
          <p:cNvPr id="1667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5" t="18518" r="12798" b="20370"/>
          <a:stretch>
            <a:fillRect/>
          </a:stretch>
        </p:blipFill>
        <p:spPr bwMode="auto">
          <a:xfrm>
            <a:off x="1752600" y="1981201"/>
            <a:ext cx="4800600" cy="277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67076" name="Text Box 4"/>
          <p:cNvSpPr txBox="1">
            <a:spLocks noChangeArrowheads="1"/>
          </p:cNvSpPr>
          <p:nvPr/>
        </p:nvSpPr>
        <p:spPr bwMode="auto">
          <a:xfrm>
            <a:off x="4953000" y="4953000"/>
            <a:ext cx="28956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/>
              <a:t>DBSCAN</a:t>
            </a:r>
          </a:p>
        </p:txBody>
      </p:sp>
      <p:pic>
        <p:nvPicPr>
          <p:cNvPr id="1667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1" y="1676400"/>
            <a:ext cx="4259263" cy="319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81201" y="617220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5525869"/>
            <a:ext cx="1059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Clusters in more complicated figures are not well separated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This technique can only be used for small datasets since it requires a quadratic computation</a:t>
            </a:r>
          </a:p>
        </p:txBody>
      </p:sp>
    </p:spTree>
    <p:extLst>
      <p:ext uri="{BB962C8B-B14F-4D97-AF65-F5344CB8AC3E}">
        <p14:creationId xmlns:p14="http://schemas.microsoft.com/office/powerpoint/2010/main" val="429163619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measures – caveats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Internal measures have the problem that the clustering algorithm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did not set out to optimize this measure</a:t>
            </a:r>
            <a:r>
              <a:rPr lang="en-US" dirty="0"/>
              <a:t>, so it is will not necessarily do well with respect to the measure.</a:t>
            </a:r>
          </a:p>
          <a:p>
            <a:pPr lvl="1"/>
            <a:r>
              <a:rPr lang="en-US" dirty="0"/>
              <a:t>Essentially, we check whether one criterion correlates well with another</a:t>
            </a:r>
          </a:p>
          <a:p>
            <a:endParaRPr lang="en-US" dirty="0"/>
          </a:p>
          <a:p>
            <a:r>
              <a:rPr lang="en-US" dirty="0"/>
              <a:t>An internal measure can also be used as an </a:t>
            </a:r>
            <a:r>
              <a:rPr lang="en-US" dirty="0">
                <a:solidFill>
                  <a:srgbClr val="FF0000"/>
                </a:solidFill>
              </a:rPr>
              <a:t>objective function </a:t>
            </a:r>
            <a:r>
              <a:rPr lang="en-US" dirty="0"/>
              <a:t>for clustering</a:t>
            </a:r>
          </a:p>
          <a:p>
            <a:pPr lvl="1"/>
            <a:r>
              <a:rPr lang="en-US" dirty="0"/>
              <a:t>The algorithm that optimizes this criterion is expected to do well, so this is not so interesting.</a:t>
            </a:r>
          </a:p>
          <a:p>
            <a:r>
              <a:rPr lang="en-US" dirty="0"/>
              <a:t>We cannot win!</a:t>
            </a:r>
          </a:p>
        </p:txBody>
      </p:sp>
    </p:spTree>
    <p:extLst>
      <p:ext uri="{BB962C8B-B14F-4D97-AF65-F5344CB8AC3E}">
        <p14:creationId xmlns:p14="http://schemas.microsoft.com/office/powerpoint/2010/main" val="142420386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16FB61B-20AB-4A79-83C9-B49092212C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/>
          <a:lstStyle/>
          <a:p>
            <a:r>
              <a:rPr lang="en-US" dirty="0"/>
              <a:t>Statistical Framework for Cluster(ING) Validity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B21AFA99-B495-45C1-80A9-A19DB9A02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40869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5293F-2DF4-4617-B4EF-34C9F8D60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Framework for Cluster Validity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80ED7-7E36-4CA4-95B9-3E9A148572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Need a </a:t>
            </a:r>
            <a:r>
              <a:rPr lang="en-US" dirty="0">
                <a:solidFill>
                  <a:srgbClr val="FF0000"/>
                </a:solidFill>
              </a:rPr>
              <a:t>framework</a:t>
            </a:r>
            <a:r>
              <a:rPr lang="en-US" dirty="0"/>
              <a:t> to interpret any measure. </a:t>
            </a:r>
          </a:p>
          <a:p>
            <a:pPr lvl="1"/>
            <a:r>
              <a:rPr lang="en-US" dirty="0"/>
              <a:t>For example, if our measure of evaluation has the value, 10, is that good, fair, or poor?</a:t>
            </a:r>
          </a:p>
          <a:p>
            <a:r>
              <a:rPr lang="en-US" dirty="0">
                <a:solidFill>
                  <a:srgbClr val="FF0000"/>
                </a:solidFill>
              </a:rPr>
              <a:t>Statistics</a:t>
            </a:r>
            <a:r>
              <a:rPr lang="en-US" dirty="0"/>
              <a:t> provide a framework for cluster validity</a:t>
            </a:r>
          </a:p>
          <a:p>
            <a:pPr lvl="1"/>
            <a:r>
              <a:rPr lang="en-US" dirty="0"/>
              <a:t>The more “</a:t>
            </a:r>
            <a:r>
              <a:rPr lang="en-US" dirty="0">
                <a:solidFill>
                  <a:srgbClr val="0070C0"/>
                </a:solidFill>
              </a:rPr>
              <a:t>non-random</a:t>
            </a:r>
            <a:r>
              <a:rPr lang="en-US" dirty="0"/>
              <a:t>” a clustering result is, the more likely it represents valid structure in the data</a:t>
            </a:r>
          </a:p>
          <a:p>
            <a:pPr lvl="1"/>
            <a:r>
              <a:rPr lang="en-US" dirty="0"/>
              <a:t>Compare the index value for a clustering with the values of the index that result from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clustering</a:t>
            </a:r>
            <a:r>
              <a:rPr lang="en-US" dirty="0"/>
              <a:t>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random data</a:t>
            </a:r>
            <a:r>
              <a:rPr lang="en-US" dirty="0"/>
              <a:t>, or from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random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clusterings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If the value of the index is </a:t>
            </a:r>
            <a:r>
              <a:rPr lang="en-US" dirty="0">
                <a:solidFill>
                  <a:srgbClr val="0070C0"/>
                </a:solidFill>
              </a:rPr>
              <a:t>unlikely</a:t>
            </a:r>
            <a:r>
              <a:rPr lang="en-US" dirty="0"/>
              <a:t>, then the clustering results are valid</a:t>
            </a:r>
          </a:p>
          <a:p>
            <a:pPr lvl="1"/>
            <a:r>
              <a:rPr lang="en-US" dirty="0"/>
              <a:t>Comparing against clustering of random data tells us if there is valid clustering structure in the data</a:t>
            </a:r>
          </a:p>
          <a:p>
            <a:pPr lvl="1"/>
            <a:r>
              <a:rPr lang="en-US" dirty="0"/>
              <a:t>Comparing against random </a:t>
            </a:r>
            <a:r>
              <a:rPr lang="en-US" dirty="0" err="1"/>
              <a:t>clusterings</a:t>
            </a:r>
            <a:r>
              <a:rPr lang="en-US" dirty="0"/>
              <a:t> tells us if the clustering algorithm is meaningful</a:t>
            </a:r>
          </a:p>
          <a:p>
            <a:pPr lvl="2"/>
            <a:r>
              <a:rPr lang="en-US" dirty="0"/>
              <a:t>Although a random clustering is a weak alternative.</a:t>
            </a:r>
          </a:p>
          <a:p>
            <a:endParaRPr lang="en-US" dirty="0"/>
          </a:p>
          <a:p>
            <a:r>
              <a:rPr lang="en-US" dirty="0"/>
              <a:t>For comparing the results of two different </a:t>
            </a:r>
            <a:r>
              <a:rPr lang="en-US" dirty="0" err="1"/>
              <a:t>clusterings</a:t>
            </a:r>
            <a:r>
              <a:rPr lang="en-US" dirty="0"/>
              <a:t>, a framework is less necessary, but we may want to know whether the difference between two index values is </a:t>
            </a:r>
            <a:r>
              <a:rPr lang="en-US" dirty="0">
                <a:solidFill>
                  <a:srgbClr val="0070C0"/>
                </a:solidFill>
              </a:rPr>
              <a:t>significant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6549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1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11125200" cy="5334000"/>
          </a:xfrm>
        </p:spPr>
        <p:txBody>
          <a:bodyPr/>
          <a:lstStyle/>
          <a:p>
            <a:pPr marL="342900" indent="-342900"/>
            <a:r>
              <a:rPr lang="en-US" sz="3200" dirty="0"/>
              <a:t>Example</a:t>
            </a:r>
          </a:p>
          <a:p>
            <a:pPr marL="742950" lvl="1" indent="-285750"/>
            <a:r>
              <a:rPr lang="en-US" dirty="0"/>
              <a:t>Compare SSE of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0.005</a:t>
            </a:r>
            <a:r>
              <a:rPr lang="en-US" dirty="0"/>
              <a:t> against three clusters in random data</a:t>
            </a:r>
          </a:p>
          <a:p>
            <a:pPr marL="742950" lvl="1" indent="-285750"/>
            <a:r>
              <a:rPr lang="en-US" dirty="0"/>
              <a:t>Histogram of SSE for three clusters in 500 random data sets of </a:t>
            </a:r>
            <a:r>
              <a:rPr lang="en-US" dirty="0">
                <a:solidFill>
                  <a:srgbClr val="0070C0"/>
                </a:solidFill>
              </a:rPr>
              <a:t>100 random points distributed in the range 0.2 – 0.8 </a:t>
            </a:r>
            <a:r>
              <a:rPr lang="en-US" dirty="0"/>
              <a:t>for x and y</a:t>
            </a:r>
          </a:p>
          <a:p>
            <a:pPr marL="1017270" lvl="2" indent="-285750"/>
            <a:r>
              <a:rPr lang="en-US" sz="1800" dirty="0"/>
              <a:t>Value 0.005 is very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unlikely</a:t>
            </a:r>
          </a:p>
          <a:p>
            <a:pPr marL="742950" lvl="1" indent="-285750">
              <a:buNone/>
            </a:pPr>
            <a:endParaRPr lang="en-US" sz="2000" dirty="0"/>
          </a:p>
        </p:txBody>
      </p:sp>
      <p:sp>
        <p:nvSpPr>
          <p:cNvPr id="1671171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Statistical Framework for SSE</a:t>
            </a:r>
            <a:endParaRPr lang="en-US" sz="5400" dirty="0"/>
          </a:p>
        </p:txBody>
      </p:sp>
      <p:grpSp>
        <p:nvGrpSpPr>
          <p:cNvPr id="1671172" name="Group 4"/>
          <p:cNvGrpSpPr>
            <a:grpSpLocks/>
          </p:cNvGrpSpPr>
          <p:nvPr/>
        </p:nvGrpSpPr>
        <p:grpSpPr bwMode="auto">
          <a:xfrm>
            <a:off x="2247900" y="3657600"/>
            <a:ext cx="7848600" cy="3124200"/>
            <a:chOff x="288" y="1488"/>
            <a:chExt cx="4944" cy="1968"/>
          </a:xfrm>
        </p:grpSpPr>
        <p:pic>
          <p:nvPicPr>
            <p:cNvPr id="1671173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810"/>
            <a:stretch>
              <a:fillRect/>
            </a:stretch>
          </p:blipFill>
          <p:spPr bwMode="auto">
            <a:xfrm>
              <a:off x="2543" y="1536"/>
              <a:ext cx="2689" cy="19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71174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10" t="4759"/>
            <a:stretch>
              <a:fillRect/>
            </a:stretch>
          </p:blipFill>
          <p:spPr bwMode="auto">
            <a:xfrm>
              <a:off x="288" y="1488"/>
              <a:ext cx="2401" cy="19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71175" name="Rectangle 7"/>
            <p:cNvSpPr>
              <a:spLocks noChangeArrowheads="1"/>
            </p:cNvSpPr>
            <p:nvPr/>
          </p:nvSpPr>
          <p:spPr bwMode="auto">
            <a:xfrm>
              <a:off x="912" y="1872"/>
              <a:ext cx="960" cy="96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D716631-97A5-401A-98D6-1C08964F6427}"/>
              </a:ext>
            </a:extLst>
          </p:cNvPr>
          <p:cNvSpPr txBox="1"/>
          <p:nvPr/>
        </p:nvSpPr>
        <p:spPr>
          <a:xfrm>
            <a:off x="563881" y="5212081"/>
            <a:ext cx="1493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SSE = 0.005</a:t>
            </a:r>
          </a:p>
        </p:txBody>
      </p:sp>
    </p:spTree>
    <p:extLst>
      <p:ext uri="{BB962C8B-B14F-4D97-AF65-F5344CB8AC3E}">
        <p14:creationId xmlns:p14="http://schemas.microsoft.com/office/powerpoint/2010/main" val="213727954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2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522412"/>
            <a:ext cx="10820400" cy="4954588"/>
          </a:xfrm>
        </p:spPr>
        <p:txBody>
          <a:bodyPr/>
          <a:lstStyle/>
          <a:p>
            <a:pPr marL="342900" indent="-342900"/>
            <a:r>
              <a:rPr lang="en-US" sz="2600" dirty="0"/>
              <a:t>Correlation of incidence and proximity matrices for the K-means </a:t>
            </a:r>
            <a:r>
              <a:rPr lang="en-US" sz="2600" dirty="0" err="1"/>
              <a:t>clusterings</a:t>
            </a:r>
            <a:r>
              <a:rPr lang="en-US" sz="2600" dirty="0"/>
              <a:t> of the following two data sets. </a:t>
            </a:r>
          </a:p>
          <a:p>
            <a:pPr marL="342900" indent="-342900"/>
            <a:endParaRPr lang="en-US" sz="2600" dirty="0"/>
          </a:p>
        </p:txBody>
      </p:sp>
      <p:sp>
        <p:nvSpPr>
          <p:cNvPr id="1672195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377827"/>
            <a:ext cx="8686800" cy="1066800"/>
          </a:xfrm>
        </p:spPr>
        <p:txBody>
          <a:bodyPr>
            <a:noAutofit/>
          </a:bodyPr>
          <a:lstStyle/>
          <a:p>
            <a:r>
              <a:rPr lang="en-US" dirty="0"/>
              <a:t>Statistical Framework for Correlation</a:t>
            </a:r>
          </a:p>
        </p:txBody>
      </p:sp>
      <p:pic>
        <p:nvPicPr>
          <p:cNvPr id="1672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048001"/>
            <a:ext cx="3043238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72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049589"/>
            <a:ext cx="3043238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72198" name="Text Box 6"/>
          <p:cNvSpPr txBox="1">
            <a:spLocks noChangeArrowheads="1"/>
          </p:cNvSpPr>
          <p:nvPr/>
        </p:nvSpPr>
        <p:spPr bwMode="auto">
          <a:xfrm>
            <a:off x="2209800" y="5715000"/>
            <a:ext cx="2362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Corr = -0.9235</a:t>
            </a:r>
          </a:p>
        </p:txBody>
      </p:sp>
      <p:sp>
        <p:nvSpPr>
          <p:cNvPr id="1672199" name="Text Box 7"/>
          <p:cNvSpPr txBox="1">
            <a:spLocks noChangeArrowheads="1"/>
          </p:cNvSpPr>
          <p:nvPr/>
        </p:nvSpPr>
        <p:spPr bwMode="auto">
          <a:xfrm>
            <a:off x="4953000" y="5715000"/>
            <a:ext cx="2362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/>
              <a:t>Corr</a:t>
            </a:r>
            <a:r>
              <a:rPr lang="en-US" dirty="0"/>
              <a:t> = -0.5810</a:t>
            </a:r>
          </a:p>
        </p:txBody>
      </p:sp>
      <p:pic>
        <p:nvPicPr>
          <p:cNvPr id="167220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1" y="2590801"/>
            <a:ext cx="3656013" cy="274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192216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Empirical p-value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What we do is similar to a </a:t>
            </a:r>
            <a:r>
              <a:rPr lang="en-US" dirty="0">
                <a:solidFill>
                  <a:srgbClr val="FF0000"/>
                </a:solidFill>
              </a:rPr>
              <a:t>permutation test</a:t>
            </a:r>
            <a:r>
              <a:rPr lang="en-US" dirty="0"/>
              <a:t>:</a:t>
            </a:r>
          </a:p>
          <a:p>
            <a:r>
              <a:rPr lang="en-US" dirty="0"/>
              <a:t>We have a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measurement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v</a:t>
            </a:r>
            <a:r>
              <a:rPr lang="en-US" dirty="0"/>
              <a:t> (e.g., the SSE value)</a:t>
            </a:r>
          </a:p>
          <a:p>
            <a:r>
              <a:rPr lang="en-US" dirty="0"/>
              <a:t>We compute </a:t>
            </a:r>
            <a:r>
              <a:rPr lang="en-US" dirty="0">
                <a:solidFill>
                  <a:srgbClr val="00B050"/>
                </a:solidFill>
              </a:rPr>
              <a:t>N</a:t>
            </a:r>
            <a:r>
              <a:rPr lang="en-US" dirty="0"/>
              <a:t> measurements on </a:t>
            </a:r>
            <a:r>
              <a:rPr lang="en-US" dirty="0">
                <a:solidFill>
                  <a:srgbClr val="0070C0"/>
                </a:solidFill>
              </a:rPr>
              <a:t>random datasets</a:t>
            </a:r>
          </a:p>
          <a:p>
            <a:r>
              <a:rPr lang="en-US" dirty="0"/>
              <a:t>We compute 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empirical p-value </a:t>
            </a:r>
            <a:r>
              <a:rPr lang="en-US" dirty="0"/>
              <a:t>as the </a:t>
            </a:r>
            <a:r>
              <a:rPr lang="en-US" dirty="0">
                <a:solidFill>
                  <a:srgbClr val="0070C0"/>
                </a:solidFill>
              </a:rPr>
              <a:t>fraction</a:t>
            </a:r>
            <a:r>
              <a:rPr lang="en-US" dirty="0"/>
              <a:t> of measurements in the random data that have value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less or equal </a:t>
            </a:r>
            <a:r>
              <a:rPr lang="en-US" dirty="0"/>
              <a:t>than value </a:t>
            </a:r>
            <a:r>
              <a:rPr lang="en-US" dirty="0">
                <a:solidFill>
                  <a:srgbClr val="00B050"/>
                </a:solidFill>
              </a:rPr>
              <a:t>v </a:t>
            </a:r>
            <a:r>
              <a:rPr lang="en-US" dirty="0"/>
              <a:t>(or greater or equal if we want to maximize) </a:t>
            </a:r>
          </a:p>
          <a:p>
            <a:pPr lvl="1"/>
            <a:r>
              <a:rPr lang="en-US" dirty="0"/>
              <a:t>i.e., the value in the random dataset is </a:t>
            </a:r>
            <a:r>
              <a:rPr lang="en-US" dirty="0">
                <a:solidFill>
                  <a:srgbClr val="00B0F0"/>
                </a:solidFill>
              </a:rPr>
              <a:t>at least as good </a:t>
            </a:r>
            <a:r>
              <a:rPr lang="en-US" dirty="0"/>
              <a:t>as that in the real data</a:t>
            </a:r>
          </a:p>
          <a:p>
            <a:pPr lvl="1"/>
            <a:endParaRPr lang="en-US" dirty="0"/>
          </a:p>
          <a:p>
            <a:r>
              <a:rPr lang="en-US" dirty="0"/>
              <a:t>We usually require that </a:t>
            </a:r>
            <a:r>
              <a:rPr lang="en-US" dirty="0">
                <a:solidFill>
                  <a:srgbClr val="FF0000"/>
                </a:solidFill>
              </a:rPr>
              <a:t>p-value ≤ 0.05</a:t>
            </a:r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Hard question</a:t>
            </a:r>
            <a:r>
              <a:rPr lang="en-US" dirty="0"/>
              <a:t>: what is the right notion of a random dataset?</a:t>
            </a:r>
          </a:p>
        </p:txBody>
      </p:sp>
    </p:spTree>
    <p:extLst>
      <p:ext uri="{BB962C8B-B14F-4D97-AF65-F5344CB8AC3E}">
        <p14:creationId xmlns:p14="http://schemas.microsoft.com/office/powerpoint/2010/main" val="251162985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3D7C1BF-41A2-4DD3-BDE0-DDEC7A06AA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/>
          <a:lstStyle/>
          <a:p>
            <a:r>
              <a:rPr lang="en-US" dirty="0"/>
              <a:t>Estimating the “Right” number of clusters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75612A2F-3295-4101-9777-07C7B53FDE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62114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Estimating the “right” number of clusters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100" dirty="0"/>
              <a:t>Typical approach: find a “</a:t>
            </a:r>
            <a:r>
              <a:rPr lang="en-US" sz="3100" dirty="0">
                <a:solidFill>
                  <a:schemeClr val="accent6">
                    <a:lumMod val="75000"/>
                  </a:schemeClr>
                </a:solidFill>
              </a:rPr>
              <a:t>knee</a:t>
            </a:r>
            <a:r>
              <a:rPr lang="en-US" sz="3100" dirty="0"/>
              <a:t>” in an internal measure curve.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3100" dirty="0"/>
              <a:t>Question: why not the k that </a:t>
            </a:r>
            <a:r>
              <a:rPr lang="en-US" sz="3100" dirty="0">
                <a:solidFill>
                  <a:srgbClr val="FF0000"/>
                </a:solidFill>
              </a:rPr>
              <a:t>minimizes</a:t>
            </a:r>
            <a:r>
              <a:rPr lang="en-US" sz="3100" dirty="0"/>
              <a:t> the SSE?</a:t>
            </a:r>
          </a:p>
          <a:p>
            <a:pPr lvl="1"/>
            <a:r>
              <a:rPr lang="en-US" sz="2600" dirty="0"/>
              <a:t>More advanced: minimize a measure, but with a “</a:t>
            </a:r>
            <a:r>
              <a:rPr lang="en-US" sz="2600" dirty="0">
                <a:solidFill>
                  <a:srgbClr val="00B0F0"/>
                </a:solidFill>
              </a:rPr>
              <a:t>simple</a:t>
            </a:r>
            <a:r>
              <a:rPr lang="en-US" sz="2600" dirty="0"/>
              <a:t>” clustering</a:t>
            </a:r>
          </a:p>
          <a:p>
            <a:r>
              <a:rPr lang="en-US" sz="3100" dirty="0">
                <a:solidFill>
                  <a:schemeClr val="accent6">
                    <a:lumMod val="75000"/>
                  </a:schemeClr>
                </a:solidFill>
              </a:rPr>
              <a:t>Desirable property</a:t>
            </a:r>
            <a:r>
              <a:rPr lang="en-US" sz="3100" dirty="0"/>
              <a:t>: the clustering algorithm does not require the number of clusters to be specified (e.g., DBSCAN)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6"/>
          <a:stretch>
            <a:fillRect/>
          </a:stretch>
        </p:blipFill>
        <p:spPr bwMode="auto">
          <a:xfrm>
            <a:off x="4038600" y="2057400"/>
            <a:ext cx="3656012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723316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Estimating the “right” number </a:t>
            </a:r>
            <a:r>
              <a:rPr lang="en-US"/>
              <a:t>of clusters</a:t>
            </a:r>
            <a:endParaRPr lang="en-US" dirty="0"/>
          </a:p>
        </p:txBody>
      </p:sp>
      <p:sp>
        <p:nvSpPr>
          <p:cNvPr id="1669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SSE curve for a more complicated data set</a:t>
            </a:r>
          </a:p>
          <a:p>
            <a:endParaRPr lang="en-US" dirty="0"/>
          </a:p>
        </p:txBody>
      </p:sp>
      <p:pic>
        <p:nvPicPr>
          <p:cNvPr id="1669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5" t="18518" r="12798" b="20370"/>
          <a:stretch>
            <a:fillRect/>
          </a:stretch>
        </p:blipFill>
        <p:spPr bwMode="auto">
          <a:xfrm>
            <a:off x="2057400" y="2909888"/>
            <a:ext cx="43434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69125" name="Text Box 5"/>
          <p:cNvSpPr txBox="1">
            <a:spLocks noChangeArrowheads="1"/>
          </p:cNvSpPr>
          <p:nvPr/>
        </p:nvSpPr>
        <p:spPr bwMode="auto">
          <a:xfrm>
            <a:off x="6019800" y="5805488"/>
            <a:ext cx="4267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SSE of clusters found using K-means</a:t>
            </a:r>
          </a:p>
        </p:txBody>
      </p:sp>
      <p:pic>
        <p:nvPicPr>
          <p:cNvPr id="166912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1" y="2528889"/>
            <a:ext cx="4259263" cy="319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887820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7C10E-DF4B-4992-99A9-E7DCBE914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</p:spPr>
        <p:txBody>
          <a:bodyPr anchor="ctr">
            <a:normAutofit/>
          </a:bodyPr>
          <a:lstStyle/>
          <a:p>
            <a:r>
              <a:rPr lang="en-US" dirty="0"/>
              <a:t>Estimating the “right” number of clusters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2408C-EC97-497F-9506-93142EDC9D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0" y="1673352"/>
            <a:ext cx="5613400" cy="471830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 metric that is better suited for this task is the </a:t>
            </a:r>
            <a:r>
              <a:rPr lang="en-US" dirty="0">
                <a:solidFill>
                  <a:srgbClr val="0070C0"/>
                </a:solidFill>
              </a:rPr>
              <a:t>average silhouette coefficient</a:t>
            </a:r>
            <a:r>
              <a:rPr lang="el-GR" dirty="0">
                <a:solidFill>
                  <a:srgbClr val="0070C0"/>
                </a:solidFill>
              </a:rPr>
              <a:t> </a:t>
            </a:r>
            <a:r>
              <a:rPr lang="en-US" dirty="0"/>
              <a:t>which does not change monotonically with the number of clusters</a:t>
            </a:r>
          </a:p>
          <a:p>
            <a:r>
              <a:rPr lang="en-US" dirty="0"/>
              <a:t>In this example 6 seems to be a good number of clusters</a:t>
            </a:r>
            <a:r>
              <a:rPr lang="el-GR" dirty="0"/>
              <a:t> </a:t>
            </a:r>
            <a:r>
              <a:rPr lang="en-US" dirty="0"/>
              <a:t>since it has high silhouette coefficient and low SSE</a:t>
            </a:r>
          </a:p>
          <a:p>
            <a:r>
              <a:rPr lang="en-US" dirty="0"/>
              <a:t>2 has the highest silhouette coefficient but highest SSE.</a:t>
            </a:r>
          </a:p>
          <a:p>
            <a:r>
              <a:rPr lang="en-US" dirty="0"/>
              <a:t>12 could be another alternative</a:t>
            </a:r>
          </a:p>
        </p:txBody>
      </p:sp>
      <p:pic>
        <p:nvPicPr>
          <p:cNvPr id="5" name="Picture 4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6B4A3DEC-7E69-4BCB-8A77-B4B006A429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2351745"/>
            <a:ext cx="5384800" cy="3361517"/>
          </a:xfrm>
          <a:prstGeom prst="rect">
            <a:avLst/>
          </a:prstGeom>
          <a:noFill/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80D1BD71-BAAF-4776-99FE-A1FB7A6B6DEE}"/>
              </a:ext>
            </a:extLst>
          </p:cNvPr>
          <p:cNvSpPr/>
          <p:nvPr/>
        </p:nvSpPr>
        <p:spPr>
          <a:xfrm>
            <a:off x="8153400" y="35814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D109028-848B-4DB5-B8B5-5946B34AF710}"/>
              </a:ext>
            </a:extLst>
          </p:cNvPr>
          <p:cNvSpPr/>
          <p:nvPr/>
        </p:nvSpPr>
        <p:spPr>
          <a:xfrm>
            <a:off x="7162800" y="2895600"/>
            <a:ext cx="304800" cy="30480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7E31248-6843-4110-AD2A-85B1A1245D65}"/>
              </a:ext>
            </a:extLst>
          </p:cNvPr>
          <p:cNvSpPr/>
          <p:nvPr/>
        </p:nvSpPr>
        <p:spPr>
          <a:xfrm>
            <a:off x="9677400" y="4032503"/>
            <a:ext cx="304800" cy="30480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11598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9A77617-C575-494B-88D3-F6870E2063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/>
          <a:lstStyle/>
          <a:p>
            <a:r>
              <a:rPr lang="en-US" dirty="0"/>
              <a:t>Evaluation with External “Ground Truth”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DED08A93-018B-43C2-8EAA-F51038FCC1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69674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External Measures for Clustering Validity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Assume that the data is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labeled</a:t>
            </a:r>
            <a:r>
              <a:rPr lang="en-US" dirty="0"/>
              <a:t> with some class labels</a:t>
            </a:r>
          </a:p>
          <a:p>
            <a:pPr lvl="1"/>
            <a:r>
              <a:rPr lang="en-US" dirty="0"/>
              <a:t>E.g., </a:t>
            </a:r>
            <a:r>
              <a:rPr lang="en-US" dirty="0">
                <a:solidFill>
                  <a:srgbClr val="0070C0"/>
                </a:solidFill>
              </a:rPr>
              <a:t>documents</a:t>
            </a:r>
            <a:r>
              <a:rPr lang="en-US" dirty="0"/>
              <a:t> are classified into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topics</a:t>
            </a:r>
            <a:r>
              <a:rPr lang="en-US" dirty="0"/>
              <a:t>, </a:t>
            </a:r>
            <a:r>
              <a:rPr lang="en-US" dirty="0">
                <a:solidFill>
                  <a:srgbClr val="0070C0"/>
                </a:solidFill>
              </a:rPr>
              <a:t>people</a:t>
            </a:r>
            <a:r>
              <a:rPr lang="en-US" dirty="0"/>
              <a:t> classified according to their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income</a:t>
            </a:r>
            <a:r>
              <a:rPr lang="en-US" dirty="0"/>
              <a:t>, </a:t>
            </a:r>
            <a:r>
              <a:rPr lang="en-US" dirty="0">
                <a:solidFill>
                  <a:srgbClr val="0070C0"/>
                </a:solidFill>
              </a:rPr>
              <a:t>politicians</a:t>
            </a:r>
            <a:r>
              <a:rPr lang="en-US" dirty="0"/>
              <a:t> classified according to 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political party.</a:t>
            </a:r>
          </a:p>
          <a:p>
            <a:pPr lvl="1"/>
            <a:r>
              <a:rPr lang="en-US" dirty="0"/>
              <a:t>This is called 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“ground truth”</a:t>
            </a:r>
          </a:p>
          <a:p>
            <a:r>
              <a:rPr lang="en-US" dirty="0"/>
              <a:t>In this case we want the clusters to be </a:t>
            </a:r>
            <a:r>
              <a:rPr lang="en-US" dirty="0">
                <a:solidFill>
                  <a:srgbClr val="0070C0"/>
                </a:solidFill>
              </a:rPr>
              <a:t>homogeneous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/>
              <a:t>with respect to classes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Each cluster </a:t>
            </a:r>
            <a:r>
              <a:rPr lang="en-US" dirty="0"/>
              <a:t>should contain elements of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mostly one class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Each class </a:t>
            </a:r>
            <a:r>
              <a:rPr lang="en-US" dirty="0"/>
              <a:t>should ideally be assigned to a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single cluster</a:t>
            </a:r>
          </a:p>
          <a:p>
            <a:r>
              <a:rPr lang="en-US" dirty="0"/>
              <a:t>This does not always make sense</a:t>
            </a:r>
          </a:p>
          <a:p>
            <a:pPr lvl="1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Clustering</a:t>
            </a:r>
            <a:r>
              <a:rPr lang="en-US" dirty="0"/>
              <a:t> is not the same as </a:t>
            </a:r>
            <a:r>
              <a:rPr lang="en-US" dirty="0">
                <a:solidFill>
                  <a:srgbClr val="0070C0"/>
                </a:solidFill>
              </a:rPr>
              <a:t>classification</a:t>
            </a:r>
          </a:p>
          <a:p>
            <a:pPr lvl="1"/>
            <a:r>
              <a:rPr lang="en-US" dirty="0"/>
              <a:t>…but this is what people use most of the time</a:t>
            </a:r>
          </a:p>
        </p:txBody>
      </p:sp>
    </p:spTree>
    <p:extLst>
      <p:ext uri="{BB962C8B-B14F-4D97-AF65-F5344CB8AC3E}">
        <p14:creationId xmlns:p14="http://schemas.microsoft.com/office/powerpoint/2010/main" val="307418856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Confusion/Contingency matrix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75031"/>
                <a:ext cx="7086600" cy="4801969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sz="2400" dirty="0"/>
                  <a:t>Rows: clusters</a:t>
                </a:r>
              </a:p>
              <a:p>
                <a:r>
                  <a:rPr lang="en-US" sz="2400" dirty="0"/>
                  <a:t>Columns: classes</a:t>
                </a:r>
              </a:p>
              <a:p>
                <a:r>
                  <a:rPr lang="en-US" sz="2400" dirty="0"/>
                  <a:t>Entries: counts/probability of cluster-class pair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/>
                      </a:rPr>
                      <m:t>𝑛</m:t>
                    </m:r>
                  </m:oMath>
                </a14:m>
                <a:r>
                  <a:rPr lang="en-US" sz="2400" dirty="0"/>
                  <a:t> = number of points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2400" i="1" dirty="0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  <a:r>
                  <a:rPr lang="en-US" sz="2400" dirty="0"/>
                  <a:t>= points in </a:t>
                </a:r>
                <a:r>
                  <a:rPr lang="en-US" sz="2400" dirty="0">
                    <a:solidFill>
                      <a:schemeClr val="accent6">
                        <a:lumMod val="75000"/>
                      </a:schemeClr>
                    </a:solidFill>
                  </a:rPr>
                  <a:t>cluster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sz="2400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/>
                  <a:t> = points in </a:t>
                </a:r>
                <a:r>
                  <a:rPr lang="en-US" sz="2400" dirty="0">
                    <a:solidFill>
                      <a:srgbClr val="00B050"/>
                    </a:solidFill>
                  </a:rPr>
                  <a:t>class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endParaRPr lang="en-US" sz="2400" dirty="0">
                  <a:solidFill>
                    <a:srgbClr val="00B050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0070C0"/>
                            </a:solidFill>
                            <a:latin typeface="Cambria Math"/>
                          </a:rPr>
                          <m:t>𝑖</m:t>
                        </m:r>
                        <m:r>
                          <a:rPr lang="en-US" sz="2400" b="0" i="1" dirty="0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= </a:t>
                </a:r>
                <a:r>
                  <a:rPr lang="en-US" sz="2400" dirty="0"/>
                  <a:t>points in </a:t>
                </a:r>
                <a:r>
                  <a:rPr lang="en-US" sz="2400" dirty="0">
                    <a:solidFill>
                      <a:schemeClr val="accent6">
                        <a:lumMod val="75000"/>
                      </a:schemeClr>
                    </a:solidFill>
                  </a:rPr>
                  <a:t>cluster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400" dirty="0"/>
                  <a:t> coming from </a:t>
                </a:r>
                <a:r>
                  <a:rPr lang="en-US" sz="2400" dirty="0">
                    <a:solidFill>
                      <a:srgbClr val="00B050"/>
                    </a:solidFill>
                  </a:rPr>
                  <a:t>class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endParaRPr lang="en-US" sz="2400" dirty="0">
                  <a:solidFill>
                    <a:srgbClr val="00B050"/>
                  </a:solidFill>
                </a:endParaRPr>
              </a:p>
              <a:p>
                <a:endParaRPr lang="en-US" sz="2400" dirty="0">
                  <a:solidFill>
                    <a:srgbClr val="00B050"/>
                  </a:solidFill>
                </a:endParaRPr>
              </a:p>
              <a:p>
                <a:r>
                  <a:rPr lang="en-US" sz="2400" dirty="0"/>
                  <a:t>The confusion/contingency matrix is sometimes used for evaluation as is</a:t>
                </a:r>
              </a:p>
              <a:p>
                <a:pPr lvl="1"/>
                <a:r>
                  <a:rPr lang="en-US" sz="2000" dirty="0"/>
                  <a:t>It gives us the mapping between the clusters and ground truth classes</a:t>
                </a:r>
              </a:p>
              <a:p>
                <a:endParaRPr lang="en-US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75031"/>
                <a:ext cx="7086600" cy="4801969"/>
              </a:xfrm>
              <a:blipFill>
                <a:blip r:embed="rId2"/>
                <a:stretch>
                  <a:fillRect l="-774" t="-1650" r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95067051"/>
                  </p:ext>
                </p:extLst>
              </p:nvPr>
            </p:nvGraphicFramePr>
            <p:xfrm>
              <a:off x="7772400" y="1060907"/>
              <a:ext cx="3733800" cy="243840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84306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36154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51435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11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12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13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21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22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23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31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32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33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anchor="ctr">
                        <a:solidFill>
                          <a:srgbClr val="00B0F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95067051"/>
                  </p:ext>
                </p:extLst>
              </p:nvPr>
            </p:nvGraphicFramePr>
            <p:xfrm>
              <a:off x="7772400" y="1060907"/>
              <a:ext cx="3733800" cy="243840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84306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36154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51435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0719" t="-103571" r="-244604" b="-27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2174" t="-103571" r="-146377" b="-27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0000" t="-103571" r="-45324" b="-27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942373" t="-103571" r="-6780" b="-27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0719" t="-201176" r="-244604" b="-175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2174" t="-201176" r="-146377" b="-175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0000" t="-201176" r="-45324" b="-175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942373" t="-201176" r="-6780" b="-17529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0719" t="-304762" r="-244604" b="-77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2174" t="-304762" r="-146377" b="-77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0000" t="-304762" r="-45324" b="-77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942373" t="-304762" r="-6780" b="-773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0719" t="-539683" r="-244604" b="-31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2174" t="-539683" r="-146377" b="-31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0000" t="-539683" r="-45324" b="-31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942373" t="-539683" r="-6780" b="-31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DF0D8A1D-6531-4718-A187-07FC9581706F}"/>
              </a:ext>
            </a:extLst>
          </p:cNvPr>
          <p:cNvSpPr txBox="1"/>
          <p:nvPr/>
        </p:nvSpPr>
        <p:spPr>
          <a:xfrm>
            <a:off x="7792065" y="382369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Confusion/Contingency matrix of </a:t>
            </a:r>
          </a:p>
          <a:p>
            <a:r>
              <a:rPr lang="en-US" dirty="0"/>
              <a:t>clusters and classes (counts)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3912E0-8CD7-46EB-B64F-287E4754F7DC}"/>
              </a:ext>
            </a:extLst>
          </p:cNvPr>
          <p:cNvSpPr txBox="1"/>
          <p:nvPr/>
        </p:nvSpPr>
        <p:spPr>
          <a:xfrm>
            <a:off x="9372600" y="3799701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7D35E9B5-7FB0-4CB0-801C-B2CA0A5D4DA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7231233"/>
                  </p:ext>
                </p:extLst>
              </p:nvPr>
            </p:nvGraphicFramePr>
            <p:xfrm>
              <a:off x="7772400" y="4206065"/>
              <a:ext cx="3962400" cy="243840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84306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59014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51435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85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90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kern="1200" noProof="0" smtClean="0">
                                    <a:solidFill>
                                      <a:schemeClr val="dk1"/>
                                    </a:solidFill>
                                    <a:latin typeface="Cambria Math"/>
                                    <a:ea typeface="+mn-ea"/>
                                    <a:cs typeface="+mn-cs"/>
                                  </a:rPr>
                                  <m:t>90</m:t>
                                </m:r>
                              </m:oMath>
                            </m:oMathPara>
                          </a14:m>
                          <a:endParaRPr lang="en-US" sz="1800" b="0" i="1" kern="1200" dirty="0">
                            <a:solidFill>
                              <a:schemeClr val="dk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110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85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kern="1200" noProof="0" smtClean="0">
                                    <a:solidFill>
                                      <a:schemeClr val="dk1"/>
                                    </a:solidFill>
                                    <a:latin typeface="Cambria Math"/>
                                    <a:ea typeface="+mn-ea"/>
                                    <a:cs typeface="+mn-cs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US" sz="1800" b="0" i="1" kern="1200" dirty="0">
                            <a:solidFill>
                              <a:schemeClr val="dk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i="0" kern="1200" dirty="0">
                              <a:solidFill>
                                <a:schemeClr val="dk1"/>
                              </a:solidFill>
                              <a:latin typeface="Cambria Math"/>
                              <a:ea typeface="+mn-ea"/>
                              <a:cs typeface="+mn-cs"/>
                            </a:rPr>
                            <a:t>100</a:t>
                          </a:r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i="0" kern="1200" dirty="0">
                              <a:solidFill>
                                <a:schemeClr val="dk1"/>
                              </a:solidFill>
                              <a:latin typeface="Cambria Math"/>
                              <a:ea typeface="+mn-ea"/>
                              <a:cs typeface="+mn-cs"/>
                            </a:rPr>
                            <a:t>300</a:t>
                          </a:r>
                        </a:p>
                      </a:txBody>
                      <a:tcPr anchor="ctr">
                        <a:solidFill>
                          <a:srgbClr val="00B0F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7D35E9B5-7FB0-4CB0-801C-B2CA0A5D4DA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7231233"/>
                  </p:ext>
                </p:extLst>
              </p:nvPr>
            </p:nvGraphicFramePr>
            <p:xfrm>
              <a:off x="7772400" y="4206065"/>
              <a:ext cx="3962400" cy="243840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84306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59014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51435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0719" t="-102381" r="-271942" b="-29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2174" t="-102381" r="-173913" b="-29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2174" t="-102381" r="-73913" b="-29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72165" t="-102381" r="-5155" b="-292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0719" t="-200000" r="-271942" b="-189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2174" t="-200000" r="-173913" b="-189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2174" t="-200000" r="-73913" b="-189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72165" t="-200000" r="-5155" b="-18941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0719" t="-303571" r="-271942" b="-9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2174" t="-303571" r="-173913" b="-9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2174" t="-303571" r="-73913" b="-9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72165" t="-303571" r="-5155" b="-91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0719" t="-538095" r="-271942" b="-2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2174" t="-538095" r="-173913" b="-2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i="0" kern="1200" dirty="0">
                              <a:solidFill>
                                <a:schemeClr val="dk1"/>
                              </a:solidFill>
                              <a:latin typeface="Cambria Math"/>
                              <a:ea typeface="+mn-ea"/>
                              <a:cs typeface="+mn-cs"/>
                            </a:rPr>
                            <a:t>100</a:t>
                          </a:r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i="0" kern="1200" dirty="0">
                              <a:solidFill>
                                <a:schemeClr val="dk1"/>
                              </a:solidFill>
                              <a:latin typeface="Cambria Math"/>
                              <a:ea typeface="+mn-ea"/>
                              <a:cs typeface="+mn-cs"/>
                            </a:rPr>
                            <a:t>300</a:t>
                          </a:r>
                        </a:p>
                      </a:txBody>
                      <a:tcPr anchor="ctr">
                        <a:solidFill>
                          <a:srgbClr val="00B0F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9265561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Measures of cluster homogeneity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1561744"/>
                <a:ext cx="7696200" cy="5181600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Compute probabilities: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  <a:p>
                <a:pPr lvl="1"/>
                <a:r>
                  <a:rPr lang="en-US" dirty="0">
                    <a:solidFill>
                      <a:schemeClr val="tx1"/>
                    </a:solidFill>
                  </a:rPr>
                  <a:t>The probability that a randomly selected point from cluster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comes from class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. </a:t>
                </a:r>
              </a:p>
              <a:p>
                <a:pPr lvl="1"/>
                <a:r>
                  <a:rPr lang="en-US" dirty="0">
                    <a:solidFill>
                      <a:schemeClr val="tx1"/>
                    </a:solidFill>
                  </a:rPr>
                  <a:t>Probabilities of rows sum to 1</a:t>
                </a:r>
              </a:p>
              <a:p>
                <a:endParaRPr lang="en-US" dirty="0">
                  <a:solidFill>
                    <a:srgbClr val="C00000"/>
                  </a:solidFill>
                </a:endParaRPr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Purity</a:t>
                </a:r>
                <a:r>
                  <a:rPr lang="en-US" dirty="0"/>
                  <a:t>:</a:t>
                </a:r>
              </a:p>
              <a:p>
                <a:pPr lvl="1"/>
                <a:r>
                  <a:rPr lang="en-US" dirty="0"/>
                  <a:t>Of a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cluster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max</m:t>
                            </m:r>
                          </m:e>
                          <m:lim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𝑗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𝑖𝑗</m:t>
                            </m:r>
                          </m:sub>
                        </m:sSub>
                      </m:e>
                    </m:fun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Of a </a:t>
                </a:r>
                <a:r>
                  <a:rPr lang="en-US" dirty="0">
                    <a:solidFill>
                      <a:srgbClr val="002060"/>
                    </a:solidFill>
                  </a:rPr>
                  <a:t>clustering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/>
                      </a:rPr>
                      <m:t>𝑝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/>
                      </a:rPr>
                      <m:t>(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/>
                      </a:rPr>
                      <m:t>𝐶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/>
                      </a:rPr>
                      <m:t>)= </m:t>
                    </m:r>
                    <m:nary>
                      <m:naryPr>
                        <m:chr m:val="∑"/>
                        <m:limLoc m:val="subSup"/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𝐾</m:t>
                        </m:r>
                      </m:sup>
                      <m:e>
                        <m:f>
                          <m:f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num>
                          <m:den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𝑛</m:t>
                            </m:r>
                          </m:den>
                        </m:f>
                        <m:sSub>
                          <m:sSub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>
                  <a:solidFill>
                    <a:srgbClr val="C00000"/>
                  </a:solidFill>
                </a:endParaRPr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Entropy</a:t>
                </a:r>
                <a:r>
                  <a:rPr lang="en-US" dirty="0"/>
                  <a:t>:</a:t>
                </a:r>
              </a:p>
              <a:p>
                <a:pPr lvl="1"/>
                <a:r>
                  <a:rPr lang="en-US" dirty="0"/>
                  <a:t>Of a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cluster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/>
                      </a:rPr>
                      <m:t>=−</m:t>
                    </m:r>
                    <m:nary>
                      <m:naryPr>
                        <m:chr m:val="∑"/>
                        <m:limLoc m:val="subSup"/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𝑗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𝐿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𝑖𝑗</m:t>
                            </m:r>
                          </m:sub>
                        </m:sSub>
                        <m:func>
                          <m:funcPr>
                            <m:ctrlP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log</m:t>
                            </m:r>
                          </m:fName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/>
                                  </a:rPr>
                                  <m:t>𝑖𝑗</m:t>
                                </m:r>
                              </m:sub>
                            </m:sSub>
                          </m:e>
                        </m:func>
                      </m:e>
                    </m:nary>
                  </m:oMath>
                </a14:m>
                <a:r>
                  <a:rPr lang="en-US" dirty="0"/>
                  <a:t>  </a:t>
                </a:r>
              </a:p>
              <a:p>
                <a:pPr lvl="2"/>
                <a:r>
                  <a:rPr lang="en-US" dirty="0"/>
                  <a:t>Highest when uniform, zero when single class</a:t>
                </a:r>
              </a:p>
              <a:p>
                <a:pPr lvl="1"/>
                <a:r>
                  <a:rPr lang="en-US" dirty="0"/>
                  <a:t>Of a </a:t>
                </a:r>
                <a:r>
                  <a:rPr lang="en-US" dirty="0">
                    <a:solidFill>
                      <a:srgbClr val="002060"/>
                    </a:solidFill>
                  </a:rPr>
                  <a:t>clustering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/>
                      </a:rPr>
                      <m:t>𝑒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/>
                      </a:rPr>
                      <m:t>= </m:t>
                    </m:r>
                    <m:nary>
                      <m:naryPr>
                        <m:chr m:val="∑"/>
                        <m:limLoc m:val="subSup"/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𝐾</m:t>
                        </m:r>
                      </m:sup>
                      <m:e>
                        <m:f>
                          <m:fPr>
                            <m:ctrlP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num>
                          <m:den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𝑛</m:t>
                            </m:r>
                          </m:den>
                        </m:f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𝑒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561744"/>
                <a:ext cx="7696200" cy="5181600"/>
              </a:xfrm>
              <a:blipFill>
                <a:blip r:embed="rId2"/>
                <a:stretch>
                  <a:fillRect l="-713" t="-2235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02112541"/>
                  </p:ext>
                </p:extLst>
              </p:nvPr>
            </p:nvGraphicFramePr>
            <p:xfrm>
              <a:off x="8191500" y="524334"/>
              <a:ext cx="3733800" cy="243840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84306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36154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51435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11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12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13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21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22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23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31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32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33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anchor="ctr">
                        <a:solidFill>
                          <a:srgbClr val="00B0F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02112541"/>
                  </p:ext>
                </p:extLst>
              </p:nvPr>
            </p:nvGraphicFramePr>
            <p:xfrm>
              <a:off x="8191500" y="524334"/>
              <a:ext cx="3733800" cy="243840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84306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36154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51435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1449" t="-103571" r="-247101" b="-27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0000" t="-103571" r="-145324" b="-27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0000" t="-103571" r="-45324" b="-27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942373" t="-103571" r="-6780" b="-27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1449" t="-201176" r="-247101" b="-175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0000" t="-201176" r="-145324" b="-175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0000" t="-201176" r="-45324" b="-175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942373" t="-201176" r="-6780" b="-17529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1449" t="-304762" r="-247101" b="-77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0000" t="-304762" r="-145324" b="-77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0000" t="-304762" r="-45324" b="-77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942373" t="-304762" r="-6780" b="-773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1449" t="-539683" r="-247101" b="-31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0000" t="-539683" r="-145324" b="-31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0000" t="-539683" r="-45324" b="-31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942373" t="-539683" r="-6780" b="-31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CCAB2874-C5F9-4248-9B18-BA26BDFC619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09181399"/>
                  </p:ext>
                </p:extLst>
              </p:nvPr>
            </p:nvGraphicFramePr>
            <p:xfrm>
              <a:off x="8191500" y="3124200"/>
              <a:ext cx="3962400" cy="243840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84306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59014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51435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0.0</m:t>
                                </m:r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0.0</m:t>
                                </m:r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0.95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90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kern="1200" noProof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0.82</m:t>
                                </m:r>
                              </m:oMath>
                            </m:oMathPara>
                          </a14:m>
                          <a:endParaRPr lang="en-US" sz="1800" b="0" i="1" kern="1200" dirty="0">
                            <a:solidFill>
                              <a:schemeClr val="dk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0.11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0.07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110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0.0</m:t>
                                </m:r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</m:t>
                                </m:r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85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0.0</m:t>
                                </m:r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kern="1200" noProof="0" smtClean="0">
                                    <a:solidFill>
                                      <a:schemeClr val="dk1"/>
                                    </a:solidFill>
                                    <a:latin typeface="Cambria Math"/>
                                    <a:ea typeface="+mn-ea"/>
                                    <a:cs typeface="+mn-cs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US" sz="1800" b="0" i="1" kern="1200" dirty="0">
                            <a:solidFill>
                              <a:schemeClr val="dk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i="0" kern="1200" dirty="0">
                              <a:solidFill>
                                <a:schemeClr val="dk1"/>
                              </a:solidFill>
                              <a:latin typeface="Cambria Math"/>
                              <a:ea typeface="+mn-ea"/>
                              <a:cs typeface="+mn-cs"/>
                            </a:rPr>
                            <a:t>100</a:t>
                          </a:r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i="0" kern="1200" dirty="0">
                              <a:solidFill>
                                <a:schemeClr val="dk1"/>
                              </a:solidFill>
                              <a:latin typeface="Cambria Math"/>
                              <a:ea typeface="+mn-ea"/>
                              <a:cs typeface="+mn-cs"/>
                            </a:rPr>
                            <a:t>300</a:t>
                          </a:r>
                        </a:p>
                      </a:txBody>
                      <a:tcPr anchor="ctr">
                        <a:solidFill>
                          <a:srgbClr val="00B0F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CCAB2874-C5F9-4248-9B18-BA26BDFC619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09181399"/>
                  </p:ext>
                </p:extLst>
              </p:nvPr>
            </p:nvGraphicFramePr>
            <p:xfrm>
              <a:off x="8191500" y="3124200"/>
              <a:ext cx="3962400" cy="243840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84306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59014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51435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1449" t="-102381" r="-273913" b="-29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0000" t="-102381" r="-171942" b="-29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0.95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72165" t="-102381" r="-4124" b="-291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1449" t="-200000" r="-273913" b="-1882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0000" t="-200000" r="-171942" b="-1882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2174" t="-200000" r="-73188" b="-1882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72165" t="-200000" r="-4124" b="-1882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1449" t="-303571" r="-273913" b="-904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0000" t="-303571" r="-171942" b="-904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2174" t="-303571" r="-73188" b="-904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72165" t="-303571" r="-4124" b="-904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1449" t="-538095" r="-273913" b="-206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0000" t="-538095" r="-171942" b="-206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i="0" kern="1200" dirty="0">
                              <a:solidFill>
                                <a:schemeClr val="dk1"/>
                              </a:solidFill>
                              <a:latin typeface="Cambria Math"/>
                              <a:ea typeface="+mn-ea"/>
                              <a:cs typeface="+mn-cs"/>
                            </a:rPr>
                            <a:t>100</a:t>
                          </a:r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i="0" kern="1200" dirty="0">
                              <a:solidFill>
                                <a:schemeClr val="dk1"/>
                              </a:solidFill>
                              <a:latin typeface="Cambria Math"/>
                              <a:ea typeface="+mn-ea"/>
                              <a:cs typeface="+mn-cs"/>
                            </a:rPr>
                            <a:t>300</a:t>
                          </a:r>
                        </a:p>
                      </a:txBody>
                      <a:tcPr anchor="ctr">
                        <a:solidFill>
                          <a:srgbClr val="00B0F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635B208F-AA6F-4536-81E7-CA688A8ADBA7}"/>
              </a:ext>
            </a:extLst>
          </p:cNvPr>
          <p:cNvSpPr txBox="1"/>
          <p:nvPr/>
        </p:nvSpPr>
        <p:spPr>
          <a:xfrm>
            <a:off x="8179393" y="5630609"/>
            <a:ext cx="32288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</a:rPr>
              <a:t>Purity</a:t>
            </a:r>
            <a:r>
              <a:rPr lang="en-US" sz="1800" dirty="0"/>
              <a:t>: (0.94, 0.81, 0.85) </a:t>
            </a:r>
          </a:p>
          <a:p>
            <a:r>
              <a:rPr lang="en-US" sz="1800" dirty="0"/>
              <a:t>	– overall 0.86</a:t>
            </a:r>
          </a:p>
          <a:p>
            <a:r>
              <a:rPr lang="en-US" sz="1800" dirty="0">
                <a:solidFill>
                  <a:srgbClr val="C00000"/>
                </a:solidFill>
              </a:rPr>
              <a:t>Entropy</a:t>
            </a:r>
            <a:r>
              <a:rPr lang="en-US" sz="1800" dirty="0"/>
              <a:t>: (0.33, 0.85, 0.76) </a:t>
            </a:r>
          </a:p>
          <a:p>
            <a:r>
              <a:rPr lang="en-US" sz="1800" dirty="0"/>
              <a:t>	– overall 0.66</a:t>
            </a:r>
          </a:p>
        </p:txBody>
      </p:sp>
    </p:spTree>
    <p:extLst>
      <p:ext uri="{BB962C8B-B14F-4D97-AF65-F5344CB8AC3E}">
        <p14:creationId xmlns:p14="http://schemas.microsoft.com/office/powerpoint/2010/main" val="418635008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990600"/>
          </a:xfrm>
        </p:spPr>
        <p:txBody>
          <a:bodyPr/>
          <a:lstStyle/>
          <a:p>
            <a:r>
              <a:rPr lang="en-US" dirty="0"/>
              <a:t>Classification-based Measures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8153400" cy="5029200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Precision</a:t>
                </a:r>
                <a:r>
                  <a:rPr lang="en-US" dirty="0"/>
                  <a:t>:</a:t>
                </a:r>
              </a:p>
              <a:p>
                <a:pPr lvl="1"/>
                <a:r>
                  <a:rPr lang="en-US" dirty="0"/>
                  <a:t>Of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cluster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with respect to </a:t>
                </a:r>
                <a:r>
                  <a:rPr lang="en-US" dirty="0">
                    <a:solidFill>
                      <a:srgbClr val="00B050"/>
                    </a:solidFill>
                  </a:rPr>
                  <a:t>class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:</a:t>
                </a:r>
                <a:r>
                  <a:rPr lang="en-US" dirty="0"/>
                  <a:t> </a:t>
                </a:r>
                <a:endParaRPr lang="en-US" b="0" i="1" dirty="0">
                  <a:solidFill>
                    <a:srgbClr val="0070C0"/>
                  </a:solidFill>
                  <a:latin typeface="Cambria Math"/>
                </a:endParaRPr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𝑃𝑟𝑒𝑐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𝑗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lvl="1"/>
                <a:r>
                  <a:rPr lang="en-US" dirty="0"/>
                  <a:t>Percentage of the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cluster </a:t>
                </a:r>
                <a14:m>
                  <m:oMath xmlns:m="http://schemas.openxmlformats.org/officeDocument/2006/math">
                    <m:r>
                      <a:rPr lang="en-US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 </a:t>
                </a:r>
                <a:r>
                  <a:rPr lang="en-US" dirty="0"/>
                  <a:t>that comes from </a:t>
                </a:r>
                <a:r>
                  <a:rPr lang="en-US" dirty="0">
                    <a:solidFill>
                      <a:srgbClr val="00B050"/>
                    </a:solidFill>
                  </a:rPr>
                  <a:t>class </a:t>
                </a:r>
                <a14:m>
                  <m:oMath xmlns:m="http://schemas.openxmlformats.org/officeDocument/2006/math">
                    <m:r>
                      <a:rPr lang="en-US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endParaRPr lang="en-US" dirty="0">
                  <a:solidFill>
                    <a:srgbClr val="00B050"/>
                  </a:solidFill>
                </a:endParaRPr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Recall</a:t>
                </a:r>
                <a:r>
                  <a:rPr lang="en-US" dirty="0"/>
                  <a:t>:</a:t>
                </a:r>
              </a:p>
              <a:p>
                <a:pPr lvl="1"/>
                <a:r>
                  <a:rPr lang="en-US" dirty="0"/>
                  <a:t>Of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cluster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with respect to </a:t>
                </a:r>
                <a:r>
                  <a:rPr lang="en-US" dirty="0">
                    <a:solidFill>
                      <a:srgbClr val="00B050"/>
                    </a:solidFill>
                  </a:rPr>
                  <a:t>class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/>
                  <a:t>: </a:t>
                </a:r>
                <a:endParaRPr lang="en-US" b="0" i="1" dirty="0">
                  <a:solidFill>
                    <a:srgbClr val="0070C0"/>
                  </a:solidFill>
                  <a:latin typeface="Cambria Math"/>
                </a:endParaRPr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𝑅𝑒𝑐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𝑗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𝑖𝑗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  <a:p>
                <a:pPr lvl="1"/>
                <a:r>
                  <a:rPr lang="en-US" dirty="0"/>
                  <a:t>Percentage of </a:t>
                </a:r>
                <a:r>
                  <a:rPr lang="en-US" dirty="0">
                    <a:solidFill>
                      <a:srgbClr val="00B050"/>
                    </a:solidFill>
                  </a:rPr>
                  <a:t>class </a:t>
                </a:r>
                <a14:m>
                  <m:oMath xmlns:m="http://schemas.openxmlformats.org/officeDocument/2006/math">
                    <m:r>
                      <a:rPr lang="en-US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/>
                  <a:t> that goes to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cluster </a:t>
                </a:r>
                <a14:m>
                  <m:oMath xmlns:m="http://schemas.openxmlformats.org/officeDocument/2006/math">
                    <m:r>
                      <a:rPr lang="en-US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 </a:t>
                </a:r>
                <a:endParaRPr lang="en-US" dirty="0"/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F-measure</a:t>
                </a:r>
                <a:r>
                  <a:rPr lang="en-US" dirty="0"/>
                  <a:t>:</a:t>
                </a:r>
              </a:p>
              <a:p>
                <a:pPr lvl="1"/>
                <a:r>
                  <a:rPr lang="en-US" dirty="0">
                    <a:solidFill>
                      <a:srgbClr val="00B050"/>
                    </a:solidFill>
                  </a:rPr>
                  <a:t>Harmonic Mean </a:t>
                </a:r>
                <a:r>
                  <a:rPr lang="en-US" dirty="0"/>
                  <a:t>of Precision and Recall:</a:t>
                </a:r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𝑗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2∗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𝑃𝑟𝑒𝑐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𝑗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∗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𝑅𝑒𝑐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𝑗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𝑃𝑟𝑒𝑐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𝑗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𝑅𝑒𝑐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𝑗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8153400" cy="5029200"/>
              </a:xfrm>
              <a:blipFill>
                <a:blip r:embed="rId2"/>
                <a:stretch>
                  <a:fillRect l="-822" t="-2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15BB78ED-1F36-4D19-BF19-8B9B78950BF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51180337"/>
                  </p:ext>
                </p:extLst>
              </p:nvPr>
            </p:nvGraphicFramePr>
            <p:xfrm>
              <a:off x="7848600" y="722832"/>
              <a:ext cx="3733800" cy="243840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84306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36154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51435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11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12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13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21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22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23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31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32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33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anchor="ctr">
                        <a:solidFill>
                          <a:srgbClr val="00B0F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15BB78ED-1F36-4D19-BF19-8B9B78950BF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51180337"/>
                  </p:ext>
                </p:extLst>
              </p:nvPr>
            </p:nvGraphicFramePr>
            <p:xfrm>
              <a:off x="7848600" y="722832"/>
              <a:ext cx="3733800" cy="243840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84306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36154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51435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0000" t="-102381" r="-245324" b="-27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1449" t="-102381" r="-147101" b="-27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99281" t="-102381" r="-46043" b="-27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940678" t="-102381" r="-8475" b="-27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0000" t="-200000" r="-245324" b="-175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1449" t="-200000" r="-147101" b="-175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99281" t="-200000" r="-46043" b="-1752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940678" t="-200000" r="-8475" b="-17529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0000" t="-303571" r="-245324" b="-77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1449" t="-303571" r="-147101" b="-77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99281" t="-303571" r="-46043" b="-77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940678" t="-303571" r="-8475" b="-773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0000" t="-538095" r="-245324" b="-31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1449" t="-538095" r="-147101" b="-31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99281" t="-538095" r="-46043" b="-31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940678" t="-538095" r="-8475" b="-31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E8EC42FC-14F9-44AF-9D66-13A693DB71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9977958"/>
                  </p:ext>
                </p:extLst>
              </p:nvPr>
            </p:nvGraphicFramePr>
            <p:xfrm>
              <a:off x="7848600" y="3466032"/>
              <a:ext cx="3962400" cy="243840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84306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59014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51435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85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90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kern="1200" noProof="0" smtClean="0">
                                    <a:solidFill>
                                      <a:schemeClr val="dk1"/>
                                    </a:solidFill>
                                    <a:latin typeface="Cambria Math"/>
                                    <a:ea typeface="+mn-ea"/>
                                    <a:cs typeface="+mn-cs"/>
                                  </a:rPr>
                                  <m:t>90</m:t>
                                </m:r>
                              </m:oMath>
                            </m:oMathPara>
                          </a14:m>
                          <a:endParaRPr lang="en-US" sz="1800" b="0" i="1" kern="1200" dirty="0">
                            <a:solidFill>
                              <a:schemeClr val="dk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110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85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kern="1200" noProof="0" smtClean="0">
                                    <a:solidFill>
                                      <a:schemeClr val="dk1"/>
                                    </a:solidFill>
                                    <a:latin typeface="Cambria Math"/>
                                    <a:ea typeface="+mn-ea"/>
                                    <a:cs typeface="+mn-cs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US" sz="1800" b="0" i="1" kern="1200" dirty="0">
                            <a:solidFill>
                              <a:schemeClr val="dk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i="0" kern="1200" dirty="0">
                              <a:solidFill>
                                <a:schemeClr val="dk1"/>
                              </a:solidFill>
                              <a:latin typeface="Cambria Math"/>
                              <a:ea typeface="+mn-ea"/>
                              <a:cs typeface="+mn-cs"/>
                            </a:rPr>
                            <a:t>100</a:t>
                          </a:r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i="0" kern="1200" dirty="0">
                              <a:solidFill>
                                <a:schemeClr val="dk1"/>
                              </a:solidFill>
                              <a:latin typeface="Cambria Math"/>
                              <a:ea typeface="+mn-ea"/>
                              <a:cs typeface="+mn-cs"/>
                            </a:rPr>
                            <a:t>300</a:t>
                          </a:r>
                        </a:p>
                      </a:txBody>
                      <a:tcPr anchor="ctr">
                        <a:solidFill>
                          <a:srgbClr val="00B0F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E8EC42FC-14F9-44AF-9D66-13A693DB71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9977958"/>
                  </p:ext>
                </p:extLst>
              </p:nvPr>
            </p:nvGraphicFramePr>
            <p:xfrm>
              <a:off x="7848600" y="3466032"/>
              <a:ext cx="3962400" cy="243840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84306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59014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51435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1449" t="-102381" r="-273913" b="-29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0000" t="-102381" r="-171942" b="-29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2174" t="-102381" r="-73188" b="-29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72165" t="-102381" r="-4124" b="-291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1449" t="-200000" r="-273913" b="-1882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0000" t="-200000" r="-171942" b="-1882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2174" t="-200000" r="-73188" b="-1882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72165" t="-200000" r="-4124" b="-1882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1449" t="-303571" r="-273913" b="-904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0000" t="-303571" r="-171942" b="-904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2174" t="-303571" r="-73188" b="-904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72165" t="-303571" r="-4124" b="-904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1449" t="-538095" r="-273913" b="-206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0000" t="-538095" r="-171942" b="-206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i="0" kern="1200" dirty="0">
                              <a:solidFill>
                                <a:schemeClr val="dk1"/>
                              </a:solidFill>
                              <a:latin typeface="Cambria Math"/>
                              <a:ea typeface="+mn-ea"/>
                              <a:cs typeface="+mn-cs"/>
                            </a:rPr>
                            <a:t>100</a:t>
                          </a:r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i="0" kern="1200" dirty="0">
                              <a:solidFill>
                                <a:schemeClr val="dk1"/>
                              </a:solidFill>
                              <a:latin typeface="Cambria Math"/>
                              <a:ea typeface="+mn-ea"/>
                              <a:cs typeface="+mn-cs"/>
                            </a:rPr>
                            <a:t>300</a:t>
                          </a:r>
                        </a:p>
                      </a:txBody>
                      <a:tcPr anchor="ctr">
                        <a:solidFill>
                          <a:srgbClr val="00B0F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43636757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10287000" cy="990600"/>
          </a:xfrm>
        </p:spPr>
        <p:txBody>
          <a:bodyPr>
            <a:normAutofit/>
          </a:bodyPr>
          <a:lstStyle/>
          <a:p>
            <a:r>
              <a:rPr lang="en-US" dirty="0"/>
              <a:t>Precision-recall for cluster-class combinations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66700" y="1432133"/>
                <a:ext cx="11087099" cy="2225467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Precision </a:t>
                </a:r>
                <a:r>
                  <a:rPr lang="en-US" dirty="0"/>
                  <a:t>of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cluster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with respect to </a:t>
                </a:r>
                <a:r>
                  <a:rPr lang="en-US" dirty="0">
                    <a:solidFill>
                      <a:srgbClr val="00B050"/>
                    </a:solidFill>
                  </a:rPr>
                  <a:t>class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: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/>
                      </a:rPr>
                      <m:t>𝑃𝑟𝑒𝑐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𝑗</m:t>
                        </m:r>
                      </m:e>
                    </m:d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𝑖𝑗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Percentage of the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cluster </a:t>
                </a:r>
                <a14:m>
                  <m:oMath xmlns:m="http://schemas.openxmlformats.org/officeDocument/2006/math">
                    <m:r>
                      <a:rPr lang="en-US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 </a:t>
                </a:r>
                <a:r>
                  <a:rPr lang="en-US" dirty="0"/>
                  <a:t>that comes from </a:t>
                </a:r>
                <a:r>
                  <a:rPr lang="en-US" dirty="0">
                    <a:solidFill>
                      <a:srgbClr val="00B050"/>
                    </a:solidFill>
                  </a:rPr>
                  <a:t>class </a:t>
                </a:r>
                <a14:m>
                  <m:oMath xmlns:m="http://schemas.openxmlformats.org/officeDocument/2006/math">
                    <m:r>
                      <a:rPr lang="en-US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endParaRPr lang="en-US" dirty="0"/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Recall</a:t>
                </a:r>
                <a:r>
                  <a:rPr lang="en-US" dirty="0"/>
                  <a:t> of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cluster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with respect to </a:t>
                </a:r>
                <a:r>
                  <a:rPr lang="en-US" dirty="0">
                    <a:solidFill>
                      <a:srgbClr val="00B050"/>
                    </a:solidFill>
                  </a:rPr>
                  <a:t>class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/>
                      </a:rPr>
                      <m:t>𝑅𝑒𝑐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𝑗</m:t>
                        </m:r>
                      </m:e>
                    </m:d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𝑖𝑗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Percentage of </a:t>
                </a:r>
                <a:r>
                  <a:rPr lang="en-US" dirty="0">
                    <a:solidFill>
                      <a:srgbClr val="00B050"/>
                    </a:solidFill>
                  </a:rPr>
                  <a:t>class </a:t>
                </a:r>
                <a14:m>
                  <m:oMath xmlns:m="http://schemas.openxmlformats.org/officeDocument/2006/math">
                    <m:r>
                      <a:rPr lang="en-US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/>
                  <a:t> that goes to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cluster </a:t>
                </a:r>
                <a14:m>
                  <m:oMath xmlns:m="http://schemas.openxmlformats.org/officeDocument/2006/math">
                    <m:r>
                      <a:rPr lang="en-US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dirty="0"/>
              </a:p>
              <a:p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6700" y="1432133"/>
                <a:ext cx="11087099" cy="2225467"/>
              </a:xfrm>
              <a:blipFill>
                <a:blip r:embed="rId2"/>
                <a:stretch>
                  <a:fillRect l="-660" t="-16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E8EC42FC-14F9-44AF-9D66-13A693DB71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40901341"/>
                  </p:ext>
                </p:extLst>
              </p:nvPr>
            </p:nvGraphicFramePr>
            <p:xfrm>
              <a:off x="38456" y="3809288"/>
              <a:ext cx="3847744" cy="243840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84306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5713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38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64734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51435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85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90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kern="1200" noProof="0" smtClean="0">
                                    <a:solidFill>
                                      <a:schemeClr val="dk1"/>
                                    </a:solidFill>
                                    <a:latin typeface="Cambria Math"/>
                                    <a:ea typeface="+mn-ea"/>
                                    <a:cs typeface="+mn-cs"/>
                                  </a:rPr>
                                  <m:t>90</m:t>
                                </m:r>
                              </m:oMath>
                            </m:oMathPara>
                          </a14:m>
                          <a:endParaRPr lang="en-US" sz="1800" b="0" i="1" kern="1200" dirty="0">
                            <a:solidFill>
                              <a:schemeClr val="dk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110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85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kern="1200" noProof="0" smtClean="0">
                                    <a:solidFill>
                                      <a:schemeClr val="dk1"/>
                                    </a:solidFill>
                                    <a:latin typeface="Cambria Math"/>
                                    <a:ea typeface="+mn-ea"/>
                                    <a:cs typeface="+mn-cs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US" sz="1800" b="0" i="1" kern="1200" dirty="0">
                            <a:solidFill>
                              <a:schemeClr val="dk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i="0" kern="1200" dirty="0">
                              <a:solidFill>
                                <a:schemeClr val="dk1"/>
                              </a:solidFill>
                              <a:latin typeface="Cambria Math"/>
                              <a:ea typeface="+mn-ea"/>
                              <a:cs typeface="+mn-cs"/>
                            </a:rPr>
                            <a:t>100</a:t>
                          </a:r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i="0" kern="1200" dirty="0">
                              <a:solidFill>
                                <a:schemeClr val="dk1"/>
                              </a:solidFill>
                              <a:latin typeface="Cambria Math"/>
                              <a:ea typeface="+mn-ea"/>
                              <a:cs typeface="+mn-cs"/>
                            </a:rPr>
                            <a:t>300</a:t>
                          </a:r>
                        </a:p>
                      </a:txBody>
                      <a:tcPr anchor="ctr">
                        <a:solidFill>
                          <a:srgbClr val="00B0F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E8EC42FC-14F9-44AF-9D66-13A693DB71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40901341"/>
                  </p:ext>
                </p:extLst>
              </p:nvPr>
            </p:nvGraphicFramePr>
            <p:xfrm>
              <a:off x="38456" y="3809288"/>
              <a:ext cx="3847744" cy="243840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84306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5713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38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64734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51435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11200" t="-102381" r="-298400" b="-29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91304" t="-102381" r="-170290" b="-29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21600" t="-102381" r="-88000" b="-29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97170" t="-102381" r="-3774" b="-292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11200" t="-200000" r="-298400" b="-189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91304" t="-200000" r="-170290" b="-189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21600" t="-200000" r="-88000" b="-189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97170" t="-200000" r="-3774" b="-18941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11200" t="-303571" r="-298400" b="-9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91304" t="-303571" r="-170290" b="-9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21600" t="-303571" r="-88000" b="-9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97170" t="-303571" r="-3774" b="-91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11200" t="-538095" r="-298400" b="-2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91304" t="-538095" r="-170290" b="-2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i="0" kern="1200" dirty="0">
                              <a:solidFill>
                                <a:schemeClr val="dk1"/>
                              </a:solidFill>
                              <a:latin typeface="Cambria Math"/>
                              <a:ea typeface="+mn-ea"/>
                              <a:cs typeface="+mn-cs"/>
                            </a:rPr>
                            <a:t>100</a:t>
                          </a:r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i="0" kern="1200" dirty="0">
                              <a:solidFill>
                                <a:schemeClr val="dk1"/>
                              </a:solidFill>
                              <a:latin typeface="Cambria Math"/>
                              <a:ea typeface="+mn-ea"/>
                              <a:cs typeface="+mn-cs"/>
                            </a:rPr>
                            <a:t>300</a:t>
                          </a:r>
                        </a:p>
                      </a:txBody>
                      <a:tcPr anchor="ctr">
                        <a:solidFill>
                          <a:srgbClr val="00B0F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92CB9AF2-6A70-4AFA-85AD-D495765B985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7399565"/>
                  </p:ext>
                </p:extLst>
              </p:nvPr>
            </p:nvGraphicFramePr>
            <p:xfrm>
              <a:off x="4267200" y="3809288"/>
              <a:ext cx="3372256" cy="205740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84306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51435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3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0.0</m:t>
                                </m:r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0.0</m:t>
                                </m:r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0.95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kern="1200" noProof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0.82</m:t>
                                </m:r>
                              </m:oMath>
                            </m:oMathPara>
                          </a14:m>
                          <a:endParaRPr lang="en-US" sz="1800" b="0" i="1" kern="1200" dirty="0">
                            <a:solidFill>
                              <a:schemeClr val="dk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0.11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0.07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0.0</m:t>
                                </m:r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</m:t>
                                </m:r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85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0.0</m:t>
                                </m:r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92CB9AF2-6A70-4AFA-85AD-D495765B985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7399565"/>
                  </p:ext>
                </p:extLst>
              </p:nvPr>
            </p:nvGraphicFramePr>
            <p:xfrm>
              <a:off x="4267200" y="3809288"/>
              <a:ext cx="3372256" cy="205740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84306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51435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3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2174" t="-101176" r="-203623" b="-2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0719" t="-101176" r="-102158" b="-2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0.95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2174" t="-203571" r="-203623" b="-10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0719" t="-203571" r="-102158" b="-10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2899" t="-203571" r="-2899" b="-103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02174" t="-300000" r="-203623" b="-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00719" t="-300000" r="-102158" b="-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02899" t="-300000" r="-2899" b="-235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F4570520-6CC5-4F33-AAFA-F842F21BCC0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07188082"/>
                  </p:ext>
                </p:extLst>
              </p:nvPr>
            </p:nvGraphicFramePr>
            <p:xfrm>
              <a:off x="8077200" y="3809288"/>
              <a:ext cx="3372256" cy="205740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84306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51435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3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0.0</m:t>
                                </m:r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0.0</m:t>
                                </m:r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0.85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kern="1200" noProof="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0.90</m:t>
                                </m:r>
                              </m:oMath>
                            </m:oMathPara>
                          </a14:m>
                          <a:endParaRPr lang="en-US" sz="1800" b="0" i="1" kern="1200" dirty="0">
                            <a:solidFill>
                              <a:schemeClr val="dk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0.12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0.0</m:t>
                                </m:r>
                                <m: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0.08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</m:t>
                                </m:r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85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0.0</m:t>
                                </m:r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F4570520-6CC5-4F33-AAFA-F842F21BCC0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07188082"/>
                  </p:ext>
                </p:extLst>
              </p:nvPr>
            </p:nvGraphicFramePr>
            <p:xfrm>
              <a:off x="8077200" y="3809288"/>
              <a:ext cx="3372256" cy="205740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84306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51435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3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5"/>
                          <a:stretch>
                            <a:fillRect l="-102174" t="-101176" r="-203623" b="-2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5"/>
                          <a:stretch>
                            <a:fillRect l="-200719" t="-101176" r="-102158" b="-2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0.85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5"/>
                          <a:stretch>
                            <a:fillRect l="-102174" t="-203571" r="-203623" b="-10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5"/>
                          <a:stretch>
                            <a:fillRect l="-200719" t="-203571" r="-102158" b="-10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5"/>
                          <a:stretch>
                            <a:fillRect l="-302899" t="-203571" r="-2899" b="-103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5"/>
                          <a:stretch>
                            <a:fillRect l="-102174" t="-300000" r="-203623" b="-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5"/>
                          <a:stretch>
                            <a:fillRect l="-200719" t="-300000" r="-102158" b="-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5"/>
                          <a:stretch>
                            <a:fillRect l="-302899" t="-300000" r="-2899" b="-235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A1D38D5D-5131-4DFA-98E9-A1309D22ABA4}"/>
              </a:ext>
            </a:extLst>
          </p:cNvPr>
          <p:cNvSpPr txBox="1"/>
          <p:nvPr/>
        </p:nvSpPr>
        <p:spPr>
          <a:xfrm>
            <a:off x="5223453" y="5894023"/>
            <a:ext cx="1745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Precision Table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13D616-BC0D-4969-A04D-44BC502269CD}"/>
              </a:ext>
            </a:extLst>
          </p:cNvPr>
          <p:cNvSpPr txBox="1"/>
          <p:nvPr/>
        </p:nvSpPr>
        <p:spPr>
          <a:xfrm>
            <a:off x="9372600" y="5866688"/>
            <a:ext cx="1437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Recall Table</a:t>
            </a:r>
          </a:p>
        </p:txBody>
      </p:sp>
    </p:spTree>
    <p:extLst>
      <p:ext uri="{BB962C8B-B14F-4D97-AF65-F5344CB8AC3E}">
        <p14:creationId xmlns:p14="http://schemas.microsoft.com/office/powerpoint/2010/main" val="399807743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9906000" cy="9906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0070C0"/>
                </a:solidFill>
              </a:rPr>
              <a:t>Precision/Recall for clusters and </a:t>
            </a:r>
            <a:r>
              <a:rPr lang="en-US" sz="4000" dirty="0" err="1">
                <a:solidFill>
                  <a:srgbClr val="0070C0"/>
                </a:solidFill>
              </a:rPr>
              <a:t>clusterings</a:t>
            </a:r>
            <a:endParaRPr lang="en-US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447800"/>
                <a:ext cx="9906000" cy="541020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Assign to cluster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the class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Precision</a:t>
                </a:r>
                <a:r>
                  <a:rPr lang="en-US" dirty="0"/>
                  <a:t>:</a:t>
                </a:r>
              </a:p>
              <a:p>
                <a:pPr lvl="1"/>
                <a:r>
                  <a:rPr lang="en-US" dirty="0"/>
                  <a:t>Of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cluster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𝑃𝑟𝑒𝑐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b="0" dirty="0"/>
                  <a:t>Of the </a:t>
                </a:r>
                <a:r>
                  <a:rPr lang="en-US" b="0" dirty="0">
                    <a:solidFill>
                      <a:srgbClr val="002060"/>
                    </a:solidFill>
                  </a:rPr>
                  <a:t>clustering</a:t>
                </a:r>
                <a:r>
                  <a:rPr lang="en-US" b="0" dirty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𝑃𝑟𝑒𝑐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f>
                          <m:fPr>
                            <m:ctrlP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num>
                          <m:den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nary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𝑃𝑟𝑒𝑐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srgbClr val="0070C0"/>
                  </a:solidFill>
                </a:endParaRPr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Recall</a:t>
                </a:r>
                <a:r>
                  <a:rPr lang="en-US" dirty="0"/>
                  <a:t>:</a:t>
                </a:r>
              </a:p>
              <a:p>
                <a:pPr lvl="1"/>
                <a:r>
                  <a:rPr lang="en-US" dirty="0"/>
                  <a:t>Of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cluster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/>
                      </a:rPr>
                      <m:t>𝑅𝑒𝑐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𝑖</m:t>
                        </m:r>
                      </m:e>
                    </m:d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Of the </a:t>
                </a:r>
                <a:r>
                  <a:rPr lang="en-US" dirty="0">
                    <a:solidFill>
                      <a:srgbClr val="002060"/>
                    </a:solidFill>
                  </a:rPr>
                  <a:t>clustering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𝑅𝑒𝑐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f>
                          <m:f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num>
                          <m:den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nary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𝑅𝑒𝑐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F-measure</a:t>
                </a:r>
                <a:r>
                  <a:rPr lang="en-US" dirty="0"/>
                  <a:t>:</a:t>
                </a:r>
              </a:p>
              <a:p>
                <a:pPr lvl="1"/>
                <a:r>
                  <a:rPr lang="en-US" dirty="0">
                    <a:solidFill>
                      <a:srgbClr val="00B050"/>
                    </a:solidFill>
                  </a:rPr>
                  <a:t>Harmonic Mean </a:t>
                </a:r>
                <a:r>
                  <a:rPr lang="en-US" dirty="0"/>
                  <a:t>of Precision and Recall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447800"/>
                <a:ext cx="9906000" cy="5410200"/>
              </a:xfrm>
              <a:blipFill>
                <a:blip r:embed="rId2"/>
                <a:stretch>
                  <a:fillRect l="-862" t="-1353" b="-11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241F23FC-EA93-4A90-8AA4-B4F0D07FCD0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68287357"/>
                  </p:ext>
                </p:extLst>
              </p:nvPr>
            </p:nvGraphicFramePr>
            <p:xfrm>
              <a:off x="7696200" y="2209800"/>
              <a:ext cx="3962400" cy="243840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84306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59014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51435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85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90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90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110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85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100</a:t>
                          </a:r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300</a:t>
                          </a:r>
                        </a:p>
                      </a:txBody>
                      <a:tcPr anchor="ctr">
                        <a:solidFill>
                          <a:srgbClr val="00B0F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241F23FC-EA93-4A90-8AA4-B4F0D07FCD0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68287357"/>
                  </p:ext>
                </p:extLst>
              </p:nvPr>
            </p:nvGraphicFramePr>
            <p:xfrm>
              <a:off x="7696200" y="2209800"/>
              <a:ext cx="3962400" cy="243840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84306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59014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51435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1449" t="-102381" r="-273913" b="-29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0000" t="-102381" r="-171942" b="-29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2174" t="-102381" r="-73188" b="-29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72165" t="-102381" r="-4124" b="-292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1449" t="-200000" r="-273913" b="-189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0000" t="-200000" r="-171942" b="-189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2174" t="-200000" r="-73188" b="-189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72165" t="-200000" r="-4124" b="-18941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1449" t="-303571" r="-273913" b="-9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0000" t="-303571" r="-171942" b="-9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2174" t="-303571" r="-73188" b="-9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72165" t="-303571" r="-4124" b="-91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1449" t="-538095" r="-273913" b="-2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0000" t="-538095" r="-171942" b="-2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100</a:t>
                          </a:r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300</a:t>
                          </a:r>
                        </a:p>
                      </a:txBody>
                      <a:tcPr anchor="ctr">
                        <a:solidFill>
                          <a:srgbClr val="00B0F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547F160E-AA06-4FC0-B1CC-E8531583AE2F}"/>
              </a:ext>
            </a:extLst>
          </p:cNvPr>
          <p:cNvSpPr txBox="1"/>
          <p:nvPr/>
        </p:nvSpPr>
        <p:spPr>
          <a:xfrm>
            <a:off x="7772400" y="4831140"/>
            <a:ext cx="405110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Precision</a:t>
            </a:r>
            <a:r>
              <a:rPr lang="en-US" sz="2400" dirty="0"/>
              <a:t>: (0.94, 0.81, 0.85) </a:t>
            </a:r>
          </a:p>
          <a:p>
            <a:r>
              <a:rPr lang="en-US" sz="2400" dirty="0"/>
              <a:t>	– overall 0.86</a:t>
            </a:r>
          </a:p>
          <a:p>
            <a:r>
              <a:rPr lang="en-US" sz="2400" dirty="0">
                <a:solidFill>
                  <a:srgbClr val="C00000"/>
                </a:solidFill>
              </a:rPr>
              <a:t>Recall</a:t>
            </a:r>
            <a:r>
              <a:rPr lang="en-US" sz="2400" dirty="0"/>
              <a:t>: (0.85, 0.9, 0.85)  </a:t>
            </a:r>
          </a:p>
          <a:p>
            <a:r>
              <a:rPr lang="en-US" sz="2400" dirty="0"/>
              <a:t>	- overall 0.87 </a:t>
            </a:r>
          </a:p>
        </p:txBody>
      </p:sp>
    </p:spTree>
    <p:extLst>
      <p:ext uri="{BB962C8B-B14F-4D97-AF65-F5344CB8AC3E}">
        <p14:creationId xmlns:p14="http://schemas.microsoft.com/office/powerpoint/2010/main" val="361405023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and bad clustering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96586604"/>
                  </p:ext>
                </p:extLst>
              </p:nvPr>
            </p:nvGraphicFramePr>
            <p:xfrm>
              <a:off x="6934200" y="1827958"/>
              <a:ext cx="3962400" cy="243840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84306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59014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51435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35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35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90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30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42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38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110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38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35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27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100</a:t>
                          </a:r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300</a:t>
                          </a:r>
                        </a:p>
                      </a:txBody>
                      <a:tcPr anchor="ctr">
                        <a:solidFill>
                          <a:srgbClr val="00B0F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96586604"/>
                  </p:ext>
                </p:extLst>
              </p:nvPr>
            </p:nvGraphicFramePr>
            <p:xfrm>
              <a:off x="6934200" y="1827958"/>
              <a:ext cx="3962400" cy="243840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84306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59014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51435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1449" t="-102381" r="-273913" b="-2940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0000" t="-102381" r="-171942" b="-2940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2174" t="-102381" r="-73188" b="-2940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72165" t="-102381" r="-4124" b="-2940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1449" t="-200000" r="-273913" b="-1905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0000" t="-200000" r="-171942" b="-1905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2174" t="-200000" r="-73188" b="-1905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72165" t="-200000" r="-4124" b="-1905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1449" t="-303571" r="-273913" b="-9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0000" t="-303571" r="-171942" b="-9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2174" t="-303571" r="-73188" b="-9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72165" t="-303571" r="-4124" b="-92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1449" t="-538095" r="-273913" b="-238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0000" t="-538095" r="-171942" b="-238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100</a:t>
                          </a:r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300</a:t>
                          </a:r>
                        </a:p>
                      </a:txBody>
                      <a:tcPr anchor="ctr">
                        <a:solidFill>
                          <a:srgbClr val="00B0F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65444559"/>
                  </p:ext>
                </p:extLst>
              </p:nvPr>
            </p:nvGraphicFramePr>
            <p:xfrm>
              <a:off x="1219200" y="1828800"/>
              <a:ext cx="3962400" cy="243840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84306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59014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51435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85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90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90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110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85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100</a:t>
                          </a:r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300</a:t>
                          </a:r>
                        </a:p>
                      </a:txBody>
                      <a:tcPr anchor="ctr">
                        <a:solidFill>
                          <a:srgbClr val="00B0F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65444559"/>
                  </p:ext>
                </p:extLst>
              </p:nvPr>
            </p:nvGraphicFramePr>
            <p:xfrm>
              <a:off x="1219200" y="1828800"/>
              <a:ext cx="3962400" cy="243840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84306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59014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51435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0719" t="-101176" r="-271942" b="-289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2174" t="-101176" r="-173913" b="-289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2174" t="-101176" r="-73913" b="-289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72165" t="-101176" r="-5155" b="-28941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0719" t="-203571" r="-271942" b="-19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2174" t="-203571" r="-173913" b="-19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2174" t="-203571" r="-73913" b="-19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72165" t="-203571" r="-5155" b="-192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0719" t="-300000" r="-271942" b="-905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2174" t="-300000" r="-173913" b="-905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2174" t="-300000" r="-73913" b="-905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72165" t="-300000" r="-5155" b="-905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0719" t="-548387" r="-271942" b="-241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2174" t="-548387" r="-173913" b="-241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100</a:t>
                          </a:r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300</a:t>
                          </a:r>
                        </a:p>
                      </a:txBody>
                      <a:tcPr anchor="ctr">
                        <a:solidFill>
                          <a:srgbClr val="00B0F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TextBox 2"/>
          <p:cNvSpPr txBox="1"/>
          <p:nvPr/>
        </p:nvSpPr>
        <p:spPr>
          <a:xfrm>
            <a:off x="1256669" y="4495800"/>
            <a:ext cx="405110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Purity</a:t>
            </a:r>
            <a:r>
              <a:rPr lang="en-US" sz="2400" dirty="0"/>
              <a:t>: (0.94, 0.81, 0.85) </a:t>
            </a:r>
          </a:p>
          <a:p>
            <a:r>
              <a:rPr lang="en-US" sz="2400" dirty="0"/>
              <a:t>	– overall 0.86</a:t>
            </a:r>
          </a:p>
          <a:p>
            <a:r>
              <a:rPr lang="en-US" sz="2400" dirty="0">
                <a:solidFill>
                  <a:srgbClr val="C00000"/>
                </a:solidFill>
              </a:rPr>
              <a:t>Precision</a:t>
            </a:r>
            <a:r>
              <a:rPr lang="en-US" sz="2400" dirty="0"/>
              <a:t>: (0.94, 0.81, 0.85) </a:t>
            </a:r>
          </a:p>
          <a:p>
            <a:r>
              <a:rPr lang="en-US" sz="2400" dirty="0"/>
              <a:t>	– overall 0.86</a:t>
            </a:r>
          </a:p>
          <a:p>
            <a:r>
              <a:rPr lang="en-US" sz="2400" dirty="0">
                <a:solidFill>
                  <a:srgbClr val="C00000"/>
                </a:solidFill>
              </a:rPr>
              <a:t>Recall</a:t>
            </a:r>
            <a:r>
              <a:rPr lang="en-US" sz="2400" dirty="0"/>
              <a:t>: (0.85, 0.9, 0.85)  </a:t>
            </a:r>
          </a:p>
          <a:p>
            <a:r>
              <a:rPr lang="en-US" sz="2400" dirty="0"/>
              <a:t>	- overall 0.87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7672" y="4523601"/>
            <a:ext cx="405110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Purity</a:t>
            </a:r>
            <a:r>
              <a:rPr lang="en-US" sz="2400" dirty="0"/>
              <a:t>: (0.38, 0.38, 0.38) </a:t>
            </a:r>
          </a:p>
          <a:p>
            <a:r>
              <a:rPr lang="en-US" sz="2400" dirty="0"/>
              <a:t>	– overall 0.38</a:t>
            </a:r>
          </a:p>
          <a:p>
            <a:r>
              <a:rPr lang="en-US" sz="2400" dirty="0">
                <a:solidFill>
                  <a:srgbClr val="C00000"/>
                </a:solidFill>
              </a:rPr>
              <a:t>Precision</a:t>
            </a:r>
            <a:r>
              <a:rPr lang="en-US" sz="2400" dirty="0"/>
              <a:t>: (0.38, 0.38, 0.38) </a:t>
            </a:r>
          </a:p>
          <a:p>
            <a:r>
              <a:rPr lang="en-US" sz="2400" dirty="0"/>
              <a:t>	– overall 0.38</a:t>
            </a:r>
          </a:p>
          <a:p>
            <a:r>
              <a:rPr lang="en-US" sz="2400" dirty="0">
                <a:solidFill>
                  <a:srgbClr val="C00000"/>
                </a:solidFill>
              </a:rPr>
              <a:t>Recall</a:t>
            </a:r>
            <a:r>
              <a:rPr lang="en-US" sz="2400" dirty="0"/>
              <a:t>: (0.35, 0.42, 0.38) </a:t>
            </a:r>
          </a:p>
          <a:p>
            <a:r>
              <a:rPr lang="en-US" sz="2400" dirty="0"/>
              <a:t>	– overall 0.39 </a:t>
            </a:r>
          </a:p>
        </p:txBody>
      </p:sp>
    </p:spTree>
    <p:extLst>
      <p:ext uri="{BB962C8B-B14F-4D97-AF65-F5344CB8AC3E}">
        <p14:creationId xmlns:p14="http://schemas.microsoft.com/office/powerpoint/2010/main" val="123086216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clustering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/>
            </p:nvGraphicFramePr>
            <p:xfrm>
              <a:off x="3048000" y="2590800"/>
              <a:ext cx="3962400" cy="243840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84306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59014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51435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1</a:t>
                          </a:r>
                        </a:p>
                      </a:txBody>
                      <a:tcPr anchor="ctr"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anchor="ctr"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kumimoji="0" lang="en-US" sz="1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35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35</m:t>
                                </m:r>
                              </m:oMath>
                            </m:oMathPara>
                          </a14:m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50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77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38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165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38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35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27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100</a:t>
                          </a:r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300</a:t>
                          </a:r>
                        </a:p>
                      </a:txBody>
                      <a:tcPr anchor="ctr">
                        <a:solidFill>
                          <a:srgbClr val="00B0F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/>
            </p:nvGraphicFramePr>
            <p:xfrm>
              <a:off x="3048000" y="2590800"/>
              <a:ext cx="3962400" cy="243840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84306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4306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59014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51435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Class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chemeClr val="accent6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1</a:t>
                          </a:r>
                        </a:p>
                      </a:txBody>
                      <a:tcPr anchor="ctr"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719" t="-101176" r="-271942" b="-289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2174" t="-101176" r="-173913" b="-289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2174" t="-101176" r="-73913" b="-289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72165" t="-101176" r="-5155" b="-28941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719" t="-203571" r="-271942" b="-19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2174" t="-203571" r="-173913" b="-19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2174" t="-203571" r="-73913" b="-19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72165" t="-203571" r="-5155" b="-192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43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Cluster 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719" t="-300000" r="-271942" b="-905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2174" t="-300000" r="-173913" b="-905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2174" t="-300000" r="-73913" b="-905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72165" t="-300000" r="-5155" b="-905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endParaRPr lang="en-US" sz="1200" dirty="0"/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719" t="-548387" r="-271942" b="-241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2174" t="-548387" r="-173913" b="-241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100</a:t>
                          </a:r>
                        </a:p>
                      </a:txBody>
                      <a:tcPr anchor="ctr"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300</a:t>
                          </a:r>
                        </a:p>
                      </a:txBody>
                      <a:tcPr anchor="ctr">
                        <a:solidFill>
                          <a:srgbClr val="00B0F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8" name="TextBox 7"/>
          <p:cNvSpPr txBox="1"/>
          <p:nvPr/>
        </p:nvSpPr>
        <p:spPr>
          <a:xfrm>
            <a:off x="7543800" y="3124200"/>
            <a:ext cx="274466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Cluster 1: </a:t>
            </a:r>
          </a:p>
          <a:p>
            <a:pPr lvl="1"/>
            <a:r>
              <a:rPr lang="en-US" sz="2800" dirty="0"/>
              <a:t>Purity: 1</a:t>
            </a:r>
          </a:p>
          <a:p>
            <a:pPr lvl="1"/>
            <a:r>
              <a:rPr lang="en-US" sz="2800" dirty="0"/>
              <a:t>Precision: 1</a:t>
            </a:r>
          </a:p>
          <a:p>
            <a:pPr lvl="1"/>
            <a:r>
              <a:rPr lang="en-US" sz="2800" dirty="0"/>
              <a:t>Recall: 0.35  </a:t>
            </a:r>
          </a:p>
        </p:txBody>
      </p:sp>
    </p:spTree>
    <p:extLst>
      <p:ext uri="{BB962C8B-B14F-4D97-AF65-F5344CB8AC3E}">
        <p14:creationId xmlns:p14="http://schemas.microsoft.com/office/powerpoint/2010/main" val="309595915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7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External Measures of Cluster Validity: Entropy and Purity</a:t>
            </a:r>
          </a:p>
        </p:txBody>
      </p:sp>
      <p:graphicFrame>
        <p:nvGraphicFramePr>
          <p:cNvPr id="1677315" name="Object 3"/>
          <p:cNvGraphicFramePr>
            <a:graphicFrameLocks noChangeAspect="1"/>
          </p:cNvGraphicFramePr>
          <p:nvPr/>
        </p:nvGraphicFramePr>
        <p:xfrm>
          <a:off x="2057400" y="1600200"/>
          <a:ext cx="7753350" cy="495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9304826" imgH="6119390" progId="Paint.Picture">
                  <p:embed/>
                </p:oleObj>
              </mc:Choice>
              <mc:Fallback>
                <p:oleObj name="Bitmap Image" r:id="rId2" imgW="9304826" imgH="6119390" progId="Paint.Picture">
                  <p:embed/>
                  <p:pic>
                    <p:nvPicPr>
                      <p:cNvPr id="167731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2864"/>
                      <a:stretch>
                        <a:fillRect/>
                      </a:stretch>
                    </p:blipFill>
                    <p:spPr bwMode="auto">
                      <a:xfrm>
                        <a:off x="2057400" y="1600200"/>
                        <a:ext cx="7753350" cy="495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851885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83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676400" y="1884434"/>
            <a:ext cx="8382000" cy="4444439"/>
          </a:xfrm>
        </p:spPr>
        <p:txBody>
          <a:bodyPr/>
          <a:lstStyle/>
          <a:p>
            <a:pPr marL="342900" indent="-34290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dirty="0"/>
              <a:t>   “The validation of clustering structures is the most difficult and frustrating part of cluster analysis. </a:t>
            </a:r>
          </a:p>
          <a:p>
            <a:pPr marL="342900" indent="-34290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dirty="0"/>
              <a:t>   Without a strong effort in this direction, cluster analysis will remain a black art accessible only to those true believers who have experience and great courage.”</a:t>
            </a:r>
          </a:p>
          <a:p>
            <a:pPr marL="342900" indent="-342900">
              <a:spcBef>
                <a:spcPct val="0"/>
              </a:spcBef>
            </a:pPr>
            <a:endParaRPr lang="en-US" dirty="0"/>
          </a:p>
          <a:p>
            <a:pPr marL="342900" indent="-342900">
              <a:spcBef>
                <a:spcPct val="0"/>
              </a:spcBef>
              <a:buNone/>
            </a:pPr>
            <a:r>
              <a:rPr lang="en-US" i="1" dirty="0"/>
              <a:t>Algorithms for Clustering Data</a:t>
            </a:r>
            <a:r>
              <a:rPr lang="en-US" dirty="0"/>
              <a:t>, Jain and </a:t>
            </a:r>
            <a:r>
              <a:rPr lang="en-US" dirty="0" err="1"/>
              <a:t>Dubes</a:t>
            </a:r>
            <a:endParaRPr lang="en-US" dirty="0"/>
          </a:p>
        </p:txBody>
      </p:sp>
      <p:sp>
        <p:nvSpPr>
          <p:cNvPr id="1678339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Final Comment on Cluster Validity</a:t>
            </a:r>
          </a:p>
        </p:txBody>
      </p:sp>
    </p:spTree>
    <p:extLst>
      <p:ext uri="{BB962C8B-B14F-4D97-AF65-F5344CB8AC3E}">
        <p14:creationId xmlns:p14="http://schemas.microsoft.com/office/powerpoint/2010/main" val="26802523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1857</TotalTime>
  <Words>7314</Words>
  <Application>Microsoft Office PowerPoint</Application>
  <PresentationFormat>Widescreen</PresentationFormat>
  <Paragraphs>2140</Paragraphs>
  <Slides>116</Slides>
  <Notes>2</Notes>
  <HiddenSlides>2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6</vt:i4>
      </vt:variant>
      <vt:variant>
        <vt:lpstr>Slide Titles</vt:lpstr>
      </vt:variant>
      <vt:variant>
        <vt:i4>116</vt:i4>
      </vt:variant>
    </vt:vector>
  </HeadingPairs>
  <TitlesOfParts>
    <vt:vector size="132" baseType="lpstr">
      <vt:lpstr>宋体</vt:lpstr>
      <vt:lpstr>Arial</vt:lpstr>
      <vt:lpstr>Calibri</vt:lpstr>
      <vt:lpstr>Cambria Math</vt:lpstr>
      <vt:lpstr>Monotype Sorts</vt:lpstr>
      <vt:lpstr>Symbol</vt:lpstr>
      <vt:lpstr>Tahoma</vt:lpstr>
      <vt:lpstr>Times New Roman</vt:lpstr>
      <vt:lpstr>Wingdings</vt:lpstr>
      <vt:lpstr>Clarity</vt:lpstr>
      <vt:lpstr>Document</vt:lpstr>
      <vt:lpstr>VISIO</vt:lpstr>
      <vt:lpstr>Visio</vt:lpstr>
      <vt:lpstr>Equation</vt:lpstr>
      <vt:lpstr>MSPhotoEd.3</vt:lpstr>
      <vt:lpstr>Bitmap Image</vt:lpstr>
      <vt:lpstr>DATA MINING Clustering</vt:lpstr>
      <vt:lpstr>What is a Clustering?</vt:lpstr>
      <vt:lpstr>Why Cluster Analysis</vt:lpstr>
      <vt:lpstr>Early applications of cluster analysis</vt:lpstr>
      <vt:lpstr>Types of Clusterings</vt:lpstr>
      <vt:lpstr>Partitional Clustering</vt:lpstr>
      <vt:lpstr>Hierarchical Clustering</vt:lpstr>
      <vt:lpstr>Other types of clustering</vt:lpstr>
      <vt:lpstr>Clustering objectives</vt:lpstr>
      <vt:lpstr>Clustering objectives</vt:lpstr>
      <vt:lpstr>Clustering objectives</vt:lpstr>
      <vt:lpstr>Clustering Objectives</vt:lpstr>
      <vt:lpstr>Clustering objectives</vt:lpstr>
      <vt:lpstr>Clustering objectives</vt:lpstr>
      <vt:lpstr>Clustering Algorithms</vt:lpstr>
      <vt:lpstr>K-means</vt:lpstr>
      <vt:lpstr>K-means Clustering</vt:lpstr>
      <vt:lpstr>K-means Clustering as an optimization problem</vt:lpstr>
      <vt:lpstr>K-means Clustering</vt:lpstr>
      <vt:lpstr>Complexity of the k-means problem</vt:lpstr>
      <vt:lpstr>K-means Algorithm</vt:lpstr>
      <vt:lpstr>Example</vt:lpstr>
      <vt:lpstr>Example</vt:lpstr>
      <vt:lpstr>K-means Algorithm – Initialization</vt:lpstr>
      <vt:lpstr>Two different K-means Clusterings</vt:lpstr>
      <vt:lpstr>Importance of Choosing Initial Centroids</vt:lpstr>
      <vt:lpstr>Importance of Choosing Initial Centroids …</vt:lpstr>
      <vt:lpstr>Dealing with Initialization</vt:lpstr>
      <vt:lpstr>K-means Algorithm – Centroids</vt:lpstr>
      <vt:lpstr>K-means Algorithm – Convergence</vt:lpstr>
      <vt:lpstr>Limitations of K-means</vt:lpstr>
      <vt:lpstr>Limitations of K-means: Differing Sizes</vt:lpstr>
      <vt:lpstr>Limitations of K-means: Differing Density</vt:lpstr>
      <vt:lpstr>Limitations of K-means: Non-globular Shapes</vt:lpstr>
      <vt:lpstr>Overcoming K-means Limitations</vt:lpstr>
      <vt:lpstr>Overcoming K-means Limitations</vt:lpstr>
      <vt:lpstr>Overcoming K-means Limitations</vt:lpstr>
      <vt:lpstr>Variations</vt:lpstr>
      <vt:lpstr>HIERARCHICAL CLUSTERING</vt:lpstr>
      <vt:lpstr>Hierarchical Clustering</vt:lpstr>
      <vt:lpstr>Hierarchical Clustering </vt:lpstr>
      <vt:lpstr>Strengths of Hierarchical Clustering</vt:lpstr>
      <vt:lpstr>Agglomerative Clustering Algorithm</vt:lpstr>
      <vt:lpstr>Starting Situation </vt:lpstr>
      <vt:lpstr>Intermediate Situation</vt:lpstr>
      <vt:lpstr>Intermediate Situation</vt:lpstr>
      <vt:lpstr>After Merging</vt:lpstr>
      <vt:lpstr>How to Define Inter-Cluster Similarity</vt:lpstr>
      <vt:lpstr>How to Define Inter-Cluster Similarity</vt:lpstr>
      <vt:lpstr>How to Define Inter-Cluster Similarity</vt:lpstr>
      <vt:lpstr>How to Define Inter-Cluster Similarity</vt:lpstr>
      <vt:lpstr>How to Define Inter-Cluster Similarity</vt:lpstr>
      <vt:lpstr>Single Link – Complete Link</vt:lpstr>
      <vt:lpstr>Hierarchical Clustering: MIN</vt:lpstr>
      <vt:lpstr>Strength of MIN</vt:lpstr>
      <vt:lpstr>Limitations of MIN</vt:lpstr>
      <vt:lpstr>Hierarchical Clustering: MAX</vt:lpstr>
      <vt:lpstr>Strength of MAX</vt:lpstr>
      <vt:lpstr>Limitations of MAX</vt:lpstr>
      <vt:lpstr>Hierarchical Clustering: Group Average</vt:lpstr>
      <vt:lpstr>Hierarchical Clustering: Group Average</vt:lpstr>
      <vt:lpstr>Cluster Similarity: Ward’s Method</vt:lpstr>
      <vt:lpstr>Hierarchical Clustering: Comparison</vt:lpstr>
      <vt:lpstr>Hierarchical Clustering:  Time and Space requirements</vt:lpstr>
      <vt:lpstr>Hierarchical Clustering:  Problems and Limitations</vt:lpstr>
      <vt:lpstr>DBSCAN</vt:lpstr>
      <vt:lpstr>DBSCAN: Density-Based Clustering</vt:lpstr>
      <vt:lpstr>DBSCAN</vt:lpstr>
      <vt:lpstr>DBSCAN: Core, Border, and Noise Points</vt:lpstr>
      <vt:lpstr>DBSCAN: Core, Border and Noise Points</vt:lpstr>
      <vt:lpstr>Density-Connected points</vt:lpstr>
      <vt:lpstr>DBSCAN Algorithm</vt:lpstr>
      <vt:lpstr>DBSCAN: Determining Eps and MinPts</vt:lpstr>
      <vt:lpstr>When DBSCAN Works Well</vt:lpstr>
      <vt:lpstr>DBSCAN: Sensitive to Parameters</vt:lpstr>
      <vt:lpstr>When DBSCAN Does NOT Work Well</vt:lpstr>
      <vt:lpstr>Other algorithms</vt:lpstr>
      <vt:lpstr>CLUSTERING Evaluation</vt:lpstr>
      <vt:lpstr>Clustering Evaluation</vt:lpstr>
      <vt:lpstr>Quality of Clustering can be Ambiguous</vt:lpstr>
      <vt:lpstr>Clustering Evaluation</vt:lpstr>
      <vt:lpstr>Different Aspects of Cluster Validation</vt:lpstr>
      <vt:lpstr>Measures of Cluster Validity</vt:lpstr>
      <vt:lpstr>Metrics for cluster and clustering validity</vt:lpstr>
      <vt:lpstr>Cluster Validity with Internal Criteria</vt:lpstr>
      <vt:lpstr>Internal Measures</vt:lpstr>
      <vt:lpstr>Cohesion and Separation</vt:lpstr>
      <vt:lpstr>Cohesion and Separation</vt:lpstr>
      <vt:lpstr>Silhouette Coefficient</vt:lpstr>
      <vt:lpstr>Silhouette Coefficient Example</vt:lpstr>
      <vt:lpstr>Measuring Cluster Validity Via Correlation</vt:lpstr>
      <vt:lpstr>Measuring Cluster Validity Via Correlation</vt:lpstr>
      <vt:lpstr>Using Similarity Matrix for Cluster Validation</vt:lpstr>
      <vt:lpstr>Using Similarity Matrix for Cluster Validation</vt:lpstr>
      <vt:lpstr>Using Similarity Matrix for Cluster Validation</vt:lpstr>
      <vt:lpstr>Internal measures – caveats </vt:lpstr>
      <vt:lpstr>Statistical Framework for Cluster(ING) Validity</vt:lpstr>
      <vt:lpstr>Framework for Cluster Validity</vt:lpstr>
      <vt:lpstr>Statistical Framework for SSE</vt:lpstr>
      <vt:lpstr>Statistical Framework for Correlation</vt:lpstr>
      <vt:lpstr>Empirical p-value</vt:lpstr>
      <vt:lpstr>Estimating the “Right” number of clusters</vt:lpstr>
      <vt:lpstr>Estimating the “right” number of clusters</vt:lpstr>
      <vt:lpstr>Estimating the “right” number of clusters</vt:lpstr>
      <vt:lpstr>Estimating the “right” number of clusters</vt:lpstr>
      <vt:lpstr>Evaluation with External “Ground Truth”</vt:lpstr>
      <vt:lpstr>External Measures for Clustering Validity</vt:lpstr>
      <vt:lpstr>Confusion/Contingency matrix</vt:lpstr>
      <vt:lpstr>Measures of cluster homogeneity</vt:lpstr>
      <vt:lpstr>Classification-based Measures</vt:lpstr>
      <vt:lpstr>Precision-recall for cluster-class combinations</vt:lpstr>
      <vt:lpstr>Precision/Recall for clusters and clusterings</vt:lpstr>
      <vt:lpstr>Good and bad clustering</vt:lpstr>
      <vt:lpstr>Another clustering</vt:lpstr>
      <vt:lpstr>External Measures of Cluster Validity: Entropy and Purity</vt:lpstr>
      <vt:lpstr>Final Comment on Cluster Validity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MINING Clustering</dc:title>
  <dc:creator>Panayiotis Tsaparas</dc:creator>
  <cp:lastModifiedBy>ΠΑΝΑΓΙΩΤΗΣ ΤΣΑΠΑΡΑΣ</cp:lastModifiedBy>
  <cp:revision>7</cp:revision>
  <dcterms:created xsi:type="dcterms:W3CDTF">2020-11-15T22:08:19Z</dcterms:created>
  <dcterms:modified xsi:type="dcterms:W3CDTF">2025-11-25T09:20:08Z</dcterms:modified>
</cp:coreProperties>
</file>