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8"/>
  </p:notesMasterIdLst>
  <p:sldIdLst>
    <p:sldId id="369" r:id="rId2"/>
    <p:sldId id="551" r:id="rId3"/>
    <p:sldId id="552" r:id="rId4"/>
    <p:sldId id="553" r:id="rId5"/>
    <p:sldId id="555" r:id="rId6"/>
    <p:sldId id="556" r:id="rId7"/>
    <p:sldId id="717" r:id="rId8"/>
    <p:sldId id="619" r:id="rId9"/>
    <p:sldId id="560" r:id="rId10"/>
    <p:sldId id="561" r:id="rId11"/>
    <p:sldId id="562" r:id="rId12"/>
    <p:sldId id="563" r:id="rId13"/>
    <p:sldId id="564" r:id="rId14"/>
    <p:sldId id="565" r:id="rId15"/>
    <p:sldId id="566" r:id="rId16"/>
    <p:sldId id="639" r:id="rId17"/>
    <p:sldId id="567" r:id="rId18"/>
    <p:sldId id="568" r:id="rId19"/>
    <p:sldId id="620" r:id="rId20"/>
    <p:sldId id="569" r:id="rId21"/>
    <p:sldId id="570" r:id="rId22"/>
    <p:sldId id="573" r:id="rId23"/>
    <p:sldId id="574" r:id="rId24"/>
    <p:sldId id="571" r:id="rId25"/>
    <p:sldId id="572" r:id="rId26"/>
    <p:sldId id="575" r:id="rId27"/>
    <p:sldId id="576" r:id="rId28"/>
    <p:sldId id="577" r:id="rId29"/>
    <p:sldId id="622" r:id="rId30"/>
    <p:sldId id="623" r:id="rId31"/>
    <p:sldId id="578" r:id="rId32"/>
    <p:sldId id="579" r:id="rId33"/>
    <p:sldId id="580" r:id="rId34"/>
    <p:sldId id="581" r:id="rId35"/>
    <p:sldId id="582" r:id="rId36"/>
    <p:sldId id="583" r:id="rId37"/>
    <p:sldId id="584" r:id="rId38"/>
    <p:sldId id="585" r:id="rId39"/>
    <p:sldId id="644" r:id="rId40"/>
    <p:sldId id="645" r:id="rId41"/>
    <p:sldId id="646" r:id="rId42"/>
    <p:sldId id="647" r:id="rId43"/>
    <p:sldId id="648" r:id="rId44"/>
    <p:sldId id="649" r:id="rId45"/>
    <p:sldId id="650" r:id="rId46"/>
    <p:sldId id="651" r:id="rId47"/>
    <p:sldId id="652" r:id="rId48"/>
    <p:sldId id="653" r:id="rId49"/>
    <p:sldId id="654" r:id="rId50"/>
    <p:sldId id="655" r:id="rId51"/>
    <p:sldId id="656" r:id="rId52"/>
    <p:sldId id="657" r:id="rId53"/>
    <p:sldId id="658" r:id="rId54"/>
    <p:sldId id="659" r:id="rId55"/>
    <p:sldId id="660" r:id="rId56"/>
    <p:sldId id="661" r:id="rId57"/>
    <p:sldId id="662" r:id="rId58"/>
    <p:sldId id="663" r:id="rId59"/>
    <p:sldId id="664" r:id="rId60"/>
    <p:sldId id="666" r:id="rId61"/>
    <p:sldId id="667" r:id="rId62"/>
    <p:sldId id="668" r:id="rId63"/>
    <p:sldId id="669" r:id="rId64"/>
    <p:sldId id="670" r:id="rId65"/>
    <p:sldId id="671" r:id="rId66"/>
    <p:sldId id="672" r:id="rId67"/>
    <p:sldId id="673" r:id="rId68"/>
    <p:sldId id="674" r:id="rId69"/>
    <p:sldId id="675" r:id="rId70"/>
    <p:sldId id="676" r:id="rId71"/>
    <p:sldId id="677" r:id="rId72"/>
    <p:sldId id="678" r:id="rId73"/>
    <p:sldId id="679" r:id="rId74"/>
    <p:sldId id="680" r:id="rId75"/>
    <p:sldId id="682" r:id="rId76"/>
    <p:sldId id="681" r:id="rId77"/>
    <p:sldId id="683" r:id="rId78"/>
    <p:sldId id="749" r:id="rId79"/>
    <p:sldId id="750" r:id="rId80"/>
    <p:sldId id="554" r:id="rId81"/>
    <p:sldId id="787" r:id="rId82"/>
    <p:sldId id="752" r:id="rId83"/>
    <p:sldId id="753" r:id="rId84"/>
    <p:sldId id="788" r:id="rId85"/>
    <p:sldId id="786" r:id="rId86"/>
    <p:sldId id="761" r:id="rId87"/>
    <p:sldId id="762" r:id="rId88"/>
    <p:sldId id="763" r:id="rId89"/>
    <p:sldId id="764" r:id="rId90"/>
    <p:sldId id="765" r:id="rId91"/>
    <p:sldId id="754" r:id="rId92"/>
    <p:sldId id="789" r:id="rId93"/>
    <p:sldId id="756" r:id="rId94"/>
    <p:sldId id="758" r:id="rId95"/>
    <p:sldId id="760" r:id="rId96"/>
    <p:sldId id="766" r:id="rId97"/>
    <p:sldId id="785" r:id="rId98"/>
    <p:sldId id="790" r:id="rId99"/>
    <p:sldId id="768" r:id="rId100"/>
    <p:sldId id="769" r:id="rId101"/>
    <p:sldId id="770" r:id="rId102"/>
    <p:sldId id="784" r:id="rId103"/>
    <p:sldId id="771" r:id="rId104"/>
    <p:sldId id="772" r:id="rId105"/>
    <p:sldId id="782" r:id="rId106"/>
    <p:sldId id="783" r:id="rId107"/>
    <p:sldId id="773" r:id="rId108"/>
    <p:sldId id="774" r:id="rId109"/>
    <p:sldId id="775" r:id="rId110"/>
    <p:sldId id="776" r:id="rId111"/>
    <p:sldId id="791" r:id="rId112"/>
    <p:sldId id="777" r:id="rId113"/>
    <p:sldId id="778" r:id="rId114"/>
    <p:sldId id="779" r:id="rId115"/>
    <p:sldId id="780" r:id="rId116"/>
    <p:sldId id="781" r:id="rId1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EE3"/>
    <a:srgbClr val="FFCC00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860658-8495-498A-890E-C54670FCA033}" v="12" dt="2023-11-27T08:57:54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12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microsoft.com/office/2016/11/relationships/changesInfo" Target="changesInfos/changesInfo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microsoft.com/office/2015/10/relationships/revisionInfo" Target="revisionInfo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ΝΑΓΙΩΤΗΣ ΤΣΑΠΑΡΑΣ" userId="14c29a0b-fba8-4de1-ba9f-ce710cf39d77" providerId="ADAL" clId="{D5860658-8495-498A-890E-C54670FCA033}"/>
    <pc:docChg chg="modSld">
      <pc:chgData name="ΠΑΝΑΓΙΩΤΗΣ ΤΣΑΠΑΡΑΣ" userId="14c29a0b-fba8-4de1-ba9f-ce710cf39d77" providerId="ADAL" clId="{D5860658-8495-498A-890E-C54670FCA033}" dt="2023-11-27T08:57:54.089" v="48" actId="207"/>
      <pc:docMkLst>
        <pc:docMk/>
      </pc:docMkLst>
      <pc:sldChg chg="modSp mod">
        <pc:chgData name="ΠΑΝΑΓΙΩΤΗΣ ΤΣΑΠΑΡΑΣ" userId="14c29a0b-fba8-4de1-ba9f-ce710cf39d77" providerId="ADAL" clId="{D5860658-8495-498A-890E-C54670FCA033}" dt="2023-11-27T08:47:32.372" v="27"/>
        <pc:sldMkLst>
          <pc:docMk/>
          <pc:sldMk cId="2842613697" sldId="658"/>
        </pc:sldMkLst>
        <pc:spChg chg="mod">
          <ac:chgData name="ΠΑΝΑΓΙΩΤΗΣ ΤΣΑΠΑΡΑΣ" userId="14c29a0b-fba8-4de1-ba9f-ce710cf39d77" providerId="ADAL" clId="{D5860658-8495-498A-890E-C54670FCA033}" dt="2023-11-27T08:47:32.372" v="27"/>
          <ac:spMkLst>
            <pc:docMk/>
            <pc:sldMk cId="2842613697" sldId="658"/>
            <ac:spMk id="3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D5860658-8495-498A-890E-C54670FCA033}" dt="2023-11-27T08:55:22.873" v="37" actId="207"/>
        <pc:sldMkLst>
          <pc:docMk/>
          <pc:sldMk cId="2307018179" sldId="754"/>
        </pc:sldMkLst>
        <pc:spChg chg="mod">
          <ac:chgData name="ΠΑΝΑΓΙΩΤΗΣ ΤΣΑΠΑΡΑΣ" userId="14c29a0b-fba8-4de1-ba9f-ce710cf39d77" providerId="ADAL" clId="{D5860658-8495-498A-890E-C54670FCA033}" dt="2023-11-27T08:55:22.873" v="37" actId="207"/>
          <ac:spMkLst>
            <pc:docMk/>
            <pc:sldMk cId="2307018179" sldId="754"/>
            <ac:spMk id="14" creationId="{446F5D60-FFF2-4BF2-A268-016A682D6B41}"/>
          </ac:spMkLst>
        </pc:spChg>
      </pc:sldChg>
      <pc:sldChg chg="modSp mod">
        <pc:chgData name="ΠΑΝΑΓΙΩΤΗΣ ΤΣΑΠΑΡΑΣ" userId="14c29a0b-fba8-4de1-ba9f-ce710cf39d77" providerId="ADAL" clId="{D5860658-8495-498A-890E-C54670FCA033}" dt="2023-11-27T08:53:21.429" v="30" actId="207"/>
        <pc:sldMkLst>
          <pc:docMk/>
          <pc:sldMk cId="2738424207" sldId="763"/>
        </pc:sldMkLst>
        <pc:spChg chg="mod">
          <ac:chgData name="ΠΑΝΑΓΙΩΤΗΣ ΤΣΑΠΑΡΑΣ" userId="14c29a0b-fba8-4de1-ba9f-ce710cf39d77" providerId="ADAL" clId="{D5860658-8495-498A-890E-C54670FCA033}" dt="2023-11-27T08:53:21.429" v="30" actId="207"/>
          <ac:spMkLst>
            <pc:docMk/>
            <pc:sldMk cId="2738424207" sldId="763"/>
            <ac:spMk id="1675266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D5860658-8495-498A-890E-C54670FCA033}" dt="2023-11-27T08:54:13.041" v="35" actId="20577"/>
        <pc:sldMkLst>
          <pc:docMk/>
          <pc:sldMk cId="2693439789" sldId="764"/>
        </pc:sldMkLst>
        <pc:spChg chg="mod">
          <ac:chgData name="ΠΑΝΑΓΙΩΤΗΣ ΤΣΑΠΑΡΑΣ" userId="14c29a0b-fba8-4de1-ba9f-ce710cf39d77" providerId="ADAL" clId="{D5860658-8495-498A-890E-C54670FCA033}" dt="2023-11-27T08:54:13.041" v="35" actId="20577"/>
          <ac:spMkLst>
            <pc:docMk/>
            <pc:sldMk cId="2693439789" sldId="764"/>
            <ac:spMk id="1676290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D5860658-8495-498A-890E-C54670FCA033}" dt="2023-11-27T08:57:54.089" v="48" actId="207"/>
        <pc:sldMkLst>
          <pc:docMk/>
          <pc:sldMk cId="2321402685" sldId="789"/>
        </pc:sldMkLst>
        <pc:spChg chg="mod">
          <ac:chgData name="ΠΑΝΑΓΙΩΤΗΣ ΤΣΑΠΑΡΑΣ" userId="14c29a0b-fba8-4de1-ba9f-ce710cf39d77" providerId="ADAL" clId="{D5860658-8495-498A-890E-C54670FCA033}" dt="2023-11-27T08:57:43.738" v="45" actId="207"/>
          <ac:spMkLst>
            <pc:docMk/>
            <pc:sldMk cId="2321402685" sldId="789"/>
            <ac:spMk id="3" creationId="{2BECA318-6012-4058-BCF3-0E9A9474317A}"/>
          </ac:spMkLst>
        </pc:spChg>
        <pc:spChg chg="mod">
          <ac:chgData name="ΠΑΝΑΓΙΩΤΗΣ ΤΣΑΠΑΡΑΣ" userId="14c29a0b-fba8-4de1-ba9f-ce710cf39d77" providerId="ADAL" clId="{D5860658-8495-498A-890E-C54670FCA033}" dt="2023-11-27T08:56:13.729" v="40" actId="207"/>
          <ac:spMkLst>
            <pc:docMk/>
            <pc:sldMk cId="2321402685" sldId="789"/>
            <ac:spMk id="5" creationId="{FE8029B9-C9A3-46FF-9D25-FBFB90B5CCA9}"/>
          </ac:spMkLst>
        </pc:spChg>
        <pc:spChg chg="mod">
          <ac:chgData name="ΠΑΝΑΓΙΩΤΗΣ ΤΣΑΠΑΡΑΣ" userId="14c29a0b-fba8-4de1-ba9f-ce710cf39d77" providerId="ADAL" clId="{D5860658-8495-498A-890E-C54670FCA033}" dt="2023-11-27T08:57:54.089" v="48" actId="207"/>
          <ac:spMkLst>
            <pc:docMk/>
            <pc:sldMk cId="2321402685" sldId="789"/>
            <ac:spMk id="6" creationId="{FC840F55-7EA9-4641-A57F-76E35BAD6279}"/>
          </ac:spMkLst>
        </pc:spChg>
      </pc:sldChg>
    </pc:docChg>
  </pc:docChgLst>
  <pc:docChgLst>
    <pc:chgData name="tsap@uoi.gr" userId="14c29a0b-fba8-4de1-ba9f-ce710cf39d77" providerId="ADAL" clId="{4BC93553-41AB-4116-9AB0-A920E56AF348}"/>
    <pc:docChg chg="undo custSel modSld">
      <pc:chgData name="tsap@uoi.gr" userId="14c29a0b-fba8-4de1-ba9f-ce710cf39d77" providerId="ADAL" clId="{4BC93553-41AB-4116-9AB0-A920E56AF348}" dt="2021-12-01T21:32:07.445" v="244" actId="20577"/>
      <pc:docMkLst>
        <pc:docMk/>
      </pc:docMkLst>
      <pc:sldChg chg="addSp modSp mod">
        <pc:chgData name="tsap@uoi.gr" userId="14c29a0b-fba8-4de1-ba9f-ce710cf39d77" providerId="ADAL" clId="{4BC93553-41AB-4116-9AB0-A920E56AF348}" dt="2021-12-01T21:32:07.445" v="244" actId="20577"/>
        <pc:sldMkLst>
          <pc:docMk/>
          <pc:sldMk cId="1442129445" sldId="568"/>
        </pc:sldMkLst>
        <pc:spChg chg="add mod">
          <ac:chgData name="tsap@uoi.gr" userId="14c29a0b-fba8-4de1-ba9f-ce710cf39d77" providerId="ADAL" clId="{4BC93553-41AB-4116-9AB0-A920E56AF348}" dt="2021-12-01T16:41:45.472" v="239" actId="207"/>
          <ac:spMkLst>
            <pc:docMk/>
            <pc:sldMk cId="1442129445" sldId="568"/>
            <ac:spMk id="2" creationId="{DF581589-7077-4C2D-B3D0-7E8545B8B29A}"/>
          </ac:spMkLst>
        </pc:spChg>
        <pc:spChg chg="mod">
          <ac:chgData name="tsap@uoi.gr" userId="14c29a0b-fba8-4de1-ba9f-ce710cf39d77" providerId="ADAL" clId="{4BC93553-41AB-4116-9AB0-A920E56AF348}" dt="2021-12-01T21:32:07.445" v="244" actId="20577"/>
          <ac:spMkLst>
            <pc:docMk/>
            <pc:sldMk cId="1442129445" sldId="568"/>
            <ac:spMk id="3" creationId="{00000000-0000-0000-0000-000000000000}"/>
          </ac:spMkLst>
        </pc:spChg>
      </pc:sldChg>
      <pc:sldChg chg="modSp mod">
        <pc:chgData name="tsap@uoi.gr" userId="14c29a0b-fba8-4de1-ba9f-ce710cf39d77" providerId="ADAL" clId="{4BC93553-41AB-4116-9AB0-A920E56AF348}" dt="2021-12-01T16:35:24.519" v="212" actId="14100"/>
        <pc:sldMkLst>
          <pc:docMk/>
          <pc:sldMk cId="962937464" sldId="570"/>
        </pc:sldMkLst>
        <pc:spChg chg="mod">
          <ac:chgData name="tsap@uoi.gr" userId="14c29a0b-fba8-4de1-ba9f-ce710cf39d77" providerId="ADAL" clId="{4BC93553-41AB-4116-9AB0-A920E56AF348}" dt="2021-12-01T16:35:24.519" v="212" actId="14100"/>
          <ac:spMkLst>
            <pc:docMk/>
            <pc:sldMk cId="962937464" sldId="570"/>
            <ac:spMk id="7" creationId="{097D2723-205B-457E-9199-21D26A92141B}"/>
          </ac:spMkLst>
        </pc:spChg>
      </pc:sldChg>
      <pc:sldChg chg="modSp mod">
        <pc:chgData name="tsap@uoi.gr" userId="14c29a0b-fba8-4de1-ba9f-ce710cf39d77" providerId="ADAL" clId="{4BC93553-41AB-4116-9AB0-A920E56AF348}" dt="2021-12-01T16:34:15.968" v="210" actId="20577"/>
        <pc:sldMkLst>
          <pc:docMk/>
          <pc:sldMk cId="3559631678" sldId="620"/>
        </pc:sldMkLst>
        <pc:spChg chg="mod">
          <ac:chgData name="tsap@uoi.gr" userId="14c29a0b-fba8-4de1-ba9f-ce710cf39d77" providerId="ADAL" clId="{4BC93553-41AB-4116-9AB0-A920E56AF348}" dt="2021-12-01T16:34:15.968" v="210" actId="20577"/>
          <ac:spMkLst>
            <pc:docMk/>
            <pc:sldMk cId="3559631678" sldId="620"/>
            <ac:spMk id="3" creationId="{00000000-0000-0000-0000-000000000000}"/>
          </ac:spMkLst>
        </pc:spChg>
      </pc:sldChg>
    </pc:docChg>
  </pc:docChgLst>
  <pc:docChgLst>
    <pc:chgData name="ΠΑΝΑΓΙΩΤΗΣ ΤΣΑΠΑΡΑΣ" userId="14c29a0b-fba8-4de1-ba9f-ce710cf39d77" providerId="ADAL" clId="{44AF4968-5C52-4D22-8F5A-F141AEAF3FEA}"/>
    <pc:docChg chg="modSld">
      <pc:chgData name="ΠΑΝΑΓΙΩΤΗΣ ΤΣΑΠΑΡΑΣ" userId="14c29a0b-fba8-4de1-ba9f-ce710cf39d77" providerId="ADAL" clId="{44AF4968-5C52-4D22-8F5A-F141AEAF3FEA}" dt="2022-11-24T09:53:34.853" v="10" actId="207"/>
      <pc:docMkLst>
        <pc:docMk/>
      </pc:docMkLst>
      <pc:sldChg chg="modSp mod">
        <pc:chgData name="ΠΑΝΑΓΙΩΤΗΣ ΤΣΑΠΑΡΑΣ" userId="14c29a0b-fba8-4de1-ba9f-ce710cf39d77" providerId="ADAL" clId="{44AF4968-5C52-4D22-8F5A-F141AEAF3FEA}" dt="2022-11-24T09:51:47.709" v="9" actId="207"/>
        <pc:sldMkLst>
          <pc:docMk/>
          <pc:sldMk cId="1049492226" sldId="762"/>
        </pc:sldMkLst>
        <pc:spChg chg="mod">
          <ac:chgData name="ΠΑΝΑΓΙΩΤΗΣ ΤΣΑΠΑΡΑΣ" userId="14c29a0b-fba8-4de1-ba9f-ce710cf39d77" providerId="ADAL" clId="{44AF4968-5C52-4D22-8F5A-F141AEAF3FEA}" dt="2022-11-24T09:51:47.709" v="9" actId="207"/>
          <ac:spMkLst>
            <pc:docMk/>
            <pc:sldMk cId="1049492226" sldId="762"/>
            <ac:spMk id="1673218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44AF4968-5C52-4D22-8F5A-F141AEAF3FEA}" dt="2022-11-24T09:53:34.853" v="10" actId="207"/>
        <pc:sldMkLst>
          <pc:docMk/>
          <pc:sldMk cId="1424203866" sldId="766"/>
        </pc:sldMkLst>
        <pc:spChg chg="mod">
          <ac:chgData name="ΠΑΝΑΓΙΩΤΗΣ ΤΣΑΠΑΡΑΣ" userId="14c29a0b-fba8-4de1-ba9f-ce710cf39d77" providerId="ADAL" clId="{44AF4968-5C52-4D22-8F5A-F141AEAF3FEA}" dt="2022-11-24T09:53:34.853" v="10" actId="207"/>
          <ac:spMkLst>
            <pc:docMk/>
            <pc:sldMk cId="1424203866" sldId="766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44AF4968-5C52-4D22-8F5A-F141AEAF3FEA}" dt="2022-11-23T15:59:00.107" v="2" actId="1076"/>
        <pc:sldMkLst>
          <pc:docMk/>
          <pc:sldMk cId="2680252317" sldId="781"/>
        </pc:sldMkLst>
        <pc:spChg chg="mod">
          <ac:chgData name="ΠΑΝΑΓΙΩΤΗΣ ΤΣΑΠΑΡΑΣ" userId="14c29a0b-fba8-4de1-ba9f-ce710cf39d77" providerId="ADAL" clId="{44AF4968-5C52-4D22-8F5A-F141AEAF3FEA}" dt="2022-11-23T15:59:00.107" v="2" actId="1076"/>
          <ac:spMkLst>
            <pc:docMk/>
            <pc:sldMk cId="2680252317" sldId="781"/>
            <ac:spMk id="1678338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44AF4968-5C52-4D22-8F5A-F141AEAF3FEA}" dt="2022-11-24T09:50:31.363" v="5" actId="207"/>
        <pc:sldMkLst>
          <pc:docMk/>
          <pc:sldMk cId="2599154900" sldId="788"/>
        </pc:sldMkLst>
        <pc:spChg chg="mod">
          <ac:chgData name="ΠΑΝΑΓΙΩΤΗΣ ΤΣΑΠΑΡΑΣ" userId="14c29a0b-fba8-4de1-ba9f-ce710cf39d77" providerId="ADAL" clId="{44AF4968-5C52-4D22-8F5A-F141AEAF3FEA}" dt="2022-11-24T09:50:31.363" v="5" actId="207"/>
          <ac:spMkLst>
            <pc:docMk/>
            <pc:sldMk cId="2599154900" sldId="788"/>
            <ac:spMk id="3" creationId="{48467095-52D7-4C68-9232-CDEF0E383301}"/>
          </ac:spMkLst>
        </pc:spChg>
      </pc:sldChg>
    </pc:docChg>
  </pc:docChgLst>
  <pc:docChgLst>
    <pc:chgData name="ΠΑΝΑΓΙΩΤΗΣ ΤΣΑΠΑΡΑΣ" userId="14c29a0b-fba8-4de1-ba9f-ce710cf39d77" providerId="ADAL" clId="{25549973-BDAF-40C3-81A4-CB2E5C41CBCE}"/>
    <pc:docChg chg="undo redo custSel addSld delSld modSld sldOrd">
      <pc:chgData name="ΠΑΝΑΓΙΩΤΗΣ ΤΣΑΠΑΡΑΣ" userId="14c29a0b-fba8-4de1-ba9f-ce710cf39d77" providerId="ADAL" clId="{25549973-BDAF-40C3-81A4-CB2E5C41CBCE}" dt="2022-03-30T09:58:36.793" v="4118" actId="729"/>
      <pc:docMkLst>
        <pc:docMk/>
      </pc:docMkLst>
      <pc:sldChg chg="modSp add mod">
        <pc:chgData name="ΠΑΝΑΓΙΩΤΗΣ ΤΣΑΠΑΡΑΣ" userId="14c29a0b-fba8-4de1-ba9f-ce710cf39d77" providerId="ADAL" clId="{25549973-BDAF-40C3-81A4-CB2E5C41CBCE}" dt="2021-12-01T13:29:13.550" v="55" actId="27636"/>
        <pc:sldMkLst>
          <pc:docMk/>
          <pc:sldMk cId="918165258" sldId="554"/>
        </pc:sldMkLst>
        <pc:spChg chg="mod">
          <ac:chgData name="ΠΑΝΑΓΙΩΤΗΣ ΤΣΑΠΑΡΑΣ" userId="14c29a0b-fba8-4de1-ba9f-ce710cf39d77" providerId="ADAL" clId="{25549973-BDAF-40C3-81A4-CB2E5C41CBCE}" dt="2021-12-01T13:29:13.550" v="55" actId="27636"/>
          <ac:spMkLst>
            <pc:docMk/>
            <pc:sldMk cId="918165258" sldId="554"/>
            <ac:spMk id="1537026" creationId="{00000000-0000-0000-0000-000000000000}"/>
          </ac:spMkLst>
        </pc:spChg>
      </pc:sldChg>
      <pc:sldChg chg="del">
        <pc:chgData name="ΠΑΝΑΓΙΩΤΗΣ ΤΣΑΠΑΡΑΣ" userId="14c29a0b-fba8-4de1-ba9f-ce710cf39d77" providerId="ADAL" clId="{25549973-BDAF-40C3-81A4-CB2E5C41CBCE}" dt="2021-12-01T13:28:12.495" v="1" actId="2696"/>
        <pc:sldMkLst>
          <pc:docMk/>
          <pc:sldMk cId="2173801121" sldId="554"/>
        </pc:sldMkLst>
      </pc:sldChg>
      <pc:sldChg chg="modSp mod">
        <pc:chgData name="ΠΑΝΑΓΙΩΤΗΣ ΤΣΑΠΑΡΑΣ" userId="14c29a0b-fba8-4de1-ba9f-ce710cf39d77" providerId="ADAL" clId="{25549973-BDAF-40C3-81A4-CB2E5C41CBCE}" dt="2021-12-01T13:04:04.229" v="0" actId="207"/>
        <pc:sldMkLst>
          <pc:docMk/>
          <pc:sldMk cId="2306619004" sldId="648"/>
        </pc:sldMkLst>
        <pc:spChg chg="mod">
          <ac:chgData name="ΠΑΝΑΓΙΩΤΗΣ ΤΣΑΠΑΡΑΣ" userId="14c29a0b-fba8-4de1-ba9f-ce710cf39d77" providerId="ADAL" clId="{25549973-BDAF-40C3-81A4-CB2E5C41CBCE}" dt="2021-12-01T13:04:04.229" v="0" actId="207"/>
          <ac:spMkLst>
            <pc:docMk/>
            <pc:sldMk cId="2306619004" sldId="648"/>
            <ac:spMk id="162201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549973-BDAF-40C3-81A4-CB2E5C41CBCE}" dt="2021-12-01T13:28:50.991" v="4" actId="6549"/>
        <pc:sldMkLst>
          <pc:docMk/>
          <pc:sldMk cId="2549000959" sldId="750"/>
        </pc:sldMkLst>
        <pc:spChg chg="mod">
          <ac:chgData name="ΠΑΝΑΓΙΩΤΗΣ ΤΣΑΠΑΡΑΣ" userId="14c29a0b-fba8-4de1-ba9f-ce710cf39d77" providerId="ADAL" clId="{25549973-BDAF-40C3-81A4-CB2E5C41CBCE}" dt="2021-12-01T13:28:50.991" v="4" actId="6549"/>
          <ac:spMkLst>
            <pc:docMk/>
            <pc:sldMk cId="2549000959" sldId="750"/>
            <ac:spMk id="1656835" creationId="{00000000-0000-0000-0000-000000000000}"/>
          </ac:spMkLst>
        </pc:spChg>
      </pc:sldChg>
      <pc:sldChg chg="modSp mod modAnim">
        <pc:chgData name="ΠΑΝΑΓΙΩΤΗΣ ΤΣΑΠΑΡΑΣ" userId="14c29a0b-fba8-4de1-ba9f-ce710cf39d77" providerId="ADAL" clId="{25549973-BDAF-40C3-81A4-CB2E5C41CBCE}" dt="2022-03-30T09:46:02.447" v="4113" actId="27636"/>
        <pc:sldMkLst>
          <pc:docMk/>
          <pc:sldMk cId="3517918901" sldId="752"/>
        </pc:sldMkLst>
        <pc:spChg chg="mod">
          <ac:chgData name="ΠΑΝΑΓΙΩΤΗΣ ΤΣΑΠΑΡΑΣ" userId="14c29a0b-fba8-4de1-ba9f-ce710cf39d77" providerId="ADAL" clId="{25549973-BDAF-40C3-81A4-CB2E5C41CBCE}" dt="2022-03-30T09:45:57.017" v="4110" actId="14100"/>
          <ac:spMkLst>
            <pc:docMk/>
            <pc:sldMk cId="3517918901" sldId="752"/>
            <ac:spMk id="1658882" creationId="{00000000-0000-0000-0000-000000000000}"/>
          </ac:spMkLst>
        </pc:spChg>
        <pc:spChg chg="mod">
          <ac:chgData name="ΠΑΝΑΓΙΩΤΗΣ ΤΣΑΠΑΡΑΣ" userId="14c29a0b-fba8-4de1-ba9f-ce710cf39d77" providerId="ADAL" clId="{25549973-BDAF-40C3-81A4-CB2E5C41CBCE}" dt="2022-03-30T09:46:02.447" v="4113" actId="27636"/>
          <ac:spMkLst>
            <pc:docMk/>
            <pc:sldMk cId="3517918901" sldId="752"/>
            <ac:spMk id="1658883" creationId="{00000000-0000-0000-0000-000000000000}"/>
          </ac:spMkLst>
        </pc:spChg>
      </pc:sldChg>
      <pc:sldChg chg="mod modShow">
        <pc:chgData name="ΠΑΝΑΓΙΩΤΗΣ ΤΣΑΠΑΡΑΣ" userId="14c29a0b-fba8-4de1-ba9f-ce710cf39d77" providerId="ADAL" clId="{25549973-BDAF-40C3-81A4-CB2E5C41CBCE}" dt="2021-12-02T09:09:15.539" v="62" actId="729"/>
        <pc:sldMkLst>
          <pc:docMk/>
          <pc:sldMk cId="3418678873" sldId="753"/>
        </pc:sldMkLst>
      </pc:sldChg>
      <pc:sldChg chg="addSp delSp modSp mod modAnim">
        <pc:chgData name="ΠΑΝΑΓΙΩΤΗΣ ΤΣΑΠΑΡΑΣ" userId="14c29a0b-fba8-4de1-ba9f-ce710cf39d77" providerId="ADAL" clId="{25549973-BDAF-40C3-81A4-CB2E5C41CBCE}" dt="2021-12-08T11:43:16.014" v="2302" actId="20577"/>
        <pc:sldMkLst>
          <pc:docMk/>
          <pc:sldMk cId="2307018179" sldId="754"/>
        </pc:sldMkLst>
        <pc:spChg chg="del">
          <ac:chgData name="ΠΑΝΑΓΙΩΤΗΣ ΤΣΑΠΑΡΑΣ" userId="14c29a0b-fba8-4de1-ba9f-ce710cf39d77" providerId="ADAL" clId="{25549973-BDAF-40C3-81A4-CB2E5C41CBCE}" dt="2021-12-02T09:24:27.089" v="1213" actId="478"/>
          <ac:spMkLst>
            <pc:docMk/>
            <pc:sldMk cId="2307018179" sldId="754"/>
            <ac:spMk id="2" creationId="{679928AB-B224-4D02-9553-2B981025D383}"/>
          </ac:spMkLst>
        </pc:spChg>
        <pc:spChg chg="add">
          <ac:chgData name="ΠΑΝΑΓΙΩΤΗΣ ΤΣΑΠΑΡΑΣ" userId="14c29a0b-fba8-4de1-ba9f-ce710cf39d77" providerId="ADAL" clId="{25549973-BDAF-40C3-81A4-CB2E5C41CBCE}" dt="2021-12-02T09:25:37.779" v="1236" actId="11529"/>
          <ac:spMkLst>
            <pc:docMk/>
            <pc:sldMk cId="2307018179" sldId="754"/>
            <ac:spMk id="3" creationId="{4016DC9F-7C37-4EF7-9D40-3C52C9965EE0}"/>
          </ac:spMkLst>
        </pc:spChg>
        <pc:spChg chg="add mod">
          <ac:chgData name="ΠΑΝΑΓΙΩΤΗΣ ΤΣΑΠΑΡΑΣ" userId="14c29a0b-fba8-4de1-ba9f-ce710cf39d77" providerId="ADAL" clId="{25549973-BDAF-40C3-81A4-CB2E5C41CBCE}" dt="2021-12-02T09:26:42.423" v="1255" actId="1076"/>
          <ac:spMkLst>
            <pc:docMk/>
            <pc:sldMk cId="2307018179" sldId="754"/>
            <ac:spMk id="4" creationId="{9165771E-E452-47FE-94D8-EA80A5F2D74C}"/>
          </ac:spMkLst>
        </pc:spChg>
        <pc:spChg chg="add mod">
          <ac:chgData name="ΠΑΝΑΓΙΩΤΗΣ ΤΣΑΠΑΡΑΣ" userId="14c29a0b-fba8-4de1-ba9f-ce710cf39d77" providerId="ADAL" clId="{25549973-BDAF-40C3-81A4-CB2E5C41CBCE}" dt="2021-12-08T11:43:16.014" v="2302" actId="20577"/>
          <ac:spMkLst>
            <pc:docMk/>
            <pc:sldMk cId="2307018179" sldId="754"/>
            <ac:spMk id="5" creationId="{7DBFFD4A-E97C-4823-8FB6-538CAAD43CEE}"/>
          </ac:spMkLst>
        </pc:spChg>
        <pc:spChg chg="add mod">
          <ac:chgData name="ΠΑΝΑΓΙΩΤΗΣ ΤΣΑΠΑΡΑΣ" userId="14c29a0b-fba8-4de1-ba9f-ce710cf39d77" providerId="ADAL" clId="{25549973-BDAF-40C3-81A4-CB2E5C41CBCE}" dt="2021-12-02T09:25:42.449" v="1240" actId="1076"/>
          <ac:spMkLst>
            <pc:docMk/>
            <pc:sldMk cId="2307018179" sldId="754"/>
            <ac:spMk id="6" creationId="{09921832-5F36-4AAE-AB04-0F41A728D371}"/>
          </ac:spMkLst>
        </pc:spChg>
        <pc:spChg chg="add mod">
          <ac:chgData name="ΠΑΝΑΓΙΩΤΗΣ ΤΣΑΠΑΡΑΣ" userId="14c29a0b-fba8-4de1-ba9f-ce710cf39d77" providerId="ADAL" clId="{25549973-BDAF-40C3-81A4-CB2E5C41CBCE}" dt="2021-12-02T09:25:56.284" v="1244" actId="207"/>
          <ac:spMkLst>
            <pc:docMk/>
            <pc:sldMk cId="2307018179" sldId="754"/>
            <ac:spMk id="7" creationId="{54A6F191-D876-43DB-867D-FBBB6DB32A70}"/>
          </ac:spMkLst>
        </pc:spChg>
        <pc:spChg chg="add mod">
          <ac:chgData name="ΠΑΝΑΓΙΩΤΗΣ ΤΣΑΠΑΡΑΣ" userId="14c29a0b-fba8-4de1-ba9f-ce710cf39d77" providerId="ADAL" clId="{25549973-BDAF-40C3-81A4-CB2E5C41CBCE}" dt="2021-12-02T09:25:54.002" v="1243" actId="207"/>
          <ac:spMkLst>
            <pc:docMk/>
            <pc:sldMk cId="2307018179" sldId="754"/>
            <ac:spMk id="8" creationId="{DE47E3DB-70FD-402B-A538-AEFB169B95B4}"/>
          </ac:spMkLst>
        </pc:spChg>
        <pc:spChg chg="add mod">
          <ac:chgData name="ΠΑΝΑΓΙΩΤΗΣ ΤΣΑΠΑΡΑΣ" userId="14c29a0b-fba8-4de1-ba9f-ce710cf39d77" providerId="ADAL" clId="{25549973-BDAF-40C3-81A4-CB2E5C41CBCE}" dt="2021-12-02T09:32:47.025" v="1392" actId="1076"/>
          <ac:spMkLst>
            <pc:docMk/>
            <pc:sldMk cId="2307018179" sldId="754"/>
            <ac:spMk id="9" creationId="{08BF0A54-CC14-4DD2-B0B4-7B7B32F60945}"/>
          </ac:spMkLst>
        </pc:spChg>
        <pc:spChg chg="add mod">
          <ac:chgData name="ΠΑΝΑΓΙΩΤΗΣ ΤΣΑΠΑΡΑΣ" userId="14c29a0b-fba8-4de1-ba9f-ce710cf39d77" providerId="ADAL" clId="{25549973-BDAF-40C3-81A4-CB2E5C41CBCE}" dt="2021-12-02T09:26:15.735" v="1250" actId="20577"/>
          <ac:spMkLst>
            <pc:docMk/>
            <pc:sldMk cId="2307018179" sldId="754"/>
            <ac:spMk id="10" creationId="{E9601B57-AB59-4238-A24E-66A0C0D2EA17}"/>
          </ac:spMkLst>
        </pc:spChg>
        <pc:spChg chg="add mod">
          <ac:chgData name="ΠΑΝΑΓΙΩΤΗΣ ΤΣΑΠΑΡΑΣ" userId="14c29a0b-fba8-4de1-ba9f-ce710cf39d77" providerId="ADAL" clId="{25549973-BDAF-40C3-81A4-CB2E5C41CBCE}" dt="2021-12-02T09:26:51.156" v="1257" actId="20577"/>
          <ac:spMkLst>
            <pc:docMk/>
            <pc:sldMk cId="2307018179" sldId="754"/>
            <ac:spMk id="11" creationId="{D8725C70-6EFF-45F4-968F-F31ADEAC2FDF}"/>
          </ac:spMkLst>
        </pc:spChg>
        <pc:spChg chg="add mod">
          <ac:chgData name="ΠΑΝΑΓΙΩΤΗΣ ΤΣΑΠΑΡΑΣ" userId="14c29a0b-fba8-4de1-ba9f-ce710cf39d77" providerId="ADAL" clId="{25549973-BDAF-40C3-81A4-CB2E5C41CBCE}" dt="2021-12-02T09:26:47.565" v="1256" actId="20577"/>
          <ac:spMkLst>
            <pc:docMk/>
            <pc:sldMk cId="2307018179" sldId="754"/>
            <ac:spMk id="12" creationId="{62FA98DE-3F12-4C94-9A19-71605D5FE922}"/>
          </ac:spMkLst>
        </pc:spChg>
        <pc:spChg chg="add mod">
          <ac:chgData name="ΠΑΝΑΓΙΩΤΗΣ ΤΣΑΠΑΡΑΣ" userId="14c29a0b-fba8-4de1-ba9f-ce710cf39d77" providerId="ADAL" clId="{25549973-BDAF-40C3-81A4-CB2E5C41CBCE}" dt="2021-12-02T09:32:18.413" v="1371" actId="1076"/>
          <ac:spMkLst>
            <pc:docMk/>
            <pc:sldMk cId="2307018179" sldId="754"/>
            <ac:spMk id="14" creationId="{446F5D60-FFF2-4BF2-A268-016A682D6B41}"/>
          </ac:spMkLst>
        </pc:spChg>
        <pc:spChg chg="add mod">
          <ac:chgData name="ΠΑΝΑΓΙΩΤΗΣ ΤΣΑΠΑΡΑΣ" userId="14c29a0b-fba8-4de1-ba9f-ce710cf39d77" providerId="ADAL" clId="{25549973-BDAF-40C3-81A4-CB2E5C41CBCE}" dt="2021-12-02T09:33:13.924" v="1398" actId="1076"/>
          <ac:spMkLst>
            <pc:docMk/>
            <pc:sldMk cId="2307018179" sldId="754"/>
            <ac:spMk id="16" creationId="{AA95B6D2-705B-4168-81B3-D6FA31A0F7E9}"/>
          </ac:spMkLst>
        </pc:spChg>
        <pc:spChg chg="add mod">
          <ac:chgData name="ΠΑΝΑΓΙΩΤΗΣ ΤΣΑΠΑΡΑΣ" userId="14c29a0b-fba8-4de1-ba9f-ce710cf39d77" providerId="ADAL" clId="{25549973-BDAF-40C3-81A4-CB2E5C41CBCE}" dt="2021-12-02T09:33:45.876" v="1427" actId="6549"/>
          <ac:spMkLst>
            <pc:docMk/>
            <pc:sldMk cId="2307018179" sldId="754"/>
            <ac:spMk id="17" creationId="{B8452B22-DCA5-42DE-8200-4CB07504FD6A}"/>
          </ac:spMkLst>
        </pc:spChg>
        <pc:spChg chg="add mod">
          <ac:chgData name="ΠΑΝΑΓΙΩΤΗΣ ΤΣΑΠΑΡΑΣ" userId="14c29a0b-fba8-4de1-ba9f-ce710cf39d77" providerId="ADAL" clId="{25549973-BDAF-40C3-81A4-CB2E5C41CBCE}" dt="2021-12-02T09:34:17.962" v="1444" actId="20577"/>
          <ac:spMkLst>
            <pc:docMk/>
            <pc:sldMk cId="2307018179" sldId="754"/>
            <ac:spMk id="18" creationId="{2CE1A33A-705C-4B11-8038-DE9D1CE26BE6}"/>
          </ac:spMkLst>
        </pc:spChg>
        <pc:spChg chg="mod">
          <ac:chgData name="ΠΑΝΑΓΙΩΤΗΣ ΤΣΑΠΑΡΑΣ" userId="14c29a0b-fba8-4de1-ba9f-ce710cf39d77" providerId="ADAL" clId="{25549973-BDAF-40C3-81A4-CB2E5C41CBCE}" dt="2021-12-02T09:25:32.806" v="1235" actId="14100"/>
          <ac:spMkLst>
            <pc:docMk/>
            <pc:sldMk cId="2307018179" sldId="754"/>
            <ac:spMk id="1660930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549973-BDAF-40C3-81A4-CB2E5C41CBCE}" dt="2021-12-08T11:26:56.966" v="2113" actId="20577"/>
        <pc:sldMkLst>
          <pc:docMk/>
          <pc:sldMk cId="1842060443" sldId="761"/>
        </pc:sldMkLst>
        <pc:spChg chg="mod">
          <ac:chgData name="ΠΑΝΑΓΙΩΤΗΣ ΤΣΑΠΑΡΑΣ" userId="14c29a0b-fba8-4de1-ba9f-ce710cf39d77" providerId="ADAL" clId="{25549973-BDAF-40C3-81A4-CB2E5C41CBCE}" dt="2021-12-08T11:26:56.966" v="2113" actId="20577"/>
          <ac:spMkLst>
            <pc:docMk/>
            <pc:sldMk cId="1842060443" sldId="761"/>
            <ac:spMk id="1668098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549973-BDAF-40C3-81A4-CB2E5C41CBCE}" dt="2021-12-08T11:30:47.293" v="2282" actId="207"/>
        <pc:sldMkLst>
          <pc:docMk/>
          <pc:sldMk cId="1049492226" sldId="762"/>
        </pc:sldMkLst>
        <pc:spChg chg="mod">
          <ac:chgData name="ΠΑΝΑΓΙΩΤΗΣ ΤΣΑΠΑΡΑΣ" userId="14c29a0b-fba8-4de1-ba9f-ce710cf39d77" providerId="ADAL" clId="{25549973-BDAF-40C3-81A4-CB2E5C41CBCE}" dt="2021-12-08T11:30:47.293" v="2282" actId="207"/>
          <ac:spMkLst>
            <pc:docMk/>
            <pc:sldMk cId="1049492226" sldId="762"/>
            <ac:spMk id="1673218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549973-BDAF-40C3-81A4-CB2E5C41CBCE}" dt="2021-12-08T11:32:07.400" v="2296" actId="20577"/>
        <pc:sldMkLst>
          <pc:docMk/>
          <pc:sldMk cId="2693439789" sldId="764"/>
        </pc:sldMkLst>
        <pc:spChg chg="mod">
          <ac:chgData name="ΠΑΝΑΓΙΩΤΗΣ ΤΣΑΠΑΡΑΣ" userId="14c29a0b-fba8-4de1-ba9f-ce710cf39d77" providerId="ADAL" clId="{25549973-BDAF-40C3-81A4-CB2E5C41CBCE}" dt="2021-12-08T11:32:07.400" v="2296" actId="20577"/>
          <ac:spMkLst>
            <pc:docMk/>
            <pc:sldMk cId="2693439789" sldId="764"/>
            <ac:spMk id="1676290" creationId="{00000000-0000-0000-0000-000000000000}"/>
          </ac:spMkLst>
        </pc:spChg>
      </pc:sldChg>
      <pc:sldChg chg="modSp del mod modAnim">
        <pc:chgData name="ΠΑΝΑΓΙΩΤΗΣ ΤΣΑΠΑΡΑΣ" userId="14c29a0b-fba8-4de1-ba9f-ce710cf39d77" providerId="ADAL" clId="{25549973-BDAF-40C3-81A4-CB2E5C41CBCE}" dt="2021-12-09T14:04:16.696" v="4109" actId="47"/>
        <pc:sldMkLst>
          <pc:docMk/>
          <pc:sldMk cId="2833699116" sldId="767"/>
        </pc:sldMkLst>
        <pc:spChg chg="mod">
          <ac:chgData name="ΠΑΝΑΓΙΩΤΗΣ ΤΣΑΠΑΡΑΣ" userId="14c29a0b-fba8-4de1-ba9f-ce710cf39d77" providerId="ADAL" clId="{25549973-BDAF-40C3-81A4-CB2E5C41CBCE}" dt="2021-12-08T11:57:50.472" v="2505" actId="27636"/>
          <ac:spMkLst>
            <pc:docMk/>
            <pc:sldMk cId="2833699116" sldId="767"/>
            <ac:spMk id="1670146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549973-BDAF-40C3-81A4-CB2E5C41CBCE}" dt="2021-12-08T11:51:36.460" v="2437" actId="20577"/>
        <pc:sldMkLst>
          <pc:docMk/>
          <pc:sldMk cId="2511629851" sldId="770"/>
        </pc:sldMkLst>
        <pc:spChg chg="mod">
          <ac:chgData name="ΠΑΝΑΓΙΩΤΗΣ ΤΣΑΠΑΡΑΣ" userId="14c29a0b-fba8-4de1-ba9f-ce710cf39d77" providerId="ADAL" clId="{25549973-BDAF-40C3-81A4-CB2E5C41CBCE}" dt="2021-12-08T11:51:36.460" v="2437" actId="20577"/>
          <ac:spMkLst>
            <pc:docMk/>
            <pc:sldMk cId="2511629851" sldId="770"/>
            <ac:spMk id="3" creationId="{00000000-0000-0000-0000-000000000000}"/>
          </ac:spMkLst>
        </pc:spChg>
      </pc:sldChg>
      <pc:sldChg chg="ord">
        <pc:chgData name="ΠΑΝΑΓΙΩΤΗΣ ΤΣΑΠΑΡΑΣ" userId="14c29a0b-fba8-4de1-ba9f-ce710cf39d77" providerId="ADAL" clId="{25549973-BDAF-40C3-81A4-CB2E5C41CBCE}" dt="2021-12-02T09:47:34.894" v="1692"/>
        <pc:sldMkLst>
          <pc:docMk/>
          <pc:sldMk cId="3058878201" sldId="772"/>
        </pc:sldMkLst>
      </pc:sldChg>
      <pc:sldChg chg="addSp delSp modSp mod delAnim modAnim">
        <pc:chgData name="ΠΑΝΑΓΙΩΤΗΣ ΤΣΑΠΑΡΑΣ" userId="14c29a0b-fba8-4de1-ba9f-ce710cf39d77" providerId="ADAL" clId="{25549973-BDAF-40C3-81A4-CB2E5C41CBCE}" dt="2021-12-08T12:57:06.552" v="3300" actId="27636"/>
        <pc:sldMkLst>
          <pc:docMk/>
          <pc:sldMk cId="492655617" sldId="774"/>
        </pc:sldMkLst>
        <pc:spChg chg="mod">
          <ac:chgData name="ΠΑΝΑΓΙΩΤΗΣ ΤΣΑΠΑΡΑΣ" userId="14c29a0b-fba8-4de1-ba9f-ce710cf39d77" providerId="ADAL" clId="{25549973-BDAF-40C3-81A4-CB2E5C41CBCE}" dt="2021-12-08T12:48:46.733" v="3018" actId="313"/>
          <ac:spMkLst>
            <pc:docMk/>
            <pc:sldMk cId="492655617" sldId="774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25549973-BDAF-40C3-81A4-CB2E5C41CBCE}" dt="2021-12-08T12:57:06.552" v="3300" actId="27636"/>
          <ac:spMkLst>
            <pc:docMk/>
            <pc:sldMk cId="492655617" sldId="774"/>
            <ac:spMk id="3" creationId="{00000000-0000-0000-0000-000000000000}"/>
          </ac:spMkLst>
        </pc:spChg>
        <pc:spChg chg="add mod">
          <ac:chgData name="ΠΑΝΑΓΙΩΤΗΣ ΤΣΑΠΑΡΑΣ" userId="14c29a0b-fba8-4de1-ba9f-ce710cf39d77" providerId="ADAL" clId="{25549973-BDAF-40C3-81A4-CB2E5C41CBCE}" dt="2021-12-08T12:50:53.535" v="3048" actId="1076"/>
          <ac:spMkLst>
            <pc:docMk/>
            <pc:sldMk cId="492655617" sldId="774"/>
            <ac:spMk id="6" creationId="{4B3912E0-8CD7-46EB-B64F-287E4754F7DC}"/>
          </ac:spMkLst>
        </pc:spChg>
        <pc:spChg chg="mod">
          <ac:chgData name="ΠΑΝΑΓΙΩΤΗΣ ΤΣΑΠΑΡΑΣ" userId="14c29a0b-fba8-4de1-ba9f-ce710cf39d77" providerId="ADAL" clId="{25549973-BDAF-40C3-81A4-CB2E5C41CBCE}" dt="2021-12-02T09:48:48.732" v="1717"/>
          <ac:spMkLst>
            <pc:docMk/>
            <pc:sldMk cId="492655617" sldId="774"/>
            <ac:spMk id="9" creationId="{DF0D8A1D-6531-4718-A187-07FC9581706F}"/>
          </ac:spMkLst>
        </pc:spChg>
        <pc:spChg chg="del mod">
          <ac:chgData name="ΠΑΝΑΓΙΩΤΗΣ ΤΣΑΠΑΡΑΣ" userId="14c29a0b-fba8-4de1-ba9f-ce710cf39d77" providerId="ADAL" clId="{25549973-BDAF-40C3-81A4-CB2E5C41CBCE}" dt="2021-12-08T12:45:18.497" v="3000" actId="478"/>
          <ac:spMkLst>
            <pc:docMk/>
            <pc:sldMk cId="492655617" sldId="774"/>
            <ac:spMk id="10" creationId="{BFF327F0-4450-4975-BAE8-E5DB1409731F}"/>
          </ac:spMkLst>
        </pc:spChg>
        <pc:graphicFrameChg chg="mod">
          <ac:chgData name="ΠΑΝΑΓΙΩΤΗΣ ΤΣΑΠΑΡΑΣ" userId="14c29a0b-fba8-4de1-ba9f-ce710cf39d77" providerId="ADAL" clId="{25549973-BDAF-40C3-81A4-CB2E5C41CBCE}" dt="2021-12-08T12:53:07.519" v="3059"/>
          <ac:graphicFrameMkLst>
            <pc:docMk/>
            <pc:sldMk cId="492655617" sldId="774"/>
            <ac:graphicFrameMk id="4" creationId="{00000000-0000-0000-0000-000000000000}"/>
          </ac:graphicFrameMkLst>
        </pc:graphicFrameChg>
        <pc:graphicFrameChg chg="del">
          <ac:chgData name="ΠΑΝΑΓΙΩΤΗΣ ΤΣΑΠΑΡΑΣ" userId="14c29a0b-fba8-4de1-ba9f-ce710cf39d77" providerId="ADAL" clId="{25549973-BDAF-40C3-81A4-CB2E5C41CBCE}" dt="2021-12-08T12:45:22.580" v="3001" actId="478"/>
          <ac:graphicFrameMkLst>
            <pc:docMk/>
            <pc:sldMk cId="492655617" sldId="774"/>
            <ac:graphicFrameMk id="5" creationId="{00000000-0000-0000-0000-000000000000}"/>
          </ac:graphicFrameMkLst>
        </pc:graphicFrameChg>
        <pc:graphicFrameChg chg="add del mod modGraphic">
          <ac:chgData name="ΠΑΝΑΓΙΩΤΗΣ ΤΣΑΠΑΡΑΣ" userId="14c29a0b-fba8-4de1-ba9f-ce710cf39d77" providerId="ADAL" clId="{25549973-BDAF-40C3-81A4-CB2E5C41CBCE}" dt="2021-12-08T12:54:23.321" v="3070" actId="478"/>
          <ac:graphicFrameMkLst>
            <pc:docMk/>
            <pc:sldMk cId="492655617" sldId="774"/>
            <ac:graphicFrameMk id="8" creationId="{A13A78DE-0878-4338-83A8-D08ED261B38A}"/>
          </ac:graphicFrameMkLst>
        </pc:graphicFrameChg>
        <pc:graphicFrameChg chg="add mod modGraphic">
          <ac:chgData name="ΠΑΝΑΓΙΩΤΗΣ ΤΣΑΠΑΡΑΣ" userId="14c29a0b-fba8-4de1-ba9f-ce710cf39d77" providerId="ADAL" clId="{25549973-BDAF-40C3-81A4-CB2E5C41CBCE}" dt="2021-12-08T12:55:14.735" v="3078" actId="114"/>
          <ac:graphicFrameMkLst>
            <pc:docMk/>
            <pc:sldMk cId="492655617" sldId="774"/>
            <ac:graphicFrameMk id="11" creationId="{7D35E9B5-7FB0-4CB0-801C-B2CA0A5D4DA1}"/>
          </ac:graphicFrameMkLst>
        </pc:graphicFrameChg>
      </pc:sldChg>
      <pc:sldChg chg="addSp modSp mod">
        <pc:chgData name="ΠΑΝΑΓΙΩΤΗΣ ΤΣΑΠΑΡΑΣ" userId="14c29a0b-fba8-4de1-ba9f-ce710cf39d77" providerId="ADAL" clId="{25549973-BDAF-40C3-81A4-CB2E5C41CBCE}" dt="2022-03-30T09:57:54.529" v="4117" actId="15"/>
        <pc:sldMkLst>
          <pc:docMk/>
          <pc:sldMk cId="4186350082" sldId="775"/>
        </pc:sldMkLst>
        <pc:spChg chg="mod">
          <ac:chgData name="ΠΑΝΑΓΙΩΤΗΣ ΤΣΑΠΑΡΑΣ" userId="14c29a0b-fba8-4de1-ba9f-ce710cf39d77" providerId="ADAL" clId="{25549973-BDAF-40C3-81A4-CB2E5C41CBCE}" dt="2021-12-08T13:19:43.107" v="3645" actId="20577"/>
          <ac:spMkLst>
            <pc:docMk/>
            <pc:sldMk cId="4186350082" sldId="775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25549973-BDAF-40C3-81A4-CB2E5C41CBCE}" dt="2022-03-30T09:57:54.529" v="4117" actId="15"/>
          <ac:spMkLst>
            <pc:docMk/>
            <pc:sldMk cId="4186350082" sldId="775"/>
            <ac:spMk id="3" creationId="{00000000-0000-0000-0000-000000000000}"/>
          </ac:spMkLst>
        </pc:spChg>
        <pc:spChg chg="add mod">
          <ac:chgData name="ΠΑΝΑΓΙΩΤΗΣ ΤΣΑΠΑΡΑΣ" userId="14c29a0b-fba8-4de1-ba9f-ce710cf39d77" providerId="ADAL" clId="{25549973-BDAF-40C3-81A4-CB2E5C41CBCE}" dt="2021-12-08T13:25:36.165" v="3691" actId="20577"/>
          <ac:spMkLst>
            <pc:docMk/>
            <pc:sldMk cId="4186350082" sldId="775"/>
            <ac:spMk id="4" creationId="{635B208F-AA6F-4536-81E7-CA688A8ADBA7}"/>
          </ac:spMkLst>
        </pc:spChg>
        <pc:graphicFrameChg chg="add mod modGraphic">
          <ac:chgData name="ΠΑΝΑΓΙΩΤΗΣ ΤΣΑΠΑΡΑΣ" userId="14c29a0b-fba8-4de1-ba9f-ce710cf39d77" providerId="ADAL" clId="{25549973-BDAF-40C3-81A4-CB2E5C41CBCE}" dt="2021-12-08T13:23:20.281" v="3684" actId="20577"/>
          <ac:graphicFrameMkLst>
            <pc:docMk/>
            <pc:sldMk cId="4186350082" sldId="775"/>
            <ac:graphicFrameMk id="5" creationId="{CCAB2874-C5F9-4248-9B18-BA26BDFC6196}"/>
          </ac:graphicFrameMkLst>
        </pc:graphicFrameChg>
        <pc:graphicFrameChg chg="mod">
          <ac:chgData name="ΠΑΝΑΓΙΩΤΗΣ ΤΣΑΠΑΡΑΣ" userId="14c29a0b-fba8-4de1-ba9f-ce710cf39d77" providerId="ADAL" clId="{25549973-BDAF-40C3-81A4-CB2E5C41CBCE}" dt="2021-12-08T13:22:23.950" v="3651" actId="1076"/>
          <ac:graphicFrameMkLst>
            <pc:docMk/>
            <pc:sldMk cId="4186350082" sldId="775"/>
            <ac:graphicFrameMk id="6" creationId="{00000000-0000-0000-0000-000000000000}"/>
          </ac:graphicFrameMkLst>
        </pc:graphicFrameChg>
      </pc:sldChg>
      <pc:sldChg chg="addSp delSp modSp mod modShow">
        <pc:chgData name="ΠΑΝΑΓΙΩΤΗΣ ΤΣΑΠΑΡΑΣ" userId="14c29a0b-fba8-4de1-ba9f-ce710cf39d77" providerId="ADAL" clId="{25549973-BDAF-40C3-81A4-CB2E5C41CBCE}" dt="2022-03-30T09:58:36.793" v="4118" actId="729"/>
        <pc:sldMkLst>
          <pc:docMk/>
          <pc:sldMk cId="2436367575" sldId="776"/>
        </pc:sldMkLst>
        <pc:spChg chg="mod">
          <ac:chgData name="ΠΑΝΑΓΙΩΤΗΣ ΤΣΑΠΑΡΑΣ" userId="14c29a0b-fba8-4de1-ba9f-ce710cf39d77" providerId="ADAL" clId="{25549973-BDAF-40C3-81A4-CB2E5C41CBCE}" dt="2021-12-08T13:25:59.305" v="3728" actId="20577"/>
          <ac:spMkLst>
            <pc:docMk/>
            <pc:sldMk cId="2436367575" sldId="776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25549973-BDAF-40C3-81A4-CB2E5C41CBCE}" dt="2021-12-08T13:33:31.255" v="3975" actId="20577"/>
          <ac:spMkLst>
            <pc:docMk/>
            <pc:sldMk cId="2436367575" sldId="776"/>
            <ac:spMk id="3" creationId="{00000000-0000-0000-0000-000000000000}"/>
          </ac:spMkLst>
        </pc:spChg>
        <pc:graphicFrameChg chg="del">
          <ac:chgData name="ΠΑΝΑΓΙΩΤΗΣ ΤΣΑΠΑΡΑΣ" userId="14c29a0b-fba8-4de1-ba9f-ce710cf39d77" providerId="ADAL" clId="{25549973-BDAF-40C3-81A4-CB2E5C41CBCE}" dt="2021-12-08T13:26:45.470" v="3738" actId="478"/>
          <ac:graphicFrameMkLst>
            <pc:docMk/>
            <pc:sldMk cId="2436367575" sldId="776"/>
            <ac:graphicFrameMk id="5" creationId="{00000000-0000-0000-0000-000000000000}"/>
          </ac:graphicFrameMkLst>
        </pc:graphicFrameChg>
        <pc:graphicFrameChg chg="mod">
          <ac:chgData name="ΠΑΝΑΓΙΩΤΗΣ ΤΣΑΠΑΡΑΣ" userId="14c29a0b-fba8-4de1-ba9f-ce710cf39d77" providerId="ADAL" clId="{25549973-BDAF-40C3-81A4-CB2E5C41CBCE}" dt="2021-12-08T13:27:59.024" v="3742" actId="1076"/>
          <ac:graphicFrameMkLst>
            <pc:docMk/>
            <pc:sldMk cId="2436367575" sldId="776"/>
            <ac:graphicFrameMk id="6" creationId="{15BB78ED-1F36-4D19-BF19-8B9B78950BF6}"/>
          </ac:graphicFrameMkLst>
        </pc:graphicFrameChg>
        <pc:graphicFrameChg chg="add mod">
          <ac:chgData name="ΠΑΝΑΓΙΩΤΗΣ ΤΣΑΠΑΡΑΣ" userId="14c29a0b-fba8-4de1-ba9f-ce710cf39d77" providerId="ADAL" clId="{25549973-BDAF-40C3-81A4-CB2E5C41CBCE}" dt="2021-12-08T13:27:56.209" v="3741" actId="1076"/>
          <ac:graphicFrameMkLst>
            <pc:docMk/>
            <pc:sldMk cId="2436367575" sldId="776"/>
            <ac:graphicFrameMk id="7" creationId="{E8EC42FC-14F9-44AF-9D66-13A693DB71C2}"/>
          </ac:graphicFrameMkLst>
        </pc:graphicFrameChg>
      </pc:sldChg>
      <pc:sldChg chg="addSp delSp modSp mod">
        <pc:chgData name="ΠΑΝΑΓΙΩΤΗΣ ΤΣΑΠΑΡΑΣ" userId="14c29a0b-fba8-4de1-ba9f-ce710cf39d77" providerId="ADAL" clId="{25549973-BDAF-40C3-81A4-CB2E5C41CBCE}" dt="2021-12-08T13:41:31.534" v="4105" actId="1076"/>
        <pc:sldMkLst>
          <pc:docMk/>
          <pc:sldMk cId="3614050232" sldId="777"/>
        </pc:sldMkLst>
        <pc:spChg chg="mod">
          <ac:chgData name="ΠΑΝΑΓΙΩΤΗΣ ΤΣΑΠΑΡΑΣ" userId="14c29a0b-fba8-4de1-ba9f-ce710cf39d77" providerId="ADAL" clId="{25549973-BDAF-40C3-81A4-CB2E5C41CBCE}" dt="2021-12-08T13:40:25.767" v="4091" actId="207"/>
          <ac:spMkLst>
            <pc:docMk/>
            <pc:sldMk cId="3614050232" sldId="777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25549973-BDAF-40C3-81A4-CB2E5C41CBCE}" dt="2021-12-08T13:40:48.216" v="4095" actId="207"/>
          <ac:spMkLst>
            <pc:docMk/>
            <pc:sldMk cId="3614050232" sldId="777"/>
            <ac:spMk id="3" creationId="{00000000-0000-0000-0000-000000000000}"/>
          </ac:spMkLst>
        </pc:spChg>
        <pc:spChg chg="del mod">
          <ac:chgData name="ΠΑΝΑΓΙΩΤΗΣ ΤΣΑΠΑΡΑΣ" userId="14c29a0b-fba8-4de1-ba9f-ce710cf39d77" providerId="ADAL" clId="{25549973-BDAF-40C3-81A4-CB2E5C41CBCE}" dt="2021-12-08T13:40:54.413" v="4098"/>
          <ac:spMkLst>
            <pc:docMk/>
            <pc:sldMk cId="3614050232" sldId="777"/>
            <ac:spMk id="5" creationId="{00000000-0000-0000-0000-000000000000}"/>
          </ac:spMkLst>
        </pc:spChg>
        <pc:spChg chg="add mod">
          <ac:chgData name="ΠΑΝΑΓΙΩΤΗΣ ΤΣΑΠΑΡΑΣ" userId="14c29a0b-fba8-4de1-ba9f-ce710cf39d77" providerId="ADAL" clId="{25549973-BDAF-40C3-81A4-CB2E5C41CBCE}" dt="2021-12-08T13:41:31.534" v="4105" actId="1076"/>
          <ac:spMkLst>
            <pc:docMk/>
            <pc:sldMk cId="3614050232" sldId="777"/>
            <ac:spMk id="7" creationId="{547F160E-AA06-4FC0-B1CC-E8531583AE2F}"/>
          </ac:spMkLst>
        </pc:spChg>
        <pc:graphicFrameChg chg="del">
          <ac:chgData name="ΠΑΝΑΓΙΩΤΗΣ ΤΣΑΠΑΡΑΣ" userId="14c29a0b-fba8-4de1-ba9f-ce710cf39d77" providerId="ADAL" clId="{25549973-BDAF-40C3-81A4-CB2E5C41CBCE}" dt="2021-12-08T13:40:54.409" v="4096" actId="478"/>
          <ac:graphicFrameMkLst>
            <pc:docMk/>
            <pc:sldMk cId="3614050232" sldId="777"/>
            <ac:graphicFrameMk id="4" creationId="{00000000-0000-0000-0000-000000000000}"/>
          </ac:graphicFrameMkLst>
        </pc:graphicFrameChg>
        <pc:graphicFrameChg chg="add mod">
          <ac:chgData name="ΠΑΝΑΓΙΩΤΗΣ ΤΣΑΠΑΡΑΣ" userId="14c29a0b-fba8-4de1-ba9f-ce710cf39d77" providerId="ADAL" clId="{25549973-BDAF-40C3-81A4-CB2E5C41CBCE}" dt="2021-12-08T13:41:09.909" v="4100" actId="1076"/>
          <ac:graphicFrameMkLst>
            <pc:docMk/>
            <pc:sldMk cId="3614050232" sldId="777"/>
            <ac:graphicFrameMk id="6" creationId="{241F23FC-EA93-4A90-8AA4-B4F0D07FCD0E}"/>
          </ac:graphicFrameMkLst>
        </pc:graphicFrameChg>
      </pc:sldChg>
      <pc:sldChg chg="addSp modSp mod">
        <pc:chgData name="ΠΑΝΑΓΙΩΤΗΣ ΤΣΑΠΑΡΑΣ" userId="14c29a0b-fba8-4de1-ba9f-ce710cf39d77" providerId="ADAL" clId="{25549973-BDAF-40C3-81A4-CB2E5C41CBCE}" dt="2021-12-08T12:04:07.498" v="2987" actId="207"/>
        <pc:sldMkLst>
          <pc:docMk/>
          <pc:sldMk cId="951115987" sldId="782"/>
        </pc:sldMkLst>
        <pc:spChg chg="mod">
          <ac:chgData name="ΠΑΝΑΓΙΩΤΗΣ ΤΣΑΠΑΡΑΣ" userId="14c29a0b-fba8-4de1-ba9f-ce710cf39d77" providerId="ADAL" clId="{25549973-BDAF-40C3-81A4-CB2E5C41CBCE}" dt="2021-12-08T12:04:07.498" v="2987" actId="207"/>
          <ac:spMkLst>
            <pc:docMk/>
            <pc:sldMk cId="951115987" sldId="782"/>
            <ac:spMk id="3" creationId="{ED02408C-EC97-497F-9506-93142EDC9DBF}"/>
          </ac:spMkLst>
        </pc:spChg>
        <pc:spChg chg="add mod">
          <ac:chgData name="ΠΑΝΑΓΙΩΤΗΣ ΤΣΑΠΑΡΑΣ" userId="14c29a0b-fba8-4de1-ba9f-ce710cf39d77" providerId="ADAL" clId="{25549973-BDAF-40C3-81A4-CB2E5C41CBCE}" dt="2021-12-02T09:46:32.839" v="1640" actId="208"/>
          <ac:spMkLst>
            <pc:docMk/>
            <pc:sldMk cId="951115987" sldId="782"/>
            <ac:spMk id="4" creationId="{80D1BD71-BAAF-4776-99FE-A1FB7A6B6DEE}"/>
          </ac:spMkLst>
        </pc:spChg>
        <pc:spChg chg="add mod">
          <ac:chgData name="ΠΑΝΑΓΙΩΤΗΣ ΤΣΑΠΑΡΑΣ" userId="14c29a0b-fba8-4de1-ba9f-ce710cf39d77" providerId="ADAL" clId="{25549973-BDAF-40C3-81A4-CB2E5C41CBCE}" dt="2021-12-02T09:47:13.085" v="1688" actId="208"/>
          <ac:spMkLst>
            <pc:docMk/>
            <pc:sldMk cId="951115987" sldId="782"/>
            <ac:spMk id="6" creationId="{AD109028-848B-4DB5-B8B5-5946B34AF710}"/>
          </ac:spMkLst>
        </pc:spChg>
        <pc:spChg chg="add mod">
          <ac:chgData name="ΠΑΝΑΓΙΩΤΗΣ ΤΣΑΠΑΡΑΣ" userId="14c29a0b-fba8-4de1-ba9f-ce710cf39d77" providerId="ADAL" clId="{25549973-BDAF-40C3-81A4-CB2E5C41CBCE}" dt="2021-12-02T09:47:19.962" v="1690" actId="1076"/>
          <ac:spMkLst>
            <pc:docMk/>
            <pc:sldMk cId="951115987" sldId="782"/>
            <ac:spMk id="7" creationId="{17E31248-6843-4110-AD2A-85B1A1245D65}"/>
          </ac:spMkLst>
        </pc:spChg>
      </pc:sldChg>
      <pc:sldChg chg="modSp add mod">
        <pc:chgData name="ΠΑΝΑΓΙΩΤΗΣ ΤΣΑΠΑΡΑΣ" userId="14c29a0b-fba8-4de1-ba9f-ce710cf39d77" providerId="ADAL" clId="{25549973-BDAF-40C3-81A4-CB2E5C41CBCE}" dt="2021-12-02T09:08:18.514" v="57" actId="6549"/>
        <pc:sldMkLst>
          <pc:docMk/>
          <pc:sldMk cId="1295673172" sldId="787"/>
        </pc:sldMkLst>
        <pc:spChg chg="mod">
          <ac:chgData name="ΠΑΝΑΓΙΩΤΗΣ ΤΣΑΠΑΡΑΣ" userId="14c29a0b-fba8-4de1-ba9f-ce710cf39d77" providerId="ADAL" clId="{25549973-BDAF-40C3-81A4-CB2E5C41CBCE}" dt="2021-12-02T09:08:18.514" v="57" actId="6549"/>
          <ac:spMkLst>
            <pc:docMk/>
            <pc:sldMk cId="1295673172" sldId="787"/>
            <ac:spMk id="1656835" creationId="{00000000-0000-0000-0000-000000000000}"/>
          </ac:spMkLst>
        </pc:spChg>
      </pc:sldChg>
      <pc:sldChg chg="modSp new mod">
        <pc:chgData name="ΠΑΝΑΓΙΩΤΗΣ ΤΣΑΠΑΡΑΣ" userId="14c29a0b-fba8-4de1-ba9f-ce710cf39d77" providerId="ADAL" clId="{25549973-BDAF-40C3-81A4-CB2E5C41CBCE}" dt="2021-12-02T09:17:54.913" v="1185" actId="207"/>
        <pc:sldMkLst>
          <pc:docMk/>
          <pc:sldMk cId="2599154900" sldId="788"/>
        </pc:sldMkLst>
        <pc:spChg chg="mod">
          <ac:chgData name="ΠΑΝΑΓΙΩΤΗΣ ΤΣΑΠΑΡΑΣ" userId="14c29a0b-fba8-4de1-ba9f-ce710cf39d77" providerId="ADAL" clId="{25549973-BDAF-40C3-81A4-CB2E5C41CBCE}" dt="2021-12-02T09:15:58.505" v="1034" actId="20577"/>
          <ac:spMkLst>
            <pc:docMk/>
            <pc:sldMk cId="2599154900" sldId="788"/>
            <ac:spMk id="2" creationId="{4ED261F2-11C2-43F1-8A9C-0EC879BBD69F}"/>
          </ac:spMkLst>
        </pc:spChg>
        <pc:spChg chg="mod">
          <ac:chgData name="ΠΑΝΑΓΙΩΤΗΣ ΤΣΑΠΑΡΑΣ" userId="14c29a0b-fba8-4de1-ba9f-ce710cf39d77" providerId="ADAL" clId="{25549973-BDAF-40C3-81A4-CB2E5C41CBCE}" dt="2021-12-02T09:17:54.913" v="1185" actId="207"/>
          <ac:spMkLst>
            <pc:docMk/>
            <pc:sldMk cId="2599154900" sldId="788"/>
            <ac:spMk id="3" creationId="{48467095-52D7-4C68-9232-CDEF0E383301}"/>
          </ac:spMkLst>
        </pc:spChg>
      </pc:sldChg>
      <pc:sldChg chg="addSp delSp modSp add mod modAnim">
        <pc:chgData name="ΠΑΝΑΓΙΩΤΗΣ ΤΣΑΠΑΡΑΣ" userId="14c29a0b-fba8-4de1-ba9f-ce710cf39d77" providerId="ADAL" clId="{25549973-BDAF-40C3-81A4-CB2E5C41CBCE}" dt="2021-12-02T09:42:38.884" v="1555" actId="20577"/>
        <pc:sldMkLst>
          <pc:docMk/>
          <pc:sldMk cId="2321402685" sldId="789"/>
        </pc:sldMkLst>
        <pc:spChg chg="del mod">
          <ac:chgData name="ΠΑΝΑΓΙΩΤΗΣ ΤΣΑΠΑΡΑΣ" userId="14c29a0b-fba8-4de1-ba9f-ce710cf39d77" providerId="ADAL" clId="{25549973-BDAF-40C3-81A4-CB2E5C41CBCE}" dt="2021-12-02T09:35:39.462" v="1455" actId="478"/>
          <ac:spMkLst>
            <pc:docMk/>
            <pc:sldMk cId="2321402685" sldId="789"/>
            <ac:spMk id="2" creationId="{679928AB-B224-4D02-9553-2B981025D383}"/>
          </ac:spMkLst>
        </pc:spChg>
        <pc:spChg chg="add mod">
          <ac:chgData name="ΠΑΝΑΓΙΩΤΗΣ ΤΣΑΠΑΡΑΣ" userId="14c29a0b-fba8-4de1-ba9f-ce710cf39d77" providerId="ADAL" clId="{25549973-BDAF-40C3-81A4-CB2E5C41CBCE}" dt="2021-12-02T09:42:38.884" v="1555" actId="20577"/>
          <ac:spMkLst>
            <pc:docMk/>
            <pc:sldMk cId="2321402685" sldId="789"/>
            <ac:spMk id="3" creationId="{2BECA318-6012-4058-BCF3-0E9A9474317A}"/>
          </ac:spMkLst>
        </pc:spChg>
        <pc:spChg chg="add mod">
          <ac:chgData name="ΠΑΝΑΓΙΩΤΗΣ ΤΣΑΠΑΡΑΣ" userId="14c29a0b-fba8-4de1-ba9f-ce710cf39d77" providerId="ADAL" clId="{25549973-BDAF-40C3-81A4-CB2E5C41CBCE}" dt="2021-12-02T09:36:46.648" v="1469" actId="207"/>
          <ac:spMkLst>
            <pc:docMk/>
            <pc:sldMk cId="2321402685" sldId="789"/>
            <ac:spMk id="5" creationId="{FE8029B9-C9A3-46FF-9D25-FBFB90B5CCA9}"/>
          </ac:spMkLst>
        </pc:spChg>
        <pc:spChg chg="add mod">
          <ac:chgData name="ΠΑΝΑΓΙΩΤΗΣ ΤΣΑΠΑΡΑΣ" userId="14c29a0b-fba8-4de1-ba9f-ce710cf39d77" providerId="ADAL" clId="{25549973-BDAF-40C3-81A4-CB2E5C41CBCE}" dt="2021-12-02T09:37:06.799" v="1472" actId="207"/>
          <ac:spMkLst>
            <pc:docMk/>
            <pc:sldMk cId="2321402685" sldId="789"/>
            <ac:spMk id="6" creationId="{FC840F55-7EA9-4641-A57F-76E35BAD6279}"/>
          </ac:spMkLst>
        </pc:spChg>
        <pc:spChg chg="add mod">
          <ac:chgData name="ΠΑΝΑΓΙΩΤΗΣ ΤΣΑΠΑΡΑΣ" userId="14c29a0b-fba8-4de1-ba9f-ce710cf39d77" providerId="ADAL" clId="{25549973-BDAF-40C3-81A4-CB2E5C41CBCE}" dt="2021-12-02T09:36:13.981" v="1465" actId="1076"/>
          <ac:spMkLst>
            <pc:docMk/>
            <pc:sldMk cId="2321402685" sldId="789"/>
            <ac:spMk id="7" creationId="{B7139027-EFD0-4244-B17D-C88CA0D88D40}"/>
          </ac:spMkLst>
        </pc:spChg>
        <pc:spChg chg="add mod">
          <ac:chgData name="ΠΑΝΑΓΙΩΤΗΣ ΤΣΑΠΑΡΑΣ" userId="14c29a0b-fba8-4de1-ba9f-ce710cf39d77" providerId="ADAL" clId="{25549973-BDAF-40C3-81A4-CB2E5C41CBCE}" dt="2021-12-02T09:36:13.981" v="1465" actId="1076"/>
          <ac:spMkLst>
            <pc:docMk/>
            <pc:sldMk cId="2321402685" sldId="789"/>
            <ac:spMk id="8" creationId="{1F14BEEB-F048-4A6D-B8B3-62027D109C34}"/>
          </ac:spMkLst>
        </pc:spChg>
        <pc:spChg chg="add mod">
          <ac:chgData name="ΠΑΝΑΓΙΩΤΗΣ ΤΣΑΠΑΡΑΣ" userId="14c29a0b-fba8-4de1-ba9f-ce710cf39d77" providerId="ADAL" clId="{25549973-BDAF-40C3-81A4-CB2E5C41CBCE}" dt="2021-12-02T09:36:13.981" v="1465" actId="1076"/>
          <ac:spMkLst>
            <pc:docMk/>
            <pc:sldMk cId="2321402685" sldId="789"/>
            <ac:spMk id="9" creationId="{CB1468DE-7B59-4AE3-B0AD-23771671A8C4}"/>
          </ac:spMkLst>
        </pc:spChg>
        <pc:spChg chg="add mod">
          <ac:chgData name="ΠΑΝΑΓΙΩΤΗΣ ΤΣΑΠΑΡΑΣ" userId="14c29a0b-fba8-4de1-ba9f-ce710cf39d77" providerId="ADAL" clId="{25549973-BDAF-40C3-81A4-CB2E5C41CBCE}" dt="2021-12-02T09:36:13.981" v="1465" actId="1076"/>
          <ac:spMkLst>
            <pc:docMk/>
            <pc:sldMk cId="2321402685" sldId="789"/>
            <ac:spMk id="10" creationId="{0CD876B0-9385-4007-8EE4-8F9E3FED386D}"/>
          </ac:spMkLst>
        </pc:spChg>
        <pc:spChg chg="mod">
          <ac:chgData name="ΠΑΝΑΓΙΩΤΗΣ ΤΣΑΠΑΡΑΣ" userId="14c29a0b-fba8-4de1-ba9f-ce710cf39d77" providerId="ADAL" clId="{25549973-BDAF-40C3-81A4-CB2E5C41CBCE}" dt="2021-12-02T09:35:55.817" v="1463" actId="27636"/>
          <ac:spMkLst>
            <pc:docMk/>
            <pc:sldMk cId="2321402685" sldId="789"/>
            <ac:spMk id="1660930" creationId="{00000000-0000-0000-0000-000000000000}"/>
          </ac:spMkLst>
        </pc:spChg>
      </pc:sldChg>
      <pc:sldChg chg="modSp new mod">
        <pc:chgData name="ΠΑΝΑΓΙΩΤΗΣ ΤΣΑΠΑΡΑΣ" userId="14c29a0b-fba8-4de1-ba9f-ce710cf39d77" providerId="ADAL" clId="{25549973-BDAF-40C3-81A4-CB2E5C41CBCE}" dt="2021-12-09T14:04:11.572" v="4108"/>
        <pc:sldMkLst>
          <pc:docMk/>
          <pc:sldMk cId="127965490" sldId="790"/>
        </pc:sldMkLst>
        <pc:spChg chg="mod">
          <ac:chgData name="ΠΑΝΑΓΙΩΤΗΣ ΤΣΑΠΑΡΑΣ" userId="14c29a0b-fba8-4de1-ba9f-ce710cf39d77" providerId="ADAL" clId="{25549973-BDAF-40C3-81A4-CB2E5C41CBCE}" dt="2021-12-09T14:04:11.572" v="4108"/>
          <ac:spMkLst>
            <pc:docMk/>
            <pc:sldMk cId="127965490" sldId="790"/>
            <ac:spMk id="2" creationId="{2325293F-2DF4-4617-B4EF-34C9F8D60F14}"/>
          </ac:spMkLst>
        </pc:spChg>
        <pc:spChg chg="mod">
          <ac:chgData name="ΠΑΝΑΓΙΩΤΗΣ ΤΣΑΠΑΡΑΣ" userId="14c29a0b-fba8-4de1-ba9f-ce710cf39d77" providerId="ADAL" clId="{25549973-BDAF-40C3-81A4-CB2E5C41CBCE}" dt="2021-12-08T12:01:58.861" v="2866" actId="20577"/>
          <ac:spMkLst>
            <pc:docMk/>
            <pc:sldMk cId="127965490" sldId="790"/>
            <ac:spMk id="3" creationId="{46B80ED7-7E36-4CA4-95B9-3E9A148572F8}"/>
          </ac:spMkLst>
        </pc:spChg>
      </pc:sldChg>
      <pc:sldChg chg="add del">
        <pc:chgData name="ΠΑΝΑΓΙΩΤΗΣ ΤΣΑΠΑΡΑΣ" userId="14c29a0b-fba8-4de1-ba9f-ce710cf39d77" providerId="ADAL" clId="{25549973-BDAF-40C3-81A4-CB2E5C41CBCE}" dt="2021-12-02T09:43:00.099" v="1556" actId="47"/>
        <pc:sldMkLst>
          <pc:docMk/>
          <pc:sldMk cId="3487947614" sldId="790"/>
        </pc:sldMkLst>
      </pc:sldChg>
      <pc:sldChg chg="modSp new del mod">
        <pc:chgData name="ΠΑΝΑΓΙΩΤΗΣ ΤΣΑΠΑΡΑΣ" userId="14c29a0b-fba8-4de1-ba9f-ce710cf39d77" providerId="ADAL" clId="{25549973-BDAF-40C3-81A4-CB2E5C41CBCE}" dt="2021-12-02T09:25:22.350" v="1233" actId="680"/>
        <pc:sldMkLst>
          <pc:docMk/>
          <pc:sldMk cId="2554350957" sldId="791"/>
        </pc:sldMkLst>
        <pc:spChg chg="mod">
          <ac:chgData name="ΠΑΝΑΓΙΩΤΗΣ ΤΣΑΠΑΡΑΣ" userId="14c29a0b-fba8-4de1-ba9f-ce710cf39d77" providerId="ADAL" clId="{25549973-BDAF-40C3-81A4-CB2E5C41CBCE}" dt="2021-12-02T09:25:21.330" v="1232"/>
          <ac:spMkLst>
            <pc:docMk/>
            <pc:sldMk cId="2554350957" sldId="791"/>
            <ac:spMk id="3" creationId="{55AF2152-B084-4841-AF32-DF836E65BD93}"/>
          </ac:spMkLst>
        </pc:spChg>
      </pc:sldChg>
      <pc:sldChg chg="addSp delSp modSp add mod">
        <pc:chgData name="ΠΑΝΑΓΙΩΤΗΣ ΤΣΑΠΑΡΑΣ" userId="14c29a0b-fba8-4de1-ba9f-ce710cf39d77" providerId="ADAL" clId="{25549973-BDAF-40C3-81A4-CB2E5C41CBCE}" dt="2021-12-08T13:42:01.261" v="4107" actId="27636"/>
        <pc:sldMkLst>
          <pc:docMk/>
          <pc:sldMk cId="3998077437" sldId="791"/>
        </pc:sldMkLst>
        <pc:spChg chg="mod">
          <ac:chgData name="ΠΑΝΑΓΙΩΤΗΣ ΤΣΑΠΑΡΑΣ" userId="14c29a0b-fba8-4de1-ba9f-ce710cf39d77" providerId="ADAL" clId="{25549973-BDAF-40C3-81A4-CB2E5C41CBCE}" dt="2021-12-08T13:29:36.162" v="3804" actId="27636"/>
          <ac:spMkLst>
            <pc:docMk/>
            <pc:sldMk cId="3998077437" sldId="791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25549973-BDAF-40C3-81A4-CB2E5C41CBCE}" dt="2021-12-08T13:42:01.261" v="4107" actId="27636"/>
          <ac:spMkLst>
            <pc:docMk/>
            <pc:sldMk cId="3998077437" sldId="791"/>
            <ac:spMk id="3" creationId="{00000000-0000-0000-0000-000000000000}"/>
          </ac:spMkLst>
        </pc:spChg>
        <pc:spChg chg="add mod">
          <ac:chgData name="ΠΑΝΑΓΙΩΤΗΣ ΤΣΑΠΑΡΑΣ" userId="14c29a0b-fba8-4de1-ba9f-ce710cf39d77" providerId="ADAL" clId="{25549973-BDAF-40C3-81A4-CB2E5C41CBCE}" dt="2021-12-08T13:39:03.572" v="4054" actId="1076"/>
          <ac:spMkLst>
            <pc:docMk/>
            <pc:sldMk cId="3998077437" sldId="791"/>
            <ac:spMk id="4" creationId="{A1D38D5D-5131-4DFA-98E9-A1309D22ABA4}"/>
          </ac:spMkLst>
        </pc:spChg>
        <pc:spChg chg="add mod">
          <ac:chgData name="ΠΑΝΑΓΙΩΤΗΣ ΤΣΑΠΑΡΑΣ" userId="14c29a0b-fba8-4de1-ba9f-ce710cf39d77" providerId="ADAL" clId="{25549973-BDAF-40C3-81A4-CB2E5C41CBCE}" dt="2021-12-08T13:40:05.350" v="4077" actId="1076"/>
          <ac:spMkLst>
            <pc:docMk/>
            <pc:sldMk cId="3998077437" sldId="791"/>
            <ac:spMk id="10" creationId="{8613D616-BC0D-4969-A04D-44BC502269CD}"/>
          </ac:spMkLst>
        </pc:spChg>
        <pc:graphicFrameChg chg="del">
          <ac:chgData name="ΠΑΝΑΓΙΩΤΗΣ ΤΣΑΠΑΡΑΣ" userId="14c29a0b-fba8-4de1-ba9f-ce710cf39d77" providerId="ADAL" clId="{25549973-BDAF-40C3-81A4-CB2E5C41CBCE}" dt="2021-12-08T13:29:39.590" v="3805" actId="478"/>
          <ac:graphicFrameMkLst>
            <pc:docMk/>
            <pc:sldMk cId="3998077437" sldId="791"/>
            <ac:graphicFrameMk id="6" creationId="{15BB78ED-1F36-4D19-BF19-8B9B78950BF6}"/>
          </ac:graphicFrameMkLst>
        </pc:graphicFrameChg>
        <pc:graphicFrameChg chg="mod modGraphic">
          <ac:chgData name="ΠΑΝΑΓΙΩΤΗΣ ΤΣΑΠΑΡΑΣ" userId="14c29a0b-fba8-4de1-ba9f-ce710cf39d77" providerId="ADAL" clId="{25549973-BDAF-40C3-81A4-CB2E5C41CBCE}" dt="2021-12-08T13:36:10.063" v="4015" actId="14734"/>
          <ac:graphicFrameMkLst>
            <pc:docMk/>
            <pc:sldMk cId="3998077437" sldId="791"/>
            <ac:graphicFrameMk id="7" creationId="{E8EC42FC-14F9-44AF-9D66-13A693DB71C2}"/>
          </ac:graphicFrameMkLst>
        </pc:graphicFrameChg>
        <pc:graphicFrameChg chg="add del mod modGraphic">
          <ac:chgData name="ΠΑΝΑΓΙΩΤΗΣ ΤΣΑΠΑΡΑΣ" userId="14c29a0b-fba8-4de1-ba9f-ce710cf39d77" providerId="ADAL" clId="{25549973-BDAF-40C3-81A4-CB2E5C41CBCE}" dt="2021-12-08T13:36:54.730" v="4020" actId="2166"/>
          <ac:graphicFrameMkLst>
            <pc:docMk/>
            <pc:sldMk cId="3998077437" sldId="791"/>
            <ac:graphicFrameMk id="8" creationId="{92CB9AF2-6A70-4AFA-85AD-D495765B9854}"/>
          </ac:graphicFrameMkLst>
        </pc:graphicFrameChg>
        <pc:graphicFrameChg chg="add mod modGraphic">
          <ac:chgData name="ΠΑΝΑΓΙΩΤΗΣ ΤΣΑΠΑΡΑΣ" userId="14c29a0b-fba8-4de1-ba9f-ce710cf39d77" providerId="ADAL" clId="{25549973-BDAF-40C3-81A4-CB2E5C41CBCE}" dt="2021-12-08T13:38:12.168" v="4037" actId="20577"/>
          <ac:graphicFrameMkLst>
            <pc:docMk/>
            <pc:sldMk cId="3998077437" sldId="791"/>
            <ac:graphicFrameMk id="9" creationId="{F4570520-6CC5-4F33-AAFA-F842F21BCC0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99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8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040533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8217" y="1143000"/>
            <a:ext cx="5444067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484" y="1143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484" y="3810000"/>
            <a:ext cx="5444067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40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0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Clustering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382000" cy="2209800"/>
          </a:xfrm>
        </p:spPr>
        <p:txBody>
          <a:bodyPr>
            <a:normAutofit/>
          </a:bodyPr>
          <a:lstStyle/>
          <a:p>
            <a:r>
              <a:rPr lang="en-US" dirty="0"/>
              <a:t>The k-means algorithm</a:t>
            </a:r>
          </a:p>
          <a:p>
            <a:r>
              <a:rPr lang="en-US" dirty="0"/>
              <a:t>Hierarchical Clustering</a:t>
            </a:r>
          </a:p>
          <a:p>
            <a:r>
              <a:rPr lang="en-US" dirty="0"/>
              <a:t>The DBSCAN algorithm</a:t>
            </a:r>
            <a:endParaRPr lang="el-GR" dirty="0"/>
          </a:p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44488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522412"/>
            <a:ext cx="109982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Center-based Clusters: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set of objects such that an object in a cluster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closer</a:t>
            </a:r>
            <a:r>
              <a:rPr lang="en-US" dirty="0"/>
              <a:t> (more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</a:t>
            </a:r>
            <a:r>
              <a:rPr lang="en-US" dirty="0"/>
              <a:t>) to the “center” of a cluster, than to the center of any other cluster 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The center of a cluster is often a </a:t>
            </a:r>
            <a:r>
              <a:rPr lang="en-US" dirty="0">
                <a:solidFill>
                  <a:srgbClr val="FF0000"/>
                </a:solidFill>
              </a:rPr>
              <a:t>centroid</a:t>
            </a:r>
            <a:r>
              <a:rPr lang="en-US" dirty="0"/>
              <a:t>, the minimizer of distances from all the points in the cluster, or a </a:t>
            </a:r>
            <a:r>
              <a:rPr lang="en-US" dirty="0" err="1">
                <a:solidFill>
                  <a:srgbClr val="FF0000"/>
                </a:solidFill>
              </a:rPr>
              <a:t>medoid</a:t>
            </a:r>
            <a:r>
              <a:rPr lang="en-US" dirty="0"/>
              <a:t>, the most “representative” point of a cluster </a:t>
            </a:r>
          </a:p>
          <a:p>
            <a:pPr marL="342900" indent="-342900">
              <a:lnSpc>
                <a:spcPct val="90000"/>
              </a:lnSpc>
            </a:pPr>
            <a:endParaRPr lang="en-US" dirty="0"/>
          </a:p>
        </p:txBody>
      </p:sp>
      <p:sp>
        <p:nvSpPr>
          <p:cNvPr id="1543172" name="Oval 4"/>
          <p:cNvSpPr>
            <a:spLocks noChangeAspect="1" noChangeArrowheads="1"/>
          </p:cNvSpPr>
          <p:nvPr/>
        </p:nvSpPr>
        <p:spPr bwMode="auto">
          <a:xfrm>
            <a:off x="2667000" y="4570412"/>
            <a:ext cx="1371600" cy="1371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3" name="Oval 5"/>
          <p:cNvSpPr>
            <a:spLocks noChangeAspect="1" noChangeArrowheads="1"/>
          </p:cNvSpPr>
          <p:nvPr/>
        </p:nvSpPr>
        <p:spPr bwMode="auto">
          <a:xfrm>
            <a:off x="4038600" y="4570412"/>
            <a:ext cx="1371600" cy="137160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4" name="Oval 6"/>
          <p:cNvSpPr>
            <a:spLocks noChangeAspect="1" noChangeArrowheads="1"/>
          </p:cNvSpPr>
          <p:nvPr/>
        </p:nvSpPr>
        <p:spPr bwMode="auto">
          <a:xfrm>
            <a:off x="6846888" y="4708526"/>
            <a:ext cx="1166812" cy="1100137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5" name="Oval 7"/>
          <p:cNvSpPr>
            <a:spLocks noChangeAspect="1" noChangeArrowheads="1"/>
          </p:cNvSpPr>
          <p:nvPr/>
        </p:nvSpPr>
        <p:spPr bwMode="auto">
          <a:xfrm>
            <a:off x="8218488" y="4708526"/>
            <a:ext cx="1166812" cy="1100137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176" name="Text Box 8"/>
          <p:cNvSpPr txBox="1">
            <a:spLocks noChangeArrowheads="1"/>
          </p:cNvSpPr>
          <p:nvPr/>
        </p:nvSpPr>
        <p:spPr bwMode="auto">
          <a:xfrm>
            <a:off x="4495800" y="6170613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 center-based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287622602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2412"/>
            <a:ext cx="10820400" cy="4954588"/>
          </a:xfrm>
        </p:spPr>
        <p:txBody>
          <a:bodyPr/>
          <a:lstStyle/>
          <a:p>
            <a:pPr marL="342900" indent="-342900"/>
            <a:r>
              <a:rPr lang="en-US" sz="2600" dirty="0"/>
              <a:t>Correlation of incidence and proximity matrices for the K-means </a:t>
            </a:r>
            <a:r>
              <a:rPr lang="en-US" sz="2600" dirty="0" err="1"/>
              <a:t>clusterings</a:t>
            </a:r>
            <a:r>
              <a:rPr lang="en-US" sz="2600" dirty="0"/>
              <a:t> of the following two data sets.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72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77827"/>
            <a:ext cx="8686800" cy="1066800"/>
          </a:xfrm>
        </p:spPr>
        <p:txBody>
          <a:bodyPr>
            <a:noAutofit/>
          </a:bodyPr>
          <a:lstStyle/>
          <a:p>
            <a:r>
              <a:rPr lang="en-US" dirty="0"/>
              <a:t>Statistical Framework for Correlation</a:t>
            </a:r>
          </a:p>
        </p:txBody>
      </p:sp>
      <p:pic>
        <p:nvPicPr>
          <p:cNvPr id="1672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1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2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9589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2209800" y="57150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-0.9235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4953000" y="57150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Corr</a:t>
            </a:r>
            <a:r>
              <a:rPr lang="en-US" dirty="0"/>
              <a:t> = -0.5810</a:t>
            </a:r>
          </a:p>
        </p:txBody>
      </p:sp>
      <p:pic>
        <p:nvPicPr>
          <p:cNvPr id="1672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2590801"/>
            <a:ext cx="3656013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92216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p-value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we do is similar to a </a:t>
            </a:r>
            <a:r>
              <a:rPr lang="en-US" dirty="0">
                <a:solidFill>
                  <a:srgbClr val="FF0000"/>
                </a:solidFill>
              </a:rPr>
              <a:t>permutation test</a:t>
            </a:r>
            <a:r>
              <a:rPr lang="en-US" dirty="0"/>
              <a:t>:</a:t>
            </a:r>
          </a:p>
          <a:p>
            <a:r>
              <a:rPr lang="en-US" dirty="0"/>
              <a:t>We have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measurement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v</a:t>
            </a:r>
            <a:r>
              <a:rPr lang="en-US" dirty="0"/>
              <a:t> (e.g., the SSE value)</a:t>
            </a:r>
          </a:p>
          <a:p>
            <a:r>
              <a:rPr lang="en-US" dirty="0"/>
              <a:t>We compute </a:t>
            </a:r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en-US" dirty="0"/>
              <a:t> measurements on </a:t>
            </a:r>
            <a:r>
              <a:rPr lang="en-US" dirty="0">
                <a:solidFill>
                  <a:srgbClr val="0070C0"/>
                </a:solidFill>
              </a:rPr>
              <a:t>random datasets</a:t>
            </a:r>
          </a:p>
          <a:p>
            <a:r>
              <a:rPr lang="en-US" dirty="0"/>
              <a:t>We 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empirical p-value </a:t>
            </a:r>
            <a:r>
              <a:rPr lang="en-US" dirty="0"/>
              <a:t>as the </a:t>
            </a:r>
            <a:r>
              <a:rPr lang="en-US" dirty="0">
                <a:solidFill>
                  <a:srgbClr val="0070C0"/>
                </a:solidFill>
              </a:rPr>
              <a:t>fraction</a:t>
            </a:r>
            <a:r>
              <a:rPr lang="en-US" dirty="0"/>
              <a:t> of measurements in the random data that have value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less or equal </a:t>
            </a:r>
            <a:r>
              <a:rPr lang="en-US" dirty="0"/>
              <a:t>than value </a:t>
            </a:r>
            <a:r>
              <a:rPr lang="en-US" dirty="0">
                <a:solidFill>
                  <a:srgbClr val="00B050"/>
                </a:solidFill>
              </a:rPr>
              <a:t>v </a:t>
            </a:r>
            <a:r>
              <a:rPr lang="en-US" dirty="0"/>
              <a:t>(or greater or equal if we want to maximize) </a:t>
            </a:r>
          </a:p>
          <a:p>
            <a:pPr lvl="1"/>
            <a:r>
              <a:rPr lang="en-US" dirty="0"/>
              <a:t>i.e., the value in the random dataset is </a:t>
            </a:r>
            <a:r>
              <a:rPr lang="en-US" dirty="0">
                <a:solidFill>
                  <a:srgbClr val="00B0F0"/>
                </a:solidFill>
              </a:rPr>
              <a:t>at least as good </a:t>
            </a:r>
            <a:r>
              <a:rPr lang="en-US" dirty="0"/>
              <a:t>as that in the real data</a:t>
            </a:r>
          </a:p>
          <a:p>
            <a:pPr lvl="1"/>
            <a:endParaRPr lang="en-US" dirty="0"/>
          </a:p>
          <a:p>
            <a:r>
              <a:rPr lang="en-US" dirty="0"/>
              <a:t>We usually require that </a:t>
            </a:r>
            <a:r>
              <a:rPr lang="en-US" dirty="0">
                <a:solidFill>
                  <a:srgbClr val="FF0000"/>
                </a:solidFill>
              </a:rPr>
              <a:t>p-value ≤ 0.05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Hard question</a:t>
            </a:r>
            <a:r>
              <a:rPr lang="en-US" dirty="0"/>
              <a:t>: what is the right notion of a random dataset?</a:t>
            </a:r>
          </a:p>
        </p:txBody>
      </p:sp>
    </p:spTree>
    <p:extLst>
      <p:ext uri="{BB962C8B-B14F-4D97-AF65-F5344CB8AC3E}">
        <p14:creationId xmlns:p14="http://schemas.microsoft.com/office/powerpoint/2010/main" val="25116298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3D7C1BF-41A2-4DD3-BDE0-DDEC7A06A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/>
          <a:lstStyle/>
          <a:p>
            <a:r>
              <a:rPr lang="en-US" dirty="0"/>
              <a:t>Estimating the “Right” number of clusters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5612A2F-3295-4101-9777-07C7B53FD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2114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the “right” number of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100" dirty="0"/>
              <a:t>Typical approach: find a “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sz="3100" dirty="0"/>
              <a:t>” in an internal measure curve.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100" dirty="0"/>
              <a:t>Question: why not the k that </a:t>
            </a:r>
            <a:r>
              <a:rPr lang="en-US" sz="3100" dirty="0">
                <a:solidFill>
                  <a:srgbClr val="FF0000"/>
                </a:solidFill>
              </a:rPr>
              <a:t>minimizes</a:t>
            </a:r>
            <a:r>
              <a:rPr lang="en-US" sz="3100" dirty="0"/>
              <a:t> the SSE?</a:t>
            </a:r>
          </a:p>
          <a:p>
            <a:pPr lvl="1"/>
            <a:r>
              <a:rPr lang="en-US" sz="2600" dirty="0"/>
              <a:t>Forward reference: minimize a measure, but with a “</a:t>
            </a:r>
            <a:r>
              <a:rPr lang="en-US" sz="2600" dirty="0">
                <a:solidFill>
                  <a:srgbClr val="00B0F0"/>
                </a:solidFill>
              </a:rPr>
              <a:t>simple</a:t>
            </a:r>
            <a:r>
              <a:rPr lang="en-US" sz="2600" dirty="0"/>
              <a:t>” clustering</a:t>
            </a:r>
          </a:p>
          <a:p>
            <a:r>
              <a:rPr lang="en-US" sz="3100" dirty="0">
                <a:solidFill>
                  <a:schemeClr val="accent6">
                    <a:lumMod val="75000"/>
                  </a:schemeClr>
                </a:solidFill>
              </a:rPr>
              <a:t>Desirable property</a:t>
            </a:r>
            <a:r>
              <a:rPr lang="en-US" sz="3100" dirty="0"/>
              <a:t>: the clustering algorithm does not require the number of clusters to be specified (e.g., DBSCAN)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4038600" y="20574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23316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the “right” number </a:t>
            </a:r>
            <a:r>
              <a:rPr lang="en-US"/>
              <a:t>of clusters</a:t>
            </a:r>
            <a:endParaRPr lang="en-US" dirty="0"/>
          </a:p>
        </p:txBody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SSE curve for a more complicated data set</a:t>
            </a:r>
          </a:p>
          <a:p>
            <a:endParaRPr lang="en-US" dirty="0"/>
          </a:p>
        </p:txBody>
      </p:sp>
      <p:pic>
        <p:nvPicPr>
          <p:cNvPr id="1669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2057400" y="2909888"/>
            <a:ext cx="4343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25" name="Text Box 5"/>
          <p:cNvSpPr txBox="1">
            <a:spLocks noChangeArrowheads="1"/>
          </p:cNvSpPr>
          <p:nvPr/>
        </p:nvSpPr>
        <p:spPr bwMode="auto">
          <a:xfrm>
            <a:off x="6019800" y="5805488"/>
            <a:ext cx="426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SSE of clusters found using K-means</a:t>
            </a:r>
          </a:p>
        </p:txBody>
      </p:sp>
      <p:pic>
        <p:nvPicPr>
          <p:cNvPr id="1669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528889"/>
            <a:ext cx="4259263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87820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C10E-DF4B-4992-99A9-E7DCBE91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Estimating the “right” number of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2408C-EC97-497F-9506-93142EDC9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73352"/>
            <a:ext cx="5613400" cy="47183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metric that is better suited for this task is the </a:t>
            </a:r>
            <a:r>
              <a:rPr lang="en-US" dirty="0">
                <a:solidFill>
                  <a:srgbClr val="0070C0"/>
                </a:solidFill>
              </a:rPr>
              <a:t>average silhouette coefficient</a:t>
            </a:r>
            <a:r>
              <a:rPr lang="el-GR" dirty="0">
                <a:solidFill>
                  <a:srgbClr val="0070C0"/>
                </a:solidFill>
              </a:rPr>
              <a:t> </a:t>
            </a:r>
            <a:r>
              <a:rPr lang="en-US" dirty="0"/>
              <a:t>which does not change monotonically with the number of clusters</a:t>
            </a:r>
          </a:p>
          <a:p>
            <a:r>
              <a:rPr lang="en-US" dirty="0"/>
              <a:t>In this example 6 seems to be a good number of clusters</a:t>
            </a:r>
            <a:r>
              <a:rPr lang="el-GR" dirty="0"/>
              <a:t> </a:t>
            </a:r>
            <a:r>
              <a:rPr lang="en-US" dirty="0"/>
              <a:t>since it has high silhouette coefficient and low SSE</a:t>
            </a:r>
          </a:p>
          <a:p>
            <a:r>
              <a:rPr lang="en-US" dirty="0"/>
              <a:t>2 has the highest silhouette coefficient but highest SSE.</a:t>
            </a:r>
          </a:p>
          <a:p>
            <a:r>
              <a:rPr lang="en-US" dirty="0"/>
              <a:t>12 could be another alternative</a:t>
            </a:r>
          </a:p>
        </p:txBody>
      </p: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6B4A3DEC-7E69-4BCB-8A77-B4B006A42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351745"/>
            <a:ext cx="5384800" cy="3361517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0D1BD71-BAAF-4776-99FE-A1FB7A6B6DEE}"/>
              </a:ext>
            </a:extLst>
          </p:cNvPr>
          <p:cNvSpPr/>
          <p:nvPr/>
        </p:nvSpPr>
        <p:spPr>
          <a:xfrm>
            <a:off x="8153400" y="35814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D109028-848B-4DB5-B8B5-5946B34AF710}"/>
              </a:ext>
            </a:extLst>
          </p:cNvPr>
          <p:cNvSpPr/>
          <p:nvPr/>
        </p:nvSpPr>
        <p:spPr>
          <a:xfrm>
            <a:off x="7162800" y="2895600"/>
            <a:ext cx="304800" cy="3048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E31248-6843-4110-AD2A-85B1A1245D65}"/>
              </a:ext>
            </a:extLst>
          </p:cNvPr>
          <p:cNvSpPr/>
          <p:nvPr/>
        </p:nvSpPr>
        <p:spPr>
          <a:xfrm>
            <a:off x="9677400" y="4032503"/>
            <a:ext cx="304800" cy="3048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1598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9A77617-C575-494B-88D3-F6870E206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/>
          <a:lstStyle/>
          <a:p>
            <a:r>
              <a:rPr lang="en-US" dirty="0"/>
              <a:t>Evaluation with External “Ground Truth”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ED08A93-018B-43C2-8EAA-F51038FCC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9674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External Measures for Clustering Validity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Assume that the data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labeled</a:t>
            </a:r>
            <a:r>
              <a:rPr lang="en-US" dirty="0"/>
              <a:t> with some class labels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documents</a:t>
            </a:r>
            <a:r>
              <a:rPr lang="en-US" dirty="0"/>
              <a:t> are classified into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topics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people</a:t>
            </a:r>
            <a:r>
              <a:rPr lang="en-US" dirty="0"/>
              <a:t> classified according to their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income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politicians</a:t>
            </a:r>
            <a:r>
              <a:rPr lang="en-US" dirty="0"/>
              <a:t> classified according to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political party.</a:t>
            </a:r>
          </a:p>
          <a:p>
            <a:pPr lvl="1"/>
            <a:r>
              <a:rPr lang="en-US" dirty="0"/>
              <a:t>This is called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“ground truth”</a:t>
            </a:r>
          </a:p>
          <a:p>
            <a:r>
              <a:rPr lang="en-US" dirty="0"/>
              <a:t>In this case we want the clusters to be </a:t>
            </a:r>
            <a:r>
              <a:rPr lang="en-US" dirty="0">
                <a:solidFill>
                  <a:srgbClr val="0070C0"/>
                </a:solidFill>
              </a:rPr>
              <a:t>homogeneous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/>
              <a:t>with respect to classes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Each cluster </a:t>
            </a:r>
            <a:r>
              <a:rPr lang="en-US" dirty="0"/>
              <a:t>should contain elements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mostly one class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Each class </a:t>
            </a:r>
            <a:r>
              <a:rPr lang="en-US" dirty="0"/>
              <a:t>should ideally be assigned to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single cluster</a:t>
            </a:r>
          </a:p>
          <a:p>
            <a:r>
              <a:rPr lang="en-US" dirty="0"/>
              <a:t>This does not always make sense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/>
              <a:t> is not the same as </a:t>
            </a:r>
            <a:r>
              <a:rPr lang="en-US" dirty="0">
                <a:solidFill>
                  <a:srgbClr val="0070C0"/>
                </a:solidFill>
              </a:rPr>
              <a:t>classification</a:t>
            </a:r>
          </a:p>
          <a:p>
            <a:pPr lvl="1"/>
            <a:r>
              <a:rPr lang="en-US" dirty="0"/>
              <a:t>…but this is what people use most of the time</a:t>
            </a:r>
          </a:p>
        </p:txBody>
      </p:sp>
    </p:spTree>
    <p:extLst>
      <p:ext uri="{BB962C8B-B14F-4D97-AF65-F5344CB8AC3E}">
        <p14:creationId xmlns:p14="http://schemas.microsoft.com/office/powerpoint/2010/main" val="307418856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Confusion/Contingency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5031"/>
                <a:ext cx="7086600" cy="480196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Rows: clusters</a:t>
                </a:r>
              </a:p>
              <a:p>
                <a:r>
                  <a:rPr lang="en-US" sz="2400" dirty="0"/>
                  <a:t>Columns: classes</a:t>
                </a:r>
              </a:p>
              <a:p>
                <a:r>
                  <a:rPr lang="en-US" sz="2400" dirty="0"/>
                  <a:t>Entries: counts/probability of cluster-class pair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 = number of points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= points in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/>
                  <a:t> = points in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= </a:t>
                </a:r>
                <a:r>
                  <a:rPr lang="en-US" sz="2400" dirty="0"/>
                  <a:t>points in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coming from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  <a:p>
                <a:endParaRPr lang="en-US" sz="2400" dirty="0">
                  <a:solidFill>
                    <a:srgbClr val="00B050"/>
                  </a:solidFill>
                </a:endParaRPr>
              </a:p>
              <a:p>
                <a:r>
                  <a:rPr lang="en-US" sz="2400" dirty="0"/>
                  <a:t>The confusion/contingency matrix is sometimes used for evaluation as is</a:t>
                </a:r>
              </a:p>
              <a:p>
                <a:pPr lvl="1"/>
                <a:r>
                  <a:rPr lang="en-US" sz="2000" dirty="0"/>
                  <a:t>It gives us the mapping between the clusters and ground truth classes</a:t>
                </a:r>
              </a:p>
              <a:p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5031"/>
                <a:ext cx="7086600" cy="4801969"/>
              </a:xfrm>
              <a:blipFill>
                <a:blip r:embed="rId2"/>
                <a:stretch>
                  <a:fillRect l="-774" t="-1650" r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5067051"/>
                  </p:ext>
                </p:extLst>
              </p:nvPr>
            </p:nvGraphicFramePr>
            <p:xfrm>
              <a:off x="7772400" y="1060907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5067051"/>
                  </p:ext>
                </p:extLst>
              </p:nvPr>
            </p:nvGraphicFramePr>
            <p:xfrm>
              <a:off x="7772400" y="1060907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103571" r="-24460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103571" r="-146377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103571" r="-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103571" r="-6780" b="-2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201176" r="-24460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201176" r="-146377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201176" r="-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201176" r="-6780" b="-1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304762" r="-24460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304762" r="-146377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304762" r="-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304762" r="-6780" b="-77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539683" r="-24460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539683" r="-146377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539683" r="-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539683" r="-6780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F0D8A1D-6531-4718-A187-07FC9581706F}"/>
              </a:ext>
            </a:extLst>
          </p:cNvPr>
          <p:cNvSpPr txBox="1"/>
          <p:nvPr/>
        </p:nvSpPr>
        <p:spPr>
          <a:xfrm>
            <a:off x="7792065" y="3823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Confusion/Contingency matrix of </a:t>
            </a:r>
          </a:p>
          <a:p>
            <a:r>
              <a:rPr lang="en-US" dirty="0"/>
              <a:t>clusters and classes (counts)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912E0-8CD7-46EB-B64F-287E4754F7DC}"/>
              </a:ext>
            </a:extLst>
          </p:cNvPr>
          <p:cNvSpPr txBox="1"/>
          <p:nvPr/>
        </p:nvSpPr>
        <p:spPr>
          <a:xfrm>
            <a:off x="9372600" y="3799701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D35E9B5-7FB0-4CB0-801C-B2CA0A5D4D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31233"/>
                  </p:ext>
                </p:extLst>
              </p:nvPr>
            </p:nvGraphicFramePr>
            <p:xfrm>
              <a:off x="7772400" y="4206065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7D35E9B5-7FB0-4CB0-801C-B2CA0A5D4D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31233"/>
                  </p:ext>
                </p:extLst>
              </p:nvPr>
            </p:nvGraphicFramePr>
            <p:xfrm>
              <a:off x="7772400" y="4206065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102381" r="-271942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102381" r="-173913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102381" r="-73913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102381" r="-5155" b="-2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200000" r="-271942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200000" r="-173913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200000" r="-73913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200000" r="-5155" b="-1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303571" r="-271942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303571" r="-173913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303571" r="-73913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303571" r="-5155" b="-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719" t="-538095" r="-27194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2174" t="-538095" r="-173913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9265561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cluster homogeneity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561744"/>
                <a:ext cx="7696200" cy="5181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Compute probabilities: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The probability that a randomly selected point from cluster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comes from class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Probabilities of rows sum to 1</a:t>
                </a:r>
              </a:p>
              <a:p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Purity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)= 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Entropy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r>
                  <a:rPr lang="en-US" dirty="0"/>
                  <a:t>  </a:t>
                </a:r>
              </a:p>
              <a:p>
                <a:pPr lvl="2"/>
                <a:r>
                  <a:rPr lang="en-US" dirty="0"/>
                  <a:t>Highest when uniform, zero when single class</a:t>
                </a:r>
              </a:p>
              <a:p>
                <a:pPr lvl="1"/>
                <a:r>
                  <a:rPr lang="en-US" dirty="0"/>
                  <a:t>Of a </a:t>
                </a:r>
                <a:r>
                  <a:rPr lang="en-US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561744"/>
                <a:ext cx="7696200" cy="5181600"/>
              </a:xfrm>
              <a:blipFill>
                <a:blip r:embed="rId2"/>
                <a:stretch>
                  <a:fillRect l="-713" t="-2235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2112541"/>
                  </p:ext>
                </p:extLst>
              </p:nvPr>
            </p:nvGraphicFramePr>
            <p:xfrm>
              <a:off x="8191500" y="524334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2112541"/>
                  </p:ext>
                </p:extLst>
              </p:nvPr>
            </p:nvGraphicFramePr>
            <p:xfrm>
              <a:off x="8191500" y="524334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103571" r="-247101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03571" r="-1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103571" r="-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103571" r="-6780" b="-2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201176" r="-247101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201176" r="-1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201176" r="-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201176" r="-6780" b="-1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304762" r="-247101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304762" r="-1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304762" r="-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304762" r="-6780" b="-77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539683" r="-247101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539683" r="-1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0000" t="-539683" r="-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2373" t="-539683" r="-6780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CAB2874-C5F9-4248-9B18-BA26BDFC61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9181399"/>
                  </p:ext>
                </p:extLst>
              </p:nvPr>
            </p:nvGraphicFramePr>
            <p:xfrm>
              <a:off x="8191500" y="3124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0.95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0.82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CAB2874-C5F9-4248-9B18-BA26BDFC61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9181399"/>
                  </p:ext>
                </p:extLst>
              </p:nvPr>
            </p:nvGraphicFramePr>
            <p:xfrm>
              <a:off x="8191500" y="3124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102381" r="-273913" b="-2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102381" r="-171942" b="-2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0.95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102381" r="-4124" b="-2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200000" r="-273913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200000" r="-171942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200000" r="-73188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200000" r="-4124" b="-18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303571" r="-273913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303571" r="-171942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303571" r="-73188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303571" r="-4124" b="-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538095" r="-273913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538095" r="-171942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35B208F-AA6F-4536-81E7-CA688A8ADBA7}"/>
              </a:ext>
            </a:extLst>
          </p:cNvPr>
          <p:cNvSpPr txBox="1"/>
          <p:nvPr/>
        </p:nvSpPr>
        <p:spPr>
          <a:xfrm>
            <a:off x="8179393" y="5630609"/>
            <a:ext cx="3228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Purity</a:t>
            </a:r>
            <a:r>
              <a:rPr lang="en-US" sz="1800" dirty="0"/>
              <a:t>: (0.94, 0.81, 0.85) </a:t>
            </a:r>
          </a:p>
          <a:p>
            <a:r>
              <a:rPr lang="en-US" sz="1800" dirty="0"/>
              <a:t>	– overall 0.86</a:t>
            </a:r>
          </a:p>
          <a:p>
            <a:r>
              <a:rPr lang="en-US" sz="1800" dirty="0">
                <a:solidFill>
                  <a:srgbClr val="C00000"/>
                </a:solidFill>
              </a:rPr>
              <a:t>Entropy</a:t>
            </a:r>
            <a:r>
              <a:rPr lang="en-US" sz="1800" dirty="0"/>
              <a:t>: (0.33, 0.85, 0.76) </a:t>
            </a:r>
          </a:p>
          <a:p>
            <a:r>
              <a:rPr lang="en-US" sz="1800" dirty="0"/>
              <a:t>	– overall 0.66</a:t>
            </a:r>
          </a:p>
        </p:txBody>
      </p:sp>
    </p:spTree>
    <p:extLst>
      <p:ext uri="{BB962C8B-B14F-4D97-AF65-F5344CB8AC3E}">
        <p14:creationId xmlns:p14="http://schemas.microsoft.com/office/powerpoint/2010/main" val="418635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9749" y="331787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2412"/>
            <a:ext cx="113538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Contiguous Clusters </a:t>
            </a:r>
            <a:r>
              <a:rPr lang="en-US" dirty="0"/>
              <a:t>(Nearest neighbor or Transitive)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set of points such that a point in a cluster is closer (or more similar) to one or more other points in the cluster than to any point not in the cluster.</a:t>
            </a:r>
          </a:p>
          <a:p>
            <a:pPr marL="342900" indent="-342900">
              <a:lnSpc>
                <a:spcPct val="90000"/>
              </a:lnSpc>
            </a:pPr>
            <a:endParaRPr lang="en-US" sz="2400" dirty="0"/>
          </a:p>
        </p:txBody>
      </p:sp>
      <p:grpSp>
        <p:nvGrpSpPr>
          <p:cNvPr id="1544207" name="Group 15"/>
          <p:cNvGrpSpPr>
            <a:grpSpLocks/>
          </p:cNvGrpSpPr>
          <p:nvPr/>
        </p:nvGrpSpPr>
        <p:grpSpPr bwMode="auto">
          <a:xfrm>
            <a:off x="1905000" y="4189412"/>
            <a:ext cx="8534400" cy="1219200"/>
            <a:chOff x="950" y="2544"/>
            <a:chExt cx="4106" cy="576"/>
          </a:xfrm>
        </p:grpSpPr>
        <p:sp>
          <p:nvSpPr>
            <p:cNvPr id="1544196" name="Freeform 4" descr="Large grid"/>
            <p:cNvSpPr>
              <a:spLocks noChangeAspect="1"/>
            </p:cNvSpPr>
            <p:nvPr/>
          </p:nvSpPr>
          <p:spPr bwMode="auto">
            <a:xfrm>
              <a:off x="950" y="2552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99CC00"/>
              </a:solidFill>
              <a:prstDash val="lgDashDot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7" name="Freeform 5" descr="Large grid"/>
            <p:cNvSpPr>
              <a:spLocks noChangeAspect="1"/>
            </p:cNvSpPr>
            <p:nvPr/>
          </p:nvSpPr>
          <p:spPr bwMode="auto">
            <a:xfrm>
              <a:off x="1061" y="2618"/>
              <a:ext cx="267" cy="459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rnd" cmpd="sng">
              <a:solidFill>
                <a:srgbClr val="0000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8" name="Freeform 6" descr="Large grid"/>
            <p:cNvSpPr>
              <a:spLocks noChangeAspect="1"/>
            </p:cNvSpPr>
            <p:nvPr/>
          </p:nvSpPr>
          <p:spPr bwMode="auto">
            <a:xfrm>
              <a:off x="1195" y="2663"/>
              <a:ext cx="267" cy="457"/>
            </a:xfrm>
            <a:custGeom>
              <a:avLst/>
              <a:gdLst>
                <a:gd name="T0" fmla="*/ 432 w 432"/>
                <a:gd name="T1" fmla="*/ 0 h 744"/>
                <a:gd name="T2" fmla="*/ 264 w 432"/>
                <a:gd name="T3" fmla="*/ 12 h 744"/>
                <a:gd name="T4" fmla="*/ 228 w 432"/>
                <a:gd name="T5" fmla="*/ 36 h 744"/>
                <a:gd name="T6" fmla="*/ 168 w 432"/>
                <a:gd name="T7" fmla="*/ 180 h 744"/>
                <a:gd name="T8" fmla="*/ 180 w 432"/>
                <a:gd name="T9" fmla="*/ 324 h 744"/>
                <a:gd name="T10" fmla="*/ 300 w 432"/>
                <a:gd name="T11" fmla="*/ 504 h 744"/>
                <a:gd name="T12" fmla="*/ 300 w 432"/>
                <a:gd name="T13" fmla="*/ 708 h 744"/>
                <a:gd name="T14" fmla="*/ 252 w 432"/>
                <a:gd name="T15" fmla="*/ 720 h 744"/>
                <a:gd name="T16" fmla="*/ 0 w 432"/>
                <a:gd name="T17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744">
                  <a:moveTo>
                    <a:pt x="432" y="0"/>
                  </a:moveTo>
                  <a:cubicBezTo>
                    <a:pt x="376" y="4"/>
                    <a:pt x="319" y="2"/>
                    <a:pt x="264" y="12"/>
                  </a:cubicBezTo>
                  <a:cubicBezTo>
                    <a:pt x="250" y="15"/>
                    <a:pt x="236" y="24"/>
                    <a:pt x="228" y="36"/>
                  </a:cubicBezTo>
                  <a:cubicBezTo>
                    <a:pt x="224" y="43"/>
                    <a:pt x="173" y="164"/>
                    <a:pt x="168" y="180"/>
                  </a:cubicBezTo>
                  <a:cubicBezTo>
                    <a:pt x="172" y="228"/>
                    <a:pt x="174" y="276"/>
                    <a:pt x="180" y="324"/>
                  </a:cubicBezTo>
                  <a:cubicBezTo>
                    <a:pt x="190" y="397"/>
                    <a:pt x="262" y="447"/>
                    <a:pt x="300" y="504"/>
                  </a:cubicBezTo>
                  <a:cubicBezTo>
                    <a:pt x="318" y="577"/>
                    <a:pt x="333" y="615"/>
                    <a:pt x="300" y="708"/>
                  </a:cubicBezTo>
                  <a:cubicBezTo>
                    <a:pt x="294" y="724"/>
                    <a:pt x="268" y="717"/>
                    <a:pt x="252" y="720"/>
                  </a:cubicBezTo>
                  <a:cubicBezTo>
                    <a:pt x="169" y="737"/>
                    <a:pt x="84" y="744"/>
                    <a:pt x="0" y="744"/>
                  </a:cubicBezTo>
                </a:path>
              </a:pathLst>
            </a:custGeom>
            <a:noFill/>
            <a:ln w="19050" cap="flat" cmpd="sng">
              <a:solidFill>
                <a:srgbClr val="FF7C8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pattFill prst="lgGrid">
                    <a:fgClr>
                      <a:srgbClr val="000000"/>
                    </a:fgClr>
                    <a:bgClr>
                      <a:srgbClr val="FFFFFF"/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99" name="Oval 7"/>
            <p:cNvSpPr>
              <a:spLocks noChangeAspect="1" noChangeArrowheads="1"/>
            </p:cNvSpPr>
            <p:nvPr/>
          </p:nvSpPr>
          <p:spPr bwMode="auto">
            <a:xfrm>
              <a:off x="2171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0" name="AutoShape 8"/>
            <p:cNvSpPr>
              <a:spLocks noChangeAspect="1" noChangeArrowheads="1"/>
            </p:cNvSpPr>
            <p:nvPr/>
          </p:nvSpPr>
          <p:spPr bwMode="auto">
            <a:xfrm rot="-5400000">
              <a:off x="1942" y="2382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1" name="Oval 9"/>
            <p:cNvSpPr>
              <a:spLocks noChangeAspect="1" noChangeArrowheads="1"/>
            </p:cNvSpPr>
            <p:nvPr/>
          </p:nvSpPr>
          <p:spPr bwMode="auto">
            <a:xfrm>
              <a:off x="2504" y="2750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2" name="Line 10"/>
            <p:cNvSpPr>
              <a:spLocks noChangeAspect="1" noChangeShapeType="1"/>
            </p:cNvSpPr>
            <p:nvPr/>
          </p:nvSpPr>
          <p:spPr bwMode="auto">
            <a:xfrm>
              <a:off x="2305" y="2818"/>
              <a:ext cx="199" cy="0"/>
            </a:xfrm>
            <a:prstGeom prst="line">
              <a:avLst/>
            </a:prstGeom>
            <a:noFill/>
            <a:ln w="19050">
              <a:solidFill>
                <a:srgbClr val="00CC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3" name="Oval 11"/>
            <p:cNvSpPr>
              <a:spLocks noChangeAspect="1" noChangeArrowheads="1"/>
            </p:cNvSpPr>
            <p:nvPr/>
          </p:nvSpPr>
          <p:spPr bwMode="auto">
            <a:xfrm>
              <a:off x="4236" y="2633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4" name="Oval 12"/>
            <p:cNvSpPr>
              <a:spLocks noChangeAspect="1" noChangeArrowheads="1"/>
            </p:cNvSpPr>
            <p:nvPr/>
          </p:nvSpPr>
          <p:spPr bwMode="auto">
            <a:xfrm>
              <a:off x="4680" y="2633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5" name="Oval 13"/>
            <p:cNvSpPr>
              <a:spLocks noChangeAspect="1" noChangeArrowheads="1"/>
            </p:cNvSpPr>
            <p:nvPr/>
          </p:nvSpPr>
          <p:spPr bwMode="auto">
            <a:xfrm>
              <a:off x="2992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06" name="Oval 14"/>
            <p:cNvSpPr>
              <a:spLocks noChangeAspect="1" noChangeArrowheads="1"/>
            </p:cNvSpPr>
            <p:nvPr/>
          </p:nvSpPr>
          <p:spPr bwMode="auto">
            <a:xfrm>
              <a:off x="3391" y="2544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4208" name="Text Box 16"/>
          <p:cNvSpPr txBox="1">
            <a:spLocks noChangeArrowheads="1"/>
          </p:cNvSpPr>
          <p:nvPr/>
        </p:nvSpPr>
        <p:spPr bwMode="auto">
          <a:xfrm>
            <a:off x="4495800" y="6170613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8 contiguous clusters</a:t>
            </a:r>
          </a:p>
        </p:txBody>
      </p:sp>
    </p:spTree>
    <p:extLst>
      <p:ext uri="{BB962C8B-B14F-4D97-AF65-F5344CB8AC3E}">
        <p14:creationId xmlns:p14="http://schemas.microsoft.com/office/powerpoint/2010/main" val="47833549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/>
          <a:lstStyle/>
          <a:p>
            <a:r>
              <a:rPr lang="en-US" dirty="0"/>
              <a:t>Classification-based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153400" cy="5029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Precision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respect to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:</a:t>
                </a:r>
                <a:r>
                  <a:rPr lang="en-US" dirty="0"/>
                  <a:t> </a:t>
                </a:r>
                <a:endParaRPr lang="en-US" b="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𝑃𝑟𝑒𝑐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Percentage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that comes from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Recall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respect to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: </a:t>
                </a:r>
                <a:endParaRPr lang="en-US" b="0" i="1" dirty="0">
                  <a:solidFill>
                    <a:srgbClr val="0070C0"/>
                  </a:solidFill>
                  <a:latin typeface="Cambria Math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𝑅𝑒𝑐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Percentage of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that goes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F-measure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/>
                  <a:t>of Precision and Recall: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153400" cy="5029200"/>
              </a:xfrm>
              <a:blipFill>
                <a:blip r:embed="rId2"/>
                <a:stretch>
                  <a:fillRect l="-822" t="-2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5BB78ED-1F36-4D19-BF19-8B9B78950B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1180337"/>
                  </p:ext>
                </p:extLst>
              </p:nvPr>
            </p:nvGraphicFramePr>
            <p:xfrm>
              <a:off x="7848600" y="722832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5BB78ED-1F36-4D19-BF19-8B9B78950B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1180337"/>
                  </p:ext>
                </p:extLst>
              </p:nvPr>
            </p:nvGraphicFramePr>
            <p:xfrm>
              <a:off x="7848600" y="722832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615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102381" r="-2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102381" r="-147101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102381" r="-46043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102381" r="-8475" b="-27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200000" r="-2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200000" r="-147101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200000" r="-46043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200000" r="-8475" b="-17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303571" r="-2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303571" r="-147101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303571" r="-46043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303571" r="-8475" b="-77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000" t="-538095" r="-2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1449" t="-538095" r="-147101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99281" t="-538095" r="-46043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40678" t="-538095" r="-8475" b="-31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8EC42FC-14F9-44AF-9D66-13A693DB71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9977958"/>
                  </p:ext>
                </p:extLst>
              </p:nvPr>
            </p:nvGraphicFramePr>
            <p:xfrm>
              <a:off x="7848600" y="3466032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8EC42FC-14F9-44AF-9D66-13A693DB71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9977958"/>
                  </p:ext>
                </p:extLst>
              </p:nvPr>
            </p:nvGraphicFramePr>
            <p:xfrm>
              <a:off x="7848600" y="3466032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102381" r="-273913" b="-2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102381" r="-171942" b="-2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102381" r="-73188" b="-2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102381" r="-4124" b="-2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200000" r="-273913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200000" r="-171942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200000" r="-73188" b="-18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200000" r="-4124" b="-18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303571" r="-273913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303571" r="-171942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174" t="-303571" r="-73188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572165" t="-303571" r="-4124" b="-9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449" t="-538095" r="-273913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538095" r="-171942" b="-20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636757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10287000" cy="990600"/>
          </a:xfrm>
        </p:spPr>
        <p:txBody>
          <a:bodyPr>
            <a:normAutofit/>
          </a:bodyPr>
          <a:lstStyle/>
          <a:p>
            <a:r>
              <a:rPr lang="en-US" dirty="0"/>
              <a:t>Precision-recall for cluster-class </a:t>
            </a:r>
            <a:r>
              <a:rPr lang="en-US" dirty="0" err="1"/>
              <a:t>cobinations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700" y="1432133"/>
                <a:ext cx="11087099" cy="222546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Precision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respect to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Percentage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that comes from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Recall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respect to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Percentage of </a:t>
                </a:r>
                <a:r>
                  <a:rPr lang="en-US" dirty="0">
                    <a:solidFill>
                      <a:srgbClr val="00B050"/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that goes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1432133"/>
                <a:ext cx="11087099" cy="2225467"/>
              </a:xfrm>
              <a:blipFill>
                <a:blip r:embed="rId2"/>
                <a:stretch>
                  <a:fillRect l="-660" t="-1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8EC42FC-14F9-44AF-9D66-13A693DB71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0901341"/>
                  </p:ext>
                </p:extLst>
              </p:nvPr>
            </p:nvGraphicFramePr>
            <p:xfrm>
              <a:off x="38456" y="3809288"/>
              <a:ext cx="3847744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7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473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8EC42FC-14F9-44AF-9D66-13A693DB71C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0901341"/>
                  </p:ext>
                </p:extLst>
              </p:nvPr>
            </p:nvGraphicFramePr>
            <p:xfrm>
              <a:off x="38456" y="3809288"/>
              <a:ext cx="3847744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71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473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1200" t="-102381" r="-298400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1304" t="-102381" r="-170290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1600" t="-102381" r="-88000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7170" t="-102381" r="-3774" b="-2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1200" t="-200000" r="-298400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1304" t="-200000" r="-170290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1600" t="-200000" r="-88000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7170" t="-200000" r="-3774" b="-1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1200" t="-303571" r="-298400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1304" t="-303571" r="-170290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21600" t="-303571" r="-88000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97170" t="-303571" r="-3774" b="-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1200" t="-538095" r="-298400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91304" t="-538095" r="-170290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800" b="0" i="0" kern="1200" dirty="0">
                              <a:solidFill>
                                <a:schemeClr val="dk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2CB9AF2-6A70-4AFA-85AD-D495765B98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7399565"/>
                  </p:ext>
                </p:extLst>
              </p:nvPr>
            </p:nvGraphicFramePr>
            <p:xfrm>
              <a:off x="4267200" y="3809288"/>
              <a:ext cx="3372256" cy="2057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0.95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0.82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0.11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2CB9AF2-6A70-4AFA-85AD-D495765B98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7399565"/>
                  </p:ext>
                </p:extLst>
              </p:nvPr>
            </p:nvGraphicFramePr>
            <p:xfrm>
              <a:off x="4267200" y="3809288"/>
              <a:ext cx="3372256" cy="2057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2174" t="-101176" r="-203623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719" t="-101176" r="-102158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0.95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2174" t="-203571" r="-203623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719" t="-203571" r="-102158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899" t="-203571" r="-2899" b="-1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2174" t="-300000" r="-203623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719" t="-300000" r="-10215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02899" t="-300000" r="-2899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4570520-6CC5-4F33-AAFA-F842F21BCC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7188082"/>
                  </p:ext>
                </p:extLst>
              </p:nvPr>
            </p:nvGraphicFramePr>
            <p:xfrm>
              <a:off x="8077200" y="3809288"/>
              <a:ext cx="3372256" cy="2057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0.85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kern="1200" noProof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0.90</m:t>
                                </m:r>
                              </m:oMath>
                            </m:oMathPara>
                          </a14:m>
                          <a:endParaRPr lang="en-US" sz="1800" b="0" i="1" kern="1200" dirty="0">
                            <a:solidFill>
                              <a:schemeClr val="dk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0.0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F4570520-6CC5-4F33-AAFA-F842F21BCC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7188082"/>
                  </p:ext>
                </p:extLst>
              </p:nvPr>
            </p:nvGraphicFramePr>
            <p:xfrm>
              <a:off x="8077200" y="3809288"/>
              <a:ext cx="3372256" cy="2057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2174" t="-101176" r="-203623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719" t="-101176" r="-102158" b="-20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0.85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2174" t="-203571" r="-203623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719" t="-203571" r="-102158" b="-1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2899" t="-203571" r="-2899" b="-1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2174" t="-300000" r="-203623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200719" t="-300000" r="-102158" b="-23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302899" t="-300000" r="-2899" b="-23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1D38D5D-5131-4DFA-98E9-A1309D22ABA4}"/>
              </a:ext>
            </a:extLst>
          </p:cNvPr>
          <p:cNvSpPr txBox="1"/>
          <p:nvPr/>
        </p:nvSpPr>
        <p:spPr>
          <a:xfrm>
            <a:off x="5223453" y="5894023"/>
            <a:ext cx="174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13D616-BC0D-4969-A04D-44BC502269CD}"/>
              </a:ext>
            </a:extLst>
          </p:cNvPr>
          <p:cNvSpPr txBox="1"/>
          <p:nvPr/>
        </p:nvSpPr>
        <p:spPr>
          <a:xfrm>
            <a:off x="9372600" y="5866688"/>
            <a:ext cx="143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Table</a:t>
            </a:r>
          </a:p>
        </p:txBody>
      </p:sp>
    </p:spTree>
    <p:extLst>
      <p:ext uri="{BB962C8B-B14F-4D97-AF65-F5344CB8AC3E}">
        <p14:creationId xmlns:p14="http://schemas.microsoft.com/office/powerpoint/2010/main" val="399807743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9906000" cy="990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Precision/Recall for clusters and </a:t>
            </a:r>
            <a:r>
              <a:rPr lang="en-US" sz="4000" dirty="0" err="1">
                <a:solidFill>
                  <a:srgbClr val="0070C0"/>
                </a:solidFill>
              </a:rPr>
              <a:t>clusterings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47800"/>
                <a:ext cx="99060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Assign to cluster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the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Precision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Of the </a:t>
                </a:r>
                <a:r>
                  <a:rPr lang="en-US" b="0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b="0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Recall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Of the </a:t>
                </a:r>
                <a:r>
                  <a:rPr lang="en-US" dirty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𝑅𝑒𝑐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F-measure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/>
                  <a:t>of Precision and Recall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47800"/>
                <a:ext cx="9906000" cy="5410200"/>
              </a:xfrm>
              <a:blipFill>
                <a:blip r:embed="rId2"/>
                <a:stretch>
                  <a:fillRect l="-862" t="-1353" b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41F23FC-EA93-4A90-8AA4-B4F0D07FCD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8287357"/>
                  </p:ext>
                </p:extLst>
              </p:nvPr>
            </p:nvGraphicFramePr>
            <p:xfrm>
              <a:off x="7696200" y="2209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41F23FC-EA93-4A90-8AA4-B4F0D07FCD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8287357"/>
                  </p:ext>
                </p:extLst>
              </p:nvPr>
            </p:nvGraphicFramePr>
            <p:xfrm>
              <a:off x="7696200" y="2209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102381" r="-273913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102381" r="-171942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102381" r="-73188" b="-2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102381" r="-4124" b="-2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200000" r="-273913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200000" r="-171942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200000" r="-73188" b="-1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200000" r="-4124" b="-1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303571" r="-273913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303571" r="-171942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303571" r="-73188" b="-9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303571" r="-4124" b="-9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1449" t="-538095" r="-273913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0000" t="-538095" r="-17194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47F160E-AA06-4FC0-B1CC-E8531583AE2F}"/>
              </a:ext>
            </a:extLst>
          </p:cNvPr>
          <p:cNvSpPr txBox="1"/>
          <p:nvPr/>
        </p:nvSpPr>
        <p:spPr>
          <a:xfrm>
            <a:off x="7772400" y="4831140"/>
            <a:ext cx="40511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Precision</a:t>
            </a:r>
            <a:r>
              <a:rPr lang="en-US" sz="2400" dirty="0"/>
              <a:t>: (0.94, 0.81, 0.85) </a:t>
            </a:r>
          </a:p>
          <a:p>
            <a:r>
              <a:rPr lang="en-US" sz="2400" dirty="0"/>
              <a:t>	– overall 0.86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Recall</a:t>
            </a:r>
            <a:r>
              <a:rPr lang="en-US" sz="2400" dirty="0"/>
              <a:t>: (0.85, 0.9, 0.85)  </a:t>
            </a:r>
          </a:p>
          <a:p>
            <a:r>
              <a:rPr lang="en-US" sz="2400" dirty="0"/>
              <a:t>	- overall 0.87 </a:t>
            </a:r>
          </a:p>
        </p:txBody>
      </p:sp>
    </p:spTree>
    <p:extLst>
      <p:ext uri="{BB962C8B-B14F-4D97-AF65-F5344CB8AC3E}">
        <p14:creationId xmlns:p14="http://schemas.microsoft.com/office/powerpoint/2010/main" val="361405023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and bad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6586604"/>
                  </p:ext>
                </p:extLst>
              </p:nvPr>
            </p:nvGraphicFramePr>
            <p:xfrm>
              <a:off x="6934200" y="1827958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6586604"/>
                  </p:ext>
                </p:extLst>
              </p:nvPr>
            </p:nvGraphicFramePr>
            <p:xfrm>
              <a:off x="6934200" y="1827958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102381" r="-273913" b="-29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102381" r="-171942" b="-29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102381" r="-73188" b="-29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102381" r="-4124" b="-294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200000" r="-273913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200000" r="-171942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200000" r="-73188" b="-1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200000" r="-4124" b="-1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303571" r="-273913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303571" r="-171942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303571" r="-73188" b="-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303571" r="-4124" b="-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1449" t="-538095" r="-273913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000" t="-538095" r="-171942" b="-2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444559"/>
                  </p:ext>
                </p:extLst>
              </p:nvPr>
            </p:nvGraphicFramePr>
            <p:xfrm>
              <a:off x="1219200" y="1828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5444559"/>
                  </p:ext>
                </p:extLst>
              </p:nvPr>
            </p:nvGraphicFramePr>
            <p:xfrm>
              <a:off x="1219200" y="1828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101176" r="-2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101176" r="-1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101176" r="-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101176" r="-5155" b="-2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203571" r="-2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203571" r="-1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203571" r="-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203571" r="-5155" b="-1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300000" r="-2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300000" r="-1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02174" t="-300000" r="-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72165" t="-300000" r="-5155" b="-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719" t="-548387" r="-2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174" t="-548387" r="-1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1256669" y="4495800"/>
            <a:ext cx="40511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Purity</a:t>
            </a:r>
            <a:r>
              <a:rPr lang="en-US" sz="2400" dirty="0"/>
              <a:t>: (0.94, 0.81, 0.85) </a:t>
            </a:r>
          </a:p>
          <a:p>
            <a:r>
              <a:rPr lang="en-US" sz="2400" dirty="0"/>
              <a:t>	– overall 0.86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Precision</a:t>
            </a:r>
            <a:r>
              <a:rPr lang="en-US" sz="2400" dirty="0"/>
              <a:t>: (0.94, 0.81, 0.85) </a:t>
            </a:r>
          </a:p>
          <a:p>
            <a:r>
              <a:rPr lang="en-US" sz="2400" dirty="0"/>
              <a:t>	– overall 0.86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Recall</a:t>
            </a:r>
            <a:r>
              <a:rPr lang="en-US" sz="2400" dirty="0"/>
              <a:t>: (0.85, 0.9, 0.85)  </a:t>
            </a:r>
          </a:p>
          <a:p>
            <a:r>
              <a:rPr lang="en-US" sz="2400" dirty="0"/>
              <a:t>	- overall 0.87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7672" y="4523601"/>
            <a:ext cx="40511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Purity</a:t>
            </a:r>
            <a:r>
              <a:rPr lang="en-US" sz="2400" dirty="0"/>
              <a:t>: (0.38, 0.38, 0.38) </a:t>
            </a:r>
          </a:p>
          <a:p>
            <a:r>
              <a:rPr lang="en-US" sz="2400" dirty="0"/>
              <a:t>	– overall 0.38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Precision</a:t>
            </a:r>
            <a:r>
              <a:rPr lang="en-US" sz="2400" dirty="0"/>
              <a:t>: (0.38, 0.38, 0.38) </a:t>
            </a:r>
          </a:p>
          <a:p>
            <a:r>
              <a:rPr lang="en-US" sz="2400" dirty="0"/>
              <a:t>	– overall 0.38</a:t>
            </a:r>
          </a:p>
          <a:p>
            <a:r>
              <a:rPr lang="en-US" sz="2400" dirty="0">
                <a:solidFill>
                  <a:srgbClr val="C00000"/>
                </a:solidFill>
              </a:rPr>
              <a:t>Recall</a:t>
            </a:r>
            <a:r>
              <a:rPr lang="en-US" sz="2400" dirty="0"/>
              <a:t>: (0.35, 0.42, 0.38) </a:t>
            </a:r>
          </a:p>
          <a:p>
            <a:r>
              <a:rPr lang="en-US" sz="2400" dirty="0"/>
              <a:t>	– overall 0.39 </a:t>
            </a:r>
          </a:p>
        </p:txBody>
      </p:sp>
    </p:spTree>
    <p:extLst>
      <p:ext uri="{BB962C8B-B14F-4D97-AF65-F5344CB8AC3E}">
        <p14:creationId xmlns:p14="http://schemas.microsoft.com/office/powerpoint/2010/main" val="123086216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3048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165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3048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30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90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Class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1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101176" r="-2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101176" r="-1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101176" r="-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101176" r="-5155" b="-28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203571" r="-2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203571" r="-1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203571" r="-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203571" r="-5155" b="-1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/>
                            <a:t>Cluster 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300000" r="-2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300000" r="-1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2174" t="-300000" r="-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2165" t="-300000" r="-5155" b="-9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719" t="-548387" r="-2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2174" t="-548387" r="-1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100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/>
                            <a:t>300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7543800" y="3124200"/>
            <a:ext cx="274466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Cluster 1: </a:t>
            </a:r>
          </a:p>
          <a:p>
            <a:pPr lvl="1"/>
            <a:r>
              <a:rPr lang="en-US" sz="2800" dirty="0"/>
              <a:t>Purity: 1</a:t>
            </a:r>
          </a:p>
          <a:p>
            <a:pPr lvl="1"/>
            <a:r>
              <a:rPr lang="en-US" sz="2800" dirty="0"/>
              <a:t>Precision: 1</a:t>
            </a:r>
          </a:p>
          <a:p>
            <a:pPr lvl="1"/>
            <a:r>
              <a:rPr lang="en-US" sz="2800" dirty="0"/>
              <a:t>Recall: 0.35  </a:t>
            </a:r>
          </a:p>
        </p:txBody>
      </p:sp>
    </p:spTree>
    <p:extLst>
      <p:ext uri="{BB962C8B-B14F-4D97-AF65-F5344CB8AC3E}">
        <p14:creationId xmlns:p14="http://schemas.microsoft.com/office/powerpoint/2010/main" val="309595915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External Measures of Cluster Validity: Entropy and Purity</a:t>
            </a:r>
          </a:p>
        </p:txBody>
      </p:sp>
      <p:graphicFrame>
        <p:nvGraphicFramePr>
          <p:cNvPr id="1677315" name="Object 3"/>
          <p:cNvGraphicFramePr>
            <a:graphicFrameLocks noChangeAspect="1"/>
          </p:cNvGraphicFramePr>
          <p:nvPr/>
        </p:nvGraphicFramePr>
        <p:xfrm>
          <a:off x="2057400" y="1600200"/>
          <a:ext cx="77533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9304826" imgH="6119390" progId="Paint.Picture">
                  <p:embed/>
                </p:oleObj>
              </mc:Choice>
              <mc:Fallback>
                <p:oleObj name="Bitmap Image" r:id="rId2" imgW="9304826" imgH="6119390" progId="Paint.Picture">
                  <p:embed/>
                  <p:pic>
                    <p:nvPicPr>
                      <p:cNvPr id="1677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64"/>
                      <a:stretch>
                        <a:fillRect/>
                      </a:stretch>
                    </p:blipFill>
                    <p:spPr bwMode="auto">
                      <a:xfrm>
                        <a:off x="2057400" y="1600200"/>
                        <a:ext cx="77533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51885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76400" y="1884434"/>
            <a:ext cx="8382000" cy="4444439"/>
          </a:xfrm>
        </p:spPr>
        <p:txBody>
          <a:bodyPr/>
          <a:lstStyle/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/>
              <a:t>   “The validation of clustering structures is the most difficult and frustrating part of cluster analysis. </a:t>
            </a:r>
          </a:p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-US" dirty="0"/>
              <a:t>   Without a strong effort in this direction, cluster analysis will remain a black art accessible only to those true believers who have experience and great courage.”</a:t>
            </a:r>
          </a:p>
          <a:p>
            <a:pPr marL="342900" indent="-342900">
              <a:spcBef>
                <a:spcPct val="0"/>
              </a:spcBef>
            </a:pPr>
            <a:endParaRPr lang="en-US" dirty="0"/>
          </a:p>
          <a:p>
            <a:pPr marL="342900" indent="-342900">
              <a:spcBef>
                <a:spcPct val="0"/>
              </a:spcBef>
              <a:buNone/>
            </a:pPr>
            <a:r>
              <a:rPr lang="en-US" i="1" dirty="0"/>
              <a:t>Algorithms for Clustering Data</a:t>
            </a:r>
            <a:r>
              <a:rPr lang="en-US" dirty="0"/>
              <a:t>, Jain and </a:t>
            </a:r>
            <a:r>
              <a:rPr lang="en-US" dirty="0" err="1"/>
              <a:t>Dubes</a:t>
            </a:r>
            <a:endParaRPr lang="en-US" dirty="0"/>
          </a:p>
        </p:txBody>
      </p:sp>
      <p:sp>
        <p:nvSpPr>
          <p:cNvPr id="16783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Comment on Cluster Validity</a:t>
            </a:r>
          </a:p>
        </p:txBody>
      </p:sp>
    </p:spTree>
    <p:extLst>
      <p:ext uri="{BB962C8B-B14F-4D97-AF65-F5344CB8AC3E}">
        <p14:creationId xmlns:p14="http://schemas.microsoft.com/office/powerpoint/2010/main" val="268025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55600" y="444764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5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11201400" cy="4889236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Density-based clusters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dense region of points, which is separated by low-density regions, from other regions of high density.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Used when the clusters are irregular or intertwined, and when noise and outliers are present. </a:t>
            </a:r>
          </a:p>
        </p:txBody>
      </p:sp>
      <p:grpSp>
        <p:nvGrpSpPr>
          <p:cNvPr id="1545228" name="Group 12"/>
          <p:cNvGrpSpPr>
            <a:grpSpLocks/>
          </p:cNvGrpSpPr>
          <p:nvPr/>
        </p:nvGrpSpPr>
        <p:grpSpPr bwMode="auto">
          <a:xfrm>
            <a:off x="1828800" y="4035848"/>
            <a:ext cx="8610600" cy="1676400"/>
            <a:chOff x="1056" y="3072"/>
            <a:chExt cx="3840" cy="720"/>
          </a:xfrm>
        </p:grpSpPr>
        <p:sp>
          <p:nvSpPr>
            <p:cNvPr id="1545218" name="Rectangle 2"/>
            <p:cNvSpPr>
              <a:spLocks noChangeArrowheads="1"/>
            </p:cNvSpPr>
            <p:nvPr/>
          </p:nvSpPr>
          <p:spPr bwMode="auto">
            <a:xfrm>
              <a:off x="1056" y="3072"/>
              <a:ext cx="3840" cy="720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221" name="Oval 5"/>
            <p:cNvSpPr>
              <a:spLocks noChangeAspect="1" noChangeArrowheads="1"/>
            </p:cNvSpPr>
            <p:nvPr/>
          </p:nvSpPr>
          <p:spPr bwMode="auto">
            <a:xfrm>
              <a:off x="1599" y="3374"/>
              <a:ext cx="134" cy="134"/>
            </a:xfrm>
            <a:prstGeom prst="ellipse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2" name="AutoShape 6"/>
            <p:cNvSpPr>
              <a:spLocks noChangeAspect="1" noChangeArrowheads="1"/>
            </p:cNvSpPr>
            <p:nvPr/>
          </p:nvSpPr>
          <p:spPr bwMode="auto">
            <a:xfrm rot="-5400000">
              <a:off x="1370" y="3006"/>
              <a:ext cx="525" cy="866"/>
            </a:xfrm>
            <a:custGeom>
              <a:avLst/>
              <a:gdLst>
                <a:gd name="G0" fmla="+- 5892 0 0"/>
                <a:gd name="G1" fmla="+- 9924669 0 0"/>
                <a:gd name="G2" fmla="+- 0 0 9924669"/>
                <a:gd name="T0" fmla="*/ 0 256 1"/>
                <a:gd name="T1" fmla="*/ 180 256 1"/>
                <a:gd name="G3" fmla="+- 9924669 T0 T1"/>
                <a:gd name="T2" fmla="*/ 0 256 1"/>
                <a:gd name="T3" fmla="*/ 90 256 1"/>
                <a:gd name="G4" fmla="+- 9924669 T2 T3"/>
                <a:gd name="G5" fmla="*/ G4 2 1"/>
                <a:gd name="T4" fmla="*/ 90 256 1"/>
                <a:gd name="T5" fmla="*/ 0 256 1"/>
                <a:gd name="G6" fmla="+- 9924669 T4 T5"/>
                <a:gd name="G7" fmla="*/ G6 2 1"/>
                <a:gd name="G8" fmla="abs 9924669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892"/>
                <a:gd name="G18" fmla="*/ 5892 1 2"/>
                <a:gd name="G19" fmla="+- G18 5400 0"/>
                <a:gd name="G20" fmla="cos G19 9924669"/>
                <a:gd name="G21" fmla="sin G19 9924669"/>
                <a:gd name="G22" fmla="+- G20 10800 0"/>
                <a:gd name="G23" fmla="+- G21 10800 0"/>
                <a:gd name="G24" fmla="+- 10800 0 G20"/>
                <a:gd name="G25" fmla="+- 5892 10800 0"/>
                <a:gd name="G26" fmla="?: G9 G17 G25"/>
                <a:gd name="G27" fmla="?: G9 0 21600"/>
                <a:gd name="G28" fmla="cos 10800 9924669"/>
                <a:gd name="G29" fmla="sin 10800 9924669"/>
                <a:gd name="G30" fmla="sin 5892 9924669"/>
                <a:gd name="G31" fmla="+- G28 10800 0"/>
                <a:gd name="G32" fmla="+- G29 10800 0"/>
                <a:gd name="G33" fmla="+- G30 10800 0"/>
                <a:gd name="G34" fmla="?: G4 0 G31"/>
                <a:gd name="G35" fmla="?: 9924669 G34 0"/>
                <a:gd name="G36" fmla="?: G6 G35 G31"/>
                <a:gd name="G37" fmla="+- 21600 0 G36"/>
                <a:gd name="G38" fmla="?: G4 0 G33"/>
                <a:gd name="G39" fmla="?: 9924669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469 w 21600"/>
                <a:gd name="T15" fmla="*/ 14790 h 21600"/>
                <a:gd name="T16" fmla="*/ 10800 w 21600"/>
                <a:gd name="T17" fmla="*/ 4908 h 21600"/>
                <a:gd name="T18" fmla="*/ 18131 w 21600"/>
                <a:gd name="T19" fmla="*/ 1479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625" y="13616"/>
                  </a:moveTo>
                  <a:cubicBezTo>
                    <a:pt x="5154" y="12752"/>
                    <a:pt x="4908" y="11784"/>
                    <a:pt x="4908" y="10800"/>
                  </a:cubicBezTo>
                  <a:cubicBezTo>
                    <a:pt x="4908" y="7545"/>
                    <a:pt x="7545" y="4908"/>
                    <a:pt x="10800" y="4908"/>
                  </a:cubicBezTo>
                  <a:cubicBezTo>
                    <a:pt x="14054" y="4908"/>
                    <a:pt x="16692" y="7545"/>
                    <a:pt x="16692" y="10800"/>
                  </a:cubicBezTo>
                  <a:cubicBezTo>
                    <a:pt x="16692" y="11784"/>
                    <a:pt x="16445" y="12752"/>
                    <a:pt x="15974" y="13616"/>
                  </a:cubicBezTo>
                  <a:lnTo>
                    <a:pt x="20285" y="15963"/>
                  </a:lnTo>
                  <a:cubicBezTo>
                    <a:pt x="21148" y="14379"/>
                    <a:pt x="21600" y="1260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603"/>
                    <a:pt x="451" y="14379"/>
                    <a:pt x="1314" y="15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3" name="Oval 7"/>
            <p:cNvSpPr>
              <a:spLocks noChangeAspect="1" noChangeArrowheads="1"/>
            </p:cNvSpPr>
            <p:nvPr/>
          </p:nvSpPr>
          <p:spPr bwMode="auto">
            <a:xfrm>
              <a:off x="1932" y="3374"/>
              <a:ext cx="134" cy="134"/>
            </a:xfrm>
            <a:prstGeom prst="ellipse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4" name="Oval 8"/>
            <p:cNvSpPr>
              <a:spLocks noChangeAspect="1" noChangeArrowheads="1"/>
            </p:cNvSpPr>
            <p:nvPr/>
          </p:nvSpPr>
          <p:spPr bwMode="auto">
            <a:xfrm>
              <a:off x="3664" y="3257"/>
              <a:ext cx="376" cy="35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5" name="Oval 9"/>
            <p:cNvSpPr>
              <a:spLocks noChangeAspect="1" noChangeArrowheads="1"/>
            </p:cNvSpPr>
            <p:nvPr/>
          </p:nvSpPr>
          <p:spPr bwMode="auto">
            <a:xfrm>
              <a:off x="4108" y="3257"/>
              <a:ext cx="376" cy="35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6" name="Oval 10"/>
            <p:cNvSpPr>
              <a:spLocks noChangeAspect="1" noChangeArrowheads="1"/>
            </p:cNvSpPr>
            <p:nvPr/>
          </p:nvSpPr>
          <p:spPr bwMode="auto">
            <a:xfrm>
              <a:off x="2420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27" name="Oval 11"/>
            <p:cNvSpPr>
              <a:spLocks noChangeAspect="1" noChangeArrowheads="1"/>
            </p:cNvSpPr>
            <p:nvPr/>
          </p:nvSpPr>
          <p:spPr bwMode="auto">
            <a:xfrm>
              <a:off x="2819" y="3168"/>
              <a:ext cx="444" cy="444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5229" name="Text Box 13"/>
          <p:cNvSpPr txBox="1">
            <a:spLocks noChangeArrowheads="1"/>
          </p:cNvSpPr>
          <p:nvPr/>
        </p:nvSpPr>
        <p:spPr bwMode="auto">
          <a:xfrm>
            <a:off x="4495800" y="5791201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6 density-based clusters</a:t>
            </a:r>
          </a:p>
        </p:txBody>
      </p:sp>
    </p:spTree>
    <p:extLst>
      <p:ext uri="{BB962C8B-B14F-4D97-AF65-F5344CB8AC3E}">
        <p14:creationId xmlns:p14="http://schemas.microsoft.com/office/powerpoint/2010/main" val="3565263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66095"/>
            <a:ext cx="8509000" cy="1219200"/>
          </a:xfrm>
        </p:spPr>
        <p:txBody>
          <a:bodyPr>
            <a:no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9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7988"/>
            <a:ext cx="11353800" cy="4875212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Shared Property or Conceptual Clusters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Finds clusters that share some common property or represent a particular concept. </a:t>
            </a:r>
          </a:p>
        </p:txBody>
      </p:sp>
      <p:sp>
        <p:nvSpPr>
          <p:cNvPr id="1590285" name="Text Box 13"/>
          <p:cNvSpPr txBox="1">
            <a:spLocks noChangeArrowheads="1"/>
          </p:cNvSpPr>
          <p:nvPr/>
        </p:nvSpPr>
        <p:spPr bwMode="auto">
          <a:xfrm>
            <a:off x="3429000" y="5497274"/>
            <a:ext cx="579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 cluster is defined as a set of points that lie on a circle</a:t>
            </a:r>
          </a:p>
        </p:txBody>
      </p:sp>
      <p:sp>
        <p:nvSpPr>
          <p:cNvPr id="1590287" name="AutoShape 15"/>
          <p:cNvSpPr>
            <a:spLocks noChangeArrowheads="1"/>
          </p:cNvSpPr>
          <p:nvPr/>
        </p:nvSpPr>
        <p:spPr bwMode="auto">
          <a:xfrm>
            <a:off x="43434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0288" name="AutoShape 16"/>
          <p:cNvSpPr>
            <a:spLocks noChangeArrowheads="1"/>
          </p:cNvSpPr>
          <p:nvPr/>
        </p:nvSpPr>
        <p:spPr bwMode="auto">
          <a:xfrm>
            <a:off x="5410200" y="3122612"/>
            <a:ext cx="2286000" cy="2057400"/>
          </a:xfrm>
          <a:custGeom>
            <a:avLst/>
            <a:gdLst>
              <a:gd name="G0" fmla="+- 3030 0 0"/>
              <a:gd name="G1" fmla="+- 21600 0 3030"/>
              <a:gd name="G2" fmla="+- 21600 0 303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30" y="10800"/>
                </a:moveTo>
                <a:cubicBezTo>
                  <a:pt x="3030" y="15091"/>
                  <a:pt x="6509" y="18570"/>
                  <a:pt x="10800" y="18570"/>
                </a:cubicBezTo>
                <a:cubicBezTo>
                  <a:pt x="15091" y="18570"/>
                  <a:pt x="18570" y="15091"/>
                  <a:pt x="18570" y="10800"/>
                </a:cubicBezTo>
                <a:cubicBezTo>
                  <a:pt x="18570" y="6509"/>
                  <a:pt x="15091" y="3030"/>
                  <a:pt x="10800" y="3030"/>
                </a:cubicBezTo>
                <a:cubicBezTo>
                  <a:pt x="6509" y="3030"/>
                  <a:pt x="3030" y="6509"/>
                  <a:pt x="3030" y="10800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17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11658599" cy="49530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Clustering as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optimization problem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Finds clusters that minimize or maximize an </a:t>
            </a:r>
            <a:r>
              <a:rPr lang="en-US" dirty="0">
                <a:solidFill>
                  <a:srgbClr val="00B0F0"/>
                </a:solidFill>
              </a:rPr>
              <a:t>objective function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Consider all possible ways of dividing the points into clusters and compute the `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dirty="0"/>
              <a:t>' of each clustering using the objective function to find the best one.  </a:t>
            </a:r>
          </a:p>
          <a:p>
            <a:pPr lvl="2"/>
            <a:r>
              <a:rPr lang="en-US" dirty="0"/>
              <a:t>Usually, finding the best is NP-hard (no polynomial algorithm).</a:t>
            </a:r>
          </a:p>
          <a:p>
            <a:pPr lvl="1"/>
            <a:r>
              <a:rPr lang="en-US" dirty="0"/>
              <a:t>Can have </a:t>
            </a:r>
            <a:r>
              <a:rPr lang="en-US" dirty="0">
                <a:solidFill>
                  <a:srgbClr val="00B0F0"/>
                </a:solidFill>
              </a:rPr>
              <a:t>global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local</a:t>
            </a:r>
            <a:r>
              <a:rPr lang="en-US" dirty="0"/>
              <a:t> objectives.</a:t>
            </a:r>
          </a:p>
          <a:p>
            <a:pPr lvl="2"/>
            <a:r>
              <a:rPr lang="en-US" dirty="0"/>
              <a:t> Hierarchical clustering algorithms typically have local objectives</a:t>
            </a:r>
          </a:p>
          <a:p>
            <a:pPr lvl="2"/>
            <a:r>
              <a:rPr lang="en-US" dirty="0"/>
              <a:t> </a:t>
            </a:r>
            <a:r>
              <a:rPr lang="en-US" dirty="0" err="1"/>
              <a:t>Partitional</a:t>
            </a:r>
            <a:r>
              <a:rPr lang="en-US" dirty="0"/>
              <a:t> algorithms typically have global objectives</a:t>
            </a:r>
          </a:p>
          <a:p>
            <a:pPr lvl="1"/>
            <a:r>
              <a:rPr lang="en-US" dirty="0"/>
              <a:t>A variation of the global objective function approach is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fit</a:t>
            </a:r>
            <a:r>
              <a:rPr lang="en-US" dirty="0"/>
              <a:t> the data to a </a:t>
            </a:r>
            <a:r>
              <a:rPr lang="en-US" dirty="0">
                <a:solidFill>
                  <a:srgbClr val="00B0F0"/>
                </a:solidFill>
              </a:rPr>
              <a:t>parameterized (probabilistic) model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parameters</a:t>
            </a:r>
            <a:r>
              <a:rPr lang="en-US" dirty="0"/>
              <a:t> for the model are determined from the data, and they determine the clustering</a:t>
            </a:r>
          </a:p>
          <a:p>
            <a:pPr lvl="2"/>
            <a:r>
              <a:rPr lang="en-US" dirty="0"/>
              <a:t> E.g., </a:t>
            </a:r>
            <a:r>
              <a:rPr lang="en-US" dirty="0">
                <a:solidFill>
                  <a:srgbClr val="00B0F0"/>
                </a:solidFill>
              </a:rPr>
              <a:t>Mixture models </a:t>
            </a:r>
            <a:r>
              <a:rPr lang="en-US" dirty="0"/>
              <a:t>assume that the data is a ‘mixture' of a number of statistical distributions.  </a:t>
            </a:r>
          </a:p>
        </p:txBody>
      </p:sp>
    </p:spTree>
    <p:extLst>
      <p:ext uri="{BB962C8B-B14F-4D97-AF65-F5344CB8AC3E}">
        <p14:creationId xmlns:p14="http://schemas.microsoft.com/office/powerpoint/2010/main" val="2318126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Algorithms</a:t>
            </a:r>
          </a:p>
        </p:txBody>
      </p:sp>
      <p:sp>
        <p:nvSpPr>
          <p:cNvPr id="1591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and its variants</a:t>
            </a:r>
          </a:p>
          <a:p>
            <a:pPr lvl="4"/>
            <a:endParaRPr lang="en-US" dirty="0"/>
          </a:p>
          <a:p>
            <a:r>
              <a:rPr lang="en-US" dirty="0"/>
              <a:t>Hierarchical clustering</a:t>
            </a:r>
          </a:p>
          <a:p>
            <a:endParaRPr lang="en-US" dirty="0"/>
          </a:p>
          <a:p>
            <a:r>
              <a:rPr lang="en-US" dirty="0"/>
              <a:t>DBSCAN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24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4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80400" cy="1219200"/>
          </a:xfrm>
        </p:spPr>
        <p:txBody>
          <a:bodyPr>
            <a:normAutofit/>
          </a:bodyPr>
          <a:lstStyle/>
          <a:p>
            <a:r>
              <a:rPr lang="en-US" sz="3600" dirty="0"/>
              <a:t>K-means Clustering</a:t>
            </a:r>
          </a:p>
        </p:txBody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11049000" cy="43434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dirty="0" err="1"/>
              <a:t>Partitional</a:t>
            </a:r>
            <a:r>
              <a:rPr lang="en-US" dirty="0"/>
              <a:t> clustering approach 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Each cluster is associated with a </a:t>
            </a:r>
            <a:r>
              <a:rPr lang="en-US" dirty="0">
                <a:solidFill>
                  <a:srgbClr val="FF0000"/>
                </a:solidFill>
              </a:rPr>
              <a:t>centroid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(center point) 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Each point is assigned to the cluster with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closest</a:t>
            </a:r>
            <a:r>
              <a:rPr lang="en-US" dirty="0"/>
              <a:t> centroid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Number of clusters,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, must be specified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objective</a:t>
            </a:r>
            <a:r>
              <a:rPr lang="en-US" dirty="0"/>
              <a:t> is to:</a:t>
            </a:r>
          </a:p>
          <a:p>
            <a:pPr marL="807720" lvl="1" indent="-533400">
              <a:lnSpc>
                <a:spcPct val="90000"/>
              </a:lnSpc>
            </a:pPr>
            <a:r>
              <a:rPr lang="en-US" dirty="0"/>
              <a:t>find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centroids</a:t>
            </a:r>
            <a:r>
              <a:rPr lang="en-US" dirty="0"/>
              <a:t> and </a:t>
            </a:r>
          </a:p>
          <a:p>
            <a:pPr marL="807720" lvl="1" indent="-533400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assignment</a:t>
            </a:r>
            <a:r>
              <a:rPr lang="en-US" dirty="0"/>
              <a:t>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points to clusters/centroids </a:t>
            </a:r>
          </a:p>
          <a:p>
            <a:pPr marL="807720" lvl="1" indent="-533400">
              <a:lnSpc>
                <a:spcPct val="90000"/>
              </a:lnSpc>
            </a:pPr>
            <a:r>
              <a:rPr lang="en-US" dirty="0"/>
              <a:t>so as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minimize the sum of distances </a:t>
            </a:r>
            <a:r>
              <a:rPr lang="en-US" dirty="0"/>
              <a:t>of the points to their respective </a:t>
            </a:r>
            <a:r>
              <a:rPr lang="en-US" dirty="0">
                <a:solidFill>
                  <a:srgbClr val="0070C0"/>
                </a:solidFill>
              </a:rPr>
              <a:t>centroid</a:t>
            </a:r>
          </a:p>
        </p:txBody>
      </p:sp>
    </p:spTree>
    <p:extLst>
      <p:ext uri="{BB962C8B-B14F-4D97-AF65-F5344CB8AC3E}">
        <p14:creationId xmlns:p14="http://schemas.microsoft.com/office/powerpoint/2010/main" val="2119926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 as an 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76400"/>
                <a:ext cx="10972800" cy="4800600"/>
              </a:xfrm>
            </p:spPr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Problem: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objects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dirty="0"/>
                  <a:t>find a grouping of the points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clusters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 {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/>
                  <a:t>with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centroids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that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minimizes</a:t>
                </a:r>
                <a:r>
                  <a:rPr lang="en-US" dirty="0"/>
                  <a:t> the cost function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𝑑𝑖𝑠𝑡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Note: We need to find </a:t>
                </a:r>
                <a:r>
                  <a:rPr lang="en-US" dirty="0">
                    <a:solidFill>
                      <a:srgbClr val="FF0000"/>
                    </a:solidFill>
                  </a:rPr>
                  <a:t>both</a:t>
                </a:r>
                <a:r>
                  <a:rPr lang="en-US" dirty="0"/>
                  <a:t> the </a:t>
                </a:r>
                <a:r>
                  <a:rPr lang="en-US" dirty="0">
                    <a:solidFill>
                      <a:srgbClr val="0070C0"/>
                    </a:solidFill>
                  </a:rPr>
                  <a:t>grouping</a:t>
                </a:r>
                <a:r>
                  <a:rPr lang="en-US" dirty="0"/>
                  <a:t> into clusters </a:t>
                </a:r>
                <a:r>
                  <a:rPr lang="en-US" dirty="0">
                    <a:solidFill>
                      <a:srgbClr val="FF0000"/>
                    </a:solidFill>
                  </a:rPr>
                  <a:t>and</a:t>
                </a:r>
                <a:r>
                  <a:rPr lang="en-US" dirty="0"/>
                  <a:t> the </a:t>
                </a:r>
                <a:r>
                  <a:rPr lang="en-US" dirty="0">
                    <a:solidFill>
                      <a:srgbClr val="0070C0"/>
                    </a:solidFill>
                  </a:rPr>
                  <a:t>centroids</a:t>
                </a:r>
                <a:r>
                  <a:rPr lang="en-US" dirty="0"/>
                  <a:t> per cluster.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76400"/>
                <a:ext cx="10972800" cy="4800600"/>
              </a:xfrm>
              <a:blipFill>
                <a:blip r:embed="rId2"/>
                <a:stretch>
                  <a:fillRect l="-722" t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581589-7077-4C2D-B3D0-7E8545B8B29A}"/>
                  </a:ext>
                </a:extLst>
              </p:cNvPr>
              <p:cNvSpPr txBox="1"/>
              <p:nvPr/>
            </p:nvSpPr>
            <p:spPr>
              <a:xfrm>
                <a:off x="9448799" y="3276600"/>
                <a:ext cx="2514601" cy="6463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Definition for a general distance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581589-7077-4C2D-B3D0-7E8545B8B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799" y="3276600"/>
                <a:ext cx="2514601" cy="646331"/>
              </a:xfrm>
              <a:prstGeom prst="rect">
                <a:avLst/>
              </a:prstGeom>
              <a:blipFill>
                <a:blip r:embed="rId3"/>
                <a:stretch>
                  <a:fillRect l="-1937" t="-5660" r="-2906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129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353800" cy="4876800"/>
              </a:xfrm>
            </p:spPr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dirty="0"/>
                  <a:t>Most common definition is with </a:t>
                </a:r>
                <a:r>
                  <a:rPr lang="en-US" dirty="0" err="1"/>
                  <a:t>euclidean</a:t>
                </a:r>
                <a:r>
                  <a:rPr lang="en-US" dirty="0"/>
                  <a:t> distance, minimizing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Sum of Squares Error (SSE)</a:t>
                </a:r>
                <a:r>
                  <a:rPr lang="en-US" dirty="0"/>
                  <a:t> – distance function</a:t>
                </a:r>
              </a:p>
              <a:p>
                <a:pPr lvl="1">
                  <a:defRPr/>
                </a:pPr>
                <a:r>
                  <a:rPr lang="en-US" dirty="0"/>
                  <a:t>Sometimes K-means clustering is defined like that</a:t>
                </a:r>
              </a:p>
              <a:p>
                <a:pPr>
                  <a:defRPr/>
                </a:pPr>
                <a:endParaRPr lang="en-US" b="1" dirty="0">
                  <a:solidFill>
                    <a:srgbClr val="FF0000"/>
                  </a:solidFill>
                </a:endParaRPr>
              </a:p>
              <a:p>
                <a:pPr>
                  <a:defRPr/>
                </a:pPr>
                <a:r>
                  <a:rPr lang="en-US" dirty="0">
                    <a:solidFill>
                      <a:srgbClr val="FF0000"/>
                    </a:solidFill>
                  </a:rPr>
                  <a:t>Problem: </a:t>
                </a:r>
                <a:r>
                  <a:rPr lang="en-US" dirty="0"/>
                  <a:t>Given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in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-dimensional space and an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group the points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clusters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= {</m:t>
                    </m:r>
                    <m:r>
                      <a:rPr lang="en-US" i="1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chemeClr val="accent1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smtClean="0">
                        <a:solidFill>
                          <a:schemeClr val="accent1"/>
                        </a:solidFill>
                        <a:latin typeface="Cambria Math"/>
                      </a:rPr>
                      <m:t>2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en-US" dirty="0"/>
                  <a:t>such that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𝐶𝑜𝑠𝑡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buNone/>
                  <a:defRPr/>
                </a:pPr>
                <a:r>
                  <a:rPr lang="en-US" dirty="0"/>
                  <a:t>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minimized</a:t>
                </a:r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mean </a:t>
                </a:r>
                <a:r>
                  <a:rPr lang="en-US" dirty="0"/>
                  <a:t>of the points in cluster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353800" cy="4876800"/>
              </a:xfrm>
              <a:blipFill>
                <a:blip r:embed="rId2"/>
                <a:stretch>
                  <a:fillRect l="-1074" t="-1375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610600" y="4953000"/>
            <a:ext cx="309571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Sum of Squares Error (SSE)</a:t>
            </a:r>
          </a:p>
        </p:txBody>
      </p:sp>
    </p:spTree>
    <p:extLst>
      <p:ext uri="{BB962C8B-B14F-4D97-AF65-F5344CB8AC3E}">
        <p14:creationId xmlns:p14="http://schemas.microsoft.com/office/powerpoint/2010/main" val="355963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/>
              <a:t>?</a:t>
            </a:r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599" y="1524000"/>
            <a:ext cx="11048993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grouping</a:t>
            </a:r>
            <a:r>
              <a:rPr lang="en-US" sz="2400" dirty="0"/>
              <a:t> of objects such that the objects in a </a:t>
            </a:r>
            <a:r>
              <a:rPr lang="en-US" sz="2400" dirty="0">
                <a:solidFill>
                  <a:srgbClr val="0070C0"/>
                </a:solidFill>
              </a:rPr>
              <a:t>group</a:t>
            </a:r>
            <a:r>
              <a:rPr lang="en-US" sz="2400" dirty="0"/>
              <a:t> (</a:t>
            </a:r>
            <a:r>
              <a:rPr lang="en-US" sz="2400" dirty="0">
                <a:solidFill>
                  <a:srgbClr val="0070C0"/>
                </a:solidFill>
              </a:rPr>
              <a:t>cluster</a:t>
            </a:r>
            <a:r>
              <a:rPr lang="en-US" sz="2400" dirty="0"/>
              <a:t>) are similar (or related) to one another and different from (or unrelated to) the objects in other groups (clusters)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4800600" y="3951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6781800" y="3048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4419600" y="4038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2819400" y="3352800"/>
            <a:ext cx="2286000" cy="1676400"/>
            <a:chOff x="816" y="1776"/>
            <a:chExt cx="1440" cy="1056"/>
          </a:xfrm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1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05800" cy="990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Complexity of the k-means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0"/>
                <a:ext cx="11201400" cy="4876800"/>
              </a:xfrm>
            </p:spPr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NP-hard</a:t>
                </a:r>
                <a:r>
                  <a:rPr lang="en-US" dirty="0"/>
                  <a:t> if the dimensionality of the data is at least 2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>
                  <a:defRPr/>
                </a:pPr>
                <a:r>
                  <a:rPr lang="en-US" dirty="0"/>
                  <a:t>Finding the best solution in polynomial time is infeasible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the problem is solvable in polynomial time (how?)</a:t>
                </a:r>
              </a:p>
              <a:p>
                <a:pPr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A simple iterative algorithm works quite well in practice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0"/>
                <a:ext cx="11201400" cy="4876800"/>
              </a:xfrm>
              <a:blipFill>
                <a:blip r:embed="rId2"/>
                <a:stretch>
                  <a:fillRect l="-707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885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30A8CB-EB47-457B-B1E7-A729DFDF512F}"/>
                  </a:ext>
                </a:extLst>
              </p:cNvPr>
              <p:cNvSpPr txBox="1"/>
              <p:nvPr/>
            </p:nvSpPr>
            <p:spPr>
              <a:xfrm>
                <a:off x="533400" y="2895600"/>
                <a:ext cx="11201400" cy="224676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Select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points as the </a:t>
                </a:r>
                <a:r>
                  <a:rPr lang="en-US" sz="2800" dirty="0">
                    <a:solidFill>
                      <a:srgbClr val="0070C0"/>
                    </a:solidFill>
                  </a:rPr>
                  <a:t>initial centroids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:r>
                  <a:rPr lang="en-US" sz="2800" b="1" dirty="0"/>
                  <a:t>repeat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      Form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clusters by assigning each point to the closest centroid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      Compute the new </a:t>
                </a:r>
                <a:r>
                  <a:rPr lang="en-US" sz="2800" dirty="0">
                    <a:solidFill>
                      <a:srgbClr val="0070C0"/>
                    </a:solidFill>
                  </a:rPr>
                  <a:t>centroid</a:t>
                </a:r>
                <a:r>
                  <a:rPr lang="en-US" sz="2800" dirty="0"/>
                  <a:t>* of each cluster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800" dirty="0"/>
                  <a:t> </a:t>
                </a:r>
                <a:r>
                  <a:rPr lang="en-US" sz="2800" b="1" dirty="0"/>
                  <a:t>until</a:t>
                </a:r>
                <a:r>
                  <a:rPr lang="en-US" sz="2800" dirty="0"/>
                  <a:t> The centroids do not change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30A8CB-EB47-457B-B1E7-A729DFDF5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95600"/>
                <a:ext cx="11201400" cy="2246769"/>
              </a:xfrm>
              <a:prstGeom prst="rect">
                <a:avLst/>
              </a:prstGeom>
              <a:blipFill>
                <a:blip r:embed="rId3"/>
                <a:stretch>
                  <a:fillRect l="-924" t="-2426" r="-54" b="-619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8041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K-means Algorithm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9525000" cy="1905000"/>
          </a:xfrm>
        </p:spPr>
        <p:txBody>
          <a:bodyPr/>
          <a:lstStyle/>
          <a:p>
            <a:r>
              <a:rPr lang="en-US" dirty="0"/>
              <a:t>Also known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Lloyd’s algorithm</a:t>
            </a:r>
            <a:r>
              <a:rPr lang="en-US" dirty="0"/>
              <a:t>.</a:t>
            </a:r>
          </a:p>
          <a:p>
            <a:r>
              <a:rPr lang="en-US" dirty="0"/>
              <a:t>K-means is sometimes synonymous with this algorithm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925645"/>
            <a:ext cx="6553200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ectangle 3"/>
          <p:cNvSpPr/>
          <p:nvPr/>
        </p:nvSpPr>
        <p:spPr>
          <a:xfrm>
            <a:off x="533400" y="4214122"/>
            <a:ext cx="8171503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D2723-205B-457E-9199-21D26A92141B}"/>
              </a:ext>
            </a:extLst>
          </p:cNvPr>
          <p:cNvSpPr txBox="1"/>
          <p:nvPr/>
        </p:nvSpPr>
        <p:spPr>
          <a:xfrm>
            <a:off x="1066800" y="5648962"/>
            <a:ext cx="9829800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*The centroid of a set of points is the point that is minimizes the sum of distances from the points in the set</a:t>
            </a:r>
          </a:p>
        </p:txBody>
      </p:sp>
    </p:spTree>
    <p:extLst>
      <p:ext uri="{BB962C8B-B14F-4D97-AF65-F5344CB8AC3E}">
        <p14:creationId xmlns:p14="http://schemas.microsoft.com/office/powerpoint/2010/main" val="9629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95299"/>
            <a:ext cx="8863806" cy="990600"/>
          </a:xfrm>
        </p:spPr>
        <p:txBody>
          <a:bodyPr>
            <a:no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1595395" name="Text Box 3"/>
          <p:cNvSpPr txBox="1">
            <a:spLocks noChangeArrowheads="1"/>
          </p:cNvSpPr>
          <p:nvPr/>
        </p:nvSpPr>
        <p:spPr bwMode="auto">
          <a:xfrm>
            <a:off x="2133600" y="478472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5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3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540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6" y="17192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0999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Example</a:t>
            </a:r>
          </a:p>
        </p:txBody>
      </p:sp>
      <p:sp>
        <p:nvSpPr>
          <p:cNvPr id="1596419" name="Text Box 3"/>
          <p:cNvSpPr txBox="1">
            <a:spLocks noChangeArrowheads="1"/>
          </p:cNvSpPr>
          <p:nvPr/>
        </p:nvSpPr>
        <p:spPr bwMode="auto">
          <a:xfrm>
            <a:off x="2133600" y="472757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6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41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941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64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941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168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Algorithm – Initialization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centroids are often chosen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randomly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Clusters produced vary from one run to another.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02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1"/>
            <a:ext cx="8280400" cy="838200"/>
          </a:xfrm>
        </p:spPr>
        <p:txBody>
          <a:bodyPr>
            <a:normAutofit/>
          </a:bodyPr>
          <a:lstStyle/>
          <a:p>
            <a:r>
              <a:rPr lang="en-US" dirty="0"/>
              <a:t>Two different K-means </a:t>
            </a:r>
            <a:r>
              <a:rPr lang="en-US" dirty="0" err="1"/>
              <a:t>Clusterings</a:t>
            </a:r>
            <a:endParaRPr lang="en-US" dirty="0"/>
          </a:p>
        </p:txBody>
      </p:sp>
      <p:pic>
        <p:nvPicPr>
          <p:cNvPr id="1594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4" y="1295401"/>
            <a:ext cx="304323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4372" name="Text Box 4"/>
          <p:cNvSpPr txBox="1">
            <a:spLocks noChangeArrowheads="1"/>
          </p:cNvSpPr>
          <p:nvPr/>
        </p:nvSpPr>
        <p:spPr bwMode="auto">
          <a:xfrm>
            <a:off x="2133600" y="4419600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594373" name="Group 5"/>
          <p:cNvGrpSpPr>
            <a:grpSpLocks/>
          </p:cNvGrpSpPr>
          <p:nvPr/>
        </p:nvGrpSpPr>
        <p:grpSpPr bwMode="auto">
          <a:xfrm>
            <a:off x="6629400" y="3660776"/>
            <a:ext cx="3048000" cy="2587625"/>
            <a:chOff x="3216" y="2306"/>
            <a:chExt cx="1920" cy="1630"/>
          </a:xfrm>
        </p:grpSpPr>
        <p:pic>
          <p:nvPicPr>
            <p:cNvPr id="15943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5" name="Text Box 7"/>
            <p:cNvSpPr txBox="1">
              <a:spLocks noChangeArrowheads="1"/>
            </p:cNvSpPr>
            <p:nvPr/>
          </p:nvSpPr>
          <p:spPr bwMode="auto">
            <a:xfrm>
              <a:off x="3408" y="3705"/>
              <a:ext cx="17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Sub-optimal Clustering</a:t>
              </a:r>
            </a:p>
          </p:txBody>
        </p:sp>
      </p:grpSp>
      <p:grpSp>
        <p:nvGrpSpPr>
          <p:cNvPr id="1594376" name="Group 8"/>
          <p:cNvGrpSpPr>
            <a:grpSpLocks/>
          </p:cNvGrpSpPr>
          <p:nvPr/>
        </p:nvGrpSpPr>
        <p:grpSpPr bwMode="auto">
          <a:xfrm>
            <a:off x="2514600" y="3660776"/>
            <a:ext cx="3043238" cy="2587625"/>
            <a:chOff x="624" y="2306"/>
            <a:chExt cx="1917" cy="1630"/>
          </a:xfrm>
        </p:grpSpPr>
        <p:pic>
          <p:nvPicPr>
            <p:cNvPr id="159437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6"/>
              <a:ext cx="1917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94378" name="Text Box 10"/>
            <p:cNvSpPr txBox="1">
              <a:spLocks noChangeArrowheads="1"/>
            </p:cNvSpPr>
            <p:nvPr/>
          </p:nvSpPr>
          <p:spPr bwMode="auto">
            <a:xfrm>
              <a:off x="912" y="3705"/>
              <a:ext cx="14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Optimal Clustering</a:t>
              </a:r>
            </a:p>
          </p:txBody>
        </p:sp>
      </p:grpSp>
      <p:sp>
        <p:nvSpPr>
          <p:cNvPr id="1594379" name="Text Box 11"/>
          <p:cNvSpPr txBox="1">
            <a:spLocks noChangeArrowheads="1"/>
          </p:cNvSpPr>
          <p:nvPr/>
        </p:nvSpPr>
        <p:spPr bwMode="auto">
          <a:xfrm>
            <a:off x="6781800" y="1927227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Original Points</a:t>
            </a:r>
          </a:p>
        </p:txBody>
      </p:sp>
    </p:spTree>
    <p:extLst>
      <p:ext uri="{BB962C8B-B14F-4D97-AF65-F5344CB8AC3E}">
        <p14:creationId xmlns:p14="http://schemas.microsoft.com/office/powerpoint/2010/main" val="165376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0999"/>
            <a:ext cx="8839200" cy="1066800"/>
          </a:xfrm>
        </p:spPr>
        <p:txBody>
          <a:bodyPr>
            <a:noAutofit/>
          </a:bodyPr>
          <a:lstStyle/>
          <a:p>
            <a:r>
              <a:rPr lang="en-US" dirty="0"/>
              <a:t>Importance of Choosing Initial Centroids</a:t>
            </a:r>
          </a:p>
        </p:txBody>
      </p:sp>
      <p:sp>
        <p:nvSpPr>
          <p:cNvPr id="1598467" name="Text Box 3"/>
          <p:cNvSpPr txBox="1">
            <a:spLocks noChangeArrowheads="1"/>
          </p:cNvSpPr>
          <p:nvPr/>
        </p:nvSpPr>
        <p:spPr bwMode="auto">
          <a:xfrm>
            <a:off x="2133600" y="486092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8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847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795464"/>
            <a:ext cx="5529263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6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2589"/>
            <a:ext cx="8534400" cy="914400"/>
          </a:xfrm>
        </p:spPr>
        <p:txBody>
          <a:bodyPr>
            <a:noAutofit/>
          </a:bodyPr>
          <a:lstStyle/>
          <a:p>
            <a:r>
              <a:rPr lang="en-US" sz="3600" dirty="0"/>
              <a:t>Importance of Choosing Initial Centroids …</a:t>
            </a:r>
          </a:p>
        </p:txBody>
      </p:sp>
      <p:sp>
        <p:nvSpPr>
          <p:cNvPr id="1599491" name="Text Box 3"/>
          <p:cNvSpPr txBox="1">
            <a:spLocks noChangeArrowheads="1"/>
          </p:cNvSpPr>
          <p:nvPr/>
        </p:nvSpPr>
        <p:spPr bwMode="auto">
          <a:xfrm>
            <a:off x="2133600" y="4651375"/>
            <a:ext cx="800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99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509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0417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417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94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41776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90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591800" cy="4876800"/>
          </a:xfrm>
        </p:spPr>
        <p:txBody>
          <a:bodyPr/>
          <a:lstStyle/>
          <a:p>
            <a:r>
              <a:rPr lang="en-US" dirty="0"/>
              <a:t>Do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multiple runs </a:t>
            </a:r>
            <a:r>
              <a:rPr lang="en-US" dirty="0"/>
              <a:t>and select the clustering with the smallest error</a:t>
            </a:r>
          </a:p>
          <a:p>
            <a:endParaRPr lang="en-US" dirty="0"/>
          </a:p>
          <a:p>
            <a:r>
              <a:rPr lang="en-US" dirty="0"/>
              <a:t>Select original set of  points by methods other than random. E.g.,  pick the most distant (from each other) points as cluster centers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K-means++ </a:t>
            </a:r>
            <a:r>
              <a:rPr lang="en-US" dirty="0"/>
              <a:t>algorithm)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30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Algorithm – Centroids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‘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Closeness</a:t>
            </a:r>
            <a:r>
              <a:rPr lang="en-US" dirty="0"/>
              <a:t>’ is measured by some similarity or distance function</a:t>
            </a:r>
          </a:p>
          <a:p>
            <a:pPr lvl="1"/>
            <a:r>
              <a:rPr lang="en-US" dirty="0"/>
              <a:t>E.g., Euclidean distance (SSE), cosine similarity, correlation, etc.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centroid</a:t>
            </a:r>
            <a:r>
              <a:rPr lang="en-US" dirty="0"/>
              <a:t> depends on the distance function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minimizer</a:t>
            </a:r>
            <a:r>
              <a:rPr lang="en-US" dirty="0"/>
              <a:t> for the distance function</a:t>
            </a:r>
          </a:p>
          <a:p>
            <a:r>
              <a:rPr lang="en-US" dirty="0">
                <a:solidFill>
                  <a:srgbClr val="0070C0"/>
                </a:solidFill>
              </a:rPr>
              <a:t>Centroid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mean</a:t>
            </a:r>
            <a:r>
              <a:rPr lang="en-US" dirty="0"/>
              <a:t> of the points in the cluster for SSE, and cosine similarity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median</a:t>
            </a:r>
            <a:r>
              <a:rPr lang="en-US" dirty="0"/>
              <a:t> for Manhattan distance.</a:t>
            </a:r>
          </a:p>
          <a:p>
            <a:pPr lvl="1"/>
            <a:endParaRPr lang="en-US" dirty="0"/>
          </a:p>
          <a:p>
            <a:r>
              <a:rPr lang="en-US" dirty="0"/>
              <a:t>Finding the centroid is not always easy </a:t>
            </a:r>
          </a:p>
          <a:p>
            <a:pPr lvl="1"/>
            <a:r>
              <a:rPr lang="en-US" dirty="0"/>
              <a:t>It can be an NP-hard problem for some distance functions</a:t>
            </a:r>
          </a:p>
          <a:p>
            <a:pPr lvl="2"/>
            <a:r>
              <a:rPr lang="en-US" dirty="0"/>
              <a:t>E.g., median for multiple dimensions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4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456983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Why Cluster Analysis</a:t>
            </a:r>
          </a:p>
        </p:txBody>
      </p:sp>
      <p:sp>
        <p:nvSpPr>
          <p:cNvPr id="156569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76524" y="1447801"/>
            <a:ext cx="5062275" cy="51816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/>
              <a:t>Understanding</a:t>
            </a:r>
          </a:p>
          <a:p>
            <a:pPr lvl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</a:rPr>
              <a:t>Group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related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documents </a:t>
            </a:r>
            <a:r>
              <a:rPr lang="en-US" sz="2000" dirty="0"/>
              <a:t>for browsing,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genes and proteins</a:t>
            </a:r>
            <a:r>
              <a:rPr lang="en-US" sz="2000" dirty="0"/>
              <a:t> that have similar functionality,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stocks </a:t>
            </a:r>
            <a:r>
              <a:rPr lang="en-US" sz="2000" dirty="0"/>
              <a:t>with similar price fluctuations,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users</a:t>
            </a:r>
            <a:r>
              <a:rPr lang="en-US" sz="2000" dirty="0"/>
              <a:t> with same behavior</a:t>
            </a:r>
            <a:endParaRPr lang="en-US" sz="2000" b="1" dirty="0"/>
          </a:p>
          <a:p>
            <a:pPr>
              <a:spcBef>
                <a:spcPct val="20000"/>
              </a:spcBef>
            </a:pPr>
            <a:endParaRPr lang="en-US" sz="2400" b="1" dirty="0"/>
          </a:p>
          <a:p>
            <a:pPr>
              <a:spcBef>
                <a:spcPct val="20000"/>
              </a:spcBef>
            </a:pPr>
            <a:r>
              <a:rPr lang="en-US" sz="2400" b="1" dirty="0"/>
              <a:t>Summarization</a:t>
            </a:r>
          </a:p>
          <a:p>
            <a:pPr lvl="1">
              <a:spcBef>
                <a:spcPct val="20000"/>
              </a:spcBef>
            </a:pPr>
            <a:r>
              <a:rPr lang="en-US" sz="2000" dirty="0"/>
              <a:t>Reduce the size of large data sets</a:t>
            </a:r>
          </a:p>
          <a:p>
            <a:pPr lvl="1">
              <a:spcBef>
                <a:spcPct val="20000"/>
              </a:spcBef>
            </a:pPr>
            <a:endParaRPr lang="en-US" sz="2000" dirty="0"/>
          </a:p>
          <a:p>
            <a:r>
              <a:rPr lang="en-US" sz="2400" b="1" dirty="0"/>
              <a:t>Applications</a:t>
            </a:r>
          </a:p>
          <a:p>
            <a:pPr lvl="1"/>
            <a:r>
              <a:rPr lang="en-US" sz="2000" dirty="0"/>
              <a:t>Recommendation systems</a:t>
            </a:r>
          </a:p>
          <a:p>
            <a:pPr lvl="1"/>
            <a:r>
              <a:rPr lang="en-US" sz="2000" dirty="0"/>
              <a:t>Search Personalization</a:t>
            </a:r>
          </a:p>
          <a:p>
            <a:endParaRPr lang="en-US" sz="2400" dirty="0"/>
          </a:p>
        </p:txBody>
      </p:sp>
      <p:graphicFrame>
        <p:nvGraphicFramePr>
          <p:cNvPr id="1565700" name="Object 102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38688084"/>
              </p:ext>
            </p:extLst>
          </p:nvPr>
        </p:nvGraphicFramePr>
        <p:xfrm>
          <a:off x="5867400" y="1524000"/>
          <a:ext cx="4800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0181" imgH="3122232" progId="Word.Document.8">
                  <p:embed/>
                </p:oleObj>
              </mc:Choice>
              <mc:Fallback>
                <p:oleObj name="Document" r:id="rId2" imgW="5620181" imgH="3122232" progId="Word.Document.8">
                  <p:embed/>
                  <p:pic>
                    <p:nvPicPr>
                      <p:cNvPr id="156570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524000"/>
                        <a:ext cx="4800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65702" name="Picture 1030" descr="precip_au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 t="12122" r="11072" b="18182"/>
          <a:stretch>
            <a:fillRect/>
          </a:stretch>
        </p:blipFill>
        <p:spPr>
          <a:xfrm>
            <a:off x="6962775" y="4038601"/>
            <a:ext cx="3657600" cy="2474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5704" name="Text Box 1032"/>
          <p:cNvSpPr txBox="1">
            <a:spLocks noChangeArrowheads="1"/>
          </p:cNvSpPr>
          <p:nvPr/>
        </p:nvSpPr>
        <p:spPr bwMode="auto">
          <a:xfrm>
            <a:off x="6934200" y="6019800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Clustering precipitation in Australia</a:t>
            </a:r>
          </a:p>
        </p:txBody>
      </p:sp>
    </p:spTree>
    <p:extLst>
      <p:ext uri="{BB962C8B-B14F-4D97-AF65-F5344CB8AC3E}">
        <p14:creationId xmlns:p14="http://schemas.microsoft.com/office/powerpoint/2010/main" val="144735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K-means Algorithm – Convergence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K-means will </a:t>
                </a:r>
                <a:r>
                  <a:rPr lang="en-US" dirty="0">
                    <a:solidFill>
                      <a:srgbClr val="0070C0"/>
                    </a:solidFill>
                  </a:rPr>
                  <a:t>converge</a:t>
                </a:r>
                <a:r>
                  <a:rPr lang="en-US" dirty="0"/>
                  <a:t> for common similarity measures mentioned above.</a:t>
                </a:r>
              </a:p>
              <a:p>
                <a:pPr lvl="1"/>
                <a:r>
                  <a:rPr lang="en-US" dirty="0"/>
                  <a:t>Most of the convergence happens in the first few iterations.</a:t>
                </a:r>
              </a:p>
              <a:p>
                <a:pPr lvl="1"/>
                <a:r>
                  <a:rPr lang="en-US" dirty="0"/>
                  <a:t>Often the stopping condition is changed to ‘</a:t>
                </a:r>
                <a:r>
                  <a:rPr lang="en-US" dirty="0">
                    <a:solidFill>
                      <a:srgbClr val="00B050"/>
                    </a:solidFill>
                  </a:rPr>
                  <a:t>Until relatively few points change clusters</a:t>
                </a:r>
                <a:r>
                  <a:rPr lang="en-US" dirty="0"/>
                  <a:t>’</a:t>
                </a:r>
              </a:p>
              <a:p>
                <a:r>
                  <a:rPr lang="en-US" dirty="0"/>
                  <a:t>Complexity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= number of points,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= number of clusters,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= number of iterations,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= dimensionality</a:t>
                </a:r>
              </a:p>
              <a:p>
                <a:r>
                  <a:rPr lang="en-US" dirty="0"/>
                  <a:t>In general, a fast and efficient algorithm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2250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578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K-means</a:t>
            </a:r>
          </a:p>
        </p:txBody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has problems when clusters are of different: </a:t>
            </a:r>
          </a:p>
          <a:p>
            <a:pPr lvl="1"/>
            <a:r>
              <a:rPr lang="en-US" dirty="0"/>
              <a:t>sizes</a:t>
            </a:r>
          </a:p>
          <a:p>
            <a:pPr lvl="1"/>
            <a:r>
              <a:rPr lang="en-US" dirty="0"/>
              <a:t>densities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non-globular</a:t>
            </a:r>
            <a:r>
              <a:rPr lang="en-US" dirty="0"/>
              <a:t> shapes</a:t>
            </a:r>
          </a:p>
          <a:p>
            <a:endParaRPr lang="en-US" dirty="0"/>
          </a:p>
          <a:p>
            <a:r>
              <a:rPr lang="en-US" dirty="0"/>
              <a:t>K-means has problems when the data contains outliers.</a:t>
            </a:r>
          </a:p>
        </p:txBody>
      </p:sp>
    </p:spTree>
    <p:extLst>
      <p:ext uri="{BB962C8B-B14F-4D97-AF65-F5344CB8AC3E}">
        <p14:creationId xmlns:p14="http://schemas.microsoft.com/office/powerpoint/2010/main" val="1070988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75458"/>
            <a:ext cx="8280400" cy="9144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Sizes</a:t>
            </a:r>
          </a:p>
        </p:txBody>
      </p:sp>
      <p:sp>
        <p:nvSpPr>
          <p:cNvPr id="161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524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pic>
        <p:nvPicPr>
          <p:cNvPr id="1612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2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2806" name="Text Box 6"/>
          <p:cNvSpPr txBox="1">
            <a:spLocks noChangeArrowheads="1"/>
          </p:cNvSpPr>
          <p:nvPr/>
        </p:nvSpPr>
        <p:spPr bwMode="auto">
          <a:xfrm>
            <a:off x="2286000" y="5348288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sp>
        <p:nvSpPr>
          <p:cNvPr id="1612807" name="Rectangle 7"/>
          <p:cNvSpPr>
            <a:spLocks noChangeArrowheads="1"/>
          </p:cNvSpPr>
          <p:nvPr/>
        </p:nvSpPr>
        <p:spPr bwMode="auto">
          <a:xfrm>
            <a:off x="6858000" y="5297487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34689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80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0701"/>
            <a:ext cx="8610600" cy="9906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Differing Density</a:t>
            </a:r>
          </a:p>
        </p:txBody>
      </p:sp>
      <p:sp>
        <p:nvSpPr>
          <p:cNvPr id="161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 dirty="0"/>
          </a:p>
          <a:p>
            <a:pPr marL="990600" lvl="1" indent="-533400">
              <a:lnSpc>
                <a:spcPct val="90000"/>
              </a:lnSpc>
            </a:pPr>
            <a:endParaRPr lang="en-US" dirty="0"/>
          </a:p>
          <a:p>
            <a:pPr marL="990600" lvl="1" indent="-533400">
              <a:lnSpc>
                <a:spcPct val="90000"/>
              </a:lnSpc>
            </a:pPr>
            <a:endParaRPr lang="en-US" sz="2000" dirty="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1613828" name="Text Box 4"/>
          <p:cNvSpPr txBox="1">
            <a:spLocks noChangeArrowheads="1"/>
          </p:cNvSpPr>
          <p:nvPr/>
        </p:nvSpPr>
        <p:spPr bwMode="auto">
          <a:xfrm>
            <a:off x="2286000" y="5424488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138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3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192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3831" name="Rectangle 7"/>
          <p:cNvSpPr>
            <a:spLocks noChangeArrowheads="1"/>
          </p:cNvSpPr>
          <p:nvPr/>
        </p:nvSpPr>
        <p:spPr bwMode="auto">
          <a:xfrm>
            <a:off x="6858000" y="5373687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K-means (3 Clusters)</a:t>
            </a:r>
          </a:p>
        </p:txBody>
      </p:sp>
    </p:spTree>
    <p:extLst>
      <p:ext uri="{BB962C8B-B14F-4D97-AF65-F5344CB8AC3E}">
        <p14:creationId xmlns:p14="http://schemas.microsoft.com/office/powerpoint/2010/main" val="14422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383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338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dirty="0"/>
              <a:t>Limitations of K-means: Non-globular Shapes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817688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sp>
        <p:nvSpPr>
          <p:cNvPr id="1614852" name="Text Box 4"/>
          <p:cNvSpPr txBox="1">
            <a:spLocks noChangeArrowheads="1"/>
          </p:cNvSpPr>
          <p:nvPr/>
        </p:nvSpPr>
        <p:spPr bwMode="auto">
          <a:xfrm>
            <a:off x="2667000" y="5551488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148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48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938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4855" name="Rectangle 7"/>
          <p:cNvSpPr>
            <a:spLocks noChangeArrowheads="1"/>
          </p:cNvSpPr>
          <p:nvPr/>
        </p:nvSpPr>
        <p:spPr bwMode="auto">
          <a:xfrm>
            <a:off x="6858000" y="5576887"/>
            <a:ext cx="23647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K-means (2 Clusters)</a:t>
            </a:r>
          </a:p>
        </p:txBody>
      </p:sp>
    </p:spTree>
    <p:extLst>
      <p:ext uri="{BB962C8B-B14F-4D97-AF65-F5344CB8AC3E}">
        <p14:creationId xmlns:p14="http://schemas.microsoft.com/office/powerpoint/2010/main" val="2838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855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2914"/>
            <a:ext cx="8686800" cy="9144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pic>
        <p:nvPicPr>
          <p:cNvPr id="1615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7" name="Text Box 5"/>
          <p:cNvSpPr txBox="1">
            <a:spLocks noChangeArrowheads="1"/>
          </p:cNvSpPr>
          <p:nvPr/>
        </p:nvSpPr>
        <p:spPr bwMode="auto">
          <a:xfrm>
            <a:off x="2286000" y="4953001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				K-means Clusters</a:t>
            </a:r>
          </a:p>
        </p:txBody>
      </p:sp>
      <p:pic>
        <p:nvPicPr>
          <p:cNvPr id="16158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5879" name="Rectangle 7"/>
          <p:cNvSpPr>
            <a:spLocks noChangeArrowheads="1"/>
          </p:cNvSpPr>
          <p:nvPr/>
        </p:nvSpPr>
        <p:spPr bwMode="auto">
          <a:xfrm>
            <a:off x="2667000" y="5562601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One solution is to use many clusters.</a:t>
            </a:r>
          </a:p>
          <a:p>
            <a:pPr lvl="1"/>
            <a:r>
              <a:rPr lang="en-US" sz="2000" dirty="0"/>
              <a:t>Find parts of clusters, but need to put together.</a:t>
            </a:r>
          </a:p>
        </p:txBody>
      </p:sp>
    </p:spTree>
    <p:extLst>
      <p:ext uri="{BB962C8B-B14F-4D97-AF65-F5344CB8AC3E}">
        <p14:creationId xmlns:p14="http://schemas.microsoft.com/office/powerpoint/2010/main" val="2377237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9839"/>
            <a:ext cx="8280400" cy="85725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143001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sp>
        <p:nvSpPr>
          <p:cNvPr id="1616900" name="Text Box 4"/>
          <p:cNvSpPr txBox="1">
            <a:spLocks noChangeArrowheads="1"/>
          </p:cNvSpPr>
          <p:nvPr/>
        </p:nvSpPr>
        <p:spPr bwMode="auto">
          <a:xfrm>
            <a:off x="2286000" y="5500688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				K-means Clusters</a:t>
            </a:r>
          </a:p>
        </p:txBody>
      </p:sp>
      <p:pic>
        <p:nvPicPr>
          <p:cNvPr id="16169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69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716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812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2913"/>
            <a:ext cx="8610600" cy="1219200"/>
          </a:xfrm>
        </p:spPr>
        <p:txBody>
          <a:bodyPr>
            <a:noAutofit/>
          </a:bodyPr>
          <a:lstStyle/>
          <a:p>
            <a:r>
              <a:rPr lang="en-US" dirty="0"/>
              <a:t>Overcoming K-means Limitations</a:t>
            </a:r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919288"/>
            <a:ext cx="8001000" cy="97631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/>
          </a:p>
          <a:p>
            <a:pPr marL="990600" lvl="1" indent="-533400">
              <a:lnSpc>
                <a:spcPct val="90000"/>
              </a:lnSpc>
            </a:pPr>
            <a:endParaRPr lang="en-US" sz="2000"/>
          </a:p>
          <a:p>
            <a:pPr marL="990600" lvl="1" indent="-533400">
              <a:lnSpc>
                <a:spcPct val="90000"/>
              </a:lnSpc>
              <a:buNone/>
            </a:pPr>
            <a:endParaRPr lang="en-US" sz="2000"/>
          </a:p>
        </p:txBody>
      </p:sp>
      <p:sp>
        <p:nvSpPr>
          <p:cNvPr id="1617924" name="Text Box 4"/>
          <p:cNvSpPr txBox="1">
            <a:spLocks noChangeArrowheads="1"/>
          </p:cNvSpPr>
          <p:nvPr/>
        </p:nvSpPr>
        <p:spPr bwMode="auto">
          <a:xfrm>
            <a:off x="2667000" y="5653088"/>
            <a:ext cx="769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				K-means Clusters</a:t>
            </a:r>
          </a:p>
        </p:txBody>
      </p:sp>
      <p:pic>
        <p:nvPicPr>
          <p:cNvPr id="1617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95487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4" y="1995487"/>
            <a:ext cx="426878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176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K-</a:t>
            </a:r>
            <a:r>
              <a:rPr lang="en-US" dirty="0" err="1">
                <a:solidFill>
                  <a:srgbClr val="FF0000"/>
                </a:solidFill>
              </a:rPr>
              <a:t>medoids</a:t>
            </a:r>
            <a:r>
              <a:rPr lang="en-US" dirty="0"/>
              <a:t>: Similar problem definition as in K-means, but the centroid of the cluster is defined to be one of the points in the cluster (the </a:t>
            </a:r>
            <a:r>
              <a:rPr lang="en-US" dirty="0" err="1">
                <a:solidFill>
                  <a:srgbClr val="00B0F0"/>
                </a:solidFill>
              </a:rPr>
              <a:t>medoid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K-centers</a:t>
            </a:r>
            <a:r>
              <a:rPr lang="en-US" dirty="0"/>
              <a:t>: Similar problem definition as in K-means, but the goal now is to minimize the maximum </a:t>
            </a:r>
            <a:r>
              <a:rPr lang="en-US" dirty="0">
                <a:solidFill>
                  <a:srgbClr val="00B0F0"/>
                </a:solidFill>
              </a:rPr>
              <a:t>diameter </a:t>
            </a:r>
            <a:r>
              <a:rPr lang="en-US" dirty="0"/>
              <a:t>of the clusters</a:t>
            </a:r>
          </a:p>
          <a:p>
            <a:pPr lvl="1"/>
            <a:r>
              <a:rPr lang="en-US" dirty="0"/>
              <a:t>diameter of a cluster is maximum distance between any two points in the cluster. </a:t>
            </a:r>
          </a:p>
        </p:txBody>
      </p:sp>
    </p:spTree>
    <p:extLst>
      <p:ext uri="{BB962C8B-B14F-4D97-AF65-F5344CB8AC3E}">
        <p14:creationId xmlns:p14="http://schemas.microsoft.com/office/powerpoint/2010/main" val="2076521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applications of cluster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Snow, London 1854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2213134"/>
            <a:ext cx="6781800" cy="443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652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main types of hierarchical clustering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Agglomerative</a:t>
            </a:r>
            <a:r>
              <a:rPr lang="en-US" dirty="0"/>
              <a:t>:  </a:t>
            </a:r>
          </a:p>
          <a:p>
            <a:pPr lvl="2"/>
            <a:r>
              <a:rPr lang="en-US" dirty="0"/>
              <a:t> Start with the points as individual clusters</a:t>
            </a:r>
          </a:p>
          <a:p>
            <a:pPr lvl="2"/>
            <a:r>
              <a:rPr lang="en-US" dirty="0"/>
              <a:t> At each step, merge the closest pair of clusters until only one cluster (or k clusters) left</a:t>
            </a:r>
          </a:p>
          <a:p>
            <a:pPr lvl="4"/>
            <a:endParaRPr lang="en-US" sz="2000" dirty="0"/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Divisive</a:t>
            </a:r>
            <a:r>
              <a:rPr lang="en-US" dirty="0"/>
              <a:t>:  </a:t>
            </a:r>
          </a:p>
          <a:p>
            <a:pPr lvl="2"/>
            <a:r>
              <a:rPr lang="en-US" dirty="0"/>
              <a:t> Start with one, all-inclusive cluster </a:t>
            </a:r>
          </a:p>
          <a:p>
            <a:pPr lvl="2"/>
            <a:r>
              <a:rPr lang="en-US" dirty="0"/>
              <a:t> At each step, split a cluster until each cluster contains a point (or there are k clusters)</a:t>
            </a:r>
          </a:p>
          <a:p>
            <a:pPr lvl="4"/>
            <a:endParaRPr lang="en-US" sz="2000" dirty="0"/>
          </a:p>
          <a:p>
            <a:r>
              <a:rPr lang="en-US" dirty="0"/>
              <a:t>Traditional hierarchical algorithms use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distance matrix</a:t>
            </a:r>
          </a:p>
          <a:p>
            <a:pPr lvl="1"/>
            <a:r>
              <a:rPr lang="en-US" dirty="0"/>
              <a:t>Merge or split one cluster at a time</a:t>
            </a:r>
          </a:p>
          <a:p>
            <a:pPr lvl="4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75581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 </a:t>
            </a:r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Produces a set of nested clusters organized as a hierarchical tree</a:t>
            </a:r>
          </a:p>
          <a:p>
            <a:r>
              <a:rPr lang="en-US" dirty="0"/>
              <a:t>Can be visualized as a </a:t>
            </a:r>
            <a:r>
              <a:rPr lang="en-US" dirty="0" err="1">
                <a:solidFill>
                  <a:srgbClr val="FF0000"/>
                </a:solidFill>
              </a:rPr>
              <a:t>dendrogram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 tree like diagram that records the sequences of merges or splits</a:t>
            </a:r>
          </a:p>
        </p:txBody>
      </p:sp>
      <p:pic>
        <p:nvPicPr>
          <p:cNvPr id="1618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4087814"/>
            <a:ext cx="3459163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18949" name="Object 5"/>
          <p:cNvGraphicFramePr>
            <a:graphicFrameLocks noChangeAspect="1"/>
          </p:cNvGraphicFramePr>
          <p:nvPr/>
        </p:nvGraphicFramePr>
        <p:xfrm>
          <a:off x="6781800" y="3857626"/>
          <a:ext cx="2319338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168720" imgH="3227760" progId="Visio.Drawing.6">
                  <p:embed/>
                </p:oleObj>
              </mc:Choice>
              <mc:Fallback>
                <p:oleObj name="VISIO" r:id="rId3" imgW="3168720" imgH="3227760" progId="Visio.Drawing.6">
                  <p:embed/>
                  <p:pic>
                    <p:nvPicPr>
                      <p:cNvPr id="16189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857626"/>
                        <a:ext cx="2319338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270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Strengths of Hierarchical Clustering</a:t>
            </a:r>
          </a:p>
        </p:txBody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not have to assume any particular number of clusters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Any desired number of clusters can be obtained by ‘cutting’ the </a:t>
            </a:r>
            <a:r>
              <a:rPr lang="en-US" dirty="0" err="1"/>
              <a:t>dendogram</a:t>
            </a:r>
            <a:r>
              <a:rPr lang="en-US" dirty="0"/>
              <a:t> at the proper level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Dendrograms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may</a:t>
            </a:r>
            <a:r>
              <a:rPr lang="en-US" dirty="0"/>
              <a:t> correspond to meaningful </a:t>
            </a:r>
            <a:r>
              <a:rPr lang="en-US" dirty="0">
                <a:solidFill>
                  <a:srgbClr val="FF0000"/>
                </a:solidFill>
              </a:rPr>
              <a:t>taxonomies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Example in biological sciences (e.g., animal kingdom, phylogeny reconstruction, …)</a:t>
            </a:r>
          </a:p>
        </p:txBody>
      </p:sp>
    </p:spTree>
    <p:extLst>
      <p:ext uri="{BB962C8B-B14F-4D97-AF65-F5344CB8AC3E}">
        <p14:creationId xmlns:p14="http://schemas.microsoft.com/office/powerpoint/2010/main" val="3677013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Agglomerative Clustering Algorithm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11277600" cy="49530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dirty="0"/>
              <a:t>Most popular hierarchical clustering technique</a:t>
            </a:r>
          </a:p>
          <a:p>
            <a:pPr marL="2209800" lvl="4" indent="-381000">
              <a:lnSpc>
                <a:spcPct val="90000"/>
              </a:lnSpc>
            </a:pPr>
            <a:endParaRPr lang="en-US" sz="900" dirty="0"/>
          </a:p>
          <a:p>
            <a:pPr marL="533400" indent="-533400">
              <a:lnSpc>
                <a:spcPct val="90000"/>
              </a:lnSpc>
            </a:pPr>
            <a:r>
              <a:rPr lang="en-US" dirty="0"/>
              <a:t>Basic algorithm is straightforward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dirty="0"/>
              <a:t>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matrix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dirty="0"/>
              <a:t>Let each data point be a cluster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b="1" dirty="0"/>
              <a:t>Repeat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Merge</a:t>
            </a:r>
            <a:r>
              <a:rPr lang="en-US" dirty="0"/>
              <a:t> the two </a:t>
            </a:r>
            <a:r>
              <a:rPr lang="en-US" dirty="0">
                <a:solidFill>
                  <a:srgbClr val="FF0000"/>
                </a:solidFill>
              </a:rPr>
              <a:t>closest clusters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dirty="0"/>
              <a:t>	</a:t>
            </a:r>
            <a:r>
              <a:rPr lang="en-US" dirty="0">
                <a:solidFill>
                  <a:srgbClr val="0070C0"/>
                </a:solidFill>
              </a:rPr>
              <a:t>Update</a:t>
            </a:r>
            <a:r>
              <a:rPr lang="en-US" dirty="0"/>
              <a:t> the proximity matrix</a:t>
            </a:r>
          </a:p>
          <a:p>
            <a:pPr marL="990600" lvl="1" indent="-533400">
              <a:lnSpc>
                <a:spcPct val="90000"/>
              </a:lnSpc>
              <a:buFont typeface="Arial" charset="0"/>
              <a:buAutoNum type="arabicPeriod"/>
            </a:pPr>
            <a:r>
              <a:rPr lang="en-US" b="1" dirty="0"/>
              <a:t>Until</a:t>
            </a:r>
            <a:r>
              <a:rPr lang="en-US" dirty="0"/>
              <a:t> only a single cluster remains</a:t>
            </a:r>
          </a:p>
          <a:p>
            <a:pPr marL="990600" lvl="1" indent="-533400">
              <a:lnSpc>
                <a:spcPct val="90000"/>
              </a:lnSpc>
              <a:buNone/>
            </a:pPr>
            <a:r>
              <a:rPr lang="en-US" sz="1050" dirty="0"/>
              <a:t> 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/>
              <a:t>Key operation is the computation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 of two </a:t>
            </a:r>
            <a:r>
              <a:rPr lang="en-US" dirty="0">
                <a:solidFill>
                  <a:srgbClr val="0070C0"/>
                </a:solidFill>
              </a:rPr>
              <a:t>clusters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dirty="0"/>
              <a:t>Different approaches to defining the </a:t>
            </a:r>
            <a:r>
              <a:rPr lang="en-US" dirty="0">
                <a:solidFill>
                  <a:srgbClr val="FF0000"/>
                </a:solidFill>
              </a:rPr>
              <a:t>distance between clusters </a:t>
            </a:r>
            <a:r>
              <a:rPr lang="en-US" dirty="0"/>
              <a:t>distinguish the different algorithms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8C0AA4-B0E6-4670-A9FD-00C68D8B5E72}"/>
              </a:ext>
            </a:extLst>
          </p:cNvPr>
          <p:cNvSpPr/>
          <p:nvPr/>
        </p:nvSpPr>
        <p:spPr>
          <a:xfrm>
            <a:off x="838200" y="2590800"/>
            <a:ext cx="6019800" cy="25908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190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Starting Situation 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1721"/>
            <a:ext cx="11277600" cy="4876800"/>
          </a:xfrm>
        </p:spPr>
        <p:txBody>
          <a:bodyPr/>
          <a:lstStyle/>
          <a:p>
            <a:r>
              <a:rPr lang="en-US" dirty="0"/>
              <a:t>Start with </a:t>
            </a:r>
            <a:r>
              <a:rPr lang="en-US" dirty="0">
                <a:solidFill>
                  <a:srgbClr val="00B0F0"/>
                </a:solidFill>
              </a:rPr>
              <a:t>single-point clusters </a:t>
            </a:r>
            <a:r>
              <a:rPr lang="en-US" dirty="0"/>
              <a:t>and a proximity matrix </a:t>
            </a:r>
            <a:r>
              <a:rPr lang="en-US" dirty="0">
                <a:solidFill>
                  <a:srgbClr val="FF0000"/>
                </a:solidFill>
              </a:rPr>
              <a:t>between points</a:t>
            </a:r>
          </a:p>
          <a:p>
            <a:pPr lvl="1"/>
            <a:endParaRPr lang="en-US" dirty="0"/>
          </a:p>
        </p:txBody>
      </p:sp>
      <p:sp>
        <p:nvSpPr>
          <p:cNvPr id="1623044" name="Oval 4"/>
          <p:cNvSpPr>
            <a:spLocks noChangeArrowheads="1"/>
          </p:cNvSpPr>
          <p:nvPr/>
        </p:nvSpPr>
        <p:spPr bwMode="auto">
          <a:xfrm>
            <a:off x="2209800" y="44037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5" name="Oval 5"/>
          <p:cNvSpPr>
            <a:spLocks noChangeArrowheads="1"/>
          </p:cNvSpPr>
          <p:nvPr/>
        </p:nvSpPr>
        <p:spPr bwMode="auto">
          <a:xfrm>
            <a:off x="4267200" y="5470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6" name="Oval 6"/>
          <p:cNvSpPr>
            <a:spLocks noChangeArrowheads="1"/>
          </p:cNvSpPr>
          <p:nvPr/>
        </p:nvSpPr>
        <p:spPr bwMode="auto">
          <a:xfrm>
            <a:off x="3124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7" name="Oval 7"/>
          <p:cNvSpPr>
            <a:spLocks noChangeArrowheads="1"/>
          </p:cNvSpPr>
          <p:nvPr/>
        </p:nvSpPr>
        <p:spPr bwMode="auto">
          <a:xfrm>
            <a:off x="2971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8" name="Oval 8"/>
          <p:cNvSpPr>
            <a:spLocks noChangeArrowheads="1"/>
          </p:cNvSpPr>
          <p:nvPr/>
        </p:nvSpPr>
        <p:spPr bwMode="auto">
          <a:xfrm>
            <a:off x="4648200" y="3565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49" name="Oval 9"/>
          <p:cNvSpPr>
            <a:spLocks noChangeArrowheads="1"/>
          </p:cNvSpPr>
          <p:nvPr/>
        </p:nvSpPr>
        <p:spPr bwMode="auto">
          <a:xfrm>
            <a:off x="3124200" y="2955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0" name="Oval 10"/>
          <p:cNvSpPr>
            <a:spLocks noChangeArrowheads="1"/>
          </p:cNvSpPr>
          <p:nvPr/>
        </p:nvSpPr>
        <p:spPr bwMode="auto">
          <a:xfrm>
            <a:off x="1981200" y="4708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1" name="Oval 11"/>
          <p:cNvSpPr>
            <a:spLocks noChangeArrowheads="1"/>
          </p:cNvSpPr>
          <p:nvPr/>
        </p:nvSpPr>
        <p:spPr bwMode="auto">
          <a:xfrm>
            <a:off x="3352800" y="5318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2" name="Oval 12"/>
          <p:cNvSpPr>
            <a:spLocks noChangeArrowheads="1"/>
          </p:cNvSpPr>
          <p:nvPr/>
        </p:nvSpPr>
        <p:spPr bwMode="auto">
          <a:xfrm>
            <a:off x="4648200" y="5089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3" name="Oval 13"/>
          <p:cNvSpPr>
            <a:spLocks noChangeArrowheads="1"/>
          </p:cNvSpPr>
          <p:nvPr/>
        </p:nvSpPr>
        <p:spPr bwMode="auto">
          <a:xfrm>
            <a:off x="3657600" y="30321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4" name="Oval 14"/>
          <p:cNvSpPr>
            <a:spLocks noChangeArrowheads="1"/>
          </p:cNvSpPr>
          <p:nvPr/>
        </p:nvSpPr>
        <p:spPr bwMode="auto">
          <a:xfrm>
            <a:off x="4724400" y="40989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3055" name="Oval 15"/>
          <p:cNvSpPr>
            <a:spLocks noChangeArrowheads="1"/>
          </p:cNvSpPr>
          <p:nvPr/>
        </p:nvSpPr>
        <p:spPr bwMode="auto">
          <a:xfrm>
            <a:off x="5257800" y="3184525"/>
            <a:ext cx="228600" cy="228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3056" name="Group 16"/>
          <p:cNvGrpSpPr>
            <a:grpSpLocks/>
          </p:cNvGrpSpPr>
          <p:nvPr/>
        </p:nvGrpSpPr>
        <p:grpSpPr bwMode="auto">
          <a:xfrm>
            <a:off x="6781800" y="2286001"/>
            <a:ext cx="3200400" cy="2789237"/>
            <a:chOff x="3456" y="1622"/>
            <a:chExt cx="2160" cy="2058"/>
          </a:xfrm>
        </p:grpSpPr>
        <p:sp>
          <p:nvSpPr>
            <p:cNvPr id="1623057" name="Line 17"/>
            <p:cNvSpPr>
              <a:spLocks noChangeShapeType="1"/>
            </p:cNvSpPr>
            <p:nvPr/>
          </p:nvSpPr>
          <p:spPr bwMode="auto">
            <a:xfrm>
              <a:off x="369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8" name="Line 18"/>
            <p:cNvSpPr>
              <a:spLocks noChangeShapeType="1"/>
            </p:cNvSpPr>
            <p:nvPr/>
          </p:nvSpPr>
          <p:spPr bwMode="auto">
            <a:xfrm>
              <a:off x="3504" y="1814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59" name="Line 19"/>
            <p:cNvSpPr>
              <a:spLocks noChangeShapeType="1"/>
            </p:cNvSpPr>
            <p:nvPr/>
          </p:nvSpPr>
          <p:spPr bwMode="auto">
            <a:xfrm>
              <a:off x="4012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0" name="Line 20"/>
            <p:cNvSpPr>
              <a:spLocks noChangeShapeType="1"/>
            </p:cNvSpPr>
            <p:nvPr/>
          </p:nvSpPr>
          <p:spPr bwMode="auto">
            <a:xfrm>
              <a:off x="4329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1" name="Line 21"/>
            <p:cNvSpPr>
              <a:spLocks noChangeShapeType="1"/>
            </p:cNvSpPr>
            <p:nvPr/>
          </p:nvSpPr>
          <p:spPr bwMode="auto">
            <a:xfrm>
              <a:off x="4646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2" name="Line 22"/>
            <p:cNvSpPr>
              <a:spLocks noChangeShapeType="1"/>
            </p:cNvSpPr>
            <p:nvPr/>
          </p:nvSpPr>
          <p:spPr bwMode="auto">
            <a:xfrm>
              <a:off x="4963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3" name="Line 23"/>
            <p:cNvSpPr>
              <a:spLocks noChangeShapeType="1"/>
            </p:cNvSpPr>
            <p:nvPr/>
          </p:nvSpPr>
          <p:spPr bwMode="auto">
            <a:xfrm>
              <a:off x="5280" y="1622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4" name="Line 24"/>
            <p:cNvSpPr>
              <a:spLocks noChangeShapeType="1"/>
            </p:cNvSpPr>
            <p:nvPr/>
          </p:nvSpPr>
          <p:spPr bwMode="auto">
            <a:xfrm>
              <a:off x="3504" y="2073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5" name="Line 25"/>
            <p:cNvSpPr>
              <a:spLocks noChangeShapeType="1"/>
            </p:cNvSpPr>
            <p:nvPr/>
          </p:nvSpPr>
          <p:spPr bwMode="auto">
            <a:xfrm>
              <a:off x="3504" y="23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6" name="Line 26"/>
            <p:cNvSpPr>
              <a:spLocks noChangeShapeType="1"/>
            </p:cNvSpPr>
            <p:nvPr/>
          </p:nvSpPr>
          <p:spPr bwMode="auto">
            <a:xfrm>
              <a:off x="3504" y="25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7" name="Line 27"/>
            <p:cNvSpPr>
              <a:spLocks noChangeShapeType="1"/>
            </p:cNvSpPr>
            <p:nvPr/>
          </p:nvSpPr>
          <p:spPr bwMode="auto">
            <a:xfrm>
              <a:off x="3504" y="28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8" name="Line 28"/>
            <p:cNvSpPr>
              <a:spLocks noChangeShapeType="1"/>
            </p:cNvSpPr>
            <p:nvPr/>
          </p:nvSpPr>
          <p:spPr bwMode="auto">
            <a:xfrm>
              <a:off x="3504" y="311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3069" name="Text Box 29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0" name="Text Box 30"/>
            <p:cNvSpPr txBox="1">
              <a:spLocks noChangeArrowheads="1"/>
            </p:cNvSpPr>
            <p:nvPr/>
          </p:nvSpPr>
          <p:spPr bwMode="auto">
            <a:xfrm>
              <a:off x="3456" y="2390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1" name="Text Box 31"/>
            <p:cNvSpPr txBox="1">
              <a:spLocks noChangeArrowheads="1"/>
            </p:cNvSpPr>
            <p:nvPr/>
          </p:nvSpPr>
          <p:spPr bwMode="auto">
            <a:xfrm>
              <a:off x="3456" y="2917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2" name="Text Box 32"/>
            <p:cNvSpPr txBox="1">
              <a:spLocks noChangeArrowheads="1"/>
            </p:cNvSpPr>
            <p:nvPr/>
          </p:nvSpPr>
          <p:spPr bwMode="auto">
            <a:xfrm>
              <a:off x="3456" y="2593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p4</a:t>
              </a:r>
              <a:endParaRPr lang="en-US" dirty="0"/>
            </a:p>
          </p:txBody>
        </p:sp>
        <p:sp>
          <p:nvSpPr>
            <p:cNvPr id="1623073" name="Text Box 33"/>
            <p:cNvSpPr txBox="1">
              <a:spLocks noChangeArrowheads="1"/>
            </p:cNvSpPr>
            <p:nvPr/>
          </p:nvSpPr>
          <p:spPr bwMode="auto">
            <a:xfrm>
              <a:off x="3456" y="2150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4" name="Text Box 34"/>
            <p:cNvSpPr txBox="1">
              <a:spLocks noChangeArrowheads="1"/>
            </p:cNvSpPr>
            <p:nvPr/>
          </p:nvSpPr>
          <p:spPr bwMode="auto">
            <a:xfrm>
              <a:off x="3744" y="1622"/>
              <a:ext cx="337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3075" name="Text Box 35"/>
            <p:cNvSpPr txBox="1">
              <a:spLocks noChangeArrowheads="1"/>
            </p:cNvSpPr>
            <p:nvPr/>
          </p:nvSpPr>
          <p:spPr bwMode="auto">
            <a:xfrm>
              <a:off x="4032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3076" name="Text Box 36"/>
            <p:cNvSpPr txBox="1">
              <a:spLocks noChangeArrowheads="1"/>
            </p:cNvSpPr>
            <p:nvPr/>
          </p:nvSpPr>
          <p:spPr bwMode="auto">
            <a:xfrm>
              <a:off x="4368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3077" name="Text Box 37"/>
            <p:cNvSpPr txBox="1">
              <a:spLocks noChangeArrowheads="1"/>
            </p:cNvSpPr>
            <p:nvPr/>
          </p:nvSpPr>
          <p:spPr bwMode="auto">
            <a:xfrm>
              <a:off x="4704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3078" name="Text Box 38"/>
            <p:cNvSpPr txBox="1">
              <a:spLocks noChangeArrowheads="1"/>
            </p:cNvSpPr>
            <p:nvPr/>
          </p:nvSpPr>
          <p:spPr bwMode="auto">
            <a:xfrm>
              <a:off x="4944" y="1622"/>
              <a:ext cx="33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3079" name="Text Box 39"/>
            <p:cNvSpPr txBox="1">
              <a:spLocks noChangeArrowheads="1"/>
            </p:cNvSpPr>
            <p:nvPr/>
          </p:nvSpPr>
          <p:spPr bwMode="auto">
            <a:xfrm>
              <a:off x="5280" y="1622"/>
              <a:ext cx="33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3080" name="Text Box 40"/>
            <p:cNvSpPr txBox="1">
              <a:spLocks noChangeArrowheads="1"/>
            </p:cNvSpPr>
            <p:nvPr/>
          </p:nvSpPr>
          <p:spPr bwMode="auto">
            <a:xfrm>
              <a:off x="3504" y="3072"/>
              <a:ext cx="192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200"/>
                <a:t>.</a:t>
              </a:r>
            </a:p>
          </p:txBody>
        </p:sp>
      </p:grpSp>
      <p:sp>
        <p:nvSpPr>
          <p:cNvPr id="1623081" name="Text Box 41"/>
          <p:cNvSpPr txBox="1">
            <a:spLocks noChangeArrowheads="1"/>
          </p:cNvSpPr>
          <p:nvPr/>
        </p:nvSpPr>
        <p:spPr bwMode="auto">
          <a:xfrm>
            <a:off x="7315200" y="4718051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3082" name="Object 4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096001" y="5610226"/>
          <a:ext cx="40560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949438" imgH="1399827" progId="Visio.Drawing.6">
                  <p:embed/>
                </p:oleObj>
              </mc:Choice>
              <mc:Fallback>
                <p:oleObj name="Visio" r:id="rId2" imgW="7949438" imgH="1399827" progId="Visio.Drawing.6">
                  <p:embed/>
                  <p:pic>
                    <p:nvPicPr>
                      <p:cNvPr id="1623082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5610226"/>
                        <a:ext cx="40560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700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1338" y="417439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3014"/>
            <a:ext cx="117348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After some merging steps, we have some clusters and a proximity matrix </a:t>
            </a:r>
            <a:r>
              <a:rPr lang="en-US" sz="2200" dirty="0">
                <a:solidFill>
                  <a:srgbClr val="FF0000"/>
                </a:solidFill>
              </a:rPr>
              <a:t>between clusters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4068" name="Freeform 4"/>
          <p:cNvSpPr>
            <a:spLocks/>
          </p:cNvSpPr>
          <p:nvPr/>
        </p:nvSpPr>
        <p:spPr bwMode="auto">
          <a:xfrm>
            <a:off x="2133600" y="3886201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69" name="Freeform 5"/>
          <p:cNvSpPr>
            <a:spLocks/>
          </p:cNvSpPr>
          <p:nvPr/>
        </p:nvSpPr>
        <p:spPr bwMode="auto">
          <a:xfrm rot="16200000">
            <a:off x="3124200" y="26670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0" name="Freeform 6"/>
          <p:cNvSpPr>
            <a:spLocks/>
          </p:cNvSpPr>
          <p:nvPr/>
        </p:nvSpPr>
        <p:spPr bwMode="auto">
          <a:xfrm rot="10800000">
            <a:off x="4876800" y="30480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1" name="Freeform 7"/>
          <p:cNvSpPr>
            <a:spLocks/>
          </p:cNvSpPr>
          <p:nvPr/>
        </p:nvSpPr>
        <p:spPr bwMode="auto">
          <a:xfrm>
            <a:off x="2819400" y="4953001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2" name="Freeform 8"/>
          <p:cNvSpPr>
            <a:spLocks/>
          </p:cNvSpPr>
          <p:nvPr/>
        </p:nvSpPr>
        <p:spPr bwMode="auto">
          <a:xfrm rot="10800000">
            <a:off x="4114800" y="4876800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3" name="Text Box 9"/>
          <p:cNvSpPr txBox="1">
            <a:spLocks noChangeArrowheads="1"/>
          </p:cNvSpPr>
          <p:nvPr/>
        </p:nvSpPr>
        <p:spPr bwMode="auto">
          <a:xfrm>
            <a:off x="2209800" y="4061618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4074" name="Text Box 10"/>
          <p:cNvSpPr txBox="1">
            <a:spLocks noChangeArrowheads="1"/>
          </p:cNvSpPr>
          <p:nvPr/>
        </p:nvSpPr>
        <p:spPr bwMode="auto">
          <a:xfrm>
            <a:off x="4953000" y="3311556"/>
            <a:ext cx="6096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4075" name="Text Box 11"/>
          <p:cNvSpPr txBox="1">
            <a:spLocks noChangeArrowheads="1"/>
          </p:cNvSpPr>
          <p:nvPr/>
        </p:nvSpPr>
        <p:spPr bwMode="auto">
          <a:xfrm>
            <a:off x="3048000" y="5181600"/>
            <a:ext cx="546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4076" name="Text Box 12"/>
          <p:cNvSpPr txBox="1">
            <a:spLocks noChangeArrowheads="1"/>
          </p:cNvSpPr>
          <p:nvPr/>
        </p:nvSpPr>
        <p:spPr bwMode="auto">
          <a:xfrm>
            <a:off x="4267200" y="5105400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4077" name="Text Box 13"/>
          <p:cNvSpPr txBox="1">
            <a:spLocks noChangeArrowheads="1"/>
          </p:cNvSpPr>
          <p:nvPr/>
        </p:nvSpPr>
        <p:spPr bwMode="auto">
          <a:xfrm>
            <a:off x="3276600" y="2942224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4078" name="Group 14"/>
          <p:cNvGrpSpPr>
            <a:grpSpLocks/>
          </p:cNvGrpSpPr>
          <p:nvPr/>
        </p:nvGrpSpPr>
        <p:grpSpPr bwMode="auto">
          <a:xfrm>
            <a:off x="7010400" y="1901826"/>
            <a:ext cx="2895600" cy="2277759"/>
            <a:chOff x="3456" y="1440"/>
            <a:chExt cx="1872" cy="1547"/>
          </a:xfrm>
        </p:grpSpPr>
        <p:sp>
          <p:nvSpPr>
            <p:cNvPr id="1624079" name="Text Box 1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80" name="Text Box 16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1" name="Line 17"/>
            <p:cNvSpPr>
              <a:spLocks noChangeShapeType="1"/>
            </p:cNvSpPr>
            <p:nvPr/>
          </p:nvSpPr>
          <p:spPr bwMode="auto">
            <a:xfrm>
              <a:off x="369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2" name="Line 18"/>
            <p:cNvSpPr>
              <a:spLocks noChangeShapeType="1"/>
            </p:cNvSpPr>
            <p:nvPr/>
          </p:nvSpPr>
          <p:spPr bwMode="auto">
            <a:xfrm>
              <a:off x="3504" y="163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3" name="Line 19"/>
            <p:cNvSpPr>
              <a:spLocks noChangeShapeType="1"/>
            </p:cNvSpPr>
            <p:nvPr/>
          </p:nvSpPr>
          <p:spPr bwMode="auto">
            <a:xfrm>
              <a:off x="528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4" name="Line 20"/>
            <p:cNvSpPr>
              <a:spLocks noChangeShapeType="1"/>
            </p:cNvSpPr>
            <p:nvPr/>
          </p:nvSpPr>
          <p:spPr bwMode="auto">
            <a:xfrm>
              <a:off x="3504" y="2928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85" name="Text Box 21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4086" name="Text Box 22"/>
            <p:cNvSpPr txBox="1">
              <a:spLocks noChangeArrowheads="1"/>
            </p:cNvSpPr>
            <p:nvPr/>
          </p:nvSpPr>
          <p:spPr bwMode="auto">
            <a:xfrm>
              <a:off x="3456" y="2207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87" name="Text Box 23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88" name="Text Box 24"/>
            <p:cNvSpPr txBox="1">
              <a:spLocks noChangeArrowheads="1"/>
            </p:cNvSpPr>
            <p:nvPr/>
          </p:nvSpPr>
          <p:spPr bwMode="auto">
            <a:xfrm>
              <a:off x="3456" y="2434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4089" name="Text Box 25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4090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4091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4092" name="Text Box 28"/>
            <p:cNvSpPr txBox="1">
              <a:spLocks noChangeArrowheads="1"/>
            </p:cNvSpPr>
            <p:nvPr/>
          </p:nvSpPr>
          <p:spPr bwMode="auto">
            <a:xfrm>
              <a:off x="4992" y="1440"/>
              <a:ext cx="336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4093" name="Line 29"/>
            <p:cNvSpPr>
              <a:spLocks noChangeShapeType="1"/>
            </p:cNvSpPr>
            <p:nvPr/>
          </p:nvSpPr>
          <p:spPr bwMode="auto">
            <a:xfrm>
              <a:off x="3504" y="187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4" name="Line 30"/>
            <p:cNvSpPr>
              <a:spLocks noChangeShapeType="1"/>
            </p:cNvSpPr>
            <p:nvPr/>
          </p:nvSpPr>
          <p:spPr bwMode="auto">
            <a:xfrm>
              <a:off x="3504" y="240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5" name="Line 31"/>
            <p:cNvSpPr>
              <a:spLocks noChangeShapeType="1"/>
            </p:cNvSpPr>
            <p:nvPr/>
          </p:nvSpPr>
          <p:spPr bwMode="auto">
            <a:xfrm>
              <a:off x="3504" y="216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6" name="Line 32"/>
            <p:cNvSpPr>
              <a:spLocks noChangeShapeType="1"/>
            </p:cNvSpPr>
            <p:nvPr/>
          </p:nvSpPr>
          <p:spPr bwMode="auto">
            <a:xfrm>
              <a:off x="3504" y="2640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7" name="Line 33"/>
            <p:cNvSpPr>
              <a:spLocks noChangeShapeType="1"/>
            </p:cNvSpPr>
            <p:nvPr/>
          </p:nvSpPr>
          <p:spPr bwMode="auto">
            <a:xfrm>
              <a:off x="403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8" name="Line 34"/>
            <p:cNvSpPr>
              <a:spLocks noChangeShapeType="1"/>
            </p:cNvSpPr>
            <p:nvPr/>
          </p:nvSpPr>
          <p:spPr bwMode="auto">
            <a:xfrm>
              <a:off x="4320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099" name="Line 35"/>
            <p:cNvSpPr>
              <a:spLocks noChangeShapeType="1"/>
            </p:cNvSpPr>
            <p:nvPr/>
          </p:nvSpPr>
          <p:spPr bwMode="auto">
            <a:xfrm>
              <a:off x="4656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4100" name="Line 36"/>
            <p:cNvSpPr>
              <a:spLocks noChangeShapeType="1"/>
            </p:cNvSpPr>
            <p:nvPr/>
          </p:nvSpPr>
          <p:spPr bwMode="auto">
            <a:xfrm>
              <a:off x="4992" y="1440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24101" name="Text Box 37"/>
          <p:cNvSpPr txBox="1">
            <a:spLocks noChangeArrowheads="1"/>
          </p:cNvSpPr>
          <p:nvPr/>
        </p:nvSpPr>
        <p:spPr bwMode="auto">
          <a:xfrm>
            <a:off x="7380654" y="4061619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graphicFrame>
        <p:nvGraphicFramePr>
          <p:cNvPr id="1624102" name="Object 3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72200" y="4713288"/>
          <a:ext cx="408305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591349" imgH="2996548" progId="Visio.Drawing.6">
                  <p:embed/>
                </p:oleObj>
              </mc:Choice>
              <mc:Fallback>
                <p:oleObj name="Visio" r:id="rId2" imgW="7591349" imgH="2996548" progId="Visio.Drawing.6">
                  <p:embed/>
                  <p:pic>
                    <p:nvPicPr>
                      <p:cNvPr id="162410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713288"/>
                        <a:ext cx="4083050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1414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152" y="423395"/>
            <a:ext cx="8229600" cy="990600"/>
          </a:xfrm>
        </p:spPr>
        <p:txBody>
          <a:bodyPr/>
          <a:lstStyle/>
          <a:p>
            <a:r>
              <a:rPr lang="en-US" dirty="0"/>
              <a:t>Intermediate Situation</a:t>
            </a:r>
          </a:p>
        </p:txBody>
      </p:sp>
      <p:sp>
        <p:nvSpPr>
          <p:cNvPr id="162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28433"/>
            <a:ext cx="115062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We want to merge the two closest clusters (</a:t>
            </a:r>
            <a:r>
              <a:rPr lang="en-US" sz="2200" dirty="0" err="1"/>
              <a:t>C2</a:t>
            </a:r>
            <a:r>
              <a:rPr lang="en-US" sz="2200" dirty="0"/>
              <a:t> and </a:t>
            </a:r>
            <a:r>
              <a:rPr lang="en-US" sz="2200" dirty="0" err="1"/>
              <a:t>C5</a:t>
            </a:r>
            <a:r>
              <a:rPr lang="en-US" sz="2200" dirty="0"/>
              <a:t>)  and update the proximity matrix.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5092" name="Freeform 4"/>
          <p:cNvSpPr>
            <a:spLocks/>
          </p:cNvSpPr>
          <p:nvPr/>
        </p:nvSpPr>
        <p:spPr bwMode="auto">
          <a:xfrm>
            <a:off x="2133600" y="4249738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3" name="Freeform 5"/>
          <p:cNvSpPr>
            <a:spLocks/>
          </p:cNvSpPr>
          <p:nvPr/>
        </p:nvSpPr>
        <p:spPr bwMode="auto">
          <a:xfrm rot="16200000">
            <a:off x="3124200" y="3030537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4" name="Freeform 6"/>
          <p:cNvSpPr>
            <a:spLocks/>
          </p:cNvSpPr>
          <p:nvPr/>
        </p:nvSpPr>
        <p:spPr bwMode="auto">
          <a:xfrm rot="10800000">
            <a:off x="4876800" y="34115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5" name="Freeform 7"/>
          <p:cNvSpPr>
            <a:spLocks/>
          </p:cNvSpPr>
          <p:nvPr/>
        </p:nvSpPr>
        <p:spPr bwMode="auto">
          <a:xfrm>
            <a:off x="2819400" y="5316538"/>
            <a:ext cx="7747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6" name="Freeform 8"/>
          <p:cNvSpPr>
            <a:spLocks/>
          </p:cNvSpPr>
          <p:nvPr/>
        </p:nvSpPr>
        <p:spPr bwMode="auto">
          <a:xfrm rot="10800000">
            <a:off x="4114800" y="5240337"/>
            <a:ext cx="6858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097" name="Text Box 9"/>
          <p:cNvSpPr txBox="1">
            <a:spLocks noChangeArrowheads="1"/>
          </p:cNvSpPr>
          <p:nvPr/>
        </p:nvSpPr>
        <p:spPr bwMode="auto">
          <a:xfrm>
            <a:off x="2209800" y="4432299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C1</a:t>
            </a:r>
            <a:endParaRPr lang="en-US" dirty="0"/>
          </a:p>
        </p:txBody>
      </p:sp>
      <p:sp>
        <p:nvSpPr>
          <p:cNvPr id="1625098" name="Text Box 10"/>
          <p:cNvSpPr txBox="1">
            <a:spLocks noChangeArrowheads="1"/>
          </p:cNvSpPr>
          <p:nvPr/>
        </p:nvSpPr>
        <p:spPr bwMode="auto">
          <a:xfrm>
            <a:off x="4953000" y="3640137"/>
            <a:ext cx="60960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5099" name="Text Box 11"/>
          <p:cNvSpPr txBox="1">
            <a:spLocks noChangeArrowheads="1"/>
          </p:cNvSpPr>
          <p:nvPr/>
        </p:nvSpPr>
        <p:spPr bwMode="auto">
          <a:xfrm>
            <a:off x="3048000" y="5468937"/>
            <a:ext cx="546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endParaRPr lang="en-US" dirty="0"/>
          </a:p>
        </p:txBody>
      </p:sp>
      <p:sp>
        <p:nvSpPr>
          <p:cNvPr id="1625100" name="Text Box 12"/>
          <p:cNvSpPr txBox="1">
            <a:spLocks noChangeArrowheads="1"/>
          </p:cNvSpPr>
          <p:nvPr/>
        </p:nvSpPr>
        <p:spPr bwMode="auto">
          <a:xfrm>
            <a:off x="4267200" y="5468937"/>
            <a:ext cx="533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5101" name="Text Box 13"/>
          <p:cNvSpPr txBox="1">
            <a:spLocks noChangeArrowheads="1"/>
          </p:cNvSpPr>
          <p:nvPr/>
        </p:nvSpPr>
        <p:spPr bwMode="auto">
          <a:xfrm>
            <a:off x="3276600" y="3265353"/>
            <a:ext cx="495300" cy="37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grpSp>
        <p:nvGrpSpPr>
          <p:cNvPr id="1625102" name="Group 14"/>
          <p:cNvGrpSpPr>
            <a:grpSpLocks/>
          </p:cNvGrpSpPr>
          <p:nvPr/>
        </p:nvGrpSpPr>
        <p:grpSpPr bwMode="auto">
          <a:xfrm>
            <a:off x="7010400" y="2039938"/>
            <a:ext cx="2971800" cy="2259611"/>
            <a:chOff x="3456" y="1094"/>
            <a:chExt cx="1920" cy="1548"/>
          </a:xfrm>
        </p:grpSpPr>
        <p:sp>
          <p:nvSpPr>
            <p:cNvPr id="1625103" name="Text Box 15"/>
            <p:cNvSpPr txBox="1">
              <a:spLocks noChangeArrowheads="1"/>
            </p:cNvSpPr>
            <p:nvPr/>
          </p:nvSpPr>
          <p:spPr bwMode="auto">
            <a:xfrm>
              <a:off x="4032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04" name="Text Box 16"/>
            <p:cNvSpPr txBox="1">
              <a:spLocks noChangeArrowheads="1"/>
            </p:cNvSpPr>
            <p:nvPr/>
          </p:nvSpPr>
          <p:spPr bwMode="auto">
            <a:xfrm>
              <a:off x="3744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05" name="Line 17"/>
            <p:cNvSpPr>
              <a:spLocks noChangeShapeType="1"/>
            </p:cNvSpPr>
            <p:nvPr/>
          </p:nvSpPr>
          <p:spPr bwMode="auto">
            <a:xfrm>
              <a:off x="369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6" name="Line 18"/>
            <p:cNvSpPr>
              <a:spLocks noChangeShapeType="1"/>
            </p:cNvSpPr>
            <p:nvPr/>
          </p:nvSpPr>
          <p:spPr bwMode="auto">
            <a:xfrm>
              <a:off x="3504" y="1286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7" name="Line 19"/>
            <p:cNvSpPr>
              <a:spLocks noChangeShapeType="1"/>
            </p:cNvSpPr>
            <p:nvPr/>
          </p:nvSpPr>
          <p:spPr bwMode="auto">
            <a:xfrm>
              <a:off x="528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8" name="Line 20"/>
            <p:cNvSpPr>
              <a:spLocks noChangeShapeType="1"/>
            </p:cNvSpPr>
            <p:nvPr/>
          </p:nvSpPr>
          <p:spPr bwMode="auto">
            <a:xfrm>
              <a:off x="3504" y="2582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09" name="Text Box 21"/>
            <p:cNvSpPr txBox="1">
              <a:spLocks noChangeArrowheads="1"/>
            </p:cNvSpPr>
            <p:nvPr/>
          </p:nvSpPr>
          <p:spPr bwMode="auto">
            <a:xfrm>
              <a:off x="3456" y="133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C1</a:t>
              </a:r>
            </a:p>
          </p:txBody>
        </p:sp>
        <p:sp>
          <p:nvSpPr>
            <p:cNvPr id="1625110" name="Text Box 22"/>
            <p:cNvSpPr txBox="1">
              <a:spLocks noChangeArrowheads="1"/>
            </p:cNvSpPr>
            <p:nvPr/>
          </p:nvSpPr>
          <p:spPr bwMode="auto">
            <a:xfrm>
              <a:off x="3456" y="1862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1" name="Text Box 23"/>
            <p:cNvSpPr txBox="1">
              <a:spLocks noChangeArrowheads="1"/>
            </p:cNvSpPr>
            <p:nvPr/>
          </p:nvSpPr>
          <p:spPr bwMode="auto">
            <a:xfrm>
              <a:off x="3456" y="2389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C5</a:t>
              </a:r>
              <a:endParaRPr lang="en-US" dirty="0"/>
            </a:p>
          </p:txBody>
        </p:sp>
        <p:sp>
          <p:nvSpPr>
            <p:cNvPr id="1625112" name="Text Box 24"/>
            <p:cNvSpPr txBox="1">
              <a:spLocks noChangeArrowheads="1"/>
            </p:cNvSpPr>
            <p:nvPr/>
          </p:nvSpPr>
          <p:spPr bwMode="auto">
            <a:xfrm>
              <a:off x="3456" y="2098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/>
                <a:t>C4</a:t>
              </a:r>
              <a:endParaRPr lang="en-US" dirty="0"/>
            </a:p>
          </p:txBody>
        </p:sp>
        <p:sp>
          <p:nvSpPr>
            <p:cNvPr id="1625113" name="Text Box 25"/>
            <p:cNvSpPr txBox="1">
              <a:spLocks noChangeArrowheads="1"/>
            </p:cNvSpPr>
            <p:nvPr/>
          </p:nvSpPr>
          <p:spPr bwMode="auto">
            <a:xfrm>
              <a:off x="3456" y="1622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C2</a:t>
              </a:r>
            </a:p>
          </p:txBody>
        </p:sp>
        <p:sp>
          <p:nvSpPr>
            <p:cNvPr id="1625114" name="Text Box 26"/>
            <p:cNvSpPr txBox="1">
              <a:spLocks noChangeArrowheads="1"/>
            </p:cNvSpPr>
            <p:nvPr/>
          </p:nvSpPr>
          <p:spPr bwMode="auto">
            <a:xfrm>
              <a:off x="4368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C3</a:t>
              </a:r>
            </a:p>
          </p:txBody>
        </p:sp>
        <p:sp>
          <p:nvSpPr>
            <p:cNvPr id="1625115" name="Text Box 27"/>
            <p:cNvSpPr txBox="1">
              <a:spLocks noChangeArrowheads="1"/>
            </p:cNvSpPr>
            <p:nvPr/>
          </p:nvSpPr>
          <p:spPr bwMode="auto">
            <a:xfrm>
              <a:off x="4704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C4</a:t>
              </a:r>
            </a:p>
          </p:txBody>
        </p:sp>
        <p:sp>
          <p:nvSpPr>
            <p:cNvPr id="1625116" name="Text Box 28"/>
            <p:cNvSpPr txBox="1">
              <a:spLocks noChangeArrowheads="1"/>
            </p:cNvSpPr>
            <p:nvPr/>
          </p:nvSpPr>
          <p:spPr bwMode="auto">
            <a:xfrm>
              <a:off x="4992" y="1094"/>
              <a:ext cx="336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C5</a:t>
              </a:r>
            </a:p>
          </p:txBody>
        </p:sp>
        <p:sp>
          <p:nvSpPr>
            <p:cNvPr id="1625117" name="Line 29"/>
            <p:cNvSpPr>
              <a:spLocks noChangeShapeType="1"/>
            </p:cNvSpPr>
            <p:nvPr/>
          </p:nvSpPr>
          <p:spPr bwMode="auto">
            <a:xfrm>
              <a:off x="3504" y="1526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8" name="Line 30"/>
            <p:cNvSpPr>
              <a:spLocks noChangeShapeType="1"/>
            </p:cNvSpPr>
            <p:nvPr/>
          </p:nvSpPr>
          <p:spPr bwMode="auto">
            <a:xfrm>
              <a:off x="3504" y="205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19" name="Line 31"/>
            <p:cNvSpPr>
              <a:spLocks noChangeShapeType="1"/>
            </p:cNvSpPr>
            <p:nvPr/>
          </p:nvSpPr>
          <p:spPr bwMode="auto">
            <a:xfrm>
              <a:off x="3504" y="181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0" name="Line 32"/>
            <p:cNvSpPr>
              <a:spLocks noChangeShapeType="1"/>
            </p:cNvSpPr>
            <p:nvPr/>
          </p:nvSpPr>
          <p:spPr bwMode="auto">
            <a:xfrm>
              <a:off x="3504" y="2294"/>
              <a:ext cx="17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1" name="Line 33"/>
            <p:cNvSpPr>
              <a:spLocks noChangeShapeType="1"/>
            </p:cNvSpPr>
            <p:nvPr/>
          </p:nvSpPr>
          <p:spPr bwMode="auto">
            <a:xfrm>
              <a:off x="403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2" name="Line 34"/>
            <p:cNvSpPr>
              <a:spLocks noChangeShapeType="1"/>
            </p:cNvSpPr>
            <p:nvPr/>
          </p:nvSpPr>
          <p:spPr bwMode="auto">
            <a:xfrm>
              <a:off x="4320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3" name="Line 35"/>
            <p:cNvSpPr>
              <a:spLocks noChangeShapeType="1"/>
            </p:cNvSpPr>
            <p:nvPr/>
          </p:nvSpPr>
          <p:spPr bwMode="auto">
            <a:xfrm>
              <a:off x="4656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4" name="Line 36"/>
            <p:cNvSpPr>
              <a:spLocks noChangeShapeType="1"/>
            </p:cNvSpPr>
            <p:nvPr/>
          </p:nvSpPr>
          <p:spPr bwMode="auto">
            <a:xfrm>
              <a:off x="4992" y="1094"/>
              <a:ext cx="0" cy="14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5125" name="Rectangle 37" descr="Wide downward diagonal"/>
            <p:cNvSpPr>
              <a:spLocks noChangeArrowheads="1"/>
            </p:cNvSpPr>
            <p:nvPr/>
          </p:nvSpPr>
          <p:spPr bwMode="auto">
            <a:xfrm>
              <a:off x="3696" y="1526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6" name="Rectangle 38" descr="Wide downward diagonal"/>
            <p:cNvSpPr>
              <a:spLocks noChangeArrowheads="1"/>
            </p:cNvSpPr>
            <p:nvPr/>
          </p:nvSpPr>
          <p:spPr bwMode="auto">
            <a:xfrm>
              <a:off x="3696" y="2294"/>
              <a:ext cx="1584" cy="288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7" name="Rectangle 39" descr="Wide downward diagonal"/>
            <p:cNvSpPr>
              <a:spLocks noChangeArrowheads="1"/>
            </p:cNvSpPr>
            <p:nvPr/>
          </p:nvSpPr>
          <p:spPr bwMode="auto">
            <a:xfrm rot="5400000">
              <a:off x="3521" y="1783"/>
              <a:ext cx="1298" cy="299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5128" name="Rectangle 40" descr="Wide downward diagonal"/>
            <p:cNvSpPr>
              <a:spLocks noChangeArrowheads="1"/>
            </p:cNvSpPr>
            <p:nvPr/>
          </p:nvSpPr>
          <p:spPr bwMode="auto">
            <a:xfrm rot="5400000">
              <a:off x="4477" y="1778"/>
              <a:ext cx="1297" cy="311"/>
            </a:xfrm>
            <a:prstGeom prst="rect">
              <a:avLst/>
            </a:prstGeom>
            <a:pattFill prst="wdDnDiag">
              <a:fgClr>
                <a:schemeClr val="bg2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5129" name="Oval 41"/>
          <p:cNvSpPr>
            <a:spLocks noChangeArrowheads="1"/>
          </p:cNvSpPr>
          <p:nvPr/>
        </p:nvSpPr>
        <p:spPr bwMode="auto">
          <a:xfrm>
            <a:off x="2514600" y="5011737"/>
            <a:ext cx="2514600" cy="1295400"/>
          </a:xfrm>
          <a:prstGeom prst="ellips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30" name="Text Box 42"/>
          <p:cNvSpPr txBox="1">
            <a:spLocks noChangeArrowheads="1"/>
          </p:cNvSpPr>
          <p:nvPr/>
        </p:nvSpPr>
        <p:spPr bwMode="auto">
          <a:xfrm>
            <a:off x="7315200" y="423386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5131" name="Object 4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72200" y="4859338"/>
          <a:ext cx="4083050" cy="184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591349" imgH="3431733" progId="Visio.Drawing.6">
                  <p:embed/>
                </p:oleObj>
              </mc:Choice>
              <mc:Fallback>
                <p:oleObj name="Visio" r:id="rId2" imgW="7591349" imgH="3431733" progId="Visio.Drawing.6">
                  <p:embed/>
                  <p:pic>
                    <p:nvPicPr>
                      <p:cNvPr id="1625131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859338"/>
                        <a:ext cx="4083050" cy="184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0311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416005"/>
            <a:ext cx="8229600" cy="990600"/>
          </a:xfrm>
        </p:spPr>
        <p:txBody>
          <a:bodyPr/>
          <a:lstStyle/>
          <a:p>
            <a:r>
              <a:rPr lang="en-US" dirty="0"/>
              <a:t>After Merging</a:t>
            </a:r>
          </a:p>
        </p:txBody>
      </p:sp>
      <p:sp>
        <p:nvSpPr>
          <p:cNvPr id="162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9906000" cy="4876800"/>
          </a:xfrm>
        </p:spPr>
        <p:txBody>
          <a:bodyPr/>
          <a:lstStyle/>
          <a:p>
            <a:pPr marL="342900" indent="-342900"/>
            <a:r>
              <a:rPr lang="en-US" sz="2200" dirty="0"/>
              <a:t>The question is “How do we update the proximity matrix?” </a:t>
            </a:r>
          </a:p>
          <a:p>
            <a:pPr marL="742950" lvl="1" indent="-285750"/>
            <a:endParaRPr lang="en-US" sz="2000" dirty="0"/>
          </a:p>
        </p:txBody>
      </p:sp>
      <p:sp>
        <p:nvSpPr>
          <p:cNvPr id="1626116" name="Freeform 4"/>
          <p:cNvSpPr>
            <a:spLocks/>
          </p:cNvSpPr>
          <p:nvPr/>
        </p:nvSpPr>
        <p:spPr bwMode="auto">
          <a:xfrm>
            <a:off x="2133600" y="4191001"/>
            <a:ext cx="5461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7" name="Freeform 5"/>
          <p:cNvSpPr>
            <a:spLocks/>
          </p:cNvSpPr>
          <p:nvPr/>
        </p:nvSpPr>
        <p:spPr bwMode="auto">
          <a:xfrm rot="16200000">
            <a:off x="3124200" y="2971800"/>
            <a:ext cx="762000" cy="914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8" name="Freeform 6"/>
          <p:cNvSpPr>
            <a:spLocks/>
          </p:cNvSpPr>
          <p:nvPr/>
        </p:nvSpPr>
        <p:spPr bwMode="auto">
          <a:xfrm rot="10800000">
            <a:off x="4838700" y="3400862"/>
            <a:ext cx="838200" cy="7620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19" name="Freeform 7"/>
          <p:cNvSpPr>
            <a:spLocks/>
          </p:cNvSpPr>
          <p:nvPr/>
        </p:nvSpPr>
        <p:spPr bwMode="auto">
          <a:xfrm>
            <a:off x="2819400" y="5257801"/>
            <a:ext cx="2362200" cy="7731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solidFill>
            <a:schemeClr val="bg2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20" name="Text Box 8"/>
          <p:cNvSpPr txBox="1">
            <a:spLocks noChangeArrowheads="1"/>
          </p:cNvSpPr>
          <p:nvPr/>
        </p:nvSpPr>
        <p:spPr bwMode="auto">
          <a:xfrm>
            <a:off x="2209800" y="42672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21" name="Text Box 9"/>
          <p:cNvSpPr txBox="1">
            <a:spLocks noChangeArrowheads="1"/>
          </p:cNvSpPr>
          <p:nvPr/>
        </p:nvSpPr>
        <p:spPr bwMode="auto">
          <a:xfrm>
            <a:off x="4953000" y="36576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C4</a:t>
            </a:r>
            <a:endParaRPr lang="en-US" dirty="0"/>
          </a:p>
        </p:txBody>
      </p:sp>
      <p:sp>
        <p:nvSpPr>
          <p:cNvPr id="1626122" name="Text Box 10"/>
          <p:cNvSpPr txBox="1">
            <a:spLocks noChangeArrowheads="1"/>
          </p:cNvSpPr>
          <p:nvPr/>
        </p:nvSpPr>
        <p:spPr bwMode="auto">
          <a:xfrm>
            <a:off x="3429000" y="5486399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C2 U C5</a:t>
            </a:r>
          </a:p>
        </p:txBody>
      </p:sp>
      <p:sp>
        <p:nvSpPr>
          <p:cNvPr id="1626123" name="Text Box 11"/>
          <p:cNvSpPr txBox="1">
            <a:spLocks noChangeArrowheads="1"/>
          </p:cNvSpPr>
          <p:nvPr/>
        </p:nvSpPr>
        <p:spPr bwMode="auto">
          <a:xfrm>
            <a:off x="3276600" y="3276600"/>
            <a:ext cx="647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24" name="Text Box 12"/>
          <p:cNvSpPr txBox="1">
            <a:spLocks noChangeArrowheads="1"/>
          </p:cNvSpPr>
          <p:nvPr/>
        </p:nvSpPr>
        <p:spPr bwMode="auto">
          <a:xfrm>
            <a:off x="7518400" y="3021232"/>
            <a:ext cx="2247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?      ?       ?      ?    	   </a:t>
            </a:r>
          </a:p>
        </p:txBody>
      </p:sp>
      <p:sp>
        <p:nvSpPr>
          <p:cNvPr id="1626125" name="Text Box 13"/>
          <p:cNvSpPr txBox="1">
            <a:spLocks noChangeArrowheads="1"/>
          </p:cNvSpPr>
          <p:nvPr/>
        </p:nvSpPr>
        <p:spPr bwMode="auto">
          <a:xfrm>
            <a:off x="8175625" y="2667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6" name="Text Box 14"/>
          <p:cNvSpPr txBox="1">
            <a:spLocks noChangeArrowheads="1"/>
          </p:cNvSpPr>
          <p:nvPr/>
        </p:nvSpPr>
        <p:spPr bwMode="auto">
          <a:xfrm>
            <a:off x="8175625" y="35052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7" name="Text Box 15"/>
          <p:cNvSpPr txBox="1">
            <a:spLocks noChangeArrowheads="1"/>
          </p:cNvSpPr>
          <p:nvPr/>
        </p:nvSpPr>
        <p:spPr bwMode="auto">
          <a:xfrm>
            <a:off x="8175625" y="38862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?</a:t>
            </a:r>
          </a:p>
        </p:txBody>
      </p:sp>
      <p:sp>
        <p:nvSpPr>
          <p:cNvPr id="1626128" name="Text Box 16"/>
          <p:cNvSpPr txBox="1">
            <a:spLocks noChangeArrowheads="1"/>
          </p:cNvSpPr>
          <p:nvPr/>
        </p:nvSpPr>
        <p:spPr bwMode="auto">
          <a:xfrm>
            <a:off x="8099425" y="1727199"/>
            <a:ext cx="511174" cy="92333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29" name="Text Box 17"/>
          <p:cNvSpPr txBox="1">
            <a:spLocks noChangeArrowheads="1"/>
          </p:cNvSpPr>
          <p:nvPr/>
        </p:nvSpPr>
        <p:spPr bwMode="auto">
          <a:xfrm>
            <a:off x="7620000" y="2286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0" name="Line 18"/>
          <p:cNvSpPr>
            <a:spLocks noChangeShapeType="1"/>
          </p:cNvSpPr>
          <p:nvPr/>
        </p:nvSpPr>
        <p:spPr bwMode="auto">
          <a:xfrm>
            <a:off x="7543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1" name="Line 19"/>
          <p:cNvSpPr>
            <a:spLocks noChangeShapeType="1"/>
          </p:cNvSpPr>
          <p:nvPr/>
        </p:nvSpPr>
        <p:spPr bwMode="auto">
          <a:xfrm>
            <a:off x="7239000" y="2590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2" name="Text Box 20"/>
          <p:cNvSpPr txBox="1">
            <a:spLocks noChangeArrowheads="1"/>
          </p:cNvSpPr>
          <p:nvPr/>
        </p:nvSpPr>
        <p:spPr bwMode="auto">
          <a:xfrm>
            <a:off x="7162800" y="2667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C1</a:t>
            </a:r>
          </a:p>
        </p:txBody>
      </p:sp>
      <p:sp>
        <p:nvSpPr>
          <p:cNvPr id="1626133" name="Text Box 21"/>
          <p:cNvSpPr txBox="1">
            <a:spLocks noChangeArrowheads="1"/>
          </p:cNvSpPr>
          <p:nvPr/>
        </p:nvSpPr>
        <p:spPr bwMode="auto">
          <a:xfrm>
            <a:off x="7162800" y="3458527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C3</a:t>
            </a:r>
            <a:endParaRPr lang="en-US" dirty="0"/>
          </a:p>
        </p:txBody>
      </p:sp>
      <p:sp>
        <p:nvSpPr>
          <p:cNvPr id="1626134" name="Text Box 22"/>
          <p:cNvSpPr txBox="1">
            <a:spLocks noChangeArrowheads="1"/>
          </p:cNvSpPr>
          <p:nvPr/>
        </p:nvSpPr>
        <p:spPr bwMode="auto">
          <a:xfrm>
            <a:off x="7162800" y="38862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5" name="Text Box 23"/>
          <p:cNvSpPr txBox="1">
            <a:spLocks noChangeArrowheads="1"/>
          </p:cNvSpPr>
          <p:nvPr/>
        </p:nvSpPr>
        <p:spPr bwMode="auto">
          <a:xfrm>
            <a:off x="6477000" y="3018473"/>
            <a:ext cx="1066800" cy="36933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C2</a:t>
            </a:r>
            <a:r>
              <a:rPr lang="en-US" dirty="0"/>
              <a:t> U </a:t>
            </a:r>
            <a:r>
              <a:rPr lang="en-US" dirty="0" err="1"/>
              <a:t>C5</a:t>
            </a:r>
            <a:endParaRPr lang="en-US" dirty="0"/>
          </a:p>
        </p:txBody>
      </p:sp>
      <p:sp>
        <p:nvSpPr>
          <p:cNvPr id="1626136" name="Text Box 24"/>
          <p:cNvSpPr txBox="1">
            <a:spLocks noChangeArrowheads="1"/>
          </p:cNvSpPr>
          <p:nvPr/>
        </p:nvSpPr>
        <p:spPr bwMode="auto">
          <a:xfrm>
            <a:off x="8610600" y="2286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C3</a:t>
            </a:r>
          </a:p>
        </p:txBody>
      </p:sp>
      <p:sp>
        <p:nvSpPr>
          <p:cNvPr id="1626137" name="Text Box 25"/>
          <p:cNvSpPr txBox="1">
            <a:spLocks noChangeArrowheads="1"/>
          </p:cNvSpPr>
          <p:nvPr/>
        </p:nvSpPr>
        <p:spPr bwMode="auto">
          <a:xfrm>
            <a:off x="9144000" y="228600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C4</a:t>
            </a:r>
          </a:p>
        </p:txBody>
      </p:sp>
      <p:sp>
        <p:nvSpPr>
          <p:cNvPr id="1626138" name="Line 26"/>
          <p:cNvSpPr>
            <a:spLocks noChangeShapeType="1"/>
          </p:cNvSpPr>
          <p:nvPr/>
        </p:nvSpPr>
        <p:spPr bwMode="auto">
          <a:xfrm>
            <a:off x="7239000" y="29718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39" name="Line 27"/>
          <p:cNvSpPr>
            <a:spLocks noChangeShapeType="1"/>
          </p:cNvSpPr>
          <p:nvPr/>
        </p:nvSpPr>
        <p:spPr bwMode="auto">
          <a:xfrm>
            <a:off x="7239000" y="3810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0" name="Line 28"/>
          <p:cNvSpPr>
            <a:spLocks noChangeShapeType="1"/>
          </p:cNvSpPr>
          <p:nvPr/>
        </p:nvSpPr>
        <p:spPr bwMode="auto">
          <a:xfrm>
            <a:off x="7239000" y="3429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1" name="Line 29"/>
          <p:cNvSpPr>
            <a:spLocks noChangeShapeType="1"/>
          </p:cNvSpPr>
          <p:nvPr/>
        </p:nvSpPr>
        <p:spPr bwMode="auto">
          <a:xfrm>
            <a:off x="7239000" y="4191000"/>
            <a:ext cx="236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2" name="Line 30"/>
          <p:cNvSpPr>
            <a:spLocks noChangeShapeType="1"/>
          </p:cNvSpPr>
          <p:nvPr/>
        </p:nvSpPr>
        <p:spPr bwMode="auto">
          <a:xfrm>
            <a:off x="8077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3" name="Line 31"/>
          <p:cNvSpPr>
            <a:spLocks noChangeShapeType="1"/>
          </p:cNvSpPr>
          <p:nvPr/>
        </p:nvSpPr>
        <p:spPr bwMode="auto">
          <a:xfrm>
            <a:off x="85344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4" name="Line 32"/>
          <p:cNvSpPr>
            <a:spLocks noChangeShapeType="1"/>
          </p:cNvSpPr>
          <p:nvPr/>
        </p:nvSpPr>
        <p:spPr bwMode="auto">
          <a:xfrm>
            <a:off x="90678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5" name="Line 33"/>
          <p:cNvSpPr>
            <a:spLocks noChangeShapeType="1"/>
          </p:cNvSpPr>
          <p:nvPr/>
        </p:nvSpPr>
        <p:spPr bwMode="auto">
          <a:xfrm>
            <a:off x="9601200" y="2286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6146" name="Text Box 34"/>
          <p:cNvSpPr txBox="1">
            <a:spLocks noChangeArrowheads="1"/>
          </p:cNvSpPr>
          <p:nvPr/>
        </p:nvSpPr>
        <p:spPr bwMode="auto">
          <a:xfrm>
            <a:off x="7315200" y="4267201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graphicFrame>
        <p:nvGraphicFramePr>
          <p:cNvPr id="1626147" name="Object 3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172200" y="4740276"/>
          <a:ext cx="4083050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591349" imgH="3654718" progId="Visio.Drawing.6">
                  <p:embed/>
                </p:oleObj>
              </mc:Choice>
              <mc:Fallback>
                <p:oleObj name="Visio" r:id="rId2" imgW="7591349" imgH="3654718" progId="Visio.Drawing.6">
                  <p:embed/>
                  <p:pic>
                    <p:nvPicPr>
                      <p:cNvPr id="162614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740276"/>
                        <a:ext cx="4083050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8494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191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9963" y="28019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27140" name="Group 4"/>
          <p:cNvGrpSpPr>
            <a:grpSpLocks/>
          </p:cNvGrpSpPr>
          <p:nvPr/>
        </p:nvGrpSpPr>
        <p:grpSpPr bwMode="auto">
          <a:xfrm>
            <a:off x="7086600" y="1524001"/>
            <a:ext cx="3429000" cy="2667000"/>
            <a:chOff x="3456" y="1440"/>
            <a:chExt cx="2160" cy="1680"/>
          </a:xfrm>
        </p:grpSpPr>
        <p:sp>
          <p:nvSpPr>
            <p:cNvPr id="1627141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2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3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4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5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6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7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8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49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0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1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2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7153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4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55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56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57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58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7159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7160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7161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7162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7163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</p:grpSp>
      <p:sp>
        <p:nvSpPr>
          <p:cNvPr id="1627165" name="Line 29"/>
          <p:cNvSpPr>
            <a:spLocks noChangeShapeType="1"/>
          </p:cNvSpPr>
          <p:nvPr/>
        </p:nvSpPr>
        <p:spPr bwMode="auto">
          <a:xfrm>
            <a:off x="3810000" y="25146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6" name="Text Box 30"/>
          <p:cNvSpPr txBox="1">
            <a:spLocks noChangeArrowheads="1"/>
          </p:cNvSpPr>
          <p:nvPr/>
        </p:nvSpPr>
        <p:spPr bwMode="auto">
          <a:xfrm>
            <a:off x="3810000" y="20574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Similarity?</a:t>
            </a:r>
          </a:p>
        </p:txBody>
      </p:sp>
      <p:sp>
        <p:nvSpPr>
          <p:cNvPr id="1627167" name="Rectangle 31"/>
          <p:cNvSpPr>
            <a:spLocks noChangeArrowheads="1"/>
          </p:cNvSpPr>
          <p:nvPr/>
        </p:nvSpPr>
        <p:spPr bwMode="auto">
          <a:xfrm>
            <a:off x="500063" y="3657600"/>
            <a:ext cx="730249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  <p:sp>
        <p:nvSpPr>
          <p:cNvPr id="1627168" name="Freeform 32" descr="5%"/>
          <p:cNvSpPr>
            <a:spLocks/>
          </p:cNvSpPr>
          <p:nvPr/>
        </p:nvSpPr>
        <p:spPr bwMode="auto">
          <a:xfrm rot="-5400000">
            <a:off x="2062957" y="17470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69" name="Oval 33"/>
          <p:cNvSpPr>
            <a:spLocks noChangeArrowheads="1"/>
          </p:cNvSpPr>
          <p:nvPr/>
        </p:nvSpPr>
        <p:spPr bwMode="auto">
          <a:xfrm rot="-5400000">
            <a:off x="3352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0" name="Oval 34"/>
          <p:cNvSpPr>
            <a:spLocks noChangeArrowheads="1"/>
          </p:cNvSpPr>
          <p:nvPr/>
        </p:nvSpPr>
        <p:spPr bwMode="auto">
          <a:xfrm rot="-5400000">
            <a:off x="32766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1" name="Oval 35"/>
          <p:cNvSpPr>
            <a:spLocks noChangeArrowheads="1"/>
          </p:cNvSpPr>
          <p:nvPr/>
        </p:nvSpPr>
        <p:spPr bwMode="auto">
          <a:xfrm rot="-5400000">
            <a:off x="24384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2" name="Oval 36"/>
          <p:cNvSpPr>
            <a:spLocks noChangeArrowheads="1"/>
          </p:cNvSpPr>
          <p:nvPr/>
        </p:nvSpPr>
        <p:spPr bwMode="auto">
          <a:xfrm rot="-5400000">
            <a:off x="35036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3" name="Freeform 37" descr="5%"/>
          <p:cNvSpPr>
            <a:spLocks/>
          </p:cNvSpPr>
          <p:nvPr/>
        </p:nvSpPr>
        <p:spPr bwMode="auto">
          <a:xfrm rot="5400000" flipV="1">
            <a:off x="49530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7174" name="Oval 38"/>
          <p:cNvSpPr>
            <a:spLocks noChangeArrowheads="1"/>
          </p:cNvSpPr>
          <p:nvPr/>
        </p:nvSpPr>
        <p:spPr bwMode="auto">
          <a:xfrm rot="5400000" flipV="1">
            <a:off x="64770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5" name="Oval 39"/>
          <p:cNvSpPr>
            <a:spLocks noChangeArrowheads="1"/>
          </p:cNvSpPr>
          <p:nvPr/>
        </p:nvSpPr>
        <p:spPr bwMode="auto">
          <a:xfrm rot="5400000" flipV="1">
            <a:off x="51165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6" name="Oval 40"/>
          <p:cNvSpPr>
            <a:spLocks noChangeArrowheads="1"/>
          </p:cNvSpPr>
          <p:nvPr/>
        </p:nvSpPr>
        <p:spPr bwMode="auto">
          <a:xfrm rot="5400000" flipV="1">
            <a:off x="56388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7" name="Oval 41"/>
          <p:cNvSpPr>
            <a:spLocks noChangeArrowheads="1"/>
          </p:cNvSpPr>
          <p:nvPr/>
        </p:nvSpPr>
        <p:spPr bwMode="auto">
          <a:xfrm rot="5400000" flipV="1">
            <a:off x="56388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7178" name="Text Box 42"/>
          <p:cNvSpPr txBox="1">
            <a:spLocks noChangeArrowheads="1"/>
          </p:cNvSpPr>
          <p:nvPr/>
        </p:nvSpPr>
        <p:spPr bwMode="auto">
          <a:xfrm>
            <a:off x="9334500" y="4799012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43" name="Text Box 28">
            <a:extLst>
              <a:ext uri="{FF2B5EF4-FFF2-40B4-BE49-F238E27FC236}">
                <a16:creationId xmlns:a16="http://schemas.microsoft.com/office/drawing/2014/main" id="{951635E7-10F3-448D-97F6-D02D96335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962401"/>
            <a:ext cx="533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.</a:t>
            </a:r>
          </a:p>
          <a:p>
            <a:pPr>
              <a:spcBef>
                <a:spcPct val="50000"/>
              </a:spcBef>
            </a:pPr>
            <a:r>
              <a:rPr lang="en-US" sz="1600"/>
              <a:t>.</a:t>
            </a:r>
          </a:p>
          <a:p>
            <a:pPr>
              <a:spcBef>
                <a:spcPct val="50000"/>
              </a:spcBef>
            </a:pPr>
            <a:r>
              <a:rPr lang="en-US" sz="16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28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716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9271" y="428009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28019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28164" name="Group 4"/>
          <p:cNvGrpSpPr>
            <a:grpSpLocks/>
          </p:cNvGrpSpPr>
          <p:nvPr/>
        </p:nvGrpSpPr>
        <p:grpSpPr bwMode="auto">
          <a:xfrm>
            <a:off x="7010400" y="1524001"/>
            <a:ext cx="3429000" cy="3508375"/>
            <a:chOff x="3456" y="1440"/>
            <a:chExt cx="2160" cy="2210"/>
          </a:xfrm>
        </p:grpSpPr>
        <p:sp>
          <p:nvSpPr>
            <p:cNvPr id="1628165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6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7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8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69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0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1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2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3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4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5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6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177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78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79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0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1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2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8183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8184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8185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8186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8187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8188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8189" name="Freeform 29" descr="5%"/>
          <p:cNvSpPr>
            <a:spLocks/>
          </p:cNvSpPr>
          <p:nvPr/>
        </p:nvSpPr>
        <p:spPr bwMode="auto">
          <a:xfrm rot="-5400000">
            <a:off x="1986757" y="17470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0" name="Oval 30"/>
          <p:cNvSpPr>
            <a:spLocks noChangeArrowheads="1"/>
          </p:cNvSpPr>
          <p:nvPr/>
        </p:nvSpPr>
        <p:spPr bwMode="auto">
          <a:xfrm rot="-5400000">
            <a:off x="3276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1" name="Oval 31"/>
          <p:cNvSpPr>
            <a:spLocks noChangeArrowheads="1"/>
          </p:cNvSpPr>
          <p:nvPr/>
        </p:nvSpPr>
        <p:spPr bwMode="auto">
          <a:xfrm rot="-5400000">
            <a:off x="32004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2" name="Oval 32"/>
          <p:cNvSpPr>
            <a:spLocks noChangeArrowheads="1"/>
          </p:cNvSpPr>
          <p:nvPr/>
        </p:nvSpPr>
        <p:spPr bwMode="auto">
          <a:xfrm rot="-5400000">
            <a:off x="2362200" y="2362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3" name="Oval 33"/>
          <p:cNvSpPr>
            <a:spLocks noChangeArrowheads="1"/>
          </p:cNvSpPr>
          <p:nvPr/>
        </p:nvSpPr>
        <p:spPr bwMode="auto">
          <a:xfrm rot="-5400000">
            <a:off x="34274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4" name="Freeform 34" descr="5%"/>
          <p:cNvSpPr>
            <a:spLocks/>
          </p:cNvSpPr>
          <p:nvPr/>
        </p:nvSpPr>
        <p:spPr bwMode="auto">
          <a:xfrm rot="5400000" flipV="1">
            <a:off x="4876800" y="16002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195" name="Oval 35"/>
          <p:cNvSpPr>
            <a:spLocks noChangeArrowheads="1"/>
          </p:cNvSpPr>
          <p:nvPr/>
        </p:nvSpPr>
        <p:spPr bwMode="auto">
          <a:xfrm rot="5400000" flipV="1">
            <a:off x="64008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6" name="Oval 36"/>
          <p:cNvSpPr>
            <a:spLocks noChangeArrowheads="1"/>
          </p:cNvSpPr>
          <p:nvPr/>
        </p:nvSpPr>
        <p:spPr bwMode="auto">
          <a:xfrm rot="5400000" flipV="1">
            <a:off x="50403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7" name="Oval 37"/>
          <p:cNvSpPr>
            <a:spLocks noChangeArrowheads="1"/>
          </p:cNvSpPr>
          <p:nvPr/>
        </p:nvSpPr>
        <p:spPr bwMode="auto">
          <a:xfrm rot="5400000" flipV="1">
            <a:off x="5562600" y="2667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8" name="Oval 38"/>
          <p:cNvSpPr>
            <a:spLocks noChangeArrowheads="1"/>
          </p:cNvSpPr>
          <p:nvPr/>
        </p:nvSpPr>
        <p:spPr bwMode="auto">
          <a:xfrm rot="5400000" flipV="1">
            <a:off x="5562600" y="1676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99" name="Line 39"/>
          <p:cNvSpPr>
            <a:spLocks noChangeShapeType="1"/>
          </p:cNvSpPr>
          <p:nvPr/>
        </p:nvSpPr>
        <p:spPr bwMode="auto">
          <a:xfrm flipV="1">
            <a:off x="3505200" y="2057400"/>
            <a:ext cx="1524000" cy="1524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8200" name="Text Box 40"/>
          <p:cNvSpPr txBox="1">
            <a:spLocks noChangeArrowheads="1"/>
          </p:cNvSpPr>
          <p:nvPr/>
        </p:nvSpPr>
        <p:spPr bwMode="auto">
          <a:xfrm>
            <a:off x="9411024" y="475866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1628201" name="Rectangle 41"/>
          <p:cNvSpPr>
            <a:spLocks noChangeArrowheads="1"/>
          </p:cNvSpPr>
          <p:nvPr/>
        </p:nvSpPr>
        <p:spPr bwMode="auto">
          <a:xfrm>
            <a:off x="479271" y="3657600"/>
            <a:ext cx="721692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503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Types of </a:t>
            </a:r>
            <a:r>
              <a:rPr lang="en-US" dirty="0" err="1"/>
              <a:t>Clusterings</a:t>
            </a:r>
            <a:endParaRPr lang="en-US" dirty="0"/>
          </a:p>
        </p:txBody>
      </p:sp>
      <p:sp>
        <p:nvSpPr>
          <p:cNvPr id="153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47800"/>
            <a:ext cx="11290300" cy="5106988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/>
              <a:t>Important distinction between </a:t>
            </a:r>
            <a:r>
              <a:rPr lang="en-US" dirty="0">
                <a:solidFill>
                  <a:srgbClr val="0070C0"/>
                </a:solidFill>
              </a:rPr>
              <a:t>hierarchical </a:t>
            </a:r>
            <a:r>
              <a:rPr lang="en-US" dirty="0"/>
              <a:t>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partitional </a:t>
            </a:r>
            <a:r>
              <a:rPr lang="en-US" dirty="0"/>
              <a:t>sets of clusters </a:t>
            </a:r>
            <a:endParaRPr lang="en-US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</a:pPr>
            <a:endParaRPr lang="en-US" sz="12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Partitional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Clustering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division data objects into subsets (</a:t>
            </a:r>
            <a:r>
              <a:rPr lang="en-US" dirty="0">
                <a:solidFill>
                  <a:srgbClr val="FF0000"/>
                </a:solidFill>
              </a:rPr>
              <a:t>clusters</a:t>
            </a:r>
            <a:r>
              <a:rPr lang="en-US" dirty="0"/>
              <a:t>) such that each data object is in exactly one subset</a:t>
            </a:r>
          </a:p>
          <a:p>
            <a:pPr marL="742950" lvl="1" indent="-285750">
              <a:lnSpc>
                <a:spcPct val="90000"/>
              </a:lnSpc>
            </a:pPr>
            <a:endParaRPr lang="en-US" sz="1000" dirty="0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clustering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set of nested clusters organized as a hierarchical tree </a:t>
            </a:r>
          </a:p>
        </p:txBody>
      </p:sp>
    </p:spTree>
    <p:extLst>
      <p:ext uri="{BB962C8B-B14F-4D97-AF65-F5344CB8AC3E}">
        <p14:creationId xmlns:p14="http://schemas.microsoft.com/office/powerpoint/2010/main" val="27095342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2570"/>
            <a:ext cx="8280400" cy="13335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29543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29188" name="Group 4"/>
          <p:cNvGrpSpPr>
            <a:grpSpLocks/>
          </p:cNvGrpSpPr>
          <p:nvPr/>
        </p:nvGrpSpPr>
        <p:grpSpPr bwMode="auto">
          <a:xfrm>
            <a:off x="7010400" y="1676401"/>
            <a:ext cx="3429000" cy="3508375"/>
            <a:chOff x="3456" y="1440"/>
            <a:chExt cx="2160" cy="2210"/>
          </a:xfrm>
        </p:grpSpPr>
        <p:sp>
          <p:nvSpPr>
            <p:cNvPr id="1629189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0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1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2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3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4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5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6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7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8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199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0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9201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2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3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04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05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6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29207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29208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29209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29210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29211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29212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29213" name="Freeform 29" descr="5%"/>
          <p:cNvSpPr>
            <a:spLocks/>
          </p:cNvSpPr>
          <p:nvPr/>
        </p:nvSpPr>
        <p:spPr bwMode="auto">
          <a:xfrm rot="-5400000">
            <a:off x="1986757" y="18994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4" name="Oval 30"/>
          <p:cNvSpPr>
            <a:spLocks noChangeArrowheads="1"/>
          </p:cNvSpPr>
          <p:nvPr/>
        </p:nvSpPr>
        <p:spPr bwMode="auto">
          <a:xfrm rot="-5400000">
            <a:off x="3276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5" name="Oval 31"/>
          <p:cNvSpPr>
            <a:spLocks noChangeArrowheads="1"/>
          </p:cNvSpPr>
          <p:nvPr/>
        </p:nvSpPr>
        <p:spPr bwMode="auto">
          <a:xfrm rot="-5400000">
            <a:off x="3200400" y="2057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6" name="Oval 32"/>
          <p:cNvSpPr>
            <a:spLocks noChangeArrowheads="1"/>
          </p:cNvSpPr>
          <p:nvPr/>
        </p:nvSpPr>
        <p:spPr bwMode="auto">
          <a:xfrm rot="-5400000">
            <a:off x="23622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7" name="Oval 33"/>
          <p:cNvSpPr>
            <a:spLocks noChangeArrowheads="1"/>
          </p:cNvSpPr>
          <p:nvPr/>
        </p:nvSpPr>
        <p:spPr bwMode="auto">
          <a:xfrm rot="-5400000">
            <a:off x="3427413" y="23606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18" name="Freeform 34" descr="5%"/>
          <p:cNvSpPr>
            <a:spLocks/>
          </p:cNvSpPr>
          <p:nvPr/>
        </p:nvSpPr>
        <p:spPr bwMode="auto">
          <a:xfrm rot="5400000" flipV="1">
            <a:off x="4876800" y="17526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19" name="Oval 35"/>
          <p:cNvSpPr>
            <a:spLocks noChangeArrowheads="1"/>
          </p:cNvSpPr>
          <p:nvPr/>
        </p:nvSpPr>
        <p:spPr bwMode="auto">
          <a:xfrm rot="5400000" flipV="1">
            <a:off x="64008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0" name="Oval 36"/>
          <p:cNvSpPr>
            <a:spLocks noChangeArrowheads="1"/>
          </p:cNvSpPr>
          <p:nvPr/>
        </p:nvSpPr>
        <p:spPr bwMode="auto">
          <a:xfrm rot="5400000" flipV="1">
            <a:off x="5040313" y="22082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1" name="Oval 37"/>
          <p:cNvSpPr>
            <a:spLocks noChangeArrowheads="1"/>
          </p:cNvSpPr>
          <p:nvPr/>
        </p:nvSpPr>
        <p:spPr bwMode="auto">
          <a:xfrm rot="5400000" flipV="1">
            <a:off x="5562600" y="2819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2" name="Oval 38"/>
          <p:cNvSpPr>
            <a:spLocks noChangeArrowheads="1"/>
          </p:cNvSpPr>
          <p:nvPr/>
        </p:nvSpPr>
        <p:spPr bwMode="auto">
          <a:xfrm rot="5400000" flipV="1">
            <a:off x="5562600" y="1828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9223" name="Line 39"/>
          <p:cNvSpPr>
            <a:spLocks noChangeShapeType="1"/>
          </p:cNvSpPr>
          <p:nvPr/>
        </p:nvSpPr>
        <p:spPr bwMode="auto">
          <a:xfrm flipV="1">
            <a:off x="2438400" y="2286000"/>
            <a:ext cx="3962400" cy="2286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9224" name="Text Box 40"/>
          <p:cNvSpPr txBox="1">
            <a:spLocks noChangeArrowheads="1"/>
          </p:cNvSpPr>
          <p:nvPr/>
        </p:nvSpPr>
        <p:spPr bwMode="auto">
          <a:xfrm>
            <a:off x="9177523" y="4891088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1629225" name="Rectangle 41"/>
          <p:cNvSpPr>
            <a:spLocks noChangeArrowheads="1"/>
          </p:cNvSpPr>
          <p:nvPr/>
        </p:nvSpPr>
        <p:spPr bwMode="auto">
          <a:xfrm>
            <a:off x="533400" y="3810000"/>
            <a:ext cx="7162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04867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588170" y="250827"/>
            <a:ext cx="8280400" cy="1219199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26495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30212" name="Group 4"/>
          <p:cNvGrpSpPr>
            <a:grpSpLocks/>
          </p:cNvGrpSpPr>
          <p:nvPr/>
        </p:nvGrpSpPr>
        <p:grpSpPr bwMode="auto">
          <a:xfrm>
            <a:off x="7010400" y="1371601"/>
            <a:ext cx="3429000" cy="3508375"/>
            <a:chOff x="3456" y="1440"/>
            <a:chExt cx="2160" cy="2210"/>
          </a:xfrm>
        </p:grpSpPr>
        <p:sp>
          <p:nvSpPr>
            <p:cNvPr id="1630213" name="Line 5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4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5" name="Line 7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6" name="Line 8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7" name="Line 9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8" name="Line 10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19" name="Line 11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0" name="Line 12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1" name="Line 13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2" name="Line 14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3" name="Line 15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4" name="Line 16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0225" name="Text Box 17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26" name="Text Box 18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27" name="Text Box 19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28" name="Text Box 20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29" name="Text Box 21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0" name="Text Box 22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0231" name="Text Box 23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0232" name="Text Box 24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0233" name="Text Box 25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0234" name="Text Box 26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0235" name="Text Box 27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0236" name="Text Box 28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0237" name="Freeform 29" descr="5%"/>
          <p:cNvSpPr>
            <a:spLocks/>
          </p:cNvSpPr>
          <p:nvPr/>
        </p:nvSpPr>
        <p:spPr bwMode="auto">
          <a:xfrm rot="-5400000">
            <a:off x="1986757" y="15946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38" name="Oval 30"/>
          <p:cNvSpPr>
            <a:spLocks noChangeArrowheads="1"/>
          </p:cNvSpPr>
          <p:nvPr/>
        </p:nvSpPr>
        <p:spPr bwMode="auto">
          <a:xfrm rot="-5400000">
            <a:off x="3276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39" name="Oval 31"/>
          <p:cNvSpPr>
            <a:spLocks noChangeArrowheads="1"/>
          </p:cNvSpPr>
          <p:nvPr/>
        </p:nvSpPr>
        <p:spPr bwMode="auto">
          <a:xfrm rot="-5400000">
            <a:off x="32004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0" name="Oval 32"/>
          <p:cNvSpPr>
            <a:spLocks noChangeArrowheads="1"/>
          </p:cNvSpPr>
          <p:nvPr/>
        </p:nvSpPr>
        <p:spPr bwMode="auto">
          <a:xfrm rot="-5400000">
            <a:off x="2362200" y="22098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1" name="Oval 33"/>
          <p:cNvSpPr>
            <a:spLocks noChangeArrowheads="1"/>
          </p:cNvSpPr>
          <p:nvPr/>
        </p:nvSpPr>
        <p:spPr bwMode="auto">
          <a:xfrm rot="-5400000">
            <a:off x="3427413" y="20558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2" name="Freeform 34" descr="5%"/>
          <p:cNvSpPr>
            <a:spLocks/>
          </p:cNvSpPr>
          <p:nvPr/>
        </p:nvSpPr>
        <p:spPr bwMode="auto">
          <a:xfrm rot="5400000" flipV="1">
            <a:off x="4876800" y="14478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3" name="Oval 35"/>
          <p:cNvSpPr>
            <a:spLocks noChangeArrowheads="1"/>
          </p:cNvSpPr>
          <p:nvPr/>
        </p:nvSpPr>
        <p:spPr bwMode="auto">
          <a:xfrm rot="5400000" flipV="1">
            <a:off x="6400800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4" name="Oval 36"/>
          <p:cNvSpPr>
            <a:spLocks noChangeArrowheads="1"/>
          </p:cNvSpPr>
          <p:nvPr/>
        </p:nvSpPr>
        <p:spPr bwMode="auto">
          <a:xfrm rot="5400000" flipV="1">
            <a:off x="5040313" y="1905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5" name="Oval 37"/>
          <p:cNvSpPr>
            <a:spLocks noChangeArrowheads="1"/>
          </p:cNvSpPr>
          <p:nvPr/>
        </p:nvSpPr>
        <p:spPr bwMode="auto">
          <a:xfrm rot="5400000" flipV="1">
            <a:off x="5562600" y="2514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6" name="Oval 38"/>
          <p:cNvSpPr>
            <a:spLocks noChangeArrowheads="1"/>
          </p:cNvSpPr>
          <p:nvPr/>
        </p:nvSpPr>
        <p:spPr bwMode="auto">
          <a:xfrm rot="5400000" flipV="1">
            <a:off x="5562600" y="15240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0247" name="Line 39"/>
          <p:cNvSpPr>
            <a:spLocks noChangeShapeType="1"/>
          </p:cNvSpPr>
          <p:nvPr/>
        </p:nvSpPr>
        <p:spPr bwMode="auto">
          <a:xfrm>
            <a:off x="3352800" y="2514600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8" name="Line 40"/>
          <p:cNvSpPr>
            <a:spLocks noChangeShapeType="1"/>
          </p:cNvSpPr>
          <p:nvPr/>
        </p:nvSpPr>
        <p:spPr bwMode="auto">
          <a:xfrm flipV="1">
            <a:off x="3352800" y="1981200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49" name="Line 41"/>
          <p:cNvSpPr>
            <a:spLocks noChangeShapeType="1"/>
          </p:cNvSpPr>
          <p:nvPr/>
        </p:nvSpPr>
        <p:spPr bwMode="auto">
          <a:xfrm flipV="1">
            <a:off x="3352800" y="1600200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0" name="Line 42"/>
          <p:cNvSpPr>
            <a:spLocks noChangeShapeType="1"/>
          </p:cNvSpPr>
          <p:nvPr/>
        </p:nvSpPr>
        <p:spPr bwMode="auto">
          <a:xfrm flipV="1">
            <a:off x="3352800" y="1981200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1" name="Line 43"/>
          <p:cNvSpPr>
            <a:spLocks noChangeShapeType="1"/>
          </p:cNvSpPr>
          <p:nvPr/>
        </p:nvSpPr>
        <p:spPr bwMode="auto">
          <a:xfrm>
            <a:off x="3505200" y="2133600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2" name="Line 44"/>
          <p:cNvSpPr>
            <a:spLocks noChangeShapeType="1"/>
          </p:cNvSpPr>
          <p:nvPr/>
        </p:nvSpPr>
        <p:spPr bwMode="auto">
          <a:xfrm flipV="1">
            <a:off x="3505200" y="1981200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3" name="Line 45"/>
          <p:cNvSpPr>
            <a:spLocks noChangeShapeType="1"/>
          </p:cNvSpPr>
          <p:nvPr/>
        </p:nvSpPr>
        <p:spPr bwMode="auto">
          <a:xfrm flipV="1">
            <a:off x="3505200" y="1600200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4" name="Line 46"/>
          <p:cNvSpPr>
            <a:spLocks noChangeShapeType="1"/>
          </p:cNvSpPr>
          <p:nvPr/>
        </p:nvSpPr>
        <p:spPr bwMode="auto">
          <a:xfrm flipV="1">
            <a:off x="3505200" y="1981200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5" name="Line 47"/>
          <p:cNvSpPr>
            <a:spLocks noChangeShapeType="1"/>
          </p:cNvSpPr>
          <p:nvPr/>
        </p:nvSpPr>
        <p:spPr bwMode="auto">
          <a:xfrm>
            <a:off x="2438400" y="2209800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6" name="Line 48"/>
          <p:cNvSpPr>
            <a:spLocks noChangeShapeType="1"/>
          </p:cNvSpPr>
          <p:nvPr/>
        </p:nvSpPr>
        <p:spPr bwMode="auto">
          <a:xfrm flipV="1">
            <a:off x="2438400" y="1981200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7" name="Line 49"/>
          <p:cNvSpPr>
            <a:spLocks noChangeShapeType="1"/>
          </p:cNvSpPr>
          <p:nvPr/>
        </p:nvSpPr>
        <p:spPr bwMode="auto">
          <a:xfrm flipV="1">
            <a:off x="2438400" y="1600200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8" name="Line 50"/>
          <p:cNvSpPr>
            <a:spLocks noChangeShapeType="1"/>
          </p:cNvSpPr>
          <p:nvPr/>
        </p:nvSpPr>
        <p:spPr bwMode="auto">
          <a:xfrm flipV="1">
            <a:off x="2438400" y="1981200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59" name="Line 51"/>
          <p:cNvSpPr>
            <a:spLocks noChangeShapeType="1"/>
          </p:cNvSpPr>
          <p:nvPr/>
        </p:nvSpPr>
        <p:spPr bwMode="auto">
          <a:xfrm>
            <a:off x="3276600" y="1752600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0" name="Line 52"/>
          <p:cNvSpPr>
            <a:spLocks noChangeShapeType="1"/>
          </p:cNvSpPr>
          <p:nvPr/>
        </p:nvSpPr>
        <p:spPr bwMode="auto">
          <a:xfrm>
            <a:off x="3276600" y="1752600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1" name="Line 53"/>
          <p:cNvSpPr>
            <a:spLocks noChangeShapeType="1"/>
          </p:cNvSpPr>
          <p:nvPr/>
        </p:nvSpPr>
        <p:spPr bwMode="auto">
          <a:xfrm flipV="1">
            <a:off x="3276600" y="1600200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2" name="Line 54"/>
          <p:cNvSpPr>
            <a:spLocks noChangeShapeType="1"/>
          </p:cNvSpPr>
          <p:nvPr/>
        </p:nvSpPr>
        <p:spPr bwMode="auto">
          <a:xfrm>
            <a:off x="3276600" y="1752600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0263" name="Text Box 55"/>
          <p:cNvSpPr txBox="1">
            <a:spLocks noChangeArrowheads="1"/>
          </p:cNvSpPr>
          <p:nvPr/>
        </p:nvSpPr>
        <p:spPr bwMode="auto">
          <a:xfrm>
            <a:off x="9525000" y="4555216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Proximity Matrix</a:t>
            </a:r>
          </a:p>
        </p:txBody>
      </p:sp>
      <p:sp>
        <p:nvSpPr>
          <p:cNvPr id="1630264" name="Rectangle 56"/>
          <p:cNvSpPr>
            <a:spLocks noChangeArrowheads="1"/>
          </p:cNvSpPr>
          <p:nvPr/>
        </p:nvSpPr>
        <p:spPr bwMode="auto">
          <a:xfrm>
            <a:off x="588170" y="3505200"/>
            <a:ext cx="710803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  <p:graphicFrame>
        <p:nvGraphicFramePr>
          <p:cNvPr id="57" name="Object 4">
            <a:extLst>
              <a:ext uri="{FF2B5EF4-FFF2-40B4-BE49-F238E27FC236}">
                <a16:creationId xmlns:a16="http://schemas.microsoft.com/office/drawing/2014/main" id="{758BBD20-4029-4319-A11C-F3906F5EBE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177171"/>
              </p:ext>
            </p:extLst>
          </p:nvPr>
        </p:nvGraphicFramePr>
        <p:xfrm>
          <a:off x="6080920" y="5668051"/>
          <a:ext cx="5575300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73240" imgH="698400" progId="Equation.3">
                  <p:embed/>
                </p:oleObj>
              </mc:Choice>
              <mc:Fallback>
                <p:oleObj name="Equation" r:id="rId2" imgW="3873240" imgH="698400" progId="Equation.3">
                  <p:embed/>
                  <p:pic>
                    <p:nvPicPr>
                      <p:cNvPr id="57" name="Object 4">
                        <a:extLst>
                          <a:ext uri="{FF2B5EF4-FFF2-40B4-BE49-F238E27FC236}">
                            <a16:creationId xmlns:a16="http://schemas.microsoft.com/office/drawing/2014/main" id="{758BBD20-4029-4319-A11C-F3906F5EBE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920" y="5668051"/>
                        <a:ext cx="5575300" cy="9985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5901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Line 2"/>
          <p:cNvSpPr>
            <a:spLocks noChangeShapeType="1"/>
          </p:cNvSpPr>
          <p:nvPr/>
        </p:nvSpPr>
        <p:spPr bwMode="auto">
          <a:xfrm flipV="1">
            <a:off x="2895600" y="2514600"/>
            <a:ext cx="2895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5" name="Freeform 3" descr="5%"/>
          <p:cNvSpPr>
            <a:spLocks/>
          </p:cNvSpPr>
          <p:nvPr/>
        </p:nvSpPr>
        <p:spPr bwMode="auto">
          <a:xfrm rot="-5400000">
            <a:off x="1986757" y="1823244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619125" y="334170"/>
            <a:ext cx="8280400" cy="1219200"/>
          </a:xfrm>
        </p:spPr>
        <p:txBody>
          <a:bodyPr>
            <a:noAutofit/>
          </a:bodyPr>
          <a:lstStyle/>
          <a:p>
            <a:r>
              <a:rPr lang="en-US" dirty="0"/>
              <a:t>How to Define Inter-Cluster Similarity</a:t>
            </a:r>
          </a:p>
        </p:txBody>
      </p:sp>
      <p:sp>
        <p:nvSpPr>
          <p:cNvPr id="1631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63763" y="2878139"/>
            <a:ext cx="4800600" cy="3303587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None/>
            </a:pPr>
            <a:r>
              <a:rPr lang="en-US" sz="1000"/>
              <a:t> </a:t>
            </a:r>
          </a:p>
        </p:txBody>
      </p:sp>
      <p:grpSp>
        <p:nvGrpSpPr>
          <p:cNvPr id="1631238" name="Group 6"/>
          <p:cNvGrpSpPr>
            <a:grpSpLocks/>
          </p:cNvGrpSpPr>
          <p:nvPr/>
        </p:nvGrpSpPr>
        <p:grpSpPr bwMode="auto">
          <a:xfrm>
            <a:off x="7010400" y="1600201"/>
            <a:ext cx="3429000" cy="3508375"/>
            <a:chOff x="3456" y="1440"/>
            <a:chExt cx="2160" cy="2210"/>
          </a:xfrm>
        </p:grpSpPr>
        <p:sp>
          <p:nvSpPr>
            <p:cNvPr id="1631239" name="Line 7"/>
            <p:cNvSpPr>
              <a:spLocks noChangeShapeType="1"/>
            </p:cNvSpPr>
            <p:nvPr/>
          </p:nvSpPr>
          <p:spPr bwMode="auto">
            <a:xfrm>
              <a:off x="369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0" name="Line 8"/>
            <p:cNvSpPr>
              <a:spLocks noChangeShapeType="1"/>
            </p:cNvSpPr>
            <p:nvPr/>
          </p:nvSpPr>
          <p:spPr bwMode="auto">
            <a:xfrm>
              <a:off x="3504" y="1632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1" name="Line 9"/>
            <p:cNvSpPr>
              <a:spLocks noChangeShapeType="1"/>
            </p:cNvSpPr>
            <p:nvPr/>
          </p:nvSpPr>
          <p:spPr bwMode="auto">
            <a:xfrm>
              <a:off x="4012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2" name="Line 10"/>
            <p:cNvSpPr>
              <a:spLocks noChangeShapeType="1"/>
            </p:cNvSpPr>
            <p:nvPr/>
          </p:nvSpPr>
          <p:spPr bwMode="auto">
            <a:xfrm>
              <a:off x="4329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3" name="Line 11"/>
            <p:cNvSpPr>
              <a:spLocks noChangeShapeType="1"/>
            </p:cNvSpPr>
            <p:nvPr/>
          </p:nvSpPr>
          <p:spPr bwMode="auto">
            <a:xfrm>
              <a:off x="4646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4" name="Line 12"/>
            <p:cNvSpPr>
              <a:spLocks noChangeShapeType="1"/>
            </p:cNvSpPr>
            <p:nvPr/>
          </p:nvSpPr>
          <p:spPr bwMode="auto">
            <a:xfrm>
              <a:off x="4963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5" name="Line 13"/>
            <p:cNvSpPr>
              <a:spLocks noChangeShapeType="1"/>
            </p:cNvSpPr>
            <p:nvPr/>
          </p:nvSpPr>
          <p:spPr bwMode="auto">
            <a:xfrm>
              <a:off x="5280" y="1440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6" name="Line 14"/>
            <p:cNvSpPr>
              <a:spLocks noChangeShapeType="1"/>
            </p:cNvSpPr>
            <p:nvPr/>
          </p:nvSpPr>
          <p:spPr bwMode="auto">
            <a:xfrm>
              <a:off x="3504" y="1891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7" name="Line 15"/>
            <p:cNvSpPr>
              <a:spLocks noChangeShapeType="1"/>
            </p:cNvSpPr>
            <p:nvPr/>
          </p:nvSpPr>
          <p:spPr bwMode="auto">
            <a:xfrm>
              <a:off x="3504" y="2150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8" name="Line 16"/>
            <p:cNvSpPr>
              <a:spLocks noChangeShapeType="1"/>
            </p:cNvSpPr>
            <p:nvPr/>
          </p:nvSpPr>
          <p:spPr bwMode="auto">
            <a:xfrm>
              <a:off x="3504" y="2409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49" name="Line 17"/>
            <p:cNvSpPr>
              <a:spLocks noChangeShapeType="1"/>
            </p:cNvSpPr>
            <p:nvPr/>
          </p:nvSpPr>
          <p:spPr bwMode="auto">
            <a:xfrm>
              <a:off x="3504" y="266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0" name="Line 18"/>
            <p:cNvSpPr>
              <a:spLocks noChangeShapeType="1"/>
            </p:cNvSpPr>
            <p:nvPr/>
          </p:nvSpPr>
          <p:spPr bwMode="auto">
            <a:xfrm>
              <a:off x="3504" y="2928"/>
              <a:ext cx="18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1251" name="Text Box 19"/>
            <p:cNvSpPr txBox="1">
              <a:spLocks noChangeArrowheads="1"/>
            </p:cNvSpPr>
            <p:nvPr/>
          </p:nvSpPr>
          <p:spPr bwMode="auto">
            <a:xfrm>
              <a:off x="3456" y="168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2" name="Text Box 20"/>
            <p:cNvSpPr txBox="1">
              <a:spLocks noChangeArrowheads="1"/>
            </p:cNvSpPr>
            <p:nvPr/>
          </p:nvSpPr>
          <p:spPr bwMode="auto">
            <a:xfrm>
              <a:off x="3456" y="220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3" name="Text Box 21"/>
            <p:cNvSpPr txBox="1">
              <a:spLocks noChangeArrowheads="1"/>
            </p:cNvSpPr>
            <p:nvPr/>
          </p:nvSpPr>
          <p:spPr bwMode="auto">
            <a:xfrm>
              <a:off x="3456" y="273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54" name="Text Box 22"/>
            <p:cNvSpPr txBox="1">
              <a:spLocks noChangeArrowheads="1"/>
            </p:cNvSpPr>
            <p:nvPr/>
          </p:nvSpPr>
          <p:spPr bwMode="auto">
            <a:xfrm>
              <a:off x="3456" y="2496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55" name="Text Box 23"/>
            <p:cNvSpPr txBox="1">
              <a:spLocks noChangeArrowheads="1"/>
            </p:cNvSpPr>
            <p:nvPr/>
          </p:nvSpPr>
          <p:spPr bwMode="auto">
            <a:xfrm>
              <a:off x="3456" y="1968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6" name="Text Box 24"/>
            <p:cNvSpPr txBox="1">
              <a:spLocks noChangeArrowheads="1"/>
            </p:cNvSpPr>
            <p:nvPr/>
          </p:nvSpPr>
          <p:spPr bwMode="auto">
            <a:xfrm>
              <a:off x="37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p1</a:t>
              </a:r>
            </a:p>
          </p:txBody>
        </p:sp>
        <p:sp>
          <p:nvSpPr>
            <p:cNvPr id="1631257" name="Text Box 25"/>
            <p:cNvSpPr txBox="1">
              <a:spLocks noChangeArrowheads="1"/>
            </p:cNvSpPr>
            <p:nvPr/>
          </p:nvSpPr>
          <p:spPr bwMode="auto">
            <a:xfrm>
              <a:off x="4032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p2</a:t>
              </a:r>
            </a:p>
          </p:txBody>
        </p:sp>
        <p:sp>
          <p:nvSpPr>
            <p:cNvPr id="1631258" name="Text Box 26"/>
            <p:cNvSpPr txBox="1">
              <a:spLocks noChangeArrowheads="1"/>
            </p:cNvSpPr>
            <p:nvPr/>
          </p:nvSpPr>
          <p:spPr bwMode="auto">
            <a:xfrm>
              <a:off x="4368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p3</a:t>
              </a:r>
            </a:p>
          </p:txBody>
        </p:sp>
        <p:sp>
          <p:nvSpPr>
            <p:cNvPr id="1631259" name="Text Box 27"/>
            <p:cNvSpPr txBox="1">
              <a:spLocks noChangeArrowheads="1"/>
            </p:cNvSpPr>
            <p:nvPr/>
          </p:nvSpPr>
          <p:spPr bwMode="auto">
            <a:xfrm>
              <a:off x="470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p4</a:t>
              </a:r>
            </a:p>
          </p:txBody>
        </p:sp>
        <p:sp>
          <p:nvSpPr>
            <p:cNvPr id="1631260" name="Text Box 28"/>
            <p:cNvSpPr txBox="1">
              <a:spLocks noChangeArrowheads="1"/>
            </p:cNvSpPr>
            <p:nvPr/>
          </p:nvSpPr>
          <p:spPr bwMode="auto">
            <a:xfrm>
              <a:off x="4944" y="14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p5</a:t>
              </a:r>
            </a:p>
          </p:txBody>
        </p:sp>
        <p:sp>
          <p:nvSpPr>
            <p:cNvPr id="1631261" name="Text Box 29"/>
            <p:cNvSpPr txBox="1">
              <a:spLocks noChangeArrowheads="1"/>
            </p:cNvSpPr>
            <p:nvPr/>
          </p:nvSpPr>
          <p:spPr bwMode="auto">
            <a:xfrm>
              <a:off x="5280" y="1440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 . .</a:t>
              </a:r>
            </a:p>
          </p:txBody>
        </p:sp>
        <p:sp>
          <p:nvSpPr>
            <p:cNvPr id="1631262" name="Text Box 30"/>
            <p:cNvSpPr txBox="1">
              <a:spLocks noChangeArrowheads="1"/>
            </p:cNvSpPr>
            <p:nvPr/>
          </p:nvSpPr>
          <p:spPr bwMode="auto">
            <a:xfrm>
              <a:off x="3552" y="2976"/>
              <a:ext cx="336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sz="1600"/>
                <a:t>.</a:t>
              </a:r>
            </a:p>
          </p:txBody>
        </p:sp>
      </p:grpSp>
      <p:sp>
        <p:nvSpPr>
          <p:cNvPr id="1631263" name="Oval 31"/>
          <p:cNvSpPr>
            <a:spLocks noChangeArrowheads="1"/>
          </p:cNvSpPr>
          <p:nvPr/>
        </p:nvSpPr>
        <p:spPr bwMode="auto">
          <a:xfrm rot="-5400000">
            <a:off x="3276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4" name="Oval 32"/>
          <p:cNvSpPr>
            <a:spLocks noChangeArrowheads="1"/>
          </p:cNvSpPr>
          <p:nvPr/>
        </p:nvSpPr>
        <p:spPr bwMode="auto">
          <a:xfrm rot="-5400000">
            <a:off x="3200400" y="1981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5" name="Oval 33"/>
          <p:cNvSpPr>
            <a:spLocks noChangeArrowheads="1"/>
          </p:cNvSpPr>
          <p:nvPr/>
        </p:nvSpPr>
        <p:spPr bwMode="auto">
          <a:xfrm rot="-5400000">
            <a:off x="2362200" y="24384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6" name="Oval 34"/>
          <p:cNvSpPr>
            <a:spLocks noChangeArrowheads="1"/>
          </p:cNvSpPr>
          <p:nvPr/>
        </p:nvSpPr>
        <p:spPr bwMode="auto">
          <a:xfrm rot="-5400000">
            <a:off x="3427413" y="22844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7" name="Freeform 35" descr="5%"/>
          <p:cNvSpPr>
            <a:spLocks/>
          </p:cNvSpPr>
          <p:nvPr/>
        </p:nvSpPr>
        <p:spPr bwMode="auto">
          <a:xfrm rot="5400000" flipV="1">
            <a:off x="4876800" y="1676400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1268" name="Oval 36"/>
          <p:cNvSpPr>
            <a:spLocks noChangeArrowheads="1"/>
          </p:cNvSpPr>
          <p:nvPr/>
        </p:nvSpPr>
        <p:spPr bwMode="auto">
          <a:xfrm rot="5400000" flipV="1">
            <a:off x="6400800" y="2133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69" name="Oval 37"/>
          <p:cNvSpPr>
            <a:spLocks noChangeArrowheads="1"/>
          </p:cNvSpPr>
          <p:nvPr/>
        </p:nvSpPr>
        <p:spPr bwMode="auto">
          <a:xfrm rot="5400000" flipV="1">
            <a:off x="5040313" y="2132013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0" name="Oval 38"/>
          <p:cNvSpPr>
            <a:spLocks noChangeArrowheads="1"/>
          </p:cNvSpPr>
          <p:nvPr/>
        </p:nvSpPr>
        <p:spPr bwMode="auto">
          <a:xfrm rot="5400000" flipV="1">
            <a:off x="5562600" y="27432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1" name="Oval 39"/>
          <p:cNvSpPr>
            <a:spLocks noChangeArrowheads="1"/>
          </p:cNvSpPr>
          <p:nvPr/>
        </p:nvSpPr>
        <p:spPr bwMode="auto">
          <a:xfrm rot="5400000" flipV="1">
            <a:off x="5562600" y="1752600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72" name="Text Box 40"/>
          <p:cNvSpPr txBox="1">
            <a:spLocks noChangeArrowheads="1"/>
          </p:cNvSpPr>
          <p:nvPr/>
        </p:nvSpPr>
        <p:spPr bwMode="auto">
          <a:xfrm>
            <a:off x="9496379" y="4756843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Proximity Matrix</a:t>
            </a:r>
          </a:p>
        </p:txBody>
      </p:sp>
      <p:sp>
        <p:nvSpPr>
          <p:cNvPr id="1631273" name="Rectangle 41"/>
          <p:cNvSpPr>
            <a:spLocks noChangeArrowheads="1"/>
          </p:cNvSpPr>
          <p:nvPr/>
        </p:nvSpPr>
        <p:spPr bwMode="auto">
          <a:xfrm>
            <a:off x="619125" y="3733800"/>
            <a:ext cx="70770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MIN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MAX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Group Average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>
                <a:solidFill>
                  <a:srgbClr val="FF0000"/>
                </a:solidFill>
              </a:rPr>
              <a:t>Distance Between Centroids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dirty="0"/>
              <a:t>Other methods driven by an objective function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2000" dirty="0"/>
              <a:t>Ward’s Method uses squared error</a:t>
            </a:r>
            <a:endParaRPr lang="en-US" sz="2400" dirty="0"/>
          </a:p>
        </p:txBody>
      </p:sp>
      <p:sp>
        <p:nvSpPr>
          <p:cNvPr id="1631274" name="Text Box 42"/>
          <p:cNvSpPr txBox="1">
            <a:spLocks noChangeArrowheads="1"/>
          </p:cNvSpPr>
          <p:nvPr/>
        </p:nvSpPr>
        <p:spPr bwMode="auto">
          <a:xfrm>
            <a:off x="2743200" y="2362200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  <p:sp>
        <p:nvSpPr>
          <p:cNvPr id="1631275" name="Text Box 43"/>
          <p:cNvSpPr txBox="1">
            <a:spLocks noChangeArrowheads="1"/>
          </p:cNvSpPr>
          <p:nvPr/>
        </p:nvSpPr>
        <p:spPr bwMode="auto">
          <a:xfrm>
            <a:off x="5638800" y="2362200"/>
            <a:ext cx="22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Symbol" pitchFamily="18" charset="2"/>
              </a:rPr>
              <a:t></a:t>
            </a:r>
          </a:p>
        </p:txBody>
      </p:sp>
    </p:spTree>
    <p:extLst>
      <p:ext uri="{BB962C8B-B14F-4D97-AF65-F5344CB8AC3E}">
        <p14:creationId xmlns:p14="http://schemas.microsoft.com/office/powerpoint/2010/main" val="15890790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Link – Complete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way to view the processing of the hierarchical algorithm is that we create links between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elements</a:t>
            </a:r>
            <a:r>
              <a:rPr lang="en-US" dirty="0"/>
              <a:t> in order of </a:t>
            </a:r>
            <a:r>
              <a:rPr lang="en-US" dirty="0">
                <a:solidFill>
                  <a:srgbClr val="0070C0"/>
                </a:solidFill>
              </a:rPr>
              <a:t>increasing distance</a:t>
            </a:r>
          </a:p>
          <a:p>
            <a:pPr lvl="1"/>
            <a:r>
              <a:rPr lang="en-US" dirty="0"/>
              <a:t>The MIN – </a:t>
            </a:r>
            <a:r>
              <a:rPr lang="en-US" dirty="0">
                <a:solidFill>
                  <a:srgbClr val="FF0000"/>
                </a:solidFill>
              </a:rPr>
              <a:t>Single Link</a:t>
            </a:r>
            <a:r>
              <a:rPr lang="en-US" dirty="0"/>
              <a:t>, will merge two clusters when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single pair </a:t>
            </a:r>
            <a:r>
              <a:rPr lang="en-US" dirty="0"/>
              <a:t>of elements between the two clusters is linked</a:t>
            </a:r>
          </a:p>
          <a:p>
            <a:pPr lvl="1"/>
            <a:r>
              <a:rPr lang="en-US" dirty="0"/>
              <a:t>The MAX – </a:t>
            </a:r>
            <a:r>
              <a:rPr lang="en-US" dirty="0">
                <a:solidFill>
                  <a:srgbClr val="FF0000"/>
                </a:solidFill>
              </a:rPr>
              <a:t>Complete Linkage </a:t>
            </a:r>
            <a:r>
              <a:rPr lang="en-US" dirty="0"/>
              <a:t>will merge two clusters when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all pairs </a:t>
            </a:r>
            <a:r>
              <a:rPr lang="en-US" dirty="0"/>
              <a:t>of elements between the two clusters have been linked.</a:t>
            </a:r>
          </a:p>
        </p:txBody>
      </p:sp>
    </p:spTree>
    <p:extLst>
      <p:ext uri="{BB962C8B-B14F-4D97-AF65-F5344CB8AC3E}">
        <p14:creationId xmlns:p14="http://schemas.microsoft.com/office/powerpoint/2010/main" val="28426136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>
            <a:stCxn id="1633289" idx="9"/>
            <a:endCxn id="1633286" idx="1"/>
          </p:cNvCxnSpPr>
          <p:nvPr/>
        </p:nvCxnSpPr>
        <p:spPr>
          <a:xfrm>
            <a:off x="2405063" y="3086100"/>
            <a:ext cx="827088" cy="14763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1633290" idx="9"/>
            <a:endCxn id="1633291" idx="0"/>
          </p:cNvCxnSpPr>
          <p:nvPr/>
        </p:nvCxnSpPr>
        <p:spPr>
          <a:xfrm>
            <a:off x="4279902" y="3778250"/>
            <a:ext cx="631825" cy="650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4" y="221549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Clustering: MIN</a:t>
            </a:r>
          </a:p>
        </p:txBody>
      </p:sp>
      <p:sp>
        <p:nvSpPr>
          <p:cNvPr id="1633283" name="Text Box 3"/>
          <p:cNvSpPr txBox="1">
            <a:spLocks noChangeArrowheads="1"/>
          </p:cNvSpPr>
          <p:nvPr/>
        </p:nvSpPr>
        <p:spPr bwMode="auto">
          <a:xfrm>
            <a:off x="2438400" y="6034088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Nested Clusters</a:t>
            </a:r>
          </a:p>
        </p:txBody>
      </p:sp>
      <p:sp>
        <p:nvSpPr>
          <p:cNvPr id="1633284" name="Text Box 4"/>
          <p:cNvSpPr txBox="1">
            <a:spLocks noChangeArrowheads="1"/>
          </p:cNvSpPr>
          <p:nvPr/>
        </p:nvSpPr>
        <p:spPr bwMode="auto">
          <a:xfrm>
            <a:off x="5010151" y="6034088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Dendrogram</a:t>
            </a:r>
            <a:endParaRPr lang="en-US" dirty="0"/>
          </a:p>
        </p:txBody>
      </p:sp>
      <p:grpSp>
        <p:nvGrpSpPr>
          <p:cNvPr id="1633285" name="Group 5"/>
          <p:cNvGrpSpPr>
            <a:grpSpLocks/>
          </p:cNvGrpSpPr>
          <p:nvPr/>
        </p:nvGrpSpPr>
        <p:grpSpPr bwMode="auto">
          <a:xfrm>
            <a:off x="2271713" y="2092326"/>
            <a:ext cx="3055938" cy="2747963"/>
            <a:chOff x="471" y="1117"/>
            <a:chExt cx="1925" cy="1731"/>
          </a:xfrm>
        </p:grpSpPr>
        <p:sp>
          <p:nvSpPr>
            <p:cNvPr id="1633286" name="Freeform 6"/>
            <p:cNvSpPr>
              <a:spLocks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7" name="Freeform 7"/>
            <p:cNvSpPr>
              <a:spLocks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8" name="Freeform 8"/>
            <p:cNvSpPr>
              <a:spLocks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89" name="Freeform 9"/>
            <p:cNvSpPr>
              <a:spLocks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0" name="Freeform 10"/>
            <p:cNvSpPr>
              <a:spLocks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1" name="Freeform 11"/>
            <p:cNvSpPr>
              <a:spLocks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3292" name="Rectangle 12"/>
            <p:cNvSpPr>
              <a:spLocks noChangeArrowheads="1"/>
            </p:cNvSpPr>
            <p:nvPr/>
          </p:nvSpPr>
          <p:spPr bwMode="auto">
            <a:xfrm>
              <a:off x="2032" y="1117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3293" name="Rectangle 13"/>
            <p:cNvSpPr>
              <a:spLocks noChangeArrowheads="1"/>
            </p:cNvSpPr>
            <p:nvPr/>
          </p:nvSpPr>
          <p:spPr bwMode="auto">
            <a:xfrm>
              <a:off x="1256" y="1764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3294" name="Rectangle 14"/>
            <p:cNvSpPr>
              <a:spLocks noChangeArrowheads="1"/>
            </p:cNvSpPr>
            <p:nvPr/>
          </p:nvSpPr>
          <p:spPr bwMode="auto">
            <a:xfrm>
              <a:off x="1810" y="2069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3295" name="Rectangle 15"/>
            <p:cNvSpPr>
              <a:spLocks noChangeArrowheads="1"/>
            </p:cNvSpPr>
            <p:nvPr/>
          </p:nvSpPr>
          <p:spPr bwMode="auto">
            <a:xfrm>
              <a:off x="1422" y="2635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3296" name="Rectangle 16"/>
            <p:cNvSpPr>
              <a:spLocks noChangeArrowheads="1"/>
            </p:cNvSpPr>
            <p:nvPr/>
          </p:nvSpPr>
          <p:spPr bwMode="auto">
            <a:xfrm>
              <a:off x="648" y="1626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3297" name="Rectangle 17"/>
            <p:cNvSpPr>
              <a:spLocks noChangeArrowheads="1"/>
            </p:cNvSpPr>
            <p:nvPr/>
          </p:nvSpPr>
          <p:spPr bwMode="auto">
            <a:xfrm>
              <a:off x="2307" y="2125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3298" name="Group 18"/>
          <p:cNvGrpSpPr>
            <a:grpSpLocks/>
          </p:cNvGrpSpPr>
          <p:nvPr/>
        </p:nvGrpSpPr>
        <p:grpSpPr bwMode="auto">
          <a:xfrm>
            <a:off x="4019550" y="3182937"/>
            <a:ext cx="1423988" cy="914400"/>
            <a:chOff x="1572" y="1804"/>
            <a:chExt cx="897" cy="576"/>
          </a:xfrm>
        </p:grpSpPr>
        <p:sp>
          <p:nvSpPr>
            <p:cNvPr id="1633299" name="Freeform 19"/>
            <p:cNvSpPr>
              <a:spLocks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0" name="Rectangle 20"/>
            <p:cNvSpPr>
              <a:spLocks noChangeArrowheads="1"/>
            </p:cNvSpPr>
            <p:nvPr/>
          </p:nvSpPr>
          <p:spPr bwMode="auto">
            <a:xfrm>
              <a:off x="1944" y="1804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3301" name="Group 21"/>
          <p:cNvGrpSpPr>
            <a:grpSpLocks/>
          </p:cNvGrpSpPr>
          <p:nvPr/>
        </p:nvGrpSpPr>
        <p:grpSpPr bwMode="auto">
          <a:xfrm>
            <a:off x="2051050" y="2808288"/>
            <a:ext cx="1735138" cy="1106488"/>
            <a:chOff x="332" y="1568"/>
            <a:chExt cx="1093" cy="697"/>
          </a:xfrm>
        </p:grpSpPr>
        <p:sp>
          <p:nvSpPr>
            <p:cNvPr id="1633302" name="Freeform 22"/>
            <p:cNvSpPr>
              <a:spLocks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3" name="Rectangle 23"/>
            <p:cNvSpPr>
              <a:spLocks noChangeArrowheads="1"/>
            </p:cNvSpPr>
            <p:nvPr/>
          </p:nvSpPr>
          <p:spPr bwMode="auto">
            <a:xfrm>
              <a:off x="949" y="2052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3304" name="Group 24"/>
          <p:cNvGrpSpPr>
            <a:grpSpLocks/>
          </p:cNvGrpSpPr>
          <p:nvPr/>
        </p:nvGrpSpPr>
        <p:grpSpPr bwMode="auto">
          <a:xfrm>
            <a:off x="1968501" y="2390776"/>
            <a:ext cx="3675063" cy="2097087"/>
            <a:chOff x="280" y="1305"/>
            <a:chExt cx="2315" cy="1321"/>
          </a:xfrm>
        </p:grpSpPr>
        <p:sp>
          <p:nvSpPr>
            <p:cNvPr id="1633305" name="Freeform 25"/>
            <p:cNvSpPr>
              <a:spLocks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6" name="Rectangle 26"/>
            <p:cNvSpPr>
              <a:spLocks noChangeArrowheads="1"/>
            </p:cNvSpPr>
            <p:nvPr/>
          </p:nvSpPr>
          <p:spPr bwMode="auto">
            <a:xfrm>
              <a:off x="1390" y="1305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</p:grpSp>
      <p:grpSp>
        <p:nvGrpSpPr>
          <p:cNvPr id="1633307" name="Group 27"/>
          <p:cNvGrpSpPr>
            <a:grpSpLocks/>
          </p:cNvGrpSpPr>
          <p:nvPr/>
        </p:nvGrpSpPr>
        <p:grpSpPr bwMode="auto">
          <a:xfrm>
            <a:off x="1906588" y="2270125"/>
            <a:ext cx="3795712" cy="2871788"/>
            <a:chOff x="241" y="1229"/>
            <a:chExt cx="2391" cy="1809"/>
          </a:xfrm>
        </p:grpSpPr>
        <p:sp>
          <p:nvSpPr>
            <p:cNvPr id="1633308" name="Freeform 28"/>
            <p:cNvSpPr>
              <a:spLocks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3309" name="Rectangle 29"/>
            <p:cNvSpPr>
              <a:spLocks noChangeArrowheads="1"/>
            </p:cNvSpPr>
            <p:nvPr/>
          </p:nvSpPr>
          <p:spPr bwMode="auto">
            <a:xfrm>
              <a:off x="1239" y="2825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</p:grpSp>
      <p:grpSp>
        <p:nvGrpSpPr>
          <p:cNvPr id="1633310" name="Group 30"/>
          <p:cNvGrpSpPr>
            <a:grpSpLocks/>
          </p:cNvGrpSpPr>
          <p:nvPr/>
        </p:nvGrpSpPr>
        <p:grpSpPr bwMode="auto">
          <a:xfrm>
            <a:off x="1831976" y="1866900"/>
            <a:ext cx="4003675" cy="3530600"/>
            <a:chOff x="194" y="975"/>
            <a:chExt cx="2522" cy="2224"/>
          </a:xfrm>
        </p:grpSpPr>
        <p:sp>
          <p:nvSpPr>
            <p:cNvPr id="1633311" name="Rectangle 31"/>
            <p:cNvSpPr>
              <a:spLocks noChangeArrowheads="1"/>
            </p:cNvSpPr>
            <p:nvPr/>
          </p:nvSpPr>
          <p:spPr bwMode="auto">
            <a:xfrm>
              <a:off x="2138" y="975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3312" name="Freeform 32"/>
            <p:cNvSpPr>
              <a:spLocks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3313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7162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13519"/>
              </p:ext>
            </p:extLst>
          </p:nvPr>
        </p:nvGraphicFramePr>
        <p:xfrm>
          <a:off x="6934201" y="137159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03613"/>
              </p:ext>
            </p:extLst>
          </p:nvPr>
        </p:nvGraphicFramePr>
        <p:xfrm>
          <a:off x="6934201" y="137160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955477"/>
              </p:ext>
            </p:extLst>
          </p:nvPr>
        </p:nvGraphicFramePr>
        <p:xfrm>
          <a:off x="6934201" y="139319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762177"/>
              </p:ext>
            </p:extLst>
          </p:nvPr>
        </p:nvGraphicFramePr>
        <p:xfrm>
          <a:off x="6934201" y="138684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92660"/>
              </p:ext>
            </p:extLst>
          </p:nvPr>
        </p:nvGraphicFramePr>
        <p:xfrm>
          <a:off x="6934201" y="139820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403938"/>
              </p:ext>
            </p:extLst>
          </p:nvPr>
        </p:nvGraphicFramePr>
        <p:xfrm>
          <a:off x="6934201" y="137731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47" name="Straight Connector 46"/>
          <p:cNvCxnSpPr>
            <a:stCxn id="1633286" idx="10"/>
            <a:endCxn id="1633290" idx="1"/>
          </p:cNvCxnSpPr>
          <p:nvPr/>
        </p:nvCxnSpPr>
        <p:spPr>
          <a:xfrm>
            <a:off x="3346452" y="3309939"/>
            <a:ext cx="803275" cy="414337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33290" idx="13"/>
            <a:endCxn id="1633288" idx="6"/>
          </p:cNvCxnSpPr>
          <p:nvPr/>
        </p:nvCxnSpPr>
        <p:spPr>
          <a:xfrm flipH="1">
            <a:off x="3700464" y="3816350"/>
            <a:ext cx="487363" cy="78105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33287" idx="12"/>
            <a:endCxn id="1633290" idx="5"/>
          </p:cNvCxnSpPr>
          <p:nvPr/>
        </p:nvCxnSpPr>
        <p:spPr>
          <a:xfrm flipH="1">
            <a:off x="4241802" y="2311401"/>
            <a:ext cx="360363" cy="137477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33286" idx="11"/>
            <a:endCxn id="1633288" idx="3"/>
          </p:cNvCxnSpPr>
          <p:nvPr/>
        </p:nvCxnSpPr>
        <p:spPr>
          <a:xfrm>
            <a:off x="3322639" y="3325814"/>
            <a:ext cx="301624" cy="125888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738127D2-E907-46BB-8D0A-D7E56858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915466"/>
              </p:ext>
            </p:extLst>
          </p:nvPr>
        </p:nvGraphicFramePr>
        <p:xfrm>
          <a:off x="6934201" y="137794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26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328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2914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Strength of MIN</a:t>
            </a:r>
          </a:p>
        </p:txBody>
      </p:sp>
      <p:sp>
        <p:nvSpPr>
          <p:cNvPr id="1634307" name="Text Box 3"/>
          <p:cNvSpPr txBox="1">
            <a:spLocks noChangeArrowheads="1"/>
          </p:cNvSpPr>
          <p:nvPr/>
        </p:nvSpPr>
        <p:spPr bwMode="auto">
          <a:xfrm>
            <a:off x="2590800" y="4267201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grpSp>
        <p:nvGrpSpPr>
          <p:cNvPr id="1634308" name="Group 4"/>
          <p:cNvGrpSpPr>
            <a:grpSpLocks/>
          </p:cNvGrpSpPr>
          <p:nvPr/>
        </p:nvGrpSpPr>
        <p:grpSpPr bwMode="auto">
          <a:xfrm>
            <a:off x="6400800" y="1981201"/>
            <a:ext cx="4103688" cy="2652713"/>
            <a:chOff x="3072" y="1248"/>
            <a:chExt cx="2585" cy="1671"/>
          </a:xfrm>
        </p:grpSpPr>
        <p:sp>
          <p:nvSpPr>
            <p:cNvPr id="1634309" name="Text Box 5"/>
            <p:cNvSpPr txBox="1">
              <a:spLocks noChangeArrowheads="1"/>
            </p:cNvSpPr>
            <p:nvPr/>
          </p:nvSpPr>
          <p:spPr bwMode="auto">
            <a:xfrm>
              <a:off x="3408" y="2688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  <p:pic>
          <p:nvPicPr>
            <p:cNvPr id="163431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8" r="7143"/>
            <a:stretch>
              <a:fillRect/>
            </a:stretch>
          </p:blipFill>
          <p:spPr bwMode="auto">
            <a:xfrm>
              <a:off x="3072" y="1248"/>
              <a:ext cx="2585" cy="1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43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8" r="5357"/>
          <a:stretch>
            <a:fillRect/>
          </a:stretch>
        </p:blipFill>
        <p:spPr bwMode="auto">
          <a:xfrm>
            <a:off x="1676400" y="1981201"/>
            <a:ext cx="4186238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4312" name="Text Box 8"/>
          <p:cNvSpPr txBox="1">
            <a:spLocks noChangeArrowheads="1"/>
          </p:cNvSpPr>
          <p:nvPr/>
        </p:nvSpPr>
        <p:spPr bwMode="auto">
          <a:xfrm>
            <a:off x="2133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Can handle non-elliptical shapes</a:t>
            </a:r>
          </a:p>
        </p:txBody>
      </p:sp>
    </p:spTree>
    <p:extLst>
      <p:ext uri="{BB962C8B-B14F-4D97-AF65-F5344CB8AC3E}">
        <p14:creationId xmlns:p14="http://schemas.microsoft.com/office/powerpoint/2010/main" val="386202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4312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Limitations of MIN</a:t>
            </a:r>
          </a:p>
        </p:txBody>
      </p:sp>
      <p:sp>
        <p:nvSpPr>
          <p:cNvPr id="1635331" name="Text Box 3"/>
          <p:cNvSpPr txBox="1">
            <a:spLocks noChangeArrowheads="1"/>
          </p:cNvSpPr>
          <p:nvPr/>
        </p:nvSpPr>
        <p:spPr bwMode="auto">
          <a:xfrm>
            <a:off x="2590800" y="4724401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353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5333" name="Group 5"/>
          <p:cNvGrpSpPr>
            <a:grpSpLocks/>
          </p:cNvGrpSpPr>
          <p:nvPr/>
        </p:nvGrpSpPr>
        <p:grpSpPr bwMode="auto">
          <a:xfrm>
            <a:off x="5789614" y="1524001"/>
            <a:ext cx="4268787" cy="3567113"/>
            <a:chOff x="2496" y="960"/>
            <a:chExt cx="2689" cy="2247"/>
          </a:xfrm>
        </p:grpSpPr>
        <p:sp>
          <p:nvSpPr>
            <p:cNvPr id="1635334" name="Text Box 6"/>
            <p:cNvSpPr txBox="1">
              <a:spLocks noChangeArrowheads="1"/>
            </p:cNvSpPr>
            <p:nvPr/>
          </p:nvSpPr>
          <p:spPr bwMode="auto">
            <a:xfrm>
              <a:off x="3072" y="2976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  <p:pic>
          <p:nvPicPr>
            <p:cNvPr id="163533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960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5336" name="Text Box 8"/>
          <p:cNvSpPr txBox="1">
            <a:spLocks noChangeArrowheads="1"/>
          </p:cNvSpPr>
          <p:nvPr/>
        </p:nvSpPr>
        <p:spPr bwMode="auto">
          <a:xfrm>
            <a:off x="2133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Sensitive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3834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5336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6" y="385185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Clustering: MAX</a:t>
            </a:r>
          </a:p>
        </p:txBody>
      </p:sp>
      <p:sp>
        <p:nvSpPr>
          <p:cNvPr id="1637379" name="Text Box 3"/>
          <p:cNvSpPr txBox="1">
            <a:spLocks noChangeArrowheads="1"/>
          </p:cNvSpPr>
          <p:nvPr/>
        </p:nvSpPr>
        <p:spPr bwMode="auto">
          <a:xfrm>
            <a:off x="2622550" y="5653088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Nested Clusters</a:t>
            </a:r>
          </a:p>
        </p:txBody>
      </p:sp>
      <p:sp>
        <p:nvSpPr>
          <p:cNvPr id="1637380" name="Text Box 4"/>
          <p:cNvSpPr txBox="1">
            <a:spLocks noChangeArrowheads="1"/>
          </p:cNvSpPr>
          <p:nvPr/>
        </p:nvSpPr>
        <p:spPr bwMode="auto">
          <a:xfrm>
            <a:off x="4991326" y="5653088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Dendrogram</a:t>
            </a:r>
            <a:endParaRPr lang="en-US" dirty="0"/>
          </a:p>
        </p:txBody>
      </p:sp>
      <p:pic>
        <p:nvPicPr>
          <p:cNvPr id="16373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9829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7382" name="Group 6"/>
          <p:cNvGrpSpPr>
            <a:grpSpLocks/>
          </p:cNvGrpSpPr>
          <p:nvPr/>
        </p:nvGrpSpPr>
        <p:grpSpPr bwMode="auto">
          <a:xfrm>
            <a:off x="2316164" y="2128839"/>
            <a:ext cx="2998787" cy="2687637"/>
            <a:chOff x="383" y="1437"/>
            <a:chExt cx="1889" cy="1693"/>
          </a:xfrm>
        </p:grpSpPr>
        <p:sp>
          <p:nvSpPr>
            <p:cNvPr id="1637383" name="Freeform 7"/>
            <p:cNvSpPr>
              <a:spLocks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4" name="Freeform 8"/>
            <p:cNvSpPr>
              <a:spLocks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5" name="Freeform 9"/>
            <p:cNvSpPr>
              <a:spLocks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6" name="Freeform 10"/>
            <p:cNvSpPr>
              <a:spLocks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7" name="Freeform 11"/>
            <p:cNvSpPr>
              <a:spLocks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8" name="Freeform 12"/>
            <p:cNvSpPr>
              <a:spLocks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7389" name="Rectangle 13"/>
            <p:cNvSpPr>
              <a:spLocks noChangeArrowheads="1"/>
            </p:cNvSpPr>
            <p:nvPr/>
          </p:nvSpPr>
          <p:spPr bwMode="auto">
            <a:xfrm>
              <a:off x="1890" y="1437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37390" name="Rectangle 14"/>
            <p:cNvSpPr>
              <a:spLocks noChangeArrowheads="1"/>
            </p:cNvSpPr>
            <p:nvPr/>
          </p:nvSpPr>
          <p:spPr bwMode="auto">
            <a:xfrm>
              <a:off x="1089" y="2061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37391" name="Rectangle 15"/>
            <p:cNvSpPr>
              <a:spLocks noChangeArrowheads="1"/>
            </p:cNvSpPr>
            <p:nvPr/>
          </p:nvSpPr>
          <p:spPr bwMode="auto">
            <a:xfrm>
              <a:off x="1699" y="2373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37392" name="Rectangle 16"/>
            <p:cNvSpPr>
              <a:spLocks noChangeArrowheads="1"/>
            </p:cNvSpPr>
            <p:nvPr/>
          </p:nvSpPr>
          <p:spPr bwMode="auto">
            <a:xfrm>
              <a:off x="1319" y="29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37393" name="Rectangle 17"/>
            <p:cNvSpPr>
              <a:spLocks noChangeArrowheads="1"/>
            </p:cNvSpPr>
            <p:nvPr/>
          </p:nvSpPr>
          <p:spPr bwMode="auto">
            <a:xfrm>
              <a:off x="517" y="1940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37394" name="Rectangle 18"/>
            <p:cNvSpPr>
              <a:spLocks noChangeArrowheads="1"/>
            </p:cNvSpPr>
            <p:nvPr/>
          </p:nvSpPr>
          <p:spPr bwMode="auto">
            <a:xfrm>
              <a:off x="2188" y="2428"/>
              <a:ext cx="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37395" name="Group 19"/>
          <p:cNvGrpSpPr>
            <a:grpSpLocks/>
          </p:cNvGrpSpPr>
          <p:nvPr/>
        </p:nvGrpSpPr>
        <p:grpSpPr bwMode="auto">
          <a:xfrm>
            <a:off x="4033838" y="3513138"/>
            <a:ext cx="1401762" cy="893762"/>
            <a:chOff x="1465" y="2309"/>
            <a:chExt cx="883" cy="563"/>
          </a:xfrm>
        </p:grpSpPr>
        <p:sp>
          <p:nvSpPr>
            <p:cNvPr id="1637396" name="Freeform 20"/>
            <p:cNvSpPr>
              <a:spLocks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397" name="Rectangle 21"/>
            <p:cNvSpPr>
              <a:spLocks noChangeArrowheads="1"/>
            </p:cNvSpPr>
            <p:nvPr/>
          </p:nvSpPr>
          <p:spPr bwMode="auto">
            <a:xfrm>
              <a:off x="1831" y="2668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37398" name="Group 22"/>
          <p:cNvGrpSpPr>
            <a:grpSpLocks/>
          </p:cNvGrpSpPr>
          <p:nvPr/>
        </p:nvGrpSpPr>
        <p:grpSpPr bwMode="auto">
          <a:xfrm>
            <a:off x="2228851" y="2554288"/>
            <a:ext cx="1579563" cy="889000"/>
            <a:chOff x="328" y="1705"/>
            <a:chExt cx="995" cy="560"/>
          </a:xfrm>
        </p:grpSpPr>
        <p:sp>
          <p:nvSpPr>
            <p:cNvPr id="1637399" name="Freeform 23"/>
            <p:cNvSpPr>
              <a:spLocks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400" name="Rectangle 24"/>
            <p:cNvSpPr>
              <a:spLocks noChangeArrowheads="1"/>
            </p:cNvSpPr>
            <p:nvPr/>
          </p:nvSpPr>
          <p:spPr bwMode="auto">
            <a:xfrm>
              <a:off x="853" y="1705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37401" name="Group 25"/>
          <p:cNvGrpSpPr>
            <a:grpSpLocks/>
          </p:cNvGrpSpPr>
          <p:nvPr/>
        </p:nvGrpSpPr>
        <p:grpSpPr bwMode="auto">
          <a:xfrm>
            <a:off x="1884363" y="1887539"/>
            <a:ext cx="3935412" cy="3487737"/>
            <a:chOff x="111" y="1285"/>
            <a:chExt cx="2479" cy="2197"/>
          </a:xfrm>
        </p:grpSpPr>
        <p:sp>
          <p:nvSpPr>
            <p:cNvPr id="1637402" name="Rectangle 26"/>
            <p:cNvSpPr>
              <a:spLocks noChangeArrowheads="1"/>
            </p:cNvSpPr>
            <p:nvPr/>
          </p:nvSpPr>
          <p:spPr bwMode="auto">
            <a:xfrm>
              <a:off x="2484" y="1705"/>
              <a:ext cx="9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37403" name="Freeform 27"/>
            <p:cNvSpPr>
              <a:spLocks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4" name="Group 28"/>
          <p:cNvGrpSpPr>
            <a:grpSpLocks/>
          </p:cNvGrpSpPr>
          <p:nvPr/>
        </p:nvGrpSpPr>
        <p:grpSpPr bwMode="auto">
          <a:xfrm>
            <a:off x="3406775" y="3287714"/>
            <a:ext cx="2160588" cy="1652587"/>
            <a:chOff x="1070" y="2167"/>
            <a:chExt cx="1361" cy="1041"/>
          </a:xfrm>
        </p:grpSpPr>
        <p:sp>
          <p:nvSpPr>
            <p:cNvPr id="1637405" name="Rectangle 29"/>
            <p:cNvSpPr>
              <a:spLocks noChangeArrowheads="1"/>
            </p:cNvSpPr>
            <p:nvPr/>
          </p:nvSpPr>
          <p:spPr bwMode="auto">
            <a:xfrm>
              <a:off x="1070" y="256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37406" name="Freeform 30"/>
            <p:cNvSpPr>
              <a:spLocks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7407" name="Group 31"/>
          <p:cNvGrpSpPr>
            <a:grpSpLocks/>
          </p:cNvGrpSpPr>
          <p:nvPr/>
        </p:nvGrpSpPr>
        <p:grpSpPr bwMode="auto">
          <a:xfrm>
            <a:off x="2139951" y="2025651"/>
            <a:ext cx="2906713" cy="1520825"/>
            <a:chOff x="272" y="1372"/>
            <a:chExt cx="1831" cy="958"/>
          </a:xfrm>
        </p:grpSpPr>
        <p:sp>
          <p:nvSpPr>
            <p:cNvPr id="1637408" name="Rectangle 32"/>
            <p:cNvSpPr>
              <a:spLocks noChangeArrowheads="1"/>
            </p:cNvSpPr>
            <p:nvPr/>
          </p:nvSpPr>
          <p:spPr bwMode="auto">
            <a:xfrm>
              <a:off x="1165" y="1380"/>
              <a:ext cx="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37409" name="Freeform 33"/>
            <p:cNvSpPr>
              <a:spLocks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34928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916551"/>
              </p:ext>
            </p:extLst>
          </p:nvPr>
        </p:nvGraphicFramePr>
        <p:xfrm>
          <a:off x="6985000" y="1507490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61742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9" name="Straight Connector 38"/>
          <p:cNvCxnSpPr>
            <a:stCxn id="1637387" idx="8"/>
            <a:endCxn id="1637388" idx="0"/>
          </p:cNvCxnSpPr>
          <p:nvPr/>
        </p:nvCxnSpPr>
        <p:spPr>
          <a:xfrm>
            <a:off x="4297363" y="3759200"/>
            <a:ext cx="614363" cy="904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637386" idx="8"/>
            <a:endCxn id="1637383" idx="0"/>
          </p:cNvCxnSpPr>
          <p:nvPr/>
        </p:nvCxnSpPr>
        <p:spPr>
          <a:xfrm>
            <a:off x="2454275" y="3082925"/>
            <a:ext cx="800100" cy="195262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37383" idx="9"/>
            <a:endCxn id="1637387" idx="2"/>
          </p:cNvCxnSpPr>
          <p:nvPr/>
        </p:nvCxnSpPr>
        <p:spPr>
          <a:xfrm>
            <a:off x="3389313" y="3305176"/>
            <a:ext cx="790575" cy="403225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637387" idx="14"/>
            <a:endCxn id="1637385" idx="5"/>
          </p:cNvCxnSpPr>
          <p:nvPr/>
        </p:nvCxnSpPr>
        <p:spPr>
          <a:xfrm flipH="1">
            <a:off x="3700463" y="3806825"/>
            <a:ext cx="479424" cy="76993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37383" idx="11"/>
            <a:endCxn id="1637385" idx="3"/>
          </p:cNvCxnSpPr>
          <p:nvPr/>
        </p:nvCxnSpPr>
        <p:spPr>
          <a:xfrm>
            <a:off x="3352800" y="3341687"/>
            <a:ext cx="293688" cy="123507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637385" idx="7"/>
            <a:endCxn id="1637388" idx="13"/>
          </p:cNvCxnSpPr>
          <p:nvPr/>
        </p:nvCxnSpPr>
        <p:spPr>
          <a:xfrm flipV="1">
            <a:off x="3736975" y="3914775"/>
            <a:ext cx="1219200" cy="7000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637387" idx="4"/>
            <a:endCxn id="1637384" idx="12"/>
          </p:cNvCxnSpPr>
          <p:nvPr/>
        </p:nvCxnSpPr>
        <p:spPr>
          <a:xfrm flipV="1">
            <a:off x="4225926" y="2347913"/>
            <a:ext cx="382587" cy="1339851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637388" idx="3"/>
            <a:endCxn id="1637384" idx="11"/>
          </p:cNvCxnSpPr>
          <p:nvPr/>
        </p:nvCxnSpPr>
        <p:spPr>
          <a:xfrm flipH="1" flipV="1">
            <a:off x="4632325" y="2341562"/>
            <a:ext cx="323850" cy="1444626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637383" idx="7"/>
            <a:endCxn id="1637384" idx="13"/>
          </p:cNvCxnSpPr>
          <p:nvPr/>
        </p:nvCxnSpPr>
        <p:spPr>
          <a:xfrm flipV="1">
            <a:off x="3389313" y="2341562"/>
            <a:ext cx="1192213" cy="90963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637386" idx="6"/>
            <a:endCxn id="1637384" idx="15"/>
          </p:cNvCxnSpPr>
          <p:nvPr/>
        </p:nvCxnSpPr>
        <p:spPr>
          <a:xfrm flipV="1">
            <a:off x="2433639" y="2305051"/>
            <a:ext cx="2109787" cy="727075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637387" idx="1"/>
            <a:endCxn id="1637386" idx="8"/>
          </p:cNvCxnSpPr>
          <p:nvPr/>
        </p:nvCxnSpPr>
        <p:spPr>
          <a:xfrm flipH="1" flipV="1">
            <a:off x="2454276" y="3082925"/>
            <a:ext cx="1711325" cy="649288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637385" idx="2"/>
            <a:endCxn id="1637386" idx="9"/>
          </p:cNvCxnSpPr>
          <p:nvPr/>
        </p:nvCxnSpPr>
        <p:spPr>
          <a:xfrm flipH="1" flipV="1">
            <a:off x="2451101" y="3109914"/>
            <a:ext cx="1171575" cy="1481137"/>
          </a:xfrm>
          <a:prstGeom prst="line">
            <a:avLst/>
          </a:prstGeom>
          <a:ln w="190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451"/>
              </p:ext>
            </p:extLst>
          </p:nvPr>
        </p:nvGraphicFramePr>
        <p:xfrm>
          <a:off x="6985000" y="150668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238570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626"/>
              </p:ext>
            </p:extLst>
          </p:nvPr>
        </p:nvGraphicFramePr>
        <p:xfrm>
          <a:off x="6985000" y="1523421"/>
          <a:ext cx="3219451" cy="2366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72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612900"/>
              </p:ext>
            </p:extLst>
          </p:nvPr>
        </p:nvGraphicFramePr>
        <p:xfrm>
          <a:off x="6985000" y="1518276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1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283089"/>
              </p:ext>
            </p:extLst>
          </p:nvPr>
        </p:nvGraphicFramePr>
        <p:xfrm>
          <a:off x="6985000" y="1515427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005801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235039"/>
              </p:ext>
            </p:extLst>
          </p:nvPr>
        </p:nvGraphicFramePr>
        <p:xfrm>
          <a:off x="6985000" y="1505109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40266"/>
              </p:ext>
            </p:extLst>
          </p:nvPr>
        </p:nvGraphicFramePr>
        <p:xfrm>
          <a:off x="6985000" y="1522356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</a:t>
                      </a: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738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Strength of MAX</a:t>
            </a:r>
          </a:p>
        </p:txBody>
      </p:sp>
      <p:sp>
        <p:nvSpPr>
          <p:cNvPr id="1638403" name="Text Box 3"/>
          <p:cNvSpPr txBox="1">
            <a:spLocks noChangeArrowheads="1"/>
          </p:cNvSpPr>
          <p:nvPr/>
        </p:nvSpPr>
        <p:spPr bwMode="auto">
          <a:xfrm>
            <a:off x="2894013" y="4357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pic>
        <p:nvPicPr>
          <p:cNvPr id="1638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5"/>
          <a:stretch>
            <a:fillRect/>
          </a:stretch>
        </p:blipFill>
        <p:spPr bwMode="auto">
          <a:xfrm>
            <a:off x="1827214" y="1295400"/>
            <a:ext cx="426878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38405" name="Group 5"/>
          <p:cNvGrpSpPr>
            <a:grpSpLocks/>
          </p:cNvGrpSpPr>
          <p:nvPr/>
        </p:nvGrpSpPr>
        <p:grpSpPr bwMode="auto">
          <a:xfrm>
            <a:off x="5865814" y="1219200"/>
            <a:ext cx="4268787" cy="3505200"/>
            <a:chOff x="2735" y="768"/>
            <a:chExt cx="2689" cy="2208"/>
          </a:xfrm>
        </p:grpSpPr>
        <p:sp>
          <p:nvSpPr>
            <p:cNvPr id="1638406" name="Text Box 6"/>
            <p:cNvSpPr txBox="1">
              <a:spLocks noChangeArrowheads="1"/>
            </p:cNvSpPr>
            <p:nvPr/>
          </p:nvSpPr>
          <p:spPr bwMode="auto">
            <a:xfrm>
              <a:off x="3263" y="274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  <p:pic>
          <p:nvPicPr>
            <p:cNvPr id="163840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05"/>
            <a:stretch>
              <a:fillRect/>
            </a:stretch>
          </p:blipFill>
          <p:spPr bwMode="auto">
            <a:xfrm>
              <a:off x="2735" y="768"/>
              <a:ext cx="2689" cy="1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8408" name="Text Box 8"/>
          <p:cNvSpPr txBox="1">
            <a:spLocks noChangeArrowheads="1"/>
          </p:cNvSpPr>
          <p:nvPr/>
        </p:nvSpPr>
        <p:spPr bwMode="auto">
          <a:xfrm>
            <a:off x="2133600" y="55768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Less susceptible to noise and outliers</a:t>
            </a:r>
          </a:p>
        </p:txBody>
      </p:sp>
    </p:spTree>
    <p:extLst>
      <p:ext uri="{BB962C8B-B14F-4D97-AF65-F5344CB8AC3E}">
        <p14:creationId xmlns:p14="http://schemas.microsoft.com/office/powerpoint/2010/main" val="8008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08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5464"/>
            <a:ext cx="8280400" cy="1219200"/>
          </a:xfrm>
        </p:spPr>
        <p:txBody>
          <a:bodyPr>
            <a:normAutofit/>
          </a:bodyPr>
          <a:lstStyle/>
          <a:p>
            <a:r>
              <a:rPr lang="en-US" dirty="0"/>
              <a:t>Limitations of MAX</a:t>
            </a:r>
          </a:p>
        </p:txBody>
      </p:sp>
      <p:pic>
        <p:nvPicPr>
          <p:cNvPr id="1639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42687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428" name="Text Box 4"/>
          <p:cNvSpPr txBox="1">
            <a:spLocks noChangeArrowheads="1"/>
          </p:cNvSpPr>
          <p:nvPr/>
        </p:nvSpPr>
        <p:spPr bwMode="auto">
          <a:xfrm>
            <a:off x="2590800" y="4738688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Original Points</a:t>
            </a:r>
          </a:p>
        </p:txBody>
      </p:sp>
      <p:grpSp>
        <p:nvGrpSpPr>
          <p:cNvPr id="1639429" name="Group 5"/>
          <p:cNvGrpSpPr>
            <a:grpSpLocks/>
          </p:cNvGrpSpPr>
          <p:nvPr/>
        </p:nvGrpSpPr>
        <p:grpSpPr bwMode="auto">
          <a:xfrm>
            <a:off x="5942014" y="1371600"/>
            <a:ext cx="4268787" cy="3733800"/>
            <a:chOff x="2783" y="864"/>
            <a:chExt cx="2689" cy="2352"/>
          </a:xfrm>
        </p:grpSpPr>
        <p:pic>
          <p:nvPicPr>
            <p:cNvPr id="16394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" y="864"/>
              <a:ext cx="2689" cy="2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431" name="Text Box 7"/>
            <p:cNvSpPr txBox="1">
              <a:spLocks noChangeArrowheads="1"/>
            </p:cNvSpPr>
            <p:nvPr/>
          </p:nvSpPr>
          <p:spPr bwMode="auto">
            <a:xfrm>
              <a:off x="3263" y="2985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Two Clusters</a:t>
              </a:r>
            </a:p>
          </p:txBody>
        </p:sp>
      </p:grpSp>
      <p:sp>
        <p:nvSpPr>
          <p:cNvPr id="1639432" name="Text Box 8"/>
          <p:cNvSpPr txBox="1">
            <a:spLocks noChangeArrowheads="1"/>
          </p:cNvSpPr>
          <p:nvPr/>
        </p:nvSpPr>
        <p:spPr bwMode="auto">
          <a:xfrm>
            <a:off x="2133600" y="5486401"/>
            <a:ext cx="6324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Tends to break large clusters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41863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3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1116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Partitional</a:t>
            </a:r>
            <a:r>
              <a:rPr lang="en-US" dirty="0"/>
              <a:t>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1863725" y="2805906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1863725" y="3004345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2560639" y="4999832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2160589" y="2907506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2560639" y="4202906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2730501" y="2113757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2960689" y="2309020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3057525" y="2605881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3457575" y="2605881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3257550" y="2405856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3257550" y="2012156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3954464" y="4999832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2160589" y="2509045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1833564" y="4698207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1863725" y="5296695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2330451" y="2278857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1600200" y="5850732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Original Points</a:t>
            </a:r>
          </a:p>
        </p:txBody>
      </p:sp>
      <p:grpSp>
        <p:nvGrpSpPr>
          <p:cNvPr id="1539094" name="Group 22"/>
          <p:cNvGrpSpPr>
            <a:grpSpLocks/>
          </p:cNvGrpSpPr>
          <p:nvPr/>
        </p:nvGrpSpPr>
        <p:grpSpPr bwMode="auto">
          <a:xfrm>
            <a:off x="5956299" y="1614116"/>
            <a:ext cx="3581400" cy="4633913"/>
            <a:chOff x="2976" y="816"/>
            <a:chExt cx="2256" cy="2919"/>
          </a:xfrm>
        </p:grpSpPr>
        <p:graphicFrame>
          <p:nvGraphicFramePr>
            <p:cNvPr id="1539075" name="Object 3"/>
            <p:cNvGraphicFramePr>
              <a:graphicFrameLocks noChangeAspect="1"/>
            </p:cNvGraphicFramePr>
            <p:nvPr/>
          </p:nvGraphicFramePr>
          <p:xfrm>
            <a:off x="2976" y="816"/>
            <a:ext cx="2125" cy="2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2" imgW="1549800" imgH="2097000" progId="Visio.Drawing.6">
                    <p:embed/>
                  </p:oleObj>
                </mc:Choice>
                <mc:Fallback>
                  <p:oleObj name="VISIO" r:id="rId2" imgW="1549800" imgH="2097000" progId="Visio.Drawing.6">
                    <p:embed/>
                    <p:pic>
                      <p:nvPicPr>
                        <p:cNvPr id="153907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816"/>
                          <a:ext cx="2125" cy="2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093" name="Text Box 21"/>
            <p:cNvSpPr txBox="1">
              <a:spLocks noChangeArrowheads="1"/>
            </p:cNvSpPr>
            <p:nvPr/>
          </p:nvSpPr>
          <p:spPr bwMode="auto">
            <a:xfrm>
              <a:off x="3456" y="3504"/>
              <a:ext cx="17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 Partitional  Clustering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4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2" y="328660"/>
            <a:ext cx="8661400" cy="12954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1475" name="Text Box 3"/>
          <p:cNvSpPr txBox="1">
            <a:spLocks noChangeArrowheads="1"/>
          </p:cNvSpPr>
          <p:nvPr/>
        </p:nvSpPr>
        <p:spPr bwMode="auto">
          <a:xfrm>
            <a:off x="2438400" y="5805488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Nested Clusters</a:t>
            </a:r>
          </a:p>
        </p:txBody>
      </p:sp>
      <p:sp>
        <p:nvSpPr>
          <p:cNvPr id="1641476" name="Text Box 4"/>
          <p:cNvSpPr txBox="1">
            <a:spLocks noChangeArrowheads="1"/>
          </p:cNvSpPr>
          <p:nvPr/>
        </p:nvSpPr>
        <p:spPr bwMode="auto">
          <a:xfrm>
            <a:off x="4791076" y="5805487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Dendrogram</a:t>
            </a:r>
            <a:endParaRPr lang="en-US" dirty="0"/>
          </a:p>
        </p:txBody>
      </p:sp>
      <p:pic>
        <p:nvPicPr>
          <p:cNvPr id="16414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7013"/>
            <a:ext cx="4387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41478" name="Group 6"/>
          <p:cNvGrpSpPr>
            <a:grpSpLocks/>
          </p:cNvGrpSpPr>
          <p:nvPr/>
        </p:nvGrpSpPr>
        <p:grpSpPr bwMode="auto">
          <a:xfrm>
            <a:off x="2332039" y="2230437"/>
            <a:ext cx="2792413" cy="2508250"/>
            <a:chOff x="509" y="1252"/>
            <a:chExt cx="1759" cy="1580"/>
          </a:xfrm>
        </p:grpSpPr>
        <p:sp>
          <p:nvSpPr>
            <p:cNvPr id="1641479" name="Freeform 7"/>
            <p:cNvSpPr>
              <a:spLocks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0" name="Freeform 8"/>
            <p:cNvSpPr>
              <a:spLocks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1" name="Freeform 9"/>
            <p:cNvSpPr>
              <a:spLocks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2" name="Freeform 10"/>
            <p:cNvSpPr>
              <a:spLocks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3" name="Freeform 11"/>
            <p:cNvSpPr>
              <a:spLocks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4" name="Freeform 12"/>
            <p:cNvSpPr>
              <a:spLocks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85" name="Rectangle 13"/>
            <p:cNvSpPr>
              <a:spLocks noChangeArrowheads="1"/>
            </p:cNvSpPr>
            <p:nvPr/>
          </p:nvSpPr>
          <p:spPr bwMode="auto">
            <a:xfrm>
              <a:off x="1908" y="125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/>
            </a:p>
          </p:txBody>
        </p:sp>
        <p:sp>
          <p:nvSpPr>
            <p:cNvPr id="1641486" name="Rectangle 14"/>
            <p:cNvSpPr>
              <a:spLocks noChangeArrowheads="1"/>
            </p:cNvSpPr>
            <p:nvPr/>
          </p:nvSpPr>
          <p:spPr bwMode="auto">
            <a:xfrm>
              <a:off x="1163" y="1832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/>
            </a:p>
          </p:txBody>
        </p:sp>
        <p:sp>
          <p:nvSpPr>
            <p:cNvPr id="1641487" name="Rectangle 15"/>
            <p:cNvSpPr>
              <a:spLocks noChangeArrowheads="1"/>
            </p:cNvSpPr>
            <p:nvPr/>
          </p:nvSpPr>
          <p:spPr bwMode="auto">
            <a:xfrm>
              <a:off x="1732" y="2121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/>
            </a:p>
          </p:txBody>
        </p:sp>
        <p:sp>
          <p:nvSpPr>
            <p:cNvPr id="1641488" name="Rectangle 16"/>
            <p:cNvSpPr>
              <a:spLocks noChangeArrowheads="1"/>
            </p:cNvSpPr>
            <p:nvPr/>
          </p:nvSpPr>
          <p:spPr bwMode="auto">
            <a:xfrm>
              <a:off x="1379" y="2638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/>
            </a:p>
          </p:txBody>
        </p:sp>
        <p:sp>
          <p:nvSpPr>
            <p:cNvPr id="1641489" name="Rectangle 17"/>
            <p:cNvSpPr>
              <a:spLocks noChangeArrowheads="1"/>
            </p:cNvSpPr>
            <p:nvPr/>
          </p:nvSpPr>
          <p:spPr bwMode="auto">
            <a:xfrm>
              <a:off x="631" y="1719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/>
            </a:p>
          </p:txBody>
        </p:sp>
        <p:sp>
          <p:nvSpPr>
            <p:cNvPr id="1641490" name="Rectangle 18"/>
            <p:cNvSpPr>
              <a:spLocks noChangeArrowheads="1"/>
            </p:cNvSpPr>
            <p:nvPr/>
          </p:nvSpPr>
          <p:spPr bwMode="auto">
            <a:xfrm>
              <a:off x="2187" y="2173"/>
              <a:ext cx="8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/>
            </a:p>
          </p:txBody>
        </p:sp>
      </p:grpSp>
      <p:grpSp>
        <p:nvGrpSpPr>
          <p:cNvPr id="1641491" name="Group 19"/>
          <p:cNvGrpSpPr>
            <a:grpSpLocks/>
          </p:cNvGrpSpPr>
          <p:nvPr/>
        </p:nvGrpSpPr>
        <p:grpSpPr bwMode="auto">
          <a:xfrm>
            <a:off x="3929063" y="3516315"/>
            <a:ext cx="1301750" cy="836613"/>
            <a:chOff x="1515" y="2062"/>
            <a:chExt cx="820" cy="527"/>
          </a:xfrm>
        </p:grpSpPr>
        <p:sp>
          <p:nvSpPr>
            <p:cNvPr id="1641492" name="Freeform 20"/>
            <p:cNvSpPr>
              <a:spLocks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3" name="Rectangle 21"/>
            <p:cNvSpPr>
              <a:spLocks noChangeArrowheads="1"/>
            </p:cNvSpPr>
            <p:nvPr/>
          </p:nvSpPr>
          <p:spPr bwMode="auto">
            <a:xfrm>
              <a:off x="1855" y="2395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1</a:t>
              </a:r>
              <a:endParaRPr lang="en-US"/>
            </a:p>
          </p:txBody>
        </p:sp>
      </p:grpSp>
      <p:grpSp>
        <p:nvGrpSpPr>
          <p:cNvPr id="1641494" name="Group 22"/>
          <p:cNvGrpSpPr>
            <a:grpSpLocks/>
          </p:cNvGrpSpPr>
          <p:nvPr/>
        </p:nvGrpSpPr>
        <p:grpSpPr bwMode="auto">
          <a:xfrm>
            <a:off x="2241551" y="2625726"/>
            <a:ext cx="1323975" cy="985837"/>
            <a:chOff x="452" y="1501"/>
            <a:chExt cx="834" cy="621"/>
          </a:xfrm>
        </p:grpSpPr>
        <p:sp>
          <p:nvSpPr>
            <p:cNvPr id="1641495" name="Freeform 23"/>
            <p:cNvSpPr>
              <a:spLocks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96" name="Rectangle 24"/>
            <p:cNvSpPr>
              <a:spLocks noChangeArrowheads="1"/>
            </p:cNvSpPr>
            <p:nvPr/>
          </p:nvSpPr>
          <p:spPr bwMode="auto">
            <a:xfrm>
              <a:off x="944" y="150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2</a:t>
              </a:r>
              <a:endParaRPr lang="en-US"/>
            </a:p>
          </p:txBody>
        </p:sp>
      </p:grpSp>
      <p:grpSp>
        <p:nvGrpSpPr>
          <p:cNvPr id="1641497" name="Group 25"/>
          <p:cNvGrpSpPr>
            <a:grpSpLocks/>
          </p:cNvGrpSpPr>
          <p:nvPr/>
        </p:nvGrpSpPr>
        <p:grpSpPr bwMode="auto">
          <a:xfrm>
            <a:off x="1927225" y="1865312"/>
            <a:ext cx="3659188" cy="3460750"/>
            <a:chOff x="254" y="1022"/>
            <a:chExt cx="2305" cy="2180"/>
          </a:xfrm>
        </p:grpSpPr>
        <p:sp>
          <p:nvSpPr>
            <p:cNvPr id="1641498" name="Rectangle 26"/>
            <p:cNvSpPr>
              <a:spLocks noChangeArrowheads="1"/>
            </p:cNvSpPr>
            <p:nvPr/>
          </p:nvSpPr>
          <p:spPr bwMode="auto">
            <a:xfrm>
              <a:off x="564" y="1148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5</a:t>
              </a:r>
              <a:endParaRPr lang="en-US"/>
            </a:p>
          </p:txBody>
        </p:sp>
        <p:sp>
          <p:nvSpPr>
            <p:cNvPr id="1641499" name="Freeform 27"/>
            <p:cNvSpPr>
              <a:spLocks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0" name="Group 28"/>
          <p:cNvGrpSpPr>
            <a:grpSpLocks/>
          </p:cNvGrpSpPr>
          <p:nvPr/>
        </p:nvGrpSpPr>
        <p:grpSpPr bwMode="auto">
          <a:xfrm>
            <a:off x="3455989" y="3344864"/>
            <a:ext cx="1800225" cy="1668463"/>
            <a:chOff x="1217" y="1954"/>
            <a:chExt cx="1134" cy="1051"/>
          </a:xfrm>
        </p:grpSpPr>
        <p:sp>
          <p:nvSpPr>
            <p:cNvPr id="1641501" name="Rectangle 29"/>
            <p:cNvSpPr>
              <a:spLocks noChangeArrowheads="1"/>
            </p:cNvSpPr>
            <p:nvPr/>
          </p:nvSpPr>
          <p:spPr bwMode="auto">
            <a:xfrm>
              <a:off x="1665" y="281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3</a:t>
              </a:r>
              <a:endParaRPr lang="en-US"/>
            </a:p>
          </p:txBody>
        </p:sp>
        <p:sp>
          <p:nvSpPr>
            <p:cNvPr id="1641502" name="Freeform 30"/>
            <p:cNvSpPr>
              <a:spLocks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503" name="Group 31"/>
          <p:cNvGrpSpPr>
            <a:grpSpLocks/>
          </p:cNvGrpSpPr>
          <p:nvPr/>
        </p:nvGrpSpPr>
        <p:grpSpPr bwMode="auto">
          <a:xfrm>
            <a:off x="3417889" y="2165350"/>
            <a:ext cx="1933575" cy="3097212"/>
            <a:chOff x="1193" y="1211"/>
            <a:chExt cx="1218" cy="1951"/>
          </a:xfrm>
        </p:grpSpPr>
        <p:sp>
          <p:nvSpPr>
            <p:cNvPr id="1641504" name="Rectangle 32"/>
            <p:cNvSpPr>
              <a:spLocks noChangeArrowheads="1"/>
            </p:cNvSpPr>
            <p:nvPr/>
          </p:nvSpPr>
          <p:spPr bwMode="auto">
            <a:xfrm>
              <a:off x="1602" y="1211"/>
              <a:ext cx="9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4</a:t>
              </a:r>
              <a:endParaRPr lang="en-US"/>
            </a:p>
          </p:txBody>
        </p:sp>
        <p:sp>
          <p:nvSpPr>
            <p:cNvPr id="1641505" name="Freeform 33"/>
            <p:cNvSpPr>
              <a:spLocks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985000" y="1548765"/>
          <a:ext cx="3219451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08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50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0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64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7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2202" y="378041"/>
            <a:ext cx="8610600" cy="9906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Group Average</a:t>
            </a:r>
          </a:p>
        </p:txBody>
      </p:sp>
      <p:sp>
        <p:nvSpPr>
          <p:cNvPr id="164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z="3100"/>
              <a:t>Compromise between Single and Complete Link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Strengths</a:t>
            </a:r>
          </a:p>
          <a:p>
            <a:pPr marL="914400" lvl="1" indent="-457200"/>
            <a:r>
              <a:rPr lang="en-US" sz="2700"/>
              <a:t>Less susceptible to noise and outliers</a:t>
            </a:r>
          </a:p>
          <a:p>
            <a:pPr marL="533400" indent="-533400"/>
            <a:endParaRPr lang="en-US" sz="3100"/>
          </a:p>
          <a:p>
            <a:pPr marL="533400" indent="-533400"/>
            <a:r>
              <a:rPr lang="en-US" sz="3100"/>
              <a:t>Limitations</a:t>
            </a:r>
          </a:p>
          <a:p>
            <a:pPr marL="914400" lvl="1" indent="-457200"/>
            <a:r>
              <a:rPr lang="en-US" sz="2700"/>
              <a:t>Biased towards globular clusters</a:t>
            </a:r>
          </a:p>
        </p:txBody>
      </p:sp>
    </p:spTree>
    <p:extLst>
      <p:ext uri="{BB962C8B-B14F-4D97-AF65-F5344CB8AC3E}">
        <p14:creationId xmlns:p14="http://schemas.microsoft.com/office/powerpoint/2010/main" val="24230747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Similarity: Ward’s Method</a:t>
            </a:r>
          </a:p>
        </p:txBody>
      </p:sp>
      <p:sp>
        <p:nvSpPr>
          <p:cNvPr id="164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Similarity of two clusters is based on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increase</a:t>
            </a:r>
            <a:r>
              <a:rPr lang="en-US" dirty="0"/>
              <a:t> in </a:t>
            </a:r>
            <a:r>
              <a:rPr lang="en-US" dirty="0">
                <a:solidFill>
                  <a:srgbClr val="00B0F0"/>
                </a:solidFill>
              </a:rPr>
              <a:t>squared error (SSE) </a:t>
            </a:r>
            <a:r>
              <a:rPr lang="en-US" dirty="0"/>
              <a:t>when two clusters are merged</a:t>
            </a:r>
          </a:p>
          <a:p>
            <a:pPr lvl="1"/>
            <a:r>
              <a:rPr lang="en-US" dirty="0"/>
              <a:t>Similar to group average if distance between points is sum of squares distance</a:t>
            </a:r>
          </a:p>
          <a:p>
            <a:pPr lvl="4"/>
            <a:endParaRPr lang="en-US" dirty="0"/>
          </a:p>
          <a:p>
            <a:r>
              <a:rPr lang="en-US" dirty="0"/>
              <a:t>Hierarchical analogue of K-means</a:t>
            </a:r>
          </a:p>
          <a:p>
            <a:pPr lvl="1"/>
            <a:r>
              <a:rPr lang="en-US" dirty="0"/>
              <a:t>Can be used to initialize K-means</a:t>
            </a:r>
          </a:p>
          <a:p>
            <a:endParaRPr lang="en-US" dirty="0"/>
          </a:p>
          <a:p>
            <a:r>
              <a:rPr lang="en-US" dirty="0"/>
              <a:t>Less susceptible to noise and outliers</a:t>
            </a:r>
          </a:p>
          <a:p>
            <a:pPr lvl="4"/>
            <a:endParaRPr lang="en-US" dirty="0"/>
          </a:p>
          <a:p>
            <a:r>
              <a:rPr lang="en-US" dirty="0"/>
              <a:t>Biased towards globular cluster</a:t>
            </a:r>
          </a:p>
        </p:txBody>
      </p:sp>
    </p:spTree>
    <p:extLst>
      <p:ext uri="{BB962C8B-B14F-4D97-AF65-F5344CB8AC3E}">
        <p14:creationId xmlns:p14="http://schemas.microsoft.com/office/powerpoint/2010/main" val="38599809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405742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Hierarchical Clustering: Comparison</a:t>
            </a:r>
          </a:p>
        </p:txBody>
      </p:sp>
      <p:sp>
        <p:nvSpPr>
          <p:cNvPr id="1644547" name="Text Box 3"/>
          <p:cNvSpPr txBox="1">
            <a:spLocks noChangeArrowheads="1"/>
          </p:cNvSpPr>
          <p:nvPr/>
        </p:nvSpPr>
        <p:spPr bwMode="auto">
          <a:xfrm>
            <a:off x="4759325" y="54102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Group Average</a:t>
            </a:r>
          </a:p>
        </p:txBody>
      </p:sp>
      <p:sp>
        <p:nvSpPr>
          <p:cNvPr id="1644548" name="Text Box 4"/>
          <p:cNvSpPr txBox="1">
            <a:spLocks noChangeArrowheads="1"/>
          </p:cNvSpPr>
          <p:nvPr/>
        </p:nvSpPr>
        <p:spPr bwMode="auto">
          <a:xfrm>
            <a:off x="6054725" y="50292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Ward’s Method</a:t>
            </a:r>
          </a:p>
        </p:txBody>
      </p:sp>
      <p:grpSp>
        <p:nvGrpSpPr>
          <p:cNvPr id="1644549" name="Group 5"/>
          <p:cNvGrpSpPr>
            <a:grpSpLocks noChangeAspect="1"/>
          </p:cNvGrpSpPr>
          <p:nvPr/>
        </p:nvGrpSpPr>
        <p:grpSpPr bwMode="auto">
          <a:xfrm>
            <a:off x="7794625" y="4589463"/>
            <a:ext cx="1860010" cy="1695956"/>
            <a:chOff x="509" y="1253"/>
            <a:chExt cx="1777" cy="1620"/>
          </a:xfrm>
        </p:grpSpPr>
        <p:sp>
          <p:nvSpPr>
            <p:cNvPr id="1644550" name="Freeform 6"/>
            <p:cNvSpPr>
              <a:spLocks noChangeAspect="1"/>
            </p:cNvSpPr>
            <p:nvPr/>
          </p:nvSpPr>
          <p:spPr bwMode="auto">
            <a:xfrm>
              <a:off x="1058" y="1885"/>
              <a:ext cx="79" cy="81"/>
            </a:xfrm>
            <a:custGeom>
              <a:avLst/>
              <a:gdLst>
                <a:gd name="T0" fmla="*/ 0 w 79"/>
                <a:gd name="T1" fmla="*/ 40 h 81"/>
                <a:gd name="T2" fmla="*/ 2 w 79"/>
                <a:gd name="T3" fmla="*/ 24 h 81"/>
                <a:gd name="T4" fmla="*/ 12 w 79"/>
                <a:gd name="T5" fmla="*/ 12 h 81"/>
                <a:gd name="T6" fmla="*/ 24 w 79"/>
                <a:gd name="T7" fmla="*/ 2 h 81"/>
                <a:gd name="T8" fmla="*/ 40 w 79"/>
                <a:gd name="T9" fmla="*/ 0 h 81"/>
                <a:gd name="T10" fmla="*/ 56 w 79"/>
                <a:gd name="T11" fmla="*/ 2 h 81"/>
                <a:gd name="T12" fmla="*/ 68 w 79"/>
                <a:gd name="T13" fmla="*/ 12 h 81"/>
                <a:gd name="T14" fmla="*/ 77 w 79"/>
                <a:gd name="T15" fmla="*/ 24 h 81"/>
                <a:gd name="T16" fmla="*/ 79 w 79"/>
                <a:gd name="T17" fmla="*/ 40 h 81"/>
                <a:gd name="T18" fmla="*/ 77 w 79"/>
                <a:gd name="T19" fmla="*/ 55 h 81"/>
                <a:gd name="T20" fmla="*/ 68 w 79"/>
                <a:gd name="T21" fmla="*/ 69 h 81"/>
                <a:gd name="T22" fmla="*/ 56 w 79"/>
                <a:gd name="T23" fmla="*/ 77 h 81"/>
                <a:gd name="T24" fmla="*/ 40 w 79"/>
                <a:gd name="T25" fmla="*/ 81 h 81"/>
                <a:gd name="T26" fmla="*/ 24 w 79"/>
                <a:gd name="T27" fmla="*/ 77 h 81"/>
                <a:gd name="T28" fmla="*/ 12 w 79"/>
                <a:gd name="T29" fmla="*/ 69 h 81"/>
                <a:gd name="T30" fmla="*/ 2 w 79"/>
                <a:gd name="T31" fmla="*/ 55 h 81"/>
                <a:gd name="T32" fmla="*/ 0 w 79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12"/>
                  </a:lnTo>
                  <a:lnTo>
                    <a:pt x="77" y="24"/>
                  </a:lnTo>
                  <a:lnTo>
                    <a:pt x="79" y="40"/>
                  </a:lnTo>
                  <a:lnTo>
                    <a:pt x="77" y="55"/>
                  </a:lnTo>
                  <a:lnTo>
                    <a:pt x="68" y="69"/>
                  </a:lnTo>
                  <a:lnTo>
                    <a:pt x="56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1" name="Freeform 7"/>
            <p:cNvSpPr>
              <a:spLocks noChangeAspect="1"/>
            </p:cNvSpPr>
            <p:nvPr/>
          </p:nvSpPr>
          <p:spPr bwMode="auto">
            <a:xfrm>
              <a:off x="1810" y="1300"/>
              <a:ext cx="81" cy="81"/>
            </a:xfrm>
            <a:custGeom>
              <a:avLst/>
              <a:gdLst>
                <a:gd name="T0" fmla="*/ 0 w 81"/>
                <a:gd name="T1" fmla="*/ 39 h 81"/>
                <a:gd name="T2" fmla="*/ 2 w 81"/>
                <a:gd name="T3" fmla="*/ 23 h 81"/>
                <a:gd name="T4" fmla="*/ 11 w 81"/>
                <a:gd name="T5" fmla="*/ 12 h 81"/>
                <a:gd name="T6" fmla="*/ 23 w 81"/>
                <a:gd name="T7" fmla="*/ 2 h 81"/>
                <a:gd name="T8" fmla="*/ 39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3 h 81"/>
                <a:gd name="T16" fmla="*/ 81 w 81"/>
                <a:gd name="T17" fmla="*/ 39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39 w 81"/>
                <a:gd name="T25" fmla="*/ 81 h 81"/>
                <a:gd name="T26" fmla="*/ 23 w 81"/>
                <a:gd name="T27" fmla="*/ 77 h 81"/>
                <a:gd name="T28" fmla="*/ 11 w 81"/>
                <a:gd name="T29" fmla="*/ 69 h 81"/>
                <a:gd name="T30" fmla="*/ 2 w 81"/>
                <a:gd name="T31" fmla="*/ 55 h 81"/>
                <a:gd name="T32" fmla="*/ 0 w 81"/>
                <a:gd name="T33" fmla="*/ 3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39"/>
                  </a:moveTo>
                  <a:lnTo>
                    <a:pt x="2" y="23"/>
                  </a:lnTo>
                  <a:lnTo>
                    <a:pt x="11" y="12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3"/>
                  </a:lnTo>
                  <a:lnTo>
                    <a:pt x="81" y="39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39" y="81"/>
                  </a:lnTo>
                  <a:lnTo>
                    <a:pt x="23" y="77"/>
                  </a:lnTo>
                  <a:lnTo>
                    <a:pt x="11" y="69"/>
                  </a:lnTo>
                  <a:lnTo>
                    <a:pt x="2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2" name="Freeform 8"/>
            <p:cNvSpPr>
              <a:spLocks noChangeAspect="1"/>
            </p:cNvSpPr>
            <p:nvPr/>
          </p:nvSpPr>
          <p:spPr bwMode="auto">
            <a:xfrm>
              <a:off x="1262" y="2683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4 h 81"/>
                <a:gd name="T4" fmla="*/ 12 w 81"/>
                <a:gd name="T5" fmla="*/ 12 h 81"/>
                <a:gd name="T6" fmla="*/ 24 w 81"/>
                <a:gd name="T7" fmla="*/ 2 h 81"/>
                <a:gd name="T8" fmla="*/ 40 w 81"/>
                <a:gd name="T9" fmla="*/ 0 h 81"/>
                <a:gd name="T10" fmla="*/ 55 w 81"/>
                <a:gd name="T11" fmla="*/ 2 h 81"/>
                <a:gd name="T12" fmla="*/ 69 w 81"/>
                <a:gd name="T13" fmla="*/ 12 h 81"/>
                <a:gd name="T14" fmla="*/ 77 w 81"/>
                <a:gd name="T15" fmla="*/ 24 h 81"/>
                <a:gd name="T16" fmla="*/ 81 w 81"/>
                <a:gd name="T17" fmla="*/ 40 h 81"/>
                <a:gd name="T18" fmla="*/ 77 w 81"/>
                <a:gd name="T19" fmla="*/ 56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6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4"/>
                  </a:lnTo>
                  <a:lnTo>
                    <a:pt x="12" y="12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5" y="2"/>
                  </a:lnTo>
                  <a:lnTo>
                    <a:pt x="69" y="12"/>
                  </a:lnTo>
                  <a:lnTo>
                    <a:pt x="77" y="24"/>
                  </a:lnTo>
                  <a:lnTo>
                    <a:pt x="81" y="40"/>
                  </a:lnTo>
                  <a:lnTo>
                    <a:pt x="77" y="56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3" name="Freeform 9"/>
            <p:cNvSpPr>
              <a:spLocks noChangeAspect="1"/>
            </p:cNvSpPr>
            <p:nvPr/>
          </p:nvSpPr>
          <p:spPr bwMode="auto">
            <a:xfrm>
              <a:off x="509" y="1769"/>
              <a:ext cx="81" cy="81"/>
            </a:xfrm>
            <a:custGeom>
              <a:avLst/>
              <a:gdLst>
                <a:gd name="T0" fmla="*/ 0 w 81"/>
                <a:gd name="T1" fmla="*/ 41 h 81"/>
                <a:gd name="T2" fmla="*/ 2 w 81"/>
                <a:gd name="T3" fmla="*/ 25 h 81"/>
                <a:gd name="T4" fmla="*/ 12 w 81"/>
                <a:gd name="T5" fmla="*/ 12 h 81"/>
                <a:gd name="T6" fmla="*/ 24 w 81"/>
                <a:gd name="T7" fmla="*/ 4 h 81"/>
                <a:gd name="T8" fmla="*/ 39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5 h 81"/>
                <a:gd name="T16" fmla="*/ 81 w 81"/>
                <a:gd name="T17" fmla="*/ 41 h 81"/>
                <a:gd name="T18" fmla="*/ 77 w 81"/>
                <a:gd name="T19" fmla="*/ 57 h 81"/>
                <a:gd name="T20" fmla="*/ 69 w 81"/>
                <a:gd name="T21" fmla="*/ 69 h 81"/>
                <a:gd name="T22" fmla="*/ 55 w 81"/>
                <a:gd name="T23" fmla="*/ 79 h 81"/>
                <a:gd name="T24" fmla="*/ 39 w 81"/>
                <a:gd name="T25" fmla="*/ 81 h 81"/>
                <a:gd name="T26" fmla="*/ 24 w 81"/>
                <a:gd name="T27" fmla="*/ 79 h 81"/>
                <a:gd name="T28" fmla="*/ 12 w 81"/>
                <a:gd name="T29" fmla="*/ 69 h 81"/>
                <a:gd name="T30" fmla="*/ 2 w 81"/>
                <a:gd name="T31" fmla="*/ 57 h 81"/>
                <a:gd name="T32" fmla="*/ 0 w 81"/>
                <a:gd name="T33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1"/>
                  </a:moveTo>
                  <a:lnTo>
                    <a:pt x="2" y="25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9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5"/>
                  </a:lnTo>
                  <a:lnTo>
                    <a:pt x="81" y="41"/>
                  </a:lnTo>
                  <a:lnTo>
                    <a:pt x="77" y="57"/>
                  </a:lnTo>
                  <a:lnTo>
                    <a:pt x="69" y="69"/>
                  </a:lnTo>
                  <a:lnTo>
                    <a:pt x="55" y="79"/>
                  </a:lnTo>
                  <a:lnTo>
                    <a:pt x="39" y="81"/>
                  </a:lnTo>
                  <a:lnTo>
                    <a:pt x="24" y="79"/>
                  </a:lnTo>
                  <a:lnTo>
                    <a:pt x="12" y="69"/>
                  </a:lnTo>
                  <a:lnTo>
                    <a:pt x="2" y="57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4" name="Freeform 10"/>
            <p:cNvSpPr>
              <a:spLocks noChangeAspect="1"/>
            </p:cNvSpPr>
            <p:nvPr/>
          </p:nvSpPr>
          <p:spPr bwMode="auto">
            <a:xfrm>
              <a:off x="1586" y="2167"/>
              <a:ext cx="81" cy="79"/>
            </a:xfrm>
            <a:custGeom>
              <a:avLst/>
              <a:gdLst>
                <a:gd name="T0" fmla="*/ 0 w 81"/>
                <a:gd name="T1" fmla="*/ 39 h 79"/>
                <a:gd name="T2" fmla="*/ 4 w 81"/>
                <a:gd name="T3" fmla="*/ 24 h 79"/>
                <a:gd name="T4" fmla="*/ 12 w 81"/>
                <a:gd name="T5" fmla="*/ 12 h 79"/>
                <a:gd name="T6" fmla="*/ 26 w 81"/>
                <a:gd name="T7" fmla="*/ 2 h 79"/>
                <a:gd name="T8" fmla="*/ 42 w 81"/>
                <a:gd name="T9" fmla="*/ 0 h 79"/>
                <a:gd name="T10" fmla="*/ 58 w 81"/>
                <a:gd name="T11" fmla="*/ 2 h 79"/>
                <a:gd name="T12" fmla="*/ 69 w 81"/>
                <a:gd name="T13" fmla="*/ 12 h 79"/>
                <a:gd name="T14" fmla="*/ 79 w 81"/>
                <a:gd name="T15" fmla="*/ 24 h 79"/>
                <a:gd name="T16" fmla="*/ 81 w 81"/>
                <a:gd name="T17" fmla="*/ 39 h 79"/>
                <a:gd name="T18" fmla="*/ 79 w 81"/>
                <a:gd name="T19" fmla="*/ 55 h 79"/>
                <a:gd name="T20" fmla="*/ 69 w 81"/>
                <a:gd name="T21" fmla="*/ 67 h 79"/>
                <a:gd name="T22" fmla="*/ 58 w 81"/>
                <a:gd name="T23" fmla="*/ 77 h 79"/>
                <a:gd name="T24" fmla="*/ 42 w 81"/>
                <a:gd name="T25" fmla="*/ 79 h 79"/>
                <a:gd name="T26" fmla="*/ 26 w 81"/>
                <a:gd name="T27" fmla="*/ 77 h 79"/>
                <a:gd name="T28" fmla="*/ 12 w 81"/>
                <a:gd name="T29" fmla="*/ 67 h 79"/>
                <a:gd name="T30" fmla="*/ 4 w 81"/>
                <a:gd name="T31" fmla="*/ 55 h 79"/>
                <a:gd name="T32" fmla="*/ 0 w 81"/>
                <a:gd name="T3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0" y="39"/>
                  </a:moveTo>
                  <a:lnTo>
                    <a:pt x="4" y="24"/>
                  </a:lnTo>
                  <a:lnTo>
                    <a:pt x="12" y="12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8" y="2"/>
                  </a:lnTo>
                  <a:lnTo>
                    <a:pt x="69" y="12"/>
                  </a:lnTo>
                  <a:lnTo>
                    <a:pt x="79" y="24"/>
                  </a:lnTo>
                  <a:lnTo>
                    <a:pt x="81" y="39"/>
                  </a:lnTo>
                  <a:lnTo>
                    <a:pt x="79" y="55"/>
                  </a:lnTo>
                  <a:lnTo>
                    <a:pt x="69" y="67"/>
                  </a:lnTo>
                  <a:lnTo>
                    <a:pt x="58" y="77"/>
                  </a:lnTo>
                  <a:lnTo>
                    <a:pt x="42" y="79"/>
                  </a:lnTo>
                  <a:lnTo>
                    <a:pt x="26" y="77"/>
                  </a:lnTo>
                  <a:lnTo>
                    <a:pt x="12" y="67"/>
                  </a:lnTo>
                  <a:lnTo>
                    <a:pt x="4" y="5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5" name="Freeform 11"/>
            <p:cNvSpPr>
              <a:spLocks noChangeAspect="1"/>
            </p:cNvSpPr>
            <p:nvPr/>
          </p:nvSpPr>
          <p:spPr bwMode="auto">
            <a:xfrm>
              <a:off x="2029" y="2220"/>
              <a:ext cx="81" cy="81"/>
            </a:xfrm>
            <a:custGeom>
              <a:avLst/>
              <a:gdLst>
                <a:gd name="T0" fmla="*/ 0 w 81"/>
                <a:gd name="T1" fmla="*/ 40 h 81"/>
                <a:gd name="T2" fmla="*/ 2 w 81"/>
                <a:gd name="T3" fmla="*/ 26 h 81"/>
                <a:gd name="T4" fmla="*/ 12 w 81"/>
                <a:gd name="T5" fmla="*/ 12 h 81"/>
                <a:gd name="T6" fmla="*/ 24 w 81"/>
                <a:gd name="T7" fmla="*/ 4 h 81"/>
                <a:gd name="T8" fmla="*/ 40 w 81"/>
                <a:gd name="T9" fmla="*/ 0 h 81"/>
                <a:gd name="T10" fmla="*/ 55 w 81"/>
                <a:gd name="T11" fmla="*/ 4 h 81"/>
                <a:gd name="T12" fmla="*/ 69 w 81"/>
                <a:gd name="T13" fmla="*/ 12 h 81"/>
                <a:gd name="T14" fmla="*/ 77 w 81"/>
                <a:gd name="T15" fmla="*/ 26 h 81"/>
                <a:gd name="T16" fmla="*/ 81 w 81"/>
                <a:gd name="T17" fmla="*/ 40 h 81"/>
                <a:gd name="T18" fmla="*/ 77 w 81"/>
                <a:gd name="T19" fmla="*/ 55 h 81"/>
                <a:gd name="T20" fmla="*/ 69 w 81"/>
                <a:gd name="T21" fmla="*/ 69 h 81"/>
                <a:gd name="T22" fmla="*/ 55 w 81"/>
                <a:gd name="T23" fmla="*/ 77 h 81"/>
                <a:gd name="T24" fmla="*/ 40 w 81"/>
                <a:gd name="T25" fmla="*/ 81 h 81"/>
                <a:gd name="T26" fmla="*/ 24 w 81"/>
                <a:gd name="T27" fmla="*/ 77 h 81"/>
                <a:gd name="T28" fmla="*/ 12 w 81"/>
                <a:gd name="T29" fmla="*/ 69 h 81"/>
                <a:gd name="T30" fmla="*/ 2 w 81"/>
                <a:gd name="T31" fmla="*/ 55 h 81"/>
                <a:gd name="T32" fmla="*/ 0 w 81"/>
                <a:gd name="T3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81">
                  <a:moveTo>
                    <a:pt x="0" y="40"/>
                  </a:moveTo>
                  <a:lnTo>
                    <a:pt x="2" y="26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40" y="0"/>
                  </a:lnTo>
                  <a:lnTo>
                    <a:pt x="55" y="4"/>
                  </a:lnTo>
                  <a:lnTo>
                    <a:pt x="69" y="12"/>
                  </a:lnTo>
                  <a:lnTo>
                    <a:pt x="77" y="26"/>
                  </a:lnTo>
                  <a:lnTo>
                    <a:pt x="81" y="40"/>
                  </a:lnTo>
                  <a:lnTo>
                    <a:pt x="77" y="55"/>
                  </a:lnTo>
                  <a:lnTo>
                    <a:pt x="69" y="69"/>
                  </a:lnTo>
                  <a:lnTo>
                    <a:pt x="55" y="77"/>
                  </a:lnTo>
                  <a:lnTo>
                    <a:pt x="40" y="81"/>
                  </a:lnTo>
                  <a:lnTo>
                    <a:pt x="24" y="77"/>
                  </a:lnTo>
                  <a:lnTo>
                    <a:pt x="12" y="69"/>
                  </a:lnTo>
                  <a:lnTo>
                    <a:pt x="2" y="5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56" name="Rectangle 12"/>
            <p:cNvSpPr>
              <a:spLocks noChangeAspect="1" noChangeArrowheads="1"/>
            </p:cNvSpPr>
            <p:nvPr/>
          </p:nvSpPr>
          <p:spPr bwMode="auto">
            <a:xfrm>
              <a:off x="1909" y="1253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57" name="Rectangle 13"/>
            <p:cNvSpPr>
              <a:spLocks noChangeAspect="1" noChangeArrowheads="1"/>
            </p:cNvSpPr>
            <p:nvPr/>
          </p:nvSpPr>
          <p:spPr bwMode="auto">
            <a:xfrm>
              <a:off x="1163" y="1832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58" name="Rectangle 14"/>
            <p:cNvSpPr>
              <a:spLocks noChangeAspect="1" noChangeArrowheads="1"/>
            </p:cNvSpPr>
            <p:nvPr/>
          </p:nvSpPr>
          <p:spPr bwMode="auto">
            <a:xfrm>
              <a:off x="1733" y="2122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59" name="Rectangle 15"/>
            <p:cNvSpPr>
              <a:spLocks noChangeAspect="1" noChangeArrowheads="1"/>
            </p:cNvSpPr>
            <p:nvPr/>
          </p:nvSpPr>
          <p:spPr bwMode="auto">
            <a:xfrm>
              <a:off x="1379" y="2638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60" name="Rectangle 16"/>
            <p:cNvSpPr>
              <a:spLocks noChangeAspect="1" noChangeArrowheads="1"/>
            </p:cNvSpPr>
            <p:nvPr/>
          </p:nvSpPr>
          <p:spPr bwMode="auto">
            <a:xfrm>
              <a:off x="630" y="172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61" name="Rectangle 17"/>
            <p:cNvSpPr>
              <a:spLocks noChangeAspect="1" noChangeArrowheads="1"/>
            </p:cNvSpPr>
            <p:nvPr/>
          </p:nvSpPr>
          <p:spPr bwMode="auto">
            <a:xfrm>
              <a:off x="2188" y="2173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62" name="Group 18"/>
          <p:cNvGrpSpPr>
            <a:grpSpLocks noChangeAspect="1"/>
          </p:cNvGrpSpPr>
          <p:nvPr/>
        </p:nvGrpSpPr>
        <p:grpSpPr bwMode="auto">
          <a:xfrm>
            <a:off x="8848725" y="5437189"/>
            <a:ext cx="857250" cy="592137"/>
            <a:chOff x="1515" y="2062"/>
            <a:chExt cx="820" cy="566"/>
          </a:xfrm>
        </p:grpSpPr>
        <p:sp>
          <p:nvSpPr>
            <p:cNvPr id="1644563" name="Freeform 19"/>
            <p:cNvSpPr>
              <a:spLocks noChangeAspect="1"/>
            </p:cNvSpPr>
            <p:nvPr/>
          </p:nvSpPr>
          <p:spPr bwMode="auto">
            <a:xfrm>
              <a:off x="1515" y="2062"/>
              <a:ext cx="820" cy="343"/>
            </a:xfrm>
            <a:custGeom>
              <a:avLst/>
              <a:gdLst>
                <a:gd name="T0" fmla="*/ 409 w 820"/>
                <a:gd name="T1" fmla="*/ 0 h 343"/>
                <a:gd name="T2" fmla="*/ 467 w 820"/>
                <a:gd name="T3" fmla="*/ 2 h 343"/>
                <a:gd name="T4" fmla="*/ 520 w 820"/>
                <a:gd name="T5" fmla="*/ 8 h 343"/>
                <a:gd name="T6" fmla="*/ 573 w 820"/>
                <a:gd name="T7" fmla="*/ 16 h 343"/>
                <a:gd name="T8" fmla="*/ 623 w 820"/>
                <a:gd name="T9" fmla="*/ 26 h 343"/>
                <a:gd name="T10" fmla="*/ 670 w 820"/>
                <a:gd name="T11" fmla="*/ 40 h 343"/>
                <a:gd name="T12" fmla="*/ 710 w 820"/>
                <a:gd name="T13" fmla="*/ 56 h 343"/>
                <a:gd name="T14" fmla="*/ 745 w 820"/>
                <a:gd name="T15" fmla="*/ 73 h 343"/>
                <a:gd name="T16" fmla="*/ 775 w 820"/>
                <a:gd name="T17" fmla="*/ 93 h 343"/>
                <a:gd name="T18" fmla="*/ 797 w 820"/>
                <a:gd name="T19" fmla="*/ 115 h 343"/>
                <a:gd name="T20" fmla="*/ 812 w 820"/>
                <a:gd name="T21" fmla="*/ 138 h 343"/>
                <a:gd name="T22" fmla="*/ 820 w 820"/>
                <a:gd name="T23" fmla="*/ 160 h 343"/>
                <a:gd name="T24" fmla="*/ 820 w 820"/>
                <a:gd name="T25" fmla="*/ 184 h 343"/>
                <a:gd name="T26" fmla="*/ 812 w 820"/>
                <a:gd name="T27" fmla="*/ 207 h 343"/>
                <a:gd name="T28" fmla="*/ 797 w 820"/>
                <a:gd name="T29" fmla="*/ 229 h 343"/>
                <a:gd name="T30" fmla="*/ 775 w 820"/>
                <a:gd name="T31" fmla="*/ 251 h 343"/>
                <a:gd name="T32" fmla="*/ 745 w 820"/>
                <a:gd name="T33" fmla="*/ 271 h 343"/>
                <a:gd name="T34" fmla="*/ 710 w 820"/>
                <a:gd name="T35" fmla="*/ 290 h 343"/>
                <a:gd name="T36" fmla="*/ 670 w 820"/>
                <a:gd name="T37" fmla="*/ 306 h 343"/>
                <a:gd name="T38" fmla="*/ 623 w 820"/>
                <a:gd name="T39" fmla="*/ 318 h 343"/>
                <a:gd name="T40" fmla="*/ 573 w 820"/>
                <a:gd name="T41" fmla="*/ 330 h 343"/>
                <a:gd name="T42" fmla="*/ 520 w 820"/>
                <a:gd name="T43" fmla="*/ 338 h 343"/>
                <a:gd name="T44" fmla="*/ 467 w 820"/>
                <a:gd name="T45" fmla="*/ 341 h 343"/>
                <a:gd name="T46" fmla="*/ 409 w 820"/>
                <a:gd name="T47" fmla="*/ 343 h 343"/>
                <a:gd name="T48" fmla="*/ 354 w 820"/>
                <a:gd name="T49" fmla="*/ 341 h 343"/>
                <a:gd name="T50" fmla="*/ 299 w 820"/>
                <a:gd name="T51" fmla="*/ 338 h 343"/>
                <a:gd name="T52" fmla="*/ 245 w 820"/>
                <a:gd name="T53" fmla="*/ 330 h 343"/>
                <a:gd name="T54" fmla="*/ 196 w 820"/>
                <a:gd name="T55" fmla="*/ 318 h 343"/>
                <a:gd name="T56" fmla="*/ 150 w 820"/>
                <a:gd name="T57" fmla="*/ 306 h 343"/>
                <a:gd name="T58" fmla="*/ 109 w 820"/>
                <a:gd name="T59" fmla="*/ 290 h 343"/>
                <a:gd name="T60" fmla="*/ 73 w 820"/>
                <a:gd name="T61" fmla="*/ 271 h 343"/>
                <a:gd name="T62" fmla="*/ 44 w 820"/>
                <a:gd name="T63" fmla="*/ 251 h 343"/>
                <a:gd name="T64" fmla="*/ 22 w 820"/>
                <a:gd name="T65" fmla="*/ 229 h 343"/>
                <a:gd name="T66" fmla="*/ 6 w 820"/>
                <a:gd name="T67" fmla="*/ 207 h 343"/>
                <a:gd name="T68" fmla="*/ 0 w 820"/>
                <a:gd name="T69" fmla="*/ 184 h 343"/>
                <a:gd name="T70" fmla="*/ 0 w 820"/>
                <a:gd name="T71" fmla="*/ 160 h 343"/>
                <a:gd name="T72" fmla="*/ 6 w 820"/>
                <a:gd name="T73" fmla="*/ 138 h 343"/>
                <a:gd name="T74" fmla="*/ 22 w 820"/>
                <a:gd name="T75" fmla="*/ 115 h 343"/>
                <a:gd name="T76" fmla="*/ 44 w 820"/>
                <a:gd name="T77" fmla="*/ 93 h 343"/>
                <a:gd name="T78" fmla="*/ 73 w 820"/>
                <a:gd name="T79" fmla="*/ 73 h 343"/>
                <a:gd name="T80" fmla="*/ 109 w 820"/>
                <a:gd name="T81" fmla="*/ 56 h 343"/>
                <a:gd name="T82" fmla="*/ 150 w 820"/>
                <a:gd name="T83" fmla="*/ 40 h 343"/>
                <a:gd name="T84" fmla="*/ 196 w 820"/>
                <a:gd name="T85" fmla="*/ 26 h 343"/>
                <a:gd name="T86" fmla="*/ 245 w 820"/>
                <a:gd name="T87" fmla="*/ 16 h 343"/>
                <a:gd name="T88" fmla="*/ 299 w 820"/>
                <a:gd name="T89" fmla="*/ 8 h 343"/>
                <a:gd name="T90" fmla="*/ 354 w 820"/>
                <a:gd name="T91" fmla="*/ 2 h 343"/>
                <a:gd name="T92" fmla="*/ 409 w 820"/>
                <a:gd name="T93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0" h="343">
                  <a:moveTo>
                    <a:pt x="409" y="0"/>
                  </a:moveTo>
                  <a:lnTo>
                    <a:pt x="467" y="2"/>
                  </a:lnTo>
                  <a:lnTo>
                    <a:pt x="520" y="8"/>
                  </a:lnTo>
                  <a:lnTo>
                    <a:pt x="573" y="16"/>
                  </a:lnTo>
                  <a:lnTo>
                    <a:pt x="623" y="26"/>
                  </a:lnTo>
                  <a:lnTo>
                    <a:pt x="670" y="40"/>
                  </a:lnTo>
                  <a:lnTo>
                    <a:pt x="710" y="56"/>
                  </a:lnTo>
                  <a:lnTo>
                    <a:pt x="745" y="73"/>
                  </a:lnTo>
                  <a:lnTo>
                    <a:pt x="775" y="93"/>
                  </a:lnTo>
                  <a:lnTo>
                    <a:pt x="797" y="115"/>
                  </a:lnTo>
                  <a:lnTo>
                    <a:pt x="812" y="138"/>
                  </a:lnTo>
                  <a:lnTo>
                    <a:pt x="820" y="160"/>
                  </a:lnTo>
                  <a:lnTo>
                    <a:pt x="820" y="184"/>
                  </a:lnTo>
                  <a:lnTo>
                    <a:pt x="812" y="207"/>
                  </a:lnTo>
                  <a:lnTo>
                    <a:pt x="797" y="229"/>
                  </a:lnTo>
                  <a:lnTo>
                    <a:pt x="775" y="251"/>
                  </a:lnTo>
                  <a:lnTo>
                    <a:pt x="745" y="271"/>
                  </a:lnTo>
                  <a:lnTo>
                    <a:pt x="710" y="290"/>
                  </a:lnTo>
                  <a:lnTo>
                    <a:pt x="670" y="306"/>
                  </a:lnTo>
                  <a:lnTo>
                    <a:pt x="623" y="318"/>
                  </a:lnTo>
                  <a:lnTo>
                    <a:pt x="573" y="330"/>
                  </a:lnTo>
                  <a:lnTo>
                    <a:pt x="520" y="338"/>
                  </a:lnTo>
                  <a:lnTo>
                    <a:pt x="467" y="341"/>
                  </a:lnTo>
                  <a:lnTo>
                    <a:pt x="409" y="343"/>
                  </a:lnTo>
                  <a:lnTo>
                    <a:pt x="354" y="341"/>
                  </a:lnTo>
                  <a:lnTo>
                    <a:pt x="299" y="338"/>
                  </a:lnTo>
                  <a:lnTo>
                    <a:pt x="245" y="330"/>
                  </a:lnTo>
                  <a:lnTo>
                    <a:pt x="196" y="318"/>
                  </a:lnTo>
                  <a:lnTo>
                    <a:pt x="150" y="306"/>
                  </a:lnTo>
                  <a:lnTo>
                    <a:pt x="109" y="290"/>
                  </a:lnTo>
                  <a:lnTo>
                    <a:pt x="73" y="271"/>
                  </a:lnTo>
                  <a:lnTo>
                    <a:pt x="44" y="251"/>
                  </a:lnTo>
                  <a:lnTo>
                    <a:pt x="22" y="229"/>
                  </a:lnTo>
                  <a:lnTo>
                    <a:pt x="6" y="207"/>
                  </a:lnTo>
                  <a:lnTo>
                    <a:pt x="0" y="184"/>
                  </a:lnTo>
                  <a:lnTo>
                    <a:pt x="0" y="160"/>
                  </a:lnTo>
                  <a:lnTo>
                    <a:pt x="6" y="138"/>
                  </a:lnTo>
                  <a:lnTo>
                    <a:pt x="22" y="115"/>
                  </a:lnTo>
                  <a:lnTo>
                    <a:pt x="44" y="93"/>
                  </a:lnTo>
                  <a:lnTo>
                    <a:pt x="73" y="73"/>
                  </a:lnTo>
                  <a:lnTo>
                    <a:pt x="109" y="56"/>
                  </a:lnTo>
                  <a:lnTo>
                    <a:pt x="150" y="40"/>
                  </a:lnTo>
                  <a:lnTo>
                    <a:pt x="196" y="26"/>
                  </a:lnTo>
                  <a:lnTo>
                    <a:pt x="245" y="16"/>
                  </a:lnTo>
                  <a:lnTo>
                    <a:pt x="299" y="8"/>
                  </a:lnTo>
                  <a:lnTo>
                    <a:pt x="354" y="2"/>
                  </a:lnTo>
                  <a:lnTo>
                    <a:pt x="40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4" name="Rectangle 20"/>
            <p:cNvSpPr>
              <a:spLocks noChangeAspect="1" noChangeArrowheads="1"/>
            </p:cNvSpPr>
            <p:nvPr/>
          </p:nvSpPr>
          <p:spPr bwMode="auto">
            <a:xfrm>
              <a:off x="1855" y="2394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65" name="Group 21"/>
          <p:cNvGrpSpPr>
            <a:grpSpLocks noChangeAspect="1"/>
          </p:cNvGrpSpPr>
          <p:nvPr/>
        </p:nvGrpSpPr>
        <p:grpSpPr bwMode="auto">
          <a:xfrm>
            <a:off x="7735889" y="4849814"/>
            <a:ext cx="873125" cy="649287"/>
            <a:chOff x="452" y="1501"/>
            <a:chExt cx="834" cy="621"/>
          </a:xfrm>
        </p:grpSpPr>
        <p:sp>
          <p:nvSpPr>
            <p:cNvPr id="1644566" name="Freeform 22"/>
            <p:cNvSpPr>
              <a:spLocks noChangeAspect="1"/>
            </p:cNvSpPr>
            <p:nvPr/>
          </p:nvSpPr>
          <p:spPr bwMode="auto">
            <a:xfrm>
              <a:off x="452" y="1662"/>
              <a:ext cx="834" cy="460"/>
            </a:xfrm>
            <a:custGeom>
              <a:avLst/>
              <a:gdLst>
                <a:gd name="T0" fmla="*/ 436 w 834"/>
                <a:gd name="T1" fmla="*/ 2 h 460"/>
                <a:gd name="T2" fmla="*/ 494 w 834"/>
                <a:gd name="T3" fmla="*/ 10 h 460"/>
                <a:gd name="T4" fmla="*/ 547 w 834"/>
                <a:gd name="T5" fmla="*/ 20 h 460"/>
                <a:gd name="T6" fmla="*/ 600 w 834"/>
                <a:gd name="T7" fmla="*/ 36 h 460"/>
                <a:gd name="T8" fmla="*/ 650 w 834"/>
                <a:gd name="T9" fmla="*/ 54 h 460"/>
                <a:gd name="T10" fmla="*/ 695 w 834"/>
                <a:gd name="T11" fmla="*/ 77 h 460"/>
                <a:gd name="T12" fmla="*/ 735 w 834"/>
                <a:gd name="T13" fmla="*/ 101 h 460"/>
                <a:gd name="T14" fmla="*/ 768 w 834"/>
                <a:gd name="T15" fmla="*/ 128 h 460"/>
                <a:gd name="T16" fmla="*/ 796 w 834"/>
                <a:gd name="T17" fmla="*/ 158 h 460"/>
                <a:gd name="T18" fmla="*/ 816 w 834"/>
                <a:gd name="T19" fmla="*/ 188 h 460"/>
                <a:gd name="T20" fmla="*/ 830 w 834"/>
                <a:gd name="T21" fmla="*/ 219 h 460"/>
                <a:gd name="T22" fmla="*/ 834 w 834"/>
                <a:gd name="T23" fmla="*/ 251 h 460"/>
                <a:gd name="T24" fmla="*/ 832 w 834"/>
                <a:gd name="T25" fmla="*/ 282 h 460"/>
                <a:gd name="T26" fmla="*/ 820 w 834"/>
                <a:gd name="T27" fmla="*/ 312 h 460"/>
                <a:gd name="T28" fmla="*/ 802 w 834"/>
                <a:gd name="T29" fmla="*/ 339 h 460"/>
                <a:gd name="T30" fmla="*/ 778 w 834"/>
                <a:gd name="T31" fmla="*/ 367 h 460"/>
                <a:gd name="T32" fmla="*/ 745 w 834"/>
                <a:gd name="T33" fmla="*/ 391 h 460"/>
                <a:gd name="T34" fmla="*/ 707 w 834"/>
                <a:gd name="T35" fmla="*/ 412 h 460"/>
                <a:gd name="T36" fmla="*/ 664 w 834"/>
                <a:gd name="T37" fmla="*/ 430 h 460"/>
                <a:gd name="T38" fmla="*/ 616 w 834"/>
                <a:gd name="T39" fmla="*/ 444 h 460"/>
                <a:gd name="T40" fmla="*/ 565 w 834"/>
                <a:gd name="T41" fmla="*/ 454 h 460"/>
                <a:gd name="T42" fmla="*/ 510 w 834"/>
                <a:gd name="T43" fmla="*/ 460 h 460"/>
                <a:gd name="T44" fmla="*/ 454 w 834"/>
                <a:gd name="T45" fmla="*/ 460 h 460"/>
                <a:gd name="T46" fmla="*/ 397 w 834"/>
                <a:gd name="T47" fmla="*/ 458 h 460"/>
                <a:gd name="T48" fmla="*/ 340 w 834"/>
                <a:gd name="T49" fmla="*/ 450 h 460"/>
                <a:gd name="T50" fmla="*/ 284 w 834"/>
                <a:gd name="T51" fmla="*/ 440 h 460"/>
                <a:gd name="T52" fmla="*/ 231 w 834"/>
                <a:gd name="T53" fmla="*/ 424 h 460"/>
                <a:gd name="T54" fmla="*/ 183 w 834"/>
                <a:gd name="T55" fmla="*/ 404 h 460"/>
                <a:gd name="T56" fmla="*/ 138 w 834"/>
                <a:gd name="T57" fmla="*/ 383 h 460"/>
                <a:gd name="T58" fmla="*/ 98 w 834"/>
                <a:gd name="T59" fmla="*/ 359 h 460"/>
                <a:gd name="T60" fmla="*/ 65 w 834"/>
                <a:gd name="T61" fmla="*/ 331 h 460"/>
                <a:gd name="T62" fmla="*/ 37 w 834"/>
                <a:gd name="T63" fmla="*/ 302 h 460"/>
                <a:gd name="T64" fmla="*/ 17 w 834"/>
                <a:gd name="T65" fmla="*/ 272 h 460"/>
                <a:gd name="T66" fmla="*/ 3 w 834"/>
                <a:gd name="T67" fmla="*/ 241 h 460"/>
                <a:gd name="T68" fmla="*/ 0 w 834"/>
                <a:gd name="T69" fmla="*/ 209 h 460"/>
                <a:gd name="T70" fmla="*/ 1 w 834"/>
                <a:gd name="T71" fmla="*/ 178 h 460"/>
                <a:gd name="T72" fmla="*/ 11 w 834"/>
                <a:gd name="T73" fmla="*/ 148 h 460"/>
                <a:gd name="T74" fmla="*/ 29 w 834"/>
                <a:gd name="T75" fmla="*/ 119 h 460"/>
                <a:gd name="T76" fmla="*/ 55 w 834"/>
                <a:gd name="T77" fmla="*/ 93 h 460"/>
                <a:gd name="T78" fmla="*/ 86 w 834"/>
                <a:gd name="T79" fmla="*/ 69 h 460"/>
                <a:gd name="T80" fmla="*/ 124 w 834"/>
                <a:gd name="T81" fmla="*/ 48 h 460"/>
                <a:gd name="T82" fmla="*/ 168 w 834"/>
                <a:gd name="T83" fmla="*/ 30 h 460"/>
                <a:gd name="T84" fmla="*/ 217 w 834"/>
                <a:gd name="T85" fmla="*/ 16 h 460"/>
                <a:gd name="T86" fmla="*/ 268 w 834"/>
                <a:gd name="T87" fmla="*/ 6 h 460"/>
                <a:gd name="T88" fmla="*/ 324 w 834"/>
                <a:gd name="T89" fmla="*/ 0 h 460"/>
                <a:gd name="T90" fmla="*/ 379 w 834"/>
                <a:gd name="T91" fmla="*/ 0 h 460"/>
                <a:gd name="T92" fmla="*/ 436 w 834"/>
                <a:gd name="T93" fmla="*/ 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4" h="460">
                  <a:moveTo>
                    <a:pt x="436" y="2"/>
                  </a:moveTo>
                  <a:lnTo>
                    <a:pt x="494" y="10"/>
                  </a:lnTo>
                  <a:lnTo>
                    <a:pt x="547" y="20"/>
                  </a:lnTo>
                  <a:lnTo>
                    <a:pt x="600" y="36"/>
                  </a:lnTo>
                  <a:lnTo>
                    <a:pt x="650" y="54"/>
                  </a:lnTo>
                  <a:lnTo>
                    <a:pt x="695" y="77"/>
                  </a:lnTo>
                  <a:lnTo>
                    <a:pt x="735" y="101"/>
                  </a:lnTo>
                  <a:lnTo>
                    <a:pt x="768" y="128"/>
                  </a:lnTo>
                  <a:lnTo>
                    <a:pt x="796" y="158"/>
                  </a:lnTo>
                  <a:lnTo>
                    <a:pt x="816" y="188"/>
                  </a:lnTo>
                  <a:lnTo>
                    <a:pt x="830" y="219"/>
                  </a:lnTo>
                  <a:lnTo>
                    <a:pt x="834" y="251"/>
                  </a:lnTo>
                  <a:lnTo>
                    <a:pt x="832" y="282"/>
                  </a:lnTo>
                  <a:lnTo>
                    <a:pt x="820" y="312"/>
                  </a:lnTo>
                  <a:lnTo>
                    <a:pt x="802" y="339"/>
                  </a:lnTo>
                  <a:lnTo>
                    <a:pt x="778" y="367"/>
                  </a:lnTo>
                  <a:lnTo>
                    <a:pt x="745" y="391"/>
                  </a:lnTo>
                  <a:lnTo>
                    <a:pt x="707" y="412"/>
                  </a:lnTo>
                  <a:lnTo>
                    <a:pt x="664" y="430"/>
                  </a:lnTo>
                  <a:lnTo>
                    <a:pt x="616" y="444"/>
                  </a:lnTo>
                  <a:lnTo>
                    <a:pt x="565" y="454"/>
                  </a:lnTo>
                  <a:lnTo>
                    <a:pt x="510" y="460"/>
                  </a:lnTo>
                  <a:lnTo>
                    <a:pt x="454" y="460"/>
                  </a:lnTo>
                  <a:lnTo>
                    <a:pt x="397" y="458"/>
                  </a:lnTo>
                  <a:lnTo>
                    <a:pt x="340" y="450"/>
                  </a:lnTo>
                  <a:lnTo>
                    <a:pt x="284" y="440"/>
                  </a:lnTo>
                  <a:lnTo>
                    <a:pt x="231" y="424"/>
                  </a:lnTo>
                  <a:lnTo>
                    <a:pt x="183" y="404"/>
                  </a:lnTo>
                  <a:lnTo>
                    <a:pt x="138" y="383"/>
                  </a:lnTo>
                  <a:lnTo>
                    <a:pt x="98" y="359"/>
                  </a:lnTo>
                  <a:lnTo>
                    <a:pt x="65" y="331"/>
                  </a:lnTo>
                  <a:lnTo>
                    <a:pt x="37" y="302"/>
                  </a:lnTo>
                  <a:lnTo>
                    <a:pt x="17" y="272"/>
                  </a:lnTo>
                  <a:lnTo>
                    <a:pt x="3" y="241"/>
                  </a:lnTo>
                  <a:lnTo>
                    <a:pt x="0" y="209"/>
                  </a:lnTo>
                  <a:lnTo>
                    <a:pt x="1" y="178"/>
                  </a:lnTo>
                  <a:lnTo>
                    <a:pt x="11" y="148"/>
                  </a:lnTo>
                  <a:lnTo>
                    <a:pt x="29" y="119"/>
                  </a:lnTo>
                  <a:lnTo>
                    <a:pt x="55" y="93"/>
                  </a:lnTo>
                  <a:lnTo>
                    <a:pt x="86" y="69"/>
                  </a:lnTo>
                  <a:lnTo>
                    <a:pt x="124" y="48"/>
                  </a:lnTo>
                  <a:lnTo>
                    <a:pt x="168" y="30"/>
                  </a:lnTo>
                  <a:lnTo>
                    <a:pt x="217" y="16"/>
                  </a:lnTo>
                  <a:lnTo>
                    <a:pt x="268" y="6"/>
                  </a:lnTo>
                  <a:lnTo>
                    <a:pt x="324" y="0"/>
                  </a:lnTo>
                  <a:lnTo>
                    <a:pt x="379" y="0"/>
                  </a:lnTo>
                  <a:lnTo>
                    <a:pt x="436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67" name="Rectangle 23"/>
            <p:cNvSpPr>
              <a:spLocks noChangeAspect="1" noChangeArrowheads="1"/>
            </p:cNvSpPr>
            <p:nvPr/>
          </p:nvSpPr>
          <p:spPr bwMode="auto">
            <a:xfrm>
              <a:off x="943" y="1501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68" name="Group 24"/>
          <p:cNvGrpSpPr>
            <a:grpSpLocks noChangeAspect="1"/>
          </p:cNvGrpSpPr>
          <p:nvPr/>
        </p:nvGrpSpPr>
        <p:grpSpPr bwMode="auto">
          <a:xfrm>
            <a:off x="7527925" y="4348164"/>
            <a:ext cx="2413000" cy="2281237"/>
            <a:chOff x="254" y="1022"/>
            <a:chExt cx="2305" cy="2180"/>
          </a:xfrm>
        </p:grpSpPr>
        <p:sp>
          <p:nvSpPr>
            <p:cNvPr id="1644569" name="Rectangle 25"/>
            <p:cNvSpPr>
              <a:spLocks noChangeAspect="1" noChangeArrowheads="1"/>
            </p:cNvSpPr>
            <p:nvPr/>
          </p:nvSpPr>
          <p:spPr bwMode="auto">
            <a:xfrm>
              <a:off x="563" y="1148"/>
              <a:ext cx="108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570" name="Freeform 26"/>
            <p:cNvSpPr>
              <a:spLocks noChangeAspect="1"/>
            </p:cNvSpPr>
            <p:nvPr/>
          </p:nvSpPr>
          <p:spPr bwMode="auto">
            <a:xfrm>
              <a:off x="254" y="1022"/>
              <a:ext cx="2305" cy="2180"/>
            </a:xfrm>
            <a:custGeom>
              <a:avLst/>
              <a:gdLst>
                <a:gd name="T0" fmla="*/ 1245 w 2305"/>
                <a:gd name="T1" fmla="*/ 4 h 2180"/>
                <a:gd name="T2" fmla="*/ 1433 w 2305"/>
                <a:gd name="T3" fmla="*/ 33 h 2180"/>
                <a:gd name="T4" fmla="*/ 1615 w 2305"/>
                <a:gd name="T5" fmla="*/ 90 h 2180"/>
                <a:gd name="T6" fmla="*/ 1781 w 2305"/>
                <a:gd name="T7" fmla="*/ 175 h 2180"/>
                <a:gd name="T8" fmla="*/ 1931 w 2305"/>
                <a:gd name="T9" fmla="*/ 286 h 2180"/>
                <a:gd name="T10" fmla="*/ 2062 w 2305"/>
                <a:gd name="T11" fmla="*/ 420 h 2180"/>
                <a:gd name="T12" fmla="*/ 2166 w 2305"/>
                <a:gd name="T13" fmla="*/ 569 h 2180"/>
                <a:gd name="T14" fmla="*/ 2242 w 2305"/>
                <a:gd name="T15" fmla="*/ 735 h 2180"/>
                <a:gd name="T16" fmla="*/ 2289 w 2305"/>
                <a:gd name="T17" fmla="*/ 908 h 2180"/>
                <a:gd name="T18" fmla="*/ 2305 w 2305"/>
                <a:gd name="T19" fmla="*/ 1088 h 2180"/>
                <a:gd name="T20" fmla="*/ 2289 w 2305"/>
                <a:gd name="T21" fmla="*/ 1267 h 2180"/>
                <a:gd name="T22" fmla="*/ 2243 w 2305"/>
                <a:gd name="T23" fmla="*/ 1443 h 2180"/>
                <a:gd name="T24" fmla="*/ 2166 w 2305"/>
                <a:gd name="T25" fmla="*/ 1606 h 2180"/>
                <a:gd name="T26" fmla="*/ 2064 w 2305"/>
                <a:gd name="T27" fmla="*/ 1758 h 2180"/>
                <a:gd name="T28" fmla="*/ 1935 w 2305"/>
                <a:gd name="T29" fmla="*/ 1890 h 2180"/>
                <a:gd name="T30" fmla="*/ 1785 w 2305"/>
                <a:gd name="T31" fmla="*/ 2002 h 2180"/>
                <a:gd name="T32" fmla="*/ 1617 w 2305"/>
                <a:gd name="T33" fmla="*/ 2087 h 2180"/>
                <a:gd name="T34" fmla="*/ 1437 w 2305"/>
                <a:gd name="T35" fmla="*/ 2146 h 2180"/>
                <a:gd name="T36" fmla="*/ 1249 w 2305"/>
                <a:gd name="T37" fmla="*/ 2176 h 2180"/>
                <a:gd name="T38" fmla="*/ 1059 w 2305"/>
                <a:gd name="T39" fmla="*/ 2176 h 2180"/>
                <a:gd name="T40" fmla="*/ 872 w 2305"/>
                <a:gd name="T41" fmla="*/ 2148 h 2180"/>
                <a:gd name="T42" fmla="*/ 692 w 2305"/>
                <a:gd name="T43" fmla="*/ 2089 h 2180"/>
                <a:gd name="T44" fmla="*/ 524 w 2305"/>
                <a:gd name="T45" fmla="*/ 2004 h 2180"/>
                <a:gd name="T46" fmla="*/ 373 w 2305"/>
                <a:gd name="T47" fmla="*/ 1894 h 2180"/>
                <a:gd name="T48" fmla="*/ 245 w 2305"/>
                <a:gd name="T49" fmla="*/ 1762 h 2180"/>
                <a:gd name="T50" fmla="*/ 140 w 2305"/>
                <a:gd name="T51" fmla="*/ 1610 h 2180"/>
                <a:gd name="T52" fmla="*/ 63 w 2305"/>
                <a:gd name="T53" fmla="*/ 1447 h 2180"/>
                <a:gd name="T54" fmla="*/ 16 w 2305"/>
                <a:gd name="T55" fmla="*/ 1271 h 2180"/>
                <a:gd name="T56" fmla="*/ 0 w 2305"/>
                <a:gd name="T57" fmla="*/ 1092 h 2180"/>
                <a:gd name="T58" fmla="*/ 16 w 2305"/>
                <a:gd name="T59" fmla="*/ 912 h 2180"/>
                <a:gd name="T60" fmla="*/ 63 w 2305"/>
                <a:gd name="T61" fmla="*/ 737 h 2180"/>
                <a:gd name="T62" fmla="*/ 138 w 2305"/>
                <a:gd name="T63" fmla="*/ 573 h 2180"/>
                <a:gd name="T64" fmla="*/ 243 w 2305"/>
                <a:gd name="T65" fmla="*/ 422 h 2180"/>
                <a:gd name="T66" fmla="*/ 371 w 2305"/>
                <a:gd name="T67" fmla="*/ 290 h 2180"/>
                <a:gd name="T68" fmla="*/ 522 w 2305"/>
                <a:gd name="T69" fmla="*/ 179 h 2180"/>
                <a:gd name="T70" fmla="*/ 688 w 2305"/>
                <a:gd name="T71" fmla="*/ 92 h 2180"/>
                <a:gd name="T72" fmla="*/ 868 w 2305"/>
                <a:gd name="T73" fmla="*/ 33 h 2180"/>
                <a:gd name="T74" fmla="*/ 1055 w 2305"/>
                <a:gd name="T75" fmla="*/ 4 h 2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5" h="2180">
                  <a:moveTo>
                    <a:pt x="1150" y="0"/>
                  </a:moveTo>
                  <a:lnTo>
                    <a:pt x="1245" y="4"/>
                  </a:lnTo>
                  <a:lnTo>
                    <a:pt x="1340" y="14"/>
                  </a:lnTo>
                  <a:lnTo>
                    <a:pt x="1433" y="33"/>
                  </a:lnTo>
                  <a:lnTo>
                    <a:pt x="1526" y="59"/>
                  </a:lnTo>
                  <a:lnTo>
                    <a:pt x="1615" y="90"/>
                  </a:lnTo>
                  <a:lnTo>
                    <a:pt x="1700" y="130"/>
                  </a:lnTo>
                  <a:lnTo>
                    <a:pt x="1781" y="175"/>
                  </a:lnTo>
                  <a:lnTo>
                    <a:pt x="1860" y="228"/>
                  </a:lnTo>
                  <a:lnTo>
                    <a:pt x="1931" y="286"/>
                  </a:lnTo>
                  <a:lnTo>
                    <a:pt x="2000" y="351"/>
                  </a:lnTo>
                  <a:lnTo>
                    <a:pt x="2062" y="420"/>
                  </a:lnTo>
                  <a:lnTo>
                    <a:pt x="2117" y="493"/>
                  </a:lnTo>
                  <a:lnTo>
                    <a:pt x="2166" y="569"/>
                  </a:lnTo>
                  <a:lnTo>
                    <a:pt x="2208" y="650"/>
                  </a:lnTo>
                  <a:lnTo>
                    <a:pt x="2242" y="735"/>
                  </a:lnTo>
                  <a:lnTo>
                    <a:pt x="2269" y="820"/>
                  </a:lnTo>
                  <a:lnTo>
                    <a:pt x="2289" y="908"/>
                  </a:lnTo>
                  <a:lnTo>
                    <a:pt x="2301" y="997"/>
                  </a:lnTo>
                  <a:lnTo>
                    <a:pt x="2305" y="1088"/>
                  </a:lnTo>
                  <a:lnTo>
                    <a:pt x="2301" y="1178"/>
                  </a:lnTo>
                  <a:lnTo>
                    <a:pt x="2289" y="1267"/>
                  </a:lnTo>
                  <a:lnTo>
                    <a:pt x="2271" y="1356"/>
                  </a:lnTo>
                  <a:lnTo>
                    <a:pt x="2243" y="1443"/>
                  </a:lnTo>
                  <a:lnTo>
                    <a:pt x="2210" y="1525"/>
                  </a:lnTo>
                  <a:lnTo>
                    <a:pt x="2166" y="1606"/>
                  </a:lnTo>
                  <a:lnTo>
                    <a:pt x="2119" y="1685"/>
                  </a:lnTo>
                  <a:lnTo>
                    <a:pt x="2064" y="1758"/>
                  </a:lnTo>
                  <a:lnTo>
                    <a:pt x="2002" y="1827"/>
                  </a:lnTo>
                  <a:lnTo>
                    <a:pt x="1935" y="1890"/>
                  </a:lnTo>
                  <a:lnTo>
                    <a:pt x="1862" y="1949"/>
                  </a:lnTo>
                  <a:lnTo>
                    <a:pt x="1785" y="2002"/>
                  </a:lnTo>
                  <a:lnTo>
                    <a:pt x="1704" y="2048"/>
                  </a:lnTo>
                  <a:lnTo>
                    <a:pt x="1617" y="2087"/>
                  </a:lnTo>
                  <a:lnTo>
                    <a:pt x="1528" y="2121"/>
                  </a:lnTo>
                  <a:lnTo>
                    <a:pt x="1437" y="2146"/>
                  </a:lnTo>
                  <a:lnTo>
                    <a:pt x="1344" y="2164"/>
                  </a:lnTo>
                  <a:lnTo>
                    <a:pt x="1249" y="2176"/>
                  </a:lnTo>
                  <a:lnTo>
                    <a:pt x="1154" y="2180"/>
                  </a:lnTo>
                  <a:lnTo>
                    <a:pt x="1059" y="2176"/>
                  </a:lnTo>
                  <a:lnTo>
                    <a:pt x="965" y="2166"/>
                  </a:lnTo>
                  <a:lnTo>
                    <a:pt x="872" y="2148"/>
                  </a:lnTo>
                  <a:lnTo>
                    <a:pt x="781" y="2123"/>
                  </a:lnTo>
                  <a:lnTo>
                    <a:pt x="692" y="2089"/>
                  </a:lnTo>
                  <a:lnTo>
                    <a:pt x="607" y="2050"/>
                  </a:lnTo>
                  <a:lnTo>
                    <a:pt x="524" y="2004"/>
                  </a:lnTo>
                  <a:lnTo>
                    <a:pt x="447" y="1951"/>
                  </a:lnTo>
                  <a:lnTo>
                    <a:pt x="373" y="1894"/>
                  </a:lnTo>
                  <a:lnTo>
                    <a:pt x="306" y="1829"/>
                  </a:lnTo>
                  <a:lnTo>
                    <a:pt x="245" y="1762"/>
                  </a:lnTo>
                  <a:lnTo>
                    <a:pt x="190" y="1687"/>
                  </a:lnTo>
                  <a:lnTo>
                    <a:pt x="140" y="1610"/>
                  </a:lnTo>
                  <a:lnTo>
                    <a:pt x="99" y="1529"/>
                  </a:lnTo>
                  <a:lnTo>
                    <a:pt x="63" y="1447"/>
                  </a:lnTo>
                  <a:lnTo>
                    <a:pt x="35" y="1360"/>
                  </a:lnTo>
                  <a:lnTo>
                    <a:pt x="16" y="1271"/>
                  </a:lnTo>
                  <a:lnTo>
                    <a:pt x="4" y="1182"/>
                  </a:lnTo>
                  <a:lnTo>
                    <a:pt x="0" y="1092"/>
                  </a:lnTo>
                  <a:lnTo>
                    <a:pt x="4" y="1001"/>
                  </a:lnTo>
                  <a:lnTo>
                    <a:pt x="16" y="912"/>
                  </a:lnTo>
                  <a:lnTo>
                    <a:pt x="35" y="824"/>
                  </a:lnTo>
                  <a:lnTo>
                    <a:pt x="63" y="737"/>
                  </a:lnTo>
                  <a:lnTo>
                    <a:pt x="97" y="654"/>
                  </a:lnTo>
                  <a:lnTo>
                    <a:pt x="138" y="573"/>
                  </a:lnTo>
                  <a:lnTo>
                    <a:pt x="188" y="495"/>
                  </a:lnTo>
                  <a:lnTo>
                    <a:pt x="243" y="422"/>
                  </a:lnTo>
                  <a:lnTo>
                    <a:pt x="304" y="353"/>
                  </a:lnTo>
                  <a:lnTo>
                    <a:pt x="371" y="290"/>
                  </a:lnTo>
                  <a:lnTo>
                    <a:pt x="443" y="230"/>
                  </a:lnTo>
                  <a:lnTo>
                    <a:pt x="522" y="179"/>
                  </a:lnTo>
                  <a:lnTo>
                    <a:pt x="603" y="132"/>
                  </a:lnTo>
                  <a:lnTo>
                    <a:pt x="688" y="92"/>
                  </a:lnTo>
                  <a:lnTo>
                    <a:pt x="777" y="59"/>
                  </a:lnTo>
                  <a:lnTo>
                    <a:pt x="868" y="33"/>
                  </a:lnTo>
                  <a:lnTo>
                    <a:pt x="961" y="16"/>
                  </a:lnTo>
                  <a:lnTo>
                    <a:pt x="1055" y="4"/>
                  </a:lnTo>
                  <a:lnTo>
                    <a:pt x="11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1" name="Group 27"/>
          <p:cNvGrpSpPr>
            <a:grpSpLocks noChangeAspect="1"/>
          </p:cNvGrpSpPr>
          <p:nvPr/>
        </p:nvGrpSpPr>
        <p:grpSpPr bwMode="auto">
          <a:xfrm>
            <a:off x="8535988" y="5322887"/>
            <a:ext cx="1187450" cy="1143506"/>
            <a:chOff x="1217" y="1954"/>
            <a:chExt cx="1134" cy="1092"/>
          </a:xfrm>
        </p:grpSpPr>
        <p:sp>
          <p:nvSpPr>
            <p:cNvPr id="1644572" name="Rectangle 28"/>
            <p:cNvSpPr>
              <a:spLocks noChangeAspect="1" noChangeArrowheads="1"/>
            </p:cNvSpPr>
            <p:nvPr/>
          </p:nvSpPr>
          <p:spPr bwMode="auto">
            <a:xfrm>
              <a:off x="1666" y="2811"/>
              <a:ext cx="10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573" name="Freeform 29"/>
            <p:cNvSpPr>
              <a:spLocks noChangeAspect="1"/>
            </p:cNvSpPr>
            <p:nvPr/>
          </p:nvSpPr>
          <p:spPr bwMode="auto">
            <a:xfrm>
              <a:off x="1217" y="1954"/>
              <a:ext cx="1134" cy="909"/>
            </a:xfrm>
            <a:custGeom>
              <a:avLst/>
              <a:gdLst>
                <a:gd name="T0" fmla="*/ 371 w 1134"/>
                <a:gd name="T1" fmla="*/ 142 h 909"/>
                <a:gd name="T2" fmla="*/ 430 w 1134"/>
                <a:gd name="T3" fmla="*/ 108 h 909"/>
                <a:gd name="T4" fmla="*/ 492 w 1134"/>
                <a:gd name="T5" fmla="*/ 79 h 909"/>
                <a:gd name="T6" fmla="*/ 551 w 1134"/>
                <a:gd name="T7" fmla="*/ 53 h 909"/>
                <a:gd name="T8" fmla="*/ 614 w 1134"/>
                <a:gd name="T9" fmla="*/ 32 h 909"/>
                <a:gd name="T10" fmla="*/ 674 w 1134"/>
                <a:gd name="T11" fmla="*/ 16 h 909"/>
                <a:gd name="T12" fmla="*/ 735 w 1134"/>
                <a:gd name="T13" fmla="*/ 6 h 909"/>
                <a:gd name="T14" fmla="*/ 792 w 1134"/>
                <a:gd name="T15" fmla="*/ 0 h 909"/>
                <a:gd name="T16" fmla="*/ 848 w 1134"/>
                <a:gd name="T17" fmla="*/ 0 h 909"/>
                <a:gd name="T18" fmla="*/ 899 w 1134"/>
                <a:gd name="T19" fmla="*/ 4 h 909"/>
                <a:gd name="T20" fmla="*/ 946 w 1134"/>
                <a:gd name="T21" fmla="*/ 14 h 909"/>
                <a:gd name="T22" fmla="*/ 990 w 1134"/>
                <a:gd name="T23" fmla="*/ 30 h 909"/>
                <a:gd name="T24" fmla="*/ 1027 w 1134"/>
                <a:gd name="T25" fmla="*/ 51 h 909"/>
                <a:gd name="T26" fmla="*/ 1061 w 1134"/>
                <a:gd name="T27" fmla="*/ 77 h 909"/>
                <a:gd name="T28" fmla="*/ 1089 w 1134"/>
                <a:gd name="T29" fmla="*/ 107 h 909"/>
                <a:gd name="T30" fmla="*/ 1110 w 1134"/>
                <a:gd name="T31" fmla="*/ 140 h 909"/>
                <a:gd name="T32" fmla="*/ 1124 w 1134"/>
                <a:gd name="T33" fmla="*/ 177 h 909"/>
                <a:gd name="T34" fmla="*/ 1132 w 1134"/>
                <a:gd name="T35" fmla="*/ 217 h 909"/>
                <a:gd name="T36" fmla="*/ 1134 w 1134"/>
                <a:gd name="T37" fmla="*/ 260 h 909"/>
                <a:gd name="T38" fmla="*/ 1128 w 1134"/>
                <a:gd name="T39" fmla="*/ 308 h 909"/>
                <a:gd name="T40" fmla="*/ 1118 w 1134"/>
                <a:gd name="T41" fmla="*/ 355 h 909"/>
                <a:gd name="T42" fmla="*/ 1099 w 1134"/>
                <a:gd name="T43" fmla="*/ 402 h 909"/>
                <a:gd name="T44" fmla="*/ 1075 w 1134"/>
                <a:gd name="T45" fmla="*/ 451 h 909"/>
                <a:gd name="T46" fmla="*/ 1045 w 1134"/>
                <a:gd name="T47" fmla="*/ 501 h 909"/>
                <a:gd name="T48" fmla="*/ 1010 w 1134"/>
                <a:gd name="T49" fmla="*/ 550 h 909"/>
                <a:gd name="T50" fmla="*/ 968 w 1134"/>
                <a:gd name="T51" fmla="*/ 597 h 909"/>
                <a:gd name="T52" fmla="*/ 923 w 1134"/>
                <a:gd name="T53" fmla="*/ 643 h 909"/>
                <a:gd name="T54" fmla="*/ 871 w 1134"/>
                <a:gd name="T55" fmla="*/ 688 h 909"/>
                <a:gd name="T56" fmla="*/ 818 w 1134"/>
                <a:gd name="T57" fmla="*/ 727 h 909"/>
                <a:gd name="T58" fmla="*/ 763 w 1134"/>
                <a:gd name="T59" fmla="*/ 765 h 909"/>
                <a:gd name="T60" fmla="*/ 703 w 1134"/>
                <a:gd name="T61" fmla="*/ 800 h 909"/>
                <a:gd name="T62" fmla="*/ 644 w 1134"/>
                <a:gd name="T63" fmla="*/ 830 h 909"/>
                <a:gd name="T64" fmla="*/ 583 w 1134"/>
                <a:gd name="T65" fmla="*/ 855 h 909"/>
                <a:gd name="T66" fmla="*/ 519 w 1134"/>
                <a:gd name="T67" fmla="*/ 877 h 909"/>
                <a:gd name="T68" fmla="*/ 460 w 1134"/>
                <a:gd name="T69" fmla="*/ 893 h 909"/>
                <a:gd name="T70" fmla="*/ 401 w 1134"/>
                <a:gd name="T71" fmla="*/ 903 h 909"/>
                <a:gd name="T72" fmla="*/ 342 w 1134"/>
                <a:gd name="T73" fmla="*/ 909 h 909"/>
                <a:gd name="T74" fmla="*/ 286 w 1134"/>
                <a:gd name="T75" fmla="*/ 909 h 909"/>
                <a:gd name="T76" fmla="*/ 235 w 1134"/>
                <a:gd name="T77" fmla="*/ 905 h 909"/>
                <a:gd name="T78" fmla="*/ 187 w 1134"/>
                <a:gd name="T79" fmla="*/ 893 h 909"/>
                <a:gd name="T80" fmla="*/ 144 w 1134"/>
                <a:gd name="T81" fmla="*/ 877 h 909"/>
                <a:gd name="T82" fmla="*/ 106 w 1134"/>
                <a:gd name="T83" fmla="*/ 857 h 909"/>
                <a:gd name="T84" fmla="*/ 73 w 1134"/>
                <a:gd name="T85" fmla="*/ 832 h 909"/>
                <a:gd name="T86" fmla="*/ 45 w 1134"/>
                <a:gd name="T87" fmla="*/ 802 h 909"/>
                <a:gd name="T88" fmla="*/ 23 w 1134"/>
                <a:gd name="T89" fmla="*/ 769 h 909"/>
                <a:gd name="T90" fmla="*/ 9 w 1134"/>
                <a:gd name="T91" fmla="*/ 731 h 909"/>
                <a:gd name="T92" fmla="*/ 2 w 1134"/>
                <a:gd name="T93" fmla="*/ 690 h 909"/>
                <a:gd name="T94" fmla="*/ 0 w 1134"/>
                <a:gd name="T95" fmla="*/ 647 h 909"/>
                <a:gd name="T96" fmla="*/ 5 w 1134"/>
                <a:gd name="T97" fmla="*/ 601 h 909"/>
                <a:gd name="T98" fmla="*/ 15 w 1134"/>
                <a:gd name="T99" fmla="*/ 554 h 909"/>
                <a:gd name="T100" fmla="*/ 35 w 1134"/>
                <a:gd name="T101" fmla="*/ 505 h 909"/>
                <a:gd name="T102" fmla="*/ 59 w 1134"/>
                <a:gd name="T103" fmla="*/ 455 h 909"/>
                <a:gd name="T104" fmla="*/ 88 w 1134"/>
                <a:gd name="T105" fmla="*/ 406 h 909"/>
                <a:gd name="T106" fmla="*/ 124 w 1134"/>
                <a:gd name="T107" fmla="*/ 359 h 909"/>
                <a:gd name="T108" fmla="*/ 166 w 1134"/>
                <a:gd name="T109" fmla="*/ 311 h 909"/>
                <a:gd name="T110" fmla="*/ 211 w 1134"/>
                <a:gd name="T111" fmla="*/ 264 h 909"/>
                <a:gd name="T112" fmla="*/ 262 w 1134"/>
                <a:gd name="T113" fmla="*/ 221 h 909"/>
                <a:gd name="T114" fmla="*/ 316 w 1134"/>
                <a:gd name="T115" fmla="*/ 179 h 909"/>
                <a:gd name="T116" fmla="*/ 371 w 1134"/>
                <a:gd name="T117" fmla="*/ 142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909">
                  <a:moveTo>
                    <a:pt x="371" y="142"/>
                  </a:moveTo>
                  <a:lnTo>
                    <a:pt x="430" y="108"/>
                  </a:lnTo>
                  <a:lnTo>
                    <a:pt x="492" y="79"/>
                  </a:lnTo>
                  <a:lnTo>
                    <a:pt x="551" y="53"/>
                  </a:lnTo>
                  <a:lnTo>
                    <a:pt x="614" y="32"/>
                  </a:lnTo>
                  <a:lnTo>
                    <a:pt x="674" y="16"/>
                  </a:lnTo>
                  <a:lnTo>
                    <a:pt x="735" y="6"/>
                  </a:lnTo>
                  <a:lnTo>
                    <a:pt x="792" y="0"/>
                  </a:lnTo>
                  <a:lnTo>
                    <a:pt x="848" y="0"/>
                  </a:lnTo>
                  <a:lnTo>
                    <a:pt x="899" y="4"/>
                  </a:lnTo>
                  <a:lnTo>
                    <a:pt x="946" y="14"/>
                  </a:lnTo>
                  <a:lnTo>
                    <a:pt x="990" y="30"/>
                  </a:lnTo>
                  <a:lnTo>
                    <a:pt x="1027" y="51"/>
                  </a:lnTo>
                  <a:lnTo>
                    <a:pt x="1061" y="77"/>
                  </a:lnTo>
                  <a:lnTo>
                    <a:pt x="1089" y="107"/>
                  </a:lnTo>
                  <a:lnTo>
                    <a:pt x="1110" y="140"/>
                  </a:lnTo>
                  <a:lnTo>
                    <a:pt x="1124" y="177"/>
                  </a:lnTo>
                  <a:lnTo>
                    <a:pt x="1132" y="217"/>
                  </a:lnTo>
                  <a:lnTo>
                    <a:pt x="1134" y="260"/>
                  </a:lnTo>
                  <a:lnTo>
                    <a:pt x="1128" y="308"/>
                  </a:lnTo>
                  <a:lnTo>
                    <a:pt x="1118" y="355"/>
                  </a:lnTo>
                  <a:lnTo>
                    <a:pt x="1099" y="402"/>
                  </a:lnTo>
                  <a:lnTo>
                    <a:pt x="1075" y="451"/>
                  </a:lnTo>
                  <a:lnTo>
                    <a:pt x="1045" y="501"/>
                  </a:lnTo>
                  <a:lnTo>
                    <a:pt x="1010" y="550"/>
                  </a:lnTo>
                  <a:lnTo>
                    <a:pt x="968" y="597"/>
                  </a:lnTo>
                  <a:lnTo>
                    <a:pt x="923" y="643"/>
                  </a:lnTo>
                  <a:lnTo>
                    <a:pt x="871" y="688"/>
                  </a:lnTo>
                  <a:lnTo>
                    <a:pt x="818" y="727"/>
                  </a:lnTo>
                  <a:lnTo>
                    <a:pt x="763" y="765"/>
                  </a:lnTo>
                  <a:lnTo>
                    <a:pt x="703" y="800"/>
                  </a:lnTo>
                  <a:lnTo>
                    <a:pt x="644" y="830"/>
                  </a:lnTo>
                  <a:lnTo>
                    <a:pt x="583" y="855"/>
                  </a:lnTo>
                  <a:lnTo>
                    <a:pt x="519" y="877"/>
                  </a:lnTo>
                  <a:lnTo>
                    <a:pt x="460" y="893"/>
                  </a:lnTo>
                  <a:lnTo>
                    <a:pt x="401" y="903"/>
                  </a:lnTo>
                  <a:lnTo>
                    <a:pt x="342" y="909"/>
                  </a:lnTo>
                  <a:lnTo>
                    <a:pt x="286" y="909"/>
                  </a:lnTo>
                  <a:lnTo>
                    <a:pt x="235" y="905"/>
                  </a:lnTo>
                  <a:lnTo>
                    <a:pt x="187" y="893"/>
                  </a:lnTo>
                  <a:lnTo>
                    <a:pt x="144" y="877"/>
                  </a:lnTo>
                  <a:lnTo>
                    <a:pt x="106" y="857"/>
                  </a:lnTo>
                  <a:lnTo>
                    <a:pt x="73" y="832"/>
                  </a:lnTo>
                  <a:lnTo>
                    <a:pt x="45" y="802"/>
                  </a:lnTo>
                  <a:lnTo>
                    <a:pt x="23" y="769"/>
                  </a:lnTo>
                  <a:lnTo>
                    <a:pt x="9" y="731"/>
                  </a:lnTo>
                  <a:lnTo>
                    <a:pt x="2" y="690"/>
                  </a:lnTo>
                  <a:lnTo>
                    <a:pt x="0" y="647"/>
                  </a:lnTo>
                  <a:lnTo>
                    <a:pt x="5" y="601"/>
                  </a:lnTo>
                  <a:lnTo>
                    <a:pt x="15" y="554"/>
                  </a:lnTo>
                  <a:lnTo>
                    <a:pt x="35" y="505"/>
                  </a:lnTo>
                  <a:lnTo>
                    <a:pt x="59" y="455"/>
                  </a:lnTo>
                  <a:lnTo>
                    <a:pt x="88" y="406"/>
                  </a:lnTo>
                  <a:lnTo>
                    <a:pt x="124" y="359"/>
                  </a:lnTo>
                  <a:lnTo>
                    <a:pt x="166" y="311"/>
                  </a:lnTo>
                  <a:lnTo>
                    <a:pt x="211" y="264"/>
                  </a:lnTo>
                  <a:lnTo>
                    <a:pt x="262" y="221"/>
                  </a:lnTo>
                  <a:lnTo>
                    <a:pt x="316" y="179"/>
                  </a:lnTo>
                  <a:lnTo>
                    <a:pt x="371" y="1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574" name="Group 30"/>
          <p:cNvGrpSpPr>
            <a:grpSpLocks noChangeAspect="1"/>
          </p:cNvGrpSpPr>
          <p:nvPr/>
        </p:nvGrpSpPr>
        <p:grpSpPr bwMode="auto">
          <a:xfrm>
            <a:off x="8510588" y="4546601"/>
            <a:ext cx="1274762" cy="2041525"/>
            <a:chOff x="1193" y="1212"/>
            <a:chExt cx="1218" cy="1950"/>
          </a:xfrm>
        </p:grpSpPr>
        <p:sp>
          <p:nvSpPr>
            <p:cNvPr id="1644575" name="Rectangle 31"/>
            <p:cNvSpPr>
              <a:spLocks noChangeAspect="1" noChangeArrowheads="1"/>
            </p:cNvSpPr>
            <p:nvPr/>
          </p:nvSpPr>
          <p:spPr bwMode="auto">
            <a:xfrm>
              <a:off x="1603" y="1212"/>
              <a:ext cx="10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576" name="Freeform 32"/>
            <p:cNvSpPr>
              <a:spLocks noChangeAspect="1"/>
            </p:cNvSpPr>
            <p:nvPr/>
          </p:nvSpPr>
          <p:spPr bwMode="auto">
            <a:xfrm>
              <a:off x="1193" y="1246"/>
              <a:ext cx="1218" cy="1916"/>
            </a:xfrm>
            <a:custGeom>
              <a:avLst/>
              <a:gdLst>
                <a:gd name="T0" fmla="*/ 87 w 1218"/>
                <a:gd name="T1" fmla="*/ 724 h 1916"/>
                <a:gd name="T2" fmla="*/ 148 w 1218"/>
                <a:gd name="T3" fmla="*/ 566 h 1916"/>
                <a:gd name="T4" fmla="*/ 225 w 1218"/>
                <a:gd name="T5" fmla="*/ 420 h 1916"/>
                <a:gd name="T6" fmla="*/ 312 w 1218"/>
                <a:gd name="T7" fmla="*/ 290 h 1916"/>
                <a:gd name="T8" fmla="*/ 409 w 1218"/>
                <a:gd name="T9" fmla="*/ 182 h 1916"/>
                <a:gd name="T10" fmla="*/ 514 w 1218"/>
                <a:gd name="T11" fmla="*/ 97 h 1916"/>
                <a:gd name="T12" fmla="*/ 619 w 1218"/>
                <a:gd name="T13" fmla="*/ 38 h 1916"/>
                <a:gd name="T14" fmla="*/ 725 w 1218"/>
                <a:gd name="T15" fmla="*/ 6 h 1916"/>
                <a:gd name="T16" fmla="*/ 826 w 1218"/>
                <a:gd name="T17" fmla="*/ 4 h 1916"/>
                <a:gd name="T18" fmla="*/ 923 w 1218"/>
                <a:gd name="T19" fmla="*/ 30 h 1916"/>
                <a:gd name="T20" fmla="*/ 1008 w 1218"/>
                <a:gd name="T21" fmla="*/ 85 h 1916"/>
                <a:gd name="T22" fmla="*/ 1081 w 1218"/>
                <a:gd name="T23" fmla="*/ 168 h 1916"/>
                <a:gd name="T24" fmla="*/ 1142 w 1218"/>
                <a:gd name="T25" fmla="*/ 272 h 1916"/>
                <a:gd name="T26" fmla="*/ 1184 w 1218"/>
                <a:gd name="T27" fmla="*/ 399 h 1916"/>
                <a:gd name="T28" fmla="*/ 1212 w 1218"/>
                <a:gd name="T29" fmla="*/ 543 h 1916"/>
                <a:gd name="T30" fmla="*/ 1218 w 1218"/>
                <a:gd name="T31" fmla="*/ 698 h 1916"/>
                <a:gd name="T32" fmla="*/ 1208 w 1218"/>
                <a:gd name="T33" fmla="*/ 862 h 1916"/>
                <a:gd name="T34" fmla="*/ 1178 w 1218"/>
                <a:gd name="T35" fmla="*/ 1029 h 1916"/>
                <a:gd name="T36" fmla="*/ 1133 w 1218"/>
                <a:gd name="T37" fmla="*/ 1193 h 1916"/>
                <a:gd name="T38" fmla="*/ 1069 w 1218"/>
                <a:gd name="T39" fmla="*/ 1351 h 1916"/>
                <a:gd name="T40" fmla="*/ 992 w 1218"/>
                <a:gd name="T41" fmla="*/ 1496 h 1916"/>
                <a:gd name="T42" fmla="*/ 905 w 1218"/>
                <a:gd name="T43" fmla="*/ 1627 h 1916"/>
                <a:gd name="T44" fmla="*/ 808 w 1218"/>
                <a:gd name="T45" fmla="*/ 1735 h 1916"/>
                <a:gd name="T46" fmla="*/ 706 w 1218"/>
                <a:gd name="T47" fmla="*/ 1820 h 1916"/>
                <a:gd name="T48" fmla="*/ 599 w 1218"/>
                <a:gd name="T49" fmla="*/ 1879 h 1916"/>
                <a:gd name="T50" fmla="*/ 494 w 1218"/>
                <a:gd name="T51" fmla="*/ 1910 h 1916"/>
                <a:gd name="T52" fmla="*/ 391 w 1218"/>
                <a:gd name="T53" fmla="*/ 1912 h 1916"/>
                <a:gd name="T54" fmla="*/ 296 w 1218"/>
                <a:gd name="T55" fmla="*/ 1887 h 1916"/>
                <a:gd name="T56" fmla="*/ 209 w 1218"/>
                <a:gd name="T57" fmla="*/ 1832 h 1916"/>
                <a:gd name="T58" fmla="*/ 136 w 1218"/>
                <a:gd name="T59" fmla="*/ 1751 h 1916"/>
                <a:gd name="T60" fmla="*/ 77 w 1218"/>
                <a:gd name="T61" fmla="*/ 1644 h 1916"/>
                <a:gd name="T62" fmla="*/ 33 w 1218"/>
                <a:gd name="T63" fmla="*/ 1518 h 1916"/>
                <a:gd name="T64" fmla="*/ 8 w 1218"/>
                <a:gd name="T65" fmla="*/ 1374 h 1916"/>
                <a:gd name="T66" fmla="*/ 0 w 1218"/>
                <a:gd name="T67" fmla="*/ 1219 h 1916"/>
                <a:gd name="T68" fmla="*/ 12 w 1218"/>
                <a:gd name="T69" fmla="*/ 1055 h 1916"/>
                <a:gd name="T70" fmla="*/ 39 w 1218"/>
                <a:gd name="T71" fmla="*/ 887 h 1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8" h="1916">
                  <a:moveTo>
                    <a:pt x="61" y="805"/>
                  </a:moveTo>
                  <a:lnTo>
                    <a:pt x="87" y="724"/>
                  </a:lnTo>
                  <a:lnTo>
                    <a:pt x="116" y="643"/>
                  </a:lnTo>
                  <a:lnTo>
                    <a:pt x="148" y="566"/>
                  </a:lnTo>
                  <a:lnTo>
                    <a:pt x="186" y="491"/>
                  </a:lnTo>
                  <a:lnTo>
                    <a:pt x="225" y="420"/>
                  </a:lnTo>
                  <a:lnTo>
                    <a:pt x="267" y="353"/>
                  </a:lnTo>
                  <a:lnTo>
                    <a:pt x="312" y="290"/>
                  </a:lnTo>
                  <a:lnTo>
                    <a:pt x="360" y="233"/>
                  </a:lnTo>
                  <a:lnTo>
                    <a:pt x="409" y="182"/>
                  </a:lnTo>
                  <a:lnTo>
                    <a:pt x="460" y="136"/>
                  </a:lnTo>
                  <a:lnTo>
                    <a:pt x="514" y="97"/>
                  </a:lnTo>
                  <a:lnTo>
                    <a:pt x="565" y="64"/>
                  </a:lnTo>
                  <a:lnTo>
                    <a:pt x="619" y="38"/>
                  </a:lnTo>
                  <a:lnTo>
                    <a:pt x="672" y="18"/>
                  </a:lnTo>
                  <a:lnTo>
                    <a:pt x="725" y="6"/>
                  </a:lnTo>
                  <a:lnTo>
                    <a:pt x="777" y="0"/>
                  </a:lnTo>
                  <a:lnTo>
                    <a:pt x="826" y="4"/>
                  </a:lnTo>
                  <a:lnTo>
                    <a:pt x="876" y="14"/>
                  </a:lnTo>
                  <a:lnTo>
                    <a:pt x="923" y="30"/>
                  </a:lnTo>
                  <a:lnTo>
                    <a:pt x="966" y="54"/>
                  </a:lnTo>
                  <a:lnTo>
                    <a:pt x="1008" y="85"/>
                  </a:lnTo>
                  <a:lnTo>
                    <a:pt x="1048" y="123"/>
                  </a:lnTo>
                  <a:lnTo>
                    <a:pt x="1081" y="168"/>
                  </a:lnTo>
                  <a:lnTo>
                    <a:pt x="1113" y="217"/>
                  </a:lnTo>
                  <a:lnTo>
                    <a:pt x="1142" y="272"/>
                  </a:lnTo>
                  <a:lnTo>
                    <a:pt x="1166" y="334"/>
                  </a:lnTo>
                  <a:lnTo>
                    <a:pt x="1184" y="399"/>
                  </a:lnTo>
                  <a:lnTo>
                    <a:pt x="1200" y="470"/>
                  </a:lnTo>
                  <a:lnTo>
                    <a:pt x="1212" y="543"/>
                  </a:lnTo>
                  <a:lnTo>
                    <a:pt x="1218" y="619"/>
                  </a:lnTo>
                  <a:lnTo>
                    <a:pt x="1218" y="698"/>
                  </a:lnTo>
                  <a:lnTo>
                    <a:pt x="1216" y="779"/>
                  </a:lnTo>
                  <a:lnTo>
                    <a:pt x="1208" y="862"/>
                  </a:lnTo>
                  <a:lnTo>
                    <a:pt x="1196" y="947"/>
                  </a:lnTo>
                  <a:lnTo>
                    <a:pt x="1178" y="1029"/>
                  </a:lnTo>
                  <a:lnTo>
                    <a:pt x="1156" y="1112"/>
                  </a:lnTo>
                  <a:lnTo>
                    <a:pt x="1133" y="1193"/>
                  </a:lnTo>
                  <a:lnTo>
                    <a:pt x="1103" y="1274"/>
                  </a:lnTo>
                  <a:lnTo>
                    <a:pt x="1069" y="1351"/>
                  </a:lnTo>
                  <a:lnTo>
                    <a:pt x="1034" y="1426"/>
                  </a:lnTo>
                  <a:lnTo>
                    <a:pt x="992" y="1496"/>
                  </a:lnTo>
                  <a:lnTo>
                    <a:pt x="951" y="1563"/>
                  </a:lnTo>
                  <a:lnTo>
                    <a:pt x="905" y="1627"/>
                  </a:lnTo>
                  <a:lnTo>
                    <a:pt x="858" y="1684"/>
                  </a:lnTo>
                  <a:lnTo>
                    <a:pt x="808" y="1735"/>
                  </a:lnTo>
                  <a:lnTo>
                    <a:pt x="757" y="1780"/>
                  </a:lnTo>
                  <a:lnTo>
                    <a:pt x="706" y="1820"/>
                  </a:lnTo>
                  <a:lnTo>
                    <a:pt x="652" y="1853"/>
                  </a:lnTo>
                  <a:lnTo>
                    <a:pt x="599" y="1879"/>
                  </a:lnTo>
                  <a:lnTo>
                    <a:pt x="545" y="1899"/>
                  </a:lnTo>
                  <a:lnTo>
                    <a:pt x="494" y="1910"/>
                  </a:lnTo>
                  <a:lnTo>
                    <a:pt x="443" y="1916"/>
                  </a:lnTo>
                  <a:lnTo>
                    <a:pt x="391" y="1912"/>
                  </a:lnTo>
                  <a:lnTo>
                    <a:pt x="342" y="1902"/>
                  </a:lnTo>
                  <a:lnTo>
                    <a:pt x="296" y="1887"/>
                  </a:lnTo>
                  <a:lnTo>
                    <a:pt x="251" y="1863"/>
                  </a:lnTo>
                  <a:lnTo>
                    <a:pt x="209" y="1832"/>
                  </a:lnTo>
                  <a:lnTo>
                    <a:pt x="172" y="1794"/>
                  </a:lnTo>
                  <a:lnTo>
                    <a:pt x="136" y="1751"/>
                  </a:lnTo>
                  <a:lnTo>
                    <a:pt x="105" y="1699"/>
                  </a:lnTo>
                  <a:lnTo>
                    <a:pt x="77" y="1644"/>
                  </a:lnTo>
                  <a:lnTo>
                    <a:pt x="53" y="1583"/>
                  </a:lnTo>
                  <a:lnTo>
                    <a:pt x="33" y="1518"/>
                  </a:lnTo>
                  <a:lnTo>
                    <a:pt x="18" y="1449"/>
                  </a:lnTo>
                  <a:lnTo>
                    <a:pt x="8" y="1374"/>
                  </a:lnTo>
                  <a:lnTo>
                    <a:pt x="2" y="1297"/>
                  </a:lnTo>
                  <a:lnTo>
                    <a:pt x="0" y="1219"/>
                  </a:lnTo>
                  <a:lnTo>
                    <a:pt x="4" y="1138"/>
                  </a:lnTo>
                  <a:lnTo>
                    <a:pt x="12" y="1055"/>
                  </a:lnTo>
                  <a:lnTo>
                    <a:pt x="24" y="972"/>
                  </a:lnTo>
                  <a:lnTo>
                    <a:pt x="39" y="887"/>
                  </a:lnTo>
                  <a:lnTo>
                    <a:pt x="61" y="80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4577" name="Text Box 33"/>
          <p:cNvSpPr txBox="1">
            <a:spLocks noChangeArrowheads="1"/>
          </p:cNvSpPr>
          <p:nvPr/>
        </p:nvSpPr>
        <p:spPr bwMode="auto">
          <a:xfrm>
            <a:off x="4911725" y="25908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MIN</a:t>
            </a:r>
          </a:p>
        </p:txBody>
      </p:sp>
      <p:sp>
        <p:nvSpPr>
          <p:cNvPr id="1644578" name="Text Box 34"/>
          <p:cNvSpPr txBox="1">
            <a:spLocks noChangeArrowheads="1"/>
          </p:cNvSpPr>
          <p:nvPr/>
        </p:nvSpPr>
        <p:spPr bwMode="auto">
          <a:xfrm>
            <a:off x="6816725" y="2590800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MAX</a:t>
            </a:r>
          </a:p>
        </p:txBody>
      </p:sp>
      <p:grpSp>
        <p:nvGrpSpPr>
          <p:cNvPr id="1644579" name="Group 35"/>
          <p:cNvGrpSpPr>
            <a:grpSpLocks noChangeAspect="1"/>
          </p:cNvGrpSpPr>
          <p:nvPr/>
        </p:nvGrpSpPr>
        <p:grpSpPr bwMode="auto">
          <a:xfrm>
            <a:off x="2478089" y="4502151"/>
            <a:ext cx="1978025" cy="1797507"/>
            <a:chOff x="438" y="1309"/>
            <a:chExt cx="1937" cy="1759"/>
          </a:xfrm>
        </p:grpSpPr>
        <p:sp>
          <p:nvSpPr>
            <p:cNvPr id="1644580" name="Freeform 36"/>
            <p:cNvSpPr>
              <a:spLocks noChangeAspect="1"/>
            </p:cNvSpPr>
            <p:nvPr/>
          </p:nvSpPr>
          <p:spPr bwMode="auto">
            <a:xfrm>
              <a:off x="1038" y="2002"/>
              <a:ext cx="88" cy="87"/>
            </a:xfrm>
            <a:custGeom>
              <a:avLst/>
              <a:gdLst>
                <a:gd name="T0" fmla="*/ 0 w 88"/>
                <a:gd name="T1" fmla="*/ 43 h 87"/>
                <a:gd name="T2" fmla="*/ 4 w 88"/>
                <a:gd name="T3" fmla="*/ 26 h 87"/>
                <a:gd name="T4" fmla="*/ 13 w 88"/>
                <a:gd name="T5" fmla="*/ 13 h 87"/>
                <a:gd name="T6" fmla="*/ 28 w 88"/>
                <a:gd name="T7" fmla="*/ 2 h 87"/>
                <a:gd name="T8" fmla="*/ 45 w 88"/>
                <a:gd name="T9" fmla="*/ 0 h 87"/>
                <a:gd name="T10" fmla="*/ 62 w 88"/>
                <a:gd name="T11" fmla="*/ 2 h 87"/>
                <a:gd name="T12" fmla="*/ 75 w 88"/>
                <a:gd name="T13" fmla="*/ 13 h 87"/>
                <a:gd name="T14" fmla="*/ 86 w 88"/>
                <a:gd name="T15" fmla="*/ 26 h 87"/>
                <a:gd name="T16" fmla="*/ 88 w 88"/>
                <a:gd name="T17" fmla="*/ 43 h 87"/>
                <a:gd name="T18" fmla="*/ 86 w 88"/>
                <a:gd name="T19" fmla="*/ 61 h 87"/>
                <a:gd name="T20" fmla="*/ 75 w 88"/>
                <a:gd name="T21" fmla="*/ 74 h 87"/>
                <a:gd name="T22" fmla="*/ 62 w 88"/>
                <a:gd name="T23" fmla="*/ 84 h 87"/>
                <a:gd name="T24" fmla="*/ 45 w 88"/>
                <a:gd name="T25" fmla="*/ 87 h 87"/>
                <a:gd name="T26" fmla="*/ 28 w 88"/>
                <a:gd name="T27" fmla="*/ 84 h 87"/>
                <a:gd name="T28" fmla="*/ 13 w 88"/>
                <a:gd name="T29" fmla="*/ 74 h 87"/>
                <a:gd name="T30" fmla="*/ 4 w 88"/>
                <a:gd name="T31" fmla="*/ 61 h 87"/>
                <a:gd name="T32" fmla="*/ 0 w 88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6" y="26"/>
                  </a:lnTo>
                  <a:lnTo>
                    <a:pt x="88" y="43"/>
                  </a:lnTo>
                  <a:lnTo>
                    <a:pt x="86" y="61"/>
                  </a:lnTo>
                  <a:lnTo>
                    <a:pt x="75" y="74"/>
                  </a:lnTo>
                  <a:lnTo>
                    <a:pt x="62" y="84"/>
                  </a:lnTo>
                  <a:lnTo>
                    <a:pt x="45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1" name="Freeform 37"/>
            <p:cNvSpPr>
              <a:spLocks noChangeAspect="1"/>
            </p:cNvSpPr>
            <p:nvPr/>
          </p:nvSpPr>
          <p:spPr bwMode="auto">
            <a:xfrm>
              <a:off x="1860" y="1361"/>
              <a:ext cx="89" cy="88"/>
            </a:xfrm>
            <a:custGeom>
              <a:avLst/>
              <a:gdLst>
                <a:gd name="T0" fmla="*/ 0 w 89"/>
                <a:gd name="T1" fmla="*/ 43 h 88"/>
                <a:gd name="T2" fmla="*/ 4 w 89"/>
                <a:gd name="T3" fmla="*/ 26 h 88"/>
                <a:gd name="T4" fmla="*/ 13 w 89"/>
                <a:gd name="T5" fmla="*/ 13 h 88"/>
                <a:gd name="T6" fmla="*/ 28 w 89"/>
                <a:gd name="T7" fmla="*/ 2 h 88"/>
                <a:gd name="T8" fmla="*/ 45 w 89"/>
                <a:gd name="T9" fmla="*/ 0 h 88"/>
                <a:gd name="T10" fmla="*/ 63 w 89"/>
                <a:gd name="T11" fmla="*/ 2 h 88"/>
                <a:gd name="T12" fmla="*/ 76 w 89"/>
                <a:gd name="T13" fmla="*/ 13 h 88"/>
                <a:gd name="T14" fmla="*/ 86 w 89"/>
                <a:gd name="T15" fmla="*/ 26 h 88"/>
                <a:gd name="T16" fmla="*/ 89 w 89"/>
                <a:gd name="T17" fmla="*/ 43 h 88"/>
                <a:gd name="T18" fmla="*/ 86 w 89"/>
                <a:gd name="T19" fmla="*/ 60 h 88"/>
                <a:gd name="T20" fmla="*/ 76 w 89"/>
                <a:gd name="T21" fmla="*/ 76 h 88"/>
                <a:gd name="T22" fmla="*/ 63 w 89"/>
                <a:gd name="T23" fmla="*/ 84 h 88"/>
                <a:gd name="T24" fmla="*/ 45 w 89"/>
                <a:gd name="T25" fmla="*/ 88 h 88"/>
                <a:gd name="T26" fmla="*/ 28 w 89"/>
                <a:gd name="T27" fmla="*/ 84 h 88"/>
                <a:gd name="T28" fmla="*/ 13 w 89"/>
                <a:gd name="T29" fmla="*/ 76 h 88"/>
                <a:gd name="T30" fmla="*/ 4 w 89"/>
                <a:gd name="T31" fmla="*/ 60 h 88"/>
                <a:gd name="T32" fmla="*/ 0 w 89"/>
                <a:gd name="T33" fmla="*/ 4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6" y="26"/>
                  </a:lnTo>
                  <a:lnTo>
                    <a:pt x="89" y="43"/>
                  </a:lnTo>
                  <a:lnTo>
                    <a:pt x="86" y="60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8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2" name="Freeform 38"/>
            <p:cNvSpPr>
              <a:spLocks noChangeAspect="1"/>
            </p:cNvSpPr>
            <p:nvPr/>
          </p:nvSpPr>
          <p:spPr bwMode="auto">
            <a:xfrm>
              <a:off x="1260" y="2875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2 h 88"/>
                <a:gd name="T6" fmla="*/ 29 w 89"/>
                <a:gd name="T7" fmla="*/ 4 h 88"/>
                <a:gd name="T8" fmla="*/ 46 w 89"/>
                <a:gd name="T9" fmla="*/ 0 h 88"/>
                <a:gd name="T10" fmla="*/ 63 w 89"/>
                <a:gd name="T11" fmla="*/ 4 h 88"/>
                <a:gd name="T12" fmla="*/ 76 w 89"/>
                <a:gd name="T13" fmla="*/ 12 h 88"/>
                <a:gd name="T14" fmla="*/ 87 w 89"/>
                <a:gd name="T15" fmla="*/ 28 h 88"/>
                <a:gd name="T16" fmla="*/ 89 w 89"/>
                <a:gd name="T17" fmla="*/ 45 h 88"/>
                <a:gd name="T18" fmla="*/ 87 w 89"/>
                <a:gd name="T19" fmla="*/ 62 h 88"/>
                <a:gd name="T20" fmla="*/ 76 w 89"/>
                <a:gd name="T21" fmla="*/ 75 h 88"/>
                <a:gd name="T22" fmla="*/ 63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2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3" y="4"/>
                  </a:lnTo>
                  <a:lnTo>
                    <a:pt x="76" y="12"/>
                  </a:lnTo>
                  <a:lnTo>
                    <a:pt x="87" y="28"/>
                  </a:lnTo>
                  <a:lnTo>
                    <a:pt x="89" y="45"/>
                  </a:lnTo>
                  <a:lnTo>
                    <a:pt x="87" y="62"/>
                  </a:lnTo>
                  <a:lnTo>
                    <a:pt x="76" y="75"/>
                  </a:lnTo>
                  <a:lnTo>
                    <a:pt x="63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3" name="Freeform 39"/>
            <p:cNvSpPr>
              <a:spLocks noChangeAspect="1"/>
            </p:cNvSpPr>
            <p:nvPr/>
          </p:nvSpPr>
          <p:spPr bwMode="auto">
            <a:xfrm>
              <a:off x="438" y="1875"/>
              <a:ext cx="87" cy="88"/>
            </a:xfrm>
            <a:custGeom>
              <a:avLst/>
              <a:gdLst>
                <a:gd name="T0" fmla="*/ 0 w 87"/>
                <a:gd name="T1" fmla="*/ 45 h 88"/>
                <a:gd name="T2" fmla="*/ 2 w 87"/>
                <a:gd name="T3" fmla="*/ 28 h 88"/>
                <a:gd name="T4" fmla="*/ 11 w 87"/>
                <a:gd name="T5" fmla="*/ 13 h 88"/>
                <a:gd name="T6" fmla="*/ 26 w 87"/>
                <a:gd name="T7" fmla="*/ 4 h 88"/>
                <a:gd name="T8" fmla="*/ 44 w 87"/>
                <a:gd name="T9" fmla="*/ 0 h 88"/>
                <a:gd name="T10" fmla="*/ 61 w 87"/>
                <a:gd name="T11" fmla="*/ 4 h 88"/>
                <a:gd name="T12" fmla="*/ 74 w 87"/>
                <a:gd name="T13" fmla="*/ 13 h 88"/>
                <a:gd name="T14" fmla="*/ 85 w 87"/>
                <a:gd name="T15" fmla="*/ 28 h 88"/>
                <a:gd name="T16" fmla="*/ 87 w 87"/>
                <a:gd name="T17" fmla="*/ 45 h 88"/>
                <a:gd name="T18" fmla="*/ 85 w 87"/>
                <a:gd name="T19" fmla="*/ 62 h 88"/>
                <a:gd name="T20" fmla="*/ 74 w 87"/>
                <a:gd name="T21" fmla="*/ 75 h 88"/>
                <a:gd name="T22" fmla="*/ 61 w 87"/>
                <a:gd name="T23" fmla="*/ 86 h 88"/>
                <a:gd name="T24" fmla="*/ 44 w 87"/>
                <a:gd name="T25" fmla="*/ 88 h 88"/>
                <a:gd name="T26" fmla="*/ 26 w 87"/>
                <a:gd name="T27" fmla="*/ 86 h 88"/>
                <a:gd name="T28" fmla="*/ 11 w 87"/>
                <a:gd name="T29" fmla="*/ 75 h 88"/>
                <a:gd name="T30" fmla="*/ 2 w 87"/>
                <a:gd name="T31" fmla="*/ 62 h 88"/>
                <a:gd name="T32" fmla="*/ 0 w 87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8">
                  <a:moveTo>
                    <a:pt x="0" y="45"/>
                  </a:moveTo>
                  <a:lnTo>
                    <a:pt x="2" y="28"/>
                  </a:lnTo>
                  <a:lnTo>
                    <a:pt x="11" y="13"/>
                  </a:lnTo>
                  <a:lnTo>
                    <a:pt x="26" y="4"/>
                  </a:lnTo>
                  <a:lnTo>
                    <a:pt x="44" y="0"/>
                  </a:lnTo>
                  <a:lnTo>
                    <a:pt x="61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5"/>
                  </a:lnTo>
                  <a:lnTo>
                    <a:pt x="61" y="86"/>
                  </a:lnTo>
                  <a:lnTo>
                    <a:pt x="44" y="88"/>
                  </a:lnTo>
                  <a:lnTo>
                    <a:pt x="26" y="86"/>
                  </a:lnTo>
                  <a:lnTo>
                    <a:pt x="11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4" name="Freeform 40"/>
            <p:cNvSpPr>
              <a:spLocks noChangeAspect="1"/>
            </p:cNvSpPr>
            <p:nvPr/>
          </p:nvSpPr>
          <p:spPr bwMode="auto">
            <a:xfrm>
              <a:off x="1617" y="2309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5 w 89"/>
                <a:gd name="T3" fmla="*/ 28 h 88"/>
                <a:gd name="T4" fmla="*/ 13 w 89"/>
                <a:gd name="T5" fmla="*/ 13 h 88"/>
                <a:gd name="T6" fmla="*/ 29 w 89"/>
                <a:gd name="T7" fmla="*/ 4 h 88"/>
                <a:gd name="T8" fmla="*/ 46 w 89"/>
                <a:gd name="T9" fmla="*/ 0 h 88"/>
                <a:gd name="T10" fmla="*/ 61 w 89"/>
                <a:gd name="T11" fmla="*/ 4 h 88"/>
                <a:gd name="T12" fmla="*/ 76 w 89"/>
                <a:gd name="T13" fmla="*/ 13 h 88"/>
                <a:gd name="T14" fmla="*/ 85 w 89"/>
                <a:gd name="T15" fmla="*/ 28 h 88"/>
                <a:gd name="T16" fmla="*/ 89 w 89"/>
                <a:gd name="T17" fmla="*/ 45 h 88"/>
                <a:gd name="T18" fmla="*/ 85 w 89"/>
                <a:gd name="T19" fmla="*/ 62 h 88"/>
                <a:gd name="T20" fmla="*/ 76 w 89"/>
                <a:gd name="T21" fmla="*/ 75 h 88"/>
                <a:gd name="T22" fmla="*/ 61 w 89"/>
                <a:gd name="T23" fmla="*/ 86 h 88"/>
                <a:gd name="T24" fmla="*/ 46 w 89"/>
                <a:gd name="T25" fmla="*/ 88 h 88"/>
                <a:gd name="T26" fmla="*/ 29 w 89"/>
                <a:gd name="T27" fmla="*/ 86 h 88"/>
                <a:gd name="T28" fmla="*/ 13 w 89"/>
                <a:gd name="T29" fmla="*/ 75 h 88"/>
                <a:gd name="T30" fmla="*/ 5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5" y="28"/>
                  </a:lnTo>
                  <a:lnTo>
                    <a:pt x="13" y="13"/>
                  </a:lnTo>
                  <a:lnTo>
                    <a:pt x="29" y="4"/>
                  </a:lnTo>
                  <a:lnTo>
                    <a:pt x="46" y="0"/>
                  </a:lnTo>
                  <a:lnTo>
                    <a:pt x="61" y="4"/>
                  </a:lnTo>
                  <a:lnTo>
                    <a:pt x="76" y="13"/>
                  </a:lnTo>
                  <a:lnTo>
                    <a:pt x="85" y="28"/>
                  </a:lnTo>
                  <a:lnTo>
                    <a:pt x="89" y="45"/>
                  </a:lnTo>
                  <a:lnTo>
                    <a:pt x="85" y="62"/>
                  </a:lnTo>
                  <a:lnTo>
                    <a:pt x="76" y="75"/>
                  </a:lnTo>
                  <a:lnTo>
                    <a:pt x="61" y="86"/>
                  </a:lnTo>
                  <a:lnTo>
                    <a:pt x="46" y="88"/>
                  </a:lnTo>
                  <a:lnTo>
                    <a:pt x="29" y="86"/>
                  </a:lnTo>
                  <a:lnTo>
                    <a:pt x="13" y="75"/>
                  </a:lnTo>
                  <a:lnTo>
                    <a:pt x="5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5" name="Freeform 41"/>
            <p:cNvSpPr>
              <a:spLocks noChangeAspect="1"/>
            </p:cNvSpPr>
            <p:nvPr/>
          </p:nvSpPr>
          <p:spPr bwMode="auto">
            <a:xfrm>
              <a:off x="2100" y="2369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5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5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5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586" name="Rectangle 42"/>
            <p:cNvSpPr>
              <a:spLocks noChangeAspect="1" noChangeArrowheads="1"/>
            </p:cNvSpPr>
            <p:nvPr/>
          </p:nvSpPr>
          <p:spPr bwMode="auto">
            <a:xfrm>
              <a:off x="1971" y="1309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587" name="Rectangle 43"/>
            <p:cNvSpPr>
              <a:spLocks noChangeAspect="1" noChangeArrowheads="1"/>
            </p:cNvSpPr>
            <p:nvPr/>
          </p:nvSpPr>
          <p:spPr bwMode="auto">
            <a:xfrm>
              <a:off x="1155" y="1945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588" name="Rectangle 44"/>
            <p:cNvSpPr>
              <a:spLocks noChangeAspect="1" noChangeArrowheads="1"/>
            </p:cNvSpPr>
            <p:nvPr/>
          </p:nvSpPr>
          <p:spPr bwMode="auto">
            <a:xfrm>
              <a:off x="1775" y="2262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589" name="Rectangle 45"/>
            <p:cNvSpPr>
              <a:spLocks noChangeAspect="1" noChangeArrowheads="1"/>
            </p:cNvSpPr>
            <p:nvPr/>
          </p:nvSpPr>
          <p:spPr bwMode="auto">
            <a:xfrm>
              <a:off x="1388" y="2827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590" name="Rectangle 46"/>
            <p:cNvSpPr>
              <a:spLocks noChangeAspect="1" noChangeArrowheads="1"/>
            </p:cNvSpPr>
            <p:nvPr/>
          </p:nvSpPr>
          <p:spPr bwMode="auto">
            <a:xfrm>
              <a:off x="572" y="1817"/>
              <a:ext cx="10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591" name="Rectangle 47"/>
            <p:cNvSpPr>
              <a:spLocks noChangeAspect="1" noChangeArrowheads="1"/>
            </p:cNvSpPr>
            <p:nvPr/>
          </p:nvSpPr>
          <p:spPr bwMode="auto">
            <a:xfrm>
              <a:off x="2275" y="2316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592" name="Group 48"/>
          <p:cNvGrpSpPr>
            <a:grpSpLocks noChangeAspect="1"/>
          </p:cNvGrpSpPr>
          <p:nvPr/>
        </p:nvGrpSpPr>
        <p:grpSpPr bwMode="auto">
          <a:xfrm>
            <a:off x="3600451" y="5408614"/>
            <a:ext cx="917575" cy="619582"/>
            <a:chOff x="1537" y="2197"/>
            <a:chExt cx="898" cy="606"/>
          </a:xfrm>
        </p:grpSpPr>
        <p:sp>
          <p:nvSpPr>
            <p:cNvPr id="1644593" name="Freeform 49"/>
            <p:cNvSpPr>
              <a:spLocks noChangeAspect="1"/>
            </p:cNvSpPr>
            <p:nvPr/>
          </p:nvSpPr>
          <p:spPr bwMode="auto">
            <a:xfrm>
              <a:off x="1537" y="2197"/>
              <a:ext cx="898" cy="375"/>
            </a:xfrm>
            <a:custGeom>
              <a:avLst/>
              <a:gdLst>
                <a:gd name="T0" fmla="*/ 450 w 898"/>
                <a:gd name="T1" fmla="*/ 0 h 375"/>
                <a:gd name="T2" fmla="*/ 511 w 898"/>
                <a:gd name="T3" fmla="*/ 2 h 375"/>
                <a:gd name="T4" fmla="*/ 572 w 898"/>
                <a:gd name="T5" fmla="*/ 6 h 375"/>
                <a:gd name="T6" fmla="*/ 630 w 898"/>
                <a:gd name="T7" fmla="*/ 15 h 375"/>
                <a:gd name="T8" fmla="*/ 684 w 898"/>
                <a:gd name="T9" fmla="*/ 28 h 375"/>
                <a:gd name="T10" fmla="*/ 734 w 898"/>
                <a:gd name="T11" fmla="*/ 43 h 375"/>
                <a:gd name="T12" fmla="*/ 779 w 898"/>
                <a:gd name="T13" fmla="*/ 60 h 375"/>
                <a:gd name="T14" fmla="*/ 818 w 898"/>
                <a:gd name="T15" fmla="*/ 79 h 375"/>
                <a:gd name="T16" fmla="*/ 851 w 898"/>
                <a:gd name="T17" fmla="*/ 101 h 375"/>
                <a:gd name="T18" fmla="*/ 875 w 898"/>
                <a:gd name="T19" fmla="*/ 125 h 375"/>
                <a:gd name="T20" fmla="*/ 892 w 898"/>
                <a:gd name="T21" fmla="*/ 149 h 375"/>
                <a:gd name="T22" fmla="*/ 898 w 898"/>
                <a:gd name="T23" fmla="*/ 174 h 375"/>
                <a:gd name="T24" fmla="*/ 898 w 898"/>
                <a:gd name="T25" fmla="*/ 200 h 375"/>
                <a:gd name="T26" fmla="*/ 892 w 898"/>
                <a:gd name="T27" fmla="*/ 226 h 375"/>
                <a:gd name="T28" fmla="*/ 875 w 898"/>
                <a:gd name="T29" fmla="*/ 250 h 375"/>
                <a:gd name="T30" fmla="*/ 851 w 898"/>
                <a:gd name="T31" fmla="*/ 274 h 375"/>
                <a:gd name="T32" fmla="*/ 818 w 898"/>
                <a:gd name="T33" fmla="*/ 295 h 375"/>
                <a:gd name="T34" fmla="*/ 779 w 898"/>
                <a:gd name="T35" fmla="*/ 315 h 375"/>
                <a:gd name="T36" fmla="*/ 734 w 898"/>
                <a:gd name="T37" fmla="*/ 332 h 375"/>
                <a:gd name="T38" fmla="*/ 684 w 898"/>
                <a:gd name="T39" fmla="*/ 347 h 375"/>
                <a:gd name="T40" fmla="*/ 630 w 898"/>
                <a:gd name="T41" fmla="*/ 360 h 375"/>
                <a:gd name="T42" fmla="*/ 572 w 898"/>
                <a:gd name="T43" fmla="*/ 369 h 375"/>
                <a:gd name="T44" fmla="*/ 511 w 898"/>
                <a:gd name="T45" fmla="*/ 373 h 375"/>
                <a:gd name="T46" fmla="*/ 450 w 898"/>
                <a:gd name="T47" fmla="*/ 375 h 375"/>
                <a:gd name="T48" fmla="*/ 390 w 898"/>
                <a:gd name="T49" fmla="*/ 373 h 375"/>
                <a:gd name="T50" fmla="*/ 329 w 898"/>
                <a:gd name="T51" fmla="*/ 369 h 375"/>
                <a:gd name="T52" fmla="*/ 271 w 898"/>
                <a:gd name="T53" fmla="*/ 360 h 375"/>
                <a:gd name="T54" fmla="*/ 217 w 898"/>
                <a:gd name="T55" fmla="*/ 347 h 375"/>
                <a:gd name="T56" fmla="*/ 167 w 898"/>
                <a:gd name="T57" fmla="*/ 332 h 375"/>
                <a:gd name="T58" fmla="*/ 122 w 898"/>
                <a:gd name="T59" fmla="*/ 315 h 375"/>
                <a:gd name="T60" fmla="*/ 83 w 898"/>
                <a:gd name="T61" fmla="*/ 295 h 375"/>
                <a:gd name="T62" fmla="*/ 50 w 898"/>
                <a:gd name="T63" fmla="*/ 274 h 375"/>
                <a:gd name="T64" fmla="*/ 26 w 898"/>
                <a:gd name="T65" fmla="*/ 250 h 375"/>
                <a:gd name="T66" fmla="*/ 9 w 898"/>
                <a:gd name="T67" fmla="*/ 226 h 375"/>
                <a:gd name="T68" fmla="*/ 0 w 898"/>
                <a:gd name="T69" fmla="*/ 200 h 375"/>
                <a:gd name="T70" fmla="*/ 0 w 898"/>
                <a:gd name="T71" fmla="*/ 174 h 375"/>
                <a:gd name="T72" fmla="*/ 9 w 898"/>
                <a:gd name="T73" fmla="*/ 149 h 375"/>
                <a:gd name="T74" fmla="*/ 26 w 898"/>
                <a:gd name="T75" fmla="*/ 125 h 375"/>
                <a:gd name="T76" fmla="*/ 50 w 898"/>
                <a:gd name="T77" fmla="*/ 101 h 375"/>
                <a:gd name="T78" fmla="*/ 83 w 898"/>
                <a:gd name="T79" fmla="*/ 79 h 375"/>
                <a:gd name="T80" fmla="*/ 122 w 898"/>
                <a:gd name="T81" fmla="*/ 60 h 375"/>
                <a:gd name="T82" fmla="*/ 167 w 898"/>
                <a:gd name="T83" fmla="*/ 43 h 375"/>
                <a:gd name="T84" fmla="*/ 217 w 898"/>
                <a:gd name="T85" fmla="*/ 28 h 375"/>
                <a:gd name="T86" fmla="*/ 271 w 898"/>
                <a:gd name="T87" fmla="*/ 15 h 375"/>
                <a:gd name="T88" fmla="*/ 329 w 898"/>
                <a:gd name="T89" fmla="*/ 6 h 375"/>
                <a:gd name="T90" fmla="*/ 390 w 898"/>
                <a:gd name="T91" fmla="*/ 2 h 375"/>
                <a:gd name="T92" fmla="*/ 450 w 898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8" h="375">
                  <a:moveTo>
                    <a:pt x="450" y="0"/>
                  </a:moveTo>
                  <a:lnTo>
                    <a:pt x="511" y="2"/>
                  </a:lnTo>
                  <a:lnTo>
                    <a:pt x="572" y="6"/>
                  </a:lnTo>
                  <a:lnTo>
                    <a:pt x="630" y="15"/>
                  </a:lnTo>
                  <a:lnTo>
                    <a:pt x="684" y="28"/>
                  </a:lnTo>
                  <a:lnTo>
                    <a:pt x="734" y="43"/>
                  </a:lnTo>
                  <a:lnTo>
                    <a:pt x="779" y="60"/>
                  </a:lnTo>
                  <a:lnTo>
                    <a:pt x="818" y="79"/>
                  </a:lnTo>
                  <a:lnTo>
                    <a:pt x="851" y="101"/>
                  </a:lnTo>
                  <a:lnTo>
                    <a:pt x="875" y="125"/>
                  </a:lnTo>
                  <a:lnTo>
                    <a:pt x="892" y="149"/>
                  </a:lnTo>
                  <a:lnTo>
                    <a:pt x="898" y="174"/>
                  </a:lnTo>
                  <a:lnTo>
                    <a:pt x="898" y="200"/>
                  </a:lnTo>
                  <a:lnTo>
                    <a:pt x="892" y="226"/>
                  </a:lnTo>
                  <a:lnTo>
                    <a:pt x="875" y="250"/>
                  </a:lnTo>
                  <a:lnTo>
                    <a:pt x="851" y="274"/>
                  </a:lnTo>
                  <a:lnTo>
                    <a:pt x="818" y="295"/>
                  </a:lnTo>
                  <a:lnTo>
                    <a:pt x="779" y="315"/>
                  </a:lnTo>
                  <a:lnTo>
                    <a:pt x="734" y="332"/>
                  </a:lnTo>
                  <a:lnTo>
                    <a:pt x="684" y="347"/>
                  </a:lnTo>
                  <a:lnTo>
                    <a:pt x="630" y="360"/>
                  </a:lnTo>
                  <a:lnTo>
                    <a:pt x="572" y="369"/>
                  </a:lnTo>
                  <a:lnTo>
                    <a:pt x="511" y="373"/>
                  </a:lnTo>
                  <a:lnTo>
                    <a:pt x="450" y="375"/>
                  </a:lnTo>
                  <a:lnTo>
                    <a:pt x="390" y="373"/>
                  </a:lnTo>
                  <a:lnTo>
                    <a:pt x="329" y="369"/>
                  </a:lnTo>
                  <a:lnTo>
                    <a:pt x="271" y="360"/>
                  </a:lnTo>
                  <a:lnTo>
                    <a:pt x="217" y="347"/>
                  </a:lnTo>
                  <a:lnTo>
                    <a:pt x="167" y="332"/>
                  </a:lnTo>
                  <a:lnTo>
                    <a:pt x="122" y="315"/>
                  </a:lnTo>
                  <a:lnTo>
                    <a:pt x="83" y="295"/>
                  </a:lnTo>
                  <a:lnTo>
                    <a:pt x="50" y="274"/>
                  </a:lnTo>
                  <a:lnTo>
                    <a:pt x="26" y="250"/>
                  </a:lnTo>
                  <a:lnTo>
                    <a:pt x="9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9" y="149"/>
                  </a:lnTo>
                  <a:lnTo>
                    <a:pt x="26" y="125"/>
                  </a:lnTo>
                  <a:lnTo>
                    <a:pt x="50" y="101"/>
                  </a:lnTo>
                  <a:lnTo>
                    <a:pt x="83" y="79"/>
                  </a:lnTo>
                  <a:lnTo>
                    <a:pt x="122" y="60"/>
                  </a:lnTo>
                  <a:lnTo>
                    <a:pt x="167" y="43"/>
                  </a:lnTo>
                  <a:lnTo>
                    <a:pt x="217" y="28"/>
                  </a:lnTo>
                  <a:lnTo>
                    <a:pt x="271" y="15"/>
                  </a:lnTo>
                  <a:lnTo>
                    <a:pt x="329" y="6"/>
                  </a:lnTo>
                  <a:lnTo>
                    <a:pt x="390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4" name="Rectangle 50"/>
            <p:cNvSpPr>
              <a:spLocks noChangeAspect="1" noChangeArrowheads="1"/>
            </p:cNvSpPr>
            <p:nvPr/>
          </p:nvSpPr>
          <p:spPr bwMode="auto">
            <a:xfrm>
              <a:off x="1910" y="2562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595" name="Group 51"/>
          <p:cNvGrpSpPr>
            <a:grpSpLocks noChangeAspect="1"/>
          </p:cNvGrpSpPr>
          <p:nvPr/>
        </p:nvGrpSpPr>
        <p:grpSpPr bwMode="auto">
          <a:xfrm>
            <a:off x="2417763" y="4779963"/>
            <a:ext cx="1035050" cy="582612"/>
            <a:chOff x="380" y="1581"/>
            <a:chExt cx="1012" cy="570"/>
          </a:xfrm>
        </p:grpSpPr>
        <p:sp>
          <p:nvSpPr>
            <p:cNvPr id="1644596" name="Freeform 52"/>
            <p:cNvSpPr>
              <a:spLocks noChangeAspect="1"/>
            </p:cNvSpPr>
            <p:nvPr/>
          </p:nvSpPr>
          <p:spPr bwMode="auto">
            <a:xfrm>
              <a:off x="380" y="1760"/>
              <a:ext cx="1012" cy="391"/>
            </a:xfrm>
            <a:custGeom>
              <a:avLst/>
              <a:gdLst>
                <a:gd name="T0" fmla="*/ 523 w 1012"/>
                <a:gd name="T1" fmla="*/ 5 h 391"/>
                <a:gd name="T2" fmla="*/ 586 w 1012"/>
                <a:gd name="T3" fmla="*/ 11 h 391"/>
                <a:gd name="T4" fmla="*/ 649 w 1012"/>
                <a:gd name="T5" fmla="*/ 22 h 391"/>
                <a:gd name="T6" fmla="*/ 707 w 1012"/>
                <a:gd name="T7" fmla="*/ 35 h 391"/>
                <a:gd name="T8" fmla="*/ 766 w 1012"/>
                <a:gd name="T9" fmla="*/ 50 h 391"/>
                <a:gd name="T10" fmla="*/ 818 w 1012"/>
                <a:gd name="T11" fmla="*/ 67 h 391"/>
                <a:gd name="T12" fmla="*/ 865 w 1012"/>
                <a:gd name="T13" fmla="*/ 87 h 391"/>
                <a:gd name="T14" fmla="*/ 906 w 1012"/>
                <a:gd name="T15" fmla="*/ 108 h 391"/>
                <a:gd name="T16" fmla="*/ 943 w 1012"/>
                <a:gd name="T17" fmla="*/ 130 h 391"/>
                <a:gd name="T18" fmla="*/ 971 w 1012"/>
                <a:gd name="T19" fmla="*/ 154 h 391"/>
                <a:gd name="T20" fmla="*/ 993 w 1012"/>
                <a:gd name="T21" fmla="*/ 180 h 391"/>
                <a:gd name="T22" fmla="*/ 1006 w 1012"/>
                <a:gd name="T23" fmla="*/ 203 h 391"/>
                <a:gd name="T24" fmla="*/ 1012 w 1012"/>
                <a:gd name="T25" fmla="*/ 227 h 391"/>
                <a:gd name="T26" fmla="*/ 1010 w 1012"/>
                <a:gd name="T27" fmla="*/ 251 h 391"/>
                <a:gd name="T28" fmla="*/ 999 w 1012"/>
                <a:gd name="T29" fmla="*/ 275 h 391"/>
                <a:gd name="T30" fmla="*/ 982 w 1012"/>
                <a:gd name="T31" fmla="*/ 296 h 391"/>
                <a:gd name="T32" fmla="*/ 956 w 1012"/>
                <a:gd name="T33" fmla="*/ 318 h 391"/>
                <a:gd name="T34" fmla="*/ 924 w 1012"/>
                <a:gd name="T35" fmla="*/ 335 h 391"/>
                <a:gd name="T36" fmla="*/ 885 w 1012"/>
                <a:gd name="T37" fmla="*/ 352 h 391"/>
                <a:gd name="T38" fmla="*/ 842 w 1012"/>
                <a:gd name="T39" fmla="*/ 365 h 391"/>
                <a:gd name="T40" fmla="*/ 790 w 1012"/>
                <a:gd name="T41" fmla="*/ 376 h 391"/>
                <a:gd name="T42" fmla="*/ 736 w 1012"/>
                <a:gd name="T43" fmla="*/ 385 h 391"/>
                <a:gd name="T44" fmla="*/ 677 w 1012"/>
                <a:gd name="T45" fmla="*/ 389 h 391"/>
                <a:gd name="T46" fmla="*/ 616 w 1012"/>
                <a:gd name="T47" fmla="*/ 391 h 391"/>
                <a:gd name="T48" fmla="*/ 554 w 1012"/>
                <a:gd name="T49" fmla="*/ 391 h 391"/>
                <a:gd name="T50" fmla="*/ 489 w 1012"/>
                <a:gd name="T51" fmla="*/ 387 h 391"/>
                <a:gd name="T52" fmla="*/ 426 w 1012"/>
                <a:gd name="T53" fmla="*/ 380 h 391"/>
                <a:gd name="T54" fmla="*/ 363 w 1012"/>
                <a:gd name="T55" fmla="*/ 370 h 391"/>
                <a:gd name="T56" fmla="*/ 305 w 1012"/>
                <a:gd name="T57" fmla="*/ 357 h 391"/>
                <a:gd name="T58" fmla="*/ 249 w 1012"/>
                <a:gd name="T59" fmla="*/ 342 h 391"/>
                <a:gd name="T60" fmla="*/ 195 w 1012"/>
                <a:gd name="T61" fmla="*/ 324 h 391"/>
                <a:gd name="T62" fmla="*/ 147 w 1012"/>
                <a:gd name="T63" fmla="*/ 305 h 391"/>
                <a:gd name="T64" fmla="*/ 106 w 1012"/>
                <a:gd name="T65" fmla="*/ 283 h 391"/>
                <a:gd name="T66" fmla="*/ 69 w 1012"/>
                <a:gd name="T67" fmla="*/ 262 h 391"/>
                <a:gd name="T68" fmla="*/ 41 w 1012"/>
                <a:gd name="T69" fmla="*/ 238 h 391"/>
                <a:gd name="T70" fmla="*/ 19 w 1012"/>
                <a:gd name="T71" fmla="*/ 212 h 391"/>
                <a:gd name="T72" fmla="*/ 6 w 1012"/>
                <a:gd name="T73" fmla="*/ 188 h 391"/>
                <a:gd name="T74" fmla="*/ 0 w 1012"/>
                <a:gd name="T75" fmla="*/ 164 h 391"/>
                <a:gd name="T76" fmla="*/ 2 w 1012"/>
                <a:gd name="T77" fmla="*/ 139 h 391"/>
                <a:gd name="T78" fmla="*/ 13 w 1012"/>
                <a:gd name="T79" fmla="*/ 117 h 391"/>
                <a:gd name="T80" fmla="*/ 30 w 1012"/>
                <a:gd name="T81" fmla="*/ 95 h 391"/>
                <a:gd name="T82" fmla="*/ 56 w 1012"/>
                <a:gd name="T83" fmla="*/ 74 h 391"/>
                <a:gd name="T84" fmla="*/ 89 w 1012"/>
                <a:gd name="T85" fmla="*/ 57 h 391"/>
                <a:gd name="T86" fmla="*/ 128 w 1012"/>
                <a:gd name="T87" fmla="*/ 39 h 391"/>
                <a:gd name="T88" fmla="*/ 171 w 1012"/>
                <a:gd name="T89" fmla="*/ 26 h 391"/>
                <a:gd name="T90" fmla="*/ 223 w 1012"/>
                <a:gd name="T91" fmla="*/ 16 h 391"/>
                <a:gd name="T92" fmla="*/ 277 w 1012"/>
                <a:gd name="T93" fmla="*/ 7 h 391"/>
                <a:gd name="T94" fmla="*/ 335 w 1012"/>
                <a:gd name="T95" fmla="*/ 3 h 391"/>
                <a:gd name="T96" fmla="*/ 396 w 1012"/>
                <a:gd name="T97" fmla="*/ 0 h 391"/>
                <a:gd name="T98" fmla="*/ 459 w 1012"/>
                <a:gd name="T99" fmla="*/ 0 h 391"/>
                <a:gd name="T100" fmla="*/ 523 w 1012"/>
                <a:gd name="T101" fmla="*/ 5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2" h="391">
                  <a:moveTo>
                    <a:pt x="523" y="5"/>
                  </a:moveTo>
                  <a:lnTo>
                    <a:pt x="586" y="11"/>
                  </a:lnTo>
                  <a:lnTo>
                    <a:pt x="649" y="22"/>
                  </a:lnTo>
                  <a:lnTo>
                    <a:pt x="707" y="35"/>
                  </a:lnTo>
                  <a:lnTo>
                    <a:pt x="766" y="50"/>
                  </a:lnTo>
                  <a:lnTo>
                    <a:pt x="818" y="67"/>
                  </a:lnTo>
                  <a:lnTo>
                    <a:pt x="865" y="87"/>
                  </a:lnTo>
                  <a:lnTo>
                    <a:pt x="906" y="108"/>
                  </a:lnTo>
                  <a:lnTo>
                    <a:pt x="943" y="130"/>
                  </a:lnTo>
                  <a:lnTo>
                    <a:pt x="971" y="154"/>
                  </a:lnTo>
                  <a:lnTo>
                    <a:pt x="993" y="180"/>
                  </a:lnTo>
                  <a:lnTo>
                    <a:pt x="1006" y="203"/>
                  </a:lnTo>
                  <a:lnTo>
                    <a:pt x="1012" y="227"/>
                  </a:lnTo>
                  <a:lnTo>
                    <a:pt x="1010" y="251"/>
                  </a:lnTo>
                  <a:lnTo>
                    <a:pt x="999" y="275"/>
                  </a:lnTo>
                  <a:lnTo>
                    <a:pt x="982" y="296"/>
                  </a:lnTo>
                  <a:lnTo>
                    <a:pt x="956" y="318"/>
                  </a:lnTo>
                  <a:lnTo>
                    <a:pt x="924" y="335"/>
                  </a:lnTo>
                  <a:lnTo>
                    <a:pt x="885" y="352"/>
                  </a:lnTo>
                  <a:lnTo>
                    <a:pt x="842" y="365"/>
                  </a:lnTo>
                  <a:lnTo>
                    <a:pt x="790" y="376"/>
                  </a:lnTo>
                  <a:lnTo>
                    <a:pt x="736" y="385"/>
                  </a:lnTo>
                  <a:lnTo>
                    <a:pt x="677" y="389"/>
                  </a:lnTo>
                  <a:lnTo>
                    <a:pt x="616" y="391"/>
                  </a:lnTo>
                  <a:lnTo>
                    <a:pt x="554" y="391"/>
                  </a:lnTo>
                  <a:lnTo>
                    <a:pt x="489" y="387"/>
                  </a:lnTo>
                  <a:lnTo>
                    <a:pt x="426" y="380"/>
                  </a:lnTo>
                  <a:lnTo>
                    <a:pt x="363" y="370"/>
                  </a:lnTo>
                  <a:lnTo>
                    <a:pt x="305" y="357"/>
                  </a:lnTo>
                  <a:lnTo>
                    <a:pt x="249" y="342"/>
                  </a:lnTo>
                  <a:lnTo>
                    <a:pt x="195" y="324"/>
                  </a:lnTo>
                  <a:lnTo>
                    <a:pt x="147" y="305"/>
                  </a:lnTo>
                  <a:lnTo>
                    <a:pt x="106" y="283"/>
                  </a:lnTo>
                  <a:lnTo>
                    <a:pt x="69" y="262"/>
                  </a:lnTo>
                  <a:lnTo>
                    <a:pt x="41" y="238"/>
                  </a:lnTo>
                  <a:lnTo>
                    <a:pt x="19" y="212"/>
                  </a:lnTo>
                  <a:lnTo>
                    <a:pt x="6" y="188"/>
                  </a:lnTo>
                  <a:lnTo>
                    <a:pt x="0" y="164"/>
                  </a:lnTo>
                  <a:lnTo>
                    <a:pt x="2" y="139"/>
                  </a:lnTo>
                  <a:lnTo>
                    <a:pt x="13" y="117"/>
                  </a:lnTo>
                  <a:lnTo>
                    <a:pt x="30" y="95"/>
                  </a:lnTo>
                  <a:lnTo>
                    <a:pt x="56" y="74"/>
                  </a:lnTo>
                  <a:lnTo>
                    <a:pt x="89" y="57"/>
                  </a:lnTo>
                  <a:lnTo>
                    <a:pt x="128" y="39"/>
                  </a:lnTo>
                  <a:lnTo>
                    <a:pt x="171" y="26"/>
                  </a:lnTo>
                  <a:lnTo>
                    <a:pt x="223" y="16"/>
                  </a:lnTo>
                  <a:lnTo>
                    <a:pt x="277" y="7"/>
                  </a:lnTo>
                  <a:lnTo>
                    <a:pt x="335" y="3"/>
                  </a:lnTo>
                  <a:lnTo>
                    <a:pt x="396" y="0"/>
                  </a:lnTo>
                  <a:lnTo>
                    <a:pt x="459" y="0"/>
                  </a:lnTo>
                  <a:lnTo>
                    <a:pt x="523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97" name="Rectangle 53"/>
            <p:cNvSpPr>
              <a:spLocks noChangeAspect="1" noChangeArrowheads="1"/>
            </p:cNvSpPr>
            <p:nvPr/>
          </p:nvSpPr>
          <p:spPr bwMode="auto">
            <a:xfrm>
              <a:off x="914" y="1581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598" name="Group 54"/>
          <p:cNvGrpSpPr>
            <a:grpSpLocks noChangeAspect="1"/>
          </p:cNvGrpSpPr>
          <p:nvPr/>
        </p:nvGrpSpPr>
        <p:grpSpPr bwMode="auto">
          <a:xfrm>
            <a:off x="2192338" y="4343400"/>
            <a:ext cx="2578100" cy="2286000"/>
            <a:chOff x="159" y="1154"/>
            <a:chExt cx="2523" cy="2237"/>
          </a:xfrm>
        </p:grpSpPr>
        <p:sp>
          <p:nvSpPr>
            <p:cNvPr id="1644599" name="Rectangle 55"/>
            <p:cNvSpPr>
              <a:spLocks noChangeAspect="1" noChangeArrowheads="1"/>
            </p:cNvSpPr>
            <p:nvPr/>
          </p:nvSpPr>
          <p:spPr bwMode="auto">
            <a:xfrm>
              <a:off x="2186" y="1166"/>
              <a:ext cx="11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00" name="Freeform 56"/>
            <p:cNvSpPr>
              <a:spLocks noChangeAspect="1"/>
            </p:cNvSpPr>
            <p:nvPr/>
          </p:nvSpPr>
          <p:spPr bwMode="auto">
            <a:xfrm>
              <a:off x="159" y="1154"/>
              <a:ext cx="2523" cy="2237"/>
            </a:xfrm>
            <a:custGeom>
              <a:avLst/>
              <a:gdLst>
                <a:gd name="T0" fmla="*/ 1363 w 2523"/>
                <a:gd name="T1" fmla="*/ 2 h 2237"/>
                <a:gd name="T2" fmla="*/ 1569 w 2523"/>
                <a:gd name="T3" fmla="*/ 32 h 2237"/>
                <a:gd name="T4" fmla="*/ 1766 w 2523"/>
                <a:gd name="T5" fmla="*/ 93 h 2237"/>
                <a:gd name="T6" fmla="*/ 1950 w 2523"/>
                <a:gd name="T7" fmla="*/ 179 h 2237"/>
                <a:gd name="T8" fmla="*/ 2114 w 2523"/>
                <a:gd name="T9" fmla="*/ 293 h 2237"/>
                <a:gd name="T10" fmla="*/ 2255 w 2523"/>
                <a:gd name="T11" fmla="*/ 429 h 2237"/>
                <a:gd name="T12" fmla="*/ 2369 w 2523"/>
                <a:gd name="T13" fmla="*/ 583 h 2237"/>
                <a:gd name="T14" fmla="*/ 2454 w 2523"/>
                <a:gd name="T15" fmla="*/ 753 h 2237"/>
                <a:gd name="T16" fmla="*/ 2506 w 2523"/>
                <a:gd name="T17" fmla="*/ 930 h 2237"/>
                <a:gd name="T18" fmla="*/ 2523 w 2523"/>
                <a:gd name="T19" fmla="*/ 1116 h 2237"/>
                <a:gd name="T20" fmla="*/ 2506 w 2523"/>
                <a:gd name="T21" fmla="*/ 1299 h 2237"/>
                <a:gd name="T22" fmla="*/ 2454 w 2523"/>
                <a:gd name="T23" fmla="*/ 1479 h 2237"/>
                <a:gd name="T24" fmla="*/ 2372 w 2523"/>
                <a:gd name="T25" fmla="*/ 1647 h 2237"/>
                <a:gd name="T26" fmla="*/ 2257 w 2523"/>
                <a:gd name="T27" fmla="*/ 1803 h 2237"/>
                <a:gd name="T28" fmla="*/ 2116 w 2523"/>
                <a:gd name="T29" fmla="*/ 1939 h 2237"/>
                <a:gd name="T30" fmla="*/ 1952 w 2523"/>
                <a:gd name="T31" fmla="*/ 2053 h 2237"/>
                <a:gd name="T32" fmla="*/ 1770 w 2523"/>
                <a:gd name="T33" fmla="*/ 2142 h 2237"/>
                <a:gd name="T34" fmla="*/ 1573 w 2523"/>
                <a:gd name="T35" fmla="*/ 2202 h 2237"/>
                <a:gd name="T36" fmla="*/ 1368 w 2523"/>
                <a:gd name="T37" fmla="*/ 2232 h 2237"/>
                <a:gd name="T38" fmla="*/ 1160 w 2523"/>
                <a:gd name="T39" fmla="*/ 2232 h 2237"/>
                <a:gd name="T40" fmla="*/ 954 w 2523"/>
                <a:gd name="T41" fmla="*/ 2202 h 2237"/>
                <a:gd name="T42" fmla="*/ 757 w 2523"/>
                <a:gd name="T43" fmla="*/ 2144 h 2237"/>
                <a:gd name="T44" fmla="*/ 574 w 2523"/>
                <a:gd name="T45" fmla="*/ 2055 h 2237"/>
                <a:gd name="T46" fmla="*/ 409 w 2523"/>
                <a:gd name="T47" fmla="*/ 1943 h 2237"/>
                <a:gd name="T48" fmla="*/ 268 w 2523"/>
                <a:gd name="T49" fmla="*/ 1807 h 2237"/>
                <a:gd name="T50" fmla="*/ 154 w 2523"/>
                <a:gd name="T51" fmla="*/ 1651 h 2237"/>
                <a:gd name="T52" fmla="*/ 69 w 2523"/>
                <a:gd name="T53" fmla="*/ 1483 h 2237"/>
                <a:gd name="T54" fmla="*/ 17 w 2523"/>
                <a:gd name="T55" fmla="*/ 1304 h 2237"/>
                <a:gd name="T56" fmla="*/ 0 w 2523"/>
                <a:gd name="T57" fmla="*/ 1120 h 2237"/>
                <a:gd name="T58" fmla="*/ 17 w 2523"/>
                <a:gd name="T59" fmla="*/ 935 h 2237"/>
                <a:gd name="T60" fmla="*/ 69 w 2523"/>
                <a:gd name="T61" fmla="*/ 755 h 2237"/>
                <a:gd name="T62" fmla="*/ 152 w 2523"/>
                <a:gd name="T63" fmla="*/ 587 h 2237"/>
                <a:gd name="T64" fmla="*/ 266 w 2523"/>
                <a:gd name="T65" fmla="*/ 431 h 2237"/>
                <a:gd name="T66" fmla="*/ 407 w 2523"/>
                <a:gd name="T67" fmla="*/ 295 h 2237"/>
                <a:gd name="T68" fmla="*/ 571 w 2523"/>
                <a:gd name="T69" fmla="*/ 183 h 2237"/>
                <a:gd name="T70" fmla="*/ 753 w 2523"/>
                <a:gd name="T71" fmla="*/ 95 h 2237"/>
                <a:gd name="T72" fmla="*/ 950 w 2523"/>
                <a:gd name="T73" fmla="*/ 34 h 2237"/>
                <a:gd name="T74" fmla="*/ 1156 w 2523"/>
                <a:gd name="T75" fmla="*/ 4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3" h="2237">
                  <a:moveTo>
                    <a:pt x="1259" y="0"/>
                  </a:moveTo>
                  <a:lnTo>
                    <a:pt x="1363" y="2"/>
                  </a:lnTo>
                  <a:lnTo>
                    <a:pt x="1467" y="15"/>
                  </a:lnTo>
                  <a:lnTo>
                    <a:pt x="1569" y="32"/>
                  </a:lnTo>
                  <a:lnTo>
                    <a:pt x="1668" y="58"/>
                  </a:lnTo>
                  <a:lnTo>
                    <a:pt x="1766" y="93"/>
                  </a:lnTo>
                  <a:lnTo>
                    <a:pt x="1861" y="134"/>
                  </a:lnTo>
                  <a:lnTo>
                    <a:pt x="1950" y="179"/>
                  </a:lnTo>
                  <a:lnTo>
                    <a:pt x="2034" y="233"/>
                  </a:lnTo>
                  <a:lnTo>
                    <a:pt x="2114" y="293"/>
                  </a:lnTo>
                  <a:lnTo>
                    <a:pt x="2188" y="358"/>
                  </a:lnTo>
                  <a:lnTo>
                    <a:pt x="2255" y="429"/>
                  </a:lnTo>
                  <a:lnTo>
                    <a:pt x="2315" y="505"/>
                  </a:lnTo>
                  <a:lnTo>
                    <a:pt x="2369" y="583"/>
                  </a:lnTo>
                  <a:lnTo>
                    <a:pt x="2415" y="667"/>
                  </a:lnTo>
                  <a:lnTo>
                    <a:pt x="2454" y="753"/>
                  </a:lnTo>
                  <a:lnTo>
                    <a:pt x="2484" y="842"/>
                  </a:lnTo>
                  <a:lnTo>
                    <a:pt x="2506" y="930"/>
                  </a:lnTo>
                  <a:lnTo>
                    <a:pt x="2519" y="1023"/>
                  </a:lnTo>
                  <a:lnTo>
                    <a:pt x="2523" y="1116"/>
                  </a:lnTo>
                  <a:lnTo>
                    <a:pt x="2519" y="1209"/>
                  </a:lnTo>
                  <a:lnTo>
                    <a:pt x="2506" y="1299"/>
                  </a:lnTo>
                  <a:lnTo>
                    <a:pt x="2484" y="1390"/>
                  </a:lnTo>
                  <a:lnTo>
                    <a:pt x="2454" y="1479"/>
                  </a:lnTo>
                  <a:lnTo>
                    <a:pt x="2417" y="1565"/>
                  </a:lnTo>
                  <a:lnTo>
                    <a:pt x="2372" y="1647"/>
                  </a:lnTo>
                  <a:lnTo>
                    <a:pt x="2317" y="1727"/>
                  </a:lnTo>
                  <a:lnTo>
                    <a:pt x="2257" y="1803"/>
                  </a:lnTo>
                  <a:lnTo>
                    <a:pt x="2190" y="1874"/>
                  </a:lnTo>
                  <a:lnTo>
                    <a:pt x="2116" y="1939"/>
                  </a:lnTo>
                  <a:lnTo>
                    <a:pt x="2038" y="1999"/>
                  </a:lnTo>
                  <a:lnTo>
                    <a:pt x="1952" y="2053"/>
                  </a:lnTo>
                  <a:lnTo>
                    <a:pt x="1863" y="2101"/>
                  </a:lnTo>
                  <a:lnTo>
                    <a:pt x="1770" y="2142"/>
                  </a:lnTo>
                  <a:lnTo>
                    <a:pt x="1673" y="2174"/>
                  </a:lnTo>
                  <a:lnTo>
                    <a:pt x="1573" y="2202"/>
                  </a:lnTo>
                  <a:lnTo>
                    <a:pt x="1471" y="2221"/>
                  </a:lnTo>
                  <a:lnTo>
                    <a:pt x="1368" y="2232"/>
                  </a:lnTo>
                  <a:lnTo>
                    <a:pt x="1264" y="2237"/>
                  </a:lnTo>
                  <a:lnTo>
                    <a:pt x="1160" y="2232"/>
                  </a:lnTo>
                  <a:lnTo>
                    <a:pt x="1056" y="2221"/>
                  </a:lnTo>
                  <a:lnTo>
                    <a:pt x="954" y="2202"/>
                  </a:lnTo>
                  <a:lnTo>
                    <a:pt x="855" y="2176"/>
                  </a:lnTo>
                  <a:lnTo>
                    <a:pt x="757" y="2144"/>
                  </a:lnTo>
                  <a:lnTo>
                    <a:pt x="662" y="2103"/>
                  </a:lnTo>
                  <a:lnTo>
                    <a:pt x="574" y="2055"/>
                  </a:lnTo>
                  <a:lnTo>
                    <a:pt x="489" y="2001"/>
                  </a:lnTo>
                  <a:lnTo>
                    <a:pt x="409" y="1943"/>
                  </a:lnTo>
                  <a:lnTo>
                    <a:pt x="336" y="1876"/>
                  </a:lnTo>
                  <a:lnTo>
                    <a:pt x="268" y="1807"/>
                  </a:lnTo>
                  <a:lnTo>
                    <a:pt x="208" y="1731"/>
                  </a:lnTo>
                  <a:lnTo>
                    <a:pt x="154" y="1651"/>
                  </a:lnTo>
                  <a:lnTo>
                    <a:pt x="108" y="1569"/>
                  </a:lnTo>
                  <a:lnTo>
                    <a:pt x="69" y="1483"/>
                  </a:lnTo>
                  <a:lnTo>
                    <a:pt x="39" y="1394"/>
                  </a:lnTo>
                  <a:lnTo>
                    <a:pt x="17" y="1304"/>
                  </a:lnTo>
                  <a:lnTo>
                    <a:pt x="4" y="1213"/>
                  </a:lnTo>
                  <a:lnTo>
                    <a:pt x="0" y="1120"/>
                  </a:lnTo>
                  <a:lnTo>
                    <a:pt x="4" y="1027"/>
                  </a:lnTo>
                  <a:lnTo>
                    <a:pt x="17" y="935"/>
                  </a:lnTo>
                  <a:lnTo>
                    <a:pt x="39" y="846"/>
                  </a:lnTo>
                  <a:lnTo>
                    <a:pt x="69" y="755"/>
                  </a:lnTo>
                  <a:lnTo>
                    <a:pt x="106" y="671"/>
                  </a:lnTo>
                  <a:lnTo>
                    <a:pt x="152" y="587"/>
                  </a:lnTo>
                  <a:lnTo>
                    <a:pt x="206" y="507"/>
                  </a:lnTo>
                  <a:lnTo>
                    <a:pt x="266" y="431"/>
                  </a:lnTo>
                  <a:lnTo>
                    <a:pt x="333" y="362"/>
                  </a:lnTo>
                  <a:lnTo>
                    <a:pt x="407" y="295"/>
                  </a:lnTo>
                  <a:lnTo>
                    <a:pt x="485" y="237"/>
                  </a:lnTo>
                  <a:lnTo>
                    <a:pt x="571" y="183"/>
                  </a:lnTo>
                  <a:lnTo>
                    <a:pt x="660" y="136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50" y="34"/>
                  </a:lnTo>
                  <a:lnTo>
                    <a:pt x="1052" y="15"/>
                  </a:lnTo>
                  <a:lnTo>
                    <a:pt x="1156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1" name="Group 57"/>
          <p:cNvGrpSpPr>
            <a:grpSpLocks noChangeAspect="1"/>
          </p:cNvGrpSpPr>
          <p:nvPr/>
        </p:nvGrpSpPr>
        <p:grpSpPr bwMode="auto">
          <a:xfrm>
            <a:off x="3189288" y="5294313"/>
            <a:ext cx="1357312" cy="1052512"/>
            <a:chOff x="1135" y="2084"/>
            <a:chExt cx="1328" cy="1030"/>
          </a:xfrm>
        </p:grpSpPr>
        <p:sp>
          <p:nvSpPr>
            <p:cNvPr id="1644602" name="Rectangle 58"/>
            <p:cNvSpPr>
              <a:spLocks noChangeAspect="1" noChangeArrowheads="1"/>
            </p:cNvSpPr>
            <p:nvPr/>
          </p:nvSpPr>
          <p:spPr bwMode="auto">
            <a:xfrm>
              <a:off x="1135" y="2451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03" name="Freeform 59"/>
            <p:cNvSpPr>
              <a:spLocks noChangeAspect="1"/>
            </p:cNvSpPr>
            <p:nvPr/>
          </p:nvSpPr>
          <p:spPr bwMode="auto">
            <a:xfrm>
              <a:off x="1178" y="2084"/>
              <a:ext cx="1285" cy="1030"/>
            </a:xfrm>
            <a:custGeom>
              <a:avLst/>
              <a:gdLst>
                <a:gd name="T0" fmla="*/ 422 w 1285"/>
                <a:gd name="T1" fmla="*/ 162 h 1030"/>
                <a:gd name="T2" fmla="*/ 487 w 1285"/>
                <a:gd name="T3" fmla="*/ 123 h 1030"/>
                <a:gd name="T4" fmla="*/ 556 w 1285"/>
                <a:gd name="T5" fmla="*/ 89 h 1030"/>
                <a:gd name="T6" fmla="*/ 626 w 1285"/>
                <a:gd name="T7" fmla="*/ 61 h 1030"/>
                <a:gd name="T8" fmla="*/ 695 w 1285"/>
                <a:gd name="T9" fmla="*/ 37 h 1030"/>
                <a:gd name="T10" fmla="*/ 764 w 1285"/>
                <a:gd name="T11" fmla="*/ 18 h 1030"/>
                <a:gd name="T12" fmla="*/ 831 w 1285"/>
                <a:gd name="T13" fmla="*/ 7 h 1030"/>
                <a:gd name="T14" fmla="*/ 896 w 1285"/>
                <a:gd name="T15" fmla="*/ 0 h 1030"/>
                <a:gd name="T16" fmla="*/ 959 w 1285"/>
                <a:gd name="T17" fmla="*/ 0 h 1030"/>
                <a:gd name="T18" fmla="*/ 1017 w 1285"/>
                <a:gd name="T19" fmla="*/ 7 h 1030"/>
                <a:gd name="T20" fmla="*/ 1071 w 1285"/>
                <a:gd name="T21" fmla="*/ 18 h 1030"/>
                <a:gd name="T22" fmla="*/ 1121 w 1285"/>
                <a:gd name="T23" fmla="*/ 35 h 1030"/>
                <a:gd name="T24" fmla="*/ 1164 w 1285"/>
                <a:gd name="T25" fmla="*/ 59 h 1030"/>
                <a:gd name="T26" fmla="*/ 1203 w 1285"/>
                <a:gd name="T27" fmla="*/ 87 h 1030"/>
                <a:gd name="T28" fmla="*/ 1234 w 1285"/>
                <a:gd name="T29" fmla="*/ 121 h 1030"/>
                <a:gd name="T30" fmla="*/ 1257 w 1285"/>
                <a:gd name="T31" fmla="*/ 160 h 1030"/>
                <a:gd name="T32" fmla="*/ 1275 w 1285"/>
                <a:gd name="T33" fmla="*/ 201 h 1030"/>
                <a:gd name="T34" fmla="*/ 1283 w 1285"/>
                <a:gd name="T35" fmla="*/ 249 h 1030"/>
                <a:gd name="T36" fmla="*/ 1285 w 1285"/>
                <a:gd name="T37" fmla="*/ 298 h 1030"/>
                <a:gd name="T38" fmla="*/ 1279 w 1285"/>
                <a:gd name="T39" fmla="*/ 350 h 1030"/>
                <a:gd name="T40" fmla="*/ 1266 w 1285"/>
                <a:gd name="T41" fmla="*/ 404 h 1030"/>
                <a:gd name="T42" fmla="*/ 1247 w 1285"/>
                <a:gd name="T43" fmla="*/ 458 h 1030"/>
                <a:gd name="T44" fmla="*/ 1218 w 1285"/>
                <a:gd name="T45" fmla="*/ 514 h 1030"/>
                <a:gd name="T46" fmla="*/ 1184 w 1285"/>
                <a:gd name="T47" fmla="*/ 570 h 1030"/>
                <a:gd name="T48" fmla="*/ 1145 w 1285"/>
                <a:gd name="T49" fmla="*/ 624 h 1030"/>
                <a:gd name="T50" fmla="*/ 1097 w 1285"/>
                <a:gd name="T51" fmla="*/ 678 h 1030"/>
                <a:gd name="T52" fmla="*/ 1045 w 1285"/>
                <a:gd name="T53" fmla="*/ 730 h 1030"/>
                <a:gd name="T54" fmla="*/ 989 w 1285"/>
                <a:gd name="T55" fmla="*/ 780 h 1030"/>
                <a:gd name="T56" fmla="*/ 928 w 1285"/>
                <a:gd name="T57" fmla="*/ 827 h 1030"/>
                <a:gd name="T58" fmla="*/ 866 w 1285"/>
                <a:gd name="T59" fmla="*/ 870 h 1030"/>
                <a:gd name="T60" fmla="*/ 799 w 1285"/>
                <a:gd name="T61" fmla="*/ 907 h 1030"/>
                <a:gd name="T62" fmla="*/ 729 w 1285"/>
                <a:gd name="T63" fmla="*/ 942 h 1030"/>
                <a:gd name="T64" fmla="*/ 660 w 1285"/>
                <a:gd name="T65" fmla="*/ 972 h 1030"/>
                <a:gd name="T66" fmla="*/ 591 w 1285"/>
                <a:gd name="T67" fmla="*/ 996 h 1030"/>
                <a:gd name="T68" fmla="*/ 522 w 1285"/>
                <a:gd name="T69" fmla="*/ 1013 h 1030"/>
                <a:gd name="T70" fmla="*/ 455 w 1285"/>
                <a:gd name="T71" fmla="*/ 1026 h 1030"/>
                <a:gd name="T72" fmla="*/ 390 w 1285"/>
                <a:gd name="T73" fmla="*/ 1030 h 1030"/>
                <a:gd name="T74" fmla="*/ 327 w 1285"/>
                <a:gd name="T75" fmla="*/ 1030 h 1030"/>
                <a:gd name="T76" fmla="*/ 269 w 1285"/>
                <a:gd name="T77" fmla="*/ 1026 h 1030"/>
                <a:gd name="T78" fmla="*/ 214 w 1285"/>
                <a:gd name="T79" fmla="*/ 1013 h 1030"/>
                <a:gd name="T80" fmla="*/ 165 w 1285"/>
                <a:gd name="T81" fmla="*/ 996 h 1030"/>
                <a:gd name="T82" fmla="*/ 121 w 1285"/>
                <a:gd name="T83" fmla="*/ 972 h 1030"/>
                <a:gd name="T84" fmla="*/ 85 w 1285"/>
                <a:gd name="T85" fmla="*/ 944 h 1030"/>
                <a:gd name="T86" fmla="*/ 52 w 1285"/>
                <a:gd name="T87" fmla="*/ 909 h 1030"/>
                <a:gd name="T88" fmla="*/ 28 w 1285"/>
                <a:gd name="T89" fmla="*/ 873 h 1030"/>
                <a:gd name="T90" fmla="*/ 13 w 1285"/>
                <a:gd name="T91" fmla="*/ 829 h 1030"/>
                <a:gd name="T92" fmla="*/ 2 w 1285"/>
                <a:gd name="T93" fmla="*/ 784 h 1030"/>
                <a:gd name="T94" fmla="*/ 0 w 1285"/>
                <a:gd name="T95" fmla="*/ 734 h 1030"/>
                <a:gd name="T96" fmla="*/ 7 w 1285"/>
                <a:gd name="T97" fmla="*/ 683 h 1030"/>
                <a:gd name="T98" fmla="*/ 20 w 1285"/>
                <a:gd name="T99" fmla="*/ 629 h 1030"/>
                <a:gd name="T100" fmla="*/ 39 w 1285"/>
                <a:gd name="T101" fmla="*/ 572 h 1030"/>
                <a:gd name="T102" fmla="*/ 67 w 1285"/>
                <a:gd name="T103" fmla="*/ 516 h 1030"/>
                <a:gd name="T104" fmla="*/ 102 w 1285"/>
                <a:gd name="T105" fmla="*/ 462 h 1030"/>
                <a:gd name="T106" fmla="*/ 143 w 1285"/>
                <a:gd name="T107" fmla="*/ 406 h 1030"/>
                <a:gd name="T108" fmla="*/ 188 w 1285"/>
                <a:gd name="T109" fmla="*/ 352 h 1030"/>
                <a:gd name="T110" fmla="*/ 240 w 1285"/>
                <a:gd name="T111" fmla="*/ 300 h 1030"/>
                <a:gd name="T112" fmla="*/ 297 w 1285"/>
                <a:gd name="T113" fmla="*/ 251 h 1030"/>
                <a:gd name="T114" fmla="*/ 357 w 1285"/>
                <a:gd name="T115" fmla="*/ 205 h 1030"/>
                <a:gd name="T116" fmla="*/ 422 w 1285"/>
                <a:gd name="T117" fmla="*/ 162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5" h="1030">
                  <a:moveTo>
                    <a:pt x="422" y="162"/>
                  </a:moveTo>
                  <a:lnTo>
                    <a:pt x="487" y="123"/>
                  </a:lnTo>
                  <a:lnTo>
                    <a:pt x="556" y="89"/>
                  </a:lnTo>
                  <a:lnTo>
                    <a:pt x="626" y="61"/>
                  </a:lnTo>
                  <a:lnTo>
                    <a:pt x="695" y="37"/>
                  </a:lnTo>
                  <a:lnTo>
                    <a:pt x="764" y="18"/>
                  </a:lnTo>
                  <a:lnTo>
                    <a:pt x="831" y="7"/>
                  </a:lnTo>
                  <a:lnTo>
                    <a:pt x="896" y="0"/>
                  </a:lnTo>
                  <a:lnTo>
                    <a:pt x="959" y="0"/>
                  </a:lnTo>
                  <a:lnTo>
                    <a:pt x="1017" y="7"/>
                  </a:lnTo>
                  <a:lnTo>
                    <a:pt x="1071" y="18"/>
                  </a:lnTo>
                  <a:lnTo>
                    <a:pt x="1121" y="35"/>
                  </a:lnTo>
                  <a:lnTo>
                    <a:pt x="1164" y="59"/>
                  </a:lnTo>
                  <a:lnTo>
                    <a:pt x="1203" y="87"/>
                  </a:lnTo>
                  <a:lnTo>
                    <a:pt x="1234" y="121"/>
                  </a:lnTo>
                  <a:lnTo>
                    <a:pt x="1257" y="160"/>
                  </a:lnTo>
                  <a:lnTo>
                    <a:pt x="1275" y="201"/>
                  </a:lnTo>
                  <a:lnTo>
                    <a:pt x="1283" y="249"/>
                  </a:lnTo>
                  <a:lnTo>
                    <a:pt x="1285" y="298"/>
                  </a:lnTo>
                  <a:lnTo>
                    <a:pt x="1279" y="350"/>
                  </a:lnTo>
                  <a:lnTo>
                    <a:pt x="1266" y="404"/>
                  </a:lnTo>
                  <a:lnTo>
                    <a:pt x="1247" y="458"/>
                  </a:lnTo>
                  <a:lnTo>
                    <a:pt x="1218" y="514"/>
                  </a:lnTo>
                  <a:lnTo>
                    <a:pt x="1184" y="570"/>
                  </a:lnTo>
                  <a:lnTo>
                    <a:pt x="1145" y="624"/>
                  </a:lnTo>
                  <a:lnTo>
                    <a:pt x="1097" y="678"/>
                  </a:lnTo>
                  <a:lnTo>
                    <a:pt x="1045" y="730"/>
                  </a:lnTo>
                  <a:lnTo>
                    <a:pt x="989" y="780"/>
                  </a:lnTo>
                  <a:lnTo>
                    <a:pt x="928" y="827"/>
                  </a:lnTo>
                  <a:lnTo>
                    <a:pt x="866" y="870"/>
                  </a:lnTo>
                  <a:lnTo>
                    <a:pt x="799" y="907"/>
                  </a:lnTo>
                  <a:lnTo>
                    <a:pt x="729" y="942"/>
                  </a:lnTo>
                  <a:lnTo>
                    <a:pt x="660" y="972"/>
                  </a:lnTo>
                  <a:lnTo>
                    <a:pt x="591" y="996"/>
                  </a:lnTo>
                  <a:lnTo>
                    <a:pt x="522" y="1013"/>
                  </a:lnTo>
                  <a:lnTo>
                    <a:pt x="455" y="1026"/>
                  </a:lnTo>
                  <a:lnTo>
                    <a:pt x="390" y="1030"/>
                  </a:lnTo>
                  <a:lnTo>
                    <a:pt x="327" y="1030"/>
                  </a:lnTo>
                  <a:lnTo>
                    <a:pt x="269" y="1026"/>
                  </a:lnTo>
                  <a:lnTo>
                    <a:pt x="214" y="1013"/>
                  </a:lnTo>
                  <a:lnTo>
                    <a:pt x="165" y="996"/>
                  </a:lnTo>
                  <a:lnTo>
                    <a:pt x="121" y="972"/>
                  </a:lnTo>
                  <a:lnTo>
                    <a:pt x="85" y="944"/>
                  </a:lnTo>
                  <a:lnTo>
                    <a:pt x="52" y="909"/>
                  </a:lnTo>
                  <a:lnTo>
                    <a:pt x="28" y="873"/>
                  </a:lnTo>
                  <a:lnTo>
                    <a:pt x="13" y="829"/>
                  </a:lnTo>
                  <a:lnTo>
                    <a:pt x="2" y="784"/>
                  </a:lnTo>
                  <a:lnTo>
                    <a:pt x="0" y="734"/>
                  </a:lnTo>
                  <a:lnTo>
                    <a:pt x="7" y="683"/>
                  </a:lnTo>
                  <a:lnTo>
                    <a:pt x="20" y="629"/>
                  </a:lnTo>
                  <a:lnTo>
                    <a:pt x="39" y="572"/>
                  </a:lnTo>
                  <a:lnTo>
                    <a:pt x="67" y="516"/>
                  </a:lnTo>
                  <a:lnTo>
                    <a:pt x="102" y="462"/>
                  </a:lnTo>
                  <a:lnTo>
                    <a:pt x="143" y="406"/>
                  </a:lnTo>
                  <a:lnTo>
                    <a:pt x="188" y="352"/>
                  </a:lnTo>
                  <a:lnTo>
                    <a:pt x="240" y="300"/>
                  </a:lnTo>
                  <a:lnTo>
                    <a:pt x="297" y="251"/>
                  </a:lnTo>
                  <a:lnTo>
                    <a:pt x="357" y="205"/>
                  </a:lnTo>
                  <a:lnTo>
                    <a:pt x="422" y="16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4" name="Group 60"/>
          <p:cNvGrpSpPr>
            <a:grpSpLocks noChangeAspect="1"/>
          </p:cNvGrpSpPr>
          <p:nvPr/>
        </p:nvGrpSpPr>
        <p:grpSpPr bwMode="auto">
          <a:xfrm>
            <a:off x="2220913" y="4625976"/>
            <a:ext cx="2432050" cy="1789113"/>
            <a:chOff x="187" y="1430"/>
            <a:chExt cx="2380" cy="1751"/>
          </a:xfrm>
        </p:grpSpPr>
        <p:sp>
          <p:nvSpPr>
            <p:cNvPr id="1644605" name="Rectangle 61"/>
            <p:cNvSpPr>
              <a:spLocks noChangeAspect="1" noChangeArrowheads="1"/>
            </p:cNvSpPr>
            <p:nvPr/>
          </p:nvSpPr>
          <p:spPr bwMode="auto">
            <a:xfrm>
              <a:off x="417" y="2643"/>
              <a:ext cx="11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06" name="Freeform 62"/>
            <p:cNvSpPr>
              <a:spLocks noChangeAspect="1"/>
            </p:cNvSpPr>
            <p:nvPr/>
          </p:nvSpPr>
          <p:spPr bwMode="auto">
            <a:xfrm>
              <a:off x="187" y="1430"/>
              <a:ext cx="2380" cy="1751"/>
            </a:xfrm>
            <a:custGeom>
              <a:avLst/>
              <a:gdLst>
                <a:gd name="T0" fmla="*/ 1275 w 2380"/>
                <a:gd name="T1" fmla="*/ 0 h 1751"/>
                <a:gd name="T2" fmla="*/ 1474 w 2380"/>
                <a:gd name="T3" fmla="*/ 22 h 1751"/>
                <a:gd name="T4" fmla="*/ 1664 w 2380"/>
                <a:gd name="T5" fmla="*/ 67 h 1751"/>
                <a:gd name="T6" fmla="*/ 1842 w 2380"/>
                <a:gd name="T7" fmla="*/ 136 h 1751"/>
                <a:gd name="T8" fmla="*/ 2002 w 2380"/>
                <a:gd name="T9" fmla="*/ 227 h 1751"/>
                <a:gd name="T10" fmla="*/ 2138 w 2380"/>
                <a:gd name="T11" fmla="*/ 335 h 1751"/>
                <a:gd name="T12" fmla="*/ 2246 w 2380"/>
                <a:gd name="T13" fmla="*/ 460 h 1751"/>
                <a:gd name="T14" fmla="*/ 2324 w 2380"/>
                <a:gd name="T15" fmla="*/ 596 h 1751"/>
                <a:gd name="T16" fmla="*/ 2370 w 2380"/>
                <a:gd name="T17" fmla="*/ 741 h 1751"/>
                <a:gd name="T18" fmla="*/ 2380 w 2380"/>
                <a:gd name="T19" fmla="*/ 887 h 1751"/>
                <a:gd name="T20" fmla="*/ 2359 w 2380"/>
                <a:gd name="T21" fmla="*/ 1036 h 1751"/>
                <a:gd name="T22" fmla="*/ 2302 w 2380"/>
                <a:gd name="T23" fmla="*/ 1179 h 1751"/>
                <a:gd name="T24" fmla="*/ 2214 w 2380"/>
                <a:gd name="T25" fmla="*/ 1313 h 1751"/>
                <a:gd name="T26" fmla="*/ 2097 w 2380"/>
                <a:gd name="T27" fmla="*/ 1436 h 1751"/>
                <a:gd name="T28" fmla="*/ 1954 w 2380"/>
                <a:gd name="T29" fmla="*/ 1542 h 1751"/>
                <a:gd name="T30" fmla="*/ 1787 w 2380"/>
                <a:gd name="T31" fmla="*/ 1628 h 1751"/>
                <a:gd name="T32" fmla="*/ 1606 w 2380"/>
                <a:gd name="T33" fmla="*/ 1693 h 1751"/>
                <a:gd name="T34" fmla="*/ 1411 w 2380"/>
                <a:gd name="T35" fmla="*/ 1736 h 1751"/>
                <a:gd name="T36" fmla="*/ 1210 w 2380"/>
                <a:gd name="T37" fmla="*/ 1751 h 1751"/>
                <a:gd name="T38" fmla="*/ 1009 w 2380"/>
                <a:gd name="T39" fmla="*/ 1742 h 1751"/>
                <a:gd name="T40" fmla="*/ 812 w 2380"/>
                <a:gd name="T41" fmla="*/ 1710 h 1751"/>
                <a:gd name="T42" fmla="*/ 626 w 2380"/>
                <a:gd name="T43" fmla="*/ 1652 h 1751"/>
                <a:gd name="T44" fmla="*/ 457 w 2380"/>
                <a:gd name="T45" fmla="*/ 1572 h 1751"/>
                <a:gd name="T46" fmla="*/ 310 w 2380"/>
                <a:gd name="T47" fmla="*/ 1473 h 1751"/>
                <a:gd name="T48" fmla="*/ 186 w 2380"/>
                <a:gd name="T49" fmla="*/ 1356 h 1751"/>
                <a:gd name="T50" fmla="*/ 93 w 2380"/>
                <a:gd name="T51" fmla="*/ 1226 h 1751"/>
                <a:gd name="T52" fmla="*/ 31 w 2380"/>
                <a:gd name="T53" fmla="*/ 1084 h 1751"/>
                <a:gd name="T54" fmla="*/ 2 w 2380"/>
                <a:gd name="T55" fmla="*/ 937 h 1751"/>
                <a:gd name="T56" fmla="*/ 9 w 2380"/>
                <a:gd name="T57" fmla="*/ 788 h 1751"/>
                <a:gd name="T58" fmla="*/ 48 w 2380"/>
                <a:gd name="T59" fmla="*/ 643 h 1751"/>
                <a:gd name="T60" fmla="*/ 119 w 2380"/>
                <a:gd name="T61" fmla="*/ 503 h 1751"/>
                <a:gd name="T62" fmla="*/ 223 w 2380"/>
                <a:gd name="T63" fmla="*/ 374 h 1751"/>
                <a:gd name="T64" fmla="*/ 355 w 2380"/>
                <a:gd name="T65" fmla="*/ 259 h 1751"/>
                <a:gd name="T66" fmla="*/ 509 w 2380"/>
                <a:gd name="T67" fmla="*/ 164 h 1751"/>
                <a:gd name="T68" fmla="*/ 684 w 2380"/>
                <a:gd name="T69" fmla="*/ 86 h 1751"/>
                <a:gd name="T70" fmla="*/ 874 w 2380"/>
                <a:gd name="T71" fmla="*/ 35 h 1751"/>
                <a:gd name="T72" fmla="*/ 1071 w 2380"/>
                <a:gd name="T73" fmla="*/ 4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80" h="1751">
                  <a:moveTo>
                    <a:pt x="1173" y="0"/>
                  </a:moveTo>
                  <a:lnTo>
                    <a:pt x="1275" y="0"/>
                  </a:lnTo>
                  <a:lnTo>
                    <a:pt x="1374" y="9"/>
                  </a:lnTo>
                  <a:lnTo>
                    <a:pt x="1474" y="22"/>
                  </a:lnTo>
                  <a:lnTo>
                    <a:pt x="1571" y="41"/>
                  </a:lnTo>
                  <a:lnTo>
                    <a:pt x="1664" y="67"/>
                  </a:lnTo>
                  <a:lnTo>
                    <a:pt x="1755" y="99"/>
                  </a:lnTo>
                  <a:lnTo>
                    <a:pt x="1842" y="136"/>
                  </a:lnTo>
                  <a:lnTo>
                    <a:pt x="1924" y="179"/>
                  </a:lnTo>
                  <a:lnTo>
                    <a:pt x="2002" y="227"/>
                  </a:lnTo>
                  <a:lnTo>
                    <a:pt x="2073" y="279"/>
                  </a:lnTo>
                  <a:lnTo>
                    <a:pt x="2138" y="335"/>
                  </a:lnTo>
                  <a:lnTo>
                    <a:pt x="2194" y="395"/>
                  </a:lnTo>
                  <a:lnTo>
                    <a:pt x="2246" y="460"/>
                  </a:lnTo>
                  <a:lnTo>
                    <a:pt x="2289" y="527"/>
                  </a:lnTo>
                  <a:lnTo>
                    <a:pt x="2324" y="596"/>
                  </a:lnTo>
                  <a:lnTo>
                    <a:pt x="2350" y="667"/>
                  </a:lnTo>
                  <a:lnTo>
                    <a:pt x="2370" y="741"/>
                  </a:lnTo>
                  <a:lnTo>
                    <a:pt x="2380" y="814"/>
                  </a:lnTo>
                  <a:lnTo>
                    <a:pt x="2380" y="887"/>
                  </a:lnTo>
                  <a:lnTo>
                    <a:pt x="2374" y="963"/>
                  </a:lnTo>
                  <a:lnTo>
                    <a:pt x="2359" y="1036"/>
                  </a:lnTo>
                  <a:lnTo>
                    <a:pt x="2335" y="1108"/>
                  </a:lnTo>
                  <a:lnTo>
                    <a:pt x="2302" y="1179"/>
                  </a:lnTo>
                  <a:lnTo>
                    <a:pt x="2261" y="1248"/>
                  </a:lnTo>
                  <a:lnTo>
                    <a:pt x="2214" y="1313"/>
                  </a:lnTo>
                  <a:lnTo>
                    <a:pt x="2160" y="1378"/>
                  </a:lnTo>
                  <a:lnTo>
                    <a:pt x="2097" y="1436"/>
                  </a:lnTo>
                  <a:lnTo>
                    <a:pt x="2028" y="1492"/>
                  </a:lnTo>
                  <a:lnTo>
                    <a:pt x="1954" y="1542"/>
                  </a:lnTo>
                  <a:lnTo>
                    <a:pt x="1872" y="1587"/>
                  </a:lnTo>
                  <a:lnTo>
                    <a:pt x="1787" y="1628"/>
                  </a:lnTo>
                  <a:lnTo>
                    <a:pt x="1699" y="1665"/>
                  </a:lnTo>
                  <a:lnTo>
                    <a:pt x="1606" y="1693"/>
                  </a:lnTo>
                  <a:lnTo>
                    <a:pt x="1508" y="1717"/>
                  </a:lnTo>
                  <a:lnTo>
                    <a:pt x="1411" y="1736"/>
                  </a:lnTo>
                  <a:lnTo>
                    <a:pt x="1309" y="1747"/>
                  </a:lnTo>
                  <a:lnTo>
                    <a:pt x="1210" y="1751"/>
                  </a:lnTo>
                  <a:lnTo>
                    <a:pt x="1108" y="1751"/>
                  </a:lnTo>
                  <a:lnTo>
                    <a:pt x="1009" y="1742"/>
                  </a:lnTo>
                  <a:lnTo>
                    <a:pt x="909" y="1730"/>
                  </a:lnTo>
                  <a:lnTo>
                    <a:pt x="812" y="1710"/>
                  </a:lnTo>
                  <a:lnTo>
                    <a:pt x="719" y="1684"/>
                  </a:lnTo>
                  <a:lnTo>
                    <a:pt x="626" y="1652"/>
                  </a:lnTo>
                  <a:lnTo>
                    <a:pt x="539" y="1615"/>
                  </a:lnTo>
                  <a:lnTo>
                    <a:pt x="457" y="1572"/>
                  </a:lnTo>
                  <a:lnTo>
                    <a:pt x="381" y="1524"/>
                  </a:lnTo>
                  <a:lnTo>
                    <a:pt x="310" y="1473"/>
                  </a:lnTo>
                  <a:lnTo>
                    <a:pt x="245" y="1416"/>
                  </a:lnTo>
                  <a:lnTo>
                    <a:pt x="186" y="1356"/>
                  </a:lnTo>
                  <a:lnTo>
                    <a:pt x="137" y="1291"/>
                  </a:lnTo>
                  <a:lnTo>
                    <a:pt x="93" y="1226"/>
                  </a:lnTo>
                  <a:lnTo>
                    <a:pt x="59" y="1155"/>
                  </a:lnTo>
                  <a:lnTo>
                    <a:pt x="31" y="1084"/>
                  </a:lnTo>
                  <a:lnTo>
                    <a:pt x="13" y="1011"/>
                  </a:lnTo>
                  <a:lnTo>
                    <a:pt x="2" y="937"/>
                  </a:lnTo>
                  <a:lnTo>
                    <a:pt x="0" y="864"/>
                  </a:lnTo>
                  <a:lnTo>
                    <a:pt x="9" y="788"/>
                  </a:lnTo>
                  <a:lnTo>
                    <a:pt x="24" y="715"/>
                  </a:lnTo>
                  <a:lnTo>
                    <a:pt x="48" y="643"/>
                  </a:lnTo>
                  <a:lnTo>
                    <a:pt x="80" y="572"/>
                  </a:lnTo>
                  <a:lnTo>
                    <a:pt x="119" y="503"/>
                  </a:lnTo>
                  <a:lnTo>
                    <a:pt x="167" y="438"/>
                  </a:lnTo>
                  <a:lnTo>
                    <a:pt x="223" y="374"/>
                  </a:lnTo>
                  <a:lnTo>
                    <a:pt x="286" y="315"/>
                  </a:lnTo>
                  <a:lnTo>
                    <a:pt x="355" y="259"/>
                  </a:lnTo>
                  <a:lnTo>
                    <a:pt x="429" y="209"/>
                  </a:lnTo>
                  <a:lnTo>
                    <a:pt x="509" y="164"/>
                  </a:lnTo>
                  <a:lnTo>
                    <a:pt x="595" y="123"/>
                  </a:lnTo>
                  <a:lnTo>
                    <a:pt x="684" y="86"/>
                  </a:lnTo>
                  <a:lnTo>
                    <a:pt x="777" y="58"/>
                  </a:lnTo>
                  <a:lnTo>
                    <a:pt x="874" y="35"/>
                  </a:lnTo>
                  <a:lnTo>
                    <a:pt x="972" y="15"/>
                  </a:lnTo>
                  <a:lnTo>
                    <a:pt x="1071" y="4"/>
                  </a:lnTo>
                  <a:lnTo>
                    <a:pt x="117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07" name="Group 63"/>
          <p:cNvGrpSpPr>
            <a:grpSpLocks noChangeAspect="1"/>
          </p:cNvGrpSpPr>
          <p:nvPr/>
        </p:nvGrpSpPr>
        <p:grpSpPr bwMode="auto">
          <a:xfrm>
            <a:off x="7681913" y="1909763"/>
            <a:ext cx="1979612" cy="1797050"/>
            <a:chOff x="383" y="1437"/>
            <a:chExt cx="1902" cy="1727"/>
          </a:xfrm>
        </p:grpSpPr>
        <p:sp>
          <p:nvSpPr>
            <p:cNvPr id="1644608" name="Freeform 64"/>
            <p:cNvSpPr>
              <a:spLocks noChangeAspect="1"/>
            </p:cNvSpPr>
            <p:nvPr/>
          </p:nvSpPr>
          <p:spPr bwMode="auto">
            <a:xfrm>
              <a:off x="974" y="211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5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5 w 87"/>
                <a:gd name="T21" fmla="*/ 75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5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5" y="75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09" name="Freeform 65"/>
            <p:cNvSpPr>
              <a:spLocks noChangeAspect="1"/>
            </p:cNvSpPr>
            <p:nvPr/>
          </p:nvSpPr>
          <p:spPr bwMode="auto">
            <a:xfrm>
              <a:off x="1782" y="1488"/>
              <a:ext cx="87" cy="87"/>
            </a:xfrm>
            <a:custGeom>
              <a:avLst/>
              <a:gdLst>
                <a:gd name="T0" fmla="*/ 0 w 87"/>
                <a:gd name="T1" fmla="*/ 43 h 87"/>
                <a:gd name="T2" fmla="*/ 4 w 87"/>
                <a:gd name="T3" fmla="*/ 26 h 87"/>
                <a:gd name="T4" fmla="*/ 13 w 87"/>
                <a:gd name="T5" fmla="*/ 13 h 87"/>
                <a:gd name="T6" fmla="*/ 28 w 87"/>
                <a:gd name="T7" fmla="*/ 3 h 87"/>
                <a:gd name="T8" fmla="*/ 45 w 87"/>
                <a:gd name="T9" fmla="*/ 0 h 87"/>
                <a:gd name="T10" fmla="*/ 60 w 87"/>
                <a:gd name="T11" fmla="*/ 3 h 87"/>
                <a:gd name="T12" fmla="*/ 74 w 87"/>
                <a:gd name="T13" fmla="*/ 13 h 87"/>
                <a:gd name="T14" fmla="*/ 85 w 87"/>
                <a:gd name="T15" fmla="*/ 26 h 87"/>
                <a:gd name="T16" fmla="*/ 87 w 87"/>
                <a:gd name="T17" fmla="*/ 43 h 87"/>
                <a:gd name="T18" fmla="*/ 85 w 87"/>
                <a:gd name="T19" fmla="*/ 60 h 87"/>
                <a:gd name="T20" fmla="*/ 74 w 87"/>
                <a:gd name="T21" fmla="*/ 75 h 87"/>
                <a:gd name="T22" fmla="*/ 60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5 h 87"/>
                <a:gd name="T30" fmla="*/ 4 w 87"/>
                <a:gd name="T31" fmla="*/ 60 h 87"/>
                <a:gd name="T32" fmla="*/ 0 w 87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lnTo>
                    <a:pt x="60" y="3"/>
                  </a:lnTo>
                  <a:lnTo>
                    <a:pt x="74" y="13"/>
                  </a:lnTo>
                  <a:lnTo>
                    <a:pt x="85" y="26"/>
                  </a:lnTo>
                  <a:lnTo>
                    <a:pt x="87" y="43"/>
                  </a:lnTo>
                  <a:lnTo>
                    <a:pt x="85" y="60"/>
                  </a:lnTo>
                  <a:lnTo>
                    <a:pt x="74" y="75"/>
                  </a:lnTo>
                  <a:lnTo>
                    <a:pt x="60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0" name="Freeform 66"/>
            <p:cNvSpPr>
              <a:spLocks noChangeAspect="1"/>
            </p:cNvSpPr>
            <p:nvPr/>
          </p:nvSpPr>
          <p:spPr bwMode="auto">
            <a:xfrm>
              <a:off x="1193" y="2975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5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5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5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5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1" name="Freeform 67"/>
            <p:cNvSpPr>
              <a:spLocks noChangeAspect="1"/>
            </p:cNvSpPr>
            <p:nvPr/>
          </p:nvSpPr>
          <p:spPr bwMode="auto">
            <a:xfrm>
              <a:off x="383" y="1993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4 h 87"/>
                <a:gd name="T8" fmla="*/ 45 w 87"/>
                <a:gd name="T9" fmla="*/ 0 h 87"/>
                <a:gd name="T10" fmla="*/ 62 w 87"/>
                <a:gd name="T11" fmla="*/ 4 h 87"/>
                <a:gd name="T12" fmla="*/ 74 w 87"/>
                <a:gd name="T13" fmla="*/ 13 h 87"/>
                <a:gd name="T14" fmla="*/ 85 w 87"/>
                <a:gd name="T15" fmla="*/ 28 h 87"/>
                <a:gd name="T16" fmla="*/ 87 w 87"/>
                <a:gd name="T17" fmla="*/ 45 h 87"/>
                <a:gd name="T18" fmla="*/ 85 w 87"/>
                <a:gd name="T19" fmla="*/ 62 h 87"/>
                <a:gd name="T20" fmla="*/ 74 w 87"/>
                <a:gd name="T21" fmla="*/ 74 h 87"/>
                <a:gd name="T22" fmla="*/ 62 w 87"/>
                <a:gd name="T23" fmla="*/ 85 h 87"/>
                <a:gd name="T24" fmla="*/ 45 w 87"/>
                <a:gd name="T25" fmla="*/ 87 h 87"/>
                <a:gd name="T26" fmla="*/ 28 w 87"/>
                <a:gd name="T27" fmla="*/ 85 h 87"/>
                <a:gd name="T28" fmla="*/ 13 w 87"/>
                <a:gd name="T29" fmla="*/ 74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2" y="4"/>
                  </a:lnTo>
                  <a:lnTo>
                    <a:pt x="74" y="13"/>
                  </a:lnTo>
                  <a:lnTo>
                    <a:pt x="85" y="28"/>
                  </a:lnTo>
                  <a:lnTo>
                    <a:pt x="87" y="45"/>
                  </a:lnTo>
                  <a:lnTo>
                    <a:pt x="85" y="62"/>
                  </a:lnTo>
                  <a:lnTo>
                    <a:pt x="74" y="74"/>
                  </a:lnTo>
                  <a:lnTo>
                    <a:pt x="62" y="85"/>
                  </a:lnTo>
                  <a:lnTo>
                    <a:pt x="45" y="87"/>
                  </a:lnTo>
                  <a:lnTo>
                    <a:pt x="28" y="85"/>
                  </a:lnTo>
                  <a:lnTo>
                    <a:pt x="13" y="74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2" name="Freeform 68"/>
            <p:cNvSpPr>
              <a:spLocks noChangeAspect="1"/>
            </p:cNvSpPr>
            <p:nvPr/>
          </p:nvSpPr>
          <p:spPr bwMode="auto">
            <a:xfrm>
              <a:off x="1544" y="2419"/>
              <a:ext cx="87" cy="87"/>
            </a:xfrm>
            <a:custGeom>
              <a:avLst/>
              <a:gdLst>
                <a:gd name="T0" fmla="*/ 0 w 87"/>
                <a:gd name="T1" fmla="*/ 45 h 87"/>
                <a:gd name="T2" fmla="*/ 4 w 87"/>
                <a:gd name="T3" fmla="*/ 28 h 87"/>
                <a:gd name="T4" fmla="*/ 13 w 87"/>
                <a:gd name="T5" fmla="*/ 13 h 87"/>
                <a:gd name="T6" fmla="*/ 28 w 87"/>
                <a:gd name="T7" fmla="*/ 5 h 87"/>
                <a:gd name="T8" fmla="*/ 42 w 87"/>
                <a:gd name="T9" fmla="*/ 0 h 87"/>
                <a:gd name="T10" fmla="*/ 59 w 87"/>
                <a:gd name="T11" fmla="*/ 5 h 87"/>
                <a:gd name="T12" fmla="*/ 74 w 87"/>
                <a:gd name="T13" fmla="*/ 13 h 87"/>
                <a:gd name="T14" fmla="*/ 83 w 87"/>
                <a:gd name="T15" fmla="*/ 28 h 87"/>
                <a:gd name="T16" fmla="*/ 87 w 87"/>
                <a:gd name="T17" fmla="*/ 45 h 87"/>
                <a:gd name="T18" fmla="*/ 83 w 87"/>
                <a:gd name="T19" fmla="*/ 62 h 87"/>
                <a:gd name="T20" fmla="*/ 74 w 87"/>
                <a:gd name="T21" fmla="*/ 75 h 87"/>
                <a:gd name="T22" fmla="*/ 59 w 87"/>
                <a:gd name="T23" fmla="*/ 85 h 87"/>
                <a:gd name="T24" fmla="*/ 42 w 87"/>
                <a:gd name="T25" fmla="*/ 87 h 87"/>
                <a:gd name="T26" fmla="*/ 28 w 87"/>
                <a:gd name="T27" fmla="*/ 85 h 87"/>
                <a:gd name="T28" fmla="*/ 13 w 87"/>
                <a:gd name="T29" fmla="*/ 75 h 87"/>
                <a:gd name="T30" fmla="*/ 4 w 87"/>
                <a:gd name="T31" fmla="*/ 62 h 87"/>
                <a:gd name="T32" fmla="*/ 0 w 87"/>
                <a:gd name="T33" fmla="*/ 4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59" y="5"/>
                  </a:lnTo>
                  <a:lnTo>
                    <a:pt x="74" y="13"/>
                  </a:lnTo>
                  <a:lnTo>
                    <a:pt x="83" y="28"/>
                  </a:lnTo>
                  <a:lnTo>
                    <a:pt x="87" y="45"/>
                  </a:lnTo>
                  <a:lnTo>
                    <a:pt x="83" y="62"/>
                  </a:lnTo>
                  <a:lnTo>
                    <a:pt x="74" y="75"/>
                  </a:lnTo>
                  <a:lnTo>
                    <a:pt x="59" y="85"/>
                  </a:lnTo>
                  <a:lnTo>
                    <a:pt x="42" y="87"/>
                  </a:lnTo>
                  <a:lnTo>
                    <a:pt x="28" y="85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3" name="Freeform 69"/>
            <p:cNvSpPr>
              <a:spLocks noChangeAspect="1"/>
            </p:cNvSpPr>
            <p:nvPr/>
          </p:nvSpPr>
          <p:spPr bwMode="auto">
            <a:xfrm>
              <a:off x="2018" y="2479"/>
              <a:ext cx="87" cy="87"/>
            </a:xfrm>
            <a:custGeom>
              <a:avLst/>
              <a:gdLst>
                <a:gd name="T0" fmla="*/ 0 w 87"/>
                <a:gd name="T1" fmla="*/ 42 h 87"/>
                <a:gd name="T2" fmla="*/ 4 w 87"/>
                <a:gd name="T3" fmla="*/ 25 h 87"/>
                <a:gd name="T4" fmla="*/ 13 w 87"/>
                <a:gd name="T5" fmla="*/ 13 h 87"/>
                <a:gd name="T6" fmla="*/ 28 w 87"/>
                <a:gd name="T7" fmla="*/ 2 h 87"/>
                <a:gd name="T8" fmla="*/ 45 w 87"/>
                <a:gd name="T9" fmla="*/ 0 h 87"/>
                <a:gd name="T10" fmla="*/ 62 w 87"/>
                <a:gd name="T11" fmla="*/ 2 h 87"/>
                <a:gd name="T12" fmla="*/ 74 w 87"/>
                <a:gd name="T13" fmla="*/ 13 h 87"/>
                <a:gd name="T14" fmla="*/ 85 w 87"/>
                <a:gd name="T15" fmla="*/ 25 h 87"/>
                <a:gd name="T16" fmla="*/ 87 w 87"/>
                <a:gd name="T17" fmla="*/ 42 h 87"/>
                <a:gd name="T18" fmla="*/ 85 w 87"/>
                <a:gd name="T19" fmla="*/ 59 h 87"/>
                <a:gd name="T20" fmla="*/ 74 w 87"/>
                <a:gd name="T21" fmla="*/ 74 h 87"/>
                <a:gd name="T22" fmla="*/ 62 w 87"/>
                <a:gd name="T23" fmla="*/ 83 h 87"/>
                <a:gd name="T24" fmla="*/ 45 w 87"/>
                <a:gd name="T25" fmla="*/ 87 h 87"/>
                <a:gd name="T26" fmla="*/ 28 w 87"/>
                <a:gd name="T27" fmla="*/ 83 h 87"/>
                <a:gd name="T28" fmla="*/ 13 w 87"/>
                <a:gd name="T29" fmla="*/ 74 h 87"/>
                <a:gd name="T30" fmla="*/ 4 w 87"/>
                <a:gd name="T31" fmla="*/ 59 h 87"/>
                <a:gd name="T32" fmla="*/ 0 w 87"/>
                <a:gd name="T33" fmla="*/ 4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0" y="42"/>
                  </a:moveTo>
                  <a:lnTo>
                    <a:pt x="4" y="25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2" y="2"/>
                  </a:lnTo>
                  <a:lnTo>
                    <a:pt x="74" y="13"/>
                  </a:lnTo>
                  <a:lnTo>
                    <a:pt x="85" y="25"/>
                  </a:lnTo>
                  <a:lnTo>
                    <a:pt x="87" y="42"/>
                  </a:lnTo>
                  <a:lnTo>
                    <a:pt x="85" y="59"/>
                  </a:lnTo>
                  <a:lnTo>
                    <a:pt x="74" y="74"/>
                  </a:lnTo>
                  <a:lnTo>
                    <a:pt x="62" y="83"/>
                  </a:lnTo>
                  <a:lnTo>
                    <a:pt x="45" y="87"/>
                  </a:lnTo>
                  <a:lnTo>
                    <a:pt x="28" y="83"/>
                  </a:lnTo>
                  <a:lnTo>
                    <a:pt x="13" y="74"/>
                  </a:lnTo>
                  <a:lnTo>
                    <a:pt x="4" y="59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14" name="Rectangle 70"/>
            <p:cNvSpPr>
              <a:spLocks noChangeAspect="1" noChangeArrowheads="1"/>
            </p:cNvSpPr>
            <p:nvPr/>
          </p:nvSpPr>
          <p:spPr bwMode="auto">
            <a:xfrm>
              <a:off x="1890" y="1437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15" name="Rectangle 71"/>
            <p:cNvSpPr>
              <a:spLocks noChangeAspect="1" noChangeArrowheads="1"/>
            </p:cNvSpPr>
            <p:nvPr/>
          </p:nvSpPr>
          <p:spPr bwMode="auto">
            <a:xfrm>
              <a:off x="1089" y="2061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16" name="Rectangle 72"/>
            <p:cNvSpPr>
              <a:spLocks noChangeAspect="1" noChangeArrowheads="1"/>
            </p:cNvSpPr>
            <p:nvPr/>
          </p:nvSpPr>
          <p:spPr bwMode="auto">
            <a:xfrm>
              <a:off x="1699" y="2374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17" name="Rectangle 73"/>
            <p:cNvSpPr>
              <a:spLocks noChangeAspect="1" noChangeArrowheads="1"/>
            </p:cNvSpPr>
            <p:nvPr/>
          </p:nvSpPr>
          <p:spPr bwMode="auto">
            <a:xfrm>
              <a:off x="1319" y="29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18" name="Rectangle 74"/>
            <p:cNvSpPr>
              <a:spLocks noChangeAspect="1" noChangeArrowheads="1"/>
            </p:cNvSpPr>
            <p:nvPr/>
          </p:nvSpPr>
          <p:spPr bwMode="auto">
            <a:xfrm>
              <a:off x="517" y="1940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19" name="Rectangle 75"/>
            <p:cNvSpPr>
              <a:spLocks noChangeAspect="1" noChangeArrowheads="1"/>
            </p:cNvSpPr>
            <p:nvPr/>
          </p:nvSpPr>
          <p:spPr bwMode="auto">
            <a:xfrm>
              <a:off x="2187" y="2429"/>
              <a:ext cx="9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20" name="Group 76"/>
          <p:cNvGrpSpPr>
            <a:grpSpLocks noChangeAspect="1"/>
          </p:cNvGrpSpPr>
          <p:nvPr/>
        </p:nvGrpSpPr>
        <p:grpSpPr bwMode="auto">
          <a:xfrm>
            <a:off x="8809038" y="2817812"/>
            <a:ext cx="919162" cy="619616"/>
            <a:chOff x="1465" y="2309"/>
            <a:chExt cx="883" cy="596"/>
          </a:xfrm>
        </p:grpSpPr>
        <p:sp>
          <p:nvSpPr>
            <p:cNvPr id="1644621" name="Freeform 77"/>
            <p:cNvSpPr>
              <a:spLocks noChangeAspect="1"/>
            </p:cNvSpPr>
            <p:nvPr/>
          </p:nvSpPr>
          <p:spPr bwMode="auto">
            <a:xfrm>
              <a:off x="1465" y="2309"/>
              <a:ext cx="883" cy="369"/>
            </a:xfrm>
            <a:custGeom>
              <a:avLst/>
              <a:gdLst>
                <a:gd name="T0" fmla="*/ 442 w 883"/>
                <a:gd name="T1" fmla="*/ 0 h 369"/>
                <a:gd name="T2" fmla="*/ 502 w 883"/>
                <a:gd name="T3" fmla="*/ 2 h 369"/>
                <a:gd name="T4" fmla="*/ 562 w 883"/>
                <a:gd name="T5" fmla="*/ 7 h 369"/>
                <a:gd name="T6" fmla="*/ 619 w 883"/>
                <a:gd name="T7" fmla="*/ 15 h 369"/>
                <a:gd name="T8" fmla="*/ 672 w 883"/>
                <a:gd name="T9" fmla="*/ 28 h 369"/>
                <a:gd name="T10" fmla="*/ 721 w 883"/>
                <a:gd name="T11" fmla="*/ 43 h 369"/>
                <a:gd name="T12" fmla="*/ 766 w 883"/>
                <a:gd name="T13" fmla="*/ 60 h 369"/>
                <a:gd name="T14" fmla="*/ 804 w 883"/>
                <a:gd name="T15" fmla="*/ 79 h 369"/>
                <a:gd name="T16" fmla="*/ 836 w 883"/>
                <a:gd name="T17" fmla="*/ 100 h 369"/>
                <a:gd name="T18" fmla="*/ 859 w 883"/>
                <a:gd name="T19" fmla="*/ 123 h 369"/>
                <a:gd name="T20" fmla="*/ 876 w 883"/>
                <a:gd name="T21" fmla="*/ 147 h 369"/>
                <a:gd name="T22" fmla="*/ 883 w 883"/>
                <a:gd name="T23" fmla="*/ 172 h 369"/>
                <a:gd name="T24" fmla="*/ 883 w 883"/>
                <a:gd name="T25" fmla="*/ 197 h 369"/>
                <a:gd name="T26" fmla="*/ 876 w 883"/>
                <a:gd name="T27" fmla="*/ 223 h 369"/>
                <a:gd name="T28" fmla="*/ 859 w 883"/>
                <a:gd name="T29" fmla="*/ 246 h 369"/>
                <a:gd name="T30" fmla="*/ 836 w 883"/>
                <a:gd name="T31" fmla="*/ 270 h 369"/>
                <a:gd name="T32" fmla="*/ 804 w 883"/>
                <a:gd name="T33" fmla="*/ 291 h 369"/>
                <a:gd name="T34" fmla="*/ 766 w 883"/>
                <a:gd name="T35" fmla="*/ 310 h 369"/>
                <a:gd name="T36" fmla="*/ 721 w 883"/>
                <a:gd name="T37" fmla="*/ 327 h 369"/>
                <a:gd name="T38" fmla="*/ 672 w 883"/>
                <a:gd name="T39" fmla="*/ 342 h 369"/>
                <a:gd name="T40" fmla="*/ 619 w 883"/>
                <a:gd name="T41" fmla="*/ 354 h 369"/>
                <a:gd name="T42" fmla="*/ 562 w 883"/>
                <a:gd name="T43" fmla="*/ 363 h 369"/>
                <a:gd name="T44" fmla="*/ 502 w 883"/>
                <a:gd name="T45" fmla="*/ 367 h 369"/>
                <a:gd name="T46" fmla="*/ 442 w 883"/>
                <a:gd name="T47" fmla="*/ 369 h 369"/>
                <a:gd name="T48" fmla="*/ 381 w 883"/>
                <a:gd name="T49" fmla="*/ 367 h 369"/>
                <a:gd name="T50" fmla="*/ 323 w 883"/>
                <a:gd name="T51" fmla="*/ 363 h 369"/>
                <a:gd name="T52" fmla="*/ 266 w 883"/>
                <a:gd name="T53" fmla="*/ 354 h 369"/>
                <a:gd name="T54" fmla="*/ 213 w 883"/>
                <a:gd name="T55" fmla="*/ 342 h 369"/>
                <a:gd name="T56" fmla="*/ 162 w 883"/>
                <a:gd name="T57" fmla="*/ 327 h 369"/>
                <a:gd name="T58" fmla="*/ 119 w 883"/>
                <a:gd name="T59" fmla="*/ 310 h 369"/>
                <a:gd name="T60" fmla="*/ 81 w 883"/>
                <a:gd name="T61" fmla="*/ 291 h 369"/>
                <a:gd name="T62" fmla="*/ 49 w 883"/>
                <a:gd name="T63" fmla="*/ 270 h 369"/>
                <a:gd name="T64" fmla="*/ 26 w 883"/>
                <a:gd name="T65" fmla="*/ 246 h 369"/>
                <a:gd name="T66" fmla="*/ 9 w 883"/>
                <a:gd name="T67" fmla="*/ 223 h 369"/>
                <a:gd name="T68" fmla="*/ 0 w 883"/>
                <a:gd name="T69" fmla="*/ 197 h 369"/>
                <a:gd name="T70" fmla="*/ 0 w 883"/>
                <a:gd name="T71" fmla="*/ 172 h 369"/>
                <a:gd name="T72" fmla="*/ 9 w 883"/>
                <a:gd name="T73" fmla="*/ 147 h 369"/>
                <a:gd name="T74" fmla="*/ 26 w 883"/>
                <a:gd name="T75" fmla="*/ 123 h 369"/>
                <a:gd name="T76" fmla="*/ 49 w 883"/>
                <a:gd name="T77" fmla="*/ 100 h 369"/>
                <a:gd name="T78" fmla="*/ 81 w 883"/>
                <a:gd name="T79" fmla="*/ 79 h 369"/>
                <a:gd name="T80" fmla="*/ 119 w 883"/>
                <a:gd name="T81" fmla="*/ 60 h 369"/>
                <a:gd name="T82" fmla="*/ 162 w 883"/>
                <a:gd name="T83" fmla="*/ 43 h 369"/>
                <a:gd name="T84" fmla="*/ 213 w 883"/>
                <a:gd name="T85" fmla="*/ 28 h 369"/>
                <a:gd name="T86" fmla="*/ 266 w 883"/>
                <a:gd name="T87" fmla="*/ 15 h 369"/>
                <a:gd name="T88" fmla="*/ 323 w 883"/>
                <a:gd name="T89" fmla="*/ 7 h 369"/>
                <a:gd name="T90" fmla="*/ 381 w 883"/>
                <a:gd name="T91" fmla="*/ 2 h 369"/>
                <a:gd name="T92" fmla="*/ 442 w 883"/>
                <a:gd name="T9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3" h="369">
                  <a:moveTo>
                    <a:pt x="442" y="0"/>
                  </a:moveTo>
                  <a:lnTo>
                    <a:pt x="502" y="2"/>
                  </a:lnTo>
                  <a:lnTo>
                    <a:pt x="562" y="7"/>
                  </a:lnTo>
                  <a:lnTo>
                    <a:pt x="619" y="15"/>
                  </a:lnTo>
                  <a:lnTo>
                    <a:pt x="672" y="28"/>
                  </a:lnTo>
                  <a:lnTo>
                    <a:pt x="721" y="43"/>
                  </a:lnTo>
                  <a:lnTo>
                    <a:pt x="766" y="60"/>
                  </a:lnTo>
                  <a:lnTo>
                    <a:pt x="804" y="79"/>
                  </a:lnTo>
                  <a:lnTo>
                    <a:pt x="836" y="100"/>
                  </a:lnTo>
                  <a:lnTo>
                    <a:pt x="859" y="123"/>
                  </a:lnTo>
                  <a:lnTo>
                    <a:pt x="876" y="147"/>
                  </a:lnTo>
                  <a:lnTo>
                    <a:pt x="883" y="172"/>
                  </a:lnTo>
                  <a:lnTo>
                    <a:pt x="883" y="197"/>
                  </a:lnTo>
                  <a:lnTo>
                    <a:pt x="876" y="223"/>
                  </a:lnTo>
                  <a:lnTo>
                    <a:pt x="859" y="246"/>
                  </a:lnTo>
                  <a:lnTo>
                    <a:pt x="836" y="270"/>
                  </a:lnTo>
                  <a:lnTo>
                    <a:pt x="804" y="291"/>
                  </a:lnTo>
                  <a:lnTo>
                    <a:pt x="766" y="310"/>
                  </a:lnTo>
                  <a:lnTo>
                    <a:pt x="721" y="327"/>
                  </a:lnTo>
                  <a:lnTo>
                    <a:pt x="672" y="342"/>
                  </a:lnTo>
                  <a:lnTo>
                    <a:pt x="619" y="354"/>
                  </a:lnTo>
                  <a:lnTo>
                    <a:pt x="562" y="363"/>
                  </a:lnTo>
                  <a:lnTo>
                    <a:pt x="502" y="367"/>
                  </a:lnTo>
                  <a:lnTo>
                    <a:pt x="442" y="369"/>
                  </a:lnTo>
                  <a:lnTo>
                    <a:pt x="381" y="367"/>
                  </a:lnTo>
                  <a:lnTo>
                    <a:pt x="323" y="363"/>
                  </a:lnTo>
                  <a:lnTo>
                    <a:pt x="266" y="354"/>
                  </a:lnTo>
                  <a:lnTo>
                    <a:pt x="213" y="342"/>
                  </a:lnTo>
                  <a:lnTo>
                    <a:pt x="162" y="327"/>
                  </a:lnTo>
                  <a:lnTo>
                    <a:pt x="119" y="310"/>
                  </a:lnTo>
                  <a:lnTo>
                    <a:pt x="81" y="291"/>
                  </a:lnTo>
                  <a:lnTo>
                    <a:pt x="49" y="270"/>
                  </a:lnTo>
                  <a:lnTo>
                    <a:pt x="26" y="246"/>
                  </a:lnTo>
                  <a:lnTo>
                    <a:pt x="9" y="223"/>
                  </a:lnTo>
                  <a:lnTo>
                    <a:pt x="0" y="197"/>
                  </a:lnTo>
                  <a:lnTo>
                    <a:pt x="0" y="172"/>
                  </a:lnTo>
                  <a:lnTo>
                    <a:pt x="9" y="147"/>
                  </a:lnTo>
                  <a:lnTo>
                    <a:pt x="26" y="123"/>
                  </a:lnTo>
                  <a:lnTo>
                    <a:pt x="49" y="100"/>
                  </a:lnTo>
                  <a:lnTo>
                    <a:pt x="81" y="79"/>
                  </a:lnTo>
                  <a:lnTo>
                    <a:pt x="119" y="60"/>
                  </a:lnTo>
                  <a:lnTo>
                    <a:pt x="162" y="43"/>
                  </a:lnTo>
                  <a:lnTo>
                    <a:pt x="213" y="28"/>
                  </a:lnTo>
                  <a:lnTo>
                    <a:pt x="266" y="15"/>
                  </a:lnTo>
                  <a:lnTo>
                    <a:pt x="323" y="7"/>
                  </a:lnTo>
                  <a:lnTo>
                    <a:pt x="381" y="2"/>
                  </a:lnTo>
                  <a:lnTo>
                    <a:pt x="44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2" name="Rectangle 78"/>
            <p:cNvSpPr>
              <a:spLocks noChangeAspect="1" noChangeArrowheads="1"/>
            </p:cNvSpPr>
            <p:nvPr/>
          </p:nvSpPr>
          <p:spPr bwMode="auto">
            <a:xfrm>
              <a:off x="1831" y="2668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23" name="Group 79"/>
          <p:cNvGrpSpPr>
            <a:grpSpLocks noChangeAspect="1"/>
          </p:cNvGrpSpPr>
          <p:nvPr/>
        </p:nvGrpSpPr>
        <p:grpSpPr bwMode="auto">
          <a:xfrm>
            <a:off x="7624764" y="2187575"/>
            <a:ext cx="1036637" cy="584200"/>
            <a:chOff x="328" y="1704"/>
            <a:chExt cx="995" cy="561"/>
          </a:xfrm>
        </p:grpSpPr>
        <p:sp>
          <p:nvSpPr>
            <p:cNvPr id="1644624" name="Freeform 80"/>
            <p:cNvSpPr>
              <a:spLocks noChangeAspect="1"/>
            </p:cNvSpPr>
            <p:nvPr/>
          </p:nvSpPr>
          <p:spPr bwMode="auto">
            <a:xfrm>
              <a:off x="328" y="1881"/>
              <a:ext cx="995" cy="384"/>
            </a:xfrm>
            <a:custGeom>
              <a:avLst/>
              <a:gdLst>
                <a:gd name="T0" fmla="*/ 514 w 995"/>
                <a:gd name="T1" fmla="*/ 4 h 384"/>
                <a:gd name="T2" fmla="*/ 576 w 995"/>
                <a:gd name="T3" fmla="*/ 10 h 384"/>
                <a:gd name="T4" fmla="*/ 638 w 995"/>
                <a:gd name="T5" fmla="*/ 21 h 384"/>
                <a:gd name="T6" fmla="*/ 695 w 995"/>
                <a:gd name="T7" fmla="*/ 34 h 384"/>
                <a:gd name="T8" fmla="*/ 752 w 995"/>
                <a:gd name="T9" fmla="*/ 49 h 384"/>
                <a:gd name="T10" fmla="*/ 803 w 995"/>
                <a:gd name="T11" fmla="*/ 66 h 384"/>
                <a:gd name="T12" fmla="*/ 850 w 995"/>
                <a:gd name="T13" fmla="*/ 85 h 384"/>
                <a:gd name="T14" fmla="*/ 891 w 995"/>
                <a:gd name="T15" fmla="*/ 106 h 384"/>
                <a:gd name="T16" fmla="*/ 927 w 995"/>
                <a:gd name="T17" fmla="*/ 127 h 384"/>
                <a:gd name="T18" fmla="*/ 954 w 995"/>
                <a:gd name="T19" fmla="*/ 150 h 384"/>
                <a:gd name="T20" fmla="*/ 976 w 995"/>
                <a:gd name="T21" fmla="*/ 176 h 384"/>
                <a:gd name="T22" fmla="*/ 988 w 995"/>
                <a:gd name="T23" fmla="*/ 199 h 384"/>
                <a:gd name="T24" fmla="*/ 995 w 995"/>
                <a:gd name="T25" fmla="*/ 222 h 384"/>
                <a:gd name="T26" fmla="*/ 993 w 995"/>
                <a:gd name="T27" fmla="*/ 248 h 384"/>
                <a:gd name="T28" fmla="*/ 982 w 995"/>
                <a:gd name="T29" fmla="*/ 269 h 384"/>
                <a:gd name="T30" fmla="*/ 965 w 995"/>
                <a:gd name="T31" fmla="*/ 290 h 384"/>
                <a:gd name="T32" fmla="*/ 940 w 995"/>
                <a:gd name="T33" fmla="*/ 312 h 384"/>
                <a:gd name="T34" fmla="*/ 908 w 995"/>
                <a:gd name="T35" fmla="*/ 329 h 384"/>
                <a:gd name="T36" fmla="*/ 869 w 995"/>
                <a:gd name="T37" fmla="*/ 345 h 384"/>
                <a:gd name="T38" fmla="*/ 827 w 995"/>
                <a:gd name="T39" fmla="*/ 358 h 384"/>
                <a:gd name="T40" fmla="*/ 776 w 995"/>
                <a:gd name="T41" fmla="*/ 369 h 384"/>
                <a:gd name="T42" fmla="*/ 723 w 995"/>
                <a:gd name="T43" fmla="*/ 377 h 384"/>
                <a:gd name="T44" fmla="*/ 665 w 995"/>
                <a:gd name="T45" fmla="*/ 382 h 384"/>
                <a:gd name="T46" fmla="*/ 606 w 995"/>
                <a:gd name="T47" fmla="*/ 384 h 384"/>
                <a:gd name="T48" fmla="*/ 544 w 995"/>
                <a:gd name="T49" fmla="*/ 384 h 384"/>
                <a:gd name="T50" fmla="*/ 480 w 995"/>
                <a:gd name="T51" fmla="*/ 379 h 384"/>
                <a:gd name="T52" fmla="*/ 419 w 995"/>
                <a:gd name="T53" fmla="*/ 373 h 384"/>
                <a:gd name="T54" fmla="*/ 357 w 995"/>
                <a:gd name="T55" fmla="*/ 362 h 384"/>
                <a:gd name="T56" fmla="*/ 300 w 995"/>
                <a:gd name="T57" fmla="*/ 350 h 384"/>
                <a:gd name="T58" fmla="*/ 242 w 995"/>
                <a:gd name="T59" fmla="*/ 335 h 384"/>
                <a:gd name="T60" fmla="*/ 191 w 995"/>
                <a:gd name="T61" fmla="*/ 318 h 384"/>
                <a:gd name="T62" fmla="*/ 144 w 995"/>
                <a:gd name="T63" fmla="*/ 299 h 384"/>
                <a:gd name="T64" fmla="*/ 104 w 995"/>
                <a:gd name="T65" fmla="*/ 278 h 384"/>
                <a:gd name="T66" fmla="*/ 68 w 995"/>
                <a:gd name="T67" fmla="*/ 256 h 384"/>
                <a:gd name="T68" fmla="*/ 40 w 995"/>
                <a:gd name="T69" fmla="*/ 233 h 384"/>
                <a:gd name="T70" fmla="*/ 19 w 995"/>
                <a:gd name="T71" fmla="*/ 208 h 384"/>
                <a:gd name="T72" fmla="*/ 6 w 995"/>
                <a:gd name="T73" fmla="*/ 184 h 384"/>
                <a:gd name="T74" fmla="*/ 0 w 995"/>
                <a:gd name="T75" fmla="*/ 161 h 384"/>
                <a:gd name="T76" fmla="*/ 2 w 995"/>
                <a:gd name="T77" fmla="*/ 138 h 384"/>
                <a:gd name="T78" fmla="*/ 13 w 995"/>
                <a:gd name="T79" fmla="*/ 114 h 384"/>
                <a:gd name="T80" fmla="*/ 30 w 995"/>
                <a:gd name="T81" fmla="*/ 93 h 384"/>
                <a:gd name="T82" fmla="*/ 55 w 995"/>
                <a:gd name="T83" fmla="*/ 72 h 384"/>
                <a:gd name="T84" fmla="*/ 87 w 995"/>
                <a:gd name="T85" fmla="*/ 55 h 384"/>
                <a:gd name="T86" fmla="*/ 125 w 995"/>
                <a:gd name="T87" fmla="*/ 38 h 384"/>
                <a:gd name="T88" fmla="*/ 168 w 995"/>
                <a:gd name="T89" fmla="*/ 25 h 384"/>
                <a:gd name="T90" fmla="*/ 219 w 995"/>
                <a:gd name="T91" fmla="*/ 15 h 384"/>
                <a:gd name="T92" fmla="*/ 272 w 995"/>
                <a:gd name="T93" fmla="*/ 6 h 384"/>
                <a:gd name="T94" fmla="*/ 329 w 995"/>
                <a:gd name="T95" fmla="*/ 2 h 384"/>
                <a:gd name="T96" fmla="*/ 389 w 995"/>
                <a:gd name="T97" fmla="*/ 0 h 384"/>
                <a:gd name="T98" fmla="*/ 450 w 995"/>
                <a:gd name="T99" fmla="*/ 0 h 384"/>
                <a:gd name="T100" fmla="*/ 514 w 995"/>
                <a:gd name="T101" fmla="*/ 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5" h="384">
                  <a:moveTo>
                    <a:pt x="514" y="4"/>
                  </a:moveTo>
                  <a:lnTo>
                    <a:pt x="576" y="10"/>
                  </a:lnTo>
                  <a:lnTo>
                    <a:pt x="638" y="21"/>
                  </a:lnTo>
                  <a:lnTo>
                    <a:pt x="695" y="34"/>
                  </a:lnTo>
                  <a:lnTo>
                    <a:pt x="752" y="49"/>
                  </a:lnTo>
                  <a:lnTo>
                    <a:pt x="803" y="66"/>
                  </a:lnTo>
                  <a:lnTo>
                    <a:pt x="850" y="85"/>
                  </a:lnTo>
                  <a:lnTo>
                    <a:pt x="891" y="106"/>
                  </a:lnTo>
                  <a:lnTo>
                    <a:pt x="927" y="127"/>
                  </a:lnTo>
                  <a:lnTo>
                    <a:pt x="954" y="150"/>
                  </a:lnTo>
                  <a:lnTo>
                    <a:pt x="976" y="176"/>
                  </a:lnTo>
                  <a:lnTo>
                    <a:pt x="988" y="199"/>
                  </a:lnTo>
                  <a:lnTo>
                    <a:pt x="995" y="222"/>
                  </a:lnTo>
                  <a:lnTo>
                    <a:pt x="993" y="248"/>
                  </a:lnTo>
                  <a:lnTo>
                    <a:pt x="982" y="269"/>
                  </a:lnTo>
                  <a:lnTo>
                    <a:pt x="965" y="290"/>
                  </a:lnTo>
                  <a:lnTo>
                    <a:pt x="940" y="312"/>
                  </a:lnTo>
                  <a:lnTo>
                    <a:pt x="908" y="329"/>
                  </a:lnTo>
                  <a:lnTo>
                    <a:pt x="869" y="345"/>
                  </a:lnTo>
                  <a:lnTo>
                    <a:pt x="827" y="358"/>
                  </a:lnTo>
                  <a:lnTo>
                    <a:pt x="776" y="369"/>
                  </a:lnTo>
                  <a:lnTo>
                    <a:pt x="723" y="377"/>
                  </a:lnTo>
                  <a:lnTo>
                    <a:pt x="665" y="382"/>
                  </a:lnTo>
                  <a:lnTo>
                    <a:pt x="606" y="384"/>
                  </a:lnTo>
                  <a:lnTo>
                    <a:pt x="544" y="384"/>
                  </a:lnTo>
                  <a:lnTo>
                    <a:pt x="480" y="379"/>
                  </a:lnTo>
                  <a:lnTo>
                    <a:pt x="419" y="373"/>
                  </a:lnTo>
                  <a:lnTo>
                    <a:pt x="357" y="362"/>
                  </a:lnTo>
                  <a:lnTo>
                    <a:pt x="300" y="350"/>
                  </a:lnTo>
                  <a:lnTo>
                    <a:pt x="242" y="335"/>
                  </a:lnTo>
                  <a:lnTo>
                    <a:pt x="191" y="318"/>
                  </a:lnTo>
                  <a:lnTo>
                    <a:pt x="144" y="299"/>
                  </a:lnTo>
                  <a:lnTo>
                    <a:pt x="104" y="278"/>
                  </a:lnTo>
                  <a:lnTo>
                    <a:pt x="68" y="256"/>
                  </a:lnTo>
                  <a:lnTo>
                    <a:pt x="40" y="233"/>
                  </a:lnTo>
                  <a:lnTo>
                    <a:pt x="19" y="208"/>
                  </a:lnTo>
                  <a:lnTo>
                    <a:pt x="6" y="184"/>
                  </a:lnTo>
                  <a:lnTo>
                    <a:pt x="0" y="161"/>
                  </a:lnTo>
                  <a:lnTo>
                    <a:pt x="2" y="138"/>
                  </a:lnTo>
                  <a:lnTo>
                    <a:pt x="13" y="114"/>
                  </a:lnTo>
                  <a:lnTo>
                    <a:pt x="30" y="93"/>
                  </a:lnTo>
                  <a:lnTo>
                    <a:pt x="55" y="72"/>
                  </a:lnTo>
                  <a:lnTo>
                    <a:pt x="87" y="55"/>
                  </a:lnTo>
                  <a:lnTo>
                    <a:pt x="125" y="38"/>
                  </a:lnTo>
                  <a:lnTo>
                    <a:pt x="168" y="25"/>
                  </a:lnTo>
                  <a:lnTo>
                    <a:pt x="219" y="15"/>
                  </a:lnTo>
                  <a:lnTo>
                    <a:pt x="272" y="6"/>
                  </a:lnTo>
                  <a:lnTo>
                    <a:pt x="329" y="2"/>
                  </a:lnTo>
                  <a:lnTo>
                    <a:pt x="389" y="0"/>
                  </a:lnTo>
                  <a:lnTo>
                    <a:pt x="450" y="0"/>
                  </a:lnTo>
                  <a:lnTo>
                    <a:pt x="514" y="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25" name="Rectangle 81"/>
            <p:cNvSpPr>
              <a:spLocks noChangeAspect="1" noChangeArrowheads="1"/>
            </p:cNvSpPr>
            <p:nvPr/>
          </p:nvSpPr>
          <p:spPr bwMode="auto">
            <a:xfrm>
              <a:off x="854" y="1704"/>
              <a:ext cx="10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26" name="Group 82"/>
          <p:cNvGrpSpPr>
            <a:grpSpLocks noChangeAspect="1"/>
          </p:cNvGrpSpPr>
          <p:nvPr/>
        </p:nvGrpSpPr>
        <p:grpSpPr bwMode="auto">
          <a:xfrm>
            <a:off x="7399339" y="1751014"/>
            <a:ext cx="2583903" cy="2287587"/>
            <a:chOff x="111" y="1285"/>
            <a:chExt cx="2482" cy="2197"/>
          </a:xfrm>
        </p:grpSpPr>
        <p:sp>
          <p:nvSpPr>
            <p:cNvPr id="1644627" name="Rectangle 83"/>
            <p:cNvSpPr>
              <a:spLocks noChangeAspect="1" noChangeArrowheads="1"/>
            </p:cNvSpPr>
            <p:nvPr/>
          </p:nvSpPr>
          <p:spPr bwMode="auto">
            <a:xfrm>
              <a:off x="2484" y="1704"/>
              <a:ext cx="10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28" name="Freeform 84"/>
            <p:cNvSpPr>
              <a:spLocks noChangeAspect="1"/>
            </p:cNvSpPr>
            <p:nvPr/>
          </p:nvSpPr>
          <p:spPr bwMode="auto">
            <a:xfrm>
              <a:off x="111" y="1285"/>
              <a:ext cx="2479" cy="2197"/>
            </a:xfrm>
            <a:custGeom>
              <a:avLst/>
              <a:gdLst>
                <a:gd name="T0" fmla="*/ 1339 w 2479"/>
                <a:gd name="T1" fmla="*/ 2 h 2197"/>
                <a:gd name="T2" fmla="*/ 1541 w 2479"/>
                <a:gd name="T3" fmla="*/ 32 h 2197"/>
                <a:gd name="T4" fmla="*/ 1735 w 2479"/>
                <a:gd name="T5" fmla="*/ 91 h 2197"/>
                <a:gd name="T6" fmla="*/ 1916 w 2479"/>
                <a:gd name="T7" fmla="*/ 178 h 2197"/>
                <a:gd name="T8" fmla="*/ 2077 w 2479"/>
                <a:gd name="T9" fmla="*/ 288 h 2197"/>
                <a:gd name="T10" fmla="*/ 2215 w 2479"/>
                <a:gd name="T11" fmla="*/ 422 h 2197"/>
                <a:gd name="T12" fmla="*/ 2328 w 2479"/>
                <a:gd name="T13" fmla="*/ 572 h 2197"/>
                <a:gd name="T14" fmla="*/ 2411 w 2479"/>
                <a:gd name="T15" fmla="*/ 740 h 2197"/>
                <a:gd name="T16" fmla="*/ 2462 w 2479"/>
                <a:gd name="T17" fmla="*/ 916 h 2197"/>
                <a:gd name="T18" fmla="*/ 2479 w 2479"/>
                <a:gd name="T19" fmla="*/ 1096 h 2197"/>
                <a:gd name="T20" fmla="*/ 2462 w 2479"/>
                <a:gd name="T21" fmla="*/ 1277 h 2197"/>
                <a:gd name="T22" fmla="*/ 2411 w 2479"/>
                <a:gd name="T23" fmla="*/ 1453 h 2197"/>
                <a:gd name="T24" fmla="*/ 2330 w 2479"/>
                <a:gd name="T25" fmla="*/ 1620 h 2197"/>
                <a:gd name="T26" fmla="*/ 2217 w 2479"/>
                <a:gd name="T27" fmla="*/ 1771 h 2197"/>
                <a:gd name="T28" fmla="*/ 2079 w 2479"/>
                <a:gd name="T29" fmla="*/ 1904 h 2197"/>
                <a:gd name="T30" fmla="*/ 1918 w 2479"/>
                <a:gd name="T31" fmla="*/ 2017 h 2197"/>
                <a:gd name="T32" fmla="*/ 1739 w 2479"/>
                <a:gd name="T33" fmla="*/ 2104 h 2197"/>
                <a:gd name="T34" fmla="*/ 1546 w 2479"/>
                <a:gd name="T35" fmla="*/ 2163 h 2197"/>
                <a:gd name="T36" fmla="*/ 1344 w 2479"/>
                <a:gd name="T37" fmla="*/ 2193 h 2197"/>
                <a:gd name="T38" fmla="*/ 1139 w 2479"/>
                <a:gd name="T39" fmla="*/ 2193 h 2197"/>
                <a:gd name="T40" fmla="*/ 938 w 2479"/>
                <a:gd name="T41" fmla="*/ 2163 h 2197"/>
                <a:gd name="T42" fmla="*/ 744 w 2479"/>
                <a:gd name="T43" fmla="*/ 2106 h 2197"/>
                <a:gd name="T44" fmla="*/ 563 w 2479"/>
                <a:gd name="T45" fmla="*/ 2019 h 2197"/>
                <a:gd name="T46" fmla="*/ 402 w 2479"/>
                <a:gd name="T47" fmla="*/ 1909 h 2197"/>
                <a:gd name="T48" fmla="*/ 264 w 2479"/>
                <a:gd name="T49" fmla="*/ 1775 h 2197"/>
                <a:gd name="T50" fmla="*/ 151 w 2479"/>
                <a:gd name="T51" fmla="*/ 1622 h 2197"/>
                <a:gd name="T52" fmla="*/ 68 w 2479"/>
                <a:gd name="T53" fmla="*/ 1457 h 2197"/>
                <a:gd name="T54" fmla="*/ 17 w 2479"/>
                <a:gd name="T55" fmla="*/ 1281 h 2197"/>
                <a:gd name="T56" fmla="*/ 0 w 2479"/>
                <a:gd name="T57" fmla="*/ 1101 h 2197"/>
                <a:gd name="T58" fmla="*/ 17 w 2479"/>
                <a:gd name="T59" fmla="*/ 920 h 2197"/>
                <a:gd name="T60" fmla="*/ 68 w 2479"/>
                <a:gd name="T61" fmla="*/ 744 h 2197"/>
                <a:gd name="T62" fmla="*/ 149 w 2479"/>
                <a:gd name="T63" fmla="*/ 577 h 2197"/>
                <a:gd name="T64" fmla="*/ 261 w 2479"/>
                <a:gd name="T65" fmla="*/ 424 h 2197"/>
                <a:gd name="T66" fmla="*/ 400 w 2479"/>
                <a:gd name="T67" fmla="*/ 290 h 2197"/>
                <a:gd name="T68" fmla="*/ 559 w 2479"/>
                <a:gd name="T69" fmla="*/ 180 h 2197"/>
                <a:gd name="T70" fmla="*/ 740 w 2479"/>
                <a:gd name="T71" fmla="*/ 93 h 2197"/>
                <a:gd name="T72" fmla="*/ 933 w 2479"/>
                <a:gd name="T73" fmla="*/ 34 h 2197"/>
                <a:gd name="T74" fmla="*/ 1135 w 2479"/>
                <a:gd name="T75" fmla="*/ 4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79" h="2197">
                  <a:moveTo>
                    <a:pt x="1237" y="0"/>
                  </a:moveTo>
                  <a:lnTo>
                    <a:pt x="1339" y="2"/>
                  </a:lnTo>
                  <a:lnTo>
                    <a:pt x="1441" y="15"/>
                  </a:lnTo>
                  <a:lnTo>
                    <a:pt x="1541" y="32"/>
                  </a:lnTo>
                  <a:lnTo>
                    <a:pt x="1639" y="59"/>
                  </a:lnTo>
                  <a:lnTo>
                    <a:pt x="1735" y="91"/>
                  </a:lnTo>
                  <a:lnTo>
                    <a:pt x="1826" y="131"/>
                  </a:lnTo>
                  <a:lnTo>
                    <a:pt x="1916" y="178"/>
                  </a:lnTo>
                  <a:lnTo>
                    <a:pt x="1998" y="229"/>
                  </a:lnTo>
                  <a:lnTo>
                    <a:pt x="2077" y="288"/>
                  </a:lnTo>
                  <a:lnTo>
                    <a:pt x="2149" y="352"/>
                  </a:lnTo>
                  <a:lnTo>
                    <a:pt x="2215" y="422"/>
                  </a:lnTo>
                  <a:lnTo>
                    <a:pt x="2275" y="496"/>
                  </a:lnTo>
                  <a:lnTo>
                    <a:pt x="2328" y="572"/>
                  </a:lnTo>
                  <a:lnTo>
                    <a:pt x="2373" y="655"/>
                  </a:lnTo>
                  <a:lnTo>
                    <a:pt x="2411" y="740"/>
                  </a:lnTo>
                  <a:lnTo>
                    <a:pt x="2441" y="827"/>
                  </a:lnTo>
                  <a:lnTo>
                    <a:pt x="2462" y="916"/>
                  </a:lnTo>
                  <a:lnTo>
                    <a:pt x="2475" y="1005"/>
                  </a:lnTo>
                  <a:lnTo>
                    <a:pt x="2479" y="1096"/>
                  </a:lnTo>
                  <a:lnTo>
                    <a:pt x="2475" y="1188"/>
                  </a:lnTo>
                  <a:lnTo>
                    <a:pt x="2462" y="1277"/>
                  </a:lnTo>
                  <a:lnTo>
                    <a:pt x="2441" y="1366"/>
                  </a:lnTo>
                  <a:lnTo>
                    <a:pt x="2411" y="1453"/>
                  </a:lnTo>
                  <a:lnTo>
                    <a:pt x="2375" y="1537"/>
                  </a:lnTo>
                  <a:lnTo>
                    <a:pt x="2330" y="1620"/>
                  </a:lnTo>
                  <a:lnTo>
                    <a:pt x="2277" y="1697"/>
                  </a:lnTo>
                  <a:lnTo>
                    <a:pt x="2217" y="1771"/>
                  </a:lnTo>
                  <a:lnTo>
                    <a:pt x="2152" y="1841"/>
                  </a:lnTo>
                  <a:lnTo>
                    <a:pt x="2079" y="1904"/>
                  </a:lnTo>
                  <a:lnTo>
                    <a:pt x="2003" y="1964"/>
                  </a:lnTo>
                  <a:lnTo>
                    <a:pt x="1918" y="2017"/>
                  </a:lnTo>
                  <a:lnTo>
                    <a:pt x="1830" y="2063"/>
                  </a:lnTo>
                  <a:lnTo>
                    <a:pt x="1739" y="2104"/>
                  </a:lnTo>
                  <a:lnTo>
                    <a:pt x="1643" y="2136"/>
                  </a:lnTo>
                  <a:lnTo>
                    <a:pt x="1546" y="2163"/>
                  </a:lnTo>
                  <a:lnTo>
                    <a:pt x="1446" y="2182"/>
                  </a:lnTo>
                  <a:lnTo>
                    <a:pt x="1344" y="2193"/>
                  </a:lnTo>
                  <a:lnTo>
                    <a:pt x="1242" y="2197"/>
                  </a:lnTo>
                  <a:lnTo>
                    <a:pt x="1139" y="2193"/>
                  </a:lnTo>
                  <a:lnTo>
                    <a:pt x="1037" y="2182"/>
                  </a:lnTo>
                  <a:lnTo>
                    <a:pt x="938" y="2163"/>
                  </a:lnTo>
                  <a:lnTo>
                    <a:pt x="840" y="2138"/>
                  </a:lnTo>
                  <a:lnTo>
                    <a:pt x="744" y="2106"/>
                  </a:lnTo>
                  <a:lnTo>
                    <a:pt x="650" y="2066"/>
                  </a:lnTo>
                  <a:lnTo>
                    <a:pt x="563" y="2019"/>
                  </a:lnTo>
                  <a:lnTo>
                    <a:pt x="480" y="1966"/>
                  </a:lnTo>
                  <a:lnTo>
                    <a:pt x="402" y="1909"/>
                  </a:lnTo>
                  <a:lnTo>
                    <a:pt x="329" y="1843"/>
                  </a:lnTo>
                  <a:lnTo>
                    <a:pt x="264" y="1775"/>
                  </a:lnTo>
                  <a:lnTo>
                    <a:pt x="204" y="1701"/>
                  </a:lnTo>
                  <a:lnTo>
                    <a:pt x="151" y="1622"/>
                  </a:lnTo>
                  <a:lnTo>
                    <a:pt x="106" y="1542"/>
                  </a:lnTo>
                  <a:lnTo>
                    <a:pt x="68" y="1457"/>
                  </a:lnTo>
                  <a:lnTo>
                    <a:pt x="38" y="1370"/>
                  </a:lnTo>
                  <a:lnTo>
                    <a:pt x="17" y="1281"/>
                  </a:lnTo>
                  <a:lnTo>
                    <a:pt x="4" y="1192"/>
                  </a:lnTo>
                  <a:lnTo>
                    <a:pt x="0" y="1101"/>
                  </a:lnTo>
                  <a:lnTo>
                    <a:pt x="4" y="1009"/>
                  </a:lnTo>
                  <a:lnTo>
                    <a:pt x="17" y="920"/>
                  </a:lnTo>
                  <a:lnTo>
                    <a:pt x="38" y="831"/>
                  </a:lnTo>
                  <a:lnTo>
                    <a:pt x="68" y="744"/>
                  </a:lnTo>
                  <a:lnTo>
                    <a:pt x="104" y="659"/>
                  </a:lnTo>
                  <a:lnTo>
                    <a:pt x="149" y="577"/>
                  </a:lnTo>
                  <a:lnTo>
                    <a:pt x="202" y="498"/>
                  </a:lnTo>
                  <a:lnTo>
                    <a:pt x="261" y="424"/>
                  </a:lnTo>
                  <a:lnTo>
                    <a:pt x="327" y="356"/>
                  </a:lnTo>
                  <a:lnTo>
                    <a:pt x="400" y="290"/>
                  </a:lnTo>
                  <a:lnTo>
                    <a:pt x="476" y="233"/>
                  </a:lnTo>
                  <a:lnTo>
                    <a:pt x="559" y="180"/>
                  </a:lnTo>
                  <a:lnTo>
                    <a:pt x="648" y="133"/>
                  </a:lnTo>
                  <a:lnTo>
                    <a:pt x="740" y="93"/>
                  </a:lnTo>
                  <a:lnTo>
                    <a:pt x="835" y="59"/>
                  </a:lnTo>
                  <a:lnTo>
                    <a:pt x="933" y="34"/>
                  </a:lnTo>
                  <a:lnTo>
                    <a:pt x="1033" y="15"/>
                  </a:lnTo>
                  <a:lnTo>
                    <a:pt x="1135" y="4"/>
                  </a:lnTo>
                  <a:lnTo>
                    <a:pt x="123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29" name="Group 85"/>
          <p:cNvGrpSpPr>
            <a:grpSpLocks noChangeAspect="1"/>
          </p:cNvGrpSpPr>
          <p:nvPr/>
        </p:nvGrpSpPr>
        <p:grpSpPr bwMode="auto">
          <a:xfrm>
            <a:off x="8397875" y="2668588"/>
            <a:ext cx="1416050" cy="1084262"/>
            <a:chOff x="1070" y="2167"/>
            <a:chExt cx="1361" cy="1041"/>
          </a:xfrm>
        </p:grpSpPr>
        <p:sp>
          <p:nvSpPr>
            <p:cNvPr id="1644630" name="Rectangle 86"/>
            <p:cNvSpPr>
              <a:spLocks noChangeAspect="1" noChangeArrowheads="1"/>
            </p:cNvSpPr>
            <p:nvPr/>
          </p:nvSpPr>
          <p:spPr bwMode="auto">
            <a:xfrm>
              <a:off x="1070" y="2560"/>
              <a:ext cx="10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  <p:sp>
          <p:nvSpPr>
            <p:cNvPr id="1644631" name="Freeform 87"/>
            <p:cNvSpPr>
              <a:spLocks noChangeAspect="1"/>
            </p:cNvSpPr>
            <p:nvPr/>
          </p:nvSpPr>
          <p:spPr bwMode="auto">
            <a:xfrm>
              <a:off x="1114" y="2167"/>
              <a:ext cx="1317" cy="1041"/>
            </a:xfrm>
            <a:custGeom>
              <a:avLst/>
              <a:gdLst>
                <a:gd name="T0" fmla="*/ 441 w 1317"/>
                <a:gd name="T1" fmla="*/ 174 h 1041"/>
                <a:gd name="T2" fmla="*/ 506 w 1317"/>
                <a:gd name="T3" fmla="*/ 134 h 1041"/>
                <a:gd name="T4" fmla="*/ 574 w 1317"/>
                <a:gd name="T5" fmla="*/ 100 h 1041"/>
                <a:gd name="T6" fmla="*/ 643 w 1317"/>
                <a:gd name="T7" fmla="*/ 70 h 1041"/>
                <a:gd name="T8" fmla="*/ 711 w 1317"/>
                <a:gd name="T9" fmla="*/ 47 h 1041"/>
                <a:gd name="T10" fmla="*/ 781 w 1317"/>
                <a:gd name="T11" fmla="*/ 26 h 1041"/>
                <a:gd name="T12" fmla="*/ 847 w 1317"/>
                <a:gd name="T13" fmla="*/ 13 h 1041"/>
                <a:gd name="T14" fmla="*/ 910 w 1317"/>
                <a:gd name="T15" fmla="*/ 4 h 1041"/>
                <a:gd name="T16" fmla="*/ 974 w 1317"/>
                <a:gd name="T17" fmla="*/ 0 h 1041"/>
                <a:gd name="T18" fmla="*/ 1032 w 1317"/>
                <a:gd name="T19" fmla="*/ 4 h 1041"/>
                <a:gd name="T20" fmla="*/ 1087 w 1317"/>
                <a:gd name="T21" fmla="*/ 13 h 1041"/>
                <a:gd name="T22" fmla="*/ 1136 w 1317"/>
                <a:gd name="T23" fmla="*/ 26 h 1041"/>
                <a:gd name="T24" fmla="*/ 1180 w 1317"/>
                <a:gd name="T25" fmla="*/ 45 h 1041"/>
                <a:gd name="T26" fmla="*/ 1219 w 1317"/>
                <a:gd name="T27" fmla="*/ 70 h 1041"/>
                <a:gd name="T28" fmla="*/ 1253 w 1317"/>
                <a:gd name="T29" fmla="*/ 100 h 1041"/>
                <a:gd name="T30" fmla="*/ 1278 w 1317"/>
                <a:gd name="T31" fmla="*/ 134 h 1041"/>
                <a:gd name="T32" fmla="*/ 1297 w 1317"/>
                <a:gd name="T33" fmla="*/ 172 h 1041"/>
                <a:gd name="T34" fmla="*/ 1310 w 1317"/>
                <a:gd name="T35" fmla="*/ 214 h 1041"/>
                <a:gd name="T36" fmla="*/ 1317 w 1317"/>
                <a:gd name="T37" fmla="*/ 261 h 1041"/>
                <a:gd name="T38" fmla="*/ 1314 w 1317"/>
                <a:gd name="T39" fmla="*/ 310 h 1041"/>
                <a:gd name="T40" fmla="*/ 1304 w 1317"/>
                <a:gd name="T41" fmla="*/ 359 h 1041"/>
                <a:gd name="T42" fmla="*/ 1289 w 1317"/>
                <a:gd name="T43" fmla="*/ 412 h 1041"/>
                <a:gd name="T44" fmla="*/ 1265 w 1317"/>
                <a:gd name="T45" fmla="*/ 467 h 1041"/>
                <a:gd name="T46" fmla="*/ 1236 w 1317"/>
                <a:gd name="T47" fmla="*/ 520 h 1041"/>
                <a:gd name="T48" fmla="*/ 1200 w 1317"/>
                <a:gd name="T49" fmla="*/ 575 h 1041"/>
                <a:gd name="T50" fmla="*/ 1157 w 1317"/>
                <a:gd name="T51" fmla="*/ 628 h 1041"/>
                <a:gd name="T52" fmla="*/ 1110 w 1317"/>
                <a:gd name="T53" fmla="*/ 681 h 1041"/>
                <a:gd name="T54" fmla="*/ 1057 w 1317"/>
                <a:gd name="T55" fmla="*/ 732 h 1041"/>
                <a:gd name="T56" fmla="*/ 1000 w 1317"/>
                <a:gd name="T57" fmla="*/ 781 h 1041"/>
                <a:gd name="T58" fmla="*/ 940 w 1317"/>
                <a:gd name="T59" fmla="*/ 825 h 1041"/>
                <a:gd name="T60" fmla="*/ 876 w 1317"/>
                <a:gd name="T61" fmla="*/ 868 h 1041"/>
                <a:gd name="T62" fmla="*/ 810 w 1317"/>
                <a:gd name="T63" fmla="*/ 908 h 1041"/>
                <a:gd name="T64" fmla="*/ 742 w 1317"/>
                <a:gd name="T65" fmla="*/ 942 h 1041"/>
                <a:gd name="T66" fmla="*/ 674 w 1317"/>
                <a:gd name="T67" fmla="*/ 971 h 1041"/>
                <a:gd name="T68" fmla="*/ 604 w 1317"/>
                <a:gd name="T69" fmla="*/ 995 h 1041"/>
                <a:gd name="T70" fmla="*/ 536 w 1317"/>
                <a:gd name="T71" fmla="*/ 1016 h 1041"/>
                <a:gd name="T72" fmla="*/ 470 w 1317"/>
                <a:gd name="T73" fmla="*/ 1029 h 1041"/>
                <a:gd name="T74" fmla="*/ 404 w 1317"/>
                <a:gd name="T75" fmla="*/ 1037 h 1041"/>
                <a:gd name="T76" fmla="*/ 343 w 1317"/>
                <a:gd name="T77" fmla="*/ 1041 h 1041"/>
                <a:gd name="T78" fmla="*/ 283 w 1317"/>
                <a:gd name="T79" fmla="*/ 1037 h 1041"/>
                <a:gd name="T80" fmla="*/ 230 w 1317"/>
                <a:gd name="T81" fmla="*/ 1029 h 1041"/>
                <a:gd name="T82" fmla="*/ 179 w 1317"/>
                <a:gd name="T83" fmla="*/ 1016 h 1041"/>
                <a:gd name="T84" fmla="*/ 134 w 1317"/>
                <a:gd name="T85" fmla="*/ 997 h 1041"/>
                <a:gd name="T86" fmla="*/ 96 w 1317"/>
                <a:gd name="T87" fmla="*/ 971 h 1041"/>
                <a:gd name="T88" fmla="*/ 64 w 1317"/>
                <a:gd name="T89" fmla="*/ 942 h 1041"/>
                <a:gd name="T90" fmla="*/ 37 w 1317"/>
                <a:gd name="T91" fmla="*/ 908 h 1041"/>
                <a:gd name="T92" fmla="*/ 17 w 1317"/>
                <a:gd name="T93" fmla="*/ 870 h 1041"/>
                <a:gd name="T94" fmla="*/ 7 w 1317"/>
                <a:gd name="T95" fmla="*/ 827 h 1041"/>
                <a:gd name="T96" fmla="*/ 0 w 1317"/>
                <a:gd name="T97" fmla="*/ 781 h 1041"/>
                <a:gd name="T98" fmla="*/ 3 w 1317"/>
                <a:gd name="T99" fmla="*/ 732 h 1041"/>
                <a:gd name="T100" fmla="*/ 11 w 1317"/>
                <a:gd name="T101" fmla="*/ 681 h 1041"/>
                <a:gd name="T102" fmla="*/ 28 w 1317"/>
                <a:gd name="T103" fmla="*/ 630 h 1041"/>
                <a:gd name="T104" fmla="*/ 51 w 1317"/>
                <a:gd name="T105" fmla="*/ 575 h 1041"/>
                <a:gd name="T106" fmla="*/ 81 w 1317"/>
                <a:gd name="T107" fmla="*/ 522 h 1041"/>
                <a:gd name="T108" fmla="*/ 117 w 1317"/>
                <a:gd name="T109" fmla="*/ 467 h 1041"/>
                <a:gd name="T110" fmla="*/ 160 w 1317"/>
                <a:gd name="T111" fmla="*/ 414 h 1041"/>
                <a:gd name="T112" fmla="*/ 207 w 1317"/>
                <a:gd name="T113" fmla="*/ 361 h 1041"/>
                <a:gd name="T114" fmla="*/ 260 w 1317"/>
                <a:gd name="T115" fmla="*/ 310 h 1041"/>
                <a:gd name="T116" fmla="*/ 315 w 1317"/>
                <a:gd name="T117" fmla="*/ 261 h 1041"/>
                <a:gd name="T118" fmla="*/ 377 w 1317"/>
                <a:gd name="T119" fmla="*/ 216 h 1041"/>
                <a:gd name="T120" fmla="*/ 441 w 1317"/>
                <a:gd name="T121" fmla="*/ 17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7" h="1041">
                  <a:moveTo>
                    <a:pt x="441" y="174"/>
                  </a:moveTo>
                  <a:lnTo>
                    <a:pt x="506" y="134"/>
                  </a:lnTo>
                  <a:lnTo>
                    <a:pt x="574" y="100"/>
                  </a:lnTo>
                  <a:lnTo>
                    <a:pt x="643" y="70"/>
                  </a:lnTo>
                  <a:lnTo>
                    <a:pt x="711" y="47"/>
                  </a:lnTo>
                  <a:lnTo>
                    <a:pt x="781" y="26"/>
                  </a:lnTo>
                  <a:lnTo>
                    <a:pt x="847" y="13"/>
                  </a:lnTo>
                  <a:lnTo>
                    <a:pt x="910" y="4"/>
                  </a:lnTo>
                  <a:lnTo>
                    <a:pt x="974" y="0"/>
                  </a:lnTo>
                  <a:lnTo>
                    <a:pt x="1032" y="4"/>
                  </a:lnTo>
                  <a:lnTo>
                    <a:pt x="1087" y="13"/>
                  </a:lnTo>
                  <a:lnTo>
                    <a:pt x="1136" y="26"/>
                  </a:lnTo>
                  <a:lnTo>
                    <a:pt x="1180" y="45"/>
                  </a:lnTo>
                  <a:lnTo>
                    <a:pt x="1219" y="70"/>
                  </a:lnTo>
                  <a:lnTo>
                    <a:pt x="1253" y="100"/>
                  </a:lnTo>
                  <a:lnTo>
                    <a:pt x="1278" y="134"/>
                  </a:lnTo>
                  <a:lnTo>
                    <a:pt x="1297" y="172"/>
                  </a:lnTo>
                  <a:lnTo>
                    <a:pt x="1310" y="214"/>
                  </a:lnTo>
                  <a:lnTo>
                    <a:pt x="1317" y="261"/>
                  </a:lnTo>
                  <a:lnTo>
                    <a:pt x="1314" y="310"/>
                  </a:lnTo>
                  <a:lnTo>
                    <a:pt x="1304" y="359"/>
                  </a:lnTo>
                  <a:lnTo>
                    <a:pt x="1289" y="412"/>
                  </a:lnTo>
                  <a:lnTo>
                    <a:pt x="1265" y="467"/>
                  </a:lnTo>
                  <a:lnTo>
                    <a:pt x="1236" y="520"/>
                  </a:lnTo>
                  <a:lnTo>
                    <a:pt x="1200" y="575"/>
                  </a:lnTo>
                  <a:lnTo>
                    <a:pt x="1157" y="628"/>
                  </a:lnTo>
                  <a:lnTo>
                    <a:pt x="1110" y="681"/>
                  </a:lnTo>
                  <a:lnTo>
                    <a:pt x="1057" y="732"/>
                  </a:lnTo>
                  <a:lnTo>
                    <a:pt x="1000" y="781"/>
                  </a:lnTo>
                  <a:lnTo>
                    <a:pt x="940" y="825"/>
                  </a:lnTo>
                  <a:lnTo>
                    <a:pt x="876" y="868"/>
                  </a:lnTo>
                  <a:lnTo>
                    <a:pt x="810" y="908"/>
                  </a:lnTo>
                  <a:lnTo>
                    <a:pt x="742" y="942"/>
                  </a:lnTo>
                  <a:lnTo>
                    <a:pt x="674" y="971"/>
                  </a:lnTo>
                  <a:lnTo>
                    <a:pt x="604" y="995"/>
                  </a:lnTo>
                  <a:lnTo>
                    <a:pt x="536" y="1016"/>
                  </a:lnTo>
                  <a:lnTo>
                    <a:pt x="470" y="1029"/>
                  </a:lnTo>
                  <a:lnTo>
                    <a:pt x="404" y="1037"/>
                  </a:lnTo>
                  <a:lnTo>
                    <a:pt x="343" y="1041"/>
                  </a:lnTo>
                  <a:lnTo>
                    <a:pt x="283" y="1037"/>
                  </a:lnTo>
                  <a:lnTo>
                    <a:pt x="230" y="1029"/>
                  </a:lnTo>
                  <a:lnTo>
                    <a:pt x="179" y="1016"/>
                  </a:lnTo>
                  <a:lnTo>
                    <a:pt x="134" y="997"/>
                  </a:lnTo>
                  <a:lnTo>
                    <a:pt x="96" y="971"/>
                  </a:lnTo>
                  <a:lnTo>
                    <a:pt x="64" y="942"/>
                  </a:lnTo>
                  <a:lnTo>
                    <a:pt x="37" y="908"/>
                  </a:lnTo>
                  <a:lnTo>
                    <a:pt x="17" y="870"/>
                  </a:lnTo>
                  <a:lnTo>
                    <a:pt x="7" y="827"/>
                  </a:lnTo>
                  <a:lnTo>
                    <a:pt x="0" y="781"/>
                  </a:lnTo>
                  <a:lnTo>
                    <a:pt x="3" y="732"/>
                  </a:lnTo>
                  <a:lnTo>
                    <a:pt x="11" y="681"/>
                  </a:lnTo>
                  <a:lnTo>
                    <a:pt x="28" y="630"/>
                  </a:lnTo>
                  <a:lnTo>
                    <a:pt x="51" y="575"/>
                  </a:lnTo>
                  <a:lnTo>
                    <a:pt x="81" y="522"/>
                  </a:lnTo>
                  <a:lnTo>
                    <a:pt x="117" y="467"/>
                  </a:lnTo>
                  <a:lnTo>
                    <a:pt x="160" y="414"/>
                  </a:lnTo>
                  <a:lnTo>
                    <a:pt x="207" y="361"/>
                  </a:lnTo>
                  <a:lnTo>
                    <a:pt x="260" y="310"/>
                  </a:lnTo>
                  <a:lnTo>
                    <a:pt x="315" y="261"/>
                  </a:lnTo>
                  <a:lnTo>
                    <a:pt x="377" y="216"/>
                  </a:lnTo>
                  <a:lnTo>
                    <a:pt x="441" y="17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2" name="Group 88"/>
          <p:cNvGrpSpPr>
            <a:grpSpLocks noChangeAspect="1"/>
          </p:cNvGrpSpPr>
          <p:nvPr/>
        </p:nvGrpSpPr>
        <p:grpSpPr bwMode="auto">
          <a:xfrm>
            <a:off x="7567613" y="1841500"/>
            <a:ext cx="1905000" cy="996950"/>
            <a:chOff x="272" y="1372"/>
            <a:chExt cx="1831" cy="958"/>
          </a:xfrm>
        </p:grpSpPr>
        <p:sp>
          <p:nvSpPr>
            <p:cNvPr id="1644633" name="Rectangle 89"/>
            <p:cNvSpPr>
              <a:spLocks noChangeAspect="1" noChangeArrowheads="1"/>
            </p:cNvSpPr>
            <p:nvPr/>
          </p:nvSpPr>
          <p:spPr bwMode="auto">
            <a:xfrm>
              <a:off x="1165" y="1380"/>
              <a:ext cx="10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  <p:sp>
          <p:nvSpPr>
            <p:cNvPr id="1644634" name="Freeform 90"/>
            <p:cNvSpPr>
              <a:spLocks noChangeAspect="1"/>
            </p:cNvSpPr>
            <p:nvPr/>
          </p:nvSpPr>
          <p:spPr bwMode="auto">
            <a:xfrm>
              <a:off x="272" y="1372"/>
              <a:ext cx="1831" cy="958"/>
            </a:xfrm>
            <a:custGeom>
              <a:avLst/>
              <a:gdLst>
                <a:gd name="T0" fmla="*/ 906 w 1831"/>
                <a:gd name="T1" fmla="*/ 25 h 958"/>
                <a:gd name="T2" fmla="*/ 1081 w 1831"/>
                <a:gd name="T3" fmla="*/ 4 h 958"/>
                <a:gd name="T4" fmla="*/ 1246 w 1831"/>
                <a:gd name="T5" fmla="*/ 0 h 958"/>
                <a:gd name="T6" fmla="*/ 1404 w 1831"/>
                <a:gd name="T7" fmla="*/ 13 h 958"/>
                <a:gd name="T8" fmla="*/ 1542 w 1831"/>
                <a:gd name="T9" fmla="*/ 42 h 958"/>
                <a:gd name="T10" fmla="*/ 1657 w 1831"/>
                <a:gd name="T11" fmla="*/ 87 h 958"/>
                <a:gd name="T12" fmla="*/ 1744 w 1831"/>
                <a:gd name="T13" fmla="*/ 146 h 958"/>
                <a:gd name="T14" fmla="*/ 1803 w 1831"/>
                <a:gd name="T15" fmla="*/ 218 h 958"/>
                <a:gd name="T16" fmla="*/ 1829 w 1831"/>
                <a:gd name="T17" fmla="*/ 299 h 958"/>
                <a:gd name="T18" fmla="*/ 1823 w 1831"/>
                <a:gd name="T19" fmla="*/ 388 h 958"/>
                <a:gd name="T20" fmla="*/ 1784 w 1831"/>
                <a:gd name="T21" fmla="*/ 477 h 958"/>
                <a:gd name="T22" fmla="*/ 1714 w 1831"/>
                <a:gd name="T23" fmla="*/ 568 h 958"/>
                <a:gd name="T24" fmla="*/ 1614 w 1831"/>
                <a:gd name="T25" fmla="*/ 657 h 958"/>
                <a:gd name="T26" fmla="*/ 1489 w 1831"/>
                <a:gd name="T27" fmla="*/ 738 h 958"/>
                <a:gd name="T28" fmla="*/ 1344 w 1831"/>
                <a:gd name="T29" fmla="*/ 810 h 958"/>
                <a:gd name="T30" fmla="*/ 1183 w 1831"/>
                <a:gd name="T31" fmla="*/ 869 h 958"/>
                <a:gd name="T32" fmla="*/ 1010 w 1831"/>
                <a:gd name="T33" fmla="*/ 914 h 958"/>
                <a:gd name="T34" fmla="*/ 838 w 1831"/>
                <a:gd name="T35" fmla="*/ 946 h 958"/>
                <a:gd name="T36" fmla="*/ 666 w 1831"/>
                <a:gd name="T37" fmla="*/ 958 h 958"/>
                <a:gd name="T38" fmla="*/ 504 w 1831"/>
                <a:gd name="T39" fmla="*/ 954 h 958"/>
                <a:gd name="T40" fmla="*/ 356 w 1831"/>
                <a:gd name="T41" fmla="*/ 933 h 958"/>
                <a:gd name="T42" fmla="*/ 228 w 1831"/>
                <a:gd name="T43" fmla="*/ 895 h 958"/>
                <a:gd name="T44" fmla="*/ 126 w 1831"/>
                <a:gd name="T45" fmla="*/ 842 h 958"/>
                <a:gd name="T46" fmla="*/ 51 w 1831"/>
                <a:gd name="T47" fmla="*/ 776 h 958"/>
                <a:gd name="T48" fmla="*/ 9 w 1831"/>
                <a:gd name="T49" fmla="*/ 700 h 958"/>
                <a:gd name="T50" fmla="*/ 0 w 1831"/>
                <a:gd name="T51" fmla="*/ 615 h 958"/>
                <a:gd name="T52" fmla="*/ 22 w 1831"/>
                <a:gd name="T53" fmla="*/ 524 h 958"/>
                <a:gd name="T54" fmla="*/ 77 w 1831"/>
                <a:gd name="T55" fmla="*/ 432 h 958"/>
                <a:gd name="T56" fmla="*/ 164 w 1831"/>
                <a:gd name="T57" fmla="*/ 343 h 958"/>
                <a:gd name="T58" fmla="*/ 277 w 1831"/>
                <a:gd name="T59" fmla="*/ 259 h 958"/>
                <a:gd name="T60" fmla="*/ 413 w 1831"/>
                <a:gd name="T61" fmla="*/ 182 h 958"/>
                <a:gd name="T62" fmla="*/ 566 w 1831"/>
                <a:gd name="T63" fmla="*/ 116 h 958"/>
                <a:gd name="T64" fmla="*/ 732 w 1831"/>
                <a:gd name="T65" fmla="*/ 63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1" h="958">
                  <a:moveTo>
                    <a:pt x="819" y="42"/>
                  </a:moveTo>
                  <a:lnTo>
                    <a:pt x="906" y="25"/>
                  </a:lnTo>
                  <a:lnTo>
                    <a:pt x="993" y="13"/>
                  </a:lnTo>
                  <a:lnTo>
                    <a:pt x="1081" y="4"/>
                  </a:lnTo>
                  <a:lnTo>
                    <a:pt x="1166" y="0"/>
                  </a:lnTo>
                  <a:lnTo>
                    <a:pt x="1246" y="0"/>
                  </a:lnTo>
                  <a:lnTo>
                    <a:pt x="1327" y="4"/>
                  </a:lnTo>
                  <a:lnTo>
                    <a:pt x="1404" y="13"/>
                  </a:lnTo>
                  <a:lnTo>
                    <a:pt x="1474" y="25"/>
                  </a:lnTo>
                  <a:lnTo>
                    <a:pt x="1542" y="42"/>
                  </a:lnTo>
                  <a:lnTo>
                    <a:pt x="1601" y="63"/>
                  </a:lnTo>
                  <a:lnTo>
                    <a:pt x="1657" y="87"/>
                  </a:lnTo>
                  <a:lnTo>
                    <a:pt x="1704" y="116"/>
                  </a:lnTo>
                  <a:lnTo>
                    <a:pt x="1744" y="146"/>
                  </a:lnTo>
                  <a:lnTo>
                    <a:pt x="1778" y="182"/>
                  </a:lnTo>
                  <a:lnTo>
                    <a:pt x="1803" y="218"/>
                  </a:lnTo>
                  <a:lnTo>
                    <a:pt x="1820" y="259"/>
                  </a:lnTo>
                  <a:lnTo>
                    <a:pt x="1829" y="299"/>
                  </a:lnTo>
                  <a:lnTo>
                    <a:pt x="1831" y="343"/>
                  </a:lnTo>
                  <a:lnTo>
                    <a:pt x="1823" y="388"/>
                  </a:lnTo>
                  <a:lnTo>
                    <a:pt x="1808" y="432"/>
                  </a:lnTo>
                  <a:lnTo>
                    <a:pt x="1784" y="477"/>
                  </a:lnTo>
                  <a:lnTo>
                    <a:pt x="1752" y="524"/>
                  </a:lnTo>
                  <a:lnTo>
                    <a:pt x="1714" y="568"/>
                  </a:lnTo>
                  <a:lnTo>
                    <a:pt x="1667" y="613"/>
                  </a:lnTo>
                  <a:lnTo>
                    <a:pt x="1614" y="657"/>
                  </a:lnTo>
                  <a:lnTo>
                    <a:pt x="1555" y="698"/>
                  </a:lnTo>
                  <a:lnTo>
                    <a:pt x="1489" y="738"/>
                  </a:lnTo>
                  <a:lnTo>
                    <a:pt x="1419" y="774"/>
                  </a:lnTo>
                  <a:lnTo>
                    <a:pt x="1344" y="810"/>
                  </a:lnTo>
                  <a:lnTo>
                    <a:pt x="1263" y="842"/>
                  </a:lnTo>
                  <a:lnTo>
                    <a:pt x="1183" y="869"/>
                  </a:lnTo>
                  <a:lnTo>
                    <a:pt x="1098" y="895"/>
                  </a:lnTo>
                  <a:lnTo>
                    <a:pt x="1010" y="914"/>
                  </a:lnTo>
                  <a:lnTo>
                    <a:pt x="925" y="931"/>
                  </a:lnTo>
                  <a:lnTo>
                    <a:pt x="838" y="946"/>
                  </a:lnTo>
                  <a:lnTo>
                    <a:pt x="751" y="954"/>
                  </a:lnTo>
                  <a:lnTo>
                    <a:pt x="666" y="958"/>
                  </a:lnTo>
                  <a:lnTo>
                    <a:pt x="583" y="958"/>
                  </a:lnTo>
                  <a:lnTo>
                    <a:pt x="504" y="954"/>
                  </a:lnTo>
                  <a:lnTo>
                    <a:pt x="428" y="946"/>
                  </a:lnTo>
                  <a:lnTo>
                    <a:pt x="356" y="933"/>
                  </a:lnTo>
                  <a:lnTo>
                    <a:pt x="290" y="916"/>
                  </a:lnTo>
                  <a:lnTo>
                    <a:pt x="228" y="895"/>
                  </a:lnTo>
                  <a:lnTo>
                    <a:pt x="175" y="869"/>
                  </a:lnTo>
                  <a:lnTo>
                    <a:pt x="126" y="842"/>
                  </a:lnTo>
                  <a:lnTo>
                    <a:pt x="86" y="810"/>
                  </a:lnTo>
                  <a:lnTo>
                    <a:pt x="51" y="776"/>
                  </a:lnTo>
                  <a:lnTo>
                    <a:pt x="26" y="738"/>
                  </a:lnTo>
                  <a:lnTo>
                    <a:pt x="9" y="700"/>
                  </a:lnTo>
                  <a:lnTo>
                    <a:pt x="0" y="657"/>
                  </a:lnTo>
                  <a:lnTo>
                    <a:pt x="0" y="615"/>
                  </a:lnTo>
                  <a:lnTo>
                    <a:pt x="7" y="570"/>
                  </a:lnTo>
                  <a:lnTo>
                    <a:pt x="22" y="524"/>
                  </a:lnTo>
                  <a:lnTo>
                    <a:pt x="47" y="479"/>
                  </a:lnTo>
                  <a:lnTo>
                    <a:pt x="77" y="432"/>
                  </a:lnTo>
                  <a:lnTo>
                    <a:pt x="117" y="388"/>
                  </a:lnTo>
                  <a:lnTo>
                    <a:pt x="164" y="343"/>
                  </a:lnTo>
                  <a:lnTo>
                    <a:pt x="217" y="301"/>
                  </a:lnTo>
                  <a:lnTo>
                    <a:pt x="277" y="259"/>
                  </a:lnTo>
                  <a:lnTo>
                    <a:pt x="341" y="220"/>
                  </a:lnTo>
                  <a:lnTo>
                    <a:pt x="413" y="182"/>
                  </a:lnTo>
                  <a:lnTo>
                    <a:pt x="487" y="148"/>
                  </a:lnTo>
                  <a:lnTo>
                    <a:pt x="566" y="116"/>
                  </a:lnTo>
                  <a:lnTo>
                    <a:pt x="649" y="89"/>
                  </a:lnTo>
                  <a:lnTo>
                    <a:pt x="732" y="63"/>
                  </a:lnTo>
                  <a:lnTo>
                    <a:pt x="819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4635" name="Group 91"/>
          <p:cNvGrpSpPr>
            <a:grpSpLocks noChangeAspect="1"/>
          </p:cNvGrpSpPr>
          <p:nvPr/>
        </p:nvGrpSpPr>
        <p:grpSpPr bwMode="auto">
          <a:xfrm>
            <a:off x="2533651" y="1819275"/>
            <a:ext cx="1990725" cy="1808634"/>
            <a:chOff x="471" y="1117"/>
            <a:chExt cx="1935" cy="1757"/>
          </a:xfrm>
        </p:grpSpPr>
        <p:sp>
          <p:nvSpPr>
            <p:cNvPr id="1644636" name="Freeform 92"/>
            <p:cNvSpPr>
              <a:spLocks noChangeAspect="1"/>
            </p:cNvSpPr>
            <p:nvPr/>
          </p:nvSpPr>
          <p:spPr bwMode="auto">
            <a:xfrm>
              <a:off x="1072" y="1810"/>
              <a:ext cx="89" cy="87"/>
            </a:xfrm>
            <a:custGeom>
              <a:avLst/>
              <a:gdLst>
                <a:gd name="T0" fmla="*/ 0 w 89"/>
                <a:gd name="T1" fmla="*/ 43 h 87"/>
                <a:gd name="T2" fmla="*/ 4 w 89"/>
                <a:gd name="T3" fmla="*/ 26 h 87"/>
                <a:gd name="T4" fmla="*/ 13 w 89"/>
                <a:gd name="T5" fmla="*/ 11 h 87"/>
                <a:gd name="T6" fmla="*/ 28 w 89"/>
                <a:gd name="T7" fmla="*/ 2 h 87"/>
                <a:gd name="T8" fmla="*/ 43 w 89"/>
                <a:gd name="T9" fmla="*/ 0 h 87"/>
                <a:gd name="T10" fmla="*/ 61 w 89"/>
                <a:gd name="T11" fmla="*/ 2 h 87"/>
                <a:gd name="T12" fmla="*/ 76 w 89"/>
                <a:gd name="T13" fmla="*/ 11 h 87"/>
                <a:gd name="T14" fmla="*/ 84 w 89"/>
                <a:gd name="T15" fmla="*/ 26 h 87"/>
                <a:gd name="T16" fmla="*/ 89 w 89"/>
                <a:gd name="T17" fmla="*/ 43 h 87"/>
                <a:gd name="T18" fmla="*/ 84 w 89"/>
                <a:gd name="T19" fmla="*/ 61 h 87"/>
                <a:gd name="T20" fmla="*/ 76 w 89"/>
                <a:gd name="T21" fmla="*/ 74 h 87"/>
                <a:gd name="T22" fmla="*/ 61 w 89"/>
                <a:gd name="T23" fmla="*/ 84 h 87"/>
                <a:gd name="T24" fmla="*/ 43 w 89"/>
                <a:gd name="T25" fmla="*/ 87 h 87"/>
                <a:gd name="T26" fmla="*/ 28 w 89"/>
                <a:gd name="T27" fmla="*/ 84 h 87"/>
                <a:gd name="T28" fmla="*/ 13 w 89"/>
                <a:gd name="T29" fmla="*/ 74 h 87"/>
                <a:gd name="T30" fmla="*/ 4 w 89"/>
                <a:gd name="T31" fmla="*/ 61 h 87"/>
                <a:gd name="T32" fmla="*/ 0 w 89"/>
                <a:gd name="T33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7">
                  <a:moveTo>
                    <a:pt x="0" y="43"/>
                  </a:moveTo>
                  <a:lnTo>
                    <a:pt x="4" y="26"/>
                  </a:lnTo>
                  <a:lnTo>
                    <a:pt x="13" y="11"/>
                  </a:lnTo>
                  <a:lnTo>
                    <a:pt x="28" y="2"/>
                  </a:lnTo>
                  <a:lnTo>
                    <a:pt x="43" y="0"/>
                  </a:lnTo>
                  <a:lnTo>
                    <a:pt x="61" y="2"/>
                  </a:lnTo>
                  <a:lnTo>
                    <a:pt x="76" y="11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1"/>
                  </a:lnTo>
                  <a:lnTo>
                    <a:pt x="76" y="74"/>
                  </a:lnTo>
                  <a:lnTo>
                    <a:pt x="61" y="84"/>
                  </a:lnTo>
                  <a:lnTo>
                    <a:pt x="43" y="87"/>
                  </a:lnTo>
                  <a:lnTo>
                    <a:pt x="28" y="84"/>
                  </a:lnTo>
                  <a:lnTo>
                    <a:pt x="13" y="74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7" name="Freeform 93"/>
            <p:cNvSpPr>
              <a:spLocks noChangeAspect="1"/>
            </p:cNvSpPr>
            <p:nvPr/>
          </p:nvSpPr>
          <p:spPr bwMode="auto">
            <a:xfrm>
              <a:off x="1894" y="1169"/>
              <a:ext cx="89" cy="86"/>
            </a:xfrm>
            <a:custGeom>
              <a:avLst/>
              <a:gdLst>
                <a:gd name="T0" fmla="*/ 0 w 89"/>
                <a:gd name="T1" fmla="*/ 43 h 86"/>
                <a:gd name="T2" fmla="*/ 4 w 89"/>
                <a:gd name="T3" fmla="*/ 26 h 86"/>
                <a:gd name="T4" fmla="*/ 13 w 89"/>
                <a:gd name="T5" fmla="*/ 13 h 86"/>
                <a:gd name="T6" fmla="*/ 28 w 89"/>
                <a:gd name="T7" fmla="*/ 2 h 86"/>
                <a:gd name="T8" fmla="*/ 45 w 89"/>
                <a:gd name="T9" fmla="*/ 0 h 86"/>
                <a:gd name="T10" fmla="*/ 61 w 89"/>
                <a:gd name="T11" fmla="*/ 2 h 86"/>
                <a:gd name="T12" fmla="*/ 76 w 89"/>
                <a:gd name="T13" fmla="*/ 13 h 86"/>
                <a:gd name="T14" fmla="*/ 84 w 89"/>
                <a:gd name="T15" fmla="*/ 26 h 86"/>
                <a:gd name="T16" fmla="*/ 89 w 89"/>
                <a:gd name="T17" fmla="*/ 43 h 86"/>
                <a:gd name="T18" fmla="*/ 84 w 89"/>
                <a:gd name="T19" fmla="*/ 60 h 86"/>
                <a:gd name="T20" fmla="*/ 76 w 89"/>
                <a:gd name="T21" fmla="*/ 73 h 86"/>
                <a:gd name="T22" fmla="*/ 61 w 89"/>
                <a:gd name="T23" fmla="*/ 84 h 86"/>
                <a:gd name="T24" fmla="*/ 45 w 89"/>
                <a:gd name="T25" fmla="*/ 86 h 86"/>
                <a:gd name="T26" fmla="*/ 28 w 89"/>
                <a:gd name="T27" fmla="*/ 84 h 86"/>
                <a:gd name="T28" fmla="*/ 13 w 89"/>
                <a:gd name="T29" fmla="*/ 73 h 86"/>
                <a:gd name="T30" fmla="*/ 4 w 89"/>
                <a:gd name="T31" fmla="*/ 60 h 86"/>
                <a:gd name="T32" fmla="*/ 0 w 89"/>
                <a:gd name="T3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6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6" y="13"/>
                  </a:lnTo>
                  <a:lnTo>
                    <a:pt x="84" y="26"/>
                  </a:lnTo>
                  <a:lnTo>
                    <a:pt x="89" y="43"/>
                  </a:lnTo>
                  <a:lnTo>
                    <a:pt x="84" y="60"/>
                  </a:lnTo>
                  <a:lnTo>
                    <a:pt x="76" y="73"/>
                  </a:lnTo>
                  <a:lnTo>
                    <a:pt x="61" y="84"/>
                  </a:lnTo>
                  <a:lnTo>
                    <a:pt x="45" y="86"/>
                  </a:lnTo>
                  <a:lnTo>
                    <a:pt x="28" y="84"/>
                  </a:lnTo>
                  <a:lnTo>
                    <a:pt x="13" y="73"/>
                  </a:lnTo>
                  <a:lnTo>
                    <a:pt x="4" y="6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8" name="Freeform 94"/>
            <p:cNvSpPr>
              <a:spLocks noChangeAspect="1"/>
            </p:cNvSpPr>
            <p:nvPr/>
          </p:nvSpPr>
          <p:spPr bwMode="auto">
            <a:xfrm>
              <a:off x="1295" y="2683"/>
              <a:ext cx="89" cy="88"/>
            </a:xfrm>
            <a:custGeom>
              <a:avLst/>
              <a:gdLst>
                <a:gd name="T0" fmla="*/ 0 w 89"/>
                <a:gd name="T1" fmla="*/ 45 h 88"/>
                <a:gd name="T2" fmla="*/ 4 w 89"/>
                <a:gd name="T3" fmla="*/ 28 h 88"/>
                <a:gd name="T4" fmla="*/ 13 w 89"/>
                <a:gd name="T5" fmla="*/ 12 h 88"/>
                <a:gd name="T6" fmla="*/ 28 w 89"/>
                <a:gd name="T7" fmla="*/ 4 h 88"/>
                <a:gd name="T8" fmla="*/ 45 w 89"/>
                <a:gd name="T9" fmla="*/ 0 h 88"/>
                <a:gd name="T10" fmla="*/ 60 w 89"/>
                <a:gd name="T11" fmla="*/ 4 h 88"/>
                <a:gd name="T12" fmla="*/ 76 w 89"/>
                <a:gd name="T13" fmla="*/ 12 h 88"/>
                <a:gd name="T14" fmla="*/ 86 w 89"/>
                <a:gd name="T15" fmla="*/ 28 h 88"/>
                <a:gd name="T16" fmla="*/ 89 w 89"/>
                <a:gd name="T17" fmla="*/ 45 h 88"/>
                <a:gd name="T18" fmla="*/ 86 w 89"/>
                <a:gd name="T19" fmla="*/ 62 h 88"/>
                <a:gd name="T20" fmla="*/ 76 w 89"/>
                <a:gd name="T21" fmla="*/ 75 h 88"/>
                <a:gd name="T22" fmla="*/ 60 w 89"/>
                <a:gd name="T23" fmla="*/ 86 h 88"/>
                <a:gd name="T24" fmla="*/ 45 w 89"/>
                <a:gd name="T25" fmla="*/ 88 h 88"/>
                <a:gd name="T26" fmla="*/ 28 w 89"/>
                <a:gd name="T27" fmla="*/ 86 h 88"/>
                <a:gd name="T28" fmla="*/ 13 w 89"/>
                <a:gd name="T29" fmla="*/ 75 h 88"/>
                <a:gd name="T30" fmla="*/ 4 w 89"/>
                <a:gd name="T31" fmla="*/ 62 h 88"/>
                <a:gd name="T32" fmla="*/ 0 w 89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8">
                  <a:moveTo>
                    <a:pt x="0" y="45"/>
                  </a:moveTo>
                  <a:lnTo>
                    <a:pt x="4" y="28"/>
                  </a:lnTo>
                  <a:lnTo>
                    <a:pt x="13" y="12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6" y="12"/>
                  </a:lnTo>
                  <a:lnTo>
                    <a:pt x="86" y="28"/>
                  </a:lnTo>
                  <a:lnTo>
                    <a:pt x="89" y="45"/>
                  </a:lnTo>
                  <a:lnTo>
                    <a:pt x="86" y="62"/>
                  </a:lnTo>
                  <a:lnTo>
                    <a:pt x="76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39" name="Freeform 95"/>
            <p:cNvSpPr>
              <a:spLocks noChangeAspect="1"/>
            </p:cNvSpPr>
            <p:nvPr/>
          </p:nvSpPr>
          <p:spPr bwMode="auto">
            <a:xfrm>
              <a:off x="471" y="1683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4 w 88"/>
                <a:gd name="T3" fmla="*/ 28 h 88"/>
                <a:gd name="T4" fmla="*/ 13 w 88"/>
                <a:gd name="T5" fmla="*/ 13 h 88"/>
                <a:gd name="T6" fmla="*/ 28 w 88"/>
                <a:gd name="T7" fmla="*/ 4 h 88"/>
                <a:gd name="T8" fmla="*/ 45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0 h 88"/>
                <a:gd name="T20" fmla="*/ 75 w 88"/>
                <a:gd name="T21" fmla="*/ 75 h 88"/>
                <a:gd name="T22" fmla="*/ 60 w 88"/>
                <a:gd name="T23" fmla="*/ 86 h 88"/>
                <a:gd name="T24" fmla="*/ 45 w 88"/>
                <a:gd name="T25" fmla="*/ 88 h 88"/>
                <a:gd name="T26" fmla="*/ 28 w 88"/>
                <a:gd name="T27" fmla="*/ 86 h 88"/>
                <a:gd name="T28" fmla="*/ 13 w 88"/>
                <a:gd name="T29" fmla="*/ 75 h 88"/>
                <a:gd name="T30" fmla="*/ 4 w 88"/>
                <a:gd name="T31" fmla="*/ 60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4" y="28"/>
                  </a:lnTo>
                  <a:lnTo>
                    <a:pt x="13" y="13"/>
                  </a:lnTo>
                  <a:lnTo>
                    <a:pt x="28" y="4"/>
                  </a:lnTo>
                  <a:lnTo>
                    <a:pt x="45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0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5" y="88"/>
                  </a:lnTo>
                  <a:lnTo>
                    <a:pt x="28" y="86"/>
                  </a:lnTo>
                  <a:lnTo>
                    <a:pt x="13" y="75"/>
                  </a:lnTo>
                  <a:lnTo>
                    <a:pt x="4" y="6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0" name="Freeform 96"/>
            <p:cNvSpPr>
              <a:spLocks noChangeAspect="1"/>
            </p:cNvSpPr>
            <p:nvPr/>
          </p:nvSpPr>
          <p:spPr bwMode="auto">
            <a:xfrm>
              <a:off x="1652" y="2117"/>
              <a:ext cx="88" cy="88"/>
            </a:xfrm>
            <a:custGeom>
              <a:avLst/>
              <a:gdLst>
                <a:gd name="T0" fmla="*/ 0 w 88"/>
                <a:gd name="T1" fmla="*/ 45 h 88"/>
                <a:gd name="T2" fmla="*/ 2 w 88"/>
                <a:gd name="T3" fmla="*/ 28 h 88"/>
                <a:gd name="T4" fmla="*/ 13 w 88"/>
                <a:gd name="T5" fmla="*/ 13 h 88"/>
                <a:gd name="T6" fmla="*/ 26 w 88"/>
                <a:gd name="T7" fmla="*/ 4 h 88"/>
                <a:gd name="T8" fmla="*/ 43 w 88"/>
                <a:gd name="T9" fmla="*/ 0 h 88"/>
                <a:gd name="T10" fmla="*/ 60 w 88"/>
                <a:gd name="T11" fmla="*/ 4 h 88"/>
                <a:gd name="T12" fmla="*/ 75 w 88"/>
                <a:gd name="T13" fmla="*/ 13 h 88"/>
                <a:gd name="T14" fmla="*/ 84 w 88"/>
                <a:gd name="T15" fmla="*/ 28 h 88"/>
                <a:gd name="T16" fmla="*/ 88 w 88"/>
                <a:gd name="T17" fmla="*/ 45 h 88"/>
                <a:gd name="T18" fmla="*/ 84 w 88"/>
                <a:gd name="T19" fmla="*/ 62 h 88"/>
                <a:gd name="T20" fmla="*/ 75 w 88"/>
                <a:gd name="T21" fmla="*/ 75 h 88"/>
                <a:gd name="T22" fmla="*/ 60 w 88"/>
                <a:gd name="T23" fmla="*/ 86 h 88"/>
                <a:gd name="T24" fmla="*/ 43 w 88"/>
                <a:gd name="T25" fmla="*/ 88 h 88"/>
                <a:gd name="T26" fmla="*/ 26 w 88"/>
                <a:gd name="T27" fmla="*/ 86 h 88"/>
                <a:gd name="T28" fmla="*/ 13 w 88"/>
                <a:gd name="T29" fmla="*/ 75 h 88"/>
                <a:gd name="T30" fmla="*/ 2 w 88"/>
                <a:gd name="T31" fmla="*/ 62 h 88"/>
                <a:gd name="T32" fmla="*/ 0 w 88"/>
                <a:gd name="T33" fmla="*/ 4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0" y="45"/>
                  </a:moveTo>
                  <a:lnTo>
                    <a:pt x="2" y="28"/>
                  </a:lnTo>
                  <a:lnTo>
                    <a:pt x="13" y="13"/>
                  </a:lnTo>
                  <a:lnTo>
                    <a:pt x="26" y="4"/>
                  </a:lnTo>
                  <a:lnTo>
                    <a:pt x="43" y="0"/>
                  </a:lnTo>
                  <a:lnTo>
                    <a:pt x="60" y="4"/>
                  </a:lnTo>
                  <a:lnTo>
                    <a:pt x="75" y="13"/>
                  </a:lnTo>
                  <a:lnTo>
                    <a:pt x="84" y="28"/>
                  </a:lnTo>
                  <a:lnTo>
                    <a:pt x="88" y="45"/>
                  </a:lnTo>
                  <a:lnTo>
                    <a:pt x="84" y="62"/>
                  </a:lnTo>
                  <a:lnTo>
                    <a:pt x="75" y="75"/>
                  </a:lnTo>
                  <a:lnTo>
                    <a:pt x="60" y="86"/>
                  </a:lnTo>
                  <a:lnTo>
                    <a:pt x="43" y="88"/>
                  </a:lnTo>
                  <a:lnTo>
                    <a:pt x="26" y="86"/>
                  </a:lnTo>
                  <a:lnTo>
                    <a:pt x="13" y="75"/>
                  </a:lnTo>
                  <a:lnTo>
                    <a:pt x="2" y="6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1" name="Freeform 97"/>
            <p:cNvSpPr>
              <a:spLocks noChangeAspect="1"/>
            </p:cNvSpPr>
            <p:nvPr/>
          </p:nvSpPr>
          <p:spPr bwMode="auto">
            <a:xfrm>
              <a:off x="2134" y="2177"/>
              <a:ext cx="89" cy="89"/>
            </a:xfrm>
            <a:custGeom>
              <a:avLst/>
              <a:gdLst>
                <a:gd name="T0" fmla="*/ 0 w 89"/>
                <a:gd name="T1" fmla="*/ 43 h 89"/>
                <a:gd name="T2" fmla="*/ 4 w 89"/>
                <a:gd name="T3" fmla="*/ 26 h 89"/>
                <a:gd name="T4" fmla="*/ 13 w 89"/>
                <a:gd name="T5" fmla="*/ 13 h 89"/>
                <a:gd name="T6" fmla="*/ 28 w 89"/>
                <a:gd name="T7" fmla="*/ 2 h 89"/>
                <a:gd name="T8" fmla="*/ 46 w 89"/>
                <a:gd name="T9" fmla="*/ 0 h 89"/>
                <a:gd name="T10" fmla="*/ 63 w 89"/>
                <a:gd name="T11" fmla="*/ 2 h 89"/>
                <a:gd name="T12" fmla="*/ 76 w 89"/>
                <a:gd name="T13" fmla="*/ 13 h 89"/>
                <a:gd name="T14" fmla="*/ 87 w 89"/>
                <a:gd name="T15" fmla="*/ 26 h 89"/>
                <a:gd name="T16" fmla="*/ 89 w 89"/>
                <a:gd name="T17" fmla="*/ 43 h 89"/>
                <a:gd name="T18" fmla="*/ 87 w 89"/>
                <a:gd name="T19" fmla="*/ 61 h 89"/>
                <a:gd name="T20" fmla="*/ 76 w 89"/>
                <a:gd name="T21" fmla="*/ 76 h 89"/>
                <a:gd name="T22" fmla="*/ 63 w 89"/>
                <a:gd name="T23" fmla="*/ 84 h 89"/>
                <a:gd name="T24" fmla="*/ 46 w 89"/>
                <a:gd name="T25" fmla="*/ 89 h 89"/>
                <a:gd name="T26" fmla="*/ 28 w 89"/>
                <a:gd name="T27" fmla="*/ 84 h 89"/>
                <a:gd name="T28" fmla="*/ 13 w 89"/>
                <a:gd name="T29" fmla="*/ 76 h 89"/>
                <a:gd name="T30" fmla="*/ 4 w 89"/>
                <a:gd name="T31" fmla="*/ 61 h 89"/>
                <a:gd name="T32" fmla="*/ 0 w 89"/>
                <a:gd name="T3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89">
                  <a:moveTo>
                    <a:pt x="0" y="43"/>
                  </a:moveTo>
                  <a:lnTo>
                    <a:pt x="4" y="26"/>
                  </a:lnTo>
                  <a:lnTo>
                    <a:pt x="13" y="13"/>
                  </a:lnTo>
                  <a:lnTo>
                    <a:pt x="28" y="2"/>
                  </a:lnTo>
                  <a:lnTo>
                    <a:pt x="46" y="0"/>
                  </a:lnTo>
                  <a:lnTo>
                    <a:pt x="63" y="2"/>
                  </a:lnTo>
                  <a:lnTo>
                    <a:pt x="76" y="13"/>
                  </a:lnTo>
                  <a:lnTo>
                    <a:pt x="87" y="26"/>
                  </a:lnTo>
                  <a:lnTo>
                    <a:pt x="89" y="43"/>
                  </a:lnTo>
                  <a:lnTo>
                    <a:pt x="87" y="61"/>
                  </a:lnTo>
                  <a:lnTo>
                    <a:pt x="76" y="76"/>
                  </a:lnTo>
                  <a:lnTo>
                    <a:pt x="63" y="84"/>
                  </a:lnTo>
                  <a:lnTo>
                    <a:pt x="46" y="89"/>
                  </a:lnTo>
                  <a:lnTo>
                    <a:pt x="28" y="84"/>
                  </a:lnTo>
                  <a:lnTo>
                    <a:pt x="13" y="76"/>
                  </a:lnTo>
                  <a:lnTo>
                    <a:pt x="4" y="6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1A1A1A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4642" name="Rectangle 98"/>
            <p:cNvSpPr>
              <a:spLocks noChangeAspect="1" noChangeArrowheads="1"/>
            </p:cNvSpPr>
            <p:nvPr/>
          </p:nvSpPr>
          <p:spPr bwMode="auto">
            <a:xfrm>
              <a:off x="2033" y="1117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sz="1600"/>
            </a:p>
          </p:txBody>
        </p:sp>
        <p:sp>
          <p:nvSpPr>
            <p:cNvPr id="1644643" name="Rectangle 99"/>
            <p:cNvSpPr>
              <a:spLocks noChangeAspect="1" noChangeArrowheads="1"/>
            </p:cNvSpPr>
            <p:nvPr/>
          </p:nvSpPr>
          <p:spPr bwMode="auto">
            <a:xfrm>
              <a:off x="1256" y="1765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2</a:t>
              </a:r>
              <a:endParaRPr lang="en-US" sz="1600"/>
            </a:p>
          </p:txBody>
        </p:sp>
        <p:sp>
          <p:nvSpPr>
            <p:cNvPr id="1644644" name="Rectangle 100"/>
            <p:cNvSpPr>
              <a:spLocks noChangeAspect="1" noChangeArrowheads="1"/>
            </p:cNvSpPr>
            <p:nvPr/>
          </p:nvSpPr>
          <p:spPr bwMode="auto">
            <a:xfrm>
              <a:off x="1810" y="2069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3</a:t>
              </a:r>
              <a:endParaRPr lang="en-US" sz="1600"/>
            </a:p>
          </p:txBody>
        </p:sp>
        <p:sp>
          <p:nvSpPr>
            <p:cNvPr id="1644645" name="Rectangle 101"/>
            <p:cNvSpPr>
              <a:spLocks noChangeAspect="1" noChangeArrowheads="1"/>
            </p:cNvSpPr>
            <p:nvPr/>
          </p:nvSpPr>
          <p:spPr bwMode="auto">
            <a:xfrm>
              <a:off x="1422" y="2635"/>
              <a:ext cx="100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4</a:t>
              </a:r>
              <a:endParaRPr lang="en-US" sz="1600"/>
            </a:p>
          </p:txBody>
        </p:sp>
        <p:sp>
          <p:nvSpPr>
            <p:cNvPr id="1644646" name="Rectangle 102"/>
            <p:cNvSpPr>
              <a:spLocks noChangeAspect="1" noChangeArrowheads="1"/>
            </p:cNvSpPr>
            <p:nvPr/>
          </p:nvSpPr>
          <p:spPr bwMode="auto">
            <a:xfrm>
              <a:off x="648" y="16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5</a:t>
              </a:r>
              <a:endParaRPr lang="en-US" sz="1600"/>
            </a:p>
          </p:txBody>
        </p:sp>
        <p:sp>
          <p:nvSpPr>
            <p:cNvPr id="1644647" name="Rectangle 103"/>
            <p:cNvSpPr>
              <a:spLocks noChangeAspect="1" noChangeArrowheads="1"/>
            </p:cNvSpPr>
            <p:nvPr/>
          </p:nvSpPr>
          <p:spPr bwMode="auto">
            <a:xfrm>
              <a:off x="2307" y="2126"/>
              <a:ext cx="99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Times New Roman" charset="0"/>
                </a:rPr>
                <a:t>6</a:t>
              </a:r>
              <a:endParaRPr lang="en-US" sz="1600"/>
            </a:p>
          </p:txBody>
        </p:sp>
      </p:grpSp>
      <p:grpSp>
        <p:nvGrpSpPr>
          <p:cNvPr id="1644648" name="Group 104"/>
          <p:cNvGrpSpPr>
            <a:grpSpLocks noChangeAspect="1"/>
          </p:cNvGrpSpPr>
          <p:nvPr/>
        </p:nvGrpSpPr>
        <p:grpSpPr bwMode="auto">
          <a:xfrm>
            <a:off x="3665539" y="2527300"/>
            <a:ext cx="923925" cy="592138"/>
            <a:chOff x="1572" y="1805"/>
            <a:chExt cx="897" cy="575"/>
          </a:xfrm>
        </p:grpSpPr>
        <p:sp>
          <p:nvSpPr>
            <p:cNvPr id="1644649" name="Freeform 105"/>
            <p:cNvSpPr>
              <a:spLocks noChangeAspect="1"/>
            </p:cNvSpPr>
            <p:nvPr/>
          </p:nvSpPr>
          <p:spPr bwMode="auto">
            <a:xfrm>
              <a:off x="1572" y="2005"/>
              <a:ext cx="897" cy="375"/>
            </a:xfrm>
            <a:custGeom>
              <a:avLst/>
              <a:gdLst>
                <a:gd name="T0" fmla="*/ 450 w 897"/>
                <a:gd name="T1" fmla="*/ 0 h 375"/>
                <a:gd name="T2" fmla="*/ 510 w 897"/>
                <a:gd name="T3" fmla="*/ 2 h 375"/>
                <a:gd name="T4" fmla="*/ 571 w 897"/>
                <a:gd name="T5" fmla="*/ 6 h 375"/>
                <a:gd name="T6" fmla="*/ 629 w 897"/>
                <a:gd name="T7" fmla="*/ 15 h 375"/>
                <a:gd name="T8" fmla="*/ 683 w 897"/>
                <a:gd name="T9" fmla="*/ 28 h 375"/>
                <a:gd name="T10" fmla="*/ 733 w 897"/>
                <a:gd name="T11" fmla="*/ 43 h 375"/>
                <a:gd name="T12" fmla="*/ 778 w 897"/>
                <a:gd name="T13" fmla="*/ 60 h 375"/>
                <a:gd name="T14" fmla="*/ 817 w 897"/>
                <a:gd name="T15" fmla="*/ 79 h 375"/>
                <a:gd name="T16" fmla="*/ 850 w 897"/>
                <a:gd name="T17" fmla="*/ 101 h 375"/>
                <a:gd name="T18" fmla="*/ 874 w 897"/>
                <a:gd name="T19" fmla="*/ 125 h 375"/>
                <a:gd name="T20" fmla="*/ 891 w 897"/>
                <a:gd name="T21" fmla="*/ 149 h 375"/>
                <a:gd name="T22" fmla="*/ 897 w 897"/>
                <a:gd name="T23" fmla="*/ 174 h 375"/>
                <a:gd name="T24" fmla="*/ 897 w 897"/>
                <a:gd name="T25" fmla="*/ 200 h 375"/>
                <a:gd name="T26" fmla="*/ 891 w 897"/>
                <a:gd name="T27" fmla="*/ 226 h 375"/>
                <a:gd name="T28" fmla="*/ 874 w 897"/>
                <a:gd name="T29" fmla="*/ 250 h 375"/>
                <a:gd name="T30" fmla="*/ 850 w 897"/>
                <a:gd name="T31" fmla="*/ 274 h 375"/>
                <a:gd name="T32" fmla="*/ 817 w 897"/>
                <a:gd name="T33" fmla="*/ 295 h 375"/>
                <a:gd name="T34" fmla="*/ 778 w 897"/>
                <a:gd name="T35" fmla="*/ 315 h 375"/>
                <a:gd name="T36" fmla="*/ 733 w 897"/>
                <a:gd name="T37" fmla="*/ 332 h 375"/>
                <a:gd name="T38" fmla="*/ 683 w 897"/>
                <a:gd name="T39" fmla="*/ 347 h 375"/>
                <a:gd name="T40" fmla="*/ 629 w 897"/>
                <a:gd name="T41" fmla="*/ 360 h 375"/>
                <a:gd name="T42" fmla="*/ 571 w 897"/>
                <a:gd name="T43" fmla="*/ 369 h 375"/>
                <a:gd name="T44" fmla="*/ 510 w 897"/>
                <a:gd name="T45" fmla="*/ 373 h 375"/>
                <a:gd name="T46" fmla="*/ 450 w 897"/>
                <a:gd name="T47" fmla="*/ 375 h 375"/>
                <a:gd name="T48" fmla="*/ 387 w 897"/>
                <a:gd name="T49" fmla="*/ 373 h 375"/>
                <a:gd name="T50" fmla="*/ 329 w 897"/>
                <a:gd name="T51" fmla="*/ 369 h 375"/>
                <a:gd name="T52" fmla="*/ 270 w 897"/>
                <a:gd name="T53" fmla="*/ 360 h 375"/>
                <a:gd name="T54" fmla="*/ 216 w 897"/>
                <a:gd name="T55" fmla="*/ 347 h 375"/>
                <a:gd name="T56" fmla="*/ 164 w 897"/>
                <a:gd name="T57" fmla="*/ 332 h 375"/>
                <a:gd name="T58" fmla="*/ 121 w 897"/>
                <a:gd name="T59" fmla="*/ 315 h 375"/>
                <a:gd name="T60" fmla="*/ 82 w 897"/>
                <a:gd name="T61" fmla="*/ 295 h 375"/>
                <a:gd name="T62" fmla="*/ 49 w 897"/>
                <a:gd name="T63" fmla="*/ 274 h 375"/>
                <a:gd name="T64" fmla="*/ 26 w 897"/>
                <a:gd name="T65" fmla="*/ 250 h 375"/>
                <a:gd name="T66" fmla="*/ 8 w 897"/>
                <a:gd name="T67" fmla="*/ 226 h 375"/>
                <a:gd name="T68" fmla="*/ 0 w 897"/>
                <a:gd name="T69" fmla="*/ 200 h 375"/>
                <a:gd name="T70" fmla="*/ 0 w 897"/>
                <a:gd name="T71" fmla="*/ 174 h 375"/>
                <a:gd name="T72" fmla="*/ 8 w 897"/>
                <a:gd name="T73" fmla="*/ 149 h 375"/>
                <a:gd name="T74" fmla="*/ 26 w 897"/>
                <a:gd name="T75" fmla="*/ 125 h 375"/>
                <a:gd name="T76" fmla="*/ 49 w 897"/>
                <a:gd name="T77" fmla="*/ 101 h 375"/>
                <a:gd name="T78" fmla="*/ 82 w 897"/>
                <a:gd name="T79" fmla="*/ 79 h 375"/>
                <a:gd name="T80" fmla="*/ 121 w 897"/>
                <a:gd name="T81" fmla="*/ 60 h 375"/>
                <a:gd name="T82" fmla="*/ 164 w 897"/>
                <a:gd name="T83" fmla="*/ 43 h 375"/>
                <a:gd name="T84" fmla="*/ 216 w 897"/>
                <a:gd name="T85" fmla="*/ 28 h 375"/>
                <a:gd name="T86" fmla="*/ 270 w 897"/>
                <a:gd name="T87" fmla="*/ 15 h 375"/>
                <a:gd name="T88" fmla="*/ 329 w 897"/>
                <a:gd name="T89" fmla="*/ 6 h 375"/>
                <a:gd name="T90" fmla="*/ 387 w 897"/>
                <a:gd name="T91" fmla="*/ 2 h 375"/>
                <a:gd name="T92" fmla="*/ 450 w 897"/>
                <a:gd name="T9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7" h="375">
                  <a:moveTo>
                    <a:pt x="450" y="0"/>
                  </a:moveTo>
                  <a:lnTo>
                    <a:pt x="510" y="2"/>
                  </a:lnTo>
                  <a:lnTo>
                    <a:pt x="571" y="6"/>
                  </a:lnTo>
                  <a:lnTo>
                    <a:pt x="629" y="15"/>
                  </a:lnTo>
                  <a:lnTo>
                    <a:pt x="683" y="28"/>
                  </a:lnTo>
                  <a:lnTo>
                    <a:pt x="733" y="43"/>
                  </a:lnTo>
                  <a:lnTo>
                    <a:pt x="778" y="60"/>
                  </a:lnTo>
                  <a:lnTo>
                    <a:pt x="817" y="79"/>
                  </a:lnTo>
                  <a:lnTo>
                    <a:pt x="850" y="101"/>
                  </a:lnTo>
                  <a:lnTo>
                    <a:pt x="874" y="125"/>
                  </a:lnTo>
                  <a:lnTo>
                    <a:pt x="891" y="149"/>
                  </a:lnTo>
                  <a:lnTo>
                    <a:pt x="897" y="174"/>
                  </a:lnTo>
                  <a:lnTo>
                    <a:pt x="897" y="200"/>
                  </a:lnTo>
                  <a:lnTo>
                    <a:pt x="891" y="226"/>
                  </a:lnTo>
                  <a:lnTo>
                    <a:pt x="874" y="250"/>
                  </a:lnTo>
                  <a:lnTo>
                    <a:pt x="850" y="274"/>
                  </a:lnTo>
                  <a:lnTo>
                    <a:pt x="817" y="295"/>
                  </a:lnTo>
                  <a:lnTo>
                    <a:pt x="778" y="315"/>
                  </a:lnTo>
                  <a:lnTo>
                    <a:pt x="733" y="332"/>
                  </a:lnTo>
                  <a:lnTo>
                    <a:pt x="683" y="347"/>
                  </a:lnTo>
                  <a:lnTo>
                    <a:pt x="629" y="360"/>
                  </a:lnTo>
                  <a:lnTo>
                    <a:pt x="571" y="369"/>
                  </a:lnTo>
                  <a:lnTo>
                    <a:pt x="510" y="373"/>
                  </a:lnTo>
                  <a:lnTo>
                    <a:pt x="450" y="375"/>
                  </a:lnTo>
                  <a:lnTo>
                    <a:pt x="387" y="373"/>
                  </a:lnTo>
                  <a:lnTo>
                    <a:pt x="329" y="369"/>
                  </a:lnTo>
                  <a:lnTo>
                    <a:pt x="270" y="360"/>
                  </a:lnTo>
                  <a:lnTo>
                    <a:pt x="216" y="347"/>
                  </a:lnTo>
                  <a:lnTo>
                    <a:pt x="164" y="332"/>
                  </a:lnTo>
                  <a:lnTo>
                    <a:pt x="121" y="315"/>
                  </a:lnTo>
                  <a:lnTo>
                    <a:pt x="82" y="295"/>
                  </a:lnTo>
                  <a:lnTo>
                    <a:pt x="49" y="274"/>
                  </a:lnTo>
                  <a:lnTo>
                    <a:pt x="26" y="250"/>
                  </a:lnTo>
                  <a:lnTo>
                    <a:pt x="8" y="226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8" y="149"/>
                  </a:lnTo>
                  <a:lnTo>
                    <a:pt x="26" y="125"/>
                  </a:lnTo>
                  <a:lnTo>
                    <a:pt x="49" y="101"/>
                  </a:lnTo>
                  <a:lnTo>
                    <a:pt x="82" y="79"/>
                  </a:lnTo>
                  <a:lnTo>
                    <a:pt x="121" y="60"/>
                  </a:lnTo>
                  <a:lnTo>
                    <a:pt x="164" y="43"/>
                  </a:lnTo>
                  <a:lnTo>
                    <a:pt x="216" y="28"/>
                  </a:lnTo>
                  <a:lnTo>
                    <a:pt x="270" y="15"/>
                  </a:lnTo>
                  <a:lnTo>
                    <a:pt x="329" y="6"/>
                  </a:lnTo>
                  <a:lnTo>
                    <a:pt x="387" y="2"/>
                  </a:lnTo>
                  <a:lnTo>
                    <a:pt x="45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0" name="Rectangle 106"/>
            <p:cNvSpPr>
              <a:spLocks noChangeAspect="1" noChangeArrowheads="1"/>
            </p:cNvSpPr>
            <p:nvPr/>
          </p:nvSpPr>
          <p:spPr bwMode="auto">
            <a:xfrm>
              <a:off x="1943" y="1805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1</a:t>
              </a:r>
              <a:endParaRPr lang="en-US" sz="1600"/>
            </a:p>
          </p:txBody>
        </p:sp>
      </p:grpSp>
      <p:grpSp>
        <p:nvGrpSpPr>
          <p:cNvPr id="1644651" name="Group 107"/>
          <p:cNvGrpSpPr>
            <a:grpSpLocks noChangeAspect="1"/>
          </p:cNvGrpSpPr>
          <p:nvPr/>
        </p:nvGrpSpPr>
        <p:grpSpPr bwMode="auto">
          <a:xfrm>
            <a:off x="2389189" y="2282826"/>
            <a:ext cx="1125537" cy="745011"/>
            <a:chOff x="332" y="1568"/>
            <a:chExt cx="1093" cy="723"/>
          </a:xfrm>
        </p:grpSpPr>
        <p:sp>
          <p:nvSpPr>
            <p:cNvPr id="1644652" name="Freeform 108"/>
            <p:cNvSpPr>
              <a:spLocks noChangeAspect="1"/>
            </p:cNvSpPr>
            <p:nvPr/>
          </p:nvSpPr>
          <p:spPr bwMode="auto">
            <a:xfrm>
              <a:off x="332" y="1568"/>
              <a:ext cx="1093" cy="497"/>
            </a:xfrm>
            <a:custGeom>
              <a:avLst/>
              <a:gdLst>
                <a:gd name="T0" fmla="*/ 547 w 1093"/>
                <a:gd name="T1" fmla="*/ 0 h 497"/>
                <a:gd name="T2" fmla="*/ 615 w 1093"/>
                <a:gd name="T3" fmla="*/ 3 h 497"/>
                <a:gd name="T4" fmla="*/ 684 w 1093"/>
                <a:gd name="T5" fmla="*/ 7 h 497"/>
                <a:gd name="T6" fmla="*/ 749 w 1093"/>
                <a:gd name="T7" fmla="*/ 18 h 497"/>
                <a:gd name="T8" fmla="*/ 811 w 1093"/>
                <a:gd name="T9" fmla="*/ 31 h 497"/>
                <a:gd name="T10" fmla="*/ 868 w 1093"/>
                <a:gd name="T11" fmla="*/ 48 h 497"/>
                <a:gd name="T12" fmla="*/ 922 w 1093"/>
                <a:gd name="T13" fmla="*/ 67 h 497"/>
                <a:gd name="T14" fmla="*/ 969 w 1093"/>
                <a:gd name="T15" fmla="*/ 91 h 497"/>
                <a:gd name="T16" fmla="*/ 1008 w 1093"/>
                <a:gd name="T17" fmla="*/ 115 h 497"/>
                <a:gd name="T18" fmla="*/ 1043 w 1093"/>
                <a:gd name="T19" fmla="*/ 143 h 497"/>
                <a:gd name="T20" fmla="*/ 1067 w 1093"/>
                <a:gd name="T21" fmla="*/ 171 h 497"/>
                <a:gd name="T22" fmla="*/ 1084 w 1093"/>
                <a:gd name="T23" fmla="*/ 201 h 497"/>
                <a:gd name="T24" fmla="*/ 1093 w 1093"/>
                <a:gd name="T25" fmla="*/ 234 h 497"/>
                <a:gd name="T26" fmla="*/ 1093 w 1093"/>
                <a:gd name="T27" fmla="*/ 264 h 497"/>
                <a:gd name="T28" fmla="*/ 1084 w 1093"/>
                <a:gd name="T29" fmla="*/ 294 h 497"/>
                <a:gd name="T30" fmla="*/ 1067 w 1093"/>
                <a:gd name="T31" fmla="*/ 324 h 497"/>
                <a:gd name="T32" fmla="*/ 1043 w 1093"/>
                <a:gd name="T33" fmla="*/ 354 h 497"/>
                <a:gd name="T34" fmla="*/ 1008 w 1093"/>
                <a:gd name="T35" fmla="*/ 383 h 497"/>
                <a:gd name="T36" fmla="*/ 969 w 1093"/>
                <a:gd name="T37" fmla="*/ 406 h 497"/>
                <a:gd name="T38" fmla="*/ 922 w 1093"/>
                <a:gd name="T39" fmla="*/ 430 h 497"/>
                <a:gd name="T40" fmla="*/ 868 w 1093"/>
                <a:gd name="T41" fmla="*/ 449 h 497"/>
                <a:gd name="T42" fmla="*/ 811 w 1093"/>
                <a:gd name="T43" fmla="*/ 467 h 497"/>
                <a:gd name="T44" fmla="*/ 749 w 1093"/>
                <a:gd name="T45" fmla="*/ 480 h 497"/>
                <a:gd name="T46" fmla="*/ 684 w 1093"/>
                <a:gd name="T47" fmla="*/ 488 h 497"/>
                <a:gd name="T48" fmla="*/ 615 w 1093"/>
                <a:gd name="T49" fmla="*/ 495 h 497"/>
                <a:gd name="T50" fmla="*/ 547 w 1093"/>
                <a:gd name="T51" fmla="*/ 497 h 497"/>
                <a:gd name="T52" fmla="*/ 478 w 1093"/>
                <a:gd name="T53" fmla="*/ 495 h 497"/>
                <a:gd name="T54" fmla="*/ 411 w 1093"/>
                <a:gd name="T55" fmla="*/ 488 h 497"/>
                <a:gd name="T56" fmla="*/ 346 w 1093"/>
                <a:gd name="T57" fmla="*/ 480 h 497"/>
                <a:gd name="T58" fmla="*/ 284 w 1093"/>
                <a:gd name="T59" fmla="*/ 467 h 497"/>
                <a:gd name="T60" fmla="*/ 225 w 1093"/>
                <a:gd name="T61" fmla="*/ 449 h 497"/>
                <a:gd name="T62" fmla="*/ 173 w 1093"/>
                <a:gd name="T63" fmla="*/ 430 h 497"/>
                <a:gd name="T64" fmla="*/ 126 w 1093"/>
                <a:gd name="T65" fmla="*/ 406 h 497"/>
                <a:gd name="T66" fmla="*/ 85 w 1093"/>
                <a:gd name="T67" fmla="*/ 383 h 497"/>
                <a:gd name="T68" fmla="*/ 52 w 1093"/>
                <a:gd name="T69" fmla="*/ 354 h 497"/>
                <a:gd name="T70" fmla="*/ 26 w 1093"/>
                <a:gd name="T71" fmla="*/ 324 h 497"/>
                <a:gd name="T72" fmla="*/ 9 w 1093"/>
                <a:gd name="T73" fmla="*/ 294 h 497"/>
                <a:gd name="T74" fmla="*/ 0 w 1093"/>
                <a:gd name="T75" fmla="*/ 264 h 497"/>
                <a:gd name="T76" fmla="*/ 0 w 1093"/>
                <a:gd name="T77" fmla="*/ 234 h 497"/>
                <a:gd name="T78" fmla="*/ 9 w 1093"/>
                <a:gd name="T79" fmla="*/ 201 h 497"/>
                <a:gd name="T80" fmla="*/ 26 w 1093"/>
                <a:gd name="T81" fmla="*/ 171 h 497"/>
                <a:gd name="T82" fmla="*/ 52 w 1093"/>
                <a:gd name="T83" fmla="*/ 143 h 497"/>
                <a:gd name="T84" fmla="*/ 85 w 1093"/>
                <a:gd name="T85" fmla="*/ 115 h 497"/>
                <a:gd name="T86" fmla="*/ 126 w 1093"/>
                <a:gd name="T87" fmla="*/ 91 h 497"/>
                <a:gd name="T88" fmla="*/ 173 w 1093"/>
                <a:gd name="T89" fmla="*/ 67 h 497"/>
                <a:gd name="T90" fmla="*/ 225 w 1093"/>
                <a:gd name="T91" fmla="*/ 48 h 497"/>
                <a:gd name="T92" fmla="*/ 284 w 1093"/>
                <a:gd name="T93" fmla="*/ 31 h 497"/>
                <a:gd name="T94" fmla="*/ 346 w 1093"/>
                <a:gd name="T95" fmla="*/ 18 h 497"/>
                <a:gd name="T96" fmla="*/ 411 w 1093"/>
                <a:gd name="T97" fmla="*/ 7 h 497"/>
                <a:gd name="T98" fmla="*/ 478 w 1093"/>
                <a:gd name="T99" fmla="*/ 3 h 497"/>
                <a:gd name="T100" fmla="*/ 547 w 1093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3" h="497">
                  <a:moveTo>
                    <a:pt x="547" y="0"/>
                  </a:moveTo>
                  <a:lnTo>
                    <a:pt x="615" y="3"/>
                  </a:lnTo>
                  <a:lnTo>
                    <a:pt x="684" y="7"/>
                  </a:lnTo>
                  <a:lnTo>
                    <a:pt x="749" y="18"/>
                  </a:lnTo>
                  <a:lnTo>
                    <a:pt x="811" y="31"/>
                  </a:lnTo>
                  <a:lnTo>
                    <a:pt x="868" y="48"/>
                  </a:lnTo>
                  <a:lnTo>
                    <a:pt x="922" y="67"/>
                  </a:lnTo>
                  <a:lnTo>
                    <a:pt x="969" y="91"/>
                  </a:lnTo>
                  <a:lnTo>
                    <a:pt x="1008" y="115"/>
                  </a:lnTo>
                  <a:lnTo>
                    <a:pt x="1043" y="143"/>
                  </a:lnTo>
                  <a:lnTo>
                    <a:pt x="1067" y="171"/>
                  </a:lnTo>
                  <a:lnTo>
                    <a:pt x="1084" y="201"/>
                  </a:lnTo>
                  <a:lnTo>
                    <a:pt x="1093" y="234"/>
                  </a:lnTo>
                  <a:lnTo>
                    <a:pt x="1093" y="264"/>
                  </a:lnTo>
                  <a:lnTo>
                    <a:pt x="1084" y="294"/>
                  </a:lnTo>
                  <a:lnTo>
                    <a:pt x="1067" y="324"/>
                  </a:lnTo>
                  <a:lnTo>
                    <a:pt x="1043" y="354"/>
                  </a:lnTo>
                  <a:lnTo>
                    <a:pt x="1008" y="383"/>
                  </a:lnTo>
                  <a:lnTo>
                    <a:pt x="969" y="406"/>
                  </a:lnTo>
                  <a:lnTo>
                    <a:pt x="922" y="430"/>
                  </a:lnTo>
                  <a:lnTo>
                    <a:pt x="868" y="449"/>
                  </a:lnTo>
                  <a:lnTo>
                    <a:pt x="811" y="467"/>
                  </a:lnTo>
                  <a:lnTo>
                    <a:pt x="749" y="480"/>
                  </a:lnTo>
                  <a:lnTo>
                    <a:pt x="684" y="488"/>
                  </a:lnTo>
                  <a:lnTo>
                    <a:pt x="615" y="495"/>
                  </a:lnTo>
                  <a:lnTo>
                    <a:pt x="547" y="497"/>
                  </a:lnTo>
                  <a:lnTo>
                    <a:pt x="478" y="495"/>
                  </a:lnTo>
                  <a:lnTo>
                    <a:pt x="411" y="488"/>
                  </a:lnTo>
                  <a:lnTo>
                    <a:pt x="346" y="480"/>
                  </a:lnTo>
                  <a:lnTo>
                    <a:pt x="284" y="467"/>
                  </a:lnTo>
                  <a:lnTo>
                    <a:pt x="225" y="449"/>
                  </a:lnTo>
                  <a:lnTo>
                    <a:pt x="173" y="430"/>
                  </a:lnTo>
                  <a:lnTo>
                    <a:pt x="126" y="406"/>
                  </a:lnTo>
                  <a:lnTo>
                    <a:pt x="85" y="383"/>
                  </a:lnTo>
                  <a:lnTo>
                    <a:pt x="52" y="354"/>
                  </a:lnTo>
                  <a:lnTo>
                    <a:pt x="26" y="324"/>
                  </a:lnTo>
                  <a:lnTo>
                    <a:pt x="9" y="294"/>
                  </a:lnTo>
                  <a:lnTo>
                    <a:pt x="0" y="264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26" y="171"/>
                  </a:lnTo>
                  <a:lnTo>
                    <a:pt x="52" y="143"/>
                  </a:lnTo>
                  <a:lnTo>
                    <a:pt x="85" y="115"/>
                  </a:lnTo>
                  <a:lnTo>
                    <a:pt x="126" y="91"/>
                  </a:lnTo>
                  <a:lnTo>
                    <a:pt x="173" y="67"/>
                  </a:lnTo>
                  <a:lnTo>
                    <a:pt x="225" y="48"/>
                  </a:lnTo>
                  <a:lnTo>
                    <a:pt x="284" y="31"/>
                  </a:lnTo>
                  <a:lnTo>
                    <a:pt x="346" y="18"/>
                  </a:lnTo>
                  <a:lnTo>
                    <a:pt x="411" y="7"/>
                  </a:lnTo>
                  <a:lnTo>
                    <a:pt x="478" y="3"/>
                  </a:lnTo>
                  <a:lnTo>
                    <a:pt x="54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3" name="Rectangle 109"/>
            <p:cNvSpPr>
              <a:spLocks noChangeAspect="1" noChangeArrowheads="1"/>
            </p:cNvSpPr>
            <p:nvPr/>
          </p:nvSpPr>
          <p:spPr bwMode="auto">
            <a:xfrm>
              <a:off x="949" y="2052"/>
              <a:ext cx="11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2</a:t>
              </a:r>
              <a:endParaRPr lang="en-US" sz="1600"/>
            </a:p>
          </p:txBody>
        </p:sp>
      </p:grpSp>
      <p:grpSp>
        <p:nvGrpSpPr>
          <p:cNvPr id="1644654" name="Group 110"/>
          <p:cNvGrpSpPr>
            <a:grpSpLocks noChangeAspect="1"/>
          </p:cNvGrpSpPr>
          <p:nvPr/>
        </p:nvGrpSpPr>
        <p:grpSpPr bwMode="auto">
          <a:xfrm>
            <a:off x="2336800" y="2012950"/>
            <a:ext cx="2382838" cy="1358900"/>
            <a:chOff x="280" y="1305"/>
            <a:chExt cx="2315" cy="1321"/>
          </a:xfrm>
        </p:grpSpPr>
        <p:sp>
          <p:nvSpPr>
            <p:cNvPr id="1644655" name="Freeform 111"/>
            <p:cNvSpPr>
              <a:spLocks noChangeAspect="1"/>
            </p:cNvSpPr>
            <p:nvPr/>
          </p:nvSpPr>
          <p:spPr bwMode="auto">
            <a:xfrm>
              <a:off x="280" y="1314"/>
              <a:ext cx="2315" cy="1312"/>
            </a:xfrm>
            <a:custGeom>
              <a:avLst/>
              <a:gdLst>
                <a:gd name="T0" fmla="*/ 1326 w 2315"/>
                <a:gd name="T1" fmla="*/ 23 h 1312"/>
                <a:gd name="T2" fmla="*/ 1519 w 2315"/>
                <a:gd name="T3" fmla="*/ 64 h 1312"/>
                <a:gd name="T4" fmla="*/ 1698 w 2315"/>
                <a:gd name="T5" fmla="*/ 121 h 1312"/>
                <a:gd name="T6" fmla="*/ 1865 w 2315"/>
                <a:gd name="T7" fmla="*/ 194 h 1312"/>
                <a:gd name="T8" fmla="*/ 2008 w 2315"/>
                <a:gd name="T9" fmla="*/ 278 h 1312"/>
                <a:gd name="T10" fmla="*/ 2129 w 2315"/>
                <a:gd name="T11" fmla="*/ 375 h 1312"/>
                <a:gd name="T12" fmla="*/ 2222 w 2315"/>
                <a:gd name="T13" fmla="*/ 479 h 1312"/>
                <a:gd name="T14" fmla="*/ 2282 w 2315"/>
                <a:gd name="T15" fmla="*/ 589 h 1312"/>
                <a:gd name="T16" fmla="*/ 2313 w 2315"/>
                <a:gd name="T17" fmla="*/ 699 h 1312"/>
                <a:gd name="T18" fmla="*/ 2308 w 2315"/>
                <a:gd name="T19" fmla="*/ 809 h 1312"/>
                <a:gd name="T20" fmla="*/ 2272 w 2315"/>
                <a:gd name="T21" fmla="*/ 915 h 1312"/>
                <a:gd name="T22" fmla="*/ 2202 w 2315"/>
                <a:gd name="T23" fmla="*/ 1014 h 1312"/>
                <a:gd name="T24" fmla="*/ 2105 w 2315"/>
                <a:gd name="T25" fmla="*/ 1101 h 1312"/>
                <a:gd name="T26" fmla="*/ 1977 w 2315"/>
                <a:gd name="T27" fmla="*/ 1176 h 1312"/>
                <a:gd name="T28" fmla="*/ 1828 w 2315"/>
                <a:gd name="T29" fmla="*/ 1237 h 1312"/>
                <a:gd name="T30" fmla="*/ 1659 w 2315"/>
                <a:gd name="T31" fmla="*/ 1280 h 1312"/>
                <a:gd name="T32" fmla="*/ 1476 w 2315"/>
                <a:gd name="T33" fmla="*/ 1306 h 1312"/>
                <a:gd name="T34" fmla="*/ 1283 w 2315"/>
                <a:gd name="T35" fmla="*/ 1312 h 1312"/>
                <a:gd name="T36" fmla="*/ 1086 w 2315"/>
                <a:gd name="T37" fmla="*/ 1299 h 1312"/>
                <a:gd name="T38" fmla="*/ 894 w 2315"/>
                <a:gd name="T39" fmla="*/ 1269 h 1312"/>
                <a:gd name="T40" fmla="*/ 705 w 2315"/>
                <a:gd name="T41" fmla="*/ 1220 h 1312"/>
                <a:gd name="T42" fmla="*/ 532 w 2315"/>
                <a:gd name="T43" fmla="*/ 1155 h 1312"/>
                <a:gd name="T44" fmla="*/ 377 w 2315"/>
                <a:gd name="T45" fmla="*/ 1077 h 1312"/>
                <a:gd name="T46" fmla="*/ 245 w 2315"/>
                <a:gd name="T47" fmla="*/ 984 h 1312"/>
                <a:gd name="T48" fmla="*/ 137 w 2315"/>
                <a:gd name="T49" fmla="*/ 885 h 1312"/>
                <a:gd name="T50" fmla="*/ 61 w 2315"/>
                <a:gd name="T51" fmla="*/ 777 h 1312"/>
                <a:gd name="T52" fmla="*/ 13 w 2315"/>
                <a:gd name="T53" fmla="*/ 667 h 1312"/>
                <a:gd name="T54" fmla="*/ 0 w 2315"/>
                <a:gd name="T55" fmla="*/ 555 h 1312"/>
                <a:gd name="T56" fmla="*/ 22 w 2315"/>
                <a:gd name="T57" fmla="*/ 447 h 1312"/>
                <a:gd name="T58" fmla="*/ 74 w 2315"/>
                <a:gd name="T59" fmla="*/ 345 h 1312"/>
                <a:gd name="T60" fmla="*/ 158 w 2315"/>
                <a:gd name="T61" fmla="*/ 252 h 1312"/>
                <a:gd name="T62" fmla="*/ 273 w 2315"/>
                <a:gd name="T63" fmla="*/ 170 h 1312"/>
                <a:gd name="T64" fmla="*/ 411 w 2315"/>
                <a:gd name="T65" fmla="*/ 103 h 1312"/>
                <a:gd name="T66" fmla="*/ 571 w 2315"/>
                <a:gd name="T67" fmla="*/ 49 h 1312"/>
                <a:gd name="T68" fmla="*/ 747 w 2315"/>
                <a:gd name="T69" fmla="*/ 17 h 1312"/>
                <a:gd name="T70" fmla="*/ 937 w 2315"/>
                <a:gd name="T71" fmla="*/ 0 h 1312"/>
                <a:gd name="T72" fmla="*/ 1132 w 2315"/>
                <a:gd name="T73" fmla="*/ 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15" h="1312">
                  <a:moveTo>
                    <a:pt x="1229" y="10"/>
                  </a:moveTo>
                  <a:lnTo>
                    <a:pt x="1326" y="23"/>
                  </a:lnTo>
                  <a:lnTo>
                    <a:pt x="1424" y="43"/>
                  </a:lnTo>
                  <a:lnTo>
                    <a:pt x="1519" y="64"/>
                  </a:lnTo>
                  <a:lnTo>
                    <a:pt x="1610" y="90"/>
                  </a:lnTo>
                  <a:lnTo>
                    <a:pt x="1698" y="121"/>
                  </a:lnTo>
                  <a:lnTo>
                    <a:pt x="1783" y="155"/>
                  </a:lnTo>
                  <a:lnTo>
                    <a:pt x="1865" y="194"/>
                  </a:lnTo>
                  <a:lnTo>
                    <a:pt x="1938" y="235"/>
                  </a:lnTo>
                  <a:lnTo>
                    <a:pt x="2008" y="278"/>
                  </a:lnTo>
                  <a:lnTo>
                    <a:pt x="2073" y="326"/>
                  </a:lnTo>
                  <a:lnTo>
                    <a:pt x="2129" y="375"/>
                  </a:lnTo>
                  <a:lnTo>
                    <a:pt x="2179" y="425"/>
                  </a:lnTo>
                  <a:lnTo>
                    <a:pt x="2222" y="479"/>
                  </a:lnTo>
                  <a:lnTo>
                    <a:pt x="2256" y="533"/>
                  </a:lnTo>
                  <a:lnTo>
                    <a:pt x="2282" y="589"/>
                  </a:lnTo>
                  <a:lnTo>
                    <a:pt x="2302" y="643"/>
                  </a:lnTo>
                  <a:lnTo>
                    <a:pt x="2313" y="699"/>
                  </a:lnTo>
                  <a:lnTo>
                    <a:pt x="2315" y="755"/>
                  </a:lnTo>
                  <a:lnTo>
                    <a:pt x="2308" y="809"/>
                  </a:lnTo>
                  <a:lnTo>
                    <a:pt x="2295" y="863"/>
                  </a:lnTo>
                  <a:lnTo>
                    <a:pt x="2272" y="915"/>
                  </a:lnTo>
                  <a:lnTo>
                    <a:pt x="2241" y="965"/>
                  </a:lnTo>
                  <a:lnTo>
                    <a:pt x="2202" y="1014"/>
                  </a:lnTo>
                  <a:lnTo>
                    <a:pt x="2157" y="1060"/>
                  </a:lnTo>
                  <a:lnTo>
                    <a:pt x="2105" y="1101"/>
                  </a:lnTo>
                  <a:lnTo>
                    <a:pt x="2044" y="1140"/>
                  </a:lnTo>
                  <a:lnTo>
                    <a:pt x="1977" y="1176"/>
                  </a:lnTo>
                  <a:lnTo>
                    <a:pt x="1906" y="1209"/>
                  </a:lnTo>
                  <a:lnTo>
                    <a:pt x="1828" y="1237"/>
                  </a:lnTo>
                  <a:lnTo>
                    <a:pt x="1746" y="1261"/>
                  </a:lnTo>
                  <a:lnTo>
                    <a:pt x="1659" y="1280"/>
                  </a:lnTo>
                  <a:lnTo>
                    <a:pt x="1569" y="1295"/>
                  </a:lnTo>
                  <a:lnTo>
                    <a:pt x="1476" y="1306"/>
                  </a:lnTo>
                  <a:lnTo>
                    <a:pt x="1380" y="1310"/>
                  </a:lnTo>
                  <a:lnTo>
                    <a:pt x="1283" y="1312"/>
                  </a:lnTo>
                  <a:lnTo>
                    <a:pt x="1186" y="1308"/>
                  </a:lnTo>
                  <a:lnTo>
                    <a:pt x="1086" y="1299"/>
                  </a:lnTo>
                  <a:lnTo>
                    <a:pt x="989" y="1286"/>
                  </a:lnTo>
                  <a:lnTo>
                    <a:pt x="894" y="1269"/>
                  </a:lnTo>
                  <a:lnTo>
                    <a:pt x="798" y="1245"/>
                  </a:lnTo>
                  <a:lnTo>
                    <a:pt x="705" y="1220"/>
                  </a:lnTo>
                  <a:lnTo>
                    <a:pt x="617" y="1189"/>
                  </a:lnTo>
                  <a:lnTo>
                    <a:pt x="532" y="1155"/>
                  </a:lnTo>
                  <a:lnTo>
                    <a:pt x="452" y="1118"/>
                  </a:lnTo>
                  <a:lnTo>
                    <a:pt x="377" y="1077"/>
                  </a:lnTo>
                  <a:lnTo>
                    <a:pt x="307" y="1032"/>
                  </a:lnTo>
                  <a:lnTo>
                    <a:pt x="245" y="984"/>
                  </a:lnTo>
                  <a:lnTo>
                    <a:pt x="186" y="937"/>
                  </a:lnTo>
                  <a:lnTo>
                    <a:pt x="137" y="885"/>
                  </a:lnTo>
                  <a:lnTo>
                    <a:pt x="95" y="831"/>
                  </a:lnTo>
                  <a:lnTo>
                    <a:pt x="61" y="777"/>
                  </a:lnTo>
                  <a:lnTo>
                    <a:pt x="33" y="723"/>
                  </a:lnTo>
                  <a:lnTo>
                    <a:pt x="13" y="667"/>
                  </a:lnTo>
                  <a:lnTo>
                    <a:pt x="5" y="611"/>
                  </a:lnTo>
                  <a:lnTo>
                    <a:pt x="0" y="555"/>
                  </a:lnTo>
                  <a:lnTo>
                    <a:pt x="7" y="501"/>
                  </a:lnTo>
                  <a:lnTo>
                    <a:pt x="22" y="447"/>
                  </a:lnTo>
                  <a:lnTo>
                    <a:pt x="44" y="395"/>
                  </a:lnTo>
                  <a:lnTo>
                    <a:pt x="74" y="345"/>
                  </a:lnTo>
                  <a:lnTo>
                    <a:pt x="113" y="298"/>
                  </a:lnTo>
                  <a:lnTo>
                    <a:pt x="158" y="252"/>
                  </a:lnTo>
                  <a:lnTo>
                    <a:pt x="212" y="209"/>
                  </a:lnTo>
                  <a:lnTo>
                    <a:pt x="273" y="170"/>
                  </a:lnTo>
                  <a:lnTo>
                    <a:pt x="338" y="133"/>
                  </a:lnTo>
                  <a:lnTo>
                    <a:pt x="411" y="103"/>
                  </a:lnTo>
                  <a:lnTo>
                    <a:pt x="489" y="75"/>
                  </a:lnTo>
                  <a:lnTo>
                    <a:pt x="571" y="49"/>
                  </a:lnTo>
                  <a:lnTo>
                    <a:pt x="658" y="30"/>
                  </a:lnTo>
                  <a:lnTo>
                    <a:pt x="747" y="17"/>
                  </a:lnTo>
                  <a:lnTo>
                    <a:pt x="840" y="6"/>
                  </a:lnTo>
                  <a:lnTo>
                    <a:pt x="937" y="0"/>
                  </a:lnTo>
                  <a:lnTo>
                    <a:pt x="1034" y="0"/>
                  </a:lnTo>
                  <a:lnTo>
                    <a:pt x="1132" y="2"/>
                  </a:lnTo>
                  <a:lnTo>
                    <a:pt x="1229" y="1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6" name="Rectangle 112"/>
            <p:cNvSpPr>
              <a:spLocks noChangeAspect="1" noChangeArrowheads="1"/>
            </p:cNvSpPr>
            <p:nvPr/>
          </p:nvSpPr>
          <p:spPr bwMode="auto">
            <a:xfrm>
              <a:off x="1390" y="1305"/>
              <a:ext cx="11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3</a:t>
              </a:r>
              <a:endParaRPr lang="en-US" sz="1600"/>
            </a:p>
          </p:txBody>
        </p:sp>
      </p:grpSp>
      <p:grpSp>
        <p:nvGrpSpPr>
          <p:cNvPr id="1644657" name="Group 113"/>
          <p:cNvGrpSpPr>
            <a:grpSpLocks noChangeAspect="1"/>
          </p:cNvGrpSpPr>
          <p:nvPr/>
        </p:nvGrpSpPr>
        <p:grpSpPr bwMode="auto">
          <a:xfrm>
            <a:off x="2295526" y="1935164"/>
            <a:ext cx="2462213" cy="1887537"/>
            <a:chOff x="241" y="1229"/>
            <a:chExt cx="2391" cy="1834"/>
          </a:xfrm>
        </p:grpSpPr>
        <p:sp>
          <p:nvSpPr>
            <p:cNvPr id="1644658" name="Freeform 114"/>
            <p:cNvSpPr>
              <a:spLocks noChangeAspect="1"/>
            </p:cNvSpPr>
            <p:nvPr/>
          </p:nvSpPr>
          <p:spPr bwMode="auto">
            <a:xfrm>
              <a:off x="241" y="1229"/>
              <a:ext cx="2391" cy="1611"/>
            </a:xfrm>
            <a:custGeom>
              <a:avLst/>
              <a:gdLst>
                <a:gd name="T0" fmla="*/ 1385 w 2391"/>
                <a:gd name="T1" fmla="*/ 24 h 1611"/>
                <a:gd name="T2" fmla="*/ 1582 w 2391"/>
                <a:gd name="T3" fmla="*/ 69 h 1611"/>
                <a:gd name="T4" fmla="*/ 1768 w 2391"/>
                <a:gd name="T5" fmla="*/ 136 h 1611"/>
                <a:gd name="T6" fmla="*/ 1936 w 2391"/>
                <a:gd name="T7" fmla="*/ 221 h 1611"/>
                <a:gd name="T8" fmla="*/ 2083 w 2391"/>
                <a:gd name="T9" fmla="*/ 322 h 1611"/>
                <a:gd name="T10" fmla="*/ 2207 w 2391"/>
                <a:gd name="T11" fmla="*/ 439 h 1611"/>
                <a:gd name="T12" fmla="*/ 2300 w 2391"/>
                <a:gd name="T13" fmla="*/ 566 h 1611"/>
                <a:gd name="T14" fmla="*/ 2360 w 2391"/>
                <a:gd name="T15" fmla="*/ 698 h 1611"/>
                <a:gd name="T16" fmla="*/ 2388 w 2391"/>
                <a:gd name="T17" fmla="*/ 836 h 1611"/>
                <a:gd name="T18" fmla="*/ 2382 w 2391"/>
                <a:gd name="T19" fmla="*/ 970 h 1611"/>
                <a:gd name="T20" fmla="*/ 2343 w 2391"/>
                <a:gd name="T21" fmla="*/ 1102 h 1611"/>
                <a:gd name="T22" fmla="*/ 2270 w 2391"/>
                <a:gd name="T23" fmla="*/ 1225 h 1611"/>
                <a:gd name="T24" fmla="*/ 2166 w 2391"/>
                <a:gd name="T25" fmla="*/ 1335 h 1611"/>
                <a:gd name="T26" fmla="*/ 2032 w 2391"/>
                <a:gd name="T27" fmla="*/ 1430 h 1611"/>
                <a:gd name="T28" fmla="*/ 1876 w 2391"/>
                <a:gd name="T29" fmla="*/ 1508 h 1611"/>
                <a:gd name="T30" fmla="*/ 1701 w 2391"/>
                <a:gd name="T31" fmla="*/ 1564 h 1611"/>
                <a:gd name="T32" fmla="*/ 1510 w 2391"/>
                <a:gd name="T33" fmla="*/ 1598 h 1611"/>
                <a:gd name="T34" fmla="*/ 1311 w 2391"/>
                <a:gd name="T35" fmla="*/ 1611 h 1611"/>
                <a:gd name="T36" fmla="*/ 1108 w 2391"/>
                <a:gd name="T37" fmla="*/ 1600 h 1611"/>
                <a:gd name="T38" fmla="*/ 907 w 2391"/>
                <a:gd name="T39" fmla="*/ 1568 h 1611"/>
                <a:gd name="T40" fmla="*/ 716 w 2391"/>
                <a:gd name="T41" fmla="*/ 1512 h 1611"/>
                <a:gd name="T42" fmla="*/ 537 w 2391"/>
                <a:gd name="T43" fmla="*/ 1436 h 1611"/>
                <a:gd name="T44" fmla="*/ 379 w 2391"/>
                <a:gd name="T45" fmla="*/ 1341 h 1611"/>
                <a:gd name="T46" fmla="*/ 243 w 2391"/>
                <a:gd name="T47" fmla="*/ 1233 h 1611"/>
                <a:gd name="T48" fmla="*/ 134 w 2391"/>
                <a:gd name="T49" fmla="*/ 1110 h 1611"/>
                <a:gd name="T50" fmla="*/ 57 w 2391"/>
                <a:gd name="T51" fmla="*/ 981 h 1611"/>
                <a:gd name="T52" fmla="*/ 11 w 2391"/>
                <a:gd name="T53" fmla="*/ 845 h 1611"/>
                <a:gd name="T54" fmla="*/ 0 w 2391"/>
                <a:gd name="T55" fmla="*/ 709 h 1611"/>
                <a:gd name="T56" fmla="*/ 24 w 2391"/>
                <a:gd name="T57" fmla="*/ 575 h 1611"/>
                <a:gd name="T58" fmla="*/ 83 w 2391"/>
                <a:gd name="T59" fmla="*/ 447 h 1611"/>
                <a:gd name="T60" fmla="*/ 171 w 2391"/>
                <a:gd name="T61" fmla="*/ 331 h 1611"/>
                <a:gd name="T62" fmla="*/ 290 w 2391"/>
                <a:gd name="T63" fmla="*/ 227 h 1611"/>
                <a:gd name="T64" fmla="*/ 435 w 2391"/>
                <a:gd name="T65" fmla="*/ 141 h 1611"/>
                <a:gd name="T66" fmla="*/ 602 w 2391"/>
                <a:gd name="T67" fmla="*/ 74 h 1611"/>
                <a:gd name="T68" fmla="*/ 786 w 2391"/>
                <a:gd name="T69" fmla="*/ 28 h 1611"/>
                <a:gd name="T70" fmla="*/ 980 w 2391"/>
                <a:gd name="T71" fmla="*/ 3 h 1611"/>
                <a:gd name="T72" fmla="*/ 1181 w 2391"/>
                <a:gd name="T73" fmla="*/ 3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1" h="1611">
                  <a:moveTo>
                    <a:pt x="1283" y="11"/>
                  </a:moveTo>
                  <a:lnTo>
                    <a:pt x="1385" y="24"/>
                  </a:lnTo>
                  <a:lnTo>
                    <a:pt x="1484" y="46"/>
                  </a:lnTo>
                  <a:lnTo>
                    <a:pt x="1582" y="69"/>
                  </a:lnTo>
                  <a:lnTo>
                    <a:pt x="1675" y="100"/>
                  </a:lnTo>
                  <a:lnTo>
                    <a:pt x="1768" y="136"/>
                  </a:lnTo>
                  <a:lnTo>
                    <a:pt x="1854" y="175"/>
                  </a:lnTo>
                  <a:lnTo>
                    <a:pt x="1936" y="221"/>
                  </a:lnTo>
                  <a:lnTo>
                    <a:pt x="2012" y="270"/>
                  </a:lnTo>
                  <a:lnTo>
                    <a:pt x="2083" y="322"/>
                  </a:lnTo>
                  <a:lnTo>
                    <a:pt x="2148" y="380"/>
                  </a:lnTo>
                  <a:lnTo>
                    <a:pt x="2207" y="439"/>
                  </a:lnTo>
                  <a:lnTo>
                    <a:pt x="2257" y="501"/>
                  </a:lnTo>
                  <a:lnTo>
                    <a:pt x="2300" y="566"/>
                  </a:lnTo>
                  <a:lnTo>
                    <a:pt x="2334" y="631"/>
                  </a:lnTo>
                  <a:lnTo>
                    <a:pt x="2360" y="698"/>
                  </a:lnTo>
                  <a:lnTo>
                    <a:pt x="2380" y="767"/>
                  </a:lnTo>
                  <a:lnTo>
                    <a:pt x="2388" y="836"/>
                  </a:lnTo>
                  <a:lnTo>
                    <a:pt x="2391" y="903"/>
                  </a:lnTo>
                  <a:lnTo>
                    <a:pt x="2382" y="970"/>
                  </a:lnTo>
                  <a:lnTo>
                    <a:pt x="2367" y="1037"/>
                  </a:lnTo>
                  <a:lnTo>
                    <a:pt x="2343" y="1102"/>
                  </a:lnTo>
                  <a:lnTo>
                    <a:pt x="2311" y="1164"/>
                  </a:lnTo>
                  <a:lnTo>
                    <a:pt x="2270" y="1225"/>
                  </a:lnTo>
                  <a:lnTo>
                    <a:pt x="2220" y="1281"/>
                  </a:lnTo>
                  <a:lnTo>
                    <a:pt x="2166" y="1335"/>
                  </a:lnTo>
                  <a:lnTo>
                    <a:pt x="2101" y="1384"/>
                  </a:lnTo>
                  <a:lnTo>
                    <a:pt x="2032" y="1430"/>
                  </a:lnTo>
                  <a:lnTo>
                    <a:pt x="1958" y="1471"/>
                  </a:lnTo>
                  <a:lnTo>
                    <a:pt x="1876" y="1508"/>
                  </a:lnTo>
                  <a:lnTo>
                    <a:pt x="1789" y="1538"/>
                  </a:lnTo>
                  <a:lnTo>
                    <a:pt x="1701" y="1564"/>
                  </a:lnTo>
                  <a:lnTo>
                    <a:pt x="1608" y="1585"/>
                  </a:lnTo>
                  <a:lnTo>
                    <a:pt x="1510" y="1598"/>
                  </a:lnTo>
                  <a:lnTo>
                    <a:pt x="1411" y="1609"/>
                  </a:lnTo>
                  <a:lnTo>
                    <a:pt x="1311" y="1611"/>
                  </a:lnTo>
                  <a:lnTo>
                    <a:pt x="1210" y="1609"/>
                  </a:lnTo>
                  <a:lnTo>
                    <a:pt x="1108" y="1600"/>
                  </a:lnTo>
                  <a:lnTo>
                    <a:pt x="1006" y="1587"/>
                  </a:lnTo>
                  <a:lnTo>
                    <a:pt x="907" y="1568"/>
                  </a:lnTo>
                  <a:lnTo>
                    <a:pt x="809" y="1542"/>
                  </a:lnTo>
                  <a:lnTo>
                    <a:pt x="716" y="1512"/>
                  </a:lnTo>
                  <a:lnTo>
                    <a:pt x="626" y="1475"/>
                  </a:lnTo>
                  <a:lnTo>
                    <a:pt x="537" y="1436"/>
                  </a:lnTo>
                  <a:lnTo>
                    <a:pt x="455" y="1391"/>
                  </a:lnTo>
                  <a:lnTo>
                    <a:pt x="379" y="1341"/>
                  </a:lnTo>
                  <a:lnTo>
                    <a:pt x="308" y="1289"/>
                  </a:lnTo>
                  <a:lnTo>
                    <a:pt x="243" y="1233"/>
                  </a:lnTo>
                  <a:lnTo>
                    <a:pt x="184" y="1173"/>
                  </a:lnTo>
                  <a:lnTo>
                    <a:pt x="134" y="1110"/>
                  </a:lnTo>
                  <a:lnTo>
                    <a:pt x="91" y="1045"/>
                  </a:lnTo>
                  <a:lnTo>
                    <a:pt x="57" y="981"/>
                  </a:lnTo>
                  <a:lnTo>
                    <a:pt x="31" y="914"/>
                  </a:lnTo>
                  <a:lnTo>
                    <a:pt x="11" y="845"/>
                  </a:lnTo>
                  <a:lnTo>
                    <a:pt x="3" y="776"/>
                  </a:lnTo>
                  <a:lnTo>
                    <a:pt x="0" y="709"/>
                  </a:lnTo>
                  <a:lnTo>
                    <a:pt x="9" y="642"/>
                  </a:lnTo>
                  <a:lnTo>
                    <a:pt x="24" y="575"/>
                  </a:lnTo>
                  <a:lnTo>
                    <a:pt x="48" y="510"/>
                  </a:lnTo>
                  <a:lnTo>
                    <a:pt x="83" y="447"/>
                  </a:lnTo>
                  <a:lnTo>
                    <a:pt x="121" y="387"/>
                  </a:lnTo>
                  <a:lnTo>
                    <a:pt x="171" y="331"/>
                  </a:lnTo>
                  <a:lnTo>
                    <a:pt x="227" y="277"/>
                  </a:lnTo>
                  <a:lnTo>
                    <a:pt x="290" y="227"/>
                  </a:lnTo>
                  <a:lnTo>
                    <a:pt x="359" y="182"/>
                  </a:lnTo>
                  <a:lnTo>
                    <a:pt x="435" y="141"/>
                  </a:lnTo>
                  <a:lnTo>
                    <a:pt x="515" y="104"/>
                  </a:lnTo>
                  <a:lnTo>
                    <a:pt x="602" y="74"/>
                  </a:lnTo>
                  <a:lnTo>
                    <a:pt x="690" y="48"/>
                  </a:lnTo>
                  <a:lnTo>
                    <a:pt x="786" y="28"/>
                  </a:lnTo>
                  <a:lnTo>
                    <a:pt x="881" y="13"/>
                  </a:lnTo>
                  <a:lnTo>
                    <a:pt x="980" y="3"/>
                  </a:lnTo>
                  <a:lnTo>
                    <a:pt x="1082" y="0"/>
                  </a:lnTo>
                  <a:lnTo>
                    <a:pt x="1181" y="3"/>
                  </a:lnTo>
                  <a:lnTo>
                    <a:pt x="1283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59" name="Rectangle 115"/>
            <p:cNvSpPr>
              <a:spLocks noChangeAspect="1" noChangeArrowheads="1"/>
            </p:cNvSpPr>
            <p:nvPr/>
          </p:nvSpPr>
          <p:spPr bwMode="auto">
            <a:xfrm>
              <a:off x="1238" y="2826"/>
              <a:ext cx="11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4</a:t>
              </a:r>
              <a:endParaRPr lang="en-US" sz="1600"/>
            </a:p>
          </p:txBody>
        </p:sp>
      </p:grpSp>
      <p:grpSp>
        <p:nvGrpSpPr>
          <p:cNvPr id="1644660" name="Group 116"/>
          <p:cNvGrpSpPr>
            <a:grpSpLocks noChangeAspect="1"/>
          </p:cNvGrpSpPr>
          <p:nvPr/>
        </p:nvGrpSpPr>
        <p:grpSpPr bwMode="auto">
          <a:xfrm>
            <a:off x="2247901" y="1673226"/>
            <a:ext cx="2595563" cy="2289175"/>
            <a:chOff x="194" y="975"/>
            <a:chExt cx="2522" cy="2224"/>
          </a:xfrm>
        </p:grpSpPr>
        <p:sp>
          <p:nvSpPr>
            <p:cNvPr id="1644661" name="Rectangle 117"/>
            <p:cNvSpPr>
              <a:spLocks noChangeAspect="1" noChangeArrowheads="1"/>
            </p:cNvSpPr>
            <p:nvPr/>
          </p:nvSpPr>
          <p:spPr bwMode="auto">
            <a:xfrm>
              <a:off x="2138" y="975"/>
              <a:ext cx="11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5</a:t>
              </a:r>
              <a:endParaRPr lang="en-US" sz="1600"/>
            </a:p>
          </p:txBody>
        </p:sp>
        <p:sp>
          <p:nvSpPr>
            <p:cNvPr id="1644662" name="Freeform 118"/>
            <p:cNvSpPr>
              <a:spLocks noChangeAspect="1"/>
            </p:cNvSpPr>
            <p:nvPr/>
          </p:nvSpPr>
          <p:spPr bwMode="auto">
            <a:xfrm>
              <a:off x="194" y="988"/>
              <a:ext cx="2522" cy="2211"/>
            </a:xfrm>
            <a:custGeom>
              <a:avLst/>
              <a:gdLst>
                <a:gd name="T0" fmla="*/ 1363 w 2522"/>
                <a:gd name="T1" fmla="*/ 4 h 2211"/>
                <a:gd name="T2" fmla="*/ 1568 w 2522"/>
                <a:gd name="T3" fmla="*/ 34 h 2211"/>
                <a:gd name="T4" fmla="*/ 1765 w 2522"/>
                <a:gd name="T5" fmla="*/ 92 h 2211"/>
                <a:gd name="T6" fmla="*/ 1949 w 2522"/>
                <a:gd name="T7" fmla="*/ 179 h 2211"/>
                <a:gd name="T8" fmla="*/ 2113 w 2522"/>
                <a:gd name="T9" fmla="*/ 291 h 2211"/>
                <a:gd name="T10" fmla="*/ 2254 w 2522"/>
                <a:gd name="T11" fmla="*/ 425 h 2211"/>
                <a:gd name="T12" fmla="*/ 2368 w 2522"/>
                <a:gd name="T13" fmla="*/ 578 h 2211"/>
                <a:gd name="T14" fmla="*/ 2453 w 2522"/>
                <a:gd name="T15" fmla="*/ 744 h 2211"/>
                <a:gd name="T16" fmla="*/ 2505 w 2522"/>
                <a:gd name="T17" fmla="*/ 922 h 2211"/>
                <a:gd name="T18" fmla="*/ 2522 w 2522"/>
                <a:gd name="T19" fmla="*/ 1103 h 2211"/>
                <a:gd name="T20" fmla="*/ 2505 w 2522"/>
                <a:gd name="T21" fmla="*/ 1284 h 2211"/>
                <a:gd name="T22" fmla="*/ 2453 w 2522"/>
                <a:gd name="T23" fmla="*/ 1461 h 2211"/>
                <a:gd name="T24" fmla="*/ 2371 w 2522"/>
                <a:gd name="T25" fmla="*/ 1630 h 2211"/>
                <a:gd name="T26" fmla="*/ 2256 w 2522"/>
                <a:gd name="T27" fmla="*/ 1783 h 2211"/>
                <a:gd name="T28" fmla="*/ 2115 w 2522"/>
                <a:gd name="T29" fmla="*/ 1917 h 2211"/>
                <a:gd name="T30" fmla="*/ 1951 w 2522"/>
                <a:gd name="T31" fmla="*/ 2029 h 2211"/>
                <a:gd name="T32" fmla="*/ 1769 w 2522"/>
                <a:gd name="T33" fmla="*/ 2118 h 2211"/>
                <a:gd name="T34" fmla="*/ 1572 w 2522"/>
                <a:gd name="T35" fmla="*/ 2176 h 2211"/>
                <a:gd name="T36" fmla="*/ 1367 w 2522"/>
                <a:gd name="T37" fmla="*/ 2206 h 2211"/>
                <a:gd name="T38" fmla="*/ 1159 w 2522"/>
                <a:gd name="T39" fmla="*/ 2206 h 2211"/>
                <a:gd name="T40" fmla="*/ 954 w 2522"/>
                <a:gd name="T41" fmla="*/ 2178 h 2211"/>
                <a:gd name="T42" fmla="*/ 755 w 2522"/>
                <a:gd name="T43" fmla="*/ 2118 h 2211"/>
                <a:gd name="T44" fmla="*/ 573 w 2522"/>
                <a:gd name="T45" fmla="*/ 2031 h 2211"/>
                <a:gd name="T46" fmla="*/ 409 w 2522"/>
                <a:gd name="T47" fmla="*/ 1919 h 2211"/>
                <a:gd name="T48" fmla="*/ 266 w 2522"/>
                <a:gd name="T49" fmla="*/ 1785 h 2211"/>
                <a:gd name="T50" fmla="*/ 151 w 2522"/>
                <a:gd name="T51" fmla="*/ 1634 h 2211"/>
                <a:gd name="T52" fmla="*/ 69 w 2522"/>
                <a:gd name="T53" fmla="*/ 1466 h 2211"/>
                <a:gd name="T54" fmla="*/ 17 w 2522"/>
                <a:gd name="T55" fmla="*/ 1289 h 2211"/>
                <a:gd name="T56" fmla="*/ 0 w 2522"/>
                <a:gd name="T57" fmla="*/ 1107 h 2211"/>
                <a:gd name="T58" fmla="*/ 17 w 2522"/>
                <a:gd name="T59" fmla="*/ 926 h 2211"/>
                <a:gd name="T60" fmla="*/ 67 w 2522"/>
                <a:gd name="T61" fmla="*/ 749 h 2211"/>
                <a:gd name="T62" fmla="*/ 151 w 2522"/>
                <a:gd name="T63" fmla="*/ 580 h 2211"/>
                <a:gd name="T64" fmla="*/ 264 w 2522"/>
                <a:gd name="T65" fmla="*/ 429 h 2211"/>
                <a:gd name="T66" fmla="*/ 404 w 2522"/>
                <a:gd name="T67" fmla="*/ 293 h 2211"/>
                <a:gd name="T68" fmla="*/ 569 w 2522"/>
                <a:gd name="T69" fmla="*/ 181 h 2211"/>
                <a:gd name="T70" fmla="*/ 753 w 2522"/>
                <a:gd name="T71" fmla="*/ 95 h 2211"/>
                <a:gd name="T72" fmla="*/ 949 w 2522"/>
                <a:gd name="T73" fmla="*/ 34 h 2211"/>
                <a:gd name="T74" fmla="*/ 1155 w 2522"/>
                <a:gd name="T75" fmla="*/ 4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22" h="2211">
                  <a:moveTo>
                    <a:pt x="1259" y="0"/>
                  </a:moveTo>
                  <a:lnTo>
                    <a:pt x="1363" y="4"/>
                  </a:lnTo>
                  <a:lnTo>
                    <a:pt x="1466" y="15"/>
                  </a:lnTo>
                  <a:lnTo>
                    <a:pt x="1568" y="34"/>
                  </a:lnTo>
                  <a:lnTo>
                    <a:pt x="1668" y="60"/>
                  </a:lnTo>
                  <a:lnTo>
                    <a:pt x="1765" y="92"/>
                  </a:lnTo>
                  <a:lnTo>
                    <a:pt x="1858" y="131"/>
                  </a:lnTo>
                  <a:lnTo>
                    <a:pt x="1949" y="179"/>
                  </a:lnTo>
                  <a:lnTo>
                    <a:pt x="2033" y="233"/>
                  </a:lnTo>
                  <a:lnTo>
                    <a:pt x="2113" y="291"/>
                  </a:lnTo>
                  <a:lnTo>
                    <a:pt x="2187" y="356"/>
                  </a:lnTo>
                  <a:lnTo>
                    <a:pt x="2254" y="425"/>
                  </a:lnTo>
                  <a:lnTo>
                    <a:pt x="2314" y="498"/>
                  </a:lnTo>
                  <a:lnTo>
                    <a:pt x="2368" y="578"/>
                  </a:lnTo>
                  <a:lnTo>
                    <a:pt x="2414" y="660"/>
                  </a:lnTo>
                  <a:lnTo>
                    <a:pt x="2453" y="744"/>
                  </a:lnTo>
                  <a:lnTo>
                    <a:pt x="2483" y="831"/>
                  </a:lnTo>
                  <a:lnTo>
                    <a:pt x="2505" y="922"/>
                  </a:lnTo>
                  <a:lnTo>
                    <a:pt x="2518" y="1012"/>
                  </a:lnTo>
                  <a:lnTo>
                    <a:pt x="2522" y="1103"/>
                  </a:lnTo>
                  <a:lnTo>
                    <a:pt x="2518" y="1194"/>
                  </a:lnTo>
                  <a:lnTo>
                    <a:pt x="2505" y="1284"/>
                  </a:lnTo>
                  <a:lnTo>
                    <a:pt x="2483" y="1375"/>
                  </a:lnTo>
                  <a:lnTo>
                    <a:pt x="2453" y="1461"/>
                  </a:lnTo>
                  <a:lnTo>
                    <a:pt x="2416" y="1548"/>
                  </a:lnTo>
                  <a:lnTo>
                    <a:pt x="2371" y="1630"/>
                  </a:lnTo>
                  <a:lnTo>
                    <a:pt x="2317" y="1707"/>
                  </a:lnTo>
                  <a:lnTo>
                    <a:pt x="2256" y="1783"/>
                  </a:lnTo>
                  <a:lnTo>
                    <a:pt x="2189" y="1852"/>
                  </a:lnTo>
                  <a:lnTo>
                    <a:pt x="2115" y="1917"/>
                  </a:lnTo>
                  <a:lnTo>
                    <a:pt x="2037" y="1975"/>
                  </a:lnTo>
                  <a:lnTo>
                    <a:pt x="1951" y="2029"/>
                  </a:lnTo>
                  <a:lnTo>
                    <a:pt x="1862" y="2077"/>
                  </a:lnTo>
                  <a:lnTo>
                    <a:pt x="1769" y="2118"/>
                  </a:lnTo>
                  <a:lnTo>
                    <a:pt x="1672" y="2150"/>
                  </a:lnTo>
                  <a:lnTo>
                    <a:pt x="1572" y="2176"/>
                  </a:lnTo>
                  <a:lnTo>
                    <a:pt x="1471" y="2195"/>
                  </a:lnTo>
                  <a:lnTo>
                    <a:pt x="1367" y="2206"/>
                  </a:lnTo>
                  <a:lnTo>
                    <a:pt x="1263" y="2211"/>
                  </a:lnTo>
                  <a:lnTo>
                    <a:pt x="1159" y="2206"/>
                  </a:lnTo>
                  <a:lnTo>
                    <a:pt x="1055" y="2195"/>
                  </a:lnTo>
                  <a:lnTo>
                    <a:pt x="954" y="2178"/>
                  </a:lnTo>
                  <a:lnTo>
                    <a:pt x="852" y="2152"/>
                  </a:lnTo>
                  <a:lnTo>
                    <a:pt x="755" y="2118"/>
                  </a:lnTo>
                  <a:lnTo>
                    <a:pt x="662" y="2079"/>
                  </a:lnTo>
                  <a:lnTo>
                    <a:pt x="573" y="2031"/>
                  </a:lnTo>
                  <a:lnTo>
                    <a:pt x="486" y="1980"/>
                  </a:lnTo>
                  <a:lnTo>
                    <a:pt x="409" y="1919"/>
                  </a:lnTo>
                  <a:lnTo>
                    <a:pt x="333" y="1856"/>
                  </a:lnTo>
                  <a:lnTo>
                    <a:pt x="266" y="1785"/>
                  </a:lnTo>
                  <a:lnTo>
                    <a:pt x="205" y="1712"/>
                  </a:lnTo>
                  <a:lnTo>
                    <a:pt x="151" y="1634"/>
                  </a:lnTo>
                  <a:lnTo>
                    <a:pt x="106" y="1552"/>
                  </a:lnTo>
                  <a:lnTo>
                    <a:pt x="69" y="1466"/>
                  </a:lnTo>
                  <a:lnTo>
                    <a:pt x="39" y="1379"/>
                  </a:lnTo>
                  <a:lnTo>
                    <a:pt x="17" y="1289"/>
                  </a:lnTo>
                  <a:lnTo>
                    <a:pt x="4" y="1198"/>
                  </a:lnTo>
                  <a:lnTo>
                    <a:pt x="0" y="1107"/>
                  </a:lnTo>
                  <a:lnTo>
                    <a:pt x="4" y="1017"/>
                  </a:lnTo>
                  <a:lnTo>
                    <a:pt x="17" y="926"/>
                  </a:lnTo>
                  <a:lnTo>
                    <a:pt x="37" y="835"/>
                  </a:lnTo>
                  <a:lnTo>
                    <a:pt x="67" y="749"/>
                  </a:lnTo>
                  <a:lnTo>
                    <a:pt x="106" y="662"/>
                  </a:lnTo>
                  <a:lnTo>
                    <a:pt x="151" y="580"/>
                  </a:lnTo>
                  <a:lnTo>
                    <a:pt x="203" y="503"/>
                  </a:lnTo>
                  <a:lnTo>
                    <a:pt x="264" y="429"/>
                  </a:lnTo>
                  <a:lnTo>
                    <a:pt x="331" y="358"/>
                  </a:lnTo>
                  <a:lnTo>
                    <a:pt x="404" y="293"/>
                  </a:lnTo>
                  <a:lnTo>
                    <a:pt x="484" y="235"/>
                  </a:lnTo>
                  <a:lnTo>
                    <a:pt x="569" y="181"/>
                  </a:lnTo>
                  <a:lnTo>
                    <a:pt x="660" y="133"/>
                  </a:lnTo>
                  <a:lnTo>
                    <a:pt x="753" y="95"/>
                  </a:lnTo>
                  <a:lnTo>
                    <a:pt x="850" y="60"/>
                  </a:lnTo>
                  <a:lnTo>
                    <a:pt x="949" y="34"/>
                  </a:lnTo>
                  <a:lnTo>
                    <a:pt x="1051" y="15"/>
                  </a:lnTo>
                  <a:lnTo>
                    <a:pt x="1155" y="4"/>
                  </a:lnTo>
                  <a:lnTo>
                    <a:pt x="125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166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86422"/>
            <a:ext cx="10744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Hierarchical Clustering:  Time and Space requirements</a:t>
            </a:r>
          </a:p>
        </p:txBody>
      </p:sp>
      <p:sp>
        <p:nvSpPr>
          <p:cNvPr id="164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11277600" cy="4229100"/>
          </a:xfrm>
        </p:spPr>
        <p:txBody>
          <a:bodyPr/>
          <a:lstStyle/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) space since it uses the proximity matrix.  </a:t>
            </a:r>
          </a:p>
          <a:p>
            <a:pPr lvl="1"/>
            <a:r>
              <a:rPr lang="en-US" dirty="0"/>
              <a:t>N is the number of points.</a:t>
            </a:r>
          </a:p>
          <a:p>
            <a:pPr lvl="1"/>
            <a:endParaRPr lang="en-US" dirty="0"/>
          </a:p>
          <a:p>
            <a:r>
              <a:rPr lang="en-US" dirty="0"/>
              <a:t>O(</a:t>
            </a:r>
            <a:r>
              <a:rPr lang="en-US" dirty="0" err="1"/>
              <a:t>N</a:t>
            </a:r>
            <a:r>
              <a:rPr lang="en-US" baseline="30000" dirty="0" err="1"/>
              <a:t>3</a:t>
            </a:r>
            <a:r>
              <a:rPr lang="en-US" dirty="0"/>
              <a:t>) time in many cases</a:t>
            </a:r>
          </a:p>
          <a:p>
            <a:pPr lvl="1"/>
            <a:r>
              <a:rPr lang="en-US" dirty="0"/>
              <a:t>There are N steps and at each step the size, 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, proximity matrix must be updated and searched</a:t>
            </a:r>
          </a:p>
          <a:p>
            <a:pPr lvl="1"/>
            <a:r>
              <a:rPr lang="en-US" dirty="0"/>
              <a:t>Complexity can be reduced to O(</a:t>
            </a:r>
            <a:r>
              <a:rPr lang="en-US" dirty="0" err="1"/>
              <a:t>N</a:t>
            </a:r>
            <a:r>
              <a:rPr lang="en-US" baseline="30000" dirty="0" err="1"/>
              <a:t>2</a:t>
            </a:r>
            <a:r>
              <a:rPr lang="en-US" dirty="0"/>
              <a:t> log(N) ) time for some approaches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583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658600" cy="1143000"/>
          </a:xfrm>
        </p:spPr>
        <p:txBody>
          <a:bodyPr>
            <a:noAutofit/>
          </a:bodyPr>
          <a:lstStyle/>
          <a:p>
            <a:r>
              <a:rPr lang="en-US" dirty="0"/>
              <a:t>Hierarchical Clustering:  Problems and Limitations</a:t>
            </a:r>
          </a:p>
        </p:txBody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11582400" cy="4876800"/>
          </a:xfrm>
        </p:spPr>
        <p:txBody>
          <a:bodyPr>
            <a:normAutofit/>
          </a:bodyPr>
          <a:lstStyle/>
          <a:p>
            <a:r>
              <a:rPr lang="en-US" dirty="0"/>
              <a:t>Computational complexity in time and space</a:t>
            </a:r>
          </a:p>
          <a:p>
            <a:endParaRPr lang="en-US" dirty="0"/>
          </a:p>
          <a:p>
            <a:r>
              <a:rPr lang="en-US" dirty="0"/>
              <a:t>Once a decision is made to combine two clusters, it cannot be undone</a:t>
            </a:r>
          </a:p>
          <a:p>
            <a:pPr lvl="4"/>
            <a:endParaRPr lang="en-US" dirty="0"/>
          </a:p>
          <a:p>
            <a:r>
              <a:rPr lang="en-US" dirty="0"/>
              <a:t>No objective function is directly minimized</a:t>
            </a:r>
          </a:p>
          <a:p>
            <a:pPr lvl="4"/>
            <a:endParaRPr lang="en-US" dirty="0"/>
          </a:p>
          <a:p>
            <a:r>
              <a:rPr lang="en-US" dirty="0"/>
              <a:t>Different schemes have problems with one or more of the following:</a:t>
            </a:r>
          </a:p>
          <a:p>
            <a:pPr lvl="1"/>
            <a:r>
              <a:rPr lang="en-US" dirty="0"/>
              <a:t>Sensitivity to noise and outliers</a:t>
            </a:r>
          </a:p>
          <a:p>
            <a:pPr lvl="1"/>
            <a:r>
              <a:rPr lang="en-US" dirty="0"/>
              <a:t>Difficulty handling different sized clusters and convex shapes</a:t>
            </a:r>
          </a:p>
          <a:p>
            <a:pPr lvl="1"/>
            <a:r>
              <a:rPr lang="en-US" dirty="0"/>
              <a:t>Breaking large clusters</a:t>
            </a:r>
          </a:p>
        </p:txBody>
      </p:sp>
    </p:spTree>
    <p:extLst>
      <p:ext uri="{BB962C8B-B14F-4D97-AF65-F5344CB8AC3E}">
        <p14:creationId xmlns:p14="http://schemas.microsoft.com/office/powerpoint/2010/main" val="23359627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860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DBSCAN: Density-Based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DBSCAN</a:t>
            </a:r>
            <a:r>
              <a:rPr lang="en-US" dirty="0"/>
              <a:t> is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Density-Based Clustering </a:t>
            </a:r>
            <a:r>
              <a:rPr lang="en-US" dirty="0"/>
              <a:t>algorithm</a:t>
            </a:r>
          </a:p>
          <a:p>
            <a:endParaRPr lang="en-US" dirty="0"/>
          </a:p>
          <a:p>
            <a:r>
              <a:rPr lang="en-US" dirty="0"/>
              <a:t>Reminder: In density-based clustering we partition points into dense regions separated by not-so-dense regions.</a:t>
            </a:r>
          </a:p>
          <a:p>
            <a:endParaRPr lang="en-US" dirty="0"/>
          </a:p>
          <a:p>
            <a:r>
              <a:rPr lang="en-US" dirty="0"/>
              <a:t>Important Questions:</a:t>
            </a:r>
          </a:p>
          <a:p>
            <a:pPr lvl="1"/>
            <a:r>
              <a:rPr lang="en-US" dirty="0"/>
              <a:t>How do we measure density?</a:t>
            </a:r>
          </a:p>
          <a:p>
            <a:pPr lvl="1"/>
            <a:r>
              <a:rPr lang="en-US" dirty="0"/>
              <a:t>What is a dense region?</a:t>
            </a:r>
          </a:p>
          <a:p>
            <a:pPr lvl="1"/>
            <a:endParaRPr lang="en-US" dirty="0"/>
          </a:p>
          <a:p>
            <a:r>
              <a:rPr lang="en-US" dirty="0"/>
              <a:t>DBSCAN: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Density at point </a:t>
            </a: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/>
              <a:t>: number of points within a circle of radius </a:t>
            </a:r>
            <a:r>
              <a:rPr lang="en-US" dirty="0" err="1">
                <a:solidFill>
                  <a:srgbClr val="0070C0"/>
                </a:solidFill>
              </a:rPr>
              <a:t>Eps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Dense Region</a:t>
            </a:r>
            <a:r>
              <a:rPr lang="en-US" dirty="0"/>
              <a:t>: A circle of radius </a:t>
            </a:r>
            <a:r>
              <a:rPr lang="en-US" dirty="0" err="1">
                <a:solidFill>
                  <a:srgbClr val="0070C0"/>
                </a:solidFill>
              </a:rPr>
              <a:t>Eps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that contains at least </a:t>
            </a:r>
            <a:r>
              <a:rPr lang="en-US" dirty="0" err="1">
                <a:solidFill>
                  <a:srgbClr val="0070C0"/>
                </a:solidFill>
              </a:rPr>
              <a:t>MinPts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val="23743413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5363"/>
            <a:ext cx="8280400" cy="1066800"/>
          </a:xfrm>
        </p:spPr>
        <p:txBody>
          <a:bodyPr>
            <a:normAutofit/>
          </a:bodyPr>
          <a:lstStyle/>
          <a:p>
            <a:r>
              <a:rPr lang="en-US" dirty="0"/>
              <a:t>DBSCAN</a:t>
            </a:r>
          </a:p>
        </p:txBody>
      </p:sp>
      <p:sp>
        <p:nvSpPr>
          <p:cNvPr id="164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113538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Characterization of points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A point is a </a:t>
            </a:r>
            <a:r>
              <a:rPr lang="en-US" sz="2800" dirty="0">
                <a:solidFill>
                  <a:srgbClr val="FF0000"/>
                </a:solidFill>
              </a:rPr>
              <a:t>core point</a:t>
            </a:r>
            <a:r>
              <a:rPr lang="en-US" sz="2800" dirty="0"/>
              <a:t> if it has more than a specified number of points (</a:t>
            </a:r>
            <a:r>
              <a:rPr lang="en-US" sz="2800" dirty="0" err="1">
                <a:solidFill>
                  <a:srgbClr val="0070C0"/>
                </a:solidFill>
              </a:rPr>
              <a:t>MinPts</a:t>
            </a:r>
            <a:r>
              <a:rPr lang="en-US" sz="2800" dirty="0"/>
              <a:t>) within </a:t>
            </a:r>
            <a:r>
              <a:rPr lang="en-US" sz="2800" dirty="0" err="1">
                <a:solidFill>
                  <a:srgbClr val="0070C0"/>
                </a:solidFill>
              </a:rPr>
              <a:t>Eps</a:t>
            </a:r>
            <a:endParaRPr lang="en-US" sz="2800" dirty="0">
              <a:solidFill>
                <a:srgbClr val="0070C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400" dirty="0"/>
              <a:t>These points belong in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dense region </a:t>
            </a:r>
            <a:r>
              <a:rPr lang="en-US" sz="2400" dirty="0"/>
              <a:t>and are at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interior</a:t>
            </a:r>
            <a:r>
              <a:rPr lang="en-US" sz="2400" dirty="0"/>
              <a:t> of a cluster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border point</a:t>
            </a:r>
            <a:r>
              <a:rPr lang="en-US" sz="2800" dirty="0"/>
              <a:t> has fewer than </a:t>
            </a:r>
            <a:r>
              <a:rPr lang="en-US" sz="2800" dirty="0" err="1">
                <a:solidFill>
                  <a:srgbClr val="0070C0"/>
                </a:solidFill>
              </a:rPr>
              <a:t>MinPts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within </a:t>
            </a:r>
            <a:r>
              <a:rPr lang="en-US" sz="2800" dirty="0" err="1">
                <a:solidFill>
                  <a:srgbClr val="0070C0"/>
                </a:solidFill>
              </a:rPr>
              <a:t>Eps</a:t>
            </a:r>
            <a:r>
              <a:rPr lang="en-US" sz="2800" dirty="0"/>
              <a:t>, but is in the neighborhood of a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core</a:t>
            </a:r>
            <a:r>
              <a:rPr lang="en-US" sz="2800" dirty="0"/>
              <a:t> point.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noise point</a:t>
            </a:r>
            <a:r>
              <a:rPr lang="en-US" sz="2800" dirty="0"/>
              <a:t> is any point that is not a core point or a border point. </a:t>
            </a:r>
          </a:p>
          <a:p>
            <a:pPr marL="533400" indent="-533400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08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804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Border, and Noise Points</a:t>
            </a:r>
          </a:p>
        </p:txBody>
      </p:sp>
      <p:pic>
        <p:nvPicPr>
          <p:cNvPr id="1650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1"/>
          <a:stretch>
            <a:fillRect/>
          </a:stretch>
        </p:blipFill>
        <p:spPr bwMode="auto">
          <a:xfrm>
            <a:off x="2285999" y="1447800"/>
            <a:ext cx="731361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46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407045"/>
            <a:ext cx="8280400" cy="1143000"/>
          </a:xfrm>
        </p:spPr>
        <p:txBody>
          <a:bodyPr>
            <a:normAutofit/>
          </a:bodyPr>
          <a:lstStyle/>
          <a:p>
            <a:r>
              <a:rPr lang="en-US" dirty="0"/>
              <a:t>Hierarchical Clustering</a:t>
            </a:r>
          </a:p>
        </p:txBody>
      </p:sp>
      <p:sp>
        <p:nvSpPr>
          <p:cNvPr id="1539076" name="Freeform 4"/>
          <p:cNvSpPr>
            <a:spLocks/>
          </p:cNvSpPr>
          <p:nvPr/>
        </p:nvSpPr>
        <p:spPr bwMode="auto">
          <a:xfrm>
            <a:off x="2778125" y="2989262"/>
            <a:ext cx="96838" cy="101600"/>
          </a:xfrm>
          <a:custGeom>
            <a:avLst/>
            <a:gdLst>
              <a:gd name="T0" fmla="*/ 61 w 61"/>
              <a:gd name="T1" fmla="*/ 30 h 64"/>
              <a:gd name="T2" fmla="*/ 55 w 61"/>
              <a:gd name="T3" fmla="*/ 49 h 64"/>
              <a:gd name="T4" fmla="*/ 43 w 61"/>
              <a:gd name="T5" fmla="*/ 61 h 64"/>
              <a:gd name="T6" fmla="*/ 24 w 61"/>
              <a:gd name="T7" fmla="*/ 64 h 64"/>
              <a:gd name="T8" fmla="*/ 9 w 61"/>
              <a:gd name="T9" fmla="*/ 55 h 64"/>
              <a:gd name="T10" fmla="*/ 0 w 61"/>
              <a:gd name="T11" fmla="*/ 39 h 64"/>
              <a:gd name="T12" fmla="*/ 0 w 61"/>
              <a:gd name="T13" fmla="*/ 24 h 64"/>
              <a:gd name="T14" fmla="*/ 9 w 61"/>
              <a:gd name="T15" fmla="*/ 9 h 64"/>
              <a:gd name="T16" fmla="*/ 24 w 61"/>
              <a:gd name="T17" fmla="*/ 0 h 64"/>
              <a:gd name="T18" fmla="*/ 43 w 61"/>
              <a:gd name="T19" fmla="*/ 3 h 64"/>
              <a:gd name="T20" fmla="*/ 55 w 61"/>
              <a:gd name="T21" fmla="*/ 15 h 64"/>
              <a:gd name="T22" fmla="*/ 61 w 61"/>
              <a:gd name="T23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0"/>
                </a:moveTo>
                <a:lnTo>
                  <a:pt x="55" y="49"/>
                </a:lnTo>
                <a:lnTo>
                  <a:pt x="43" y="61"/>
                </a:lnTo>
                <a:lnTo>
                  <a:pt x="24" y="64"/>
                </a:lnTo>
                <a:lnTo>
                  <a:pt x="9" y="55"/>
                </a:lnTo>
                <a:lnTo>
                  <a:pt x="0" y="39"/>
                </a:lnTo>
                <a:lnTo>
                  <a:pt x="0" y="24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7" name="Freeform 5"/>
          <p:cNvSpPr>
            <a:spLocks/>
          </p:cNvSpPr>
          <p:nvPr/>
        </p:nvSpPr>
        <p:spPr bwMode="auto">
          <a:xfrm>
            <a:off x="2778125" y="3187701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62 h 62"/>
              <a:gd name="T6" fmla="*/ 24 w 61"/>
              <a:gd name="T7" fmla="*/ 62 h 62"/>
              <a:gd name="T8" fmla="*/ 9 w 61"/>
              <a:gd name="T9" fmla="*/ 55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9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62"/>
                </a:lnTo>
                <a:lnTo>
                  <a:pt x="24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9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8" name="Freeform 6"/>
          <p:cNvSpPr>
            <a:spLocks/>
          </p:cNvSpPr>
          <p:nvPr/>
        </p:nvSpPr>
        <p:spPr bwMode="auto">
          <a:xfrm>
            <a:off x="3475039" y="5183188"/>
            <a:ext cx="96837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6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3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0 h 62"/>
              <a:gd name="T20" fmla="*/ 55 w 61"/>
              <a:gd name="T21" fmla="*/ 13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6"/>
                </a:lnTo>
                <a:lnTo>
                  <a:pt x="43" y="59"/>
                </a:lnTo>
                <a:lnTo>
                  <a:pt x="24" y="62"/>
                </a:lnTo>
                <a:lnTo>
                  <a:pt x="9" y="53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0"/>
                </a:lnTo>
                <a:lnTo>
                  <a:pt x="55" y="13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79" name="Freeform 7"/>
          <p:cNvSpPr>
            <a:spLocks/>
          </p:cNvSpPr>
          <p:nvPr/>
        </p:nvSpPr>
        <p:spPr bwMode="auto">
          <a:xfrm>
            <a:off x="3074989" y="3090862"/>
            <a:ext cx="96837" cy="96838"/>
          </a:xfrm>
          <a:custGeom>
            <a:avLst/>
            <a:gdLst>
              <a:gd name="T0" fmla="*/ 61 w 61"/>
              <a:gd name="T1" fmla="*/ 31 h 61"/>
              <a:gd name="T2" fmla="*/ 58 w 61"/>
              <a:gd name="T3" fmla="*/ 46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8" y="46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0" name="Freeform 8"/>
          <p:cNvSpPr>
            <a:spLocks/>
          </p:cNvSpPr>
          <p:nvPr/>
        </p:nvSpPr>
        <p:spPr bwMode="auto">
          <a:xfrm>
            <a:off x="3475039" y="4386262"/>
            <a:ext cx="96837" cy="96838"/>
          </a:xfrm>
          <a:custGeom>
            <a:avLst/>
            <a:gdLst>
              <a:gd name="T0" fmla="*/ 61 w 61"/>
              <a:gd name="T1" fmla="*/ 30 h 61"/>
              <a:gd name="T2" fmla="*/ 55 w 61"/>
              <a:gd name="T3" fmla="*/ 46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5" y="46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1" name="Freeform 9"/>
          <p:cNvSpPr>
            <a:spLocks/>
          </p:cNvSpPr>
          <p:nvPr/>
        </p:nvSpPr>
        <p:spPr bwMode="auto">
          <a:xfrm>
            <a:off x="3644901" y="2297113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8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6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2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8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6" y="12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2" name="Freeform 10"/>
          <p:cNvSpPr>
            <a:spLocks/>
          </p:cNvSpPr>
          <p:nvPr/>
        </p:nvSpPr>
        <p:spPr bwMode="auto">
          <a:xfrm>
            <a:off x="3875089" y="2492376"/>
            <a:ext cx="96837" cy="96837"/>
          </a:xfrm>
          <a:custGeom>
            <a:avLst/>
            <a:gdLst>
              <a:gd name="T0" fmla="*/ 61 w 61"/>
              <a:gd name="T1" fmla="*/ 31 h 61"/>
              <a:gd name="T2" fmla="*/ 55 w 61"/>
              <a:gd name="T3" fmla="*/ 49 h 61"/>
              <a:gd name="T4" fmla="*/ 43 w 61"/>
              <a:gd name="T5" fmla="*/ 58 h 61"/>
              <a:gd name="T6" fmla="*/ 24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6 h 61"/>
              <a:gd name="T16" fmla="*/ 24 w 61"/>
              <a:gd name="T17" fmla="*/ 0 h 61"/>
              <a:gd name="T18" fmla="*/ 43 w 61"/>
              <a:gd name="T19" fmla="*/ 3 h 61"/>
              <a:gd name="T20" fmla="*/ 55 w 61"/>
              <a:gd name="T21" fmla="*/ 15 h 61"/>
              <a:gd name="T22" fmla="*/ 61 w 61"/>
              <a:gd name="T23" fmla="*/ 3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1"/>
                </a:moveTo>
                <a:lnTo>
                  <a:pt x="55" y="49"/>
                </a:lnTo>
                <a:lnTo>
                  <a:pt x="43" y="58"/>
                </a:lnTo>
                <a:lnTo>
                  <a:pt x="24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6"/>
                </a:lnTo>
                <a:lnTo>
                  <a:pt x="24" y="0"/>
                </a:lnTo>
                <a:lnTo>
                  <a:pt x="43" y="3"/>
                </a:lnTo>
                <a:lnTo>
                  <a:pt x="55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3" name="Freeform 11"/>
          <p:cNvSpPr>
            <a:spLocks/>
          </p:cNvSpPr>
          <p:nvPr/>
        </p:nvSpPr>
        <p:spPr bwMode="auto">
          <a:xfrm>
            <a:off x="397192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8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8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8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4" name="Freeform 12"/>
          <p:cNvSpPr>
            <a:spLocks/>
          </p:cNvSpPr>
          <p:nvPr/>
        </p:nvSpPr>
        <p:spPr bwMode="auto">
          <a:xfrm>
            <a:off x="4371975" y="2789237"/>
            <a:ext cx="96838" cy="101600"/>
          </a:xfrm>
          <a:custGeom>
            <a:avLst/>
            <a:gdLst>
              <a:gd name="T0" fmla="*/ 61 w 61"/>
              <a:gd name="T1" fmla="*/ 31 h 64"/>
              <a:gd name="T2" fmla="*/ 58 w 61"/>
              <a:gd name="T3" fmla="*/ 49 h 64"/>
              <a:gd name="T4" fmla="*/ 43 w 61"/>
              <a:gd name="T5" fmla="*/ 61 h 64"/>
              <a:gd name="T6" fmla="*/ 27 w 61"/>
              <a:gd name="T7" fmla="*/ 64 h 64"/>
              <a:gd name="T8" fmla="*/ 9 w 61"/>
              <a:gd name="T9" fmla="*/ 55 h 64"/>
              <a:gd name="T10" fmla="*/ 0 w 61"/>
              <a:gd name="T11" fmla="*/ 40 h 64"/>
              <a:gd name="T12" fmla="*/ 0 w 61"/>
              <a:gd name="T13" fmla="*/ 24 h 64"/>
              <a:gd name="T14" fmla="*/ 9 w 61"/>
              <a:gd name="T15" fmla="*/ 9 h 64"/>
              <a:gd name="T16" fmla="*/ 27 w 61"/>
              <a:gd name="T17" fmla="*/ 0 h 64"/>
              <a:gd name="T18" fmla="*/ 43 w 61"/>
              <a:gd name="T19" fmla="*/ 3 h 64"/>
              <a:gd name="T20" fmla="*/ 58 w 61"/>
              <a:gd name="T21" fmla="*/ 15 h 64"/>
              <a:gd name="T22" fmla="*/ 61 w 61"/>
              <a:gd name="T23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4">
                <a:moveTo>
                  <a:pt x="61" y="31"/>
                </a:moveTo>
                <a:lnTo>
                  <a:pt x="58" y="49"/>
                </a:lnTo>
                <a:lnTo>
                  <a:pt x="43" y="61"/>
                </a:lnTo>
                <a:lnTo>
                  <a:pt x="27" y="64"/>
                </a:lnTo>
                <a:lnTo>
                  <a:pt x="9" y="55"/>
                </a:lnTo>
                <a:lnTo>
                  <a:pt x="0" y="40"/>
                </a:lnTo>
                <a:lnTo>
                  <a:pt x="0" y="24"/>
                </a:lnTo>
                <a:lnTo>
                  <a:pt x="9" y="9"/>
                </a:lnTo>
                <a:lnTo>
                  <a:pt x="27" y="0"/>
                </a:lnTo>
                <a:lnTo>
                  <a:pt x="43" y="3"/>
                </a:lnTo>
                <a:lnTo>
                  <a:pt x="58" y="15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5" name="Freeform 13"/>
          <p:cNvSpPr>
            <a:spLocks/>
          </p:cNvSpPr>
          <p:nvPr/>
        </p:nvSpPr>
        <p:spPr bwMode="auto">
          <a:xfrm>
            <a:off x="4171950" y="2589212"/>
            <a:ext cx="96838" cy="103188"/>
          </a:xfrm>
          <a:custGeom>
            <a:avLst/>
            <a:gdLst>
              <a:gd name="T0" fmla="*/ 61 w 61"/>
              <a:gd name="T1" fmla="*/ 34 h 65"/>
              <a:gd name="T2" fmla="*/ 58 w 61"/>
              <a:gd name="T3" fmla="*/ 49 h 65"/>
              <a:gd name="T4" fmla="*/ 43 w 61"/>
              <a:gd name="T5" fmla="*/ 61 h 65"/>
              <a:gd name="T6" fmla="*/ 28 w 61"/>
              <a:gd name="T7" fmla="*/ 65 h 65"/>
              <a:gd name="T8" fmla="*/ 9 w 61"/>
              <a:gd name="T9" fmla="*/ 55 h 65"/>
              <a:gd name="T10" fmla="*/ 0 w 61"/>
              <a:gd name="T11" fmla="*/ 40 h 65"/>
              <a:gd name="T12" fmla="*/ 0 w 61"/>
              <a:gd name="T13" fmla="*/ 25 h 65"/>
              <a:gd name="T14" fmla="*/ 9 w 61"/>
              <a:gd name="T15" fmla="*/ 9 h 65"/>
              <a:gd name="T16" fmla="*/ 28 w 61"/>
              <a:gd name="T17" fmla="*/ 0 h 65"/>
              <a:gd name="T18" fmla="*/ 43 w 61"/>
              <a:gd name="T19" fmla="*/ 3 h 65"/>
              <a:gd name="T20" fmla="*/ 58 w 61"/>
              <a:gd name="T21" fmla="*/ 16 h 65"/>
              <a:gd name="T22" fmla="*/ 61 w 61"/>
              <a:gd name="T23" fmla="*/ 34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5">
                <a:moveTo>
                  <a:pt x="61" y="34"/>
                </a:moveTo>
                <a:lnTo>
                  <a:pt x="58" y="49"/>
                </a:lnTo>
                <a:lnTo>
                  <a:pt x="43" y="61"/>
                </a:lnTo>
                <a:lnTo>
                  <a:pt x="28" y="65"/>
                </a:lnTo>
                <a:lnTo>
                  <a:pt x="9" y="55"/>
                </a:lnTo>
                <a:lnTo>
                  <a:pt x="0" y="40"/>
                </a:lnTo>
                <a:lnTo>
                  <a:pt x="0" y="25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6"/>
                </a:lnTo>
                <a:lnTo>
                  <a:pt x="61" y="34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6" name="Freeform 14"/>
          <p:cNvSpPr>
            <a:spLocks/>
          </p:cNvSpPr>
          <p:nvPr/>
        </p:nvSpPr>
        <p:spPr bwMode="auto">
          <a:xfrm>
            <a:off x="4171950" y="2195512"/>
            <a:ext cx="96838" cy="96838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61 h 61"/>
              <a:gd name="T6" fmla="*/ 28 w 61"/>
              <a:gd name="T7" fmla="*/ 61 h 61"/>
              <a:gd name="T8" fmla="*/ 9 w 61"/>
              <a:gd name="T9" fmla="*/ 55 h 61"/>
              <a:gd name="T10" fmla="*/ 0 w 61"/>
              <a:gd name="T11" fmla="*/ 40 h 61"/>
              <a:gd name="T12" fmla="*/ 0 w 61"/>
              <a:gd name="T13" fmla="*/ 21 h 61"/>
              <a:gd name="T14" fmla="*/ 9 w 61"/>
              <a:gd name="T15" fmla="*/ 9 h 61"/>
              <a:gd name="T16" fmla="*/ 28 w 61"/>
              <a:gd name="T17" fmla="*/ 0 h 61"/>
              <a:gd name="T18" fmla="*/ 43 w 61"/>
              <a:gd name="T19" fmla="*/ 3 h 61"/>
              <a:gd name="T20" fmla="*/ 58 w 61"/>
              <a:gd name="T21" fmla="*/ 15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61"/>
                </a:lnTo>
                <a:lnTo>
                  <a:pt x="28" y="61"/>
                </a:lnTo>
                <a:lnTo>
                  <a:pt x="9" y="55"/>
                </a:lnTo>
                <a:lnTo>
                  <a:pt x="0" y="40"/>
                </a:lnTo>
                <a:lnTo>
                  <a:pt x="0" y="21"/>
                </a:lnTo>
                <a:lnTo>
                  <a:pt x="9" y="9"/>
                </a:lnTo>
                <a:lnTo>
                  <a:pt x="28" y="0"/>
                </a:lnTo>
                <a:lnTo>
                  <a:pt x="43" y="3"/>
                </a:lnTo>
                <a:lnTo>
                  <a:pt x="58" y="15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7" name="Freeform 15"/>
          <p:cNvSpPr>
            <a:spLocks/>
          </p:cNvSpPr>
          <p:nvPr/>
        </p:nvSpPr>
        <p:spPr bwMode="auto">
          <a:xfrm>
            <a:off x="4868864" y="5183188"/>
            <a:ext cx="103187" cy="98425"/>
          </a:xfrm>
          <a:custGeom>
            <a:avLst/>
            <a:gdLst>
              <a:gd name="T0" fmla="*/ 65 w 65"/>
              <a:gd name="T1" fmla="*/ 31 h 62"/>
              <a:gd name="T2" fmla="*/ 58 w 65"/>
              <a:gd name="T3" fmla="*/ 46 h 62"/>
              <a:gd name="T4" fmla="*/ 46 w 65"/>
              <a:gd name="T5" fmla="*/ 59 h 62"/>
              <a:gd name="T6" fmla="*/ 28 w 65"/>
              <a:gd name="T7" fmla="*/ 62 h 62"/>
              <a:gd name="T8" fmla="*/ 12 w 65"/>
              <a:gd name="T9" fmla="*/ 53 h 62"/>
              <a:gd name="T10" fmla="*/ 0 w 65"/>
              <a:gd name="T11" fmla="*/ 40 h 62"/>
              <a:gd name="T12" fmla="*/ 0 w 65"/>
              <a:gd name="T13" fmla="*/ 22 h 62"/>
              <a:gd name="T14" fmla="*/ 12 w 65"/>
              <a:gd name="T15" fmla="*/ 7 h 62"/>
              <a:gd name="T16" fmla="*/ 28 w 65"/>
              <a:gd name="T17" fmla="*/ 0 h 62"/>
              <a:gd name="T18" fmla="*/ 46 w 65"/>
              <a:gd name="T19" fmla="*/ 0 h 62"/>
              <a:gd name="T20" fmla="*/ 58 w 65"/>
              <a:gd name="T21" fmla="*/ 13 h 62"/>
              <a:gd name="T22" fmla="*/ 65 w 65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62">
                <a:moveTo>
                  <a:pt x="65" y="31"/>
                </a:moveTo>
                <a:lnTo>
                  <a:pt x="58" y="46"/>
                </a:lnTo>
                <a:lnTo>
                  <a:pt x="46" y="59"/>
                </a:lnTo>
                <a:lnTo>
                  <a:pt x="28" y="62"/>
                </a:lnTo>
                <a:lnTo>
                  <a:pt x="12" y="53"/>
                </a:lnTo>
                <a:lnTo>
                  <a:pt x="0" y="40"/>
                </a:lnTo>
                <a:lnTo>
                  <a:pt x="0" y="22"/>
                </a:lnTo>
                <a:lnTo>
                  <a:pt x="12" y="7"/>
                </a:lnTo>
                <a:lnTo>
                  <a:pt x="28" y="0"/>
                </a:lnTo>
                <a:lnTo>
                  <a:pt x="46" y="0"/>
                </a:lnTo>
                <a:lnTo>
                  <a:pt x="58" y="13"/>
                </a:lnTo>
                <a:lnTo>
                  <a:pt x="65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8" name="Freeform 16"/>
          <p:cNvSpPr>
            <a:spLocks/>
          </p:cNvSpPr>
          <p:nvPr/>
        </p:nvSpPr>
        <p:spPr bwMode="auto">
          <a:xfrm>
            <a:off x="3074989" y="2692401"/>
            <a:ext cx="96837" cy="96837"/>
          </a:xfrm>
          <a:custGeom>
            <a:avLst/>
            <a:gdLst>
              <a:gd name="T0" fmla="*/ 61 w 61"/>
              <a:gd name="T1" fmla="*/ 30 h 61"/>
              <a:gd name="T2" fmla="*/ 58 w 61"/>
              <a:gd name="T3" fmla="*/ 49 h 61"/>
              <a:gd name="T4" fmla="*/ 43 w 61"/>
              <a:gd name="T5" fmla="*/ 58 h 61"/>
              <a:gd name="T6" fmla="*/ 25 w 61"/>
              <a:gd name="T7" fmla="*/ 61 h 61"/>
              <a:gd name="T8" fmla="*/ 9 w 61"/>
              <a:gd name="T9" fmla="*/ 55 h 61"/>
              <a:gd name="T10" fmla="*/ 0 w 61"/>
              <a:gd name="T11" fmla="*/ 39 h 61"/>
              <a:gd name="T12" fmla="*/ 0 w 61"/>
              <a:gd name="T13" fmla="*/ 21 h 61"/>
              <a:gd name="T14" fmla="*/ 9 w 61"/>
              <a:gd name="T15" fmla="*/ 6 h 61"/>
              <a:gd name="T16" fmla="*/ 25 w 61"/>
              <a:gd name="T17" fmla="*/ 0 h 61"/>
              <a:gd name="T18" fmla="*/ 43 w 61"/>
              <a:gd name="T19" fmla="*/ 3 h 61"/>
              <a:gd name="T20" fmla="*/ 58 w 61"/>
              <a:gd name="T21" fmla="*/ 12 h 61"/>
              <a:gd name="T22" fmla="*/ 61 w 61"/>
              <a:gd name="T23" fmla="*/ 3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1">
                <a:moveTo>
                  <a:pt x="61" y="30"/>
                </a:moveTo>
                <a:lnTo>
                  <a:pt x="58" y="49"/>
                </a:lnTo>
                <a:lnTo>
                  <a:pt x="43" y="58"/>
                </a:lnTo>
                <a:lnTo>
                  <a:pt x="25" y="61"/>
                </a:lnTo>
                <a:lnTo>
                  <a:pt x="9" y="55"/>
                </a:lnTo>
                <a:lnTo>
                  <a:pt x="0" y="39"/>
                </a:lnTo>
                <a:lnTo>
                  <a:pt x="0" y="21"/>
                </a:lnTo>
                <a:lnTo>
                  <a:pt x="9" y="6"/>
                </a:lnTo>
                <a:lnTo>
                  <a:pt x="25" y="0"/>
                </a:lnTo>
                <a:lnTo>
                  <a:pt x="43" y="3"/>
                </a:lnTo>
                <a:lnTo>
                  <a:pt x="58" y="12"/>
                </a:lnTo>
                <a:lnTo>
                  <a:pt x="61" y="30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89" name="Freeform 17"/>
          <p:cNvSpPr>
            <a:spLocks/>
          </p:cNvSpPr>
          <p:nvPr/>
        </p:nvSpPr>
        <p:spPr bwMode="auto">
          <a:xfrm>
            <a:off x="2747964" y="4881563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9 h 62"/>
              <a:gd name="T4" fmla="*/ 43 w 62"/>
              <a:gd name="T5" fmla="*/ 62 h 62"/>
              <a:gd name="T6" fmla="*/ 25 w 62"/>
              <a:gd name="T7" fmla="*/ 62 h 62"/>
              <a:gd name="T8" fmla="*/ 9 w 62"/>
              <a:gd name="T9" fmla="*/ 55 h 62"/>
              <a:gd name="T10" fmla="*/ 0 w 62"/>
              <a:gd name="T11" fmla="*/ 40 h 62"/>
              <a:gd name="T12" fmla="*/ 0 w 62"/>
              <a:gd name="T13" fmla="*/ 22 h 62"/>
              <a:gd name="T14" fmla="*/ 9 w 62"/>
              <a:gd name="T15" fmla="*/ 10 h 62"/>
              <a:gd name="T16" fmla="*/ 25 w 62"/>
              <a:gd name="T17" fmla="*/ 0 h 62"/>
              <a:gd name="T18" fmla="*/ 43 w 62"/>
              <a:gd name="T19" fmla="*/ 3 h 62"/>
              <a:gd name="T20" fmla="*/ 56 w 62"/>
              <a:gd name="T21" fmla="*/ 16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9"/>
                </a:lnTo>
                <a:lnTo>
                  <a:pt x="43" y="62"/>
                </a:lnTo>
                <a:lnTo>
                  <a:pt x="25" y="62"/>
                </a:lnTo>
                <a:lnTo>
                  <a:pt x="9" y="55"/>
                </a:lnTo>
                <a:lnTo>
                  <a:pt x="0" y="40"/>
                </a:lnTo>
                <a:lnTo>
                  <a:pt x="0" y="22"/>
                </a:lnTo>
                <a:lnTo>
                  <a:pt x="9" y="10"/>
                </a:lnTo>
                <a:lnTo>
                  <a:pt x="25" y="0"/>
                </a:lnTo>
                <a:lnTo>
                  <a:pt x="43" y="3"/>
                </a:lnTo>
                <a:lnTo>
                  <a:pt x="56" y="16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0" name="Freeform 18"/>
          <p:cNvSpPr>
            <a:spLocks/>
          </p:cNvSpPr>
          <p:nvPr/>
        </p:nvSpPr>
        <p:spPr bwMode="auto">
          <a:xfrm>
            <a:off x="2778125" y="5480051"/>
            <a:ext cx="96838" cy="98425"/>
          </a:xfrm>
          <a:custGeom>
            <a:avLst/>
            <a:gdLst>
              <a:gd name="T0" fmla="*/ 61 w 61"/>
              <a:gd name="T1" fmla="*/ 31 h 62"/>
              <a:gd name="T2" fmla="*/ 55 w 61"/>
              <a:gd name="T3" fmla="*/ 49 h 62"/>
              <a:gd name="T4" fmla="*/ 43 w 61"/>
              <a:gd name="T5" fmla="*/ 59 h 62"/>
              <a:gd name="T6" fmla="*/ 24 w 61"/>
              <a:gd name="T7" fmla="*/ 62 h 62"/>
              <a:gd name="T8" fmla="*/ 9 w 61"/>
              <a:gd name="T9" fmla="*/ 56 h 62"/>
              <a:gd name="T10" fmla="*/ 0 w 61"/>
              <a:gd name="T11" fmla="*/ 40 h 62"/>
              <a:gd name="T12" fmla="*/ 0 w 61"/>
              <a:gd name="T13" fmla="*/ 22 h 62"/>
              <a:gd name="T14" fmla="*/ 9 w 61"/>
              <a:gd name="T15" fmla="*/ 7 h 62"/>
              <a:gd name="T16" fmla="*/ 24 w 61"/>
              <a:gd name="T17" fmla="*/ 0 h 62"/>
              <a:gd name="T18" fmla="*/ 43 w 61"/>
              <a:gd name="T19" fmla="*/ 3 h 62"/>
              <a:gd name="T20" fmla="*/ 55 w 61"/>
              <a:gd name="T21" fmla="*/ 16 h 62"/>
              <a:gd name="T22" fmla="*/ 61 w 61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1" h="62">
                <a:moveTo>
                  <a:pt x="61" y="31"/>
                </a:moveTo>
                <a:lnTo>
                  <a:pt x="55" y="49"/>
                </a:lnTo>
                <a:lnTo>
                  <a:pt x="43" y="59"/>
                </a:lnTo>
                <a:lnTo>
                  <a:pt x="24" y="62"/>
                </a:lnTo>
                <a:lnTo>
                  <a:pt x="9" y="56"/>
                </a:lnTo>
                <a:lnTo>
                  <a:pt x="0" y="40"/>
                </a:lnTo>
                <a:lnTo>
                  <a:pt x="0" y="22"/>
                </a:lnTo>
                <a:lnTo>
                  <a:pt x="9" y="7"/>
                </a:lnTo>
                <a:lnTo>
                  <a:pt x="24" y="0"/>
                </a:lnTo>
                <a:lnTo>
                  <a:pt x="43" y="3"/>
                </a:lnTo>
                <a:lnTo>
                  <a:pt x="55" y="16"/>
                </a:lnTo>
                <a:lnTo>
                  <a:pt x="61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1" name="Freeform 19"/>
          <p:cNvSpPr>
            <a:spLocks/>
          </p:cNvSpPr>
          <p:nvPr/>
        </p:nvSpPr>
        <p:spPr bwMode="auto">
          <a:xfrm>
            <a:off x="3244851" y="2462213"/>
            <a:ext cx="98425" cy="98425"/>
          </a:xfrm>
          <a:custGeom>
            <a:avLst/>
            <a:gdLst>
              <a:gd name="T0" fmla="*/ 62 w 62"/>
              <a:gd name="T1" fmla="*/ 31 h 62"/>
              <a:gd name="T2" fmla="*/ 56 w 62"/>
              <a:gd name="T3" fmla="*/ 46 h 62"/>
              <a:gd name="T4" fmla="*/ 43 w 62"/>
              <a:gd name="T5" fmla="*/ 59 h 62"/>
              <a:gd name="T6" fmla="*/ 25 w 62"/>
              <a:gd name="T7" fmla="*/ 62 h 62"/>
              <a:gd name="T8" fmla="*/ 10 w 62"/>
              <a:gd name="T9" fmla="*/ 56 h 62"/>
              <a:gd name="T10" fmla="*/ 0 w 62"/>
              <a:gd name="T11" fmla="*/ 40 h 62"/>
              <a:gd name="T12" fmla="*/ 0 w 62"/>
              <a:gd name="T13" fmla="*/ 22 h 62"/>
              <a:gd name="T14" fmla="*/ 10 w 62"/>
              <a:gd name="T15" fmla="*/ 7 h 62"/>
              <a:gd name="T16" fmla="*/ 25 w 62"/>
              <a:gd name="T17" fmla="*/ 0 h 62"/>
              <a:gd name="T18" fmla="*/ 43 w 62"/>
              <a:gd name="T19" fmla="*/ 4 h 62"/>
              <a:gd name="T20" fmla="*/ 56 w 62"/>
              <a:gd name="T21" fmla="*/ 13 h 62"/>
              <a:gd name="T22" fmla="*/ 62 w 62"/>
              <a:gd name="T23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2" h="62">
                <a:moveTo>
                  <a:pt x="62" y="31"/>
                </a:moveTo>
                <a:lnTo>
                  <a:pt x="56" y="46"/>
                </a:lnTo>
                <a:lnTo>
                  <a:pt x="43" y="59"/>
                </a:lnTo>
                <a:lnTo>
                  <a:pt x="25" y="62"/>
                </a:lnTo>
                <a:lnTo>
                  <a:pt x="10" y="56"/>
                </a:lnTo>
                <a:lnTo>
                  <a:pt x="0" y="40"/>
                </a:lnTo>
                <a:lnTo>
                  <a:pt x="0" y="22"/>
                </a:lnTo>
                <a:lnTo>
                  <a:pt x="10" y="7"/>
                </a:lnTo>
                <a:lnTo>
                  <a:pt x="25" y="0"/>
                </a:lnTo>
                <a:lnTo>
                  <a:pt x="43" y="4"/>
                </a:lnTo>
                <a:lnTo>
                  <a:pt x="56" y="13"/>
                </a:lnTo>
                <a:lnTo>
                  <a:pt x="62" y="31"/>
                </a:lnTo>
                <a:close/>
              </a:path>
            </a:pathLst>
          </a:custGeom>
          <a:solidFill>
            <a:srgbClr val="000000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92" name="Text Box 20"/>
          <p:cNvSpPr txBox="1">
            <a:spLocks noChangeArrowheads="1"/>
          </p:cNvSpPr>
          <p:nvPr/>
        </p:nvSpPr>
        <p:spPr bwMode="auto">
          <a:xfrm>
            <a:off x="2514600" y="6172200"/>
            <a:ext cx="2714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Hierarchical Clustering </a:t>
            </a:r>
          </a:p>
        </p:txBody>
      </p:sp>
      <p:sp>
        <p:nvSpPr>
          <p:cNvPr id="2" name="Oval 1"/>
          <p:cNvSpPr/>
          <p:nvPr/>
        </p:nvSpPr>
        <p:spPr>
          <a:xfrm>
            <a:off x="2251337" y="4203108"/>
            <a:ext cx="2971800" cy="17668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157813" y="1905794"/>
            <a:ext cx="2971800" cy="1828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724400" y="5074444"/>
            <a:ext cx="381000" cy="335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9584577">
            <a:off x="2353069" y="4441080"/>
            <a:ext cx="1836025" cy="1077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667311">
            <a:off x="2719393" y="2215320"/>
            <a:ext cx="705210" cy="1351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19791816">
            <a:off x="3679766" y="1917058"/>
            <a:ext cx="885582" cy="1447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13916" y="2870200"/>
            <a:ext cx="523117" cy="5381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51922" y="2343556"/>
            <a:ext cx="523117" cy="5381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772400" y="2243931"/>
            <a:ext cx="1219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72400" y="2243932"/>
            <a:ext cx="0" cy="99298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91600" y="2243932"/>
            <a:ext cx="0" cy="7453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91400" y="3286125"/>
            <a:ext cx="838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91400" y="3286126"/>
            <a:ext cx="0" cy="6000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29600" y="3286126"/>
            <a:ext cx="0" cy="15954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763000" y="3040062"/>
            <a:ext cx="53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086600" y="3886200"/>
            <a:ext cx="6477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86600" y="3886200"/>
            <a:ext cx="0" cy="99536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34300" y="3886200"/>
            <a:ext cx="0" cy="99536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9073" name="Straight Connector 1539072"/>
          <p:cNvCxnSpPr/>
          <p:nvPr/>
        </p:nvCxnSpPr>
        <p:spPr>
          <a:xfrm>
            <a:off x="8763000" y="3040062"/>
            <a:ext cx="0" cy="18907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9096" name="Straight Connector 1539095"/>
          <p:cNvCxnSpPr/>
          <p:nvPr/>
        </p:nvCxnSpPr>
        <p:spPr>
          <a:xfrm>
            <a:off x="9296400" y="3040062"/>
            <a:ext cx="0" cy="18907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9100" name="TextBox 1539099"/>
              <p:cNvSpPr txBox="1"/>
              <p:nvPr/>
            </p:nvSpPr>
            <p:spPr>
              <a:xfrm>
                <a:off x="4625782" y="4719989"/>
                <a:ext cx="475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39100" name="TextBox 15390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82" y="4719989"/>
                <a:ext cx="47513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403904" y="5510123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904" y="5510123"/>
                <a:ext cx="480452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620460" y="2822150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460" y="2822150"/>
                <a:ext cx="4804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251337" y="2673087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337" y="2673087"/>
                <a:ext cx="48045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606162" y="2104643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162" y="2104643"/>
                <a:ext cx="480452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9058835" y="4930774"/>
                <a:ext cx="475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835" y="4930774"/>
                <a:ext cx="475130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85227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774" y="4930774"/>
                <a:ext cx="480452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9893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374" y="4930774"/>
                <a:ext cx="480452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4940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074" y="4930774"/>
                <a:ext cx="480452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846374" y="4930774"/>
                <a:ext cx="4804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374" y="4930774"/>
                <a:ext cx="480452" cy="369332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9102" name="TextBox 1539101"/>
          <p:cNvSpPr txBox="1"/>
          <p:nvPr/>
        </p:nvSpPr>
        <p:spPr>
          <a:xfrm>
            <a:off x="6475068" y="560903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Hierarchical Clustering </a:t>
            </a:r>
            <a:r>
              <a:rPr lang="en-US" dirty="0" err="1"/>
              <a:t>dendrogram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942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80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DBSCAN: Core, Border and Noise Points</a:t>
            </a:r>
          </a:p>
        </p:txBody>
      </p:sp>
      <p:pic>
        <p:nvPicPr>
          <p:cNvPr id="16527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45" y="1777906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0" name="Text Box 4"/>
          <p:cNvSpPr txBox="1">
            <a:spLocks noChangeArrowheads="1"/>
          </p:cNvSpPr>
          <p:nvPr/>
        </p:nvSpPr>
        <p:spPr bwMode="auto">
          <a:xfrm>
            <a:off x="2057400" y="5231237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Original Points</a:t>
            </a:r>
          </a:p>
        </p:txBody>
      </p:sp>
      <p:sp>
        <p:nvSpPr>
          <p:cNvPr id="1652741" name="Text Box 5"/>
          <p:cNvSpPr txBox="1">
            <a:spLocks noChangeArrowheads="1"/>
          </p:cNvSpPr>
          <p:nvPr/>
        </p:nvSpPr>
        <p:spPr bwMode="auto">
          <a:xfrm>
            <a:off x="6248400" y="5201499"/>
            <a:ext cx="525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Point types: </a:t>
            </a:r>
            <a:r>
              <a:rPr lang="en-US" sz="2400" dirty="0">
                <a:solidFill>
                  <a:srgbClr val="92D050"/>
                </a:solidFill>
              </a:rPr>
              <a:t>core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3399"/>
                </a:solidFill>
              </a:rPr>
              <a:t>border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noise</a:t>
            </a:r>
          </a:p>
        </p:txBody>
      </p:sp>
      <p:pic>
        <p:nvPicPr>
          <p:cNvPr id="16527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19" y="1611737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2743" name="Text Box 7"/>
          <p:cNvSpPr txBox="1">
            <a:spLocks noChangeArrowheads="1"/>
          </p:cNvSpPr>
          <p:nvPr/>
        </p:nvSpPr>
        <p:spPr bwMode="auto">
          <a:xfrm>
            <a:off x="4263483" y="5953475"/>
            <a:ext cx="327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Eps</a:t>
            </a:r>
            <a:r>
              <a:rPr lang="en-US" sz="2400" dirty="0"/>
              <a:t> = 10, </a:t>
            </a:r>
            <a:r>
              <a:rPr lang="en-US" sz="2400" dirty="0" err="1"/>
              <a:t>MinPts</a:t>
            </a:r>
            <a:r>
              <a:rPr lang="en-US" sz="2400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29697099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1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28873" y="466726"/>
            <a:ext cx="8426450" cy="8382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altLang="zh-CN" dirty="0">
                <a:ea typeface="宋体" pitchFamily="2" charset="-122"/>
              </a:rPr>
              <a:t>Density-Connected points</a:t>
            </a:r>
          </a:p>
        </p:txBody>
      </p:sp>
      <p:sp>
        <p:nvSpPr>
          <p:cNvPr id="14991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0661" y="1447800"/>
            <a:ext cx="7321550" cy="50292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Density edge</a:t>
            </a:r>
          </a:p>
          <a:p>
            <a:pPr lvl="1">
              <a:spcBef>
                <a:spcPct val="50000"/>
              </a:spcBef>
            </a:pPr>
            <a:r>
              <a:rPr lang="en-US" altLang="zh-CN" sz="2800" dirty="0">
                <a:ea typeface="宋体" pitchFamily="2" charset="-122"/>
              </a:rPr>
              <a:t>We place an </a:t>
            </a:r>
            <a:r>
              <a:rPr lang="en-US" altLang="zh-CN" sz="2800" dirty="0">
                <a:solidFill>
                  <a:srgbClr val="FF0000"/>
                </a:solidFill>
                <a:ea typeface="宋体" pitchFamily="2" charset="-122"/>
              </a:rPr>
              <a:t>edge</a:t>
            </a:r>
            <a:r>
              <a:rPr lang="en-US" altLang="zh-CN" sz="2800" dirty="0">
                <a:ea typeface="宋体" pitchFamily="2" charset="-122"/>
              </a:rPr>
              <a:t> between two core points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q</a:t>
            </a:r>
            <a:r>
              <a:rPr lang="en-US" altLang="zh-CN" sz="2800" dirty="0">
                <a:ea typeface="宋体" pitchFamily="2" charset="-122"/>
              </a:rPr>
              <a:t> and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800" dirty="0">
                <a:ea typeface="宋体" pitchFamily="2" charset="-122"/>
              </a:rPr>
              <a:t> if they are within distance </a:t>
            </a:r>
            <a:r>
              <a:rPr lang="en-US" altLang="zh-CN" sz="2800" dirty="0" err="1">
                <a:solidFill>
                  <a:srgbClr val="0070C0"/>
                </a:solidFill>
                <a:ea typeface="宋体" pitchFamily="2" charset="-122"/>
              </a:rPr>
              <a:t>Eps</a:t>
            </a:r>
            <a:r>
              <a:rPr lang="en-US" altLang="zh-CN" sz="2800" dirty="0">
                <a:ea typeface="宋体" pitchFamily="2" charset="-122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zh-CN" dirty="0">
              <a:solidFill>
                <a:srgbClr val="FF0000"/>
              </a:solidFill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Density-connected</a:t>
            </a:r>
          </a:p>
          <a:p>
            <a:pPr lvl="1">
              <a:spcBef>
                <a:spcPct val="50000"/>
              </a:spcBef>
            </a:pPr>
            <a:r>
              <a:rPr lang="en-US" altLang="zh-CN" sz="2800" dirty="0">
                <a:ea typeface="宋体" pitchFamily="2" charset="-122"/>
              </a:rPr>
              <a:t>A point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800" dirty="0">
                <a:ea typeface="宋体" pitchFamily="2" charset="-122"/>
              </a:rPr>
              <a:t> is </a:t>
            </a:r>
            <a:r>
              <a:rPr lang="en-US" altLang="zh-CN" sz="2800" dirty="0">
                <a:solidFill>
                  <a:srgbClr val="FF0000"/>
                </a:solidFill>
                <a:ea typeface="宋体" pitchFamily="2" charset="-122"/>
              </a:rPr>
              <a:t>density-connected</a:t>
            </a:r>
            <a:r>
              <a:rPr lang="en-US" altLang="zh-CN" sz="2800" dirty="0">
                <a:ea typeface="宋体" pitchFamily="2" charset="-122"/>
              </a:rPr>
              <a:t> to a point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q </a:t>
            </a:r>
            <a:r>
              <a:rPr lang="en-US" altLang="zh-CN" sz="2800" dirty="0">
                <a:ea typeface="宋体" pitchFamily="2" charset="-122"/>
              </a:rPr>
              <a:t>if there is a 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ea typeface="宋体" pitchFamily="2" charset="-122"/>
              </a:rPr>
              <a:t>path of edges </a:t>
            </a:r>
            <a:r>
              <a:rPr lang="en-US" altLang="zh-CN" sz="2800" dirty="0">
                <a:ea typeface="宋体" pitchFamily="2" charset="-122"/>
              </a:rPr>
              <a:t>from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p</a:t>
            </a:r>
            <a:r>
              <a:rPr lang="en-US" altLang="zh-CN" sz="2800" dirty="0">
                <a:ea typeface="宋体" pitchFamily="2" charset="-122"/>
              </a:rPr>
              <a:t> to </a:t>
            </a:r>
            <a:r>
              <a:rPr lang="en-US" altLang="zh-CN" sz="2800" dirty="0">
                <a:solidFill>
                  <a:srgbClr val="00B050"/>
                </a:solidFill>
                <a:ea typeface="宋体" pitchFamily="2" charset="-122"/>
              </a:rPr>
              <a:t>q</a:t>
            </a:r>
          </a:p>
        </p:txBody>
      </p:sp>
      <p:sp>
        <p:nvSpPr>
          <p:cNvPr id="1499140" name="Oval 1028"/>
          <p:cNvSpPr>
            <a:spLocks noChangeArrowheads="1"/>
          </p:cNvSpPr>
          <p:nvPr/>
        </p:nvSpPr>
        <p:spPr bwMode="auto">
          <a:xfrm>
            <a:off x="9610726" y="2382839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1" name="Oval 1029"/>
          <p:cNvSpPr>
            <a:spLocks noChangeArrowheads="1"/>
          </p:cNvSpPr>
          <p:nvPr/>
        </p:nvSpPr>
        <p:spPr bwMode="auto">
          <a:xfrm>
            <a:off x="9947276" y="24939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2" name="Oval 1030"/>
          <p:cNvSpPr>
            <a:spLocks noChangeArrowheads="1"/>
          </p:cNvSpPr>
          <p:nvPr/>
        </p:nvSpPr>
        <p:spPr bwMode="auto">
          <a:xfrm>
            <a:off x="9947276" y="215900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3" name="Oval 1031"/>
          <p:cNvSpPr>
            <a:spLocks noChangeArrowheads="1"/>
          </p:cNvSpPr>
          <p:nvPr/>
        </p:nvSpPr>
        <p:spPr bwMode="auto">
          <a:xfrm>
            <a:off x="9499601" y="2828926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4" name="Oval 1032"/>
          <p:cNvSpPr>
            <a:spLocks noChangeArrowheads="1"/>
          </p:cNvSpPr>
          <p:nvPr/>
        </p:nvSpPr>
        <p:spPr bwMode="auto">
          <a:xfrm>
            <a:off x="9723439" y="2606676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5" name="Oval 1033"/>
          <p:cNvSpPr>
            <a:spLocks noChangeArrowheads="1"/>
          </p:cNvSpPr>
          <p:nvPr/>
        </p:nvSpPr>
        <p:spPr bwMode="auto">
          <a:xfrm>
            <a:off x="9723439" y="2828926"/>
            <a:ext cx="98425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6" name="Oval 1034"/>
          <p:cNvSpPr>
            <a:spLocks noChangeArrowheads="1"/>
          </p:cNvSpPr>
          <p:nvPr/>
        </p:nvSpPr>
        <p:spPr bwMode="auto">
          <a:xfrm>
            <a:off x="10058401" y="2941639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7" name="Oval 1035"/>
          <p:cNvSpPr>
            <a:spLocks noChangeArrowheads="1"/>
          </p:cNvSpPr>
          <p:nvPr/>
        </p:nvSpPr>
        <p:spPr bwMode="auto">
          <a:xfrm>
            <a:off x="10058401" y="1935163"/>
            <a:ext cx="98425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8" name="Oval 1036"/>
          <p:cNvSpPr>
            <a:spLocks noChangeArrowheads="1"/>
          </p:cNvSpPr>
          <p:nvPr/>
        </p:nvSpPr>
        <p:spPr bwMode="auto">
          <a:xfrm>
            <a:off x="10728326" y="2606676"/>
            <a:ext cx="100013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49" name="Oval 1037"/>
          <p:cNvSpPr>
            <a:spLocks noChangeArrowheads="1"/>
          </p:cNvSpPr>
          <p:nvPr/>
        </p:nvSpPr>
        <p:spPr bwMode="auto">
          <a:xfrm>
            <a:off x="10506076" y="215900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0" name="Oval 1038"/>
          <p:cNvSpPr>
            <a:spLocks noChangeArrowheads="1"/>
          </p:cNvSpPr>
          <p:nvPr/>
        </p:nvSpPr>
        <p:spPr bwMode="auto">
          <a:xfrm>
            <a:off x="9947276" y="2717801"/>
            <a:ext cx="98425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1" name="Oval 1039"/>
          <p:cNvSpPr>
            <a:spLocks noChangeArrowheads="1"/>
          </p:cNvSpPr>
          <p:nvPr/>
        </p:nvSpPr>
        <p:spPr bwMode="auto">
          <a:xfrm>
            <a:off x="10169526" y="2493963"/>
            <a:ext cx="100013" cy="100012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2" name="Oval 1040"/>
          <p:cNvSpPr>
            <a:spLocks noChangeArrowheads="1"/>
          </p:cNvSpPr>
          <p:nvPr/>
        </p:nvSpPr>
        <p:spPr bwMode="auto">
          <a:xfrm>
            <a:off x="10393363" y="2828926"/>
            <a:ext cx="100012" cy="100013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3" name="Oval 1041"/>
          <p:cNvSpPr>
            <a:spLocks noChangeArrowheads="1"/>
          </p:cNvSpPr>
          <p:nvPr/>
        </p:nvSpPr>
        <p:spPr bwMode="auto">
          <a:xfrm>
            <a:off x="10952163" y="2941639"/>
            <a:ext cx="100012" cy="9842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4" name="Oval 1042"/>
          <p:cNvSpPr>
            <a:spLocks noChangeArrowheads="1"/>
          </p:cNvSpPr>
          <p:nvPr/>
        </p:nvSpPr>
        <p:spPr bwMode="auto">
          <a:xfrm>
            <a:off x="9677400" y="23622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5" name="Oval 1043"/>
          <p:cNvSpPr>
            <a:spLocks noChangeArrowheads="1"/>
          </p:cNvSpPr>
          <p:nvPr/>
        </p:nvSpPr>
        <p:spPr bwMode="auto">
          <a:xfrm>
            <a:off x="8961438" y="22352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6" name="Rectangle 1044"/>
          <p:cNvSpPr>
            <a:spLocks noChangeArrowheads="1"/>
          </p:cNvSpPr>
          <p:nvPr/>
        </p:nvSpPr>
        <p:spPr bwMode="auto">
          <a:xfrm>
            <a:off x="10560050" y="1974850"/>
            <a:ext cx="3810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</a:p>
        </p:txBody>
      </p:sp>
      <p:sp>
        <p:nvSpPr>
          <p:cNvPr id="1499157" name="Rectangle 1045"/>
          <p:cNvSpPr>
            <a:spLocks noChangeArrowheads="1"/>
          </p:cNvSpPr>
          <p:nvPr/>
        </p:nvSpPr>
        <p:spPr bwMode="auto">
          <a:xfrm>
            <a:off x="9188450" y="2660650"/>
            <a:ext cx="3810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q</a:t>
            </a:r>
          </a:p>
        </p:txBody>
      </p:sp>
      <p:sp>
        <p:nvSpPr>
          <p:cNvPr id="1499158" name="Oval 1046"/>
          <p:cNvSpPr>
            <a:spLocks noChangeArrowheads="1"/>
          </p:cNvSpPr>
          <p:nvPr/>
        </p:nvSpPr>
        <p:spPr bwMode="auto">
          <a:xfrm>
            <a:off x="9906000" y="1676400"/>
            <a:ext cx="1104900" cy="11049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9159" name="Rectangle 1047"/>
          <p:cNvSpPr>
            <a:spLocks noChangeArrowheads="1"/>
          </p:cNvSpPr>
          <p:nvPr/>
        </p:nvSpPr>
        <p:spPr bwMode="auto">
          <a:xfrm>
            <a:off x="9950450" y="2432050"/>
            <a:ext cx="6096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p</a:t>
            </a:r>
            <a:r>
              <a:rPr lang="en-US" altLang="zh-CN" b="1" i="1" baseline="-25000">
                <a:latin typeface="Times New Roman" pitchFamily="18" charset="0"/>
                <a:ea typeface="宋体" pitchFamily="2" charset="-122"/>
              </a:rPr>
              <a:t>1</a:t>
            </a:r>
          </a:p>
        </p:txBody>
      </p:sp>
      <p:sp>
        <p:nvSpPr>
          <p:cNvPr id="1499160" name="Line 1048"/>
          <p:cNvSpPr>
            <a:spLocks noChangeShapeType="1"/>
          </p:cNvSpPr>
          <p:nvPr/>
        </p:nvSpPr>
        <p:spPr bwMode="auto">
          <a:xfrm flipH="1">
            <a:off x="10026650" y="22796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99161" name="Group 1049"/>
          <p:cNvGrpSpPr>
            <a:grpSpLocks/>
          </p:cNvGrpSpPr>
          <p:nvPr/>
        </p:nvGrpSpPr>
        <p:grpSpPr bwMode="auto">
          <a:xfrm>
            <a:off x="8458200" y="4267200"/>
            <a:ext cx="2863850" cy="1638300"/>
            <a:chOff x="3428" y="2740"/>
            <a:chExt cx="1804" cy="1032"/>
          </a:xfrm>
        </p:grpSpPr>
        <p:sp>
          <p:nvSpPr>
            <p:cNvPr id="1499162" name="Oval 1050"/>
            <p:cNvSpPr>
              <a:spLocks noChangeArrowheads="1"/>
            </p:cNvSpPr>
            <p:nvPr/>
          </p:nvSpPr>
          <p:spPr bwMode="auto">
            <a:xfrm>
              <a:off x="3914" y="3089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3" name="Oval 1051"/>
            <p:cNvSpPr>
              <a:spLocks noChangeArrowheads="1"/>
            </p:cNvSpPr>
            <p:nvPr/>
          </p:nvSpPr>
          <p:spPr bwMode="auto">
            <a:xfrm>
              <a:off x="4126" y="3159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4" name="Oval 1052"/>
            <p:cNvSpPr>
              <a:spLocks noChangeArrowheads="1"/>
            </p:cNvSpPr>
            <p:nvPr/>
          </p:nvSpPr>
          <p:spPr bwMode="auto">
            <a:xfrm>
              <a:off x="4126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5" name="Oval 1053"/>
            <p:cNvSpPr>
              <a:spLocks noChangeArrowheads="1"/>
            </p:cNvSpPr>
            <p:nvPr/>
          </p:nvSpPr>
          <p:spPr bwMode="auto">
            <a:xfrm>
              <a:off x="3844" y="3370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6" name="Oval 1054"/>
            <p:cNvSpPr>
              <a:spLocks noChangeArrowheads="1"/>
            </p:cNvSpPr>
            <p:nvPr/>
          </p:nvSpPr>
          <p:spPr bwMode="auto">
            <a:xfrm>
              <a:off x="3985" y="3230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7" name="Oval 1055"/>
            <p:cNvSpPr>
              <a:spLocks noChangeArrowheads="1"/>
            </p:cNvSpPr>
            <p:nvPr/>
          </p:nvSpPr>
          <p:spPr bwMode="auto">
            <a:xfrm>
              <a:off x="4129" y="3514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8" name="Oval 1056"/>
            <p:cNvSpPr>
              <a:spLocks noChangeArrowheads="1"/>
            </p:cNvSpPr>
            <p:nvPr/>
          </p:nvSpPr>
          <p:spPr bwMode="auto">
            <a:xfrm>
              <a:off x="4196" y="3297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69" name="Oval 1057"/>
            <p:cNvSpPr>
              <a:spLocks noChangeArrowheads="1"/>
            </p:cNvSpPr>
            <p:nvPr/>
          </p:nvSpPr>
          <p:spPr bwMode="auto">
            <a:xfrm>
              <a:off x="4196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0" name="Oval 1058"/>
            <p:cNvSpPr>
              <a:spLocks noChangeArrowheads="1"/>
            </p:cNvSpPr>
            <p:nvPr/>
          </p:nvSpPr>
          <p:spPr bwMode="auto">
            <a:xfrm>
              <a:off x="4618" y="3230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1" name="Oval 1059"/>
            <p:cNvSpPr>
              <a:spLocks noChangeArrowheads="1"/>
            </p:cNvSpPr>
            <p:nvPr/>
          </p:nvSpPr>
          <p:spPr bwMode="auto">
            <a:xfrm>
              <a:off x="4478" y="2948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2" name="Oval 1060"/>
            <p:cNvSpPr>
              <a:spLocks noChangeArrowheads="1"/>
            </p:cNvSpPr>
            <p:nvPr/>
          </p:nvSpPr>
          <p:spPr bwMode="auto">
            <a:xfrm>
              <a:off x="3694" y="3252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3" name="Oval 1061"/>
            <p:cNvSpPr>
              <a:spLocks noChangeArrowheads="1"/>
            </p:cNvSpPr>
            <p:nvPr/>
          </p:nvSpPr>
          <p:spPr bwMode="auto">
            <a:xfrm>
              <a:off x="4266" y="3159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4" name="Oval 1062"/>
            <p:cNvSpPr>
              <a:spLocks noChangeArrowheads="1"/>
            </p:cNvSpPr>
            <p:nvPr/>
          </p:nvSpPr>
          <p:spPr bwMode="auto">
            <a:xfrm>
              <a:off x="4407" y="3370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5" name="Oval 1063"/>
            <p:cNvSpPr>
              <a:spLocks noChangeArrowheads="1"/>
            </p:cNvSpPr>
            <p:nvPr/>
          </p:nvSpPr>
          <p:spPr bwMode="auto">
            <a:xfrm>
              <a:off x="4759" y="3441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6" name="Rectangle 1064"/>
            <p:cNvSpPr>
              <a:spLocks noChangeArrowheads="1"/>
            </p:cNvSpPr>
            <p:nvPr/>
          </p:nvSpPr>
          <p:spPr bwMode="auto">
            <a:xfrm>
              <a:off x="3504" y="2832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p</a:t>
              </a:r>
            </a:p>
          </p:txBody>
        </p:sp>
        <p:sp>
          <p:nvSpPr>
            <p:cNvPr id="1499177" name="Rectangle 1065"/>
            <p:cNvSpPr>
              <a:spLocks noChangeArrowheads="1"/>
            </p:cNvSpPr>
            <p:nvPr/>
          </p:nvSpPr>
          <p:spPr bwMode="auto">
            <a:xfrm>
              <a:off x="4992" y="2832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q</a:t>
              </a:r>
            </a:p>
          </p:txBody>
        </p:sp>
        <p:sp>
          <p:nvSpPr>
            <p:cNvPr id="1499178" name="Oval 1066"/>
            <p:cNvSpPr>
              <a:spLocks noChangeArrowheads="1"/>
            </p:cNvSpPr>
            <p:nvPr/>
          </p:nvSpPr>
          <p:spPr bwMode="auto">
            <a:xfrm>
              <a:off x="4858" y="318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79" name="Oval 1067"/>
            <p:cNvSpPr>
              <a:spLocks noChangeArrowheads="1"/>
            </p:cNvSpPr>
            <p:nvPr/>
          </p:nvSpPr>
          <p:spPr bwMode="auto">
            <a:xfrm>
              <a:off x="4506" y="3207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0" name="Oval 1068"/>
            <p:cNvSpPr>
              <a:spLocks noChangeArrowheads="1"/>
            </p:cNvSpPr>
            <p:nvPr/>
          </p:nvSpPr>
          <p:spPr bwMode="auto">
            <a:xfrm>
              <a:off x="4647" y="3322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1" name="Oval 1069"/>
            <p:cNvSpPr>
              <a:spLocks noChangeArrowheads="1"/>
            </p:cNvSpPr>
            <p:nvPr/>
          </p:nvSpPr>
          <p:spPr bwMode="auto">
            <a:xfrm>
              <a:off x="4954" y="2942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2" name="Oval 1070"/>
            <p:cNvSpPr>
              <a:spLocks noChangeArrowheads="1"/>
            </p:cNvSpPr>
            <p:nvPr/>
          </p:nvSpPr>
          <p:spPr bwMode="auto">
            <a:xfrm>
              <a:off x="4602" y="2871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3" name="Oval 1071"/>
            <p:cNvSpPr>
              <a:spLocks noChangeArrowheads="1"/>
            </p:cNvSpPr>
            <p:nvPr/>
          </p:nvSpPr>
          <p:spPr bwMode="auto">
            <a:xfrm>
              <a:off x="4791" y="3034"/>
              <a:ext cx="63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4" name="Oval 1072"/>
            <p:cNvSpPr>
              <a:spLocks noChangeArrowheads="1"/>
            </p:cNvSpPr>
            <p:nvPr/>
          </p:nvSpPr>
          <p:spPr bwMode="auto">
            <a:xfrm>
              <a:off x="352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5" name="Oval 1073"/>
            <p:cNvSpPr>
              <a:spLocks noChangeArrowheads="1"/>
            </p:cNvSpPr>
            <p:nvPr/>
          </p:nvSpPr>
          <p:spPr bwMode="auto">
            <a:xfrm>
              <a:off x="3860" y="3076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6" name="Oval 1074"/>
            <p:cNvSpPr>
              <a:spLocks noChangeArrowheads="1"/>
            </p:cNvSpPr>
            <p:nvPr/>
          </p:nvSpPr>
          <p:spPr bwMode="auto">
            <a:xfrm>
              <a:off x="4244" y="298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7" name="Oval 1075"/>
            <p:cNvSpPr>
              <a:spLocks noChangeArrowheads="1"/>
            </p:cNvSpPr>
            <p:nvPr/>
          </p:nvSpPr>
          <p:spPr bwMode="auto">
            <a:xfrm>
              <a:off x="4484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8" name="Line 1076"/>
            <p:cNvSpPr>
              <a:spLocks noChangeShapeType="1"/>
            </p:cNvSpPr>
            <p:nvPr/>
          </p:nvSpPr>
          <p:spPr bwMode="auto">
            <a:xfrm flipV="1">
              <a:off x="3888" y="3312"/>
              <a:ext cx="28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89" name="Line 1077"/>
            <p:cNvSpPr>
              <a:spLocks noChangeShapeType="1"/>
            </p:cNvSpPr>
            <p:nvPr/>
          </p:nvSpPr>
          <p:spPr bwMode="auto">
            <a:xfrm flipH="1">
              <a:off x="4272" y="3264"/>
              <a:ext cx="240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0" name="Oval 1078"/>
            <p:cNvSpPr>
              <a:spLocks noChangeArrowheads="1"/>
            </p:cNvSpPr>
            <p:nvPr/>
          </p:nvSpPr>
          <p:spPr bwMode="auto">
            <a:xfrm>
              <a:off x="3818" y="2993"/>
              <a:ext cx="63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1" name="Oval 1079"/>
            <p:cNvSpPr>
              <a:spLocks noChangeArrowheads="1"/>
            </p:cNvSpPr>
            <p:nvPr/>
          </p:nvSpPr>
          <p:spPr bwMode="auto">
            <a:xfrm>
              <a:off x="3694" y="3044"/>
              <a:ext cx="62" cy="62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2" name="Oval 1080"/>
            <p:cNvSpPr>
              <a:spLocks noChangeArrowheads="1"/>
            </p:cNvSpPr>
            <p:nvPr/>
          </p:nvSpPr>
          <p:spPr bwMode="auto">
            <a:xfrm>
              <a:off x="3860" y="2807"/>
              <a:ext cx="62" cy="63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3" name="Oval 1081"/>
            <p:cNvSpPr>
              <a:spLocks noChangeArrowheads="1"/>
            </p:cNvSpPr>
            <p:nvPr/>
          </p:nvSpPr>
          <p:spPr bwMode="auto">
            <a:xfrm>
              <a:off x="3428" y="2740"/>
              <a:ext cx="696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4" name="Line 1082"/>
            <p:cNvSpPr>
              <a:spLocks noChangeShapeType="1"/>
            </p:cNvSpPr>
            <p:nvPr/>
          </p:nvSpPr>
          <p:spPr bwMode="auto">
            <a:xfrm>
              <a:off x="3744" y="3072"/>
              <a:ext cx="9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5" name="Line 1083"/>
            <p:cNvSpPr>
              <a:spLocks noChangeShapeType="1"/>
            </p:cNvSpPr>
            <p:nvPr/>
          </p:nvSpPr>
          <p:spPr bwMode="auto">
            <a:xfrm flipH="1">
              <a:off x="4560" y="3072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9196" name="Rectangle 1084"/>
            <p:cNvSpPr>
              <a:spLocks noChangeArrowheads="1"/>
            </p:cNvSpPr>
            <p:nvPr/>
          </p:nvSpPr>
          <p:spPr bwMode="auto">
            <a:xfrm>
              <a:off x="4176" y="3312"/>
              <a:ext cx="24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zh-CN" b="1" i="1">
                  <a:latin typeface="Times New Roman" pitchFamily="18" charset="0"/>
                  <a:ea typeface="宋体" pitchFamily="2" charset="-122"/>
                </a:rPr>
                <a:t>o</a:t>
              </a:r>
            </a:p>
          </p:txBody>
        </p:sp>
      </p:grpSp>
      <p:sp>
        <p:nvSpPr>
          <p:cNvPr id="1499197" name="Line 1085"/>
          <p:cNvSpPr>
            <a:spLocks noChangeShapeType="1"/>
          </p:cNvSpPr>
          <p:nvPr/>
        </p:nvSpPr>
        <p:spPr bwMode="auto">
          <a:xfrm flipV="1">
            <a:off x="9525000" y="25908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819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Algorithm</a:t>
            </a:r>
          </a:p>
        </p:txBody>
      </p:sp>
      <p:sp>
        <p:nvSpPr>
          <p:cNvPr id="165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Label points as </a:t>
            </a:r>
            <a:r>
              <a:rPr lang="en-US" sz="3200" dirty="0">
                <a:solidFill>
                  <a:srgbClr val="92D050"/>
                </a:solidFill>
              </a:rPr>
              <a:t>core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70C0"/>
                </a:solidFill>
              </a:rPr>
              <a:t>border </a:t>
            </a:r>
            <a:r>
              <a:rPr lang="en-US" sz="3200" dirty="0"/>
              <a:t>and </a:t>
            </a:r>
            <a:r>
              <a:rPr lang="en-US" sz="3200" dirty="0">
                <a:solidFill>
                  <a:srgbClr val="FF0000"/>
                </a:solidFill>
              </a:rPr>
              <a:t>noise</a:t>
            </a:r>
            <a:endParaRPr lang="en-US" sz="3200" dirty="0"/>
          </a:p>
          <a:p>
            <a:r>
              <a:rPr lang="en-US" sz="3200" dirty="0"/>
              <a:t>Eliminate </a:t>
            </a:r>
            <a:r>
              <a:rPr lang="en-US" sz="3200" dirty="0">
                <a:solidFill>
                  <a:srgbClr val="FF0000"/>
                </a:solidFill>
              </a:rPr>
              <a:t>noise</a:t>
            </a:r>
            <a:r>
              <a:rPr lang="en-US" sz="3200" dirty="0"/>
              <a:t> points</a:t>
            </a:r>
          </a:p>
          <a:p>
            <a:r>
              <a:rPr lang="en-US" sz="3200" dirty="0"/>
              <a:t>For every </a:t>
            </a:r>
            <a:r>
              <a:rPr lang="en-US" sz="3200" dirty="0">
                <a:solidFill>
                  <a:srgbClr val="92D050"/>
                </a:solidFill>
              </a:rPr>
              <a:t>core</a:t>
            </a:r>
            <a:r>
              <a:rPr lang="en-US" sz="3200" dirty="0"/>
              <a:t> point </a:t>
            </a:r>
            <a:r>
              <a:rPr lang="en-US" sz="3200" dirty="0">
                <a:solidFill>
                  <a:srgbClr val="92D050"/>
                </a:solidFill>
              </a:rPr>
              <a:t>p</a:t>
            </a:r>
            <a:r>
              <a:rPr lang="en-US" sz="3200" dirty="0"/>
              <a:t> that has not been assigned to a cluster</a:t>
            </a:r>
          </a:p>
          <a:p>
            <a:pPr lvl="1"/>
            <a:r>
              <a:rPr lang="en-US" sz="3200" dirty="0"/>
              <a:t>Create a new cluster with the point </a:t>
            </a:r>
            <a:r>
              <a:rPr lang="en-US" sz="3200" dirty="0">
                <a:solidFill>
                  <a:srgbClr val="92D050"/>
                </a:solidFill>
              </a:rPr>
              <a:t>p</a:t>
            </a:r>
            <a:r>
              <a:rPr lang="en-US" sz="3200" dirty="0"/>
              <a:t> and all the points that are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density-connected</a:t>
            </a:r>
            <a:r>
              <a:rPr lang="en-US" sz="3200" dirty="0"/>
              <a:t> to </a:t>
            </a:r>
            <a:r>
              <a:rPr lang="en-US" sz="3200" dirty="0">
                <a:solidFill>
                  <a:srgbClr val="92D050"/>
                </a:solidFill>
              </a:rPr>
              <a:t>p</a:t>
            </a:r>
            <a:r>
              <a:rPr lang="en-US" sz="3200" dirty="0"/>
              <a:t>.</a:t>
            </a:r>
          </a:p>
          <a:p>
            <a:r>
              <a:rPr lang="en-US" sz="3200" dirty="0"/>
              <a:t>Assign </a:t>
            </a:r>
            <a:r>
              <a:rPr lang="en-US" sz="3200" dirty="0">
                <a:solidFill>
                  <a:srgbClr val="0070C0"/>
                </a:solidFill>
              </a:rPr>
              <a:t>border</a:t>
            </a:r>
            <a:r>
              <a:rPr lang="en-US" sz="3200" dirty="0"/>
              <a:t> points to the cluster of  the closest core point.</a:t>
            </a:r>
          </a:p>
        </p:txBody>
      </p:sp>
    </p:spTree>
    <p:extLst>
      <p:ext uri="{BB962C8B-B14F-4D97-AF65-F5344CB8AC3E}">
        <p14:creationId xmlns:p14="http://schemas.microsoft.com/office/powerpoint/2010/main" val="33141856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9652000" cy="1066800"/>
          </a:xfrm>
        </p:spPr>
        <p:txBody>
          <a:bodyPr>
            <a:normAutofit/>
          </a:bodyPr>
          <a:lstStyle/>
          <a:p>
            <a:r>
              <a:rPr lang="en-US" dirty="0"/>
              <a:t>DBSCAN: Determining </a:t>
            </a:r>
            <a:r>
              <a:rPr lang="en-US" dirty="0" err="1"/>
              <a:t>Eps</a:t>
            </a:r>
            <a:r>
              <a:rPr lang="en-US" dirty="0"/>
              <a:t> and </a:t>
            </a:r>
            <a:r>
              <a:rPr lang="en-US" dirty="0" err="1"/>
              <a:t>MinPts</a:t>
            </a:r>
            <a:endParaRPr lang="en-US" dirty="0"/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3999"/>
            <a:ext cx="11277600" cy="2590797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Idea: for points in a cluster, their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baseline="30000" dirty="0">
                <a:solidFill>
                  <a:srgbClr val="0070C0"/>
                </a:solidFill>
              </a:rPr>
              <a:t>th</a:t>
            </a:r>
            <a:r>
              <a:rPr lang="en-US" dirty="0"/>
              <a:t> nearest neighbors are at roughly the same distance</a:t>
            </a:r>
          </a:p>
          <a:p>
            <a:pPr>
              <a:lnSpc>
                <a:spcPct val="90000"/>
              </a:lnSpc>
            </a:pPr>
            <a:r>
              <a:rPr lang="en-US" dirty="0"/>
              <a:t>Noise points have the </a:t>
            </a:r>
            <a:r>
              <a:rPr lang="en-US" dirty="0" err="1">
                <a:solidFill>
                  <a:srgbClr val="0070C0"/>
                </a:solidFill>
              </a:rPr>
              <a:t>k</a:t>
            </a:r>
            <a:r>
              <a:rPr lang="en-US" baseline="30000" dirty="0" err="1">
                <a:solidFill>
                  <a:srgbClr val="0070C0"/>
                </a:solidFill>
              </a:rPr>
              <a:t>th</a:t>
            </a:r>
            <a:r>
              <a:rPr lang="en-US" dirty="0"/>
              <a:t> nearest neighbor at farther distance</a:t>
            </a:r>
          </a:p>
          <a:p>
            <a:pPr>
              <a:lnSpc>
                <a:spcPct val="90000"/>
              </a:lnSpc>
            </a:pPr>
            <a:r>
              <a:rPr lang="en-US" dirty="0"/>
              <a:t>So, plot sorted distance of every point to its </a:t>
            </a:r>
            <a:r>
              <a:rPr lang="en-US" dirty="0" err="1">
                <a:solidFill>
                  <a:srgbClr val="0070C0"/>
                </a:solidFill>
              </a:rPr>
              <a:t>k</a:t>
            </a:r>
            <a:r>
              <a:rPr lang="en-US" baseline="30000" dirty="0" err="1">
                <a:solidFill>
                  <a:srgbClr val="0070C0"/>
                </a:solidFill>
              </a:rPr>
              <a:t>th</a:t>
            </a:r>
            <a:r>
              <a:rPr lang="en-US" dirty="0"/>
              <a:t> nearest neighbor</a:t>
            </a:r>
          </a:p>
          <a:p>
            <a:pPr>
              <a:lnSpc>
                <a:spcPct val="90000"/>
              </a:lnSpc>
            </a:pPr>
            <a:r>
              <a:rPr lang="en-US" dirty="0"/>
              <a:t>Find the distance </a:t>
            </a:r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/>
              <a:t> where there is a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dirty="0"/>
              <a:t>” in the curve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solidFill>
                  <a:srgbClr val="0070C0"/>
                </a:solidFill>
              </a:rPr>
              <a:t>Eps</a:t>
            </a:r>
            <a:r>
              <a:rPr lang="en-US" dirty="0">
                <a:solidFill>
                  <a:srgbClr val="0070C0"/>
                </a:solidFill>
              </a:rPr>
              <a:t> = d, </a:t>
            </a:r>
            <a:r>
              <a:rPr lang="en-US" dirty="0" err="1">
                <a:solidFill>
                  <a:srgbClr val="0070C0"/>
                </a:solidFill>
              </a:rPr>
              <a:t>MinPts</a:t>
            </a:r>
            <a:r>
              <a:rPr lang="en-US" dirty="0">
                <a:solidFill>
                  <a:srgbClr val="0070C0"/>
                </a:solidFill>
              </a:rPr>
              <a:t> = k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655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79" y="3810000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7010400" y="5867400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763000" y="5638800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Eps</a:t>
            </a:r>
            <a:r>
              <a:rPr lang="en-US" dirty="0"/>
              <a:t> ~ 7-10</a:t>
            </a:r>
          </a:p>
          <a:p>
            <a:r>
              <a:rPr lang="en-US" dirty="0" err="1"/>
              <a:t>MinPts</a:t>
            </a:r>
            <a:r>
              <a:rPr lang="en-US" dirty="0"/>
              <a:t> = 4</a:t>
            </a:r>
          </a:p>
        </p:txBody>
      </p:sp>
    </p:spTree>
    <p:extLst>
      <p:ext uri="{BB962C8B-B14F-4D97-AF65-F5344CB8AC3E}">
        <p14:creationId xmlns:p14="http://schemas.microsoft.com/office/powerpoint/2010/main" val="32306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7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466901"/>
            <a:ext cx="8280400" cy="870840"/>
          </a:xfrm>
        </p:spPr>
        <p:txBody>
          <a:bodyPr>
            <a:noAutofit/>
          </a:bodyPr>
          <a:lstStyle/>
          <a:p>
            <a:r>
              <a:rPr lang="en-US" dirty="0"/>
              <a:t>When DBSCAN Works Well</a:t>
            </a:r>
          </a:p>
        </p:txBody>
      </p:sp>
      <p:pic>
        <p:nvPicPr>
          <p:cNvPr id="1653763" name="Picture 2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" y="1446485"/>
            <a:ext cx="4872038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3764" name="Text Box 2052"/>
          <p:cNvSpPr txBox="1">
            <a:spLocks noChangeArrowheads="1"/>
          </p:cNvSpPr>
          <p:nvPr/>
        </p:nvSpPr>
        <p:spPr bwMode="auto">
          <a:xfrm>
            <a:off x="2514600" y="4768329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Original Points</a:t>
            </a:r>
          </a:p>
        </p:txBody>
      </p:sp>
      <p:grpSp>
        <p:nvGrpSpPr>
          <p:cNvPr id="1653765" name="Group 2053"/>
          <p:cNvGrpSpPr>
            <a:grpSpLocks/>
          </p:cNvGrpSpPr>
          <p:nvPr/>
        </p:nvGrpSpPr>
        <p:grpSpPr bwMode="auto">
          <a:xfrm>
            <a:off x="6286501" y="1295400"/>
            <a:ext cx="4872037" cy="3871911"/>
            <a:chOff x="2691" y="633"/>
            <a:chExt cx="3069" cy="2439"/>
          </a:xfrm>
        </p:grpSpPr>
        <p:pic>
          <p:nvPicPr>
            <p:cNvPr id="1653766" name="Picture 20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" y="633"/>
              <a:ext cx="3069" cy="2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3767" name="Text Box 2055"/>
            <p:cNvSpPr txBox="1">
              <a:spLocks noChangeArrowheads="1"/>
            </p:cNvSpPr>
            <p:nvPr/>
          </p:nvSpPr>
          <p:spPr bwMode="auto">
            <a:xfrm>
              <a:off x="3771" y="2781"/>
              <a:ext cx="15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Clusters</a:t>
              </a:r>
            </a:p>
          </p:txBody>
        </p:sp>
      </p:grpSp>
      <p:sp>
        <p:nvSpPr>
          <p:cNvPr id="1653768" name="Text Box 2056"/>
          <p:cNvSpPr txBox="1">
            <a:spLocks noChangeArrowheads="1"/>
          </p:cNvSpPr>
          <p:nvPr/>
        </p:nvSpPr>
        <p:spPr bwMode="auto">
          <a:xfrm>
            <a:off x="1600200" y="5562600"/>
            <a:ext cx="723714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Resistant to Noise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 Can handle clusters of different shapes and sizes</a:t>
            </a:r>
          </a:p>
        </p:txBody>
      </p:sp>
    </p:spTree>
    <p:extLst>
      <p:ext uri="{BB962C8B-B14F-4D97-AF65-F5344CB8AC3E}">
        <p14:creationId xmlns:p14="http://schemas.microsoft.com/office/powerpoint/2010/main" val="4897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768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437437" cy="1066799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ea typeface="宋体" pitchFamily="2" charset="-122"/>
              </a:rPr>
              <a:t>DBSCAN: Sensitive to Parameters</a:t>
            </a:r>
            <a:endParaRPr lang="en-US" altLang="zh-CN" sz="3200" dirty="0">
              <a:ea typeface="宋体" pitchFamily="2" charset="-122"/>
            </a:endParaRPr>
          </a:p>
        </p:txBody>
      </p:sp>
      <p:pic>
        <p:nvPicPr>
          <p:cNvPr id="16660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371600"/>
            <a:ext cx="8305800" cy="3124200"/>
          </a:xfrm>
        </p:spPr>
      </p:pic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24400"/>
            <a:ext cx="8534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55988"/>
            <a:ext cx="1524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53052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707" y="466170"/>
            <a:ext cx="82804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DBSCAN Does NOT Work Well</a:t>
            </a:r>
          </a:p>
        </p:txBody>
      </p:sp>
      <p:sp>
        <p:nvSpPr>
          <p:cNvPr id="1654787" name="Text Box 3"/>
          <p:cNvSpPr txBox="1">
            <a:spLocks noChangeArrowheads="1"/>
          </p:cNvSpPr>
          <p:nvPr/>
        </p:nvSpPr>
        <p:spPr bwMode="auto">
          <a:xfrm>
            <a:off x="2640013" y="4160221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Original Points</a:t>
            </a:r>
          </a:p>
        </p:txBody>
      </p:sp>
      <p:sp>
        <p:nvSpPr>
          <p:cNvPr id="1654788" name="Rectangle 4"/>
          <p:cNvSpPr>
            <a:spLocks noChangeArrowheads="1"/>
          </p:cNvSpPr>
          <p:nvPr/>
        </p:nvSpPr>
        <p:spPr bwMode="auto">
          <a:xfrm>
            <a:off x="4572000" y="222885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54789" name="Picture 5" descr="fish_clu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63" y="1752600"/>
            <a:ext cx="3048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4790" name="Rectangle 6"/>
          <p:cNvSpPr>
            <a:spLocks noChangeArrowheads="1"/>
          </p:cNvSpPr>
          <p:nvPr/>
        </p:nvSpPr>
        <p:spPr bwMode="auto">
          <a:xfrm>
            <a:off x="5154613" y="27892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1" name="Object 7"/>
          <p:cNvGraphicFramePr>
            <a:graphicFrameLocks noChangeAspect="1"/>
          </p:cNvGraphicFramePr>
          <p:nvPr/>
        </p:nvGraphicFramePr>
        <p:xfrm>
          <a:off x="6172201" y="1416050"/>
          <a:ext cx="3363913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686706" imgH="3177815" progId="MSPhotoEd.3">
                  <p:embed/>
                </p:oleObj>
              </mc:Choice>
              <mc:Fallback>
                <p:oleObj r:id="rId3" imgW="4686706" imgH="3177815" progId="MSPhotoEd.3">
                  <p:embed/>
                  <p:pic>
                    <p:nvPicPr>
                      <p:cNvPr id="16547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1416050"/>
                        <a:ext cx="3363913" cy="228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2" name="Rectangle 8"/>
          <p:cNvSpPr>
            <a:spLocks noChangeArrowheads="1"/>
          </p:cNvSpPr>
          <p:nvPr/>
        </p:nvSpPr>
        <p:spPr bwMode="auto">
          <a:xfrm>
            <a:off x="6324600" y="3702050"/>
            <a:ext cx="2514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MinPts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=4, Eps=9.75).</a:t>
            </a:r>
            <a:r>
              <a:rPr lang="en-US" sz="1050" dirty="0">
                <a:latin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654793" name="Rectangle 9"/>
          <p:cNvSpPr>
            <a:spLocks noChangeArrowheads="1"/>
          </p:cNvSpPr>
          <p:nvPr/>
        </p:nvSpPr>
        <p:spPr bwMode="auto">
          <a:xfrm>
            <a:off x="5154613" y="278923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654794" name="Object 10"/>
          <p:cNvGraphicFramePr>
            <a:graphicFrameLocks noChangeAspect="1"/>
          </p:cNvGraphicFramePr>
          <p:nvPr/>
        </p:nvGraphicFramePr>
        <p:xfrm>
          <a:off x="6248401" y="4083050"/>
          <a:ext cx="336391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686706" imgH="3177815" progId="MSPhotoEd.3">
                  <p:embed/>
                </p:oleObj>
              </mc:Choice>
              <mc:Fallback>
                <p:oleObj r:id="rId5" imgW="4686706" imgH="3177815" progId="MSPhotoEd.3">
                  <p:embed/>
                  <p:pic>
                    <p:nvPicPr>
                      <p:cNvPr id="16547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4083050"/>
                        <a:ext cx="336391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4795" name="Rectangle 11"/>
          <p:cNvSpPr>
            <a:spLocks noChangeArrowheads="1"/>
          </p:cNvSpPr>
          <p:nvPr/>
        </p:nvSpPr>
        <p:spPr bwMode="auto">
          <a:xfrm>
            <a:off x="6248400" y="6369050"/>
            <a:ext cx="2514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MinPts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=4, Eps=9.92)</a:t>
            </a:r>
          </a:p>
        </p:txBody>
      </p:sp>
      <p:sp>
        <p:nvSpPr>
          <p:cNvPr id="1654796" name="Text Box 12"/>
          <p:cNvSpPr txBox="1">
            <a:spLocks noChangeArrowheads="1"/>
          </p:cNvSpPr>
          <p:nvPr/>
        </p:nvSpPr>
        <p:spPr bwMode="auto">
          <a:xfrm>
            <a:off x="596107" y="5077380"/>
            <a:ext cx="5105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Varying densities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/>
              <a:t> High-dimensional data</a:t>
            </a:r>
          </a:p>
        </p:txBody>
      </p:sp>
    </p:spTree>
    <p:extLst>
      <p:ext uri="{BB962C8B-B14F-4D97-AF65-F5344CB8AC3E}">
        <p14:creationId xmlns:p14="http://schemas.microsoft.com/office/powerpoint/2010/main" val="34984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4796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PAM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CLARANS</a:t>
            </a:r>
            <a:r>
              <a:rPr lang="en-US" dirty="0"/>
              <a:t>: Solutions for the </a:t>
            </a:r>
            <a:r>
              <a:rPr lang="en-US" dirty="0">
                <a:solidFill>
                  <a:srgbClr val="0070C0"/>
                </a:solidFill>
              </a:rPr>
              <a:t>k-</a:t>
            </a:r>
            <a:r>
              <a:rPr lang="en-US" dirty="0" err="1">
                <a:solidFill>
                  <a:srgbClr val="0070C0"/>
                </a:solidFill>
              </a:rPr>
              <a:t>medoids</a:t>
            </a:r>
            <a:r>
              <a:rPr lang="en-US" dirty="0"/>
              <a:t> problem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BIRCH</a:t>
            </a:r>
            <a:r>
              <a:rPr lang="en-US" dirty="0"/>
              <a:t>: Constructs a </a:t>
            </a:r>
            <a:r>
              <a:rPr lang="en-US" dirty="0">
                <a:solidFill>
                  <a:srgbClr val="0070C0"/>
                </a:solidFill>
              </a:rPr>
              <a:t>hierarchical tree </a:t>
            </a:r>
            <a:r>
              <a:rPr lang="en-US" dirty="0"/>
              <a:t>that acts a summary of the data, and then clusters the leaves.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MST</a:t>
            </a:r>
            <a:r>
              <a:rPr lang="en-US" dirty="0"/>
              <a:t>: Clustering using the </a:t>
            </a:r>
            <a:r>
              <a:rPr lang="en-US" dirty="0">
                <a:solidFill>
                  <a:srgbClr val="0070C0"/>
                </a:solidFill>
              </a:rPr>
              <a:t>Minimum Spanning Tree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ROCK</a:t>
            </a:r>
            <a:r>
              <a:rPr lang="en-US" dirty="0"/>
              <a:t>: clustering </a:t>
            </a:r>
            <a:r>
              <a:rPr lang="en-US" dirty="0">
                <a:solidFill>
                  <a:srgbClr val="0070C0"/>
                </a:solidFill>
              </a:rPr>
              <a:t>categorical data </a:t>
            </a:r>
            <a:r>
              <a:rPr lang="en-US" dirty="0"/>
              <a:t>by neighbor and link analysis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LIMBO, COOLCAT</a:t>
            </a:r>
            <a:r>
              <a:rPr lang="en-US" dirty="0"/>
              <a:t>: Clustering </a:t>
            </a:r>
            <a:r>
              <a:rPr lang="en-US" dirty="0">
                <a:solidFill>
                  <a:srgbClr val="0070C0"/>
                </a:solidFill>
              </a:rPr>
              <a:t>categorical data</a:t>
            </a:r>
            <a:r>
              <a:rPr lang="en-US" dirty="0"/>
              <a:t> using </a:t>
            </a:r>
            <a:r>
              <a:rPr lang="en-US" dirty="0">
                <a:solidFill>
                  <a:srgbClr val="0070C0"/>
                </a:solidFill>
              </a:rPr>
              <a:t>information theoretic</a:t>
            </a:r>
            <a:r>
              <a:rPr lang="en-US" dirty="0"/>
              <a:t> tools.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CURE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algorithm uses different representation of the cluster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CHAMELEON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Hierarchical</a:t>
            </a:r>
            <a:r>
              <a:rPr lang="en-US" dirty="0"/>
              <a:t> algorithm uses </a:t>
            </a:r>
            <a:r>
              <a:rPr lang="en-US" dirty="0">
                <a:solidFill>
                  <a:srgbClr val="0070C0"/>
                </a:solidFill>
              </a:rPr>
              <a:t>closeness and interconnectivity</a:t>
            </a:r>
            <a:r>
              <a:rPr lang="en-US" dirty="0"/>
              <a:t> for merging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781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Evaluation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818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Evaluation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We need to evaluate the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dirty="0"/>
              <a:t>” of the resulting clusters?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But “</a:t>
            </a:r>
            <a:r>
              <a:rPr lang="en-US" dirty="0">
                <a:solidFill>
                  <a:srgbClr val="0070C0"/>
                </a:solidFill>
              </a:rPr>
              <a:t>clustering lies in the eye of the beholder</a:t>
            </a:r>
            <a:r>
              <a:rPr lang="en-US" dirty="0"/>
              <a:t>”! 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00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Exclusive </a:t>
            </a:r>
            <a:r>
              <a:rPr lang="en-US" dirty="0"/>
              <a:t>(or </a:t>
            </a:r>
            <a:r>
              <a:rPr lang="en-US" dirty="0">
                <a:solidFill>
                  <a:srgbClr val="00B0F0"/>
                </a:solidFill>
              </a:rPr>
              <a:t>non-overlapping</a:t>
            </a:r>
            <a:r>
              <a:rPr lang="en-US" dirty="0"/>
              <a:t>) 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non-exclusive </a:t>
            </a:r>
            <a:r>
              <a:rPr lang="en-US" dirty="0"/>
              <a:t>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overlapping</a:t>
            </a:r>
            <a:r>
              <a:rPr lang="en-US" dirty="0"/>
              <a:t>)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non-exclusive </a:t>
            </a:r>
            <a:r>
              <a:rPr lang="en-US" dirty="0" err="1"/>
              <a:t>clusterings</a:t>
            </a:r>
            <a:r>
              <a:rPr lang="en-US" dirty="0"/>
              <a:t>, points may belong to multiple clusters.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dirty="0"/>
              <a:t>Points that belong to multiple classes, or ‘border’ points</a:t>
            </a:r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Fuzzy</a:t>
            </a:r>
            <a:r>
              <a:rPr lang="en-US" dirty="0"/>
              <a:t> (or </a:t>
            </a:r>
            <a:r>
              <a:rPr lang="en-US" dirty="0">
                <a:solidFill>
                  <a:srgbClr val="00B0F0"/>
                </a:solidFill>
              </a:rPr>
              <a:t>soft</a:t>
            </a:r>
            <a:r>
              <a:rPr lang="en-US" dirty="0"/>
              <a:t>) 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non-fuzzy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hard</a:t>
            </a:r>
            <a:r>
              <a:rPr lang="en-US" dirty="0"/>
              <a:t>)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fuzzy clustering, a point belongs to every cluster with some weight between 0 and 1</a:t>
            </a:r>
          </a:p>
          <a:p>
            <a:pPr marL="1017270" lvl="2" indent="-285750">
              <a:lnSpc>
                <a:spcPct val="80000"/>
              </a:lnSpc>
            </a:pPr>
            <a:r>
              <a:rPr lang="en-US" sz="1800" dirty="0"/>
              <a:t>Weights usually must sum to 1 (often interpreted as </a:t>
            </a:r>
            <a:r>
              <a:rPr lang="en-US" sz="1800" dirty="0">
                <a:solidFill>
                  <a:srgbClr val="FF0000"/>
                </a:solidFill>
              </a:rPr>
              <a:t>probabilities</a:t>
            </a:r>
            <a:r>
              <a:rPr lang="en-US" sz="1800" dirty="0"/>
              <a:t>)</a:t>
            </a:r>
          </a:p>
          <a:p>
            <a:pPr marL="342900" indent="-342900">
              <a:lnSpc>
                <a:spcPct val="8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</a:pPr>
            <a:r>
              <a:rPr lang="en-US" dirty="0">
                <a:solidFill>
                  <a:srgbClr val="00B0F0"/>
                </a:solidFill>
              </a:rPr>
              <a:t>Partial </a:t>
            </a:r>
            <a:r>
              <a:rPr lang="en-US" dirty="0"/>
              <a:t>versus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complete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dirty="0"/>
              <a:t>In some cases, we only want to cluster some of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6770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4" y="527561"/>
            <a:ext cx="10829925" cy="1066800"/>
          </a:xfrm>
        </p:spPr>
        <p:txBody>
          <a:bodyPr>
            <a:normAutofit/>
          </a:bodyPr>
          <a:lstStyle/>
          <a:p>
            <a:r>
              <a:rPr lang="en-US" dirty="0"/>
              <a:t>Quality of Clustering can be Ambiguous</a:t>
            </a:r>
          </a:p>
        </p:txBody>
      </p:sp>
      <p:grpSp>
        <p:nvGrpSpPr>
          <p:cNvPr id="1537115" name="Group 91"/>
          <p:cNvGrpSpPr>
            <a:grpSpLocks/>
          </p:cNvGrpSpPr>
          <p:nvPr/>
        </p:nvGrpSpPr>
        <p:grpSpPr bwMode="auto">
          <a:xfrm>
            <a:off x="1616584" y="2192816"/>
            <a:ext cx="3344863" cy="1479550"/>
            <a:chOff x="432" y="1200"/>
            <a:chExt cx="2107" cy="932"/>
          </a:xfrm>
        </p:grpSpPr>
        <p:grpSp>
          <p:nvGrpSpPr>
            <p:cNvPr id="1537027" name="Group 3"/>
            <p:cNvGrpSpPr>
              <a:grpSpLocks noChangeAspect="1"/>
            </p:cNvGrpSpPr>
            <p:nvPr/>
          </p:nvGrpSpPr>
          <p:grpSpPr bwMode="auto">
            <a:xfrm>
              <a:off x="432" y="1200"/>
              <a:ext cx="2107" cy="516"/>
              <a:chOff x="2464" y="2296"/>
              <a:chExt cx="2634" cy="646"/>
            </a:xfrm>
          </p:grpSpPr>
          <p:sp>
            <p:nvSpPr>
              <p:cNvPr id="1537028" name="Oval 4"/>
              <p:cNvSpPr>
                <a:spLocks noChangeAspect="1" noChangeArrowheads="1"/>
              </p:cNvSpPr>
              <p:nvPr/>
            </p:nvSpPr>
            <p:spPr bwMode="auto">
              <a:xfrm>
                <a:off x="45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29" name="Oval 5"/>
              <p:cNvSpPr>
                <a:spLocks noChangeAspect="1" noChangeArrowheads="1"/>
              </p:cNvSpPr>
              <p:nvPr/>
            </p:nvSpPr>
            <p:spPr bwMode="auto">
              <a:xfrm>
                <a:off x="4312" y="284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0" name="Oval 6"/>
              <p:cNvSpPr>
                <a:spLocks noChangeAspect="1" noChangeArrowheads="1"/>
              </p:cNvSpPr>
              <p:nvPr/>
            </p:nvSpPr>
            <p:spPr bwMode="auto">
              <a:xfrm>
                <a:off x="4466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1" name="Oval 7"/>
              <p:cNvSpPr>
                <a:spLocks noChangeAspect="1" noChangeArrowheads="1"/>
              </p:cNvSpPr>
              <p:nvPr/>
            </p:nvSpPr>
            <p:spPr bwMode="auto">
              <a:xfrm>
                <a:off x="4410" y="274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2" name="Oval 8"/>
              <p:cNvSpPr>
                <a:spLocks noChangeAspect="1" noChangeArrowheads="1"/>
              </p:cNvSpPr>
              <p:nvPr/>
            </p:nvSpPr>
            <p:spPr bwMode="auto">
              <a:xfrm>
                <a:off x="4326" y="247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3" name="Oval 9"/>
              <p:cNvSpPr>
                <a:spLocks noChangeAspect="1" noChangeArrowheads="1"/>
              </p:cNvSpPr>
              <p:nvPr/>
            </p:nvSpPr>
            <p:spPr bwMode="auto">
              <a:xfrm>
                <a:off x="4158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4" name="Oval 10"/>
              <p:cNvSpPr>
                <a:spLocks noChangeAspect="1" noChangeArrowheads="1"/>
              </p:cNvSpPr>
              <p:nvPr/>
            </p:nvSpPr>
            <p:spPr bwMode="auto">
              <a:xfrm>
                <a:off x="424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5" name="Oval 11"/>
              <p:cNvSpPr>
                <a:spLocks noChangeAspect="1" noChangeArrowheads="1"/>
              </p:cNvSpPr>
              <p:nvPr/>
            </p:nvSpPr>
            <p:spPr bwMode="auto">
              <a:xfrm>
                <a:off x="4788" y="271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6" name="Oval 12"/>
              <p:cNvSpPr>
                <a:spLocks noChangeAspect="1" noChangeArrowheads="1"/>
              </p:cNvSpPr>
              <p:nvPr/>
            </p:nvSpPr>
            <p:spPr bwMode="auto">
              <a:xfrm>
                <a:off x="5012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7" name="Oval 13"/>
              <p:cNvSpPr>
                <a:spLocks noChangeAspect="1" noChangeArrowheads="1"/>
              </p:cNvSpPr>
              <p:nvPr/>
            </p:nvSpPr>
            <p:spPr bwMode="auto">
              <a:xfrm>
                <a:off x="478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8" name="Oval 14"/>
              <p:cNvSpPr>
                <a:spLocks noChangeAspect="1" noChangeArrowheads="1"/>
              </p:cNvSpPr>
              <p:nvPr/>
            </p:nvSpPr>
            <p:spPr bwMode="auto">
              <a:xfrm flipV="1">
                <a:off x="2870" y="2422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39" name="Oval 15"/>
              <p:cNvSpPr>
                <a:spLocks noChangeAspect="1" noChangeArrowheads="1"/>
              </p:cNvSpPr>
              <p:nvPr/>
            </p:nvSpPr>
            <p:spPr bwMode="auto">
              <a:xfrm flipV="1">
                <a:off x="2618" y="231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0" name="Oval 16"/>
              <p:cNvSpPr>
                <a:spLocks noChangeAspect="1" noChangeArrowheads="1"/>
              </p:cNvSpPr>
              <p:nvPr/>
            </p:nvSpPr>
            <p:spPr bwMode="auto">
              <a:xfrm flipV="1">
                <a:off x="2772" y="229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1" name="Oval 17"/>
              <p:cNvSpPr>
                <a:spLocks noChangeAspect="1" noChangeArrowheads="1"/>
              </p:cNvSpPr>
              <p:nvPr/>
            </p:nvSpPr>
            <p:spPr bwMode="auto">
              <a:xfrm flipV="1">
                <a:off x="2716" y="240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2" name="Oval 18"/>
              <p:cNvSpPr>
                <a:spLocks noChangeAspect="1" noChangeArrowheads="1"/>
              </p:cNvSpPr>
              <p:nvPr/>
            </p:nvSpPr>
            <p:spPr bwMode="auto">
              <a:xfrm flipV="1">
                <a:off x="2632" y="267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3" name="Oval 19"/>
              <p:cNvSpPr>
                <a:spLocks noChangeAspect="1" noChangeArrowheads="1"/>
              </p:cNvSpPr>
              <p:nvPr/>
            </p:nvSpPr>
            <p:spPr bwMode="auto">
              <a:xfrm flipV="1">
                <a:off x="2464" y="2730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4" name="Oval 20"/>
              <p:cNvSpPr>
                <a:spLocks noChangeAspect="1" noChangeArrowheads="1"/>
              </p:cNvSpPr>
              <p:nvPr/>
            </p:nvSpPr>
            <p:spPr bwMode="auto">
              <a:xfrm flipV="1">
                <a:off x="2548" y="285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5" name="Oval 21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436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6" name="Oval 22"/>
              <p:cNvSpPr>
                <a:spLocks noChangeAspect="1" noChangeArrowheads="1"/>
              </p:cNvSpPr>
              <p:nvPr/>
            </p:nvSpPr>
            <p:spPr bwMode="auto">
              <a:xfrm flipV="1">
                <a:off x="3318" y="2534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47" name="Oval 23"/>
              <p:cNvSpPr>
                <a:spLocks noChangeAspect="1" noChangeArrowheads="1"/>
              </p:cNvSpPr>
              <p:nvPr/>
            </p:nvSpPr>
            <p:spPr bwMode="auto">
              <a:xfrm flipV="1">
                <a:off x="3094" y="2618"/>
                <a:ext cx="86" cy="8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1" name="Rectangle 87"/>
            <p:cNvSpPr>
              <a:spLocks noChangeArrowheads="1"/>
            </p:cNvSpPr>
            <p:nvPr/>
          </p:nvSpPr>
          <p:spPr bwMode="auto">
            <a:xfrm>
              <a:off x="624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 New Roman" charset="0"/>
                  <a:cs typeface="Times New Roman" charset="0"/>
                </a:rPr>
                <a:t>How many clusters?</a:t>
              </a:r>
              <a:endParaRPr lang="en-US" sz="1600">
                <a:latin typeface="Times New Roman" charset="0"/>
              </a:endParaRPr>
            </a:p>
          </p:txBody>
        </p:sp>
      </p:grpSp>
      <p:grpSp>
        <p:nvGrpSpPr>
          <p:cNvPr id="1537118" name="Group 94"/>
          <p:cNvGrpSpPr>
            <a:grpSpLocks/>
          </p:cNvGrpSpPr>
          <p:nvPr/>
        </p:nvGrpSpPr>
        <p:grpSpPr bwMode="auto">
          <a:xfrm>
            <a:off x="6906742" y="4403783"/>
            <a:ext cx="3344862" cy="1371600"/>
            <a:chOff x="3125" y="2592"/>
            <a:chExt cx="2107" cy="864"/>
          </a:xfrm>
        </p:grpSpPr>
        <p:grpSp>
          <p:nvGrpSpPr>
            <p:cNvPr id="1537090" name="Group 66"/>
            <p:cNvGrpSpPr>
              <a:grpSpLocks/>
            </p:cNvGrpSpPr>
            <p:nvPr/>
          </p:nvGrpSpPr>
          <p:grpSpPr bwMode="auto">
            <a:xfrm>
              <a:off x="3125" y="2592"/>
              <a:ext cx="2107" cy="518"/>
              <a:chOff x="3125" y="2592"/>
              <a:chExt cx="2107" cy="518"/>
            </a:xfrm>
          </p:grpSpPr>
          <p:sp>
            <p:nvSpPr>
              <p:cNvPr id="1537091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805" y="294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2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4603" y="303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3" name="AutoShape 69"/>
              <p:cNvSpPr>
                <a:spLocks noChangeAspect="1" noChangeArrowheads="1"/>
              </p:cNvSpPr>
              <p:nvPr/>
            </p:nvSpPr>
            <p:spPr bwMode="auto">
              <a:xfrm>
                <a:off x="4726" y="3041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4" name="AutoShape 70"/>
              <p:cNvSpPr>
                <a:spLocks noChangeAspect="1" noChangeArrowheads="1"/>
              </p:cNvSpPr>
              <p:nvPr/>
            </p:nvSpPr>
            <p:spPr bwMode="auto">
              <a:xfrm>
                <a:off x="4682" y="2951"/>
                <a:ext cx="68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5" name="AutoShape 71"/>
              <p:cNvSpPr>
                <a:spLocks noChangeAspect="1" noChangeArrowheads="1"/>
              </p:cNvSpPr>
              <p:nvPr/>
            </p:nvSpPr>
            <p:spPr bwMode="auto">
              <a:xfrm>
                <a:off x="4614" y="2738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6" name="AutoShape 72"/>
              <p:cNvSpPr>
                <a:spLocks noChangeAspect="1" noChangeArrowheads="1"/>
              </p:cNvSpPr>
              <p:nvPr/>
            </p:nvSpPr>
            <p:spPr bwMode="auto">
              <a:xfrm>
                <a:off x="4480" y="2693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7" name="AutoShape 73"/>
              <p:cNvSpPr>
                <a:spLocks noChangeAspect="1" noChangeArrowheads="1"/>
              </p:cNvSpPr>
              <p:nvPr/>
            </p:nvSpPr>
            <p:spPr bwMode="auto">
              <a:xfrm>
                <a:off x="4547" y="2592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8" name="AutoShape 74"/>
              <p:cNvSpPr>
                <a:spLocks noChangeAspect="1" noChangeArrowheads="1"/>
              </p:cNvSpPr>
              <p:nvPr/>
            </p:nvSpPr>
            <p:spPr bwMode="auto">
              <a:xfrm>
                <a:off x="4984" y="2929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99" name="AutoShape 75"/>
              <p:cNvSpPr>
                <a:spLocks noChangeAspect="1" noChangeArrowheads="1"/>
              </p:cNvSpPr>
              <p:nvPr/>
            </p:nvSpPr>
            <p:spPr bwMode="auto">
              <a:xfrm>
                <a:off x="5163" y="2850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0" name="AutoShape 76"/>
              <p:cNvSpPr>
                <a:spLocks noChangeAspect="1" noChangeArrowheads="1"/>
              </p:cNvSpPr>
              <p:nvPr/>
            </p:nvSpPr>
            <p:spPr bwMode="auto">
              <a:xfrm>
                <a:off x="4984" y="2783"/>
                <a:ext cx="69" cy="69"/>
              </a:xfrm>
              <a:prstGeom prst="diamond">
                <a:avLst/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1" name="AutoShape 77"/>
              <p:cNvSpPr>
                <a:spLocks noChangeAspect="1" noChangeArrowheads="1"/>
              </p:cNvSpPr>
              <p:nvPr/>
            </p:nvSpPr>
            <p:spPr bwMode="auto">
              <a:xfrm flipV="1">
                <a:off x="3450" y="269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2" name="AutoShape 78"/>
              <p:cNvSpPr>
                <a:spLocks noChangeAspect="1" noChangeArrowheads="1"/>
              </p:cNvSpPr>
              <p:nvPr/>
            </p:nvSpPr>
            <p:spPr bwMode="auto">
              <a:xfrm flipV="1">
                <a:off x="3248" y="260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3" name="AutoShape 79"/>
              <p:cNvSpPr>
                <a:spLocks noChangeAspect="1" noChangeArrowheads="1"/>
              </p:cNvSpPr>
              <p:nvPr/>
            </p:nvSpPr>
            <p:spPr bwMode="auto">
              <a:xfrm flipV="1">
                <a:off x="3371" y="2592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4" name="AutoShape 80"/>
              <p:cNvSpPr>
                <a:spLocks noChangeAspect="1" noChangeArrowheads="1"/>
              </p:cNvSpPr>
              <p:nvPr/>
            </p:nvSpPr>
            <p:spPr bwMode="auto">
              <a:xfrm flipV="1">
                <a:off x="3327" y="2682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5" name="AutoShape 81"/>
              <p:cNvSpPr>
                <a:spLocks noChangeAspect="1" noChangeArrowheads="1"/>
              </p:cNvSpPr>
              <p:nvPr/>
            </p:nvSpPr>
            <p:spPr bwMode="auto">
              <a:xfrm flipV="1">
                <a:off x="3259" y="2895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6" name="AutoShape 82"/>
              <p:cNvSpPr>
                <a:spLocks noChangeAspect="1" noChangeArrowheads="1"/>
              </p:cNvSpPr>
              <p:nvPr/>
            </p:nvSpPr>
            <p:spPr bwMode="auto">
              <a:xfrm flipV="1">
                <a:off x="3125" y="2940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7" name="AutoShape 83"/>
              <p:cNvSpPr>
                <a:spLocks noChangeAspect="1" noChangeArrowheads="1"/>
              </p:cNvSpPr>
              <p:nvPr/>
            </p:nvSpPr>
            <p:spPr bwMode="auto">
              <a:xfrm flipV="1">
                <a:off x="3192" y="3041"/>
                <a:ext cx="69" cy="69"/>
              </a:xfrm>
              <a:prstGeom prst="flowChartExtract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8" name="AutoShape 8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704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09" name="AutoShape 85"/>
              <p:cNvSpPr>
                <a:spLocks noChangeAspect="1" noChangeArrowheads="1"/>
              </p:cNvSpPr>
              <p:nvPr/>
            </p:nvSpPr>
            <p:spPr bwMode="auto">
              <a:xfrm flipV="1">
                <a:off x="3808" y="2783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10" name="AutoShape 86"/>
              <p:cNvSpPr>
                <a:spLocks noChangeAspect="1" noChangeArrowheads="1"/>
              </p:cNvSpPr>
              <p:nvPr/>
            </p:nvSpPr>
            <p:spPr bwMode="auto">
              <a:xfrm flipV="1">
                <a:off x="3629" y="285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2" name="Rectangle 88"/>
            <p:cNvSpPr>
              <a:spLocks noChangeArrowheads="1"/>
            </p:cNvSpPr>
            <p:nvPr/>
          </p:nvSpPr>
          <p:spPr bwMode="auto">
            <a:xfrm>
              <a:off x="3413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 New Roman" charset="0"/>
                  <a:cs typeface="Times New Roman" charset="0"/>
                </a:rPr>
                <a:t>Four Clusters</a:t>
              </a:r>
              <a:r>
                <a:rPr lang="en-US" sz="160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7" name="Group 93"/>
          <p:cNvGrpSpPr>
            <a:grpSpLocks/>
          </p:cNvGrpSpPr>
          <p:nvPr/>
        </p:nvGrpSpPr>
        <p:grpSpPr bwMode="auto">
          <a:xfrm>
            <a:off x="1537418" y="4404523"/>
            <a:ext cx="3344863" cy="1371600"/>
            <a:chOff x="432" y="2592"/>
            <a:chExt cx="2107" cy="864"/>
          </a:xfrm>
        </p:grpSpPr>
        <p:grpSp>
          <p:nvGrpSpPr>
            <p:cNvPr id="1537069" name="Group 45"/>
            <p:cNvGrpSpPr>
              <a:grpSpLocks/>
            </p:cNvGrpSpPr>
            <p:nvPr/>
          </p:nvGrpSpPr>
          <p:grpSpPr bwMode="auto">
            <a:xfrm>
              <a:off x="432" y="2592"/>
              <a:ext cx="2107" cy="516"/>
              <a:chOff x="432" y="2592"/>
              <a:chExt cx="2107" cy="516"/>
            </a:xfrm>
          </p:grpSpPr>
          <p:sp>
            <p:nvSpPr>
              <p:cNvPr id="1537070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112" y="2939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1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910" y="302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2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033" y="303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3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1989" y="2950"/>
                <a:ext cx="68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4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1921" y="273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5" name="AutoShape 51"/>
              <p:cNvSpPr>
                <a:spLocks noChangeAspect="1" noChangeArrowheads="1"/>
              </p:cNvSpPr>
              <p:nvPr/>
            </p:nvSpPr>
            <p:spPr bwMode="auto">
              <a:xfrm>
                <a:off x="1787" y="2693"/>
                <a:ext cx="69" cy="68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6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1854" y="259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7" name="AutoShape 53"/>
              <p:cNvSpPr>
                <a:spLocks noChangeAspect="1" noChangeArrowheads="1"/>
              </p:cNvSpPr>
              <p:nvPr/>
            </p:nvSpPr>
            <p:spPr bwMode="auto">
              <a:xfrm>
                <a:off x="2291" y="2927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8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470" y="28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79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291" y="2782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0" name="Rectangle 56"/>
              <p:cNvSpPr>
                <a:spLocks noChangeAspect="1" noChangeArrowheads="1"/>
              </p:cNvSpPr>
              <p:nvPr/>
            </p:nvSpPr>
            <p:spPr bwMode="auto">
              <a:xfrm flipV="1">
                <a:off x="757" y="2693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1" name="Rectangle 57"/>
              <p:cNvSpPr>
                <a:spLocks noChangeAspect="1" noChangeArrowheads="1"/>
              </p:cNvSpPr>
              <p:nvPr/>
            </p:nvSpPr>
            <p:spPr bwMode="auto">
              <a:xfrm flipV="1">
                <a:off x="555" y="2603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2" name="Rectangle 58"/>
              <p:cNvSpPr>
                <a:spLocks noChangeAspect="1" noChangeArrowheads="1"/>
              </p:cNvSpPr>
              <p:nvPr/>
            </p:nvSpPr>
            <p:spPr bwMode="auto">
              <a:xfrm flipV="1">
                <a:off x="678" y="259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3" name="Rectangle 59"/>
              <p:cNvSpPr>
                <a:spLocks noChangeAspect="1" noChangeArrowheads="1"/>
              </p:cNvSpPr>
              <p:nvPr/>
            </p:nvSpPr>
            <p:spPr bwMode="auto">
              <a:xfrm flipV="1">
                <a:off x="634" y="2681"/>
                <a:ext cx="68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4" name="Rectangle 60"/>
              <p:cNvSpPr>
                <a:spLocks noChangeAspect="1" noChangeArrowheads="1"/>
              </p:cNvSpPr>
              <p:nvPr/>
            </p:nvSpPr>
            <p:spPr bwMode="auto">
              <a:xfrm flipV="1">
                <a:off x="566" y="289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5" name="Rectangle 61"/>
              <p:cNvSpPr>
                <a:spLocks noChangeAspect="1" noChangeArrowheads="1"/>
              </p:cNvSpPr>
              <p:nvPr/>
            </p:nvSpPr>
            <p:spPr bwMode="auto">
              <a:xfrm flipV="1">
                <a:off x="432" y="2939"/>
                <a:ext cx="69" cy="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6" name="Rectangle 62"/>
              <p:cNvSpPr>
                <a:spLocks noChangeAspect="1" noChangeArrowheads="1"/>
              </p:cNvSpPr>
              <p:nvPr/>
            </p:nvSpPr>
            <p:spPr bwMode="auto">
              <a:xfrm flipV="1">
                <a:off x="499" y="303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7" name="Rectangle 63"/>
              <p:cNvSpPr>
                <a:spLocks noChangeAspect="1" noChangeArrowheads="1"/>
              </p:cNvSpPr>
              <p:nvPr/>
            </p:nvSpPr>
            <p:spPr bwMode="auto">
              <a:xfrm flipV="1">
                <a:off x="936" y="2704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8" name="Rectangle 64"/>
              <p:cNvSpPr>
                <a:spLocks noChangeAspect="1" noChangeArrowheads="1"/>
              </p:cNvSpPr>
              <p:nvPr/>
            </p:nvSpPr>
            <p:spPr bwMode="auto">
              <a:xfrm flipV="1">
                <a:off x="1115" y="2782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89" name="Rectangle 65"/>
              <p:cNvSpPr>
                <a:spLocks noChangeAspect="1" noChangeArrowheads="1"/>
              </p:cNvSpPr>
              <p:nvPr/>
            </p:nvSpPr>
            <p:spPr bwMode="auto">
              <a:xfrm flipV="1">
                <a:off x="936" y="2849"/>
                <a:ext cx="69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3" name="Rectangle 89"/>
            <p:cNvSpPr>
              <a:spLocks noChangeArrowheads="1"/>
            </p:cNvSpPr>
            <p:nvPr/>
          </p:nvSpPr>
          <p:spPr bwMode="auto">
            <a:xfrm>
              <a:off x="624" y="3244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>
                  <a:latin typeface="Times New Roman" charset="0"/>
                  <a:cs typeface="Times New Roman" charset="0"/>
                </a:rPr>
                <a:t>Two Clusters</a:t>
              </a:r>
              <a:r>
                <a:rPr lang="en-US" sz="1600" dirty="0"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537116" name="Group 92"/>
          <p:cNvGrpSpPr>
            <a:grpSpLocks/>
          </p:cNvGrpSpPr>
          <p:nvPr/>
        </p:nvGrpSpPr>
        <p:grpSpPr bwMode="auto">
          <a:xfrm>
            <a:off x="6859588" y="2156619"/>
            <a:ext cx="3344862" cy="1479550"/>
            <a:chOff x="3125" y="1200"/>
            <a:chExt cx="2107" cy="932"/>
          </a:xfrm>
        </p:grpSpPr>
        <p:grpSp>
          <p:nvGrpSpPr>
            <p:cNvPr id="1537048" name="Group 24"/>
            <p:cNvGrpSpPr>
              <a:grpSpLocks/>
            </p:cNvGrpSpPr>
            <p:nvPr/>
          </p:nvGrpSpPr>
          <p:grpSpPr bwMode="auto">
            <a:xfrm>
              <a:off x="3125" y="1200"/>
              <a:ext cx="2107" cy="518"/>
              <a:chOff x="3125" y="1200"/>
              <a:chExt cx="2107" cy="518"/>
            </a:xfrm>
          </p:grpSpPr>
          <p:sp>
            <p:nvSpPr>
              <p:cNvPr id="1537049" name="AutoShape 25"/>
              <p:cNvSpPr>
                <a:spLocks noChangeAspect="1" noChangeArrowheads="1"/>
              </p:cNvSpPr>
              <p:nvPr/>
            </p:nvSpPr>
            <p:spPr bwMode="auto">
              <a:xfrm>
                <a:off x="4805" y="154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0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603" y="1638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1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4726" y="1649"/>
                <a:ext cx="69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2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4682" y="1559"/>
                <a:ext cx="68" cy="69"/>
              </a:xfrm>
              <a:prstGeom prst="diamond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3" name="AutoShape 29"/>
              <p:cNvSpPr>
                <a:spLocks noChangeAspect="1" noChangeArrowheads="1"/>
              </p:cNvSpPr>
              <p:nvPr/>
            </p:nvSpPr>
            <p:spPr bwMode="auto">
              <a:xfrm>
                <a:off x="4614" y="1346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4" name="AutoShape 30"/>
              <p:cNvSpPr>
                <a:spLocks noChangeAspect="1" noChangeArrowheads="1"/>
              </p:cNvSpPr>
              <p:nvPr/>
            </p:nvSpPr>
            <p:spPr bwMode="auto">
              <a:xfrm>
                <a:off x="4480" y="1301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5" name="AutoShape 31"/>
              <p:cNvSpPr>
                <a:spLocks noChangeAspect="1" noChangeArrowheads="1"/>
              </p:cNvSpPr>
              <p:nvPr/>
            </p:nvSpPr>
            <p:spPr bwMode="auto">
              <a:xfrm>
                <a:off x="4547" y="1200"/>
                <a:ext cx="69" cy="69"/>
              </a:xfrm>
              <a:prstGeom prst="star5">
                <a:avLst/>
              </a:prstGeom>
              <a:solidFill>
                <a:schemeClr val="accent1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984" y="1537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5163" y="1458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984" y="1391"/>
                <a:ext cx="69" cy="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59" name="AutoShape 35"/>
              <p:cNvSpPr>
                <a:spLocks noChangeAspect="1" noChangeArrowheads="1"/>
              </p:cNvSpPr>
              <p:nvPr/>
            </p:nvSpPr>
            <p:spPr bwMode="auto">
              <a:xfrm flipV="1">
                <a:off x="3450" y="130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0" name="AutoShape 36"/>
              <p:cNvSpPr>
                <a:spLocks noChangeAspect="1" noChangeArrowheads="1"/>
              </p:cNvSpPr>
              <p:nvPr/>
            </p:nvSpPr>
            <p:spPr bwMode="auto">
              <a:xfrm flipV="1">
                <a:off x="3248" y="1211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1" name="AutoShape 37"/>
              <p:cNvSpPr>
                <a:spLocks noChangeAspect="1" noChangeArrowheads="1"/>
              </p:cNvSpPr>
              <p:nvPr/>
            </p:nvSpPr>
            <p:spPr bwMode="auto">
              <a:xfrm flipV="1">
                <a:off x="3371" y="1200"/>
                <a:ext cx="69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2" name="AutoShape 38"/>
              <p:cNvSpPr>
                <a:spLocks noChangeAspect="1" noChangeArrowheads="1"/>
              </p:cNvSpPr>
              <p:nvPr/>
            </p:nvSpPr>
            <p:spPr bwMode="auto">
              <a:xfrm flipV="1">
                <a:off x="3327" y="1290"/>
                <a:ext cx="68" cy="69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3" name="AutoShape 39"/>
              <p:cNvSpPr>
                <a:spLocks noChangeAspect="1" noChangeArrowheads="1"/>
              </p:cNvSpPr>
              <p:nvPr/>
            </p:nvSpPr>
            <p:spPr bwMode="auto">
              <a:xfrm flipV="1">
                <a:off x="3259" y="1503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4" name="AutoShape 40"/>
              <p:cNvSpPr>
                <a:spLocks noChangeAspect="1" noChangeArrowheads="1"/>
              </p:cNvSpPr>
              <p:nvPr/>
            </p:nvSpPr>
            <p:spPr bwMode="auto">
              <a:xfrm flipV="1">
                <a:off x="3125" y="1548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5" name="AutoShape 41"/>
              <p:cNvSpPr>
                <a:spLocks noChangeAspect="1" noChangeArrowheads="1"/>
              </p:cNvSpPr>
              <p:nvPr/>
            </p:nvSpPr>
            <p:spPr bwMode="auto">
              <a:xfrm flipV="1">
                <a:off x="3192" y="1649"/>
                <a:ext cx="69" cy="69"/>
              </a:xfrm>
              <a:prstGeom prst="triangle">
                <a:avLst>
                  <a:gd name="adj" fmla="val 50000"/>
                </a:avLst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6" name="Oval 42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312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7" name="Oval 43"/>
              <p:cNvSpPr>
                <a:spLocks noChangeAspect="1" noChangeArrowheads="1"/>
              </p:cNvSpPr>
              <p:nvPr/>
            </p:nvSpPr>
            <p:spPr bwMode="auto">
              <a:xfrm flipV="1">
                <a:off x="3808" y="1391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68" name="Oval 44"/>
              <p:cNvSpPr>
                <a:spLocks noChangeAspect="1" noChangeArrowheads="1"/>
              </p:cNvSpPr>
              <p:nvPr/>
            </p:nvSpPr>
            <p:spPr bwMode="auto">
              <a:xfrm flipV="1">
                <a:off x="3629" y="1458"/>
                <a:ext cx="69" cy="69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114" name="Rectangle 90"/>
            <p:cNvSpPr>
              <a:spLocks noChangeArrowheads="1"/>
            </p:cNvSpPr>
            <p:nvPr/>
          </p:nvSpPr>
          <p:spPr bwMode="auto">
            <a:xfrm>
              <a:off x="3413" y="1920"/>
              <a:ext cx="14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>
                  <a:latin typeface="Times New Roman" charset="0"/>
                  <a:cs typeface="Times New Roman" charset="0"/>
                </a:rPr>
                <a:t>Six Clusters</a:t>
              </a:r>
              <a:r>
                <a:rPr lang="en-US" sz="1600" dirty="0">
                  <a:latin typeface="Times New Roman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816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Evaluation</a:t>
            </a:r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Then why do we want to evaluate them?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avoid finding patterns in noise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compare </a:t>
            </a:r>
            <a:r>
              <a:rPr lang="en-US" dirty="0" err="1"/>
              <a:t>clusterings</a:t>
            </a:r>
            <a:r>
              <a:rPr lang="en-US" dirty="0"/>
              <a:t>, or clustering algorithms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To compare against a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ground truth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56731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11506200" cy="4876800"/>
          </a:xfrm>
        </p:spPr>
        <p:txBody>
          <a:bodyPr>
            <a:noAutofit/>
          </a:bodyPr>
          <a:lstStyle/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Internal Evaluation</a:t>
            </a:r>
            <a:r>
              <a:rPr lang="en-US" sz="2400" dirty="0"/>
              <a:t>: Evaluating how well the results of a cluster analysis fit the data </a:t>
            </a:r>
            <a:r>
              <a:rPr lang="en-US" sz="2400" i="1" dirty="0"/>
              <a:t>without</a:t>
            </a:r>
            <a:r>
              <a:rPr lang="en-US" sz="2400" dirty="0"/>
              <a:t> reference to external information. </a:t>
            </a:r>
          </a:p>
          <a:p>
            <a:pPr marL="990600" lvl="1" indent="-533400">
              <a:buSzTx/>
              <a:buNone/>
            </a:pPr>
            <a:r>
              <a:rPr lang="en-US" sz="2000" dirty="0"/>
              <a:t>	- Use only the data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/>
              <a:t>Determining the</a:t>
            </a:r>
            <a:r>
              <a:rPr lang="en-US" sz="2400" dirty="0">
                <a:solidFill>
                  <a:srgbClr val="FF99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clustering tendency</a:t>
            </a:r>
            <a:r>
              <a:rPr lang="en-US" sz="2400" dirty="0"/>
              <a:t> of a set of data, i.e., distinguishing whether non-random structure actually exists in the data. 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/>
              <a:t>Determining the </a:t>
            </a:r>
            <a:r>
              <a:rPr lang="en-US" sz="2400" dirty="0">
                <a:solidFill>
                  <a:srgbClr val="FF0000"/>
                </a:solidFill>
              </a:rPr>
              <a:t>‘correct’ number of clusters</a:t>
            </a:r>
            <a:r>
              <a:rPr lang="en-US" sz="2400" dirty="0"/>
              <a:t>. 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External Evaluation</a:t>
            </a:r>
            <a:r>
              <a:rPr lang="en-US" sz="2400" dirty="0"/>
              <a:t>: Comparing the results of a cluster analysis to externally known results, e.g., to externally given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class labels</a:t>
            </a:r>
            <a:r>
              <a:rPr lang="en-US" sz="2400" dirty="0"/>
              <a:t>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endParaRPr lang="en-US" sz="2400" dirty="0"/>
          </a:p>
        </p:txBody>
      </p:sp>
      <p:sp>
        <p:nvSpPr>
          <p:cNvPr id="165888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Different Aspects of Cluster Validation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1791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882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2988" y="1371600"/>
            <a:ext cx="11811000" cy="5334000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/>
              <a:t>Numerical measures that are applied to judge various aspects of cluster validity, are classified into the following three types.</a:t>
            </a:r>
          </a:p>
          <a:p>
            <a:pPr marL="742950" lvl="1" indent="-285750"/>
            <a:r>
              <a:rPr lang="en-US" sz="2800" dirty="0">
                <a:solidFill>
                  <a:srgbClr val="FF0000"/>
                </a:solidFill>
              </a:rPr>
              <a:t>External Index:</a:t>
            </a:r>
            <a:r>
              <a:rPr lang="en-US" sz="2800" dirty="0"/>
              <a:t> Used to measure the extent to which cluster labels match </a:t>
            </a:r>
            <a:r>
              <a:rPr lang="en-US" sz="2800" dirty="0">
                <a:solidFill>
                  <a:srgbClr val="00B0F0"/>
                </a:solidFill>
              </a:rPr>
              <a:t>externally supplied class labels</a:t>
            </a:r>
            <a:r>
              <a:rPr lang="en-US" sz="2800" dirty="0"/>
              <a:t>.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dirty="0"/>
              <a:t>E.g., entropy, precision, recall</a:t>
            </a:r>
          </a:p>
          <a:p>
            <a:pPr marL="742950" lvl="1" indent="-285750"/>
            <a:r>
              <a:rPr lang="en-US" sz="2800" dirty="0">
                <a:solidFill>
                  <a:srgbClr val="FF0000"/>
                </a:solidFill>
              </a:rPr>
              <a:t>Internal Index:</a:t>
            </a:r>
            <a:r>
              <a:rPr lang="en-US" sz="2800" dirty="0"/>
              <a:t>  Used to measure the goodness of a clustering structure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without</a:t>
            </a:r>
            <a:r>
              <a:rPr lang="en-US" sz="2800" dirty="0"/>
              <a:t> reference to external information.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dirty="0"/>
              <a:t>E.g., Sum of Squared Error (SSE)</a:t>
            </a:r>
          </a:p>
          <a:p>
            <a:pPr marL="342900" indent="-342900"/>
            <a:r>
              <a:rPr lang="en-US" dirty="0"/>
              <a:t>Sometimes these are referred to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criteria </a:t>
            </a:r>
            <a:r>
              <a:rPr lang="en-US" dirty="0"/>
              <a:t>instead of </a:t>
            </a:r>
            <a:r>
              <a:rPr lang="en-US" dirty="0">
                <a:solidFill>
                  <a:srgbClr val="00B0F0"/>
                </a:solidFill>
              </a:rPr>
              <a:t>indices</a:t>
            </a:r>
          </a:p>
          <a:p>
            <a:pPr marL="742950" lvl="1" indent="-285750"/>
            <a:r>
              <a:rPr lang="en-US" dirty="0"/>
              <a:t>However, sometimes criterion 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general strategy </a:t>
            </a:r>
            <a:r>
              <a:rPr lang="en-US" dirty="0"/>
              <a:t>and index is the </a:t>
            </a:r>
            <a:r>
              <a:rPr lang="en-US" dirty="0">
                <a:solidFill>
                  <a:srgbClr val="00B0F0"/>
                </a:solidFill>
              </a:rPr>
              <a:t>numerical measure </a:t>
            </a:r>
            <a:r>
              <a:rPr lang="en-US" dirty="0"/>
              <a:t>that implements the criterion.</a:t>
            </a:r>
          </a:p>
        </p:txBody>
      </p:sp>
      <p:sp>
        <p:nvSpPr>
          <p:cNvPr id="165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Measures of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1867887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261F2-11C2-43F1-8A9C-0EC879BB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Metrics for cluster and clustering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67095-52D7-4C68-9232-CDEF0E383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For the following we will see some metrics for the clustering validity.</a:t>
            </a:r>
          </a:p>
          <a:p>
            <a:r>
              <a:rPr lang="en-US" dirty="0"/>
              <a:t>The metrics can be applied for the evaluation of either a </a:t>
            </a:r>
            <a:r>
              <a:rPr lang="en-US" dirty="0">
                <a:solidFill>
                  <a:srgbClr val="FF0000"/>
                </a:solidFill>
              </a:rPr>
              <a:t>cluster</a:t>
            </a:r>
            <a:r>
              <a:rPr lang="en-US" dirty="0"/>
              <a:t>, or a </a:t>
            </a:r>
            <a:r>
              <a:rPr lang="en-US" dirty="0">
                <a:solidFill>
                  <a:srgbClr val="FF0000"/>
                </a:solidFill>
              </a:rPr>
              <a:t>clustering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cluster validity</a:t>
            </a:r>
            <a:r>
              <a:rPr lang="en-US" dirty="0"/>
              <a:t>, we </a:t>
            </a:r>
            <a:r>
              <a:rPr lang="en-US" dirty="0">
                <a:solidFill>
                  <a:srgbClr val="0070C0"/>
                </a:solidFill>
              </a:rPr>
              <a:t>evaluate a group of points</a:t>
            </a:r>
            <a:r>
              <a:rPr lang="en-US" dirty="0"/>
              <a:t>, as to whether they were correctly placed together. </a:t>
            </a:r>
          </a:p>
          <a:p>
            <a:pPr lvl="1"/>
            <a:r>
              <a:rPr lang="en-US" dirty="0"/>
              <a:t>We usually check if the group is homogeneous (for some notion of homogeneity)</a:t>
            </a:r>
          </a:p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clustering validity</a:t>
            </a:r>
            <a:r>
              <a:rPr lang="en-US" dirty="0"/>
              <a:t>, we </a:t>
            </a:r>
            <a:r>
              <a:rPr lang="en-US" dirty="0">
                <a:solidFill>
                  <a:srgbClr val="0070C0"/>
                </a:solidFill>
              </a:rPr>
              <a:t>evaluate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a collection of clusters</a:t>
            </a:r>
          </a:p>
          <a:p>
            <a:pPr lvl="1"/>
            <a:r>
              <a:rPr lang="en-US" dirty="0"/>
              <a:t>We often use the (weighted) average of cluster validity </a:t>
            </a:r>
          </a:p>
          <a:p>
            <a:pPr lvl="1"/>
            <a:r>
              <a:rPr lang="en-US" dirty="0"/>
              <a:t>There are also metrics that look at the relationships between the clusters, e.g., how well-separated the clusters are.</a:t>
            </a:r>
          </a:p>
        </p:txBody>
      </p:sp>
    </p:spTree>
    <p:extLst>
      <p:ext uri="{BB962C8B-B14F-4D97-AF65-F5344CB8AC3E}">
        <p14:creationId xmlns:p14="http://schemas.microsoft.com/office/powerpoint/2010/main" val="25991549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CD1ED42-0C35-4FE8-AE8C-460BF0F29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/>
          <a:lstStyle/>
          <a:p>
            <a:r>
              <a:rPr lang="en-US" dirty="0"/>
              <a:t>Cluster Validity with Internal Criteria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686027F-5F49-4782-B228-3B5142247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682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68098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676400"/>
                <a:ext cx="10744200" cy="5029200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Internal Index</a:t>
                </a:r>
                <a:r>
                  <a:rPr lang="en-US" dirty="0"/>
                  <a:t>:  A metric used to measure the goodness of a clustering structure without reference to external information</a:t>
                </a:r>
              </a:p>
              <a:p>
                <a:pPr marL="742950" lvl="1" indent="-285750"/>
                <a:r>
                  <a:rPr lang="en-US" dirty="0"/>
                  <a:t>Example: Sum of Square Errors (SSE)</a:t>
                </a:r>
              </a:p>
              <a:p>
                <a:pPr marL="468630" indent="-285750"/>
                <a:r>
                  <a:rPr lang="en-US" dirty="0"/>
                  <a:t>SSE can be used to evaluate a cluster or a clustering: </a:t>
                </a:r>
              </a:p>
              <a:p>
                <a:pPr marL="742950" lvl="1" indent="-285750"/>
                <a:r>
                  <a:rPr lang="en-US" dirty="0"/>
                  <a:t>For a cluster of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the SSE is: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𝑆𝑆𝐸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centroid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cluster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617220" lvl="1" indent="-342900"/>
                <a:r>
                  <a:rPr lang="en-US" dirty="0"/>
                  <a:t>For a clustering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/>
                  <a:t>, the SSE is: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𝑆𝑆𝐸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centroid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cluster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342900" indent="-342900"/>
                <a:r>
                  <a:rPr lang="en-US" dirty="0"/>
                  <a:t>SSE can also be used to compare clusters, or </a:t>
                </a:r>
                <a:r>
                  <a:rPr lang="en-US" dirty="0" err="1"/>
                  <a:t>clusterings</a:t>
                </a:r>
                <a:endParaRPr lang="en-US" dirty="0"/>
              </a:p>
              <a:p>
                <a:pPr marL="342900" indent="-342900">
                  <a:buNone/>
                </a:pPr>
                <a:endParaRPr lang="en-US" dirty="0"/>
              </a:p>
              <a:p>
                <a:pPr marL="342900" indent="-342900"/>
                <a:endParaRPr lang="en-US" dirty="0"/>
              </a:p>
            </p:txBody>
          </p:sp>
        </mc:Choice>
        <mc:Fallback xmlns="">
          <p:sp>
            <p:nvSpPr>
              <p:cNvPr id="16680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676400"/>
                <a:ext cx="10744200" cy="5029200"/>
              </a:xfrm>
              <a:blipFill>
                <a:blip r:embed="rId2"/>
                <a:stretch>
                  <a:fillRect l="-795" t="-2061" b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80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990600"/>
          </a:xfrm>
        </p:spPr>
        <p:txBody>
          <a:bodyPr/>
          <a:lstStyle/>
          <a:p>
            <a:r>
              <a:rPr lang="en-US" dirty="0"/>
              <a:t>Internal Measures</a:t>
            </a:r>
          </a:p>
        </p:txBody>
      </p:sp>
    </p:spTree>
    <p:extLst>
      <p:ext uri="{BB962C8B-B14F-4D97-AF65-F5344CB8AC3E}">
        <p14:creationId xmlns:p14="http://schemas.microsoft.com/office/powerpoint/2010/main" val="184206044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73218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1948" y="1377808"/>
                <a:ext cx="11808104" cy="5396413"/>
              </a:xfrm>
            </p:spPr>
            <p:txBody>
              <a:bodyPr>
                <a:normAutofit fontScale="85000" lnSpcReduction="10000"/>
              </a:bodyPr>
              <a:lstStyle/>
              <a:p>
                <a:pPr marL="342900" indent="-342900">
                  <a:spcBef>
                    <a:spcPct val="0"/>
                  </a:spcBef>
                </a:pPr>
                <a:r>
                  <a:rPr lang="en-US" dirty="0"/>
                  <a:t>In general, we evaluate clusters and </a:t>
                </a:r>
                <a:r>
                  <a:rPr lang="en-US" dirty="0" err="1"/>
                  <a:t>clusterings</a:t>
                </a:r>
                <a:r>
                  <a:rPr lang="en-US" dirty="0"/>
                  <a:t> based on </a:t>
                </a:r>
                <a:r>
                  <a:rPr lang="en-US" dirty="0">
                    <a:solidFill>
                      <a:srgbClr val="FF0000"/>
                    </a:solidFill>
                  </a:rPr>
                  <a:t>cohesion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FF0000"/>
                    </a:solidFill>
                  </a:rPr>
                  <a:t>separation</a:t>
                </a:r>
              </a:p>
              <a:p>
                <a:pPr marL="617220" lvl="1" indent="-342900">
                  <a:spcBef>
                    <a:spcPct val="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Cluster Cohesion</a:t>
                </a:r>
                <a:r>
                  <a:rPr lang="en-US" dirty="0">
                    <a:solidFill>
                      <a:srgbClr val="FF9900"/>
                    </a:solidFill>
                  </a:rPr>
                  <a:t>:</a:t>
                </a:r>
                <a:r>
                  <a:rPr lang="en-US" dirty="0"/>
                  <a:t> Measures how closely related are objects in a cluster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617220" lvl="1" indent="-342900">
                  <a:spcBef>
                    <a:spcPct val="0"/>
                  </a:spcBef>
                </a:pPr>
                <a:r>
                  <a:rPr lang="en-US" dirty="0">
                    <a:solidFill>
                      <a:srgbClr val="FF0000"/>
                    </a:solidFill>
                  </a:rPr>
                  <a:t>Cluster Separation</a:t>
                </a:r>
                <a:r>
                  <a:rPr lang="en-US" dirty="0"/>
                  <a:t>: Measure how distinct or well-separated a cluster is from other clusters </a:t>
                </a:r>
              </a:p>
              <a:p>
                <a:pPr marL="342900" indent="-342900">
                  <a:spcBef>
                    <a:spcPct val="0"/>
                  </a:spcBef>
                </a:pPr>
                <a:endParaRPr lang="en-US" dirty="0"/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dirty="0"/>
                  <a:t>Example: Squared Error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Cohesion</a:t>
                </a:r>
                <a:r>
                  <a:rPr lang="en-US" dirty="0"/>
                  <a:t> is measured by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within cluster sum of squares </a:t>
                </a:r>
                <a:r>
                  <a:rPr lang="en-US" dirty="0"/>
                  <a:t>(SSE)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𝑊𝑆𝑆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2200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Separation</a:t>
                </a:r>
                <a:r>
                  <a:rPr lang="en-US" dirty="0"/>
                  <a:t> is measured by the </a:t>
                </a:r>
                <a:r>
                  <a:rPr lang="en-US" dirty="0">
                    <a:solidFill>
                      <a:srgbClr val="0070C0"/>
                    </a:solidFill>
                  </a:rPr>
                  <a:t>sum of square error of the centroids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𝐵𝑆𝑆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lvl="2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𝑚</m:t>
                    </m:r>
                    <m:r>
                      <a:rPr lang="en-US" i="1" baseline="-25000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is the size of cluster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 the </a:t>
                </a:r>
                <a:r>
                  <a:rPr lang="en-US" dirty="0">
                    <a:solidFill>
                      <a:srgbClr val="FF0000"/>
                    </a:solidFill>
                  </a:rPr>
                  <a:t>overall mean. </a:t>
                </a:r>
                <a:r>
                  <a:rPr lang="en-US" sz="2100" dirty="0"/>
                  <a:t>It also holds that: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𝐵𝑆𝑆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Interesting observation: WSS+BSS = constant</a:t>
                </a:r>
              </a:p>
              <a:p>
                <a:pPr marL="742950" lvl="1" indent="-28575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6732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1948" y="1377808"/>
                <a:ext cx="11808104" cy="5396413"/>
              </a:xfrm>
              <a:blipFill>
                <a:blip r:embed="rId2"/>
                <a:stretch>
                  <a:fillRect l="-464" t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3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3896" y="394786"/>
            <a:ext cx="11122304" cy="990600"/>
          </a:xfrm>
        </p:spPr>
        <p:txBody>
          <a:bodyPr>
            <a:noAutofit/>
          </a:bodyPr>
          <a:lstStyle/>
          <a:p>
            <a:r>
              <a:rPr lang="en-US" dirty="0"/>
              <a:t>Cohesion</a:t>
            </a:r>
            <a:r>
              <a:rPr lang="en-US" sz="3600" dirty="0"/>
              <a:t> and Separation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26522" y="3461217"/>
            <a:ext cx="26811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 want this to be small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26522" y="4419600"/>
            <a:ext cx="265553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 want this to be large</a:t>
            </a:r>
          </a:p>
        </p:txBody>
      </p:sp>
    </p:spTree>
    <p:extLst>
      <p:ext uri="{BB962C8B-B14F-4D97-AF65-F5344CB8AC3E}">
        <p14:creationId xmlns:p14="http://schemas.microsoft.com/office/powerpoint/2010/main" val="10494922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8422" y="1408113"/>
            <a:ext cx="10990178" cy="533400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0"/>
              </a:spcBef>
            </a:pPr>
            <a:r>
              <a:rPr lang="en-US" dirty="0"/>
              <a:t>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proximity-graph</a:t>
            </a:r>
            <a:r>
              <a:rPr lang="en-US" dirty="0"/>
              <a:t>-based approach can also be used for cohesion and separation.</a:t>
            </a:r>
          </a:p>
          <a:p>
            <a:pPr marL="742950" lvl="1" indent="-285750"/>
            <a:r>
              <a:rPr lang="en-US" dirty="0"/>
              <a:t>Cluster cohesion is the sum of the weight of all links within a cluster.</a:t>
            </a:r>
          </a:p>
          <a:p>
            <a:pPr marL="742950" lvl="1" indent="-285750"/>
            <a:r>
              <a:rPr lang="en-US" dirty="0"/>
              <a:t>Cluster separation is the sum of the weights between nodes in the cluster and nodes outside the cluster.</a:t>
            </a:r>
          </a:p>
        </p:txBody>
      </p:sp>
      <p:sp>
        <p:nvSpPr>
          <p:cNvPr id="1675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68422" y="381000"/>
            <a:ext cx="8452644" cy="1027113"/>
          </a:xfrm>
        </p:spPr>
        <p:txBody>
          <a:bodyPr>
            <a:normAutofit/>
          </a:bodyPr>
          <a:lstStyle/>
          <a:p>
            <a:r>
              <a:rPr lang="en-US" dirty="0"/>
              <a:t>Cohesion and Separation</a:t>
            </a:r>
          </a:p>
        </p:txBody>
      </p:sp>
      <p:sp>
        <p:nvSpPr>
          <p:cNvPr id="1675268" name="Freeform 4" descr="5%"/>
          <p:cNvSpPr>
            <a:spLocks/>
          </p:cNvSpPr>
          <p:nvPr/>
        </p:nvSpPr>
        <p:spPr bwMode="auto">
          <a:xfrm rot="-5400000">
            <a:off x="5339557" y="3788569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69" name="Oval 5"/>
          <p:cNvSpPr>
            <a:spLocks noChangeArrowheads="1"/>
          </p:cNvSpPr>
          <p:nvPr/>
        </p:nvSpPr>
        <p:spPr bwMode="auto">
          <a:xfrm rot="-5400000">
            <a:off x="6629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0" name="Oval 6"/>
          <p:cNvSpPr>
            <a:spLocks noChangeArrowheads="1"/>
          </p:cNvSpPr>
          <p:nvPr/>
        </p:nvSpPr>
        <p:spPr bwMode="auto">
          <a:xfrm rot="-5400000">
            <a:off x="6553200" y="3946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1" name="Oval 7"/>
          <p:cNvSpPr>
            <a:spLocks noChangeArrowheads="1"/>
          </p:cNvSpPr>
          <p:nvPr/>
        </p:nvSpPr>
        <p:spPr bwMode="auto">
          <a:xfrm rot="-5400000">
            <a:off x="5715000" y="44037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2" name="Oval 8"/>
          <p:cNvSpPr>
            <a:spLocks noChangeArrowheads="1"/>
          </p:cNvSpPr>
          <p:nvPr/>
        </p:nvSpPr>
        <p:spPr bwMode="auto">
          <a:xfrm rot="-5400000">
            <a:off x="6780213" y="42497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3" name="Freeform 9" descr="5%"/>
          <p:cNvSpPr>
            <a:spLocks/>
          </p:cNvSpPr>
          <p:nvPr/>
        </p:nvSpPr>
        <p:spPr bwMode="auto">
          <a:xfrm rot="5400000" flipV="1">
            <a:off x="8229600" y="3641725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4" name="Oval 10"/>
          <p:cNvSpPr>
            <a:spLocks noChangeArrowheads="1"/>
          </p:cNvSpPr>
          <p:nvPr/>
        </p:nvSpPr>
        <p:spPr bwMode="auto">
          <a:xfrm rot="5400000" flipV="1">
            <a:off x="97536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5" name="Oval 11"/>
          <p:cNvSpPr>
            <a:spLocks noChangeArrowheads="1"/>
          </p:cNvSpPr>
          <p:nvPr/>
        </p:nvSpPr>
        <p:spPr bwMode="auto">
          <a:xfrm rot="5400000" flipV="1">
            <a:off x="8393113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6" name="Oval 12"/>
          <p:cNvSpPr>
            <a:spLocks noChangeArrowheads="1"/>
          </p:cNvSpPr>
          <p:nvPr/>
        </p:nvSpPr>
        <p:spPr bwMode="auto">
          <a:xfrm rot="5400000" flipV="1">
            <a:off x="8915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7" name="Oval 13"/>
          <p:cNvSpPr>
            <a:spLocks noChangeArrowheads="1"/>
          </p:cNvSpPr>
          <p:nvPr/>
        </p:nvSpPr>
        <p:spPr bwMode="auto">
          <a:xfrm rot="5400000" flipV="1">
            <a:off x="8915400" y="3717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8" name="Line 14"/>
          <p:cNvSpPr>
            <a:spLocks noChangeShapeType="1"/>
          </p:cNvSpPr>
          <p:nvPr/>
        </p:nvSpPr>
        <p:spPr bwMode="auto">
          <a:xfrm>
            <a:off x="6705600" y="4708525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9" name="Line 15"/>
          <p:cNvSpPr>
            <a:spLocks noChangeShapeType="1"/>
          </p:cNvSpPr>
          <p:nvPr/>
        </p:nvSpPr>
        <p:spPr bwMode="auto">
          <a:xfrm flipV="1">
            <a:off x="6705600" y="4175125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0" name="Line 16"/>
          <p:cNvSpPr>
            <a:spLocks noChangeShapeType="1"/>
          </p:cNvSpPr>
          <p:nvPr/>
        </p:nvSpPr>
        <p:spPr bwMode="auto">
          <a:xfrm flipV="1">
            <a:off x="6705600" y="3794125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1" name="Line 17"/>
          <p:cNvSpPr>
            <a:spLocks noChangeShapeType="1"/>
          </p:cNvSpPr>
          <p:nvPr/>
        </p:nvSpPr>
        <p:spPr bwMode="auto">
          <a:xfrm flipV="1">
            <a:off x="6705600" y="4175125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2" name="Line 18"/>
          <p:cNvSpPr>
            <a:spLocks noChangeShapeType="1"/>
          </p:cNvSpPr>
          <p:nvPr/>
        </p:nvSpPr>
        <p:spPr bwMode="auto">
          <a:xfrm>
            <a:off x="6858000" y="4327525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3" name="Line 19"/>
          <p:cNvSpPr>
            <a:spLocks noChangeShapeType="1"/>
          </p:cNvSpPr>
          <p:nvPr/>
        </p:nvSpPr>
        <p:spPr bwMode="auto">
          <a:xfrm flipV="1">
            <a:off x="6858000" y="4175125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4" name="Line 20"/>
          <p:cNvSpPr>
            <a:spLocks noChangeShapeType="1"/>
          </p:cNvSpPr>
          <p:nvPr/>
        </p:nvSpPr>
        <p:spPr bwMode="auto">
          <a:xfrm flipV="1">
            <a:off x="6858000" y="3794125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5" name="Line 21"/>
          <p:cNvSpPr>
            <a:spLocks noChangeShapeType="1"/>
          </p:cNvSpPr>
          <p:nvPr/>
        </p:nvSpPr>
        <p:spPr bwMode="auto">
          <a:xfrm flipV="1">
            <a:off x="6858000" y="4175125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6" name="Line 22"/>
          <p:cNvSpPr>
            <a:spLocks noChangeShapeType="1"/>
          </p:cNvSpPr>
          <p:nvPr/>
        </p:nvSpPr>
        <p:spPr bwMode="auto">
          <a:xfrm>
            <a:off x="5791200" y="4403725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7" name="Line 23"/>
          <p:cNvSpPr>
            <a:spLocks noChangeShapeType="1"/>
          </p:cNvSpPr>
          <p:nvPr/>
        </p:nvSpPr>
        <p:spPr bwMode="auto">
          <a:xfrm flipV="1">
            <a:off x="5791200" y="4175125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8" name="Line 24"/>
          <p:cNvSpPr>
            <a:spLocks noChangeShapeType="1"/>
          </p:cNvSpPr>
          <p:nvPr/>
        </p:nvSpPr>
        <p:spPr bwMode="auto">
          <a:xfrm flipV="1">
            <a:off x="5791200" y="3794125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9" name="Line 25"/>
          <p:cNvSpPr>
            <a:spLocks noChangeShapeType="1"/>
          </p:cNvSpPr>
          <p:nvPr/>
        </p:nvSpPr>
        <p:spPr bwMode="auto">
          <a:xfrm flipV="1">
            <a:off x="5791200" y="4175125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0" name="Line 26"/>
          <p:cNvSpPr>
            <a:spLocks noChangeShapeType="1"/>
          </p:cNvSpPr>
          <p:nvPr/>
        </p:nvSpPr>
        <p:spPr bwMode="auto">
          <a:xfrm>
            <a:off x="6629400" y="3946525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1" name="Line 27"/>
          <p:cNvSpPr>
            <a:spLocks noChangeShapeType="1"/>
          </p:cNvSpPr>
          <p:nvPr/>
        </p:nvSpPr>
        <p:spPr bwMode="auto">
          <a:xfrm>
            <a:off x="6629400" y="3946525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2" name="Line 28"/>
          <p:cNvSpPr>
            <a:spLocks noChangeShapeType="1"/>
          </p:cNvSpPr>
          <p:nvPr/>
        </p:nvSpPr>
        <p:spPr bwMode="auto">
          <a:xfrm flipV="1">
            <a:off x="6629400" y="3794125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3" name="Line 29"/>
          <p:cNvSpPr>
            <a:spLocks noChangeShapeType="1"/>
          </p:cNvSpPr>
          <p:nvPr/>
        </p:nvSpPr>
        <p:spPr bwMode="auto">
          <a:xfrm>
            <a:off x="6629400" y="3946525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4" name="Freeform 30" descr="5%"/>
          <p:cNvSpPr>
            <a:spLocks/>
          </p:cNvSpPr>
          <p:nvPr/>
        </p:nvSpPr>
        <p:spPr bwMode="auto">
          <a:xfrm rot="-5400000">
            <a:off x="2367757" y="3940969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5" name="Oval 31"/>
          <p:cNvSpPr>
            <a:spLocks noChangeArrowheads="1"/>
          </p:cNvSpPr>
          <p:nvPr/>
        </p:nvSpPr>
        <p:spPr bwMode="auto">
          <a:xfrm rot="-5400000">
            <a:off x="3657600" y="4860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6" name="Oval 32"/>
          <p:cNvSpPr>
            <a:spLocks noChangeArrowheads="1"/>
          </p:cNvSpPr>
          <p:nvPr/>
        </p:nvSpPr>
        <p:spPr bwMode="auto">
          <a:xfrm rot="-5400000">
            <a:off x="35814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7" name="Oval 33"/>
          <p:cNvSpPr>
            <a:spLocks noChangeArrowheads="1"/>
          </p:cNvSpPr>
          <p:nvPr/>
        </p:nvSpPr>
        <p:spPr bwMode="auto">
          <a:xfrm rot="-5400000">
            <a:off x="2743200" y="45561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8" name="Oval 34"/>
          <p:cNvSpPr>
            <a:spLocks noChangeArrowheads="1"/>
          </p:cNvSpPr>
          <p:nvPr/>
        </p:nvSpPr>
        <p:spPr bwMode="auto">
          <a:xfrm rot="-5400000">
            <a:off x="3808413" y="44021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9" name="Line 35"/>
          <p:cNvSpPr>
            <a:spLocks noChangeShapeType="1"/>
          </p:cNvSpPr>
          <p:nvPr/>
        </p:nvSpPr>
        <p:spPr bwMode="auto">
          <a:xfrm flipV="1">
            <a:off x="2819400" y="4175125"/>
            <a:ext cx="7620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0" name="Line 36"/>
          <p:cNvSpPr>
            <a:spLocks noChangeShapeType="1"/>
          </p:cNvSpPr>
          <p:nvPr/>
        </p:nvSpPr>
        <p:spPr bwMode="auto">
          <a:xfrm flipH="1" flipV="1">
            <a:off x="3581400" y="4175125"/>
            <a:ext cx="76200" cy="685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1" name="Line 37"/>
          <p:cNvSpPr>
            <a:spLocks noChangeShapeType="1"/>
          </p:cNvSpPr>
          <p:nvPr/>
        </p:nvSpPr>
        <p:spPr bwMode="auto">
          <a:xfrm>
            <a:off x="2819400" y="4556125"/>
            <a:ext cx="8382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2" name="Line 38"/>
          <p:cNvSpPr>
            <a:spLocks noChangeShapeType="1"/>
          </p:cNvSpPr>
          <p:nvPr/>
        </p:nvSpPr>
        <p:spPr bwMode="auto">
          <a:xfrm flipH="1" flipV="1">
            <a:off x="3581400" y="4175125"/>
            <a:ext cx="2286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3" name="Line 39"/>
          <p:cNvSpPr>
            <a:spLocks noChangeShapeType="1"/>
          </p:cNvSpPr>
          <p:nvPr/>
        </p:nvSpPr>
        <p:spPr bwMode="auto">
          <a:xfrm flipH="1">
            <a:off x="2819400" y="4479925"/>
            <a:ext cx="9906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4" name="Line 40"/>
          <p:cNvSpPr>
            <a:spLocks noChangeShapeType="1"/>
          </p:cNvSpPr>
          <p:nvPr/>
        </p:nvSpPr>
        <p:spPr bwMode="auto">
          <a:xfrm flipH="1">
            <a:off x="3657600" y="4479925"/>
            <a:ext cx="1524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5" name="Rectangle 41"/>
          <p:cNvSpPr>
            <a:spLocks noChangeArrowheads="1"/>
          </p:cNvSpPr>
          <p:nvPr/>
        </p:nvSpPr>
        <p:spPr bwMode="auto">
          <a:xfrm>
            <a:off x="2667000" y="5699126"/>
            <a:ext cx="1201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cohesion</a:t>
            </a:r>
          </a:p>
        </p:txBody>
      </p:sp>
      <p:sp>
        <p:nvSpPr>
          <p:cNvPr id="1675306" name="Rectangle 42"/>
          <p:cNvSpPr>
            <a:spLocks noChangeArrowheads="1"/>
          </p:cNvSpPr>
          <p:nvPr/>
        </p:nvSpPr>
        <p:spPr bwMode="auto">
          <a:xfrm>
            <a:off x="6705601" y="5699126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separation</a:t>
            </a:r>
          </a:p>
        </p:txBody>
      </p:sp>
    </p:spTree>
    <p:extLst>
      <p:ext uri="{BB962C8B-B14F-4D97-AF65-F5344CB8AC3E}">
        <p14:creationId xmlns:p14="http://schemas.microsoft.com/office/powerpoint/2010/main" val="273842420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7629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447800"/>
                <a:ext cx="11734800" cy="5181600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/>
                  <a:t>Silhouette Coefficient combines ideas of both cohesion and separation, but for individual points, as well as clusters and </a:t>
                </a:r>
                <a:r>
                  <a:rPr lang="en-US" altLang="en-US" dirty="0" err="1"/>
                  <a:t>clusterings</a:t>
                </a:r>
                <a:endParaRPr lang="en-US" altLang="en-US" dirty="0"/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/>
                  <a:t>For an individual </a:t>
                </a:r>
                <a:r>
                  <a:rPr lang="en-US" alt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point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altLang="en-US" i="1" dirty="0"/>
              </a:p>
              <a:p>
                <a:pPr marL="742950" lvl="1" indent="-285750"/>
                <a:r>
                  <a:rPr lang="en-US" altLang="en-US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dirty="0"/>
                  <a:t>=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average distance of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en-US" dirty="0">
                    <a:solidFill>
                      <a:srgbClr val="0070C0"/>
                    </a:solidFill>
                  </a:rPr>
                  <a:t> to the points in its own cluster</a:t>
                </a:r>
              </a:p>
              <a:p>
                <a:pPr marL="742950" lvl="1" indent="-285750"/>
                <a:r>
                  <a:rPr lang="en-US" altLang="en-US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alt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dirty="0"/>
                  <a:t>= </a:t>
                </a:r>
                <a:r>
                  <a:rPr lang="en-US" altLang="en-US" dirty="0">
                    <a:solidFill>
                      <a:srgbClr val="0070C0"/>
                    </a:solidFill>
                  </a:rPr>
                  <a:t>min (over clusters) of the average distance of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altLang="en-US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0070C0"/>
                    </a:solidFill>
                  </a:rPr>
                  <a:t>to points in other clusters</a:t>
                </a:r>
              </a:p>
              <a:p>
                <a:pPr marL="742950" lvl="1" indent="-285750"/>
                <a:r>
                  <a:rPr lang="en-US" altLang="en-US" dirty="0"/>
                  <a:t>The silhouette coefficient for a </a:t>
                </a:r>
                <a:r>
                  <a:rPr lang="en-US" alt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dirty="0"/>
                  <a:t>is then given by </a:t>
                </a:r>
              </a:p>
              <a:p>
                <a:pPr lvl="1" indent="0">
                  <a:buNone/>
                </a:pPr>
                <a:br>
                  <a:rPr lang="en-US" alt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– </m:t>
                      </m:r>
                      <m:sSub>
                        <m:sSubPr>
                          <m:ctrlP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en-US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alt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altLang="en-US" b="1" dirty="0"/>
              </a:p>
              <a:p>
                <a:pPr marL="742950" lvl="1" indent="-285750"/>
                <a:endParaRPr lang="en-US" altLang="en-US" dirty="0"/>
              </a:p>
              <a:p>
                <a:pPr marL="742950" lvl="1" indent="-285750"/>
                <a:r>
                  <a:rPr lang="en-US" altLang="en-US" dirty="0"/>
                  <a:t>Typically, between 0 and 1, the closer to 1 the better.</a:t>
                </a:r>
              </a:p>
              <a:p>
                <a:pPr marL="742950" lvl="1" indent="-285750"/>
                <a:r>
                  <a:rPr lang="en-US" altLang="en-US" dirty="0"/>
                  <a:t>Can be less than 0 but this is a problematic case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altLang="en-US" dirty="0"/>
              </a:p>
              <a:p>
                <a:pPr marL="342900" indent="-342900">
                  <a:spcBef>
                    <a:spcPct val="0"/>
                  </a:spcBef>
                </a:pPr>
                <a:r>
                  <a:rPr lang="en-US" altLang="en-US" dirty="0"/>
                  <a:t>We can calculate the Average Silhouette coefficient of the points for a cluster, or for a clustering</a:t>
                </a:r>
              </a:p>
            </p:txBody>
          </p:sp>
        </mc:Choice>
        <mc:Fallback>
          <p:sp>
            <p:nvSpPr>
              <p:cNvPr id="1676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447800"/>
                <a:ext cx="11734800" cy="5181600"/>
              </a:xfrm>
              <a:blipFill>
                <a:blip r:embed="rId2"/>
                <a:stretch>
                  <a:fillRect l="-623" t="-2000" r="-312" b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6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7759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en-US" dirty="0"/>
              <a:t>Silhouette Coefficient</a:t>
            </a:r>
          </a:p>
        </p:txBody>
      </p:sp>
      <p:graphicFrame>
        <p:nvGraphicFramePr>
          <p:cNvPr id="1676292" name="Object 4"/>
          <p:cNvGraphicFramePr>
            <a:graphicFrameLocks noChangeAspect="1"/>
          </p:cNvGraphicFramePr>
          <p:nvPr/>
        </p:nvGraphicFramePr>
        <p:xfrm>
          <a:off x="7467601" y="3733800"/>
          <a:ext cx="27336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692160" imgH="1484640" progId="Visio.Drawing.6">
                  <p:embed/>
                </p:oleObj>
              </mc:Choice>
              <mc:Fallback>
                <p:oleObj name="VISIO" r:id="rId3" imgW="3692160" imgH="1484640" progId="Visio.Drawing.6">
                  <p:embed/>
                  <p:pic>
                    <p:nvPicPr>
                      <p:cNvPr id="16762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1" y="3733800"/>
                        <a:ext cx="273367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343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04" y="369490"/>
            <a:ext cx="8280400" cy="1295400"/>
          </a:xfrm>
        </p:spPr>
        <p:txBody>
          <a:bodyPr>
            <a:normAutofit/>
          </a:bodyPr>
          <a:lstStyle/>
          <a:p>
            <a:r>
              <a:rPr lang="en-US" dirty="0"/>
              <a:t>Clustering objectives</a:t>
            </a:r>
          </a:p>
        </p:txBody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02977"/>
            <a:ext cx="11010900" cy="510698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Well-Separated Clusters: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/>
              <a:t>A cluster is a set of points such that any point in a cluster is closer (or more similar) to every other point in the cluster than to any point not in the cluster. </a:t>
            </a:r>
          </a:p>
          <a:p>
            <a:pPr marL="342900" indent="-342900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542148" name="Oval 4"/>
          <p:cNvSpPr>
            <a:spLocks noChangeAspect="1" noChangeArrowheads="1"/>
          </p:cNvSpPr>
          <p:nvPr/>
        </p:nvSpPr>
        <p:spPr bwMode="auto">
          <a:xfrm>
            <a:off x="2971800" y="4965700"/>
            <a:ext cx="1143000" cy="1143000"/>
          </a:xfrm>
          <a:prstGeom prst="ellipse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49" name="Oval 5"/>
          <p:cNvSpPr>
            <a:spLocks noChangeAspect="1" noChangeArrowheads="1"/>
          </p:cNvSpPr>
          <p:nvPr/>
        </p:nvSpPr>
        <p:spPr bwMode="auto">
          <a:xfrm>
            <a:off x="7542213" y="4965700"/>
            <a:ext cx="1143000" cy="1143000"/>
          </a:xfrm>
          <a:prstGeom prst="ellipse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0" name="Oval 6"/>
          <p:cNvSpPr>
            <a:spLocks noChangeAspect="1" noChangeArrowheads="1"/>
          </p:cNvSpPr>
          <p:nvPr/>
        </p:nvSpPr>
        <p:spPr bwMode="auto">
          <a:xfrm>
            <a:off x="5030788" y="3367087"/>
            <a:ext cx="1143000" cy="1143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151" name="Text Box 7"/>
          <p:cNvSpPr txBox="1">
            <a:spLocks noChangeArrowheads="1"/>
          </p:cNvSpPr>
          <p:nvPr/>
        </p:nvSpPr>
        <p:spPr bwMode="auto">
          <a:xfrm>
            <a:off x="4495800" y="6186488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 well-separated clusters</a:t>
            </a:r>
          </a:p>
        </p:txBody>
      </p:sp>
    </p:spTree>
    <p:extLst>
      <p:ext uri="{BB962C8B-B14F-4D97-AF65-F5344CB8AC3E}">
        <p14:creationId xmlns:p14="http://schemas.microsoft.com/office/powerpoint/2010/main" val="352508015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Silhouette Coefficient Example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366" y="2052145"/>
            <a:ext cx="7893269" cy="397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9027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4342" y="1371600"/>
            <a:ext cx="6636058" cy="5334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Two matrices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dirty="0"/>
              <a:t> or </a:t>
            </a:r>
            <a:r>
              <a:rPr lang="en-US" dirty="0">
                <a:solidFill>
                  <a:srgbClr val="00B0F0"/>
                </a:solidFill>
              </a:rPr>
              <a:t>Distance</a:t>
            </a:r>
            <a:r>
              <a:rPr lang="en-US" dirty="0"/>
              <a:t> Matrix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One row and one column for each data point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An entry is the similarity or distance of the associated pair of points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“Incidence” Matrix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One row and one column for each data point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An entry is 1 if the associated pair of points belong to the same cluster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An entry is 0 if the associated pair of points belongs to different clusters</a:t>
            </a:r>
            <a:endParaRPr lang="en-US" sz="1800" dirty="0"/>
          </a:p>
        </p:txBody>
      </p:sp>
      <p:sp>
        <p:nvSpPr>
          <p:cNvPr id="166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374342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/>
              <a:t>Measuring Cluster Validity Via Correlation</a:t>
            </a:r>
            <a:endParaRPr lang="en-US" sz="4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016DC9F-7C37-4EF7-9D40-3C52C9965EE0}"/>
              </a:ext>
            </a:extLst>
          </p:cNvPr>
          <p:cNvSpPr/>
          <p:nvPr/>
        </p:nvSpPr>
        <p:spPr>
          <a:xfrm>
            <a:off x="9220200" y="1371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921832-5F36-4AAE-AB04-0F41A728D371}"/>
              </a:ext>
            </a:extLst>
          </p:cNvPr>
          <p:cNvSpPr/>
          <p:nvPr/>
        </p:nvSpPr>
        <p:spPr>
          <a:xfrm>
            <a:off x="8839200" y="16637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A6F191-D876-43DB-867D-FBBB6DB32A70}"/>
              </a:ext>
            </a:extLst>
          </p:cNvPr>
          <p:cNvSpPr/>
          <p:nvPr/>
        </p:nvSpPr>
        <p:spPr>
          <a:xfrm>
            <a:off x="9982200" y="15367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47E3DB-70FD-402B-A538-AEFB169B95B4}"/>
              </a:ext>
            </a:extLst>
          </p:cNvPr>
          <p:cNvSpPr/>
          <p:nvPr/>
        </p:nvSpPr>
        <p:spPr>
          <a:xfrm>
            <a:off x="9677400" y="19812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5771E-E452-47FE-94D8-EA80A5F2D74C}"/>
              </a:ext>
            </a:extLst>
          </p:cNvPr>
          <p:cNvSpPr txBox="1"/>
          <p:nvPr/>
        </p:nvSpPr>
        <p:spPr>
          <a:xfrm>
            <a:off x="8543856" y="163143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601B57-AB59-4238-A24E-66A0C0D2EA17}"/>
              </a:ext>
            </a:extLst>
          </p:cNvPr>
          <p:cNvSpPr txBox="1"/>
          <p:nvPr/>
        </p:nvSpPr>
        <p:spPr>
          <a:xfrm>
            <a:off x="9127123" y="976868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725C70-6EFF-45F4-968F-F31ADEAC2FDF}"/>
              </a:ext>
            </a:extLst>
          </p:cNvPr>
          <p:cNvSpPr txBox="1"/>
          <p:nvPr/>
        </p:nvSpPr>
        <p:spPr>
          <a:xfrm>
            <a:off x="9719846" y="2057400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FA98DE-3F12-4C94-9A19-71605D5FE922}"/>
              </a:ext>
            </a:extLst>
          </p:cNvPr>
          <p:cNvSpPr txBox="1"/>
          <p:nvPr/>
        </p:nvSpPr>
        <p:spPr>
          <a:xfrm>
            <a:off x="10117723" y="1243568"/>
            <a:ext cx="3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BFFD4A-E97C-4823-8FB6-538CAAD43CEE}"/>
                  </a:ext>
                </a:extLst>
              </p:cNvPr>
              <p:cNvSpPr txBox="1"/>
              <p:nvPr/>
            </p:nvSpPr>
            <p:spPr>
              <a:xfrm>
                <a:off x="7616260" y="2978307"/>
                <a:ext cx="3751540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0.9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0.9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2.2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.2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1.5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1.7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BFFD4A-E97C-4823-8FB6-538CAAD43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260" y="2978307"/>
                <a:ext cx="3751540" cy="14529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6F5D60-FFF2-4BF2-A268-016A682D6B41}"/>
                  </a:ext>
                </a:extLst>
              </p:cNvPr>
              <p:cNvSpPr txBox="1"/>
              <p:nvPr/>
            </p:nvSpPr>
            <p:spPr>
              <a:xfrm>
                <a:off x="7729954" y="4988320"/>
                <a:ext cx="2726323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6F5D60-FFF2-4BF2-A268-016A682D6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954" y="4988320"/>
                <a:ext cx="2726323" cy="14529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8BF0A54-CC14-4DD2-B0B4-7B7B32F60945}"/>
              </a:ext>
            </a:extLst>
          </p:cNvPr>
          <p:cNvSpPr txBox="1"/>
          <p:nvPr/>
        </p:nvSpPr>
        <p:spPr>
          <a:xfrm>
            <a:off x="10291177" y="5053081"/>
            <a:ext cx="3706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  <a:p>
            <a:r>
              <a:rPr lang="en-US" sz="2000" dirty="0"/>
              <a:t>B</a:t>
            </a:r>
            <a:br>
              <a:rPr lang="en-US" sz="2000" dirty="0"/>
            </a:br>
            <a:r>
              <a:rPr lang="en-US" sz="2000" dirty="0"/>
              <a:t>C</a:t>
            </a:r>
            <a:br>
              <a:rPr lang="en-US" sz="2000" dirty="0"/>
            </a:br>
            <a:r>
              <a:rPr lang="en-US" sz="2000" dirty="0"/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95B6D2-705B-4168-81B3-D6FA31A0F7E9}"/>
              </a:ext>
            </a:extLst>
          </p:cNvPr>
          <p:cNvSpPr txBox="1"/>
          <p:nvPr/>
        </p:nvSpPr>
        <p:spPr>
          <a:xfrm>
            <a:off x="11120969" y="2984719"/>
            <a:ext cx="3882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</a:t>
            </a:r>
          </a:p>
          <a:p>
            <a:r>
              <a:rPr lang="en-US" sz="2200" dirty="0"/>
              <a:t>B</a:t>
            </a:r>
            <a:br>
              <a:rPr lang="en-US" sz="2200" dirty="0"/>
            </a:br>
            <a:r>
              <a:rPr lang="en-US" sz="2200" dirty="0"/>
              <a:t>C</a:t>
            </a:r>
            <a:br>
              <a:rPr lang="en-US" sz="2200" dirty="0"/>
            </a:br>
            <a:r>
              <a:rPr lang="en-US" sz="2200" dirty="0"/>
              <a:t>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52B22-DCA5-42DE-8200-4CB07504FD6A}"/>
              </a:ext>
            </a:extLst>
          </p:cNvPr>
          <p:cNvSpPr txBox="1"/>
          <p:nvPr/>
        </p:nvSpPr>
        <p:spPr>
          <a:xfrm>
            <a:off x="8548157" y="2699820"/>
            <a:ext cx="26008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       B       C      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E1A33A-705C-4B11-8038-DE9D1CE26BE6}"/>
              </a:ext>
            </a:extLst>
          </p:cNvPr>
          <p:cNvSpPr txBox="1"/>
          <p:nvPr/>
        </p:nvSpPr>
        <p:spPr>
          <a:xfrm>
            <a:off x="8520129" y="4704476"/>
            <a:ext cx="173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   B    C    D</a:t>
            </a:r>
          </a:p>
        </p:txBody>
      </p:sp>
    </p:spTree>
    <p:extLst>
      <p:ext uri="{BB962C8B-B14F-4D97-AF65-F5344CB8AC3E}">
        <p14:creationId xmlns:p14="http://schemas.microsoft.com/office/powerpoint/2010/main" val="23070181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60930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74342" y="1371600"/>
                <a:ext cx="7702858" cy="5334000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Compute 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correlation </a:t>
                </a:r>
                <a:r>
                  <a:rPr lang="en-US" sz="3200" dirty="0"/>
                  <a:t>between the two matrices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𝐶𝑜𝑟𝑟𝐶𝑜𝑒𝑓𝑓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𝑌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Since the matrices are symmetric, only the correlation between n(n-1) / 2 entries needs to be calculated.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>
                    <a:solidFill>
                      <a:srgbClr val="FF0000"/>
                    </a:solidFill>
                  </a:rPr>
                  <a:t>High </a:t>
                </a:r>
                <a:r>
                  <a:rPr lang="en-US" sz="3200" dirty="0"/>
                  <a:t>correlation (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positive</a:t>
                </a:r>
                <a:r>
                  <a:rPr lang="en-US" sz="3200" dirty="0"/>
                  <a:t> for similarity, </a:t>
                </a:r>
                <a:r>
                  <a:rPr lang="en-US" sz="3200" dirty="0">
                    <a:solidFill>
                      <a:srgbClr val="00B0F0"/>
                    </a:solidFill>
                  </a:rPr>
                  <a:t>negative</a:t>
                </a:r>
                <a:r>
                  <a:rPr lang="en-US" sz="3200" dirty="0"/>
                  <a:t> for distance) indicates that points that belong to the same cluster are close to each other.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3200" dirty="0"/>
                  <a:t>Not a good measure for some density or contiguity-based clusters.</a:t>
                </a:r>
                <a:endParaRPr lang="en-US" dirty="0"/>
              </a:p>
            </p:txBody>
          </p:sp>
        </mc:Choice>
        <mc:Fallback xmlns="">
          <p:sp>
            <p:nvSpPr>
              <p:cNvPr id="166093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4342" y="1371600"/>
                <a:ext cx="7702858" cy="5334000"/>
              </a:xfrm>
              <a:blipFill>
                <a:blip r:embed="rId2"/>
                <a:stretch>
                  <a:fillRect l="-949" t="-1829" r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374342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/>
              <a:t>Measuring Cluster Validity Via Correlation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8029B9-C9A3-46FF-9D25-FBFB90B5CCA9}"/>
                  </a:ext>
                </a:extLst>
              </p:cNvPr>
              <p:cNvSpPr txBox="1"/>
              <p:nvPr/>
            </p:nvSpPr>
            <p:spPr>
              <a:xfrm>
                <a:off x="8051800" y="1114187"/>
                <a:ext cx="3698833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0.9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0.9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2.2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1.5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1.2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1.7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.2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1.5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1.7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1.1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8029B9-C9A3-46FF-9D25-FBFB90B5C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800" y="1114187"/>
                <a:ext cx="3698833" cy="14529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840F55-7EA9-4641-A57F-76E35BAD6279}"/>
                  </a:ext>
                </a:extLst>
              </p:cNvPr>
              <p:cNvSpPr txBox="1"/>
              <p:nvPr/>
            </p:nvSpPr>
            <p:spPr>
              <a:xfrm>
                <a:off x="8165494" y="3124200"/>
                <a:ext cx="2726323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840F55-7EA9-4641-A57F-76E35BAD6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494" y="3124200"/>
                <a:ext cx="2726323" cy="1452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7139027-EFD0-4244-B17D-C88CA0D88D40}"/>
              </a:ext>
            </a:extLst>
          </p:cNvPr>
          <p:cNvSpPr txBox="1"/>
          <p:nvPr/>
        </p:nvSpPr>
        <p:spPr>
          <a:xfrm>
            <a:off x="10726717" y="3188961"/>
            <a:ext cx="3706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</a:t>
            </a:r>
          </a:p>
          <a:p>
            <a:r>
              <a:rPr lang="en-US" sz="2000" dirty="0"/>
              <a:t>B</a:t>
            </a:r>
            <a:br>
              <a:rPr lang="en-US" sz="2000" dirty="0"/>
            </a:br>
            <a:r>
              <a:rPr lang="en-US" sz="2000" dirty="0"/>
              <a:t>C</a:t>
            </a:r>
            <a:br>
              <a:rPr lang="en-US" sz="2000" dirty="0"/>
            </a:br>
            <a:r>
              <a:rPr lang="en-US" sz="2000" dirty="0"/>
              <a:t>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14BEEB-F048-4A6D-B8B3-62027D109C34}"/>
              </a:ext>
            </a:extLst>
          </p:cNvPr>
          <p:cNvSpPr txBox="1"/>
          <p:nvPr/>
        </p:nvSpPr>
        <p:spPr>
          <a:xfrm>
            <a:off x="11556509" y="1120599"/>
            <a:ext cx="3882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</a:t>
            </a:r>
          </a:p>
          <a:p>
            <a:r>
              <a:rPr lang="en-US" sz="2200" dirty="0"/>
              <a:t>B</a:t>
            </a:r>
            <a:br>
              <a:rPr lang="en-US" sz="2200" dirty="0"/>
            </a:br>
            <a:r>
              <a:rPr lang="en-US" sz="2200" dirty="0"/>
              <a:t>C</a:t>
            </a:r>
            <a:br>
              <a:rPr lang="en-US" sz="2200" dirty="0"/>
            </a:br>
            <a:r>
              <a:rPr lang="en-US" sz="2200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468DE-7B59-4AE3-B0AD-23771671A8C4}"/>
              </a:ext>
            </a:extLst>
          </p:cNvPr>
          <p:cNvSpPr txBox="1"/>
          <p:nvPr/>
        </p:nvSpPr>
        <p:spPr>
          <a:xfrm>
            <a:off x="8983697" y="835700"/>
            <a:ext cx="26008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       B       C      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876B0-9385-4007-8EE4-8F9E3FED386D}"/>
              </a:ext>
            </a:extLst>
          </p:cNvPr>
          <p:cNvSpPr txBox="1"/>
          <p:nvPr/>
        </p:nvSpPr>
        <p:spPr>
          <a:xfrm>
            <a:off x="8955669" y="2840356"/>
            <a:ext cx="173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   B    C    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ECA318-6012-4058-BCF3-0E9A9474317A}"/>
                  </a:ext>
                </a:extLst>
              </p:cNvPr>
              <p:cNvSpPr txBox="1"/>
              <p:nvPr/>
            </p:nvSpPr>
            <p:spPr>
              <a:xfrm>
                <a:off x="7467600" y="5235981"/>
                <a:ext cx="455029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𝐶𝑜𝑟𝑟𝐶𝑜𝑒𝑓𝑓</m:t>
                    </m:r>
                  </m:oMath>
                </a14:m>
                <a:r>
                  <a:rPr lang="en-US" sz="2000" dirty="0"/>
                  <a:t>([</a:t>
                </a:r>
                <a:r>
                  <a:rPr lang="en-US" sz="2000" dirty="0">
                    <a:solidFill>
                      <a:srgbClr val="7030A0"/>
                    </a:solidFill>
                  </a:rPr>
                  <a:t>0.9, 2.2, 1.5, 1.2, 1.7, 1.1</a:t>
                </a:r>
                <a:r>
                  <a:rPr lang="en-US" sz="2000" dirty="0"/>
                  <a:t>],</a:t>
                </a:r>
              </a:p>
              <a:p>
                <a:r>
                  <a:rPr lang="en-US" sz="2000" dirty="0"/>
                  <a:t>	      [ </a:t>
                </a:r>
                <a:r>
                  <a:rPr lang="en-US" sz="2000" dirty="0">
                    <a:solidFill>
                      <a:srgbClr val="00B050"/>
                    </a:solidFill>
                  </a:rPr>
                  <a:t>1,    0,     0,    0,    0,   1  </a:t>
                </a:r>
                <a:r>
                  <a:rPr lang="en-US" sz="2000" dirty="0"/>
                  <a:t>])</a:t>
                </a:r>
              </a:p>
              <a:p>
                <a:r>
                  <a:rPr lang="en-US" sz="2000" dirty="0"/>
                  <a:t>	= - 0.71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ECA318-6012-4058-BCF3-0E9A94743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5235981"/>
                <a:ext cx="4550299" cy="1015663"/>
              </a:xfrm>
              <a:prstGeom prst="rect">
                <a:avLst/>
              </a:prstGeom>
              <a:blipFill>
                <a:blip r:embed="rId5"/>
                <a:stretch>
                  <a:fillRect l="-536" t="-2994" r="-1340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40268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50020"/>
            <a:ext cx="11201400" cy="5079380"/>
          </a:xfrm>
        </p:spPr>
        <p:txBody>
          <a:bodyPr/>
          <a:lstStyle/>
          <a:p>
            <a:pPr marL="342900" indent="-342900"/>
            <a:r>
              <a:rPr lang="en-US" sz="2600" dirty="0"/>
              <a:t>Order the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2600" dirty="0"/>
              <a:t> matrix with respect to cluster labels and inspect visually.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title"/>
          </p:nvPr>
        </p:nvSpPr>
        <p:spPr>
          <a:xfrm>
            <a:off x="499369" y="441114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Similarity Matrix for Cluster Validation</a:t>
            </a:r>
          </a:p>
        </p:txBody>
      </p:sp>
      <p:pic>
        <p:nvPicPr>
          <p:cNvPr id="1662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22" y="2743201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2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556" y="2514601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53001" y="5943011"/>
                <a:ext cx="3190361" cy="67306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𝑠𝑖𝑚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) = 1−</m:t>
                      </m:r>
                      <m:f>
                        <m:f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1" y="5943011"/>
                <a:ext cx="3190361" cy="6730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6">
            <a:extLst>
              <a:ext uri="{FF2B5EF4-FFF2-40B4-BE49-F238E27FC236}">
                <a16:creationId xmlns:a16="http://schemas.microsoft.com/office/drawing/2014/main" id="{DE38B315-0022-4748-9250-AE6C7FB97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64" y="46482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Corr</a:t>
            </a:r>
            <a:r>
              <a:rPr lang="en-US" dirty="0"/>
              <a:t> = -0.9235</a:t>
            </a:r>
          </a:p>
        </p:txBody>
      </p:sp>
    </p:spTree>
    <p:extLst>
      <p:ext uri="{BB962C8B-B14F-4D97-AF65-F5344CB8AC3E}">
        <p14:creationId xmlns:p14="http://schemas.microsoft.com/office/powerpoint/2010/main" val="15390082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620963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50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0592"/>
            <a:ext cx="8610600" cy="12192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5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9678988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sp>
        <p:nvSpPr>
          <p:cNvPr id="1665029" name="Text Box 5"/>
          <p:cNvSpPr txBox="1">
            <a:spLocks noChangeArrowheads="1"/>
          </p:cNvSpPr>
          <p:nvPr/>
        </p:nvSpPr>
        <p:spPr bwMode="auto">
          <a:xfrm>
            <a:off x="5029200" y="5821364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K-means</a:t>
            </a:r>
          </a:p>
        </p:txBody>
      </p:sp>
      <p:pic>
        <p:nvPicPr>
          <p:cNvPr id="1665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2616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6C5F2F7C-98CC-4277-A0BE-914DDAE98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38862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Corr</a:t>
            </a:r>
            <a:r>
              <a:rPr lang="en-US" dirty="0"/>
              <a:t> = -0.5810</a:t>
            </a:r>
          </a:p>
        </p:txBody>
      </p:sp>
    </p:spTree>
    <p:extLst>
      <p:ext uri="{BB962C8B-B14F-4D97-AF65-F5344CB8AC3E}">
        <p14:creationId xmlns:p14="http://schemas.microsoft.com/office/powerpoint/2010/main" val="404604601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87362"/>
            <a:ext cx="8526463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  <a:endParaRPr lang="en-US" sz="4400" dirty="0"/>
          </a:p>
        </p:txBody>
      </p:sp>
      <p:pic>
        <p:nvPicPr>
          <p:cNvPr id="1667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1752600" y="1981201"/>
            <a:ext cx="48006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7076" name="Text Box 4"/>
          <p:cNvSpPr txBox="1">
            <a:spLocks noChangeArrowheads="1"/>
          </p:cNvSpPr>
          <p:nvPr/>
        </p:nvSpPr>
        <p:spPr bwMode="auto">
          <a:xfrm>
            <a:off x="4953000" y="4953000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DBSCAN</a:t>
            </a:r>
          </a:p>
        </p:txBody>
      </p:sp>
      <p:pic>
        <p:nvPicPr>
          <p:cNvPr id="1667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676400"/>
            <a:ext cx="4259263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1" y="6172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5525869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Clusters in more complicated figures are not well separated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technique can only be used for small datasets since it requires a quadratic computation</a:t>
            </a:r>
          </a:p>
        </p:txBody>
      </p:sp>
    </p:spTree>
    <p:extLst>
      <p:ext uri="{BB962C8B-B14F-4D97-AF65-F5344CB8AC3E}">
        <p14:creationId xmlns:p14="http://schemas.microsoft.com/office/powerpoint/2010/main" val="429163619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measures – caveats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measures have the problem that the clustering algorithm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did not set out to optimize this measure</a:t>
            </a:r>
            <a:r>
              <a:rPr lang="en-US" dirty="0"/>
              <a:t>, so it is will not necessarily do well with respect to the measure.</a:t>
            </a:r>
          </a:p>
          <a:p>
            <a:pPr lvl="1"/>
            <a:r>
              <a:rPr lang="en-US" dirty="0"/>
              <a:t>Essentially, we check whether one criterion correlates well with another</a:t>
            </a:r>
          </a:p>
          <a:p>
            <a:endParaRPr lang="en-US" dirty="0"/>
          </a:p>
          <a:p>
            <a:r>
              <a:rPr lang="en-US" dirty="0"/>
              <a:t>An internal measure can also be used as an </a:t>
            </a:r>
            <a:r>
              <a:rPr lang="en-US" dirty="0">
                <a:solidFill>
                  <a:srgbClr val="FF0000"/>
                </a:solidFill>
              </a:rPr>
              <a:t>objective function </a:t>
            </a:r>
            <a:r>
              <a:rPr lang="en-US" dirty="0"/>
              <a:t>for clustering</a:t>
            </a:r>
          </a:p>
          <a:p>
            <a:r>
              <a:rPr lang="en-US" dirty="0"/>
              <a:t>The algorithm that optimizes this criterion is expected to do well.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038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16FB61B-20AB-4A79-83C9-B49092212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/>
          <a:lstStyle/>
          <a:p>
            <a:r>
              <a:rPr lang="en-US" dirty="0"/>
              <a:t>Statistical Framework for Cluster(ING) Validity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21AFA99-B495-45C1-80A9-A19DB9A02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0869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293F-2DF4-4617-B4EF-34C9F8D6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for Cluster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80ED7-7E36-4CA4-95B9-3E9A14857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Need a </a:t>
            </a:r>
            <a:r>
              <a:rPr lang="en-US" dirty="0">
                <a:solidFill>
                  <a:srgbClr val="FF0000"/>
                </a:solidFill>
              </a:rPr>
              <a:t>framework</a:t>
            </a:r>
            <a:r>
              <a:rPr lang="en-US" dirty="0"/>
              <a:t> to interpret any measure. </a:t>
            </a:r>
          </a:p>
          <a:p>
            <a:pPr lvl="1"/>
            <a:r>
              <a:rPr lang="en-US" dirty="0"/>
              <a:t>For example, if our measure of evaluation has the value, 10, is that good, fair, or poor?</a:t>
            </a:r>
          </a:p>
          <a:p>
            <a:r>
              <a:rPr lang="en-US" dirty="0">
                <a:solidFill>
                  <a:srgbClr val="FF0000"/>
                </a:solidFill>
              </a:rPr>
              <a:t>Statistics</a:t>
            </a:r>
            <a:r>
              <a:rPr lang="en-US" dirty="0"/>
              <a:t> provide a framework for cluster validity</a:t>
            </a:r>
          </a:p>
          <a:p>
            <a:pPr lvl="1"/>
            <a:r>
              <a:rPr lang="en-US" dirty="0"/>
              <a:t>The more “</a:t>
            </a:r>
            <a:r>
              <a:rPr lang="en-US" dirty="0">
                <a:solidFill>
                  <a:srgbClr val="0070C0"/>
                </a:solidFill>
              </a:rPr>
              <a:t>non-random</a:t>
            </a:r>
            <a:r>
              <a:rPr lang="en-US" dirty="0"/>
              <a:t>” a clustering result is, the more likely it represents valid structure in the data</a:t>
            </a:r>
          </a:p>
          <a:p>
            <a:pPr lvl="1"/>
            <a:r>
              <a:rPr lang="en-US" dirty="0"/>
              <a:t>Can compare the index value for a clustering with the values of the index that result from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data</a:t>
            </a:r>
            <a:r>
              <a:rPr lang="en-US" dirty="0"/>
              <a:t>, or from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clusterings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If the value of the index is </a:t>
            </a:r>
            <a:r>
              <a:rPr lang="en-US" dirty="0">
                <a:solidFill>
                  <a:srgbClr val="0070C0"/>
                </a:solidFill>
              </a:rPr>
              <a:t>unlikely</a:t>
            </a:r>
            <a:r>
              <a:rPr lang="en-US" dirty="0"/>
              <a:t>, then the clustering results are valid</a:t>
            </a:r>
          </a:p>
          <a:p>
            <a:pPr lvl="1"/>
            <a:r>
              <a:rPr lang="en-US" dirty="0"/>
              <a:t>Comparing against clustering of random data tells us if there is valid clustering structure in the data</a:t>
            </a:r>
          </a:p>
          <a:p>
            <a:pPr lvl="1"/>
            <a:r>
              <a:rPr lang="en-US" dirty="0"/>
              <a:t>Comparing against random </a:t>
            </a:r>
            <a:r>
              <a:rPr lang="en-US" dirty="0" err="1"/>
              <a:t>clusterings</a:t>
            </a:r>
            <a:r>
              <a:rPr lang="en-US" dirty="0"/>
              <a:t> tells us if the clustering algorithm is meaningful</a:t>
            </a:r>
          </a:p>
          <a:p>
            <a:pPr lvl="2"/>
            <a:r>
              <a:rPr lang="en-US" dirty="0"/>
              <a:t>Although a random clustering is a weak alternative.</a:t>
            </a:r>
          </a:p>
          <a:p>
            <a:endParaRPr lang="en-US" dirty="0"/>
          </a:p>
          <a:p>
            <a:r>
              <a:rPr lang="en-US" dirty="0"/>
              <a:t>For comparing the results of two different </a:t>
            </a:r>
            <a:r>
              <a:rPr lang="en-US" dirty="0" err="1"/>
              <a:t>clusterings</a:t>
            </a:r>
            <a:r>
              <a:rPr lang="en-US" dirty="0"/>
              <a:t>, a framework is less necessary, but we may want to know whether the difference between two index values is </a:t>
            </a:r>
            <a:r>
              <a:rPr lang="en-US" dirty="0">
                <a:solidFill>
                  <a:srgbClr val="0070C0"/>
                </a:solidFill>
              </a:rPr>
              <a:t>significant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549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11125200" cy="5334000"/>
          </a:xfrm>
        </p:spPr>
        <p:txBody>
          <a:bodyPr/>
          <a:lstStyle/>
          <a:p>
            <a:pPr marL="342900" indent="-342900"/>
            <a:r>
              <a:rPr lang="en-US" sz="3200" dirty="0"/>
              <a:t>Example</a:t>
            </a:r>
          </a:p>
          <a:p>
            <a:pPr marL="742950" lvl="1" indent="-285750"/>
            <a:r>
              <a:rPr lang="en-US" dirty="0"/>
              <a:t>Compare SSE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0.005</a:t>
            </a:r>
            <a:r>
              <a:rPr lang="en-US" dirty="0"/>
              <a:t> against three clusters in random data</a:t>
            </a:r>
          </a:p>
          <a:p>
            <a:pPr marL="742950" lvl="1" indent="-285750"/>
            <a:r>
              <a:rPr lang="en-US" dirty="0"/>
              <a:t>Histogram of SSE for three clusters in 500 random data sets of </a:t>
            </a:r>
            <a:r>
              <a:rPr lang="en-US" dirty="0">
                <a:solidFill>
                  <a:srgbClr val="0070C0"/>
                </a:solidFill>
              </a:rPr>
              <a:t>100 random points distributed in the range 0.2 – 0.8 </a:t>
            </a:r>
            <a:r>
              <a:rPr lang="en-US" dirty="0"/>
              <a:t>for x and y</a:t>
            </a:r>
          </a:p>
          <a:p>
            <a:pPr marL="1017270" lvl="2" indent="-285750"/>
            <a:r>
              <a:rPr lang="en-US" sz="1800" dirty="0"/>
              <a:t>Value 0.005 is very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unlikely</a:t>
            </a:r>
          </a:p>
          <a:p>
            <a:pPr marL="742950" lvl="1" indent="-285750">
              <a:buNone/>
            </a:pPr>
            <a:endParaRPr lang="en-US" sz="2000" dirty="0"/>
          </a:p>
        </p:txBody>
      </p:sp>
      <p:sp>
        <p:nvSpPr>
          <p:cNvPr id="16711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Framework for SSE</a:t>
            </a:r>
            <a:endParaRPr lang="en-US" sz="5400" dirty="0"/>
          </a:p>
        </p:txBody>
      </p:sp>
      <p:grpSp>
        <p:nvGrpSpPr>
          <p:cNvPr id="1671172" name="Group 4"/>
          <p:cNvGrpSpPr>
            <a:grpSpLocks/>
          </p:cNvGrpSpPr>
          <p:nvPr/>
        </p:nvGrpSpPr>
        <p:grpSpPr bwMode="auto">
          <a:xfrm>
            <a:off x="2247900" y="3657600"/>
            <a:ext cx="7848600" cy="3124200"/>
            <a:chOff x="288" y="1488"/>
            <a:chExt cx="4944" cy="1968"/>
          </a:xfrm>
        </p:grpSpPr>
        <p:pic>
          <p:nvPicPr>
            <p:cNvPr id="1671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0"/>
            <a:stretch>
              <a:fillRect/>
            </a:stretch>
          </p:blipFill>
          <p:spPr bwMode="auto">
            <a:xfrm>
              <a:off x="2543" y="1536"/>
              <a:ext cx="2689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11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0" t="4759"/>
            <a:stretch>
              <a:fillRect/>
            </a:stretch>
          </p:blipFill>
          <p:spPr bwMode="auto">
            <a:xfrm>
              <a:off x="288" y="1488"/>
              <a:ext cx="2401" cy="1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71175" name="Rectangle 7"/>
            <p:cNvSpPr>
              <a:spLocks noChangeArrowheads="1"/>
            </p:cNvSpPr>
            <p:nvPr/>
          </p:nvSpPr>
          <p:spPr bwMode="auto">
            <a:xfrm>
              <a:off x="912" y="1872"/>
              <a:ext cx="960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D716631-97A5-401A-98D6-1C08964F6427}"/>
              </a:ext>
            </a:extLst>
          </p:cNvPr>
          <p:cNvSpPr txBox="1"/>
          <p:nvPr/>
        </p:nvSpPr>
        <p:spPr>
          <a:xfrm>
            <a:off x="563881" y="5212081"/>
            <a:ext cx="1493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SSE = 0.005</a:t>
            </a:r>
          </a:p>
        </p:txBody>
      </p:sp>
    </p:spTree>
    <p:extLst>
      <p:ext uri="{BB962C8B-B14F-4D97-AF65-F5344CB8AC3E}">
        <p14:creationId xmlns:p14="http://schemas.microsoft.com/office/powerpoint/2010/main" val="2137279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7293</Words>
  <Application>Microsoft Office PowerPoint</Application>
  <PresentationFormat>Widescreen</PresentationFormat>
  <Paragraphs>2139</Paragraphs>
  <Slides>116</Slides>
  <Notes>2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116</vt:i4>
      </vt:variant>
    </vt:vector>
  </HeadingPairs>
  <TitlesOfParts>
    <vt:vector size="130" baseType="lpstr">
      <vt:lpstr>Arial</vt:lpstr>
      <vt:lpstr>Calibri</vt:lpstr>
      <vt:lpstr>Cambria Math</vt:lpstr>
      <vt:lpstr>Monotype Sorts</vt:lpstr>
      <vt:lpstr>Tahoma</vt:lpstr>
      <vt:lpstr>Times New Roman</vt:lpstr>
      <vt:lpstr>Wingdings</vt:lpstr>
      <vt:lpstr>Clarity</vt:lpstr>
      <vt:lpstr>Document</vt:lpstr>
      <vt:lpstr>VISIO</vt:lpstr>
      <vt:lpstr>Visio</vt:lpstr>
      <vt:lpstr>Equation</vt:lpstr>
      <vt:lpstr>MSPhotoEd.3</vt:lpstr>
      <vt:lpstr>Bitmap Image</vt:lpstr>
      <vt:lpstr>DATA MINING Clustering</vt:lpstr>
      <vt:lpstr>What is a Clustering?</vt:lpstr>
      <vt:lpstr>Why Cluster Analysis</vt:lpstr>
      <vt:lpstr>Early applications of cluster analysis</vt:lpstr>
      <vt:lpstr>Types of Clusterings</vt:lpstr>
      <vt:lpstr>Partitional Clustering</vt:lpstr>
      <vt:lpstr>Hierarchical Clustering</vt:lpstr>
      <vt:lpstr>Other types of clustering</vt:lpstr>
      <vt:lpstr>Clustering objectives</vt:lpstr>
      <vt:lpstr>Clustering objectives</vt:lpstr>
      <vt:lpstr>Clustering objectives</vt:lpstr>
      <vt:lpstr>Clustering Objectives</vt:lpstr>
      <vt:lpstr>Clustering objectives</vt:lpstr>
      <vt:lpstr>Clustering objectives</vt:lpstr>
      <vt:lpstr>Clustering Algorithms</vt:lpstr>
      <vt:lpstr>K-means</vt:lpstr>
      <vt:lpstr>K-means Clustering</vt:lpstr>
      <vt:lpstr>K-means Clustering as an optimization problem</vt:lpstr>
      <vt:lpstr>K-means Clustering</vt:lpstr>
      <vt:lpstr>Complexity of the k-means problem</vt:lpstr>
      <vt:lpstr>K-means Algorithm</vt:lpstr>
      <vt:lpstr>Example</vt:lpstr>
      <vt:lpstr>Example</vt:lpstr>
      <vt:lpstr>K-means Algorithm – Initialization</vt:lpstr>
      <vt:lpstr>Two different K-means Clusterings</vt:lpstr>
      <vt:lpstr>Importance of Choosing Initial Centroids</vt:lpstr>
      <vt:lpstr>Importance of Choosing Initial Centroids …</vt:lpstr>
      <vt:lpstr>Dealing with Initialization</vt:lpstr>
      <vt:lpstr>K-means Algorithm – Centroids</vt:lpstr>
      <vt:lpstr>K-means Algorithm – Convergence</vt:lpstr>
      <vt:lpstr>Limitations of K-means</vt:lpstr>
      <vt:lpstr>Limitations of K-means: Differing Sizes</vt:lpstr>
      <vt:lpstr>Limitations of K-means: Differing Density</vt:lpstr>
      <vt:lpstr>Limitations of K-means: Non-globular Shapes</vt:lpstr>
      <vt:lpstr>Overcoming K-means Limitations</vt:lpstr>
      <vt:lpstr>Overcoming K-means Limitations</vt:lpstr>
      <vt:lpstr>Overcoming K-means Limitations</vt:lpstr>
      <vt:lpstr>Variations</vt:lpstr>
      <vt:lpstr>HIERARCHICAL CLUSTERING</vt:lpstr>
      <vt:lpstr>Hierarchical Clustering</vt:lpstr>
      <vt:lpstr>Hierarchical Clustering </vt:lpstr>
      <vt:lpstr>Strengths of Hierarchical Clustering</vt:lpstr>
      <vt:lpstr>Agglomerative Clustering Algorithm</vt:lpstr>
      <vt:lpstr>Starting Situation </vt:lpstr>
      <vt:lpstr>Intermediate Situation</vt:lpstr>
      <vt:lpstr>Intermediate Situation</vt:lpstr>
      <vt:lpstr>After Merging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How to Define Inter-Cluster Similarity</vt:lpstr>
      <vt:lpstr>Single Link – Complete Link</vt:lpstr>
      <vt:lpstr>Hierarchical Clustering: MIN</vt:lpstr>
      <vt:lpstr>Strength of MIN</vt:lpstr>
      <vt:lpstr>Limitations of MIN</vt:lpstr>
      <vt:lpstr>Hierarchical Clustering: MAX</vt:lpstr>
      <vt:lpstr>Strength of MAX</vt:lpstr>
      <vt:lpstr>Limitations of MAX</vt:lpstr>
      <vt:lpstr>Hierarchical Clustering: Group Average</vt:lpstr>
      <vt:lpstr>Hierarchical Clustering: Group Average</vt:lpstr>
      <vt:lpstr>Cluster Similarity: Ward’s Method</vt:lpstr>
      <vt:lpstr>Hierarchical Clustering: Comparison</vt:lpstr>
      <vt:lpstr>Hierarchical Clustering:  Time and Space requirements</vt:lpstr>
      <vt:lpstr>Hierarchical Clustering:  Problems and Limitations</vt:lpstr>
      <vt:lpstr>DBSCAN</vt:lpstr>
      <vt:lpstr>DBSCAN: Density-Based Clustering</vt:lpstr>
      <vt:lpstr>DBSCAN</vt:lpstr>
      <vt:lpstr>DBSCAN: Core, Border, and Noise Points</vt:lpstr>
      <vt:lpstr>DBSCAN: Core, Border and Noise Points</vt:lpstr>
      <vt:lpstr>Density-Connected points</vt:lpstr>
      <vt:lpstr>DBSCAN Algorithm</vt:lpstr>
      <vt:lpstr>DBSCAN: Determining Eps and MinPts</vt:lpstr>
      <vt:lpstr>When DBSCAN Works Well</vt:lpstr>
      <vt:lpstr>DBSCAN: Sensitive to Parameters</vt:lpstr>
      <vt:lpstr>When DBSCAN Does NOT Work Well</vt:lpstr>
      <vt:lpstr>Other algorithms</vt:lpstr>
      <vt:lpstr>CLUSTERING Evaluation</vt:lpstr>
      <vt:lpstr>Clustering Evaluation</vt:lpstr>
      <vt:lpstr>Quality of Clustering can be Ambiguous</vt:lpstr>
      <vt:lpstr>Clustering Evaluation</vt:lpstr>
      <vt:lpstr>Different Aspects of Cluster Validation</vt:lpstr>
      <vt:lpstr>Measures of Cluster Validity</vt:lpstr>
      <vt:lpstr>Metrics for cluster and clustering validity</vt:lpstr>
      <vt:lpstr>Cluster Validity with Internal Criteria</vt:lpstr>
      <vt:lpstr>Internal Measures</vt:lpstr>
      <vt:lpstr>Cohesion and Separation</vt:lpstr>
      <vt:lpstr>Cohesion and Separation</vt:lpstr>
      <vt:lpstr>Silhouette Coefficient</vt:lpstr>
      <vt:lpstr>Silhouette Coefficient Example</vt:lpstr>
      <vt:lpstr>Measuring Cluster Validity Via Correlation</vt:lpstr>
      <vt:lpstr>Measuring Cluster Validity Via Correlation</vt:lpstr>
      <vt:lpstr>Using Similarity Matrix for Cluster Validation</vt:lpstr>
      <vt:lpstr>Using Similarity Matrix for Cluster Validation</vt:lpstr>
      <vt:lpstr>Using Similarity Matrix for Cluster Validation</vt:lpstr>
      <vt:lpstr>Internal measures – caveats </vt:lpstr>
      <vt:lpstr>Statistical Framework for Cluster(ING) Validity</vt:lpstr>
      <vt:lpstr>Framework for Cluster Validity</vt:lpstr>
      <vt:lpstr>Statistical Framework for SSE</vt:lpstr>
      <vt:lpstr>Statistical Framework for Correlation</vt:lpstr>
      <vt:lpstr>Empirical p-value</vt:lpstr>
      <vt:lpstr>Estimating the “Right” number of clusters</vt:lpstr>
      <vt:lpstr>Estimating the “right” number of clusters</vt:lpstr>
      <vt:lpstr>Estimating the “right” number of clusters</vt:lpstr>
      <vt:lpstr>Estimating the “right” number of clusters</vt:lpstr>
      <vt:lpstr>Evaluation with External “Ground Truth”</vt:lpstr>
      <vt:lpstr>External Measures for Clustering Validity</vt:lpstr>
      <vt:lpstr>Confusion/Contingency matrix</vt:lpstr>
      <vt:lpstr>Measures of cluster homogeneity</vt:lpstr>
      <vt:lpstr>Classification-based Measures</vt:lpstr>
      <vt:lpstr>Precision-recall for cluster-class cobinations</vt:lpstr>
      <vt:lpstr>Precision/Recall for clusters and clusterings</vt:lpstr>
      <vt:lpstr>Good and bad clustering</vt:lpstr>
      <vt:lpstr>Another clustering</vt:lpstr>
      <vt:lpstr>External Measures of Cluster Validity: Entropy and Purity</vt:lpstr>
      <vt:lpstr>Final Comment on Cluster Validity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Clustering</dc:title>
  <dc:creator>Panayiotis Tsaparas</dc:creator>
  <cp:lastModifiedBy>ΠΑΝΑΓΙΩΤΗΣ ΤΣΑΠΑΡΑΣ</cp:lastModifiedBy>
  <cp:revision>7</cp:revision>
  <dcterms:created xsi:type="dcterms:W3CDTF">2020-11-15T22:08:19Z</dcterms:created>
  <dcterms:modified xsi:type="dcterms:W3CDTF">2023-11-27T08:58:03Z</dcterms:modified>
</cp:coreProperties>
</file>