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9"/>
  </p:notesMasterIdLst>
  <p:sldIdLst>
    <p:sldId id="674" r:id="rId2"/>
    <p:sldId id="1177" r:id="rId3"/>
    <p:sldId id="1050" r:id="rId4"/>
    <p:sldId id="1053" r:id="rId5"/>
    <p:sldId id="1052" r:id="rId6"/>
    <p:sldId id="961" r:id="rId7"/>
    <p:sldId id="963" r:id="rId8"/>
    <p:sldId id="964" r:id="rId9"/>
    <p:sldId id="1055" r:id="rId10"/>
    <p:sldId id="1231" r:id="rId11"/>
    <p:sldId id="1117" r:id="rId12"/>
    <p:sldId id="1118" r:id="rId13"/>
    <p:sldId id="1146" r:id="rId14"/>
    <p:sldId id="1147" r:id="rId15"/>
    <p:sldId id="1149" r:id="rId16"/>
    <p:sldId id="1150" r:id="rId17"/>
    <p:sldId id="1151" r:id="rId18"/>
    <p:sldId id="1152" r:id="rId19"/>
    <p:sldId id="1153" r:id="rId20"/>
    <p:sldId id="1154" r:id="rId21"/>
    <p:sldId id="1155" r:id="rId22"/>
    <p:sldId id="1121" r:id="rId23"/>
    <p:sldId id="1026" r:id="rId24"/>
    <p:sldId id="1033" r:id="rId25"/>
    <p:sldId id="1027" r:id="rId26"/>
    <p:sldId id="1034" r:id="rId27"/>
    <p:sldId id="1028" r:id="rId28"/>
    <p:sldId id="1030" r:id="rId29"/>
    <p:sldId id="1029" r:id="rId30"/>
    <p:sldId id="1031" r:id="rId31"/>
    <p:sldId id="1032" r:id="rId32"/>
    <p:sldId id="1124" r:id="rId33"/>
    <p:sldId id="1228" r:id="rId34"/>
    <p:sldId id="1232" r:id="rId35"/>
    <p:sldId id="1233" r:id="rId36"/>
    <p:sldId id="1130" r:id="rId37"/>
    <p:sldId id="1126" r:id="rId38"/>
    <p:sldId id="1127" r:id="rId39"/>
    <p:sldId id="1129" r:id="rId40"/>
    <p:sldId id="1131" r:id="rId41"/>
    <p:sldId id="1209" r:id="rId42"/>
    <p:sldId id="1133" r:id="rId43"/>
    <p:sldId id="1134" r:id="rId44"/>
    <p:sldId id="1135" r:id="rId45"/>
    <p:sldId id="1136" r:id="rId46"/>
    <p:sldId id="1137" r:id="rId47"/>
    <p:sldId id="1138" r:id="rId48"/>
    <p:sldId id="1148" r:id="rId49"/>
    <p:sldId id="1140" r:id="rId50"/>
    <p:sldId id="562" r:id="rId51"/>
    <p:sldId id="564" r:id="rId52"/>
    <p:sldId id="563" r:id="rId53"/>
    <p:sldId id="565" r:id="rId54"/>
    <p:sldId id="1142" r:id="rId55"/>
    <p:sldId id="1143" r:id="rId56"/>
    <p:sldId id="1144" r:id="rId57"/>
    <p:sldId id="1145" r:id="rId58"/>
    <p:sldId id="1094" r:id="rId59"/>
    <p:sldId id="1095" r:id="rId60"/>
    <p:sldId id="1096" r:id="rId61"/>
    <p:sldId id="1097" r:id="rId62"/>
    <p:sldId id="1098" r:id="rId63"/>
    <p:sldId id="1099" r:id="rId64"/>
    <p:sldId id="1100" r:id="rId65"/>
    <p:sldId id="1101" r:id="rId66"/>
    <p:sldId id="1102" r:id="rId67"/>
    <p:sldId id="1179" r:id="rId68"/>
    <p:sldId id="1180" r:id="rId69"/>
    <p:sldId id="1181" r:id="rId70"/>
    <p:sldId id="1182" r:id="rId71"/>
    <p:sldId id="1183" r:id="rId72"/>
    <p:sldId id="1184" r:id="rId73"/>
    <p:sldId id="1185" r:id="rId74"/>
    <p:sldId id="1186" r:id="rId75"/>
    <p:sldId id="1103" r:id="rId76"/>
    <p:sldId id="1104" r:id="rId77"/>
    <p:sldId id="1105" r:id="rId78"/>
    <p:sldId id="999" r:id="rId79"/>
    <p:sldId id="1210" r:id="rId80"/>
    <p:sldId id="1211" r:id="rId81"/>
    <p:sldId id="1212" r:id="rId82"/>
    <p:sldId id="1213" r:id="rId83"/>
    <p:sldId id="1214" r:id="rId84"/>
    <p:sldId id="1215" r:id="rId85"/>
    <p:sldId id="1001" r:id="rId86"/>
    <p:sldId id="1002" r:id="rId87"/>
    <p:sldId id="1003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511"/>
    <a:srgbClr val="FF3399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A8AA5-A793-46B9-85D1-0E53B619B2BE}" v="52" dt="2024-01-07T21:04:32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0" autoAdjust="0"/>
    <p:restoredTop sz="94127" autoAdjust="0"/>
  </p:normalViewPr>
  <p:slideViewPr>
    <p:cSldViewPr>
      <p:cViewPr varScale="1">
        <p:scale>
          <a:sx n="105" d="100"/>
          <a:sy n="105" d="100"/>
        </p:scale>
        <p:origin x="60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95" Type="http://schemas.microsoft.com/office/2015/10/relationships/revisionInfo" Target="revisionInfo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CA7DB978-464F-4BD6-987E-E88063497A08}"/>
    <pc:docChg chg="custSel modSld">
      <pc:chgData name="ΠΑΝΑΓΙΩΤΗΣ ΤΣΑΠΑΡΑΣ" userId="14c29a0b-fba8-4de1-ba9f-ce710cf39d77" providerId="ADAL" clId="{CA7DB978-464F-4BD6-987E-E88063497A08}" dt="2022-01-13T14:09:46.418" v="448" actId="14"/>
      <pc:docMkLst>
        <pc:docMk/>
      </pc:docMkLst>
      <pc:sldChg chg="modSp">
        <pc:chgData name="ΠΑΝΑΓΙΩΤΗΣ ΤΣΑΠΑΡΑΣ" userId="14c29a0b-fba8-4de1-ba9f-ce710cf39d77" providerId="ADAL" clId="{CA7DB978-464F-4BD6-987E-E88063497A08}" dt="2022-01-11T13:36:46.949" v="272" actId="20577"/>
        <pc:sldMkLst>
          <pc:docMk/>
          <pc:sldMk cId="2918339182" sldId="562"/>
        </pc:sldMkLst>
        <pc:spChg chg="mod">
          <ac:chgData name="ΠΑΝΑΓΙΩΤΗΣ ΤΣΑΠΑΡΑΣ" userId="14c29a0b-fba8-4de1-ba9f-ce710cf39d77" providerId="ADAL" clId="{CA7DB978-464F-4BD6-987E-E88063497A08}" dt="2022-01-11T13:36:46.949" v="272" actId="20577"/>
          <ac:spMkLst>
            <pc:docMk/>
            <pc:sldMk cId="2918339182" sldId="562"/>
            <ac:spMk id="3" creationId="{D80F0A86-7ED6-48A9-83B0-86E89C60EAA4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1:56:21.335" v="18" actId="20577"/>
        <pc:sldMkLst>
          <pc:docMk/>
          <pc:sldMk cId="1815087074" sldId="674"/>
        </pc:sldMkLst>
        <pc:spChg chg="mod">
          <ac:chgData name="ΠΑΝΑΓΙΩΤΗΣ ΤΣΑΠΑΡΑΣ" userId="14c29a0b-fba8-4de1-ba9f-ce710cf39d77" providerId="ADAL" clId="{CA7DB978-464F-4BD6-987E-E88063497A08}" dt="2022-01-11T11:56:21.335" v="18" actId="20577"/>
          <ac:spMkLst>
            <pc:docMk/>
            <pc:sldMk cId="1815087074" sldId="674"/>
            <ac:spMk id="7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CA7DB978-464F-4BD6-987E-E88063497A08}" dt="2022-01-13T14:02:43.794" v="341" actId="20577"/>
        <pc:sldMkLst>
          <pc:docMk/>
          <pc:sldMk cId="496511287" sldId="1117"/>
        </pc:sldMkLst>
        <pc:spChg chg="mod">
          <ac:chgData name="ΠΑΝΑΓΙΩΤΗΣ ΤΣΑΠΑΡΑΣ" userId="14c29a0b-fba8-4de1-ba9f-ce710cf39d77" providerId="ADAL" clId="{CA7DB978-464F-4BD6-987E-E88063497A08}" dt="2022-01-13T14:02:43.794" v="341" actId="20577"/>
          <ac:spMkLst>
            <pc:docMk/>
            <pc:sldMk cId="496511287" sldId="1117"/>
            <ac:spMk id="3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CA7DB978-464F-4BD6-987E-E88063497A08}" dt="2022-01-13T14:02:53.724" v="343" actId="20577"/>
        <pc:sldMkLst>
          <pc:docMk/>
          <pc:sldMk cId="3038524884" sldId="1118"/>
        </pc:sldMkLst>
        <pc:spChg chg="mod">
          <ac:chgData name="ΠΑΝΑΓΙΩΤΗΣ ΤΣΑΠΑΡΑΣ" userId="14c29a0b-fba8-4de1-ba9f-ce710cf39d77" providerId="ADAL" clId="{CA7DB978-464F-4BD6-987E-E88063497A08}" dt="2022-01-13T14:02:53.724" v="343" actId="20577"/>
          <ac:spMkLst>
            <pc:docMk/>
            <pc:sldMk cId="3038524884" sldId="1118"/>
            <ac:spMk id="4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3:41.088" v="350" actId="20577"/>
        <pc:sldMkLst>
          <pc:docMk/>
          <pc:sldMk cId="1176955976" sldId="1124"/>
        </pc:sldMkLst>
        <pc:spChg chg="mod">
          <ac:chgData name="ΠΑΝΑΓΙΩΤΗΣ ΤΣΑΠΑΡΑΣ" userId="14c29a0b-fba8-4de1-ba9f-ce710cf39d77" providerId="ADAL" clId="{CA7DB978-464F-4BD6-987E-E88063497A08}" dt="2022-01-13T14:03:24.579" v="344" actId="1076"/>
          <ac:spMkLst>
            <pc:docMk/>
            <pc:sldMk cId="1176955976" sldId="1124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CA7DB978-464F-4BD6-987E-E88063497A08}" dt="2022-01-13T14:03:41.088" v="350" actId="20577"/>
          <ac:spMkLst>
            <pc:docMk/>
            <pc:sldMk cId="1176955976" sldId="1124"/>
            <ac:spMk id="3" creationId="{85F2FD37-9C2E-4533-A483-88A13068CB7A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19:52.932" v="146" actId="20577"/>
        <pc:sldMkLst>
          <pc:docMk/>
          <pc:sldMk cId="286930795" sldId="1126"/>
        </pc:sldMkLst>
        <pc:spChg chg="mod">
          <ac:chgData name="ΠΑΝΑΓΙΩΤΗΣ ΤΣΑΠΑΡΑΣ" userId="14c29a0b-fba8-4de1-ba9f-ce710cf39d77" providerId="ADAL" clId="{CA7DB978-464F-4BD6-987E-E88063497A08}" dt="2022-01-11T13:19:52.932" v="146" actId="20577"/>
          <ac:spMkLst>
            <pc:docMk/>
            <pc:sldMk cId="286930795" sldId="1126"/>
            <ac:spMk id="49561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20:22.879" v="192" actId="20577"/>
        <pc:sldMkLst>
          <pc:docMk/>
          <pc:sldMk cId="3416081971" sldId="1127"/>
        </pc:sldMkLst>
        <pc:spChg chg="mod">
          <ac:chgData name="ΠΑΝΑΓΙΩΤΗΣ ΤΣΑΠΑΡΑΣ" userId="14c29a0b-fba8-4de1-ba9f-ce710cf39d77" providerId="ADAL" clId="{CA7DB978-464F-4BD6-987E-E88063497A08}" dt="2022-01-11T13:20:22.879" v="192" actId="20577"/>
          <ac:spMkLst>
            <pc:docMk/>
            <pc:sldMk cId="3416081971" sldId="1127"/>
            <ac:spMk id="4104" creationId="{00000000-0000-0000-0000-000000000000}"/>
          </ac:spMkLst>
        </pc:spChg>
      </pc:sldChg>
      <pc:sldChg chg="addSp delSp modSp mod">
        <pc:chgData name="ΠΑΝΑΓΙΩΤΗΣ ΤΣΑΠΑΡΑΣ" userId="14c29a0b-fba8-4de1-ba9f-ce710cf39d77" providerId="ADAL" clId="{CA7DB978-464F-4BD6-987E-E88063497A08}" dt="2022-01-13T14:05:49.659" v="404" actId="1076"/>
        <pc:sldMkLst>
          <pc:docMk/>
          <pc:sldMk cId="4179673362" sldId="1129"/>
        </pc:sldMkLst>
        <pc:spChg chg="mod">
          <ac:chgData name="ΠΑΝΑΓΙΩΤΗΣ ΤΣΑΠΑΡΑΣ" userId="14c29a0b-fba8-4de1-ba9f-ce710cf39d77" providerId="ADAL" clId="{CA7DB978-464F-4BD6-987E-E88063497A08}" dt="2022-01-13T14:05:49.659" v="404" actId="1076"/>
          <ac:spMkLst>
            <pc:docMk/>
            <pc:sldMk cId="4179673362" sldId="1129"/>
            <ac:spMk id="3" creationId="{7A1541D1-CA21-462F-80CE-FBCC70E29588}"/>
          </ac:spMkLst>
        </pc:spChg>
        <pc:spChg chg="add del mod">
          <ac:chgData name="ΠΑΝΑΓΙΩΤΗΣ ΤΣΑΠΑΡΑΣ" userId="14c29a0b-fba8-4de1-ba9f-ce710cf39d77" providerId="ADAL" clId="{CA7DB978-464F-4BD6-987E-E88063497A08}" dt="2022-01-13T14:05:47.411" v="403" actId="478"/>
          <ac:spMkLst>
            <pc:docMk/>
            <pc:sldMk cId="4179673362" sldId="1129"/>
            <ac:spMk id="4" creationId="{6CFE327B-EC3B-467C-87CC-33F57885F80F}"/>
          </ac:spMkLst>
        </pc:spChg>
        <pc:spChg chg="mod">
          <ac:chgData name="ΠΑΝΑΓΙΩΤΗΣ ΤΣΑΠΑΡΑΣ" userId="14c29a0b-fba8-4de1-ba9f-ce710cf39d77" providerId="ADAL" clId="{CA7DB978-464F-4BD6-987E-E88063497A08}" dt="2022-01-11T13:21:19.146" v="247"/>
          <ac:spMkLst>
            <pc:docMk/>
            <pc:sldMk cId="4179673362" sldId="1129"/>
            <ac:spMk id="512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5:13.756" v="398" actId="108"/>
        <pc:sldMkLst>
          <pc:docMk/>
          <pc:sldMk cId="3400345061" sldId="1130"/>
        </pc:sldMkLst>
        <pc:spChg chg="mod">
          <ac:chgData name="ΠΑΝΑΓΙΩΤΗΣ ΤΣΑΠΑΡΑΣ" userId="14c29a0b-fba8-4de1-ba9f-ce710cf39d77" providerId="ADAL" clId="{CA7DB978-464F-4BD6-987E-E88063497A08}" dt="2022-01-13T14:05:13.756" v="398" actId="108"/>
          <ac:spMkLst>
            <pc:docMk/>
            <pc:sldMk cId="3400345061" sldId="1130"/>
            <ac:spMk id="501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6:13.325" v="406" actId="27636"/>
        <pc:sldMkLst>
          <pc:docMk/>
          <pc:sldMk cId="3000070703" sldId="1131"/>
        </pc:sldMkLst>
        <pc:spChg chg="mod">
          <ac:chgData name="ΠΑΝΑΓΙΩΤΗΣ ΤΣΑΠΑΡΑΣ" userId="14c29a0b-fba8-4de1-ba9f-ce710cf39d77" providerId="ADAL" clId="{CA7DB978-464F-4BD6-987E-E88063497A08}" dt="2022-01-13T14:06:13.325" v="406" actId="27636"/>
          <ac:spMkLst>
            <pc:docMk/>
            <pc:sldMk cId="3000070703" sldId="1131"/>
            <ac:spMk id="5120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8:42.831" v="442" actId="20577"/>
        <pc:sldMkLst>
          <pc:docMk/>
          <pc:sldMk cId="447698760" sldId="1138"/>
        </pc:sldMkLst>
        <pc:spChg chg="mod">
          <ac:chgData name="ΠΑΝΑΓΙΩΤΗΣ ΤΣΑΠΑΡΑΣ" userId="14c29a0b-fba8-4de1-ba9f-ce710cf39d77" providerId="ADAL" clId="{CA7DB978-464F-4BD6-987E-E88063497A08}" dt="2022-01-13T14:08:42.831" v="442" actId="20577"/>
          <ac:spMkLst>
            <pc:docMk/>
            <pc:sldMk cId="447698760" sldId="1138"/>
            <ac:spMk id="307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9:46.418" v="448" actId="14"/>
        <pc:sldMkLst>
          <pc:docMk/>
          <pc:sldMk cId="3598749518" sldId="1140"/>
        </pc:sldMkLst>
        <pc:spChg chg="mod">
          <ac:chgData name="ΠΑΝΑΓΙΩΤΗΣ ΤΣΑΠΑΡΑΣ" userId="14c29a0b-fba8-4de1-ba9f-ce710cf39d77" providerId="ADAL" clId="{CA7DB978-464F-4BD6-987E-E88063497A08}" dt="2022-01-13T14:09:46.418" v="448" actId="14"/>
          <ac:spMkLst>
            <pc:docMk/>
            <pc:sldMk cId="3598749518" sldId="1140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37:34.497" v="275" actId="20577"/>
        <pc:sldMkLst>
          <pc:docMk/>
          <pc:sldMk cId="2749890953" sldId="1142"/>
        </pc:sldMkLst>
        <pc:spChg chg="mod">
          <ac:chgData name="ΠΑΝΑΓΙΩΤΗΣ ΤΣΑΠΑΡΑΣ" userId="14c29a0b-fba8-4de1-ba9f-ce710cf39d77" providerId="ADAL" clId="{CA7DB978-464F-4BD6-987E-E88063497A08}" dt="2022-01-11T13:37:34.497" v="275" actId="20577"/>
          <ac:spMkLst>
            <pc:docMk/>
            <pc:sldMk cId="2749890953" sldId="1142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39:51.835" v="289" actId="20577"/>
        <pc:sldMkLst>
          <pc:docMk/>
          <pc:sldMk cId="3109249196" sldId="1144"/>
        </pc:sldMkLst>
        <pc:spChg chg="mod">
          <ac:chgData name="ΠΑΝΑΓΙΩΤΗΣ ΤΣΑΠΑΡΑΣ" userId="14c29a0b-fba8-4de1-ba9f-ce710cf39d77" providerId="ADAL" clId="{CA7DB978-464F-4BD6-987E-E88063497A08}" dt="2022-01-11T13:39:51.835" v="289" actId="20577"/>
          <ac:spMkLst>
            <pc:docMk/>
            <pc:sldMk cId="3109249196" sldId="1144"/>
            <ac:spMk id="50790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52:03.681" v="336" actId="20577"/>
        <pc:sldMkLst>
          <pc:docMk/>
          <pc:sldMk cId="905327590" sldId="1198"/>
        </pc:sldMkLst>
        <pc:spChg chg="mod">
          <ac:chgData name="ΠΑΝΑΓΙΩΤΗΣ ΤΣΑΠΑΡΑΣ" userId="14c29a0b-fba8-4de1-ba9f-ce710cf39d77" providerId="ADAL" clId="{CA7DB978-464F-4BD6-987E-E88063497A08}" dt="2022-01-11T13:52:03.681" v="336" actId="20577"/>
          <ac:spMkLst>
            <pc:docMk/>
            <pc:sldMk cId="905327590" sldId="1198"/>
            <ac:spMk id="3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CA7DB978-464F-4BD6-987E-E88063497A08}" dt="2022-01-11T13:23:34.182" v="264" actId="20577"/>
        <pc:sldMkLst>
          <pc:docMk/>
          <pc:sldMk cId="3696808996" sldId="1209"/>
        </pc:sldMkLst>
        <pc:spChg chg="mod">
          <ac:chgData name="ΠΑΝΑΓΙΩΤΗΣ ΤΣΑΠΑΡΑΣ" userId="14c29a0b-fba8-4de1-ba9f-ce710cf39d77" providerId="ADAL" clId="{CA7DB978-464F-4BD6-987E-E88063497A08}" dt="2022-01-11T13:23:34.182" v="264" actId="20577"/>
          <ac:spMkLst>
            <pc:docMk/>
            <pc:sldMk cId="3696808996" sldId="1209"/>
            <ac:spMk id="6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CA7DB978-464F-4BD6-987E-E88063497A08}" dt="2022-01-11T13:51:23.174" v="335" actId="20577"/>
        <pc:sldMkLst>
          <pc:docMk/>
          <pc:sldMk cId="2236734860" sldId="1221"/>
        </pc:sldMkLst>
        <pc:spChg chg="mod">
          <ac:chgData name="ΠΑΝΑΓΙΩΤΗΣ ΤΣΑΠΑΡΑΣ" userId="14c29a0b-fba8-4de1-ba9f-ce710cf39d77" providerId="ADAL" clId="{CA7DB978-464F-4BD6-987E-E88063497A08}" dt="2022-01-11T13:51:23.174" v="335" actId="20577"/>
          <ac:spMkLst>
            <pc:docMk/>
            <pc:sldMk cId="2236734860" sldId="1221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53:29.668" v="337" actId="20577"/>
        <pc:sldMkLst>
          <pc:docMk/>
          <pc:sldMk cId="458114579" sldId="1224"/>
        </pc:sldMkLst>
        <pc:spChg chg="mod">
          <ac:chgData name="ΠΑΝΑΓΙΩΤΗΣ ΤΣΑΠΑΡΑΣ" userId="14c29a0b-fba8-4de1-ba9f-ce710cf39d77" providerId="ADAL" clId="{CA7DB978-464F-4BD6-987E-E88063497A08}" dt="2022-01-11T13:53:29.668" v="337" actId="20577"/>
          <ac:spMkLst>
            <pc:docMk/>
            <pc:sldMk cId="458114579" sldId="1224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3:57.244" v="356" actId="20577"/>
        <pc:sldMkLst>
          <pc:docMk/>
          <pc:sldMk cId="13702474" sldId="1228"/>
        </pc:sldMkLst>
        <pc:spChg chg="mod">
          <ac:chgData name="ΠΑΝΑΓΙΩΤΗΣ ΤΣΑΠΑΡΑΣ" userId="14c29a0b-fba8-4de1-ba9f-ce710cf39d77" providerId="ADAL" clId="{CA7DB978-464F-4BD6-987E-E88063497A08}" dt="2022-01-13T14:03:57.244" v="356" actId="20577"/>
          <ac:spMkLst>
            <pc:docMk/>
            <pc:sldMk cId="13702474" sldId="1228"/>
            <ac:spMk id="3" creationId="{85F2FD37-9C2E-4533-A483-88A13068CB7A}"/>
          </ac:spMkLst>
        </pc:spChg>
        <pc:spChg chg="mod">
          <ac:chgData name="ΠΑΝΑΓΙΩΤΗΣ ΤΣΑΠΑΡΑΣ" userId="14c29a0b-fba8-4de1-ba9f-ce710cf39d77" providerId="ADAL" clId="{CA7DB978-464F-4BD6-987E-E88063497A08}" dt="2022-01-11T13:04:27.705" v="34" actId="20577"/>
          <ac:spMkLst>
            <pc:docMk/>
            <pc:sldMk cId="13702474" sldId="1228"/>
            <ac:spMk id="4" creationId="{D9474123-B788-4904-9A86-DBC69926D38C}"/>
          </ac:spMkLst>
        </pc:spChg>
      </pc:sldChg>
      <pc:sldChg chg="modSp">
        <pc:chgData name="ΠΑΝΑΓΙΩΤΗΣ ΤΣΑΠΑΡΑΣ" userId="14c29a0b-fba8-4de1-ba9f-ce710cf39d77" providerId="ADAL" clId="{CA7DB978-464F-4BD6-987E-E88063497A08}" dt="2022-01-13T14:02:38.144" v="339" actId="20577"/>
        <pc:sldMkLst>
          <pc:docMk/>
          <pc:sldMk cId="1925634002" sldId="1231"/>
        </pc:sldMkLst>
        <pc:spChg chg="mod">
          <ac:chgData name="ΠΑΝΑΓΙΩΤΗΣ ΤΣΑΠΑΡΑΣ" userId="14c29a0b-fba8-4de1-ba9f-ce710cf39d77" providerId="ADAL" clId="{CA7DB978-464F-4BD6-987E-E88063497A08}" dt="2022-01-13T14:02:38.144" v="339" actId="20577"/>
          <ac:spMkLst>
            <pc:docMk/>
            <pc:sldMk cId="1925634002" sldId="1231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4:26.607" v="370"/>
        <pc:sldMkLst>
          <pc:docMk/>
          <pc:sldMk cId="417250417" sldId="1232"/>
        </pc:sldMkLst>
        <pc:spChg chg="mod">
          <ac:chgData name="ΠΑΝΑΓΙΩΤΗΣ ΤΣΑΠΑΡΑΣ" userId="14c29a0b-fba8-4de1-ba9f-ce710cf39d77" providerId="ADAL" clId="{CA7DB978-464F-4BD6-987E-E88063497A08}" dt="2022-01-13T14:04:26.607" v="370"/>
          <ac:spMkLst>
            <pc:docMk/>
            <pc:sldMk cId="417250417" sldId="1232"/>
            <ac:spMk id="493571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4:40.857" v="374" actId="20577"/>
        <pc:sldMkLst>
          <pc:docMk/>
          <pc:sldMk cId="330944136" sldId="1233"/>
        </pc:sldMkLst>
        <pc:spChg chg="mod">
          <ac:chgData name="ΠΑΝΑΓΙΩΤΗΣ ΤΣΑΠΑΡΑΣ" userId="14c29a0b-fba8-4de1-ba9f-ce710cf39d77" providerId="ADAL" clId="{CA7DB978-464F-4BD6-987E-E88063497A08}" dt="2022-01-13T14:04:40.857" v="374" actId="20577"/>
          <ac:spMkLst>
            <pc:docMk/>
            <pc:sldMk cId="330944136" sldId="1233"/>
            <ac:spMk id="493571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303A8AA5-A793-46B9-85D1-0E53B619B2BE}"/>
    <pc:docChg chg="custSel modSld">
      <pc:chgData name="ΠΑΝΑΓΙΩΤΗΣ ΤΣΑΠΑΡΑΣ" userId="14c29a0b-fba8-4de1-ba9f-ce710cf39d77" providerId="ADAL" clId="{303A8AA5-A793-46B9-85D1-0E53B619B2BE}" dt="2024-01-07T21:04:34.562" v="76" actId="27636"/>
      <pc:docMkLst>
        <pc:docMk/>
      </pc:docMkLst>
      <pc:sldChg chg="modSp mod">
        <pc:chgData name="ΠΑΝΑΓΙΩΤΗΣ ΤΣΑΠΑΡΑΣ" userId="14c29a0b-fba8-4de1-ba9f-ce710cf39d77" providerId="ADAL" clId="{303A8AA5-A793-46B9-85D1-0E53B619B2BE}" dt="2024-01-07T20:52:46.535" v="1" actId="33524"/>
        <pc:sldMkLst>
          <pc:docMk/>
          <pc:sldMk cId="1013449204" sldId="961"/>
        </pc:sldMkLst>
        <pc:spChg chg="mod">
          <ac:chgData name="ΠΑΝΑΓΙΩΤΗΣ ΤΣΑΠΑΡΑΣ" userId="14c29a0b-fba8-4de1-ba9f-ce710cf39d77" providerId="ADAL" clId="{303A8AA5-A793-46B9-85D1-0E53B619B2BE}" dt="2024-01-07T20:52:46.535" v="1" actId="33524"/>
          <ac:spMkLst>
            <pc:docMk/>
            <pc:sldMk cId="1013449204" sldId="961"/>
            <ac:spMk id="238595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3A8AA5-A793-46B9-85D1-0E53B619B2BE}" dt="2024-01-07T21:01:31.092" v="16" actId="1035"/>
        <pc:sldMkLst>
          <pc:docMk/>
          <pc:sldMk cId="1460217238" sldId="1137"/>
        </pc:sldMkLst>
        <pc:spChg chg="mod">
          <ac:chgData name="ΠΑΝΑΓΙΩΤΗΣ ΤΣΑΠΑΡΑΣ" userId="14c29a0b-fba8-4de1-ba9f-ce710cf39d77" providerId="ADAL" clId="{303A8AA5-A793-46B9-85D1-0E53B619B2BE}" dt="2024-01-07T21:01:31.092" v="16" actId="1035"/>
          <ac:spMkLst>
            <pc:docMk/>
            <pc:sldMk cId="1460217238" sldId="1137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303A8AA5-A793-46B9-85D1-0E53B619B2BE}" dt="2024-01-07T21:01:31.092" v="16" actId="1035"/>
          <ac:spMkLst>
            <pc:docMk/>
            <pc:sldMk cId="1460217238" sldId="1137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303A8AA5-A793-46B9-85D1-0E53B619B2BE}" dt="2024-01-07T21:01:07.612" v="5" actId="20577"/>
          <ac:spMkLst>
            <pc:docMk/>
            <pc:sldMk cId="1460217238" sldId="1137"/>
            <ac:spMk id="9220" creationId="{00000000-0000-0000-0000-000000000000}"/>
          </ac:spMkLst>
        </pc:spChg>
        <pc:spChg chg="mod">
          <ac:chgData name="ΠΑΝΑΓΙΩΤΗΣ ΤΣΑΠΑΡΑΣ" userId="14c29a0b-fba8-4de1-ba9f-ce710cf39d77" providerId="ADAL" clId="{303A8AA5-A793-46B9-85D1-0E53B619B2BE}" dt="2024-01-07T21:01:31.092" v="16" actId="1035"/>
          <ac:spMkLst>
            <pc:docMk/>
            <pc:sldMk cId="1460217238" sldId="1137"/>
            <ac:spMk id="9221" creationId="{00000000-0000-0000-0000-000000000000}"/>
          </ac:spMkLst>
        </pc:spChg>
        <pc:graphicFrameChg chg="mod">
          <ac:chgData name="ΠΑΝΑΓΙΩΤΗΣ ΤΣΑΠΑΡΑΣ" userId="14c29a0b-fba8-4de1-ba9f-ce710cf39d77" providerId="ADAL" clId="{303A8AA5-A793-46B9-85D1-0E53B619B2BE}" dt="2024-01-07T21:01:31.092" v="16" actId="1035"/>
          <ac:graphicFrameMkLst>
            <pc:docMk/>
            <pc:sldMk cId="1460217238" sldId="1137"/>
            <ac:graphicFrameMk id="9218" creationId="{00000000-0000-0000-0000-000000000000}"/>
          </ac:graphicFrameMkLst>
        </pc:graphicFrameChg>
      </pc:sldChg>
      <pc:sldChg chg="modSp mod">
        <pc:chgData name="ΠΑΝΑΓΙΩΤΗΣ ΤΣΑΠΑΡΑΣ" userId="14c29a0b-fba8-4de1-ba9f-ce710cf39d77" providerId="ADAL" clId="{303A8AA5-A793-46B9-85D1-0E53B619B2BE}" dt="2024-01-07T20:59:49.313" v="2" actId="14100"/>
        <pc:sldMkLst>
          <pc:docMk/>
          <pc:sldMk cId="447698760" sldId="1138"/>
        </pc:sldMkLst>
        <pc:spChg chg="mod">
          <ac:chgData name="ΠΑΝΑΓΙΩΤΗΣ ΤΣΑΠΑΡΑΣ" userId="14c29a0b-fba8-4de1-ba9f-ce710cf39d77" providerId="ADAL" clId="{303A8AA5-A793-46B9-85D1-0E53B619B2BE}" dt="2024-01-07T20:59:49.313" v="2" actId="14100"/>
          <ac:spMkLst>
            <pc:docMk/>
            <pc:sldMk cId="447698760" sldId="1138"/>
            <ac:spMk id="307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3A8AA5-A793-46B9-85D1-0E53B619B2BE}" dt="2024-01-07T21:03:54.005" v="22" actId="27636"/>
        <pc:sldMkLst>
          <pc:docMk/>
          <pc:sldMk cId="3598749518" sldId="1140"/>
        </pc:sldMkLst>
        <pc:spChg chg="mod">
          <ac:chgData name="ΠΑΝΑΓΙΩΤΗΣ ΤΣΑΠΑΡΑΣ" userId="14c29a0b-fba8-4de1-ba9f-ce710cf39d77" providerId="ADAL" clId="{303A8AA5-A793-46B9-85D1-0E53B619B2BE}" dt="2024-01-07T21:03:54.005" v="22" actId="27636"/>
          <ac:spMkLst>
            <pc:docMk/>
            <pc:sldMk cId="3598749518" sldId="1140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3A8AA5-A793-46B9-85D1-0E53B619B2BE}" dt="2024-01-07T21:04:34.562" v="76" actId="27636"/>
        <pc:sldMkLst>
          <pc:docMk/>
          <pc:sldMk cId="1880756601" sldId="1148"/>
        </pc:sldMkLst>
        <pc:spChg chg="mod">
          <ac:chgData name="ΠΑΝΑΓΙΩΤΗΣ ΤΣΑΠΑΡΑΣ" userId="14c29a0b-fba8-4de1-ba9f-ce710cf39d77" providerId="ADAL" clId="{303A8AA5-A793-46B9-85D1-0E53B619B2BE}" dt="2024-01-07T21:04:34.562" v="76" actId="27636"/>
          <ac:spMkLst>
            <pc:docMk/>
            <pc:sldMk cId="1880756601" sldId="1148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303A8AA5-A793-46B9-85D1-0E53B619B2BE}" dt="2024-01-07T20:50:50.223" v="0" actId="20577"/>
        <pc:sldMkLst>
          <pc:docMk/>
          <pc:sldMk cId="2633857224" sldId="1177"/>
        </pc:sldMkLst>
        <pc:spChg chg="mod">
          <ac:chgData name="ΠΑΝΑΓΙΩΤΗΣ ΤΣΑΠΑΡΑΣ" userId="14c29a0b-fba8-4de1-ba9f-ce710cf39d77" providerId="ADAL" clId="{303A8AA5-A793-46B9-85D1-0E53B619B2BE}" dt="2024-01-07T20:50:50.223" v="0" actId="20577"/>
          <ac:spMkLst>
            <pc:docMk/>
            <pc:sldMk cId="2633857224" sldId="1177"/>
            <ac:spMk id="3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71BECA1E-5262-4068-9A96-A2B283D04984}"/>
    <pc:docChg chg="undo custSel delSld modSld">
      <pc:chgData name="ΠΑΝΑΓΙΩΤΗΣ ΤΣΑΠΑΡΑΣ" userId="14c29a0b-fba8-4de1-ba9f-ce710cf39d77" providerId="ADAL" clId="{71BECA1E-5262-4068-9A96-A2B283D04984}" dt="2024-01-08T17:12:16.395" v="3" actId="47"/>
      <pc:docMkLst>
        <pc:docMk/>
      </pc:docMkLst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686110597" sldId="600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343109160" sldId="601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9827717" sldId="602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391475009" sldId="609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898516111" sldId="618"/>
        </pc:sldMkLst>
      </pc:sldChg>
      <pc:sldChg chg="modSp mod">
        <pc:chgData name="ΠΑΝΑΓΙΩΤΗΣ ΤΣΑΠΑΡΑΣ" userId="14c29a0b-fba8-4de1-ba9f-ce710cf39d77" providerId="ADAL" clId="{71BECA1E-5262-4068-9A96-A2B283D04984}" dt="2024-01-08T17:11:51.738" v="2" actId="6549"/>
        <pc:sldMkLst>
          <pc:docMk/>
          <pc:sldMk cId="1815087074" sldId="674"/>
        </pc:sldMkLst>
        <pc:spChg chg="mod">
          <ac:chgData name="ΠΑΝΑΓΙΩΤΗΣ ΤΣΑΠΑΡΑΣ" userId="14c29a0b-fba8-4de1-ba9f-ce710cf39d77" providerId="ADAL" clId="{71BECA1E-5262-4068-9A96-A2B283D04984}" dt="2024-01-08T17:11:51.738" v="2" actId="6549"/>
          <ac:spMkLst>
            <pc:docMk/>
            <pc:sldMk cId="1815087074" sldId="674"/>
            <ac:spMk id="7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75842527" sldId="1187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121546849" sldId="1191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322244020" sldId="1192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637486620" sldId="1197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905327590" sldId="1198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207658688" sldId="1199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983455027" sldId="1200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398595513" sldId="1201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087292433" sldId="1203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495108036" sldId="1205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014989487" sldId="1206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990568658" sldId="1207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250726804" sldId="1216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238191313" sldId="1217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255712145" sldId="1218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776553990" sldId="1219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2236734860" sldId="1221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792822046" sldId="1222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787795509" sldId="1223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458114579" sldId="1224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1627286745" sldId="1226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784748482" sldId="1227"/>
        </pc:sldMkLst>
      </pc:sldChg>
      <pc:sldChg chg="del">
        <pc:chgData name="ΠΑΝΑΓΙΩΤΗΣ ΤΣΑΠΑΡΑΣ" userId="14c29a0b-fba8-4de1-ba9f-ce710cf39d77" providerId="ADAL" clId="{71BECA1E-5262-4068-9A96-A2B283D04984}" dt="2024-01-08T17:12:16.395" v="3" actId="47"/>
        <pc:sldMkLst>
          <pc:docMk/>
          <pc:sldMk cId="3361927842" sldId="1229"/>
        </pc:sldMkLst>
      </pc:sldChg>
    </pc:docChg>
  </pc:docChgLst>
  <pc:docChgLst>
    <pc:chgData name="ΠΑΝΑΓΙΩΤΗΣ ΤΣΑΠΑΡΑΣ" userId="14c29a0b-fba8-4de1-ba9f-ce710cf39d77" providerId="ADAL" clId="{8E60AAB8-D58E-48FC-903D-CDB73AF5F4AE}"/>
    <pc:docChg chg="custSel modSld">
      <pc:chgData name="ΠΑΝΑΓΙΩΤΗΣ ΤΣΑΠΑΡΑΣ" userId="14c29a0b-fba8-4de1-ba9f-ce710cf39d77" providerId="ADAL" clId="{8E60AAB8-D58E-48FC-903D-CDB73AF5F4AE}" dt="2023-01-11T15:55:50.944" v="89"/>
      <pc:docMkLst>
        <pc:docMk/>
      </pc:docMkLst>
      <pc:sldChg chg="modSp mod">
        <pc:chgData name="ΠΑΝΑΓΙΩΤΗΣ ΤΣΑΠΑΡΑΣ" userId="14c29a0b-fba8-4de1-ba9f-ce710cf39d77" providerId="ADAL" clId="{8E60AAB8-D58E-48FC-903D-CDB73AF5F4AE}" dt="2022-12-22T09:54:40.739" v="35" actId="20577"/>
        <pc:sldMkLst>
          <pc:docMk/>
          <pc:sldMk cId="2918339182" sldId="562"/>
        </pc:sldMkLst>
        <pc:spChg chg="mod">
          <ac:chgData name="ΠΑΝΑΓΙΩΤΗΣ ΤΣΑΠΑΡΑΣ" userId="14c29a0b-fba8-4de1-ba9f-ce710cf39d77" providerId="ADAL" clId="{8E60AAB8-D58E-48FC-903D-CDB73AF5F4AE}" dt="2022-12-22T09:54:40.739" v="35" actId="20577"/>
          <ac:spMkLst>
            <pc:docMk/>
            <pc:sldMk cId="2918339182" sldId="562"/>
            <ac:spMk id="3" creationId="{D80F0A86-7ED6-48A9-83B0-86E89C60EAA4}"/>
          </ac:spMkLst>
        </pc:spChg>
      </pc:sldChg>
      <pc:sldChg chg="modSp mod">
        <pc:chgData name="ΠΑΝΑΓΙΩΤΗΣ ΤΣΑΠΑΡΑΣ" userId="14c29a0b-fba8-4de1-ba9f-ce710cf39d77" providerId="ADAL" clId="{8E60AAB8-D58E-48FC-903D-CDB73AF5F4AE}" dt="2023-01-11T15:55:37.483" v="87" actId="27636"/>
        <pc:sldMkLst>
          <pc:docMk/>
          <pc:sldMk cId="3466839859" sldId="1050"/>
        </pc:sldMkLst>
        <pc:spChg chg="mod">
          <ac:chgData name="ΠΑΝΑΓΙΩΤΗΣ ΤΣΑΠΑΡΑΣ" userId="14c29a0b-fba8-4de1-ba9f-ce710cf39d77" providerId="ADAL" clId="{8E60AAB8-D58E-48FC-903D-CDB73AF5F4AE}" dt="2023-01-11T15:55:37.483" v="87" actId="27636"/>
          <ac:spMkLst>
            <pc:docMk/>
            <pc:sldMk cId="3466839859" sldId="1050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8E60AAB8-D58E-48FC-903D-CDB73AF5F4AE}" dt="2023-01-11T15:55:50.944" v="89"/>
        <pc:sldMkLst>
          <pc:docMk/>
          <pc:sldMk cId="3767386348" sldId="1052"/>
        </pc:sldMkLst>
        <pc:spChg chg="mod">
          <ac:chgData name="ΠΑΝΑΓΙΩΤΗΣ ΤΣΑΠΑΡΑΣ" userId="14c29a0b-fba8-4de1-ba9f-ce710cf39d77" providerId="ADAL" clId="{8E60AAB8-D58E-48FC-903D-CDB73AF5F4AE}" dt="2023-01-11T15:55:50.944" v="89"/>
          <ac:spMkLst>
            <pc:docMk/>
            <pc:sldMk cId="3767386348" sldId="1052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8E60AAB8-D58E-48FC-903D-CDB73AF5F4AE}" dt="2023-01-11T15:55:47.080" v="88"/>
        <pc:sldMkLst>
          <pc:docMk/>
          <pc:sldMk cId="4057776172" sldId="1053"/>
        </pc:sldMkLst>
        <pc:spChg chg="mod">
          <ac:chgData name="ΠΑΝΑΓΙΩΤΗΣ ΤΣΑΠΑΡΑΣ" userId="14c29a0b-fba8-4de1-ba9f-ce710cf39d77" providerId="ADAL" clId="{8E60AAB8-D58E-48FC-903D-CDB73AF5F4AE}" dt="2023-01-11T15:55:47.080" v="88"/>
          <ac:spMkLst>
            <pc:docMk/>
            <pc:sldMk cId="4057776172" sldId="1053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8E60AAB8-D58E-48FC-903D-CDB73AF5F4AE}" dt="2022-12-22T09:53:30.251" v="34" actId="20577"/>
        <pc:sldMkLst>
          <pc:docMk/>
          <pc:sldMk cId="1880756601" sldId="1148"/>
        </pc:sldMkLst>
        <pc:spChg chg="mod">
          <ac:chgData name="ΠΑΝΑΓΙΩΤΗΣ ΤΣΑΠΑΡΑΣ" userId="14c29a0b-fba8-4de1-ba9f-ce710cf39d77" providerId="ADAL" clId="{8E60AAB8-D58E-48FC-903D-CDB73AF5F4AE}" dt="2022-12-22T09:53:30.251" v="34" actId="20577"/>
          <ac:spMkLst>
            <pc:docMk/>
            <pc:sldMk cId="1880756601" sldId="1148"/>
            <ac:spMk id="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0:09:47.02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15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37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47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1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18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77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73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7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8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2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56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6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60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5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61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5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62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6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63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8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64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5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66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6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75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9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9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019E2-4606-4A0D-A85C-153E7409BDB7}" type="slidenum">
              <a:rPr lang="en-US"/>
              <a:pPr/>
              <a:t>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7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788A-E41C-47DC-8761-F894B70BFA07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775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0523E-8ABB-4B7F-A62D-D8FC062F5160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922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3ABC-A01D-445D-8111-DD04709E5E4A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411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C4CE-285F-46BA-BAEF-806BDCF3EE42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978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7D4E-11E9-47FD-ADD2-563C4C377322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550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19DF7-C501-4D9A-8DE0-B1871DF239DE}" type="slidenum">
              <a:rPr lang="en-US"/>
              <a:pPr/>
              <a:t>85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0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F7AD4-5DC1-430B-9CAA-DB14AFFF31B3}" type="slidenum">
              <a:rPr lang="en-US"/>
              <a:pPr/>
              <a:t>86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8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9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35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18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9.png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2.bin"/><Relationship Id="rId10" Type="http://schemas.openxmlformats.org/officeDocument/2006/relationships/image" Target="../media/image52.png"/><Relationship Id="rId4" Type="http://schemas.openxmlformats.org/officeDocument/2006/relationships/image" Target="../media/image5.wmf"/><Relationship Id="rId9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7.wmf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0.wmf"/><Relationship Id="rId9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16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6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0.png"/><Relationship Id="rId4" Type="http://schemas.openxmlformats.org/officeDocument/2006/relationships/image" Target="../media/image8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Link Analysis Ranking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9296400" cy="2057400"/>
          </a:xfrm>
        </p:spPr>
        <p:txBody>
          <a:bodyPr>
            <a:normAutofit/>
          </a:bodyPr>
          <a:lstStyle/>
          <a:p>
            <a:r>
              <a:rPr lang="en-US" dirty="0"/>
              <a:t>PageRank – Random walks</a:t>
            </a:r>
          </a:p>
          <a:p>
            <a:r>
              <a:rPr lang="en-US" dirty="0"/>
              <a:t>HITS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2165"/>
            <a:ext cx="8229600" cy="990600"/>
          </a:xfrm>
        </p:spPr>
        <p:txBody>
          <a:bodyPr/>
          <a:lstStyle/>
          <a:p>
            <a:r>
              <a:rPr lang="en-US" dirty="0"/>
              <a:t>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94041"/>
                <a:ext cx="10972800" cy="5323730"/>
              </a:xfrm>
            </p:spPr>
            <p:txBody>
              <a:bodyPr>
                <a:normAutofit/>
              </a:bodyPr>
              <a:lstStyle/>
              <a:p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node is the value of the 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/>
                  <a:t>Assume that we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/>
                  <a:t> to distribute to all nodes.</a:t>
                </a:r>
              </a:p>
              <a:p>
                <a:pPr lvl="1"/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gets a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that authority weight</a:t>
                </a:r>
              </a:p>
              <a:p>
                <a:pPr lvl="1"/>
                <a:r>
                  <a:rPr lang="en-US" dirty="0"/>
                  <a:t>Each node </a:t>
                </a:r>
                <a:r>
                  <a:rPr lang="en-US" dirty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/>
                  <a:t> the authority value they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/>
                  <a:t>The authority value of each node is the sum of the </a:t>
                </a:r>
                <a:r>
                  <a:rPr lang="en-US" dirty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/>
                  <a:t>it collects from its neighbors.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94041"/>
                <a:ext cx="10972800" cy="5323730"/>
              </a:xfrm>
              <a:blipFill>
                <a:blip r:embed="rId2"/>
                <a:stretch>
                  <a:fillRect l="-1000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924800" y="5482062"/>
            <a:ext cx="217925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Recursive definition</a:t>
            </a:r>
          </a:p>
        </p:txBody>
      </p:sp>
    </p:spTree>
    <p:extLst>
      <p:ext uri="{BB962C8B-B14F-4D97-AF65-F5344CB8AC3E}">
        <p14:creationId xmlns:p14="http://schemas.microsoft.com/office/powerpoint/2010/main" val="192563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327215" y="2879384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341835" y="33311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343090" y="3820772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346264" y="4244634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341503" y="4741522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06714" y="1628588"/>
                <a:ext cx="3089286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14" y="1628588"/>
                <a:ext cx="3089286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 Box 36">
            <a:extLst>
              <a:ext uri="{FF2B5EF4-FFF2-40B4-BE49-F238E27FC236}">
                <a16:creationId xmlns:a16="http://schemas.microsoft.com/office/drawing/2014/main" id="{3E3E78FA-C3AD-4F48-ACE7-E62142440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503" y="5334000"/>
            <a:ext cx="3328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1 </a:t>
            </a:r>
            <a:r>
              <a:rPr lang="en-US" sz="2400" dirty="0">
                <a:latin typeface="Calibri" pitchFamily="34" charset="0"/>
              </a:rPr>
              <a:t>+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008000"/>
                </a:solidFill>
                <a:latin typeface="Calibri" pitchFamily="34" charset="0"/>
              </a:rPr>
              <a:t>4 </a:t>
            </a:r>
            <a:r>
              <a:rPr lang="en-US" sz="2400" dirty="0">
                <a:latin typeface="Calibri" pitchFamily="34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1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1294A-1BC1-47D6-8FC5-76EADFB938D7}"/>
              </a:ext>
            </a:extLst>
          </p:cNvPr>
          <p:cNvSpPr txBox="1"/>
          <p:nvPr/>
        </p:nvSpPr>
        <p:spPr>
          <a:xfrm>
            <a:off x="6172200" y="5470691"/>
            <a:ext cx="4953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can obtain the weights by solving this system of equations </a:t>
            </a:r>
          </a:p>
        </p:txBody>
      </p:sp>
    </p:spTree>
    <p:extLst>
      <p:ext uri="{BB962C8B-B14F-4D97-AF65-F5344CB8AC3E}">
        <p14:creationId xmlns:p14="http://schemas.microsoft.com/office/powerpoint/2010/main" val="496511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PageRank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simpler way to compute the weights is by </a:t>
            </a:r>
            <a:r>
              <a:rPr lang="en-US" dirty="0">
                <a:solidFill>
                  <a:srgbClr val="FF0000"/>
                </a:solidFill>
              </a:rPr>
              <a:t>iteratively updating </a:t>
            </a:r>
            <a:r>
              <a:rPr lang="en-US" dirty="0"/>
              <a:t>the weights using the equations</a:t>
            </a:r>
          </a:p>
          <a:p>
            <a:r>
              <a:rPr lang="en-US" dirty="0"/>
              <a:t>PageRank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process </a:t>
            </a:r>
            <a:r>
              <a:rPr lang="en-US" dirty="0">
                <a:solidFill>
                  <a:srgbClr val="FF0000"/>
                </a:solidFill>
              </a:rPr>
              <a:t>converges</a:t>
            </a:r>
          </a:p>
          <a:p>
            <a:pPr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0" y="3048000"/>
                <a:ext cx="7391400" cy="2659126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Initialize all PageRank weights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Repeat: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Until the weights do not change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48000"/>
                <a:ext cx="7391400" cy="2659126"/>
              </a:xfrm>
              <a:prstGeom prst="rect">
                <a:avLst/>
              </a:prstGeom>
              <a:blipFill>
                <a:blip r:embed="rId2"/>
                <a:stretch>
                  <a:fillRect l="-1561" b="-4762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52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828801" y="1905001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846263" y="2354264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844676" y="2846389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847850" y="3270251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843089" y="3767139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428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2428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1835" t="-1818" r="-406422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000" t="-1818" r="-302727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2752" t="-1818" r="-205505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99091" t="-1818" r="-103636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03670" t="-1818" r="-4587" b="-5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667784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stabilizes</a:t>
            </a:r>
          </a:p>
        </p:txBody>
      </p:sp>
    </p:spTree>
    <p:extLst>
      <p:ext uri="{BB962C8B-B14F-4D97-AF65-F5344CB8AC3E}">
        <p14:creationId xmlns:p14="http://schemas.microsoft.com/office/powerpoint/2010/main" val="407080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828801" y="1905001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846263" y="2354264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844676" y="2846389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847850" y="3270251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843089" y="3767139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286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2286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2752" t="-3571" r="-405505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909" t="-3571" r="-301818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3670" t="-3571" r="-204587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00000" t="-3571" r="-102727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04587" t="-3571" r="-3670" b="-11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667784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stabilizes</a:t>
            </a:r>
          </a:p>
        </p:txBody>
      </p:sp>
    </p:spTree>
    <p:extLst>
      <p:ext uri="{BB962C8B-B14F-4D97-AF65-F5344CB8AC3E}">
        <p14:creationId xmlns:p14="http://schemas.microsoft.com/office/powerpoint/2010/main" val="241523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9656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8774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37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680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/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2457" y="1848881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 of the nodes in the graph as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containers</a:t>
            </a:r>
            <a:r>
              <a:rPr lang="en-US" sz="2400" dirty="0"/>
              <a:t> of capacity of 1 liter.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5904" y="3257568"/>
            <a:ext cx="374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distribute a liter of liquid equally to all containers</a:t>
            </a:r>
          </a:p>
        </p:txBody>
      </p:sp>
    </p:spTree>
    <p:extLst>
      <p:ext uri="{BB962C8B-B14F-4D97-AF65-F5344CB8AC3E}">
        <p14:creationId xmlns:p14="http://schemas.microsoft.com/office/powerpoint/2010/main" val="101925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9656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8774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37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680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743382" y="1955492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CDEB97-DE96-4159-801B-4891A7B215C5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249696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9640296" y="2102530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878749" y="4802045"/>
            <a:ext cx="617558" cy="103857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0512" y="277355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3" y="2562697"/>
            <a:ext cx="935361" cy="38387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846241" y="3616225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852977" y="1955492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883713-B8C7-4EAE-8AAF-B1D32D0CD6D9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311200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6220701" y="4501797"/>
            <a:ext cx="935361" cy="407379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9640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878749" y="4807459"/>
            <a:ext cx="617558" cy="98443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0512" y="277355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20928" y="3656351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870793" y="1891820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B89671-A202-445E-BAE5-43F542709BF8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3103418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6220701" y="4501796"/>
            <a:ext cx="935361" cy="407378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9640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593478"/>
            <a:ext cx="886073" cy="31242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77807"/>
            <a:ext cx="811517" cy="27669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8303" y="3657600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03818" y="1931326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D7652F-083F-4745-8ABB-D7FDCCA4D068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1861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number of complex systems can be modeled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networks</a:t>
            </a:r>
            <a:r>
              <a:rPr lang="en-US" dirty="0"/>
              <a:t> (graphs).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Web</a:t>
            </a:r>
          </a:p>
          <a:p>
            <a:pPr lvl="1"/>
            <a:r>
              <a:rPr lang="en-US" dirty="0"/>
              <a:t>(Online) Social Networks</a:t>
            </a:r>
          </a:p>
          <a:p>
            <a:pPr lvl="1"/>
            <a:r>
              <a:rPr lang="en-US" dirty="0"/>
              <a:t>Biological systems</a:t>
            </a:r>
          </a:p>
          <a:p>
            <a:pPr lvl="1"/>
            <a:r>
              <a:rPr lang="en-US" dirty="0"/>
              <a:t>Communication networks (internet, email)</a:t>
            </a:r>
          </a:p>
          <a:p>
            <a:pPr lvl="1"/>
            <a:r>
              <a:rPr lang="en-US" dirty="0"/>
              <a:t>The Economy</a:t>
            </a:r>
          </a:p>
          <a:p>
            <a:r>
              <a:rPr lang="en-US" dirty="0"/>
              <a:t>We cannot truly understand such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complex systems </a:t>
            </a:r>
            <a:r>
              <a:rPr lang="en-US" dirty="0"/>
              <a:t>unless we understand the </a:t>
            </a:r>
            <a:r>
              <a:rPr lang="en-US" dirty="0">
                <a:solidFill>
                  <a:srgbClr val="0070C0"/>
                </a:solidFill>
              </a:rPr>
              <a:t>underlying network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Everything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/>
              <a:t>, studying individual entities gives only a partial view of a system</a:t>
            </a:r>
          </a:p>
          <a:p>
            <a:r>
              <a:rPr lang="en-US" dirty="0"/>
              <a:t>Data mining for networks is a very popular area</a:t>
            </a:r>
          </a:p>
          <a:p>
            <a:pPr lvl="1"/>
            <a:r>
              <a:rPr lang="en-US" dirty="0"/>
              <a:t>Application to the </a:t>
            </a:r>
            <a:r>
              <a:rPr lang="en-US" dirty="0">
                <a:solidFill>
                  <a:srgbClr val="FF0000"/>
                </a:solidFill>
              </a:rPr>
              <a:t>Web</a:t>
            </a:r>
            <a:r>
              <a:rPr lang="en-US" dirty="0"/>
              <a:t> is one of the success stories for network data mining.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5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9628560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6239574" y="451551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565325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797022" y="1905000"/>
            <a:ext cx="3594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system will reach an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equilibrium</a:t>
            </a:r>
            <a:r>
              <a:rPr lang="en-US" sz="2400" dirty="0"/>
              <a:t> state where the amount of liquid in each node remains constant.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FCB7CA-56FB-4B0C-A919-78E27D1079D1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4059748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9628560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6239574" y="451551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565325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1064046" y="1981200"/>
            <a:ext cx="3594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amount of liquid in each node determines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importance</a:t>
            </a:r>
            <a:r>
              <a:rPr lang="en-US" sz="2400" dirty="0"/>
              <a:t> of the node</a:t>
            </a:r>
            <a:r>
              <a:rPr lang="el-GR" sz="2400" dirty="0"/>
              <a:t>.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means large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incoming flow </a:t>
            </a:r>
            <a:r>
              <a:rPr lang="en-US" sz="2400" dirty="0"/>
              <a:t>from nodes with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of liquid.</a:t>
            </a:r>
          </a:p>
          <a:p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1B9C32-E7A1-4A6C-B01D-209FB5AD9BD5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643401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Walks on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10896600" cy="47811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algorithm defines a </a:t>
                </a:r>
                <a:r>
                  <a:rPr lang="en-US" dirty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/>
                  <a:t> on the graph</a:t>
                </a:r>
              </a:p>
              <a:p>
                <a:endParaRPr lang="en-US" dirty="0"/>
              </a:p>
              <a:p>
                <a:r>
                  <a:rPr lang="en-US" dirty="0"/>
                  <a:t>Random walk: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Start</a:t>
                </a:r>
                <a:r>
                  <a:rPr lang="en-US" dirty="0"/>
                  <a:t> from a node chosen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sz="2400" dirty="0">
                    <a:solidFill>
                      <a:srgbClr val="0070C0"/>
                    </a:solidFill>
                  </a:rPr>
                  <a:t>Pick</a:t>
                </a:r>
                <a:r>
                  <a:rPr lang="en-US" sz="2400" dirty="0"/>
                  <a:t> one of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outgoing edges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2"/>
                <a:r>
                  <a:rPr lang="en-US" sz="2400" dirty="0">
                    <a:solidFill>
                      <a:srgbClr val="0070C0"/>
                    </a:solidFill>
                  </a:rPr>
                  <a:t>Move</a:t>
                </a:r>
                <a:r>
                  <a:rPr lang="en-US" sz="2400" dirty="0"/>
                  <a:t> to the destination of the edge</a:t>
                </a:r>
              </a:p>
              <a:p>
                <a:pPr lvl="2"/>
                <a:r>
                  <a:rPr lang="en-US" sz="2400" dirty="0"/>
                  <a:t>Repeat.</a:t>
                </a:r>
                <a:endParaRPr lang="el-GR" sz="2400" dirty="0"/>
              </a:p>
              <a:p>
                <a:pPr lvl="1"/>
                <a:endParaRPr lang="el-GR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10896600" cy="4781128"/>
              </a:xfrm>
              <a:blipFill>
                <a:blip r:embed="rId2"/>
                <a:stretch>
                  <a:fillRect l="-783" t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83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8501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7177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271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case study: Searching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3000" dirty="0"/>
              <a:t>: Manually curated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Directories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2" y="3029296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839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110490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steps?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11049000" cy="5029200"/>
              </a:xfrm>
              <a:blipFill>
                <a:blip r:embed="rId2"/>
                <a:stretch>
                  <a:fillRect l="-773" t="-1091" r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7241478" y="2017152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1484771" y="3737357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771" y="3737357"/>
                <a:ext cx="968598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1483588" y="448424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3588" y="4484243"/>
                <a:ext cx="968598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1490585" y="5196895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0585" y="5196895"/>
                <a:ext cx="968598" cy="6705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3007885" y="2287533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5" y="2287533"/>
                <a:ext cx="252145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3007884" y="2971800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2971800"/>
                <a:ext cx="336162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3007884" y="3729862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3729862"/>
                <a:ext cx="2583528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3007885" y="4484242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5" y="4484242"/>
                <a:ext cx="1542795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3007884" y="5306537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 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5306537"/>
                <a:ext cx="1452192" cy="41158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1489396" y="2287534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9396" y="2287534"/>
                <a:ext cx="1024704" cy="6705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1490585" y="2960566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0585" y="2960566"/>
                <a:ext cx="1024704" cy="6705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rot="10800000" flipV="1">
            <a:off x="5662783" y="5975166"/>
            <a:ext cx="487189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equations are the same as those for the PageRank iterative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/>
              <p:nvPr/>
            </p:nvSpPr>
            <p:spPr>
              <a:xfrm>
                <a:off x="2670703" y="5940571"/>
                <a:ext cx="2920709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703" y="5940571"/>
                <a:ext cx="2920709" cy="7958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9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  <p:bldP spid="2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00200"/>
            <a:ext cx="11049000" cy="5029200"/>
          </a:xfrm>
        </p:spPr>
        <p:txBody>
          <a:bodyPr>
            <a:normAutofit/>
          </a:bodyPr>
          <a:lstStyle/>
          <a:p>
            <a:r>
              <a:rPr lang="en-US" dirty="0"/>
              <a:t>At convergence: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7241478" y="2017152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 rot="10800000" flipV="1">
            <a:off x="1013142" y="4461032"/>
            <a:ext cx="622833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We get the same equation as for 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/>
              <p:nvPr/>
            </p:nvSpPr>
            <p:spPr>
              <a:xfrm>
                <a:off x="1371601" y="2622901"/>
                <a:ext cx="4275938" cy="118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622901"/>
                <a:ext cx="4275938" cy="1186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74123-B788-4904-9A86-DBC69926D38C}"/>
                  </a:ext>
                </a:extLst>
              </p:cNvPr>
              <p:cNvSpPr txBox="1"/>
              <p:nvPr/>
            </p:nvSpPr>
            <p:spPr>
              <a:xfrm>
                <a:off x="838200" y="5423922"/>
                <a:ext cx="10363200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PageRank of node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is the probability that the random walk is at node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after a very large (infinite) number of steps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74123-B788-4904-9A86-DBC69926D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23922"/>
                <a:ext cx="10363200" cy="830997"/>
              </a:xfrm>
              <a:prstGeom prst="rect">
                <a:avLst/>
              </a:prstGeom>
              <a:blipFill>
                <a:blip r:embed="rId9"/>
                <a:stretch>
                  <a:fillRect l="-941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82262"/>
                <a:ext cx="11506200" cy="52709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A Markov chain describes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dirty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/>
                  <a:t>    according to a transition probability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6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600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 =</a:t>
                </a:r>
                <a:r>
                  <a:rPr lang="en-US" sz="2600" dirty="0">
                    <a:solidFill>
                      <a:srgbClr val="0066FF"/>
                    </a:solidFill>
                  </a:rPr>
                  <a:t> </a:t>
                </a:r>
                <a:r>
                  <a:rPr lang="en-US" sz="2600" dirty="0"/>
                  <a:t>probability of moving from state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to state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>
                    <a:solidFill>
                      <a:srgbClr val="0066FF"/>
                    </a:solidFill>
                  </a:rPr>
                  <a:t> </a:t>
                </a:r>
                <a:endParaRPr lang="en-US" sz="26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dirty="0"/>
              </a:p>
              <a:p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has the property that the entries of all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A matrix with this property is called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13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endParaRPr lang="en-US" sz="2700" dirty="0"/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82262"/>
                <a:ext cx="11506200" cy="5270938"/>
              </a:xfrm>
              <a:blipFill>
                <a:blip r:embed="rId3"/>
                <a:stretch>
                  <a:fillRect l="-689" t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50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95400"/>
                <a:ext cx="11734800" cy="52709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stochastic process proceeds in steps and moves between the states: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dirty="0"/>
                  <a:t>: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distribution of being at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2900" dirty="0" err="1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2900" dirty="0"/>
                  <a:t>The </a:t>
                </a:r>
                <a:r>
                  <a:rPr lang="en-US" sz="2900" dirty="0">
                    <a:solidFill>
                      <a:srgbClr val="0070C0"/>
                    </a:solidFill>
                  </a:rPr>
                  <a:t>next state </a:t>
                </a:r>
                <a:r>
                  <a:rPr lang="en-US" sz="2900" dirty="0"/>
                  <a:t>of the chain </a:t>
                </a:r>
                <a:r>
                  <a:rPr lang="en-US" sz="2900" dirty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sz="2900" dirty="0"/>
                  <a:t> and not on the past of the process (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2900" dirty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2700" dirty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r>
                  <a:rPr lang="en-US" dirty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using a vector-matrix multiplication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700" dirty="0"/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95400"/>
                <a:ext cx="11734800" cy="5270938"/>
              </a:xfrm>
              <a:blipFill>
                <a:blip r:embed="rId3"/>
                <a:stretch>
                  <a:fillRect l="-727" t="-1273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44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201400" cy="5105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/>
                  <a:t>,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converges to a </a:t>
                </a:r>
                <a:r>
                  <a:rPr lang="en-US" dirty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>
                    <a:solidFill>
                      <a:srgbClr val="0070C0"/>
                    </a:solidFill>
                  </a:rPr>
                  <a:t>independent of the initial vector </a:t>
                </a:r>
                <a:r>
                  <a:rPr lang="en-US" dirty="0"/>
                  <a:t>under some conditions</a:t>
                </a:r>
                <a:endParaRPr lang="el-GR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201400" cy="5105400"/>
              </a:xfrm>
              <a:blipFill>
                <a:blip r:embed="rId3"/>
                <a:stretch>
                  <a:fillRect l="-707" t="-2987" r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34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Markov Chains are equivalent to random walks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another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0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Pagerank</a:t>
            </a:r>
            <a:r>
              <a:rPr lang="en-US" dirty="0"/>
              <a:t> random walk and Markov Chain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38401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790640" imgH="1143000" progId="Equation.3">
                  <p:embed/>
                </p:oleObj>
              </mc:Choice>
              <mc:Fallback>
                <p:oleObj name="Εξίσωση" r:id="rId3" imgW="1790640" imgH="114300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4211310"/>
                        <a:ext cx="3482975" cy="2222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6761533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3564596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3572532" y="2676811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3574120" y="2246598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3582058" y="1832261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3582057" y="3126073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99657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7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081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Pagerank</a:t>
            </a:r>
            <a:r>
              <a:rPr lang="en-US" dirty="0"/>
              <a:t> random walk and Markov Chain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35560" y="1340769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790640" imgH="1143000" progId="Equation.3">
                  <p:embed/>
                </p:oleObj>
              </mc:Choice>
              <mc:Fallback>
                <p:oleObj name="Εξίσωση" r:id="rId3" imgW="1790640" imgH="11430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1340769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6761533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2277175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5" y="3861048"/>
                <a:ext cx="252145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2277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4500482"/>
                <a:ext cx="336162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2277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5165767"/>
                <a:ext cx="2583528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2277175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5" y="5756678"/>
                <a:ext cx="1542795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2277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 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6398918"/>
                <a:ext cx="1452192" cy="411588"/>
              </a:xfrm>
              <a:prstGeom prst="rect">
                <a:avLst/>
              </a:prstGeom>
              <a:blipFill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1541D1-CA21-462F-80CE-FBCC70E29588}"/>
                  </a:ext>
                </a:extLst>
              </p:cNvPr>
              <p:cNvSpPr txBox="1"/>
              <p:nvPr/>
            </p:nvSpPr>
            <p:spPr>
              <a:xfrm flipH="1">
                <a:off x="7291002" y="5848835"/>
                <a:ext cx="1830760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1541D1-CA21-462F-80CE-FBCC70E29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91002" y="5848835"/>
                <a:ext cx="1830760" cy="461665"/>
              </a:xfrm>
              <a:prstGeom prst="rect">
                <a:avLst/>
              </a:prstGeom>
              <a:blipFill>
                <a:blip r:embed="rId16"/>
                <a:stretch>
                  <a:fillRect b="-115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6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study: Searching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Information Retrieval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But</a:t>
            </a:r>
            <a:r>
              <a:rPr lang="en-US" sz="2600" dirty="0"/>
              <a:t>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things, web spam, etc. </a:t>
            </a:r>
          </a:p>
          <a:p>
            <a:pPr lvl="2">
              <a:buFont typeface="Wingdings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2">
              <a:buFont typeface="Wingdings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57776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Computing 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125200" cy="48768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  <a:r>
                  <a:rPr lang="en-US" dirty="0"/>
                  <a:t>, same as the PageRank computation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After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regardless of 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if the graph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/>
                  <a:t>. </a:t>
                </a:r>
                <a:endParaRPr lang="en-US" b="0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Power method because it computes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The rate of convergence is determined by the second eigenvalue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125200" cy="4876800"/>
              </a:xfrm>
              <a:blipFill>
                <a:blip r:embed="rId3"/>
                <a:stretch>
                  <a:fillRect l="-712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76600" y="2133600"/>
                <a:ext cx="4971233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133600"/>
                <a:ext cx="4971233" cy="1421928"/>
              </a:xfrm>
              <a:prstGeom prst="rect">
                <a:avLst/>
              </a:prstGeom>
              <a:blipFill>
                <a:blip r:embed="rId4"/>
                <a:stretch>
                  <a:fillRect t="-5085" r="-611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70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00200"/>
                <a:ext cx="11049000" cy="47244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is the left eigenvector of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probability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being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node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after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very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large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infinite</m:t>
                    </m:r>
                    <m:r>
                      <m:rPr>
                        <m:nor/>
                      </m:rPr>
                      <a:rPr lang="en-US" dirty="0"/>
                      <m:t>) </m:t>
                    </m:r>
                    <m:r>
                      <m:rPr>
                        <m:nor/>
                      </m:rPr>
                      <a:rPr lang="en-US" dirty="0"/>
                      <m:t>number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steps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fi-FI" dirty="0"/>
                      <m:t> </m:t>
                    </m:r>
                    <m:r>
                      <m:rPr>
                        <m:nor/>
                      </m:rPr>
                      <a:rPr lang="en-US" dirty="0"/>
                      <m:t>fraction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times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the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random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walk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visited</m:t>
                    </m:r>
                    <m:r>
                      <m:rPr>
                        <m:nor/>
                      </m:rPr>
                      <a:rPr lang="en-US" dirty="0"/>
                      <m:t>  </m:t>
                    </m:r>
                    <m:r>
                      <m:rPr>
                        <m:nor/>
                      </m:rPr>
                      <a:rPr lang="en-US" dirty="0"/>
                      <m:t>state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as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is the transition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: 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two steps (sum of probabilities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infinite steps – starting point does not matter.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00200"/>
                <a:ext cx="11049000" cy="4724400"/>
              </a:xfrm>
              <a:blipFill>
                <a:blip r:embed="rId2"/>
                <a:stretch>
                  <a:fillRect t="-2323" r="-773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808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Vanilla random walk</a:t>
            </a:r>
          </a:p>
          <a:p>
            <a:pPr lvl="1"/>
            <a:r>
              <a:rPr lang="en-US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6824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93976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1143000" progId="Equation.3">
                  <p:embed/>
                </p:oleObj>
              </mc:Choice>
              <mc:Fallback>
                <p:oleObj name="Equation" r:id="rId3" imgW="1854000" imgH="1143000" progId="Equation.3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6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935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3097214" y="4141789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about </a:t>
            </a:r>
            <a:r>
              <a:rPr lang="en-US">
                <a:solidFill>
                  <a:srgbClr val="FF6600"/>
                </a:solidFill>
              </a:rPr>
              <a:t>sink </a:t>
            </a:r>
            <a:r>
              <a:rPr lang="en-US"/>
              <a:t>nodes?</a:t>
            </a:r>
          </a:p>
          <a:p>
            <a:pPr lvl="1"/>
            <a:r>
              <a:rPr lang="en-US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6781800" y="3686176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7099300" y="5330826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9194800" y="54610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9766300" y="3949701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8496300" y="32258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6972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6908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9321800" y="5856289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9321800" y="5659439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9893300" y="42116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9385300" y="60531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7226300" y="5856289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7226300" y="5592764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7797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7099300" y="4672014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7480300" y="3817939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7416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9131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8813800" y="4146551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9575800" y="4870451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7480300" y="4606926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593976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1143000" progId="Equation.3">
                  <p:embed/>
                </p:oleObj>
              </mc:Choice>
              <mc:Fallback>
                <p:oleObj name="Equation" r:id="rId3" imgW="1854000" imgH="1143000" progId="Equation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6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026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982914" y="3663951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474914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1143000" progId="Equation.3">
                  <p:embed/>
                </p:oleObj>
              </mc:Choice>
              <mc:Fallback>
                <p:oleObj name="Equation" r:id="rId3" imgW="1981080" imgH="114300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4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4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Replace these row vectors with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typically, the uniform vector</a:t>
                </a:r>
              </a:p>
            </p:txBody>
          </p:sp>
        </mc:Choice>
        <mc:Fallback xmlns="">
          <p:sp>
            <p:nvSpPr>
              <p:cNvPr id="819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5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6781800" y="3686176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7099300" y="5330826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9194800" y="54610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9766300" y="3949701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8496300" y="32258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6972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6908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9321800" y="5856289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9321800" y="5659439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9893300" y="42116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9385300" y="60531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7226300" y="5856289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7226300" y="5592764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7797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7099300" y="4672014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7480300" y="3817939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7416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9131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8813800" y="4146551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9575800" y="4870451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7480300" y="4606926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7440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7743826" y="4162426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8694738" y="4165601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9129714" y="3852864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25" name="Text Box 32"/>
              <p:cNvSpPr txBox="1">
                <a:spLocks noChangeArrowheads="1"/>
              </p:cNvSpPr>
              <p:nvPr/>
            </p:nvSpPr>
            <p:spPr bwMode="auto">
              <a:xfrm>
                <a:off x="1676400" y="5888832"/>
                <a:ext cx="22891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sz="24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22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888832"/>
                <a:ext cx="22891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038601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560" imgH="457200" progId="Equation.3">
                  <p:embed/>
                </p:oleObj>
              </mc:Choice>
              <mc:Fallback>
                <p:oleObj name="Equation" r:id="rId7" imgW="1231560" imgH="45720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5726906"/>
                        <a:ext cx="2468513" cy="915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2"/>
              <p:cNvSpPr txBox="1">
                <a:spLocks noChangeArrowheads="1"/>
              </p:cNvSpPr>
              <p:nvPr/>
            </p:nvSpPr>
            <p:spPr bwMode="auto">
              <a:xfrm>
                <a:off x="1731471" y="6343303"/>
                <a:ext cx="253890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: The 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</a:rPr>
                  <a:t>jump</a:t>
                </a:r>
                <a:r>
                  <a:rPr lang="en-US" sz="2400" dirty="0">
                    <a:latin typeface="Calibri" pitchFamily="34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</a:rPr>
                  <a:t>vector</a:t>
                </a:r>
              </a:p>
            </p:txBody>
          </p:sp>
        </mc:Choice>
        <mc:Fallback xmlns="">
          <p:sp>
            <p:nvSpPr>
              <p:cNvPr id="3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1471" y="6343303"/>
                <a:ext cx="2538905" cy="461665"/>
              </a:xfrm>
              <a:prstGeom prst="rect">
                <a:avLst/>
              </a:prstGeom>
              <a:blipFill>
                <a:blip r:embed="rId9"/>
                <a:stretch>
                  <a:fillRect t="-10667" r="-3597" b="-30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llout: Bent Line 33">
            <a:extLst>
              <a:ext uri="{FF2B5EF4-FFF2-40B4-BE49-F238E27FC236}">
                <a16:creationId xmlns:a16="http://schemas.microsoft.com/office/drawing/2014/main" id="{698CDF1C-E891-4187-AD87-B1CCF4DA0A79}"/>
              </a:ext>
            </a:extLst>
          </p:cNvPr>
          <p:cNvSpPr/>
          <p:nvPr/>
        </p:nvSpPr>
        <p:spPr>
          <a:xfrm flipH="1">
            <a:off x="380999" y="5181601"/>
            <a:ext cx="1531765" cy="5947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906"/>
              <a:gd name="adj6" fmla="val -964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Outer product </a:t>
            </a:r>
          </a:p>
        </p:txBody>
      </p:sp>
    </p:spTree>
    <p:extLst>
      <p:ext uri="{BB962C8B-B14F-4D97-AF65-F5344CB8AC3E}">
        <p14:creationId xmlns:p14="http://schemas.microsoft.com/office/powerpoint/2010/main" val="1805608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loops?</a:t>
            </a:r>
          </a:p>
          <a:p>
            <a:pPr lvl="1"/>
            <a:r>
              <a:rPr lang="en-US" dirty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4708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6417002" y="1605456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6599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6867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6599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1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03071"/>
              </p:ext>
            </p:extLst>
          </p:nvPr>
        </p:nvGraphicFramePr>
        <p:xfrm>
          <a:off x="1676400" y="3505200"/>
          <a:ext cx="7666037" cy="201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4343400" imgH="1143000" progId="Equation.3">
                  <p:embed/>
                </p:oleObj>
              </mc:Choice>
              <mc:Fallback>
                <p:oleObj name="Εξίσωση" r:id="rId3" imgW="4343400" imgH="1143000" progId="Equation.3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05200"/>
                        <a:ext cx="7666037" cy="2018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524002"/>
                <a:ext cx="10972800" cy="203797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At every step with (fixed) probability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perform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random jump </a:t>
                </a:r>
                <a:r>
                  <a:rPr lang="en-US" sz="2400" dirty="0"/>
                  <a:t>to a node selected according the distribution vector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Typically, to a uniform vector</a:t>
                </a:r>
              </a:p>
              <a:p>
                <a:r>
                  <a:rPr lang="en-US" sz="2400" dirty="0"/>
                  <a:t>You can think of the random jump as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  <a:r>
                  <a:rPr lang="en-US" sz="2400" dirty="0"/>
                  <a:t> of the random walk</a:t>
                </a:r>
              </a:p>
            </p:txBody>
          </p:sp>
        </mc:Choice>
        <mc:Fallback xmlns="">
          <p:sp>
            <p:nvSpPr>
              <p:cNvPr id="922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524002"/>
                <a:ext cx="10972800" cy="2037976"/>
              </a:xfrm>
              <a:blipFill>
                <a:blip r:embed="rId5"/>
                <a:stretch>
                  <a:fillRect l="-500" t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Text Box 33"/>
              <p:cNvSpPr txBox="1">
                <a:spLocks noChangeArrowheads="1"/>
              </p:cNvSpPr>
              <p:nvPr/>
            </p:nvSpPr>
            <p:spPr bwMode="auto">
              <a:xfrm>
                <a:off x="1676400" y="5673618"/>
                <a:ext cx="614822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(1−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baseline="3000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,  where </a:t>
                </a:r>
                <a:r>
                  <a:rPr lang="en-US" sz="2000" b="1" dirty="0">
                    <a:latin typeface="Calibri" pitchFamily="34" charset="0"/>
                  </a:rPr>
                  <a:t>1</a:t>
                </a:r>
                <a:r>
                  <a:rPr lang="en-US" sz="2000" dirty="0">
                    <a:latin typeface="Calibri" pitchFamily="34" charset="0"/>
                  </a:rPr>
                  <a:t> is the vector of all 1s</a:t>
                </a:r>
              </a:p>
            </p:txBody>
          </p:sp>
        </mc:Choice>
        <mc:Fallback xmlns="">
          <p:sp>
            <p:nvSpPr>
              <p:cNvPr id="922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673618"/>
                <a:ext cx="6148222" cy="400110"/>
              </a:xfrm>
              <a:prstGeom prst="rect">
                <a:avLst/>
              </a:prstGeom>
              <a:blipFill>
                <a:blip r:embed="rId6"/>
                <a:stretch>
                  <a:fillRect t="-9231" r="-396" b="-2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10600" y="6019127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Random walk with restarts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6049905"/>
                <a:ext cx="276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jump/restart probability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049905"/>
                <a:ext cx="2764731" cy="369332"/>
              </a:xfrm>
              <a:prstGeom prst="rect">
                <a:avLst/>
              </a:prstGeom>
              <a:blipFill>
                <a:blip r:embed="rId7"/>
                <a:stretch>
                  <a:fillRect t="-8197" r="-13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217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10058400" cy="1295400"/>
          </a:xfrm>
        </p:spPr>
        <p:txBody>
          <a:bodyPr/>
          <a:lstStyle/>
          <a:p>
            <a:r>
              <a:rPr lang="en-US" dirty="0"/>
              <a:t>The PageRank weights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33400" y="1600200"/>
                <a:ext cx="108204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cs typeface="Times New Roman" pitchFamily="18" charset="0"/>
                  </a:rPr>
                  <a:t>For the PageRank weights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r>
                            <a:rPr lang="en-US" sz="2400" i="1">
                              <a:latin typeface="Cambria Math"/>
                            </a:rPr>
                            <m:t>𝛼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 = 0.15  </m:t>
                    </m:r>
                  </m:oMath>
                </a14:m>
                <a:r>
                  <a:rPr lang="en-US" sz="2000" dirty="0"/>
                  <a:t>in most cases</a:t>
                </a:r>
                <a:endParaRPr lang="en-US" sz="2000" dirty="0">
                  <a:cs typeface="Times New Roman" pitchFamily="18" charset="0"/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cs typeface="Times New Roman" pitchFamily="18" charset="0"/>
                  </a:rPr>
                  <a:t>In matrix-vector terms,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 is the stationary distribution: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>
                  <a:cs typeface="Times New Roman" pitchFamily="18" charset="0"/>
                </a:endParaRPr>
              </a:p>
              <a:p>
                <a:r>
                  <a:rPr lang="en-US" sz="2400" dirty="0">
                    <a:cs typeface="Times New Roman" pitchFamily="18" charset="0"/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33400" y="1600200"/>
                <a:ext cx="10820400" cy="4800600"/>
              </a:xfrm>
              <a:blipFill>
                <a:blip r:embed="rId3"/>
                <a:stretch>
                  <a:fillRect l="-507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698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Stationary distribution with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125200" cy="4953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the jump vector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Explanation: From the last step trace the last restart :</a:t>
                </a:r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we just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restarted</a:t>
                </a:r>
                <a:r>
                  <a:rPr lang="en-US" dirty="0"/>
                  <a:t> in the last step</a:t>
                </a:r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restarted one step before </a:t>
                </a:r>
                <a:r>
                  <a:rPr lang="en-US" dirty="0"/>
                  <a:t>and then did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random walk step</a:t>
                </a:r>
              </a:p>
              <a:p>
                <a:pPr lvl="1"/>
                <a:r>
                  <a:rPr lang="en-US" dirty="0"/>
                  <a:t>With probability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l-GR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restarted two steps before </a:t>
                </a:r>
                <a:r>
                  <a:rPr lang="en-US" dirty="0"/>
                  <a:t>and then did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two random walk steps</a:t>
                </a:r>
              </a:p>
              <a:p>
                <a:pPr lvl="1"/>
                <a:r>
                  <a:rPr lang="en-US" dirty="0" err="1"/>
                  <a:t>Etc</a:t>
                </a:r>
                <a:r>
                  <a:rPr lang="en-US" dirty="0"/>
                  <a:t>…</a:t>
                </a:r>
              </a:p>
              <a:p>
                <a:r>
                  <a:rPr lang="en-US" dirty="0"/>
                  <a:t>Conclusion: you are not likely to walk very far</a:t>
                </a:r>
              </a:p>
              <a:p>
                <a:pPr lvl="1"/>
                <a:r>
                  <a:rPr lang="en-US" dirty="0"/>
                  <a:t>The probability that you did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steps after the last restart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drops exponentially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When </a:t>
                </a:r>
                <a:r>
                  <a:rPr lang="el-GR" b="0" dirty="0"/>
                  <a:t>(</a:t>
                </a:r>
                <a:r>
                  <a:rPr lang="en-US" b="0" dirty="0"/>
                  <a:t>re)starting from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, nodes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 have higher probability</a:t>
                </a:r>
                <a:endParaRPr lang="en-US" dirty="0"/>
              </a:p>
              <a:p>
                <a:pPr lvl="1"/>
                <a:r>
                  <a:rPr lang="en-US" dirty="0"/>
                  <a:t>On average the random walk restarts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steps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125200" cy="4953000"/>
              </a:xfrm>
              <a:blipFill>
                <a:blip r:embed="rId2"/>
                <a:stretch>
                  <a:fillRect l="-274" t="-1847" b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0" y="1981200"/>
                <a:ext cx="8746562" cy="1965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i="1" dirty="0"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=(1−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=(1−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 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70C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⋯=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𝛼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−(1−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)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𝑢</m:t>
                    </m:r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81200"/>
                <a:ext cx="8746562" cy="1965346"/>
              </a:xfrm>
              <a:prstGeom prst="rect">
                <a:avLst/>
              </a:prstGeom>
              <a:blipFill>
                <a:blip r:embed="rId3"/>
                <a:stretch>
                  <a:fillRect b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56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walks with restarts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Restart vector: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/>
                  <a:t>, we can </a:t>
                </a:r>
                <a:r>
                  <a:rPr lang="en-US" dirty="0">
                    <a:solidFill>
                      <a:srgbClr val="C00000"/>
                    </a:solidFill>
                  </a:rPr>
                  <a:t>bias</a:t>
                </a:r>
                <a:r>
                  <a:rPr lang="en-US" dirty="0"/>
                  <a:t> the random walk towards the nodes that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/>
                  <a:t> to the restart nodes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b="0" dirty="0">
                    <a:solidFill>
                      <a:srgbClr val="0070C0"/>
                    </a:solidFill>
                  </a:rPr>
                  <a:t>Personalized </a:t>
                </a:r>
                <a:r>
                  <a:rPr lang="en-US" dirty="0" err="1"/>
                  <a:t>Pagerank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Always restart to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, e.g., the hom</a:t>
                </a:r>
                <a:r>
                  <a:rPr lang="en-US" dirty="0"/>
                  <a:t>e page of a user</a:t>
                </a:r>
                <a:endParaRPr lang="en-US" b="0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dirty="0" err="1"/>
                  <a:t>Pagerank</a:t>
                </a:r>
                <a:endParaRPr lang="en-US" dirty="0"/>
              </a:p>
              <a:p>
                <a:pPr lvl="1"/>
                <a:r>
                  <a:rPr lang="en-US" dirty="0"/>
                  <a:t>Restart to nodes about a specific topic, e</a:t>
                </a:r>
                <a:r>
                  <a:rPr lang="en-US" b="0" dirty="0"/>
                  <a:t>.g., Greek pages, University home pages</a:t>
                </a:r>
                <a:endParaRPr lang="en-US" dirty="0"/>
              </a:p>
              <a:p>
                <a:pPr lvl="2"/>
                <a:r>
                  <a:rPr lang="en-US" b="0" dirty="0"/>
                  <a:t>Anti-spam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Random Walks with restarts </a:t>
                </a:r>
                <a:r>
                  <a:rPr lang="en-US" dirty="0"/>
                  <a:t>is a general technique for measuring closeness on graphs.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4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study: Searching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Third try </a:t>
            </a:r>
            <a:r>
              <a:rPr lang="en-US" dirty="0"/>
              <a:t>(the </a:t>
            </a:r>
            <a:r>
              <a:rPr lang="en-US" dirty="0">
                <a:solidFill>
                  <a:srgbClr val="0070C0"/>
                </a:solidFill>
              </a:rPr>
              <a:t>Google</a:t>
            </a:r>
            <a:r>
              <a:rPr lang="en-US" dirty="0"/>
              <a:t> era): using the web graph</a:t>
            </a:r>
          </a:p>
          <a:p>
            <a:pPr lvl="1"/>
            <a:r>
              <a:rPr lang="en-US" dirty="0"/>
              <a:t>Sift from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relevance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authoritativeness</a:t>
            </a:r>
          </a:p>
          <a:p>
            <a:pPr lvl="1"/>
            <a:r>
              <a:rPr lang="en-US" dirty="0"/>
              <a:t>It is not only important that a page is relevant, but that it is also important on the web</a:t>
            </a:r>
          </a:p>
          <a:p>
            <a:endParaRPr lang="en-US" dirty="0"/>
          </a:p>
          <a:p>
            <a:r>
              <a:rPr lang="en-US" dirty="0"/>
              <a:t>For example, what kind of results would we like to get for the query “game of thrones”?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86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49" y="290629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4112647"/>
                <a:ext cx="10744200" cy="25273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Global </a:t>
                </a:r>
                <a:r>
                  <a:rPr lang="en-US" dirty="0" err="1"/>
                  <a:t>Pagerank</a:t>
                </a:r>
                <a:r>
                  <a:rPr lang="en-US" dirty="0"/>
                  <a:t> vector (uniform 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[0.13, 0.18, 0.24, 0.18, 0.13, 0.13]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112647"/>
                <a:ext cx="10744200" cy="2527384"/>
              </a:xfrm>
              <a:blipFill>
                <a:blip r:embed="rId2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F82B08C-64A5-4063-B675-F7B38F4A647F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F21154-5989-43F1-8EEC-50FDEC0A9AFF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6681D9D-AA03-4EDF-85A3-79E3EB2C054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6DA202-2481-4404-A831-7F7C1B15891E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750652-0A45-41DC-98B2-7ECE493BEFD2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AD6C3A-C933-454D-815B-3DAF64CC9EC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59A95C-D16E-4FC6-88F6-ABBE7E1C3822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51271FC-1B20-4ECF-ADFF-DAF15A9CCB53}"/>
                </a:ext>
              </a:extLst>
            </p:cNvPr>
            <p:cNvCxnSpPr>
              <a:stCxn id="4" idx="7"/>
              <a:endCxn id="28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CF510E-8A10-4EC0-A7D3-5F6A5D76F081}"/>
                </a:ext>
              </a:extLst>
            </p:cNvPr>
            <p:cNvCxnSpPr>
              <a:cxnSpLocks/>
              <a:stCxn id="4" idx="5"/>
              <a:endCxn id="31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CEB8FAB-1AD8-483D-9017-D2289C6A92F4}"/>
                </a:ext>
              </a:extLst>
            </p:cNvPr>
            <p:cNvCxnSpPr>
              <a:cxnSpLocks/>
              <a:stCxn id="30" idx="3"/>
              <a:endCxn id="31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47B26DE-BDF0-4469-8910-0376F706BDC2}"/>
                </a:ext>
              </a:extLst>
            </p:cNvPr>
            <p:cNvCxnSpPr>
              <a:cxnSpLocks/>
              <a:stCxn id="31" idx="0"/>
              <a:endCxn id="28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1F324E4-FBFC-47E9-9217-2FFEEF3B7791}"/>
                </a:ext>
              </a:extLst>
            </p:cNvPr>
            <p:cNvCxnSpPr>
              <a:cxnSpLocks/>
              <a:stCxn id="30" idx="2"/>
              <a:endCxn id="28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AB9CEE-C555-46CD-A294-18E6E656D68C}"/>
                </a:ext>
              </a:extLst>
            </p:cNvPr>
            <p:cNvCxnSpPr>
              <a:cxnSpLocks/>
              <a:stCxn id="29" idx="2"/>
              <a:endCxn id="31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F1B40E7-4679-4D6F-A8F9-826EB63DD4C4}"/>
                </a:ext>
              </a:extLst>
            </p:cNvPr>
            <p:cNvCxnSpPr>
              <a:cxnSpLocks/>
              <a:stCxn id="29" idx="7"/>
              <a:endCxn id="32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6912502-4D4D-4608-8610-27426C68EFF3}"/>
                </a:ext>
              </a:extLst>
            </p:cNvPr>
            <p:cNvCxnSpPr>
              <a:cxnSpLocks/>
              <a:stCxn id="30" idx="5"/>
              <a:endCxn id="32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8339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45" y="31650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4011874"/>
                <a:ext cx="10972800" cy="25569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Global </a:t>
                </a:r>
                <a:r>
                  <a:rPr lang="en-US" dirty="0" err="1"/>
                  <a:t>Pagerank</a:t>
                </a:r>
                <a:r>
                  <a:rPr lang="en-US" dirty="0"/>
                  <a:t> vector (jump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) 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0.13, 0.18, 0.24, 0.18, 0.13, 0.13]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Personalized </a:t>
                </a:r>
                <a:r>
                  <a:rPr lang="en-US" dirty="0" err="1">
                    <a:solidFill>
                      <a:srgbClr val="FF0000"/>
                    </a:solidFill>
                  </a:rPr>
                  <a:t>Pagerank</a:t>
                </a:r>
                <a:r>
                  <a:rPr lang="en-US" dirty="0">
                    <a:solidFill>
                      <a:srgbClr val="FF0000"/>
                    </a:solidFill>
                  </a:rPr>
                  <a:t> for node 1 (jump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[1,0,0,0,0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[0.26, 0.20, 0.24, 0.14, 0.08, 0.07]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011874"/>
                <a:ext cx="10972800" cy="2556912"/>
              </a:xfrm>
              <a:blipFill>
                <a:blip r:embed="rId2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14:cNvPr>
              <p14:cNvContentPartPr/>
              <p14:nvPr/>
            </p14:nvContentPartPr>
            <p14:xfrm>
              <a:off x="-914783" y="146654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2783" y="135854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BB7C61F-423B-49FF-A409-58E95E2BC858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E11525-270C-40FF-A72D-06D009C84AC9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AE5ABD-E697-48F4-8D0D-6158851E90CB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2B95DD-04D7-4FF1-8605-18AE966160D1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4C5948-20F5-4649-AA01-5AE49C71458A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9D5AEA-FC3A-4190-95F8-0E6F7201774C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1D01F7-A843-4E20-8F86-C4B409ABDE74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78B6A3A-26DE-4E74-A1A0-02DCA89E00A3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2C0315-A277-4383-90D3-BF42957224B7}"/>
                </a:ext>
              </a:extLst>
            </p:cNvPr>
            <p:cNvCxnSpPr>
              <a:cxnSpLocks/>
              <a:stCxn id="34" idx="5"/>
              <a:endCxn id="3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7BA245E-ED95-4E0F-B710-D4EEA39B440B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DC175C-3280-41D7-9205-5F6791CC1431}"/>
                </a:ext>
              </a:extLst>
            </p:cNvPr>
            <p:cNvCxnSpPr>
              <a:cxnSpLocks/>
              <a:stCxn id="38" idx="0"/>
              <a:endCxn id="35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77B162E-E865-4F4A-9255-7A408FD63CF2}"/>
                </a:ext>
              </a:extLst>
            </p:cNvPr>
            <p:cNvCxnSpPr>
              <a:cxnSpLocks/>
              <a:stCxn id="37" idx="2"/>
              <a:endCxn id="35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35E34C4-BE3A-4CA0-96E4-514998ED4259}"/>
                </a:ext>
              </a:extLst>
            </p:cNvPr>
            <p:cNvCxnSpPr>
              <a:cxnSpLocks/>
              <a:stCxn id="36" idx="2"/>
              <a:endCxn id="3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E19B7A-77A1-447E-BD24-FC85F837DD13}"/>
                </a:ext>
              </a:extLst>
            </p:cNvPr>
            <p:cNvCxnSpPr>
              <a:cxnSpLocks/>
              <a:stCxn id="36" idx="7"/>
              <a:endCxn id="39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629C09-24F6-4098-8416-376C6B07E863}"/>
                </a:ext>
              </a:extLst>
            </p:cNvPr>
            <p:cNvCxnSpPr>
              <a:cxnSpLocks/>
              <a:stCxn id="37" idx="5"/>
              <a:endCxn id="39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703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12" y="275386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412" y="4153182"/>
                <a:ext cx="11049000" cy="23646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Global </a:t>
                </a:r>
                <a:r>
                  <a:rPr lang="en-US" dirty="0" err="1"/>
                  <a:t>Pagerank</a:t>
                </a:r>
                <a:r>
                  <a:rPr lang="en-US" dirty="0"/>
                  <a:t> vector (jump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) 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[0.13, 0.18, 0.24, 0.18, 0.13, 0.13]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from node 1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[1,0,0,0,0</m:t>
                    </m:r>
                    <m:r>
                      <a:rPr lang="en-US" sz="3300" b="0" i="1" dirty="0" smtClean="0">
                        <a:latin typeface="Cambria Math" panose="02040503050406030204" pitchFamily="18" charset="0"/>
                      </a:rPr>
                      <m:t>,0</m:t>
                    </m:r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300" dirty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[0.26, 0.20, 0.24, 0.14, 0.08, 0.07]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3300" dirty="0">
                    <a:solidFill>
                      <a:srgbClr val="FF0000"/>
                    </a:solidFill>
                  </a:rPr>
                  <a:t>Personalized </a:t>
                </a:r>
                <a:r>
                  <a:rPr lang="en-US" sz="3300" dirty="0" err="1">
                    <a:solidFill>
                      <a:srgbClr val="FF0000"/>
                    </a:solidFill>
                  </a:rPr>
                  <a:t>Pagerank</a:t>
                </a:r>
                <a:r>
                  <a:rPr lang="en-US" sz="3300" dirty="0">
                    <a:solidFill>
                      <a:srgbClr val="FF0000"/>
                    </a:solidFill>
                  </a:rPr>
                  <a:t> for node 6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[0,0,0,0,0,1</m:t>
                    </m:r>
                    <m:r>
                      <a:rPr lang="en-US" sz="33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300" dirty="0">
                    <a:solidFill>
                      <a:srgbClr val="FF0000"/>
                    </a:solidFill>
                  </a:rPr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[0.07, 0.13, 0.19, 0.19, 0.15, 0.27]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2" y="4153182"/>
                <a:ext cx="11049000" cy="2364642"/>
              </a:xfrm>
              <a:prstGeom prst="rect">
                <a:avLst/>
              </a:prstGeom>
              <a:blipFill>
                <a:blip r:embed="rId2"/>
                <a:stretch>
                  <a:fillRect l="-883" t="-1804" b="-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89FF6ED-F369-4758-B6B6-E1BFC8A89BF7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1C25DD6-9714-49EA-B603-508C2820152B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ACB867-5305-4216-82E2-F3F2C43CB95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CEC792-57F5-47E9-B22A-921CE1061294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80921B2-D983-4C13-BCBE-C0ACF735F6B7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D9C6EB-E434-49F6-AA39-45B09AFCF74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979968D-0A84-4767-8D22-25C31479AA63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458B018-8796-4EDF-B512-8A769AA8AAC3}"/>
                </a:ext>
              </a:extLst>
            </p:cNvPr>
            <p:cNvCxnSpPr>
              <a:stCxn id="31" idx="7"/>
              <a:endCxn id="32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8D3A1E4-359D-40EB-AE62-4673622560E8}"/>
                </a:ext>
              </a:extLst>
            </p:cNvPr>
            <p:cNvCxnSpPr>
              <a:cxnSpLocks/>
              <a:stCxn id="31" idx="5"/>
              <a:endCxn id="35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2DFEF92-B6E9-41B9-8A69-1C2EF15B9F67}"/>
                </a:ext>
              </a:extLst>
            </p:cNvPr>
            <p:cNvCxnSpPr>
              <a:cxnSpLocks/>
              <a:stCxn id="34" idx="3"/>
              <a:endCxn id="35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18A394-D9B1-4797-AE51-5030B45AF56F}"/>
                </a:ext>
              </a:extLst>
            </p:cNvPr>
            <p:cNvCxnSpPr>
              <a:cxnSpLocks/>
              <a:stCxn id="35" idx="0"/>
              <a:endCxn id="32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BD74C3-E990-4DF4-8CE7-066EA1380AAC}"/>
                </a:ext>
              </a:extLst>
            </p:cNvPr>
            <p:cNvCxnSpPr>
              <a:cxnSpLocks/>
              <a:stCxn id="34" idx="2"/>
              <a:endCxn id="32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789CCB9-4070-4C9E-BD53-C47F2396B197}"/>
                </a:ext>
              </a:extLst>
            </p:cNvPr>
            <p:cNvCxnSpPr>
              <a:cxnSpLocks/>
              <a:stCxn id="33" idx="2"/>
              <a:endCxn id="35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5443D2A-905A-408C-93DC-6E7177E5BF7D}"/>
                </a:ext>
              </a:extLst>
            </p:cNvPr>
            <p:cNvCxnSpPr>
              <a:cxnSpLocks/>
              <a:stCxn id="33" idx="7"/>
              <a:endCxn id="36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3A34ED-C031-4501-89FB-8E6860D66FE0}"/>
                </a:ext>
              </a:extLst>
            </p:cNvPr>
            <p:cNvCxnSpPr>
              <a:cxnSpLocks/>
              <a:stCxn id="34" idx="5"/>
              <a:endCxn id="36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479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03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112646"/>
                <a:ext cx="11125200" cy="24707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300" dirty="0"/>
                  <a:t>Global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vector (jump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300" dirty="0"/>
                  <a:t>) 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[0.14, 0.17, 0.21, 0.18, 0.15, 0.15]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from node 1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[1,</m:t>
                    </m:r>
                    <m:r>
                      <a:rPr lang="en-US" sz="3300" b="0" i="1" dirty="0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0,0,0,0]</m:t>
                    </m:r>
                  </m:oMath>
                </a14:m>
                <a:r>
                  <a:rPr lang="en-US" sz="3300" dirty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[0.55, 0.17, 0.18, 0.05, 0.03, 0.02]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for node 6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[0,0,0,0,0,1</m:t>
                    </m:r>
                    <m:r>
                      <a:rPr lang="en-US" sz="33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300" dirty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[0.02, 0.04, 0.07, 0.16, 0.15, 0.56]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12646"/>
                <a:ext cx="11125200" cy="2470715"/>
              </a:xfrm>
              <a:prstGeom prst="rect">
                <a:avLst/>
              </a:prstGeom>
              <a:blipFill>
                <a:blip r:embed="rId2"/>
                <a:stretch>
                  <a:fillRect l="-822" t="-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/>
              <p:nvPr/>
            </p:nvSpPr>
            <p:spPr>
              <a:xfrm>
                <a:off x="8469817" y="2997385"/>
                <a:ext cx="1944216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817" y="2997385"/>
                <a:ext cx="1944216" cy="461665"/>
              </a:xfrm>
              <a:prstGeom prst="rect">
                <a:avLst/>
              </a:prstGeom>
              <a:blipFill>
                <a:blip r:embed="rId3"/>
                <a:stretch>
                  <a:fillRect l="-470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611F058-A9AC-4BE2-BB3F-518C5A37C213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8F1BE3-1B3A-4CB6-A558-0788067E7D2E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08DB21-448E-4EB4-AFD9-CC757274C298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51B1739-49E9-4273-A060-344AE028CFBB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54332A-9B3F-4189-9D5E-B9EC02E308CC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63C98D-02EC-45BC-9B0A-AFCD664477B2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43756C0-455F-48F2-AA1B-FC215878E736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8EFD63E-6AA1-4C4F-B8F1-173AAE4632D6}"/>
                </a:ext>
              </a:extLst>
            </p:cNvPr>
            <p:cNvCxnSpPr>
              <a:stCxn id="42" idx="7"/>
              <a:endCxn id="43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1279FCA-EC0E-41AA-A823-775FF7A97ED5}"/>
                </a:ext>
              </a:extLst>
            </p:cNvPr>
            <p:cNvCxnSpPr>
              <a:cxnSpLocks/>
              <a:stCxn id="42" idx="5"/>
              <a:endCxn id="4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40D4E3-AB78-4157-8775-1C6080835460}"/>
                </a:ext>
              </a:extLst>
            </p:cNvPr>
            <p:cNvCxnSpPr>
              <a:cxnSpLocks/>
              <a:stCxn id="47" idx="3"/>
              <a:endCxn id="4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F2962A5-2B3A-4F2C-84FF-215EAFDC8E28}"/>
                </a:ext>
              </a:extLst>
            </p:cNvPr>
            <p:cNvCxnSpPr>
              <a:cxnSpLocks/>
              <a:stCxn id="48" idx="0"/>
              <a:endCxn id="43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233FF8A-12A3-4326-B1B4-847B6EB6461F}"/>
                </a:ext>
              </a:extLst>
            </p:cNvPr>
            <p:cNvCxnSpPr>
              <a:cxnSpLocks/>
              <a:stCxn id="47" idx="2"/>
              <a:endCxn id="43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8FDE408-DD88-4840-8E6B-3B58AB8670CC}"/>
                </a:ext>
              </a:extLst>
            </p:cNvPr>
            <p:cNvCxnSpPr>
              <a:cxnSpLocks/>
              <a:stCxn id="45" idx="2"/>
              <a:endCxn id="4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C8DC4F4-1F86-4D40-9A16-E01F2E7D42F8}"/>
                </a:ext>
              </a:extLst>
            </p:cNvPr>
            <p:cNvCxnSpPr>
              <a:cxnSpLocks/>
              <a:stCxn id="45" idx="7"/>
              <a:endCxn id="50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865E3E5-4AE4-4A53-8C6B-BD09AD802939}"/>
                </a:ext>
              </a:extLst>
            </p:cNvPr>
            <p:cNvCxnSpPr>
              <a:cxnSpLocks/>
              <a:stCxn id="47" idx="5"/>
              <a:endCxn id="50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493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walks on undirected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/>
              <a:t> graphs, the stationary distribution is </a:t>
            </a:r>
            <a:r>
              <a:rPr lang="en-US" dirty="0">
                <a:solidFill>
                  <a:srgbClr val="0070C0"/>
                </a:solidFill>
              </a:rPr>
              <a:t>proportional to the degrees </a:t>
            </a:r>
            <a:r>
              <a:rPr lang="en-US" dirty="0"/>
              <a:t>of the nodes</a:t>
            </a:r>
          </a:p>
          <a:p>
            <a:pPr lvl="1"/>
            <a:r>
              <a:rPr lang="en-US" dirty="0"/>
              <a:t>In this case a random walk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same as degree popularity</a:t>
            </a:r>
          </a:p>
          <a:p>
            <a:pPr lvl="1"/>
            <a:endParaRPr lang="en-US" dirty="0"/>
          </a:p>
          <a:p>
            <a:r>
              <a:rPr lang="en-US" dirty="0"/>
              <a:t>This is </a:t>
            </a:r>
            <a:r>
              <a:rPr lang="en-US" dirty="0">
                <a:solidFill>
                  <a:srgbClr val="0070C0"/>
                </a:solidFill>
              </a:rPr>
              <a:t>no longer true </a:t>
            </a:r>
            <a:r>
              <a:rPr lang="en-US" dirty="0"/>
              <a:t>if we 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jumps</a:t>
            </a:r>
          </a:p>
          <a:p>
            <a:pPr lvl="1"/>
            <a:r>
              <a:rPr lang="en-US" dirty="0"/>
              <a:t>Now the short paths play a greater role, and the previous distribution does not hold.</a:t>
            </a:r>
          </a:p>
        </p:txBody>
      </p:sp>
    </p:spTree>
    <p:extLst>
      <p:ext uri="{BB962C8B-B14F-4D97-AF65-F5344CB8AC3E}">
        <p14:creationId xmlns:p14="http://schemas.microsoft.com/office/powerpoint/2010/main" val="27498909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Store the graph in adjacency list, or list of edges</a:t>
                </a:r>
              </a:p>
              <a:p>
                <a:r>
                  <a:rPr lang="en-US" dirty="0"/>
                  <a:t>Keep current </a:t>
                </a:r>
                <a:r>
                  <a:rPr lang="en-US" dirty="0" err="1"/>
                  <a:t>pagerank</a:t>
                </a:r>
                <a:r>
                  <a:rPr lang="en-US" dirty="0"/>
                  <a:t> values and new </a:t>
                </a:r>
                <a:r>
                  <a:rPr lang="en-US" dirty="0" err="1"/>
                  <a:t>pagerank</a:t>
                </a:r>
                <a:r>
                  <a:rPr lang="en-US" dirty="0"/>
                  <a:t> values</a:t>
                </a:r>
              </a:p>
              <a:p>
                <a:r>
                  <a:rPr lang="en-US" dirty="0"/>
                  <a:t>Go through edges and update the values of the destination nodes.</a:t>
                </a:r>
              </a:p>
              <a:p>
                <a:r>
                  <a:rPr lang="en-US" dirty="0"/>
                  <a:t>Repeat until the difference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difference) is below some small value </a:t>
                </a:r>
                <a:r>
                  <a:rPr lang="el-GR" dirty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9788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(</a:t>
            </a:r>
            <a:r>
              <a:rPr lang="en-US" dirty="0" err="1"/>
              <a:t>Matlab</a:t>
            </a:r>
            <a:r>
              <a:rPr lang="en-US" dirty="0"/>
              <a:t>/</a:t>
            </a:r>
            <a:r>
              <a:rPr lang="en-US" dirty="0" err="1"/>
              <a:t>Numpy</a:t>
            </a:r>
            <a:r>
              <a:rPr lang="en-US" dirty="0"/>
              <a:t>-friendly) PageRank 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2355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  <a:r>
              <a:rPr lang="en-US" sz="2800" baseline="30000" dirty="0"/>
              <a:t>0 </a:t>
            </a:r>
            <a:r>
              <a:rPr lang="en-US" sz="2800" dirty="0"/>
              <a:t>= u</a:t>
            </a:r>
          </a:p>
          <a:p>
            <a:r>
              <a:rPr lang="en-US" sz="2800" dirty="0"/>
              <a:t>t = 1</a:t>
            </a:r>
          </a:p>
          <a:p>
            <a:r>
              <a:rPr lang="en-US" sz="2800" dirty="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     </a:t>
            </a:r>
            <a:r>
              <a:rPr lang="en-US" sz="2800" dirty="0">
                <a:latin typeface="Helvetica" pitchFamily="34" charset="0"/>
              </a:rPr>
              <a:t>t = t +1</a:t>
            </a:r>
            <a:r>
              <a:rPr lang="en-US" sz="2800" dirty="0"/>
              <a:t>	</a:t>
            </a:r>
          </a:p>
          <a:p>
            <a:r>
              <a:rPr lang="fi-FI" sz="2800" dirty="0">
                <a:solidFill>
                  <a:schemeClr val="folHlink"/>
                </a:solidFill>
              </a:rPr>
              <a:t>until</a:t>
            </a:r>
            <a:r>
              <a:rPr lang="fi-FI" sz="2800" dirty="0"/>
              <a:t> </a:t>
            </a:r>
            <a:r>
              <a:rPr lang="el-GR" sz="2800" dirty="0"/>
              <a:t>δ</a:t>
            </a:r>
            <a:r>
              <a:rPr lang="fi-FI" sz="2800" dirty="0"/>
              <a:t> &lt; </a:t>
            </a:r>
            <a:r>
              <a:rPr lang="el-GR" sz="2800" dirty="0"/>
              <a:t>ε</a:t>
            </a:r>
            <a:endParaRPr lang="en-US" sz="2800" dirty="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2851151" y="4068764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240" imgH="241200" progId="Equation.3">
                  <p:embed/>
                </p:oleObj>
              </mc:Choice>
              <mc:Fallback>
                <p:oleObj name="Equation" r:id="rId3" imgW="876240" imgH="241200" progId="Equation.3">
                  <p:embed/>
                  <p:pic>
                    <p:nvPicPr>
                      <p:cNvPr id="507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1" y="4068764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2854326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280" imgH="279360" progId="Equation.3">
                  <p:embed/>
                </p:oleObj>
              </mc:Choice>
              <mc:Fallback>
                <p:oleObj name="Equation" r:id="rId5" imgW="863280" imgH="279360" progId="Equation.3">
                  <p:embed/>
                  <p:pic>
                    <p:nvPicPr>
                      <p:cNvPr id="5079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6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2024064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5302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771396"/>
              </p:ext>
            </p:extLst>
          </p:nvPr>
        </p:nvGraphicFramePr>
        <p:xfrm>
          <a:off x="6030913" y="3586163"/>
          <a:ext cx="186055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723600" progId="Equation.3">
                  <p:embed/>
                </p:oleObj>
              </mc:Choice>
              <mc:Fallback>
                <p:oleObj name="Equation" r:id="rId7" imgW="888840" imgH="723600" progId="Equation.3">
                  <p:embed/>
                  <p:pic>
                    <p:nvPicPr>
                      <p:cNvPr id="5079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3586163"/>
                        <a:ext cx="1860550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5903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5291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5265739" y="6370638"/>
            <a:ext cx="5431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P’’ = (1-</a:t>
            </a:r>
            <a:r>
              <a:rPr lang="el-GR" dirty="0">
                <a:solidFill>
                  <a:srgbClr val="0066FF"/>
                </a:solidFill>
              </a:rPr>
              <a:t>α)</a:t>
            </a:r>
            <a:r>
              <a:rPr lang="en-US" dirty="0">
                <a:solidFill>
                  <a:srgbClr val="0066FF"/>
                </a:solidFill>
              </a:rPr>
              <a:t>P’ + α</a:t>
            </a:r>
            <a:r>
              <a:rPr lang="en-US" b="1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u</a:t>
            </a:r>
            <a:r>
              <a:rPr lang="en-US" baseline="30000" dirty="0">
                <a:solidFill>
                  <a:srgbClr val="0066FF"/>
                </a:solidFill>
              </a:rPr>
              <a:t>T</a:t>
            </a:r>
            <a:r>
              <a:rPr lang="en-US" dirty="0"/>
              <a:t>,  where </a:t>
            </a:r>
            <a:r>
              <a:rPr lang="en-US" b="1" dirty="0">
                <a:solidFill>
                  <a:srgbClr val="0066FF"/>
                </a:solidFill>
              </a:rPr>
              <a:t>1</a:t>
            </a:r>
            <a:r>
              <a:rPr lang="en-US" dirty="0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5292725" y="5946776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P’ = P + </a:t>
            </a:r>
            <a:r>
              <a:rPr lang="en-US" dirty="0" err="1">
                <a:solidFill>
                  <a:srgbClr val="0066FF"/>
                </a:solidFill>
              </a:rPr>
              <a:t>du</a:t>
            </a:r>
            <a:r>
              <a:rPr lang="en-US" baseline="30000" dirty="0" err="1">
                <a:solidFill>
                  <a:srgbClr val="0066FF"/>
                </a:solidFill>
              </a:rPr>
              <a:t>T</a:t>
            </a:r>
            <a:r>
              <a:rPr lang="en-US" dirty="0"/>
              <a:t>, where </a:t>
            </a:r>
            <a:r>
              <a:rPr lang="en-US" dirty="0">
                <a:solidFill>
                  <a:srgbClr val="0066FF"/>
                </a:solidFill>
              </a:rPr>
              <a:t>d</a:t>
            </a:r>
            <a:r>
              <a:rPr lang="en-US" baseline="-25000" dirty="0">
                <a:solidFill>
                  <a:srgbClr val="0066FF"/>
                </a:solidFill>
              </a:rPr>
              <a:t>i</a:t>
            </a:r>
            <a:r>
              <a:rPr lang="en-US" dirty="0"/>
              <a:t> is 1 if </a:t>
            </a:r>
            <a:r>
              <a:rPr lang="en-US" dirty="0" err="1">
                <a:solidFill>
                  <a:srgbClr val="0066FF"/>
                </a:solidFill>
              </a:rPr>
              <a:t>i</a:t>
            </a:r>
            <a:r>
              <a:rPr lang="en-US" dirty="0"/>
              <a:t> is sink and 0 </a:t>
            </a:r>
            <a:r>
              <a:rPr lang="en-US" dirty="0" err="1"/>
              <a:t>o.w</a:t>
            </a:r>
            <a:r>
              <a:rPr lang="en-US" dirty="0"/>
              <a:t>.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5268913" y="5548314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4727576" y="3429001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4727576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9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Huge advantage for Google in the early days</a:t>
            </a:r>
          </a:p>
          <a:p>
            <a:pPr lvl="1"/>
            <a:r>
              <a:rPr lang="en-US" dirty="0"/>
              <a:t>It gave a way to get an idea for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/>
              <a:t>, which was useful in many different ways</a:t>
            </a:r>
          </a:p>
          <a:p>
            <a:pPr lvl="2"/>
            <a:r>
              <a:rPr lang="en-US" dirty="0"/>
              <a:t>Put an </a:t>
            </a:r>
            <a:r>
              <a:rPr lang="en-US" dirty="0">
                <a:solidFill>
                  <a:srgbClr val="0070C0"/>
                </a:solidFill>
              </a:rPr>
              <a:t>order to the web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After a while it became clear that the anchor text was probably more important for ranking</a:t>
            </a:r>
          </a:p>
          <a:p>
            <a:pPr lvl="1"/>
            <a:r>
              <a:rPr lang="en-US" dirty="0"/>
              <a:t>Also,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/>
              <a:t>became a new (dark) art</a:t>
            </a:r>
          </a:p>
          <a:p>
            <a:r>
              <a:rPr lang="en-US" dirty="0"/>
              <a:t>Flood of research</a:t>
            </a:r>
          </a:p>
          <a:p>
            <a:pPr lvl="1"/>
            <a:r>
              <a:rPr lang="en-US" dirty="0"/>
              <a:t>Numerical analysis got rejuvenated</a:t>
            </a:r>
          </a:p>
          <a:p>
            <a:pPr lvl="1"/>
            <a:r>
              <a:rPr lang="en-US" dirty="0"/>
              <a:t>Huge number of variations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/>
              <a:t> became a great issue.</a:t>
            </a:r>
          </a:p>
          <a:p>
            <a:pPr lvl="1"/>
            <a:r>
              <a:rPr lang="en-US" dirty="0"/>
              <a:t>Huge number of applications in different fields </a:t>
            </a:r>
          </a:p>
          <a:p>
            <a:pPr lvl="2"/>
            <a:r>
              <a:rPr lang="en-US" dirty="0"/>
              <a:t>Random walk is often referred to as PageRank.</a:t>
            </a:r>
          </a:p>
        </p:txBody>
      </p:sp>
    </p:spTree>
    <p:extLst>
      <p:ext uri="{BB962C8B-B14F-4D97-AF65-F5344CB8AC3E}">
        <p14:creationId xmlns:p14="http://schemas.microsoft.com/office/powerpoint/2010/main" val="39186102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58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algorithm proposed around the same time as </a:t>
            </a:r>
            <a:r>
              <a:rPr lang="en-US" dirty="0" err="1"/>
              <a:t>Pagerank</a:t>
            </a:r>
            <a:r>
              <a:rPr lang="en-US" dirty="0"/>
              <a:t> for using the hyperlinks to rank pages</a:t>
            </a:r>
          </a:p>
          <a:p>
            <a:pPr lvl="1"/>
            <a:r>
              <a:rPr lang="en-US" dirty="0"/>
              <a:t>Kleinberg: then an intern at IBM </a:t>
            </a:r>
            <a:r>
              <a:rPr lang="en-US" dirty="0" err="1"/>
              <a:t>Almaden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IBM never made anything out of it</a:t>
            </a:r>
          </a:p>
        </p:txBody>
      </p:sp>
    </p:spTree>
    <p:extLst>
      <p:ext uri="{BB962C8B-B14F-4D97-AF65-F5344CB8AC3E}">
        <p14:creationId xmlns:p14="http://schemas.microsoft.com/office/powerpoint/2010/main" val="11259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Analysis Ranking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/>
              <a:t>Use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structure </a:t>
            </a:r>
            <a:r>
              <a:rPr lang="en-US" dirty="0"/>
              <a:t>to determine the </a:t>
            </a:r>
            <a:r>
              <a:rPr lang="en-US" dirty="0">
                <a:solidFill>
                  <a:srgbClr val="0070C0"/>
                </a:solidFill>
              </a:rPr>
              <a:t>relative importance </a:t>
            </a:r>
            <a:r>
              <a:rPr lang="en-US" dirty="0"/>
              <a:t>of the nodes</a:t>
            </a:r>
          </a:p>
          <a:p>
            <a:pPr lvl="1"/>
            <a:r>
              <a:rPr lang="en-US" dirty="0"/>
              <a:t>Applications: Ranking on graphs (Web, Twitter, FB,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Intuition</a:t>
            </a:r>
            <a:r>
              <a:rPr lang="en-US" dirty="0"/>
              <a:t>: An edge from node </a:t>
            </a:r>
            <a:r>
              <a:rPr lang="en-US" dirty="0">
                <a:solidFill>
                  <a:srgbClr val="FF3B3B"/>
                </a:solidFill>
              </a:rPr>
              <a:t>p </a:t>
            </a:r>
            <a:r>
              <a:rPr lang="en-US" dirty="0"/>
              <a:t>to node </a:t>
            </a:r>
            <a:r>
              <a:rPr lang="en-US" dirty="0">
                <a:solidFill>
                  <a:srgbClr val="FF3B3B"/>
                </a:solidFill>
              </a:rPr>
              <a:t>q </a:t>
            </a:r>
            <a:r>
              <a:rPr lang="en-US" dirty="0"/>
              <a:t>denotes </a:t>
            </a:r>
            <a:r>
              <a:rPr lang="en-US" dirty="0">
                <a:solidFill>
                  <a:srgbClr val="0070C0"/>
                </a:solidFill>
              </a:rPr>
              <a:t>endorsement</a:t>
            </a:r>
          </a:p>
          <a:p>
            <a:pPr lvl="1"/>
            <a:r>
              <a:rPr lang="en-US" dirty="0"/>
              <a:t>Node </a:t>
            </a:r>
            <a:r>
              <a:rPr lang="en-US" dirty="0">
                <a:solidFill>
                  <a:srgbClr val="FF3B3B"/>
                </a:solidFill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endorses/</a:t>
            </a:r>
            <a:r>
              <a:rPr lang="en-US" dirty="0">
                <a:solidFill>
                  <a:srgbClr val="0070C0"/>
                </a:solidFill>
              </a:rPr>
              <a:t>recommends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/confirms</a:t>
            </a:r>
            <a:r>
              <a:rPr lang="en-US" dirty="0"/>
              <a:t> the </a:t>
            </a:r>
            <a:r>
              <a:rPr lang="en-US" dirty="0">
                <a:solidFill>
                  <a:srgbClr val="0070C0"/>
                </a:solidFill>
              </a:rPr>
              <a:t>authority/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centrality</a:t>
            </a:r>
            <a:r>
              <a:rPr lang="en-US" dirty="0">
                <a:solidFill>
                  <a:srgbClr val="0070C0"/>
                </a:solidFill>
              </a:rPr>
              <a:t>/importance</a:t>
            </a:r>
            <a:r>
              <a:rPr lang="en-US" dirty="0"/>
              <a:t> of node </a:t>
            </a:r>
            <a:r>
              <a:rPr lang="en-US" dirty="0">
                <a:solidFill>
                  <a:srgbClr val="FF3B3B"/>
                </a:solidFill>
              </a:rPr>
              <a:t>q</a:t>
            </a:r>
          </a:p>
          <a:p>
            <a:pPr lvl="1"/>
            <a:r>
              <a:rPr lang="en-US" dirty="0"/>
              <a:t>Use the graph of recommendations to assign an </a:t>
            </a:r>
            <a:r>
              <a:rPr lang="en-US" dirty="0">
                <a:solidFill>
                  <a:srgbClr val="FF0000"/>
                </a:solidFill>
              </a:rPr>
              <a:t>authority value </a:t>
            </a:r>
            <a:r>
              <a:rPr lang="en-US" dirty="0"/>
              <a:t>to every node</a:t>
            </a:r>
          </a:p>
          <a:p>
            <a:pPr lvl="1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0FB813-3A98-4717-AD3E-4F49C7D0F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E855A1-DA37-4FD4-9EEB-E75B3C0DA898}"/>
              </a:ext>
            </a:extLst>
          </p:cNvPr>
          <p:cNvSpPr txBox="1"/>
          <p:nvPr/>
        </p:nvSpPr>
        <p:spPr>
          <a:xfrm>
            <a:off x="8001000" y="51054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simplest way to measure importance of a page on the web?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34492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9907" y="2318266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set obtained from a text-only search engine</a:t>
            </a:r>
          </a:p>
        </p:txBody>
      </p:sp>
    </p:spTree>
    <p:extLst>
      <p:ext uri="{BB962C8B-B14F-4D97-AF65-F5344CB8AC3E}">
        <p14:creationId xmlns:p14="http://schemas.microsoft.com/office/powerpoint/2010/main" val="37979215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0117054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3792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3648075" y="4365626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4008439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4008439" y="5300664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7824789" y="3500439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7967663" y="4581526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551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2063750" y="1844676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792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3648075" y="4365626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4008439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4008439" y="5300664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7824789" y="3500439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7967663" y="4581526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5087938" y="1989139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42943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00213"/>
            <a:ext cx="5986463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66FF"/>
                </a:solidFill>
              </a:rPr>
              <a:t>hub</a:t>
            </a:r>
            <a:r>
              <a:rPr lang="en-US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Good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hubs point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are pointed by </a:t>
            </a:r>
            <a:r>
              <a:rPr lang="en-US" dirty="0">
                <a:solidFill>
                  <a:srgbClr val="0070C0"/>
                </a:solidFill>
              </a:rPr>
              <a:t>good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hubs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7156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7680325" y="6021389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7680325" y="5589589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7680325" y="5157789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7680325" y="42926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7680325" y="47244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8904288" y="47244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8904288" y="5157789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8904288" y="6021389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8904289" y="4292601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8904288" y="5589589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7967664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7967664" y="4437064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7967664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7967664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7967664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7967664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7967664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7967664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7967664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7443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8740775" y="6375401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3304597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Hubs and Authorities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kind of weights: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hub weight </a:t>
            </a:r>
            <a:r>
              <a:rPr lang="en-US" dirty="0"/>
              <a:t>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/>
              <a:t> of the authorities pointed to by the hub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/>
              <a:t>is the </a:t>
            </a:r>
            <a:r>
              <a:rPr lang="en-US" dirty="0">
                <a:solidFill>
                  <a:srgbClr val="0070C0"/>
                </a:solidFill>
              </a:rPr>
              <a:t>sum of the hub weights </a:t>
            </a:r>
            <a:r>
              <a:rPr lang="en-US" dirty="0"/>
              <a:t>that point to this authority.</a:t>
            </a:r>
          </a:p>
        </p:txBody>
      </p:sp>
    </p:spTree>
    <p:extLst>
      <p:ext uri="{BB962C8B-B14F-4D97-AF65-F5344CB8AC3E}">
        <p14:creationId xmlns:p14="http://schemas.microsoft.com/office/powerpoint/2010/main" val="1270413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700212"/>
            <a:ext cx="8743949" cy="4556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dirty="0"/>
              <a:t>Repeat until convergence</a:t>
            </a:r>
            <a:endParaRPr lang="en-US" sz="3600" dirty="0"/>
          </a:p>
          <a:p>
            <a:pPr lvl="1">
              <a:lnSpc>
                <a:spcPct val="90000"/>
              </a:lnSpc>
            </a:pPr>
            <a:r>
              <a:rPr lang="en-US" b="1" i="1" dirty="0">
                <a:latin typeface="Palatino Linotype" pitchFamily="18" charset="0"/>
              </a:rPr>
              <a:t>O</a:t>
            </a:r>
            <a:r>
              <a:rPr lang="en-US" dirty="0"/>
              <a:t> operation : hubs collect the weight of the authorities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b="1" i="1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b="1" i="1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b="1" i="1" dirty="0">
                <a:latin typeface="Palatino Linotype" pitchFamily="18" charset="0"/>
              </a:rPr>
              <a:t>I</a:t>
            </a:r>
            <a:r>
              <a:rPr lang="en-US" b="1" i="1" dirty="0"/>
              <a:t> </a:t>
            </a:r>
            <a:r>
              <a:rPr lang="en-US" dirty="0"/>
              <a:t>operation: authorities collect the weight of the hubs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sz="2800" b="1" i="1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6038851" y="3321051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291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1" y="3321051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1847850" y="1628774"/>
            <a:ext cx="8362950" cy="4238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846" name="Object 6"/>
              <p:cNvSpPr txBox="1"/>
              <p:nvPr/>
            </p:nvSpPr>
            <p:spPr bwMode="auto">
              <a:xfrm>
                <a:off x="4440238" y="3048000"/>
                <a:ext cx="1884362" cy="930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184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0238" y="3048000"/>
                <a:ext cx="1884362" cy="930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847" name="Object 7"/>
              <p:cNvSpPr txBox="1"/>
              <p:nvPr/>
            </p:nvSpPr>
            <p:spPr bwMode="auto">
              <a:xfrm>
                <a:off x="4427538" y="4251326"/>
                <a:ext cx="1724026" cy="8334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184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538" y="4251326"/>
                <a:ext cx="1724026" cy="8334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556528" y="5953518"/>
            <a:ext cx="822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order of updates does not matter after many iterations.</a:t>
            </a:r>
          </a:p>
        </p:txBody>
      </p:sp>
    </p:spTree>
    <p:extLst>
      <p:ext uri="{BB962C8B-B14F-4D97-AF65-F5344CB8AC3E}">
        <p14:creationId xmlns:p14="http://schemas.microsoft.com/office/powerpoint/2010/main" val="89909584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5760" y="275979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5760" y="31863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85760" y="36361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85760" y="40559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5760" y="44524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6001" y="2057400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Initialize</a:t>
            </a:r>
          </a:p>
        </p:txBody>
      </p:sp>
    </p:spTree>
    <p:extLst>
      <p:ext uri="{BB962C8B-B14F-4D97-AF65-F5344CB8AC3E}">
        <p14:creationId xmlns:p14="http://schemas.microsoft.com/office/powerpoint/2010/main" val="14125458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2217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2217" y="31769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92217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2217" y="40466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2217" y="44430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O operation</a:t>
            </a:r>
          </a:p>
        </p:txBody>
      </p:sp>
    </p:spTree>
    <p:extLst>
      <p:ext uri="{BB962C8B-B14F-4D97-AF65-F5344CB8AC3E}">
        <p14:creationId xmlns:p14="http://schemas.microsoft.com/office/powerpoint/2010/main" val="2502798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2217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2217" y="31769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92217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2217" y="40466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2217" y="44430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1" y="1981200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I operation</a:t>
            </a:r>
          </a:p>
        </p:txBody>
      </p:sp>
    </p:spTree>
    <p:extLst>
      <p:ext uri="{BB962C8B-B14F-4D97-AF65-F5344CB8AC3E}">
        <p14:creationId xmlns:p14="http://schemas.microsoft.com/office/powerpoint/2010/main" val="333702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by Popularity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the number of incoming edges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degree centrality</a:t>
            </a:r>
            <a:r>
              <a:rPr lang="en-US" dirty="0"/>
              <a:t>)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7680325" y="3171825"/>
            <a:ext cx="2539478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971801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16917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89983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89983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8998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189983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18998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1" y="275044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8201" y="317695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48200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48201" y="404663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48201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478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Normalization (Max norm)</a:t>
            </a:r>
          </a:p>
        </p:txBody>
      </p:sp>
    </p:spTree>
    <p:extLst>
      <p:ext uri="{BB962C8B-B14F-4D97-AF65-F5344CB8AC3E}">
        <p14:creationId xmlns:p14="http://schemas.microsoft.com/office/powerpoint/2010/main" val="37780954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39816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28697" y="3176959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20136" y="36268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43636" y="403959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84256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981200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O step</a:t>
            </a:r>
          </a:p>
        </p:txBody>
      </p:sp>
    </p:spTree>
    <p:extLst>
      <p:ext uri="{BB962C8B-B14F-4D97-AF65-F5344CB8AC3E}">
        <p14:creationId xmlns:p14="http://schemas.microsoft.com/office/powerpoint/2010/main" val="947719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3" y="275229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33/6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27/6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91680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80561" y="3176959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36268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95500" y="403959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36120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I step</a:t>
            </a:r>
          </a:p>
        </p:txBody>
      </p:sp>
    </p:spTree>
    <p:extLst>
      <p:ext uri="{BB962C8B-B14F-4D97-AF65-F5344CB8AC3E}">
        <p14:creationId xmlns:p14="http://schemas.microsoft.com/office/powerpoint/2010/main" val="12807676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27/33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23/33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7/33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78019" y="275044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6/16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43400" y="3184088"/>
            <a:ext cx="93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18639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30022" y="403255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38828" y="444309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Normalization</a:t>
            </a:r>
          </a:p>
        </p:txBody>
      </p:sp>
    </p:spTree>
    <p:extLst>
      <p:ext uri="{BB962C8B-B14F-4D97-AF65-F5344CB8AC3E}">
        <p14:creationId xmlns:p14="http://schemas.microsoft.com/office/powerpoint/2010/main" val="39197607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8425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31916" y="275044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97297" y="318408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0.75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72536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83919" y="4032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72536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10248254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600200"/>
                <a:ext cx="10896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HITS algorithm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dirty="0"/>
                  <a:t> eigenvector computation</a:t>
                </a:r>
              </a:p>
              <a:p>
                <a:r>
                  <a:rPr lang="en-US" dirty="0"/>
                  <a:t>In vector terms </a:t>
                </a:r>
                <a:endParaRPr lang="en-US" i="1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Repeated iterations will converge to the eigenvectors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dirty="0"/>
                  <a:t> weight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dirty="0"/>
                  <a:t> weight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baseline="30000" dirty="0">
                  <a:solidFill>
                    <a:srgbClr val="0066FF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The vectors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are the </a:t>
                </a:r>
                <a:r>
                  <a:rPr lang="en-US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dirty="0"/>
                  <a:t> of the matrix </a:t>
                </a:r>
                <a:r>
                  <a:rPr lang="en-US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600200"/>
                <a:ext cx="10896600" cy="4876800"/>
              </a:xfrm>
              <a:blipFill>
                <a:blip r:embed="rId3"/>
                <a:stretch>
                  <a:fillRect l="-727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468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8151" y="1844676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2365376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682800" imgH="939600" progId="Equation.3">
                    <p:embed/>
                  </p:oleObj>
                </mc:Choice>
                <mc:Fallback>
                  <p:oleObj name="Equation" r:id="rId3" imgW="3682800" imgH="939600" progId="Equation.3">
                    <p:embed/>
                    <p:pic>
                      <p:nvPicPr>
                        <p:cNvPr id="29594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1991545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215640" progId="Equation.3">
                  <p:embed/>
                </p:oleObj>
              </mc:Choice>
              <mc:Fallback>
                <p:oleObj name="Equation" r:id="rId5" imgW="774360" imgH="215640" progId="Equation.3">
                  <p:embed/>
                  <p:pic>
                    <p:nvPicPr>
                      <p:cNvPr id="295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1991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15640" progId="Equation.3">
                  <p:embed/>
                </p:oleObj>
              </mc:Choice>
              <mc:Fallback>
                <p:oleObj name="Equation" r:id="rId7" imgW="799920" imgH="215640" progId="Equation.3">
                  <p:embed/>
                  <p:pic>
                    <p:nvPicPr>
                      <p:cNvPr id="295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/>
        </p:nvGraphicFramePr>
        <p:xfrm>
          <a:off x="3797301" y="5877273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45960" imgH="228600" progId="Equation.3">
                  <p:embed/>
                </p:oleObj>
              </mc:Choice>
              <mc:Fallback>
                <p:oleObj name="Equation" r:id="rId9" imgW="2145960" imgH="228600" progId="Equation.3">
                  <p:embed/>
                  <p:pic>
                    <p:nvPicPr>
                      <p:cNvPr id="295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1" y="5877273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2354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the Power Method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If a matrix R is </a:t>
                </a:r>
                <a:r>
                  <a:rPr lang="en-US" dirty="0">
                    <a:solidFill>
                      <a:srgbClr val="0070C0"/>
                    </a:solidFill>
                  </a:rPr>
                  <a:t>real and symmetric</a:t>
                </a:r>
                <a:r>
                  <a:rPr lang="en-US" dirty="0"/>
                  <a:t>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, 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of R define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basis of the vector space</a:t>
                </a:r>
              </a:p>
              <a:p>
                <a:pPr lvl="1"/>
                <a:r>
                  <a:rPr lang="en-US" dirty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After t multiplications we have: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Normalizing 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159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ALGORITHMS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4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SALSA algorithm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1844676"/>
            <a:ext cx="7218364" cy="4752975"/>
          </a:xfrm>
        </p:spPr>
        <p:txBody>
          <a:bodyPr/>
          <a:lstStyle/>
          <a:p>
            <a:r>
              <a:rPr lang="en-US" altLang="en-US" dirty="0"/>
              <a:t>Perform a random walk on the bipartite graph of hubs and authorities alternating between the two</a:t>
            </a:r>
          </a:p>
          <a:p>
            <a:endParaRPr lang="en-US" altLang="en-US" dirty="0"/>
          </a:p>
          <a:p>
            <a:r>
              <a:rPr lang="en-US" altLang="en-US" dirty="0"/>
              <a:t>What does this random walk converges to?</a:t>
            </a:r>
          </a:p>
          <a:p>
            <a:endParaRPr lang="en-US" altLang="en-US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8061325" y="3630614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8061325" y="31988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8061325" y="2767014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8061325" y="19018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8061325" y="23336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9285288" y="23336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9285288" y="2767014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9285288" y="36306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9285289" y="1901826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9285288" y="3198814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8348664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8348664" y="2046289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8348664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8348664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8348664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8348664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8348664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8348664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8348664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7824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9121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400165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not important only how many link to you, but how important 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are pointed 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/>
              <a:t>Recursive definition of importance</a:t>
            </a:r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5219700" y="1334763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5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848599" cy="4997451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pPr lvl="1"/>
            <a:endParaRPr lang="en-US" altLang="en-US" dirty="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9144000" y="3657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9144000" y="32258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9144000" y="27940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9144000" y="19288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9144000" y="23606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10367963" y="23606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10367963" y="27940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10367963" y="3657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10367964" y="1928812"/>
            <a:ext cx="217487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10367963" y="32258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9431339" y="20732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 flipV="1">
            <a:off x="9431339" y="207327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9431339" y="25780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9431339" y="30098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 flipV="1">
            <a:off x="9431339" y="25780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9431339" y="21447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>
            <a:off x="9431339" y="33702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 flipV="1">
            <a:off x="9431339" y="30098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>
            <a:off x="9431339" y="38020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8907463" y="40322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10204450" y="40258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431954B-F6B6-41CC-A523-C94095BB506E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1443252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05799" cy="4997451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r>
              <a:rPr lang="en-US" altLang="en-US" dirty="0"/>
              <a:t>Choose one of the in-coming links uniformly at random and move to a hub</a:t>
            </a:r>
          </a:p>
          <a:p>
            <a:pPr lvl="1"/>
            <a:r>
              <a:rPr lang="en-US" altLang="en-US" dirty="0"/>
              <a:t>e.g. move to the yellow authority with probability 1/3</a:t>
            </a:r>
          </a:p>
          <a:p>
            <a:pPr lvl="1"/>
            <a:endParaRPr lang="en-US" altLang="en-US" sz="2800" dirty="0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9296400" y="35052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9296400" y="3073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9296400" y="2641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9296400" y="17764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9296400" y="2208212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10520363" y="22082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10520363" y="2641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10520363" y="35052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10520364" y="1776412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10520363" y="30734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9583739" y="19208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 flipV="1">
            <a:off x="9583739" y="1920875"/>
            <a:ext cx="8651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9583739" y="24256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9583739" y="28574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V="1">
            <a:off x="9583739" y="24256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 flipV="1">
            <a:off x="9583739" y="19923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9583739" y="32178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V="1">
            <a:off x="9583739" y="28574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9583739" y="36496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9059863" y="38798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10356850" y="38734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6BBC77B4-A5A7-4B06-995A-14E92045CE91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31414805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70038"/>
            <a:ext cx="7848599" cy="5027613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r>
              <a:rPr lang="en-US" altLang="en-US" dirty="0"/>
              <a:t>Choose one of the in-coming links uniformly at random and move to a hub</a:t>
            </a:r>
          </a:p>
          <a:p>
            <a:pPr lvl="1"/>
            <a:r>
              <a:rPr lang="en-US" altLang="en-US" dirty="0"/>
              <a:t>e.g. move to the yellow authority with probability 1/3</a:t>
            </a:r>
          </a:p>
          <a:p>
            <a:r>
              <a:rPr lang="en-US" altLang="en-US" dirty="0"/>
              <a:t>Choose one of the out-going links uniformly at random and move to an authority</a:t>
            </a:r>
          </a:p>
          <a:p>
            <a:pPr lvl="1"/>
            <a:r>
              <a:rPr lang="en-US" altLang="en-US" dirty="0"/>
              <a:t>e.g. move to the blue authority with probability 1/2</a:t>
            </a:r>
          </a:p>
          <a:p>
            <a:pPr lvl="1"/>
            <a:endParaRPr lang="en-US" altLang="en-US" dirty="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9226830" y="36322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9226830" y="3200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9226830" y="2768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9226830" y="19034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9226830" y="2335212"/>
            <a:ext cx="215900" cy="288925"/>
          </a:xfrm>
          <a:prstGeom prst="rect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10450793" y="2335212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10450793" y="2768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10450793" y="36322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10450794" y="1903412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10450793" y="32004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9514169" y="20478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 flipV="1">
            <a:off x="9514169" y="204787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9514169" y="2552699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9514169" y="29844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V="1">
            <a:off x="9514169" y="25526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V="1">
            <a:off x="9514169" y="21193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9514169" y="33448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V="1">
            <a:off x="9514169" y="29844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9514169" y="37766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8990293" y="40068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10287280" y="40004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5E87E639-7A3B-4B16-B37C-81EFD35975AF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26585924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SALSA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Formally we have probabilities: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probability of being at authority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probability of being at authority </a:t>
                </a:r>
                <a:r>
                  <a:rPr lang="en-US" dirty="0" err="1"/>
                  <a:t>i</a:t>
                </a:r>
                <a:r>
                  <a:rPr lang="en-US" dirty="0"/>
                  <a:t> is computed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is computed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Repeated computation converges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250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6825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SALSA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524000"/>
                <a:ext cx="7467599" cy="5073651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>
                    <a:cs typeface="Tahoma" pitchFamily="34" charset="0"/>
                  </a:rPr>
                  <a:t>In matrix terms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where </a:t>
                </a:r>
                <a:r>
                  <a:rPr lang="en-US" altLang="en-US" dirty="0">
                    <a:solidFill>
                      <a:srgbClr val="FF9900"/>
                    </a:solidFill>
                    <a:cs typeface="Tahoma" pitchFamily="34" charset="0"/>
                  </a:rPr>
                  <a:t>columns</a:t>
                </a:r>
                <a:r>
                  <a:rPr lang="en-US" altLang="en-US" dirty="0">
                    <a:cs typeface="Tahoma" pitchFamily="34" charset="0"/>
                  </a:rPr>
                  <a:t> are normalized to sum to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where </a:t>
                </a:r>
                <a:r>
                  <a:rPr lang="en-US" altLang="en-US" dirty="0">
                    <a:solidFill>
                      <a:srgbClr val="FF9900"/>
                    </a:solidFill>
                    <a:cs typeface="Tahoma" pitchFamily="34" charset="0"/>
                  </a:rPr>
                  <a:t>rows</a:t>
                </a:r>
                <a:r>
                  <a:rPr lang="en-US" altLang="en-US" dirty="0">
                    <a:cs typeface="Tahoma" pitchFamily="34" charset="0"/>
                  </a:rPr>
                  <a:t> are normalized to sum to 1</a:t>
                </a:r>
              </a:p>
              <a:p>
                <a:r>
                  <a:rPr lang="en-US" altLang="en-US" dirty="0">
                    <a:cs typeface="Tahoma" pitchFamily="34" charset="0"/>
                  </a:rPr>
                  <a:t>The hub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𝑐</m:t>
                        </m:r>
                      </m:sub>
                    </m:sSub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800" dirty="0">
                  <a:cs typeface="Tahoma" pitchFamily="34" charset="0"/>
                </a:endParaRPr>
              </a:p>
              <a:p>
                <a:r>
                  <a:rPr lang="en-US" altLang="en-US" dirty="0">
                    <a:cs typeface="Tahoma" pitchFamily="34" charset="0"/>
                  </a:rPr>
                  <a:t>The authority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𝐴𝑐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dirty="0">
                  <a:solidFill>
                    <a:srgbClr val="0066FF"/>
                  </a:solidFill>
                  <a:cs typeface="Tahoma" pitchFamily="34" charset="0"/>
                </a:endParaRPr>
              </a:p>
              <a:p>
                <a:r>
                  <a:rPr lang="en-US" altLang="en-US" dirty="0">
                    <a:cs typeface="Tahoma" pitchFamily="34" charset="0"/>
                  </a:rPr>
                  <a:t>In MC terms the transition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</m:oMath>
                </a14:m>
                <a:endParaRPr lang="en-US" altLang="en-US" baseline="-25000" dirty="0">
                  <a:solidFill>
                    <a:srgbClr val="0066FF"/>
                  </a:solidFill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524000"/>
                <a:ext cx="7467599" cy="5073651"/>
              </a:xfrm>
              <a:blipFill>
                <a:blip r:embed="rId3"/>
                <a:stretch>
                  <a:fillRect l="-1061" t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9220200" y="354623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9220200" y="311443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9220200" y="268263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9220200" y="18174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9220200" y="22492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10444163" y="22492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10444163" y="268263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10444163" y="354623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10444164" y="1817442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10444163" y="311443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9507539" y="196190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9507539" y="196190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9507539" y="246672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9507539" y="289852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 flipV="1">
            <a:off x="9507539" y="246672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9507539" y="203334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9507539" y="325889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9507539" y="289852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9507539" y="369069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8983663" y="392087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10280650" y="391452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latin typeface="Tahoma" pitchFamily="34" charset="0"/>
              </a:rPr>
              <a:t>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61" name="Text Box 25"/>
              <p:cNvSpPr txBox="1">
                <a:spLocks noChangeArrowheads="1"/>
              </p:cNvSpPr>
              <p:nvPr/>
            </p:nvSpPr>
            <p:spPr bwMode="auto">
              <a:xfrm>
                <a:off x="8286767" y="5298799"/>
                <a:ext cx="3581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solidFill>
                            <a:srgbClr val="0066FF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0066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00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0099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en-US" sz="2000" dirty="0">
                  <a:solidFill>
                    <a:srgbClr val="0099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6767" y="5298799"/>
                <a:ext cx="3581622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162" name="Text Box 26"/>
              <p:cNvSpPr txBox="1">
                <a:spLocks noChangeArrowheads="1"/>
              </p:cNvSpPr>
              <p:nvPr/>
            </p:nvSpPr>
            <p:spPr bwMode="auto">
              <a:xfrm>
                <a:off x="8629906" y="4635253"/>
                <a:ext cx="289534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0066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0066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en-US" sz="2000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9906" y="4635253"/>
                <a:ext cx="2895344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0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1" grpId="0"/>
      <p:bldP spid="34716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network analysis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Evaluate the </a:t>
            </a:r>
            <a:r>
              <a:rPr lang="en-US" dirty="0">
                <a:solidFill>
                  <a:srgbClr val="FF6600"/>
                </a:solidFill>
              </a:rPr>
              <a:t>centrality</a:t>
            </a:r>
            <a:r>
              <a:rPr lang="en-US" dirty="0"/>
              <a:t> of individuals in social networks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degree centrality</a:t>
            </a:r>
          </a:p>
          <a:p>
            <a:pPr lvl="2"/>
            <a:r>
              <a:rPr lang="en-US" dirty="0"/>
              <a:t>the (weighted) degree of a node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distance centrality</a:t>
            </a:r>
          </a:p>
          <a:p>
            <a:pPr lvl="2"/>
            <a:r>
              <a:rPr lang="en-US" dirty="0"/>
              <a:t>the average (weighted) distance of a node to the rest in the graph</a:t>
            </a:r>
          </a:p>
          <a:p>
            <a:pPr lvl="2"/>
            <a:endParaRPr lang="en-US" dirty="0"/>
          </a:p>
          <a:p>
            <a:pPr lvl="1"/>
            <a:endParaRPr lang="en-US" dirty="0">
              <a:solidFill>
                <a:schemeClr val="hlink"/>
              </a:solidFill>
            </a:endParaRPr>
          </a:p>
          <a:p>
            <a:pPr lvl="1"/>
            <a:r>
              <a:rPr lang="en-US" dirty="0">
                <a:solidFill>
                  <a:schemeClr val="hlink"/>
                </a:solidFill>
              </a:rPr>
              <a:t>betweenness centrality</a:t>
            </a:r>
          </a:p>
          <a:p>
            <a:pPr lvl="2"/>
            <a:r>
              <a:rPr lang="en-US" dirty="0"/>
              <a:t>the average number of (weighted) shortest paths that use node v</a:t>
            </a:r>
          </a:p>
          <a:p>
            <a:endParaRPr lang="en-US" dirty="0"/>
          </a:p>
        </p:txBody>
      </p:sp>
      <p:graphicFrame>
        <p:nvGraphicFramePr>
          <p:cNvPr id="4802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693824"/>
              </p:ext>
            </p:extLst>
          </p:nvPr>
        </p:nvGraphicFramePr>
        <p:xfrm>
          <a:off x="4931569" y="3886200"/>
          <a:ext cx="1954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457200" progId="Equation.3">
                  <p:embed/>
                </p:oleObj>
              </mc:Choice>
              <mc:Fallback>
                <p:oleObj name="Equation" r:id="rId3" imgW="1320480" imgH="457200" progId="Equation.3">
                  <p:embed/>
                  <p:pic>
                    <p:nvPicPr>
                      <p:cNvPr id="4802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569" y="3886200"/>
                        <a:ext cx="19542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02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298290"/>
              </p:ext>
            </p:extLst>
          </p:nvPr>
        </p:nvGraphicFramePr>
        <p:xfrm>
          <a:off x="5016500" y="5562600"/>
          <a:ext cx="1784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360" imgH="431640" progId="Equation.3">
                  <p:embed/>
                </p:oleObj>
              </mc:Choice>
              <mc:Fallback>
                <p:oleObj name="Equation" r:id="rId5" imgW="1206360" imgH="431640" progId="Equation.3">
                  <p:embed/>
                  <p:pic>
                    <p:nvPicPr>
                      <p:cNvPr id="4802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562600"/>
                        <a:ext cx="17843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61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paths – Katz 53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importance of a node is measured by the weighted sum of paths that lead to this node</a:t>
            </a:r>
          </a:p>
          <a:p>
            <a:r>
              <a:rPr lang="en-US">
                <a:solidFill>
                  <a:srgbClr val="0066FF"/>
                </a:solidFill>
              </a:rPr>
              <a:t>A</a:t>
            </a:r>
            <a:r>
              <a:rPr lang="en-US" baseline="30000">
                <a:solidFill>
                  <a:srgbClr val="0066FF"/>
                </a:solidFill>
              </a:rPr>
              <a:t>m</a:t>
            </a:r>
            <a:r>
              <a:rPr lang="en-US">
                <a:solidFill>
                  <a:srgbClr val="0066FF"/>
                </a:solidFill>
              </a:rPr>
              <a:t>[i,j]</a:t>
            </a:r>
            <a:r>
              <a:rPr lang="en-US"/>
              <a:t> = number of paths of length </a:t>
            </a:r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 from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to </a:t>
            </a:r>
            <a:r>
              <a:rPr lang="en-US">
                <a:solidFill>
                  <a:srgbClr val="0066FF"/>
                </a:solidFill>
              </a:rPr>
              <a:t>j</a:t>
            </a:r>
          </a:p>
          <a:p>
            <a:r>
              <a:rPr lang="en-US"/>
              <a:t>Compute </a:t>
            </a:r>
          </a:p>
          <a:p>
            <a:endParaRPr lang="en-US"/>
          </a:p>
          <a:p>
            <a:r>
              <a:rPr lang="en-US"/>
              <a:t>converges when </a:t>
            </a:r>
            <a:r>
              <a:rPr lang="en-US">
                <a:solidFill>
                  <a:srgbClr val="0066FF"/>
                </a:solidFill>
              </a:rPr>
              <a:t>b &lt; </a:t>
            </a:r>
            <a:r>
              <a:rPr lang="el-GR">
                <a:solidFill>
                  <a:srgbClr val="0066FF"/>
                </a:solidFill>
                <a:latin typeface="Arial" pitchFamily="34" charset="0"/>
              </a:rPr>
              <a:t>λ</a:t>
            </a:r>
            <a:r>
              <a:rPr lang="fi-FI" baseline="-25000">
                <a:solidFill>
                  <a:srgbClr val="0066FF"/>
                </a:solidFill>
                <a:latin typeface="Arial" pitchFamily="34" charset="0"/>
              </a:rPr>
              <a:t>1</a:t>
            </a:r>
            <a:r>
              <a:rPr lang="fi-FI">
                <a:solidFill>
                  <a:srgbClr val="0066FF"/>
                </a:solidFill>
                <a:latin typeface="Arial" pitchFamily="34" charset="0"/>
              </a:rPr>
              <a:t>(A)</a:t>
            </a:r>
          </a:p>
          <a:p>
            <a:r>
              <a:rPr lang="en-US"/>
              <a:t>Rank nodes according to the column sums of the matrix </a:t>
            </a:r>
            <a:r>
              <a:rPr lang="en-US">
                <a:solidFill>
                  <a:srgbClr val="0066FF"/>
                </a:solidFill>
              </a:rPr>
              <a:t>P</a:t>
            </a:r>
          </a:p>
        </p:txBody>
      </p:sp>
      <p:graphicFrame>
        <p:nvGraphicFramePr>
          <p:cNvPr id="484356" name="Object 4"/>
          <p:cNvGraphicFramePr>
            <a:graphicFrameLocks noChangeAspect="1"/>
          </p:cNvGraphicFramePr>
          <p:nvPr/>
        </p:nvGraphicFramePr>
        <p:xfrm>
          <a:off x="3143251" y="3644901"/>
          <a:ext cx="64182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19160" imgH="241200" progId="Equation.3">
                  <p:embed/>
                </p:oleObj>
              </mc:Choice>
              <mc:Fallback>
                <p:oleObj name="Equation" r:id="rId3" imgW="2819160" imgH="241200" progId="Equation.3">
                  <p:embed/>
                  <p:pic>
                    <p:nvPicPr>
                      <p:cNvPr id="484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3644901"/>
                        <a:ext cx="64182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0042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Bibliometrics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Impact factor (E. Garfield 72)</a:t>
            </a:r>
          </a:p>
          <a:p>
            <a:pPr lvl="1"/>
            <a:r>
              <a:rPr lang="en-US"/>
              <a:t>counts the number of citations received for papers of the journal in the previous two years</a:t>
            </a:r>
          </a:p>
          <a:p>
            <a:r>
              <a:rPr lang="en-US"/>
              <a:t>Pinsky-Narin 76</a:t>
            </a:r>
          </a:p>
          <a:p>
            <a:pPr lvl="1"/>
            <a:r>
              <a:rPr lang="en-US"/>
              <a:t>perform a random walk on the set of journals</a:t>
            </a:r>
          </a:p>
          <a:p>
            <a:pPr lvl="1"/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 baseline="-25000">
                <a:solidFill>
                  <a:srgbClr val="0066FF"/>
                </a:solidFill>
              </a:rPr>
              <a:t>ij</a:t>
            </a:r>
            <a:r>
              <a:rPr lang="en-US"/>
              <a:t> = the fraction of citations from journal i that are directed to journal j</a:t>
            </a:r>
          </a:p>
        </p:txBody>
      </p:sp>
    </p:spTree>
    <p:extLst>
      <p:ext uri="{BB962C8B-B14F-4D97-AF65-F5344CB8AC3E}">
        <p14:creationId xmlns:p14="http://schemas.microsoft.com/office/powerpoint/2010/main" val="198768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0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27748</TotalTime>
  <Words>3917</Words>
  <Application>Microsoft Office PowerPoint</Application>
  <PresentationFormat>Widescreen</PresentationFormat>
  <Paragraphs>825</Paragraphs>
  <Slides>87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8" baseType="lpstr">
      <vt:lpstr>Arial</vt:lpstr>
      <vt:lpstr>Calibri</vt:lpstr>
      <vt:lpstr>Cambria Math</vt:lpstr>
      <vt:lpstr>Helvetica</vt:lpstr>
      <vt:lpstr>Palatino Linotype</vt:lpstr>
      <vt:lpstr>Tahoma</vt:lpstr>
      <vt:lpstr>Times New Roman</vt:lpstr>
      <vt:lpstr>Wingdings</vt:lpstr>
      <vt:lpstr>Clarity</vt:lpstr>
      <vt:lpstr>Εξίσωση</vt:lpstr>
      <vt:lpstr>Equation</vt:lpstr>
      <vt:lpstr>DATA MINING Link Analysis Ranking</vt:lpstr>
      <vt:lpstr>Network Science</vt:lpstr>
      <vt:lpstr>A case study: Searching the web</vt:lpstr>
      <vt:lpstr>A case study: Searching the web</vt:lpstr>
      <vt:lpstr>A case study: Searching the web</vt:lpstr>
      <vt:lpstr>Link Analysis Ranking</vt:lpstr>
      <vt:lpstr>Rank by Popularity</vt:lpstr>
      <vt:lpstr>Popularity</vt:lpstr>
      <vt:lpstr>PageRank</vt:lpstr>
      <vt:lpstr>PageRank</vt:lpstr>
      <vt:lpstr>Example</vt:lpstr>
      <vt:lpstr>Computing PageRank weights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Random walk</vt:lpstr>
      <vt:lpstr>Markov chains</vt:lpstr>
      <vt:lpstr>Markov chains</vt:lpstr>
      <vt:lpstr>Stationary distribution</vt:lpstr>
      <vt:lpstr>Random walks</vt:lpstr>
      <vt:lpstr>The Pagerank random walk and Markov Chain</vt:lpstr>
      <vt:lpstr>The Pagerank random walk and Markov Chain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The PageRank weights </vt:lpstr>
      <vt:lpstr>Stationary distribution with random jump</vt:lpstr>
      <vt:lpstr>Random walks with restarts</vt:lpstr>
      <vt:lpstr>Personalized Pagerank Example</vt:lpstr>
      <vt:lpstr>Personalized Pagerank Example</vt:lpstr>
      <vt:lpstr>Personalized Pagerank Example</vt:lpstr>
      <vt:lpstr>Personalized Pagerank Example</vt:lpstr>
      <vt:lpstr>Random walks on undirected graphs</vt:lpstr>
      <vt:lpstr>Pagerank implementation</vt:lpstr>
      <vt:lpstr>A (Matlab/Numpy-friendly)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HITS and eigenvectors</vt:lpstr>
      <vt:lpstr>Singular Value Decomposition</vt:lpstr>
      <vt:lpstr>Why does the Power Method work?</vt:lpstr>
      <vt:lpstr>OTHER ALGORITHMS</vt:lpstr>
      <vt:lpstr>The SALSA algorithm</vt:lpstr>
      <vt:lpstr>PowerPoint Presentation</vt:lpstr>
      <vt:lpstr>PowerPoint Presentation</vt:lpstr>
      <vt:lpstr>PowerPoint Presentation</vt:lpstr>
      <vt:lpstr>The SALSA algorithm</vt:lpstr>
      <vt:lpstr>The SALSA algorithm</vt:lpstr>
      <vt:lpstr>Social network analysis</vt:lpstr>
      <vt:lpstr>Counting paths – Katz 53</vt:lpstr>
      <vt:lpstr>Bibliometrics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ΠΑΝΑΓΙΩΤΗΣ ΤΣΑΠΑΡΑΣ</cp:lastModifiedBy>
  <cp:revision>674</cp:revision>
  <dcterms:created xsi:type="dcterms:W3CDTF">2011-10-17T19:46:53Z</dcterms:created>
  <dcterms:modified xsi:type="dcterms:W3CDTF">2024-01-08T17:12:29Z</dcterms:modified>
</cp:coreProperties>
</file>