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369" r:id="rId2"/>
    <p:sldId id="370" r:id="rId3"/>
    <p:sldId id="371" r:id="rId4"/>
    <p:sldId id="382" r:id="rId5"/>
    <p:sldId id="383" r:id="rId6"/>
    <p:sldId id="377" r:id="rId7"/>
    <p:sldId id="378" r:id="rId8"/>
    <p:sldId id="385" r:id="rId9"/>
    <p:sldId id="381" r:id="rId10"/>
    <p:sldId id="384" r:id="rId11"/>
    <p:sldId id="380" r:id="rId12"/>
    <p:sldId id="387" r:id="rId13"/>
    <p:sldId id="379" r:id="rId14"/>
    <p:sldId id="386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0" d="100"/>
          <a:sy n="60" d="100"/>
        </p:scale>
        <p:origin x="892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ap@uoi.gr" userId="14c29a0b-fba8-4de1-ba9f-ce710cf39d77" providerId="ADAL" clId="{888D3100-A006-4B22-A2F2-DAADBF2EF5BF}"/>
    <pc:docChg chg="custSel addSld delSld modSld">
      <pc:chgData name="tsap@uoi.gr" userId="14c29a0b-fba8-4de1-ba9f-ce710cf39d77" providerId="ADAL" clId="{888D3100-A006-4B22-A2F2-DAADBF2EF5BF}" dt="2021-11-11T01:59:56.572" v="768" actId="207"/>
      <pc:docMkLst>
        <pc:docMk/>
      </pc:docMkLst>
      <pc:sldChg chg="del">
        <pc:chgData name="tsap@uoi.gr" userId="14c29a0b-fba8-4de1-ba9f-ce710cf39d77" providerId="ADAL" clId="{888D3100-A006-4B22-A2F2-DAADBF2EF5BF}" dt="2021-11-11T01:57:41.256" v="751" actId="47"/>
        <pc:sldMkLst>
          <pc:docMk/>
          <pc:sldMk cId="1927197253" sldId="375"/>
        </pc:sldMkLst>
      </pc:sldChg>
      <pc:sldChg chg="modSp mod">
        <pc:chgData name="tsap@uoi.gr" userId="14c29a0b-fba8-4de1-ba9f-ce710cf39d77" providerId="ADAL" clId="{888D3100-A006-4B22-A2F2-DAADBF2EF5BF}" dt="2021-11-07T22:31:51.093" v="457" actId="20577"/>
        <pc:sldMkLst>
          <pc:docMk/>
          <pc:sldMk cId="3592295309" sldId="393"/>
        </pc:sldMkLst>
        <pc:spChg chg="mod">
          <ac:chgData name="tsap@uoi.gr" userId="14c29a0b-fba8-4de1-ba9f-ce710cf39d77" providerId="ADAL" clId="{888D3100-A006-4B22-A2F2-DAADBF2EF5BF}" dt="2021-11-07T22:28:45.356" v="0" actId="20577"/>
          <ac:spMkLst>
            <pc:docMk/>
            <pc:sldMk cId="3592295309" sldId="393"/>
            <ac:spMk id="2" creationId="{D684B679-B55D-43B5-BD77-038FB59D9C07}"/>
          </ac:spMkLst>
        </pc:spChg>
        <pc:spChg chg="mod">
          <ac:chgData name="tsap@uoi.gr" userId="14c29a0b-fba8-4de1-ba9f-ce710cf39d77" providerId="ADAL" clId="{888D3100-A006-4B22-A2F2-DAADBF2EF5BF}" dt="2021-11-07T22:31:51.093" v="457" actId="20577"/>
          <ac:spMkLst>
            <pc:docMk/>
            <pc:sldMk cId="3592295309" sldId="393"/>
            <ac:spMk id="3" creationId="{6BD1BB45-B062-47D5-B00B-0468D3109FCF}"/>
          </ac:spMkLst>
        </pc:spChg>
      </pc:sldChg>
      <pc:sldChg chg="addSp modSp new mod">
        <pc:chgData name="tsap@uoi.gr" userId="14c29a0b-fba8-4de1-ba9f-ce710cf39d77" providerId="ADAL" clId="{888D3100-A006-4B22-A2F2-DAADBF2EF5BF}" dt="2021-11-07T22:37:02.244" v="750" actId="20577"/>
        <pc:sldMkLst>
          <pc:docMk/>
          <pc:sldMk cId="2265293863" sldId="394"/>
        </pc:sldMkLst>
        <pc:spChg chg="mod">
          <ac:chgData name="tsap@uoi.gr" userId="14c29a0b-fba8-4de1-ba9f-ce710cf39d77" providerId="ADAL" clId="{888D3100-A006-4B22-A2F2-DAADBF2EF5BF}" dt="2021-11-07T22:35:35.511" v="495" actId="20577"/>
          <ac:spMkLst>
            <pc:docMk/>
            <pc:sldMk cId="2265293863" sldId="394"/>
            <ac:spMk id="2" creationId="{C8218DB7-6D60-4BDE-8B86-D82C95FC2939}"/>
          </ac:spMkLst>
        </pc:spChg>
        <pc:spChg chg="mod">
          <ac:chgData name="tsap@uoi.gr" userId="14c29a0b-fba8-4de1-ba9f-ce710cf39d77" providerId="ADAL" clId="{888D3100-A006-4B22-A2F2-DAADBF2EF5BF}" dt="2021-11-07T22:37:02.244" v="750" actId="20577"/>
          <ac:spMkLst>
            <pc:docMk/>
            <pc:sldMk cId="2265293863" sldId="394"/>
            <ac:spMk id="3" creationId="{2C200BC9-E177-46E1-ACDC-910C46D80D94}"/>
          </ac:spMkLst>
        </pc:spChg>
        <pc:spChg chg="add mod">
          <ac:chgData name="tsap@uoi.gr" userId="14c29a0b-fba8-4de1-ba9f-ce710cf39d77" providerId="ADAL" clId="{888D3100-A006-4B22-A2F2-DAADBF2EF5BF}" dt="2021-11-07T22:35:23.986" v="465" actId="207"/>
          <ac:spMkLst>
            <pc:docMk/>
            <pc:sldMk cId="2265293863" sldId="394"/>
            <ac:spMk id="6" creationId="{09DB4AD4-9C0D-47A3-A399-51E70B571766}"/>
          </ac:spMkLst>
        </pc:spChg>
        <pc:picChg chg="add mod modCrop">
          <ac:chgData name="tsap@uoi.gr" userId="14c29a0b-fba8-4de1-ba9f-ce710cf39d77" providerId="ADAL" clId="{888D3100-A006-4B22-A2F2-DAADBF2EF5BF}" dt="2021-11-07T22:34:51.603" v="461" actId="1076"/>
          <ac:picMkLst>
            <pc:docMk/>
            <pc:sldMk cId="2265293863" sldId="394"/>
            <ac:picMk id="5" creationId="{7ACF0111-D586-402A-96E1-63C265FD58BF}"/>
          </ac:picMkLst>
        </pc:picChg>
      </pc:sldChg>
      <pc:sldChg chg="addSp delSp modSp new mod">
        <pc:chgData name="tsap@uoi.gr" userId="14c29a0b-fba8-4de1-ba9f-ce710cf39d77" providerId="ADAL" clId="{888D3100-A006-4B22-A2F2-DAADBF2EF5BF}" dt="2021-11-11T01:59:56.572" v="768" actId="207"/>
        <pc:sldMkLst>
          <pc:docMk/>
          <pc:sldMk cId="2885252846" sldId="395"/>
        </pc:sldMkLst>
        <pc:spChg chg="mod">
          <ac:chgData name="tsap@uoi.gr" userId="14c29a0b-fba8-4de1-ba9f-ce710cf39d77" providerId="ADAL" clId="{888D3100-A006-4B22-A2F2-DAADBF2EF5BF}" dt="2021-11-11T01:59:27.134" v="765" actId="20577"/>
          <ac:spMkLst>
            <pc:docMk/>
            <pc:sldMk cId="2885252846" sldId="395"/>
            <ac:spMk id="2" creationId="{A0E37BE8-7277-40F9-8627-DFB4E6195F6E}"/>
          </ac:spMkLst>
        </pc:spChg>
        <pc:spChg chg="del">
          <ac:chgData name="tsap@uoi.gr" userId="14c29a0b-fba8-4de1-ba9f-ce710cf39d77" providerId="ADAL" clId="{888D3100-A006-4B22-A2F2-DAADBF2EF5BF}" dt="2021-11-11T01:59:19.575" v="753" actId="22"/>
          <ac:spMkLst>
            <pc:docMk/>
            <pc:sldMk cId="2885252846" sldId="395"/>
            <ac:spMk id="3" creationId="{E9DB2AD0-EF2A-4CD8-91CE-951CDA807F3E}"/>
          </ac:spMkLst>
        </pc:spChg>
        <pc:spChg chg="add mod">
          <ac:chgData name="tsap@uoi.gr" userId="14c29a0b-fba8-4de1-ba9f-ce710cf39d77" providerId="ADAL" clId="{888D3100-A006-4B22-A2F2-DAADBF2EF5BF}" dt="2021-11-11T01:59:56.572" v="768" actId="207"/>
          <ac:spMkLst>
            <pc:docMk/>
            <pc:sldMk cId="2885252846" sldId="395"/>
            <ac:spMk id="6" creationId="{1A6348BC-6BC9-4764-9AE2-6C02959EF3CA}"/>
          </ac:spMkLst>
        </pc:spChg>
        <pc:picChg chg="add mod ord">
          <ac:chgData name="tsap@uoi.gr" userId="14c29a0b-fba8-4de1-ba9f-ce710cf39d77" providerId="ADAL" clId="{888D3100-A006-4B22-A2F2-DAADBF2EF5BF}" dt="2021-11-11T01:59:19.575" v="753" actId="22"/>
          <ac:picMkLst>
            <pc:docMk/>
            <pc:sldMk cId="2885252846" sldId="395"/>
            <ac:picMk id="5" creationId="{18BEB602-5983-4EE1-AA87-7B9C19BB6E81}"/>
          </ac:picMkLst>
        </pc:picChg>
      </pc:sldChg>
    </pc:docChg>
  </pc:docChgLst>
  <pc:docChgLst>
    <pc:chgData name="tsap@uoi.gr" userId="14c29a0b-fba8-4de1-ba9f-ce710cf39d77" providerId="ADAL" clId="{E8A817C9-F3AA-4C01-A6DD-FC9D4BD6A9E7}"/>
    <pc:docChg chg="custSel modSld">
      <pc:chgData name="tsap@uoi.gr" userId="14c29a0b-fba8-4de1-ba9f-ce710cf39d77" providerId="ADAL" clId="{E8A817C9-F3AA-4C01-A6DD-FC9D4BD6A9E7}" dt="2022-02-21T15:30:44.322" v="0" actId="478"/>
      <pc:docMkLst>
        <pc:docMk/>
      </pc:docMkLst>
      <pc:sldChg chg="delSp mod">
        <pc:chgData name="tsap@uoi.gr" userId="14c29a0b-fba8-4de1-ba9f-ce710cf39d77" providerId="ADAL" clId="{E8A817C9-F3AA-4C01-A6DD-FC9D4BD6A9E7}" dt="2022-02-21T15:30:44.322" v="0" actId="478"/>
        <pc:sldMkLst>
          <pc:docMk/>
          <pc:sldMk cId="691671593" sldId="383"/>
        </pc:sldMkLst>
        <pc:spChg chg="del">
          <ac:chgData name="tsap@uoi.gr" userId="14c29a0b-fba8-4de1-ba9f-ce710cf39d77" providerId="ADAL" clId="{E8A817C9-F3AA-4C01-A6DD-FC9D4BD6A9E7}" dt="2022-02-21T15:30:44.322" v="0" actId="478"/>
          <ac:spMkLst>
            <pc:docMk/>
            <pc:sldMk cId="691671593" sldId="383"/>
            <ac:spMk id="2" creationId="{1560DD58-2740-4C67-BC82-FD8F4FE860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3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python.org/pypi/pandas-datareader" TargetMode="External"/><Relationship Id="rId2" Type="http://schemas.openxmlformats.org/officeDocument/2006/relationships/hyperlink" Target="http://stanford.edu/~mwaskom/software/seaborn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owardsdatascience.com/write-markdown-latex-in-the-jupyter-notebook-10985edb91f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.uoi.gr/course/view.php?id=48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DATA MINING TUTORIAL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Python Libraries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2275-82EE-4E92-B265-A575389B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338B9E-9451-4575-A96A-AD501987B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449" t="20312" r="15369" b="9374"/>
          <a:stretch/>
        </p:blipFill>
        <p:spPr>
          <a:xfrm>
            <a:off x="914400" y="990600"/>
            <a:ext cx="10139231" cy="54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97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install packages from the Anaconda terminal using the command: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&lt;name of package&gt;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example, </a:t>
            </a:r>
            <a:r>
              <a:rPr lang="en-US" dirty="0" err="1">
                <a:hlinkClick r:id="rId2"/>
              </a:rPr>
              <a:t>Seaborn</a:t>
            </a:r>
            <a:r>
              <a:rPr lang="en-US" dirty="0"/>
              <a:t> is a package for Statistical Data Visualization.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seaborn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hlinkClick r:id="rId3"/>
              </a:rPr>
              <a:t>panda-</a:t>
            </a:r>
            <a:r>
              <a:rPr lang="en-US" dirty="0" err="1">
                <a:hlinkClick r:id="rId3"/>
              </a:rPr>
              <a:t>datareader</a:t>
            </a:r>
            <a:r>
              <a:rPr lang="en-US" dirty="0"/>
              <a:t> is a package for loading online datasets.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install pandas-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datareader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8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6D014-0120-44E8-9C6B-E0CEB84B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FCC34-5A2E-4461-9C8A-33BABA597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 offers an interactive web-based interface for running code.</a:t>
            </a:r>
          </a:p>
          <a:p>
            <a:r>
              <a:rPr lang="en-US" dirty="0"/>
              <a:t>The Notebook runs inside a browser.</a:t>
            </a:r>
          </a:p>
          <a:p>
            <a:r>
              <a:rPr lang="en-US" dirty="0"/>
              <a:t>It allows you to interact with the code, running different parts of the code</a:t>
            </a:r>
          </a:p>
          <a:p>
            <a:r>
              <a:rPr lang="en-US" dirty="0"/>
              <a:t>The results also appear in the browser, so you can have together the code and the results</a:t>
            </a:r>
          </a:p>
          <a:p>
            <a:r>
              <a:rPr lang="en-US" dirty="0"/>
              <a:t>You can also add text, commenting on the results.</a:t>
            </a:r>
          </a:p>
          <a:p>
            <a:r>
              <a:rPr lang="en-US" dirty="0"/>
              <a:t>We will now see some details on how to create notebooks</a:t>
            </a:r>
          </a:p>
        </p:txBody>
      </p:sp>
    </p:spTree>
    <p:extLst>
      <p:ext uri="{BB962C8B-B14F-4D97-AF65-F5344CB8AC3E}">
        <p14:creationId xmlns:p14="http://schemas.microsoft.com/office/powerpoint/2010/main" val="366827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Changing the notebook default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used to be important before but now </a:t>
            </a:r>
            <a:r>
              <a:rPr lang="en-US" dirty="0" err="1"/>
              <a:t>Jupyter</a:t>
            </a:r>
            <a:r>
              <a:rPr lang="en-US" dirty="0"/>
              <a:t> Notebook takes you to the home directory </a:t>
            </a:r>
          </a:p>
          <a:p>
            <a:endParaRPr lang="en-US" dirty="0"/>
          </a:p>
          <a:p>
            <a:r>
              <a:rPr lang="en-US" dirty="0"/>
              <a:t>From the Anaconda terminal type the command: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jupyter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notebook --generate-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This will generate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jupiter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/jupyter_notebook_config.py</a:t>
            </a:r>
            <a:r>
              <a:rPr lang="en-US" dirty="0"/>
              <a:t> file under your home directory.</a:t>
            </a:r>
          </a:p>
          <a:p>
            <a:endParaRPr lang="en-US" dirty="0"/>
          </a:p>
          <a:p>
            <a:r>
              <a:rPr lang="en-US" dirty="0"/>
              <a:t>Find, un-comment and modify the line 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/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c.NotebookApp.notebook_dir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'‘ </a:t>
            </a:r>
            <a:r>
              <a:rPr lang="en-US" dirty="0"/>
              <a:t>in the </a:t>
            </a:r>
            <a:r>
              <a:rPr lang="en-US" dirty="0" err="1"/>
              <a:t>config</a:t>
            </a:r>
            <a:r>
              <a:rPr lang="en-US" dirty="0"/>
              <a:t> file to point to the desired directory</a:t>
            </a:r>
          </a:p>
        </p:txBody>
      </p:sp>
    </p:spTree>
    <p:extLst>
      <p:ext uri="{BB962C8B-B14F-4D97-AF65-F5344CB8AC3E}">
        <p14:creationId xmlns:p14="http://schemas.microsoft.com/office/powerpoint/2010/main" val="195805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77D2F-55B1-4F77-B525-B68581922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DF3D3-D0B5-4173-92A5-433239980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1D95A-4B97-4F44-89ED-1D27F8416C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" r="17" b="5556"/>
          <a:stretch/>
        </p:blipFill>
        <p:spPr>
          <a:xfrm>
            <a:off x="0" y="304800"/>
            <a:ext cx="12192000" cy="6477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AFFC1E4-4B53-4462-8CC0-DC003C7A0F7C}"/>
              </a:ext>
            </a:extLst>
          </p:cNvPr>
          <p:cNvSpPr/>
          <p:nvPr/>
        </p:nvSpPr>
        <p:spPr>
          <a:xfrm>
            <a:off x="9220200" y="2362200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3C82-E171-477E-A66A-2721630F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2EA60-5395-45A8-976D-C145212E3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13340"/>
            <a:ext cx="10972800" cy="2463660"/>
          </a:xfrm>
        </p:spPr>
        <p:txBody>
          <a:bodyPr/>
          <a:lstStyle/>
          <a:p>
            <a:r>
              <a:rPr lang="en-US" dirty="0"/>
              <a:t>The notebook is organized in cells</a:t>
            </a:r>
          </a:p>
          <a:p>
            <a:r>
              <a:rPr lang="en-US" dirty="0"/>
              <a:t>In each cell you can write either code or text</a:t>
            </a:r>
          </a:p>
          <a:p>
            <a:r>
              <a:rPr lang="en-US" dirty="0"/>
              <a:t>The default behavior is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F776F-E103-4485-A44E-270B696C8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257"/>
          <a:stretch/>
        </p:blipFill>
        <p:spPr>
          <a:xfrm>
            <a:off x="-76200" y="381000"/>
            <a:ext cx="12192000" cy="34799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009B25A-12A8-428B-87AA-C61933108786}"/>
              </a:ext>
            </a:extLst>
          </p:cNvPr>
          <p:cNvSpPr/>
          <p:nvPr/>
        </p:nvSpPr>
        <p:spPr>
          <a:xfrm>
            <a:off x="2133600" y="1219200"/>
            <a:ext cx="838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1DB436-053E-47D9-9A4B-1ADE9011887C}"/>
              </a:ext>
            </a:extLst>
          </p:cNvPr>
          <p:cNvSpPr/>
          <p:nvPr/>
        </p:nvSpPr>
        <p:spPr>
          <a:xfrm>
            <a:off x="685800" y="2438400"/>
            <a:ext cx="105156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143DE3-B06F-401A-B07E-56113D563F5A}"/>
              </a:ext>
            </a:extLst>
          </p:cNvPr>
          <p:cNvSpPr/>
          <p:nvPr/>
        </p:nvSpPr>
        <p:spPr>
          <a:xfrm>
            <a:off x="4191000" y="1930260"/>
            <a:ext cx="1219200" cy="508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5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01499-FBC3-4E89-B03F-6409823A3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AAC13-7175-4DE1-ABF3-8E82D88E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86200"/>
            <a:ext cx="10972800" cy="2590800"/>
          </a:xfrm>
        </p:spPr>
        <p:txBody>
          <a:bodyPr/>
          <a:lstStyle/>
          <a:p>
            <a:r>
              <a:rPr lang="en-US" dirty="0"/>
              <a:t>You can run the code using the Run button or with </a:t>
            </a:r>
            <a:r>
              <a:rPr lang="en-US" dirty="0" err="1"/>
              <a:t>Ctrl+Enter</a:t>
            </a:r>
            <a:endParaRPr lang="en-US" dirty="0"/>
          </a:p>
          <a:p>
            <a:r>
              <a:rPr lang="en-US" dirty="0"/>
              <a:t>Note that now we have both the code and the output in the notebook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B859E-49F9-4CE1-BF42-BF79FD9EF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778"/>
          <a:stretch/>
        </p:blipFill>
        <p:spPr>
          <a:xfrm>
            <a:off x="0" y="304800"/>
            <a:ext cx="12192000" cy="35814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6F46DF3-2A70-4FD5-80DB-F08AB0FCB342}"/>
              </a:ext>
            </a:extLst>
          </p:cNvPr>
          <p:cNvSpPr/>
          <p:nvPr/>
        </p:nvSpPr>
        <p:spPr>
          <a:xfrm>
            <a:off x="3124200" y="19050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7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287B-0D48-44B9-8566-66A296EE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CFE99-D257-491D-8021-1FDC60052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191000"/>
            <a:ext cx="109728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can also write text in Markdown language</a:t>
            </a:r>
          </a:p>
          <a:p>
            <a:pPr lvl="1"/>
            <a:r>
              <a:rPr lang="en-US" dirty="0"/>
              <a:t>You can combine HTML, and Latex, and there are some other commands</a:t>
            </a:r>
          </a:p>
          <a:p>
            <a:r>
              <a:rPr lang="en-US" dirty="0"/>
              <a:t>You can learn more about Markdown by searching online, e.g.:</a:t>
            </a:r>
          </a:p>
          <a:p>
            <a:pPr lvl="1"/>
            <a:r>
              <a:rPr lang="en-US" dirty="0">
                <a:hlinkClick r:id="rId2"/>
              </a:rPr>
              <a:t>Learn How to Write Markdown &amp; LaTeX in The </a:t>
            </a:r>
            <a:r>
              <a:rPr lang="en-US" dirty="0" err="1">
                <a:hlinkClick r:id="rId2"/>
              </a:rPr>
              <a:t>Jupyter</a:t>
            </a:r>
            <a:r>
              <a:rPr lang="en-US" dirty="0">
                <a:hlinkClick r:id="rId2"/>
              </a:rPr>
              <a:t> Notebook | by </a:t>
            </a:r>
            <a:r>
              <a:rPr lang="en-US" dirty="0" err="1">
                <a:hlinkClick r:id="rId2"/>
              </a:rPr>
              <a:t>Khelifi</a:t>
            </a:r>
            <a:r>
              <a:rPr lang="en-US" dirty="0">
                <a:hlinkClick r:id="rId2"/>
              </a:rPr>
              <a:t> Ahmed Aziz | Towards Data Science</a:t>
            </a:r>
            <a:endParaRPr lang="en-US" dirty="0"/>
          </a:p>
          <a:p>
            <a:r>
              <a:rPr lang="en-US" dirty="0"/>
              <a:t>You need to Run the Markdown cell as well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706EF-2D2E-4708-AEF3-993124F70E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000"/>
          <a:stretch/>
        </p:blipFill>
        <p:spPr>
          <a:xfrm>
            <a:off x="0" y="0"/>
            <a:ext cx="12192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16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ABCD-3293-41E2-BCB6-ECA60969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F955-AADA-4863-A1B4-61E5D050B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F5081-3397-40D1-AFBB-E09341662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778"/>
          <a:stretch/>
        </p:blipFill>
        <p:spPr>
          <a:xfrm>
            <a:off x="0" y="-45468"/>
            <a:ext cx="12192000" cy="4267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F12B7D-194F-439A-AFFF-72F5FAB983C9}"/>
              </a:ext>
            </a:extLst>
          </p:cNvPr>
          <p:cNvSpPr/>
          <p:nvPr/>
        </p:nvSpPr>
        <p:spPr>
          <a:xfrm>
            <a:off x="3124200" y="16002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85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987B-B6CE-49A4-9949-5A5A7E01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74A0D-9514-452B-B16A-18AD025AA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60468"/>
            <a:ext cx="10972800" cy="990600"/>
          </a:xfrm>
        </p:spPr>
        <p:txBody>
          <a:bodyPr/>
          <a:lstStyle/>
          <a:p>
            <a:r>
              <a:rPr lang="en-US" dirty="0"/>
              <a:t>You can export the notebook into HTML or PDF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6ADA1-EB8D-407F-A240-818DF35D1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667"/>
          <a:stretch/>
        </p:blipFill>
        <p:spPr>
          <a:xfrm>
            <a:off x="0" y="-45467"/>
            <a:ext cx="12192000" cy="5715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AEF4AD2-82F6-4273-A937-A68F19CEFD48}"/>
              </a:ext>
            </a:extLst>
          </p:cNvPr>
          <p:cNvSpPr/>
          <p:nvPr/>
        </p:nvSpPr>
        <p:spPr>
          <a:xfrm>
            <a:off x="2667000" y="3931667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B31007-6845-4BCB-A77D-675C90AD38B4}"/>
              </a:ext>
            </a:extLst>
          </p:cNvPr>
          <p:cNvSpPr/>
          <p:nvPr/>
        </p:nvSpPr>
        <p:spPr>
          <a:xfrm>
            <a:off x="2743200" y="4724400"/>
            <a:ext cx="1143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6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last few years there is an increasing community that creates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Data Mining tools in Python</a:t>
            </a:r>
          </a:p>
          <a:p>
            <a:pPr lvl="1"/>
            <a:r>
              <a:rPr lang="en-US" dirty="0"/>
              <a:t>Python is overwhelmingly used today for data science tasks</a:t>
            </a:r>
          </a:p>
          <a:p>
            <a:pPr lvl="1"/>
            <a:r>
              <a:rPr lang="en-US" dirty="0"/>
              <a:t>It is also heavily used in industry</a:t>
            </a:r>
          </a:p>
          <a:p>
            <a:pPr lvl="1"/>
            <a:r>
              <a:rPr lang="en-US" dirty="0"/>
              <a:t>We will use Python for this class.</a:t>
            </a:r>
          </a:p>
          <a:p>
            <a:r>
              <a:rPr lang="en-US" dirty="0"/>
              <a:t>There are tons of resources online for Python.</a:t>
            </a:r>
          </a:p>
          <a:p>
            <a:r>
              <a:rPr lang="en-US" dirty="0"/>
              <a:t>For an introduction you can also look at the slides of the </a:t>
            </a:r>
            <a:r>
              <a:rPr lang="en-US" dirty="0">
                <a:hlinkClick r:id="rId2"/>
              </a:rPr>
              <a:t>Introduction to Programming </a:t>
            </a:r>
            <a:r>
              <a:rPr lang="en-US" dirty="0"/>
              <a:t>course by prof. N. </a:t>
            </a:r>
            <a:r>
              <a:rPr lang="en-US" dirty="0" err="1"/>
              <a:t>Mamoulis</a:t>
            </a:r>
            <a:endParaRPr lang="en-US" dirty="0"/>
          </a:p>
          <a:p>
            <a:r>
              <a:rPr lang="en-US" dirty="0"/>
              <a:t>I assume you have installed Python to your laptop by now and you have a good knowledge of programming in python.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6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B679-B55D-43B5-BD77-038FB59D9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1BB45-B062-47D5-B00B-0468D3109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notebook is run interactively, each time running a specific cell</a:t>
            </a:r>
          </a:p>
          <a:p>
            <a:r>
              <a:rPr lang="en-US" dirty="0"/>
              <a:t>The state of the program remains in memory while the notebook is running</a:t>
            </a:r>
          </a:p>
          <a:p>
            <a:r>
              <a:rPr lang="en-US" dirty="0"/>
              <a:t>Each cell has access to the current state of the memory</a:t>
            </a:r>
          </a:p>
          <a:p>
            <a:r>
              <a:rPr lang="en-US" dirty="0"/>
              <a:t>You can jump between cells in a non-linear way</a:t>
            </a:r>
          </a:p>
          <a:p>
            <a:r>
              <a:rPr lang="en-US" dirty="0"/>
              <a:t>You should be aware of the state of the memory of the notebook when you run a specific cell.</a:t>
            </a:r>
          </a:p>
        </p:txBody>
      </p:sp>
    </p:spTree>
    <p:extLst>
      <p:ext uri="{BB962C8B-B14F-4D97-AF65-F5344CB8AC3E}">
        <p14:creationId xmlns:p14="http://schemas.microsoft.com/office/powerpoint/2010/main" val="359229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8DB7-6D60-4BDE-8B86-D82C95FC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0BC9-E177-46E1-ACDC-910C46D8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562600"/>
            <a:ext cx="109728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order in which the cells are executed is shown in the increasing numbers (not always useful)</a:t>
            </a:r>
          </a:p>
          <a:p>
            <a:r>
              <a:rPr lang="en-US" dirty="0"/>
              <a:t>The second in order cell is executed third</a:t>
            </a:r>
          </a:p>
          <a:p>
            <a:pPr lvl="1"/>
            <a:r>
              <a:rPr lang="en-US" dirty="0"/>
              <a:t>So it as access to z, and uses </a:t>
            </a:r>
            <a:r>
              <a:rPr lang="en-US"/>
              <a:t>the value 4 for x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F0111-D586-402A-96E1-63C265FD5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111"/>
          <a:stretch/>
        </p:blipFill>
        <p:spPr>
          <a:xfrm>
            <a:off x="76200" y="1524000"/>
            <a:ext cx="12192000" cy="4038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9DB4AD4-9C0D-47A3-A399-51E70B571766}"/>
              </a:ext>
            </a:extLst>
          </p:cNvPr>
          <p:cNvSpPr/>
          <p:nvPr/>
        </p:nvSpPr>
        <p:spPr>
          <a:xfrm>
            <a:off x="1676400" y="3657600"/>
            <a:ext cx="762000" cy="182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93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7BE8-7277-40F9-8627-DFB4E619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Restarting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BEB602-5983-4EE1-AA87-7B9C19BB6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067" y="1600200"/>
            <a:ext cx="8669866" cy="4876800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A6348BC-6BC9-4764-9AE2-6C02959EF3CA}"/>
              </a:ext>
            </a:extLst>
          </p:cNvPr>
          <p:cNvSpPr/>
          <p:nvPr/>
        </p:nvSpPr>
        <p:spPr>
          <a:xfrm>
            <a:off x="3886200" y="2743200"/>
            <a:ext cx="17526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5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Anaconda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Installing libraries in Python can be complicated, so you should download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Anaconda Scientific Python</a:t>
            </a:r>
            <a:r>
              <a:rPr lang="en-US" dirty="0"/>
              <a:t> distribution which will install most of the libraries that we will use.</a:t>
            </a:r>
          </a:p>
          <a:p>
            <a:pPr lvl="1"/>
            <a:r>
              <a:rPr lang="en-US" dirty="0"/>
              <a:t>Use Python 3.0</a:t>
            </a:r>
          </a:p>
          <a:p>
            <a:r>
              <a:rPr lang="en-US" dirty="0"/>
              <a:t>Installing Anaconda installs a lot of libraries and also:</a:t>
            </a:r>
          </a:p>
          <a:p>
            <a:pPr lvl="1"/>
            <a:r>
              <a:rPr lang="en-US" dirty="0"/>
              <a:t>Anaconda Navigator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Jupyter</a:t>
            </a:r>
            <a:r>
              <a:rPr lang="en-US" dirty="0">
                <a:solidFill>
                  <a:srgbClr val="FF0000"/>
                </a:solidFill>
              </a:rPr>
              <a:t> Notebook</a:t>
            </a:r>
            <a:r>
              <a:rPr lang="en-US" dirty="0"/>
              <a:t>: An interactive web-based interface for running python.</a:t>
            </a:r>
          </a:p>
          <a:p>
            <a:pPr lvl="1"/>
            <a:r>
              <a:rPr lang="en-US" dirty="0"/>
              <a:t>Anaconda </a:t>
            </a:r>
            <a:r>
              <a:rPr lang="en-US" dirty="0" err="1"/>
              <a:t>Powershell</a:t>
            </a:r>
            <a:r>
              <a:rPr lang="en-US" dirty="0"/>
              <a:t>: terminal for running commands</a:t>
            </a:r>
          </a:p>
        </p:txBody>
      </p:sp>
    </p:spTree>
    <p:extLst>
      <p:ext uri="{BB962C8B-B14F-4D97-AF65-F5344CB8AC3E}">
        <p14:creationId xmlns:p14="http://schemas.microsoft.com/office/powerpoint/2010/main" val="170331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AEAD-279E-4D1C-ADB4-F2929EFD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Notebook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0A242-4433-45FC-8F1C-B19CFE859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Installing Anaconda will also install </a:t>
            </a:r>
            <a:r>
              <a:rPr lang="en-US" dirty="0" err="1"/>
              <a:t>Jupyter</a:t>
            </a:r>
            <a:r>
              <a:rPr lang="en-US" dirty="0"/>
              <a:t> Notebook. </a:t>
            </a:r>
          </a:p>
          <a:p>
            <a:r>
              <a:rPr lang="en-US" dirty="0"/>
              <a:t>If you wish to install it in a different way, together with the relevant libraries you are free to do so.</a:t>
            </a:r>
          </a:p>
          <a:p>
            <a:r>
              <a:rPr lang="en-US" dirty="0"/>
              <a:t>We will use Notebook for our examples and it is </a:t>
            </a:r>
            <a:r>
              <a:rPr lang="en-US" dirty="0">
                <a:solidFill>
                  <a:srgbClr val="FF0000"/>
                </a:solidFill>
              </a:rPr>
              <a:t>required</a:t>
            </a:r>
            <a:r>
              <a:rPr lang="en-US" dirty="0"/>
              <a:t> for the assignments.</a:t>
            </a:r>
          </a:p>
          <a:p>
            <a:pPr lvl="1"/>
            <a:r>
              <a:rPr lang="en-US" dirty="0"/>
              <a:t>In almost all assignments you are required to submit a Notebook.</a:t>
            </a:r>
          </a:p>
        </p:txBody>
      </p:sp>
    </p:spTree>
    <p:extLst>
      <p:ext uri="{BB962C8B-B14F-4D97-AF65-F5344CB8AC3E}">
        <p14:creationId xmlns:p14="http://schemas.microsoft.com/office/powerpoint/2010/main" val="245630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752D5F-E9EF-4105-8258-254BF9C31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87" r="35058"/>
          <a:stretch/>
        </p:blipFill>
        <p:spPr>
          <a:xfrm>
            <a:off x="1761067" y="381917"/>
            <a:ext cx="7763933" cy="640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7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2355F7-C3CF-4B21-AE5F-04E547CDC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796"/>
          <a:stretch/>
        </p:blipFill>
        <p:spPr>
          <a:xfrm>
            <a:off x="1590324" y="1447801"/>
            <a:ext cx="9011353" cy="4724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Anaconda Navigator</a:t>
            </a:r>
          </a:p>
        </p:txBody>
      </p:sp>
    </p:spTree>
    <p:extLst>
      <p:ext uri="{BB962C8B-B14F-4D97-AF65-F5344CB8AC3E}">
        <p14:creationId xmlns:p14="http://schemas.microsoft.com/office/powerpoint/2010/main" val="21809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B8946-CF08-443B-9ABA-711329DE5F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5" r="35000"/>
          <a:stretch/>
        </p:blipFill>
        <p:spPr>
          <a:xfrm>
            <a:off x="1676400" y="304800"/>
            <a:ext cx="7924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6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2B2D-690B-4ABB-BBC1-2985EA14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FFBF4-A5FB-4CFC-B710-27A5A48F1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5DD60-5941-4489-838B-55F63AE2F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6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9733-96B5-4D71-B676-E908D356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C4C420-3097-4469-AB9F-B34CE66C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55" r="35185"/>
          <a:stretch/>
        </p:blipFill>
        <p:spPr>
          <a:xfrm>
            <a:off x="1600200" y="401002"/>
            <a:ext cx="7696200" cy="63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90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13784</TotalTime>
  <Words>666</Words>
  <Application>Microsoft Office PowerPoint</Application>
  <PresentationFormat>Widescreen</PresentationFormat>
  <Paragraphs>72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Wingdings</vt:lpstr>
      <vt:lpstr>Clarity</vt:lpstr>
      <vt:lpstr>DATA MINING TUTORIAL</vt:lpstr>
      <vt:lpstr>Python</vt:lpstr>
      <vt:lpstr>Anaconda</vt:lpstr>
      <vt:lpstr>Jupyter Notebook</vt:lpstr>
      <vt:lpstr>PowerPoint Presentation</vt:lpstr>
      <vt:lpstr>The Anaconda Navigator</vt:lpstr>
      <vt:lpstr>PowerPoint Presentation</vt:lpstr>
      <vt:lpstr>PowerPoint Presentation</vt:lpstr>
      <vt:lpstr>PowerPoint Presentation</vt:lpstr>
      <vt:lpstr>PowerPoint Presentation</vt:lpstr>
      <vt:lpstr>Installing Packages</vt:lpstr>
      <vt:lpstr>Notebooks</vt:lpstr>
      <vt:lpstr>Changing the notebook default directory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Attention!</vt:lpstr>
      <vt:lpstr>A simple example</vt:lpstr>
      <vt:lpstr>Restarting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261</cp:revision>
  <dcterms:created xsi:type="dcterms:W3CDTF">2011-10-17T19:46:53Z</dcterms:created>
  <dcterms:modified xsi:type="dcterms:W3CDTF">2022-02-21T15:30:49Z</dcterms:modified>
</cp:coreProperties>
</file>