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41" r:id="rId2"/>
    <p:sldId id="580" r:id="rId3"/>
    <p:sldId id="559" r:id="rId4"/>
    <p:sldId id="560" r:id="rId5"/>
    <p:sldId id="566" r:id="rId6"/>
    <p:sldId id="567" r:id="rId7"/>
    <p:sldId id="563" r:id="rId8"/>
    <p:sldId id="334" r:id="rId9"/>
    <p:sldId id="385" r:id="rId10"/>
    <p:sldId id="341" r:id="rId11"/>
    <p:sldId id="342" r:id="rId12"/>
    <p:sldId id="344" r:id="rId13"/>
    <p:sldId id="390" r:id="rId14"/>
    <p:sldId id="346" r:id="rId15"/>
    <p:sldId id="347" r:id="rId16"/>
    <p:sldId id="393" r:id="rId17"/>
    <p:sldId id="394" r:id="rId18"/>
    <p:sldId id="395" r:id="rId19"/>
    <p:sldId id="396" r:id="rId20"/>
    <p:sldId id="351" r:id="rId21"/>
    <p:sldId id="352" r:id="rId22"/>
    <p:sldId id="399" r:id="rId23"/>
    <p:sldId id="582" r:id="rId24"/>
    <p:sldId id="400" r:id="rId25"/>
    <p:sldId id="401" r:id="rId26"/>
    <p:sldId id="402" r:id="rId27"/>
    <p:sldId id="357" r:id="rId28"/>
    <p:sldId id="404" r:id="rId29"/>
    <p:sldId id="405" r:id="rId30"/>
    <p:sldId id="648" r:id="rId31"/>
    <p:sldId id="406" r:id="rId32"/>
    <p:sldId id="361" r:id="rId33"/>
    <p:sldId id="408" r:id="rId34"/>
    <p:sldId id="409" r:id="rId35"/>
    <p:sldId id="586" r:id="rId36"/>
    <p:sldId id="610" r:id="rId37"/>
    <p:sldId id="587" r:id="rId38"/>
    <p:sldId id="588" r:id="rId39"/>
    <p:sldId id="589" r:id="rId40"/>
    <p:sldId id="590" r:id="rId41"/>
    <p:sldId id="591" r:id="rId42"/>
    <p:sldId id="592" r:id="rId43"/>
    <p:sldId id="593" r:id="rId44"/>
    <p:sldId id="611" r:id="rId45"/>
    <p:sldId id="612" r:id="rId46"/>
    <p:sldId id="613" r:id="rId47"/>
    <p:sldId id="614" r:id="rId48"/>
    <p:sldId id="615" r:id="rId49"/>
    <p:sldId id="644" r:id="rId50"/>
    <p:sldId id="617" r:id="rId51"/>
    <p:sldId id="594" r:id="rId52"/>
    <p:sldId id="596" r:id="rId53"/>
    <p:sldId id="597" r:id="rId54"/>
    <p:sldId id="645" r:id="rId55"/>
    <p:sldId id="646" r:id="rId56"/>
    <p:sldId id="647" r:id="rId57"/>
    <p:sldId id="598" r:id="rId58"/>
    <p:sldId id="599" r:id="rId59"/>
    <p:sldId id="600" r:id="rId60"/>
    <p:sldId id="601" r:id="rId61"/>
    <p:sldId id="602" r:id="rId62"/>
    <p:sldId id="603" r:id="rId63"/>
    <p:sldId id="604" r:id="rId64"/>
    <p:sldId id="605" r:id="rId65"/>
    <p:sldId id="606" r:id="rId66"/>
    <p:sldId id="607" r:id="rId67"/>
    <p:sldId id="608" r:id="rId68"/>
    <p:sldId id="510"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3" autoAdjust="0"/>
    <p:restoredTop sz="94671" autoAdjust="0"/>
  </p:normalViewPr>
  <p:slideViewPr>
    <p:cSldViewPr>
      <p:cViewPr varScale="1">
        <p:scale>
          <a:sx n="112" d="100"/>
          <a:sy n="112" d="100"/>
        </p:scale>
        <p:origin x="1752"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4/6/2022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640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a:t>
            </a:fld>
            <a:endParaRPr lang="en-US"/>
          </a:p>
        </p:txBody>
      </p:sp>
    </p:spTree>
    <p:extLst>
      <p:ext uri="{BB962C8B-B14F-4D97-AF65-F5344CB8AC3E}">
        <p14:creationId xmlns:p14="http://schemas.microsoft.com/office/powerpoint/2010/main" val="267685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a:t>
            </a:fld>
            <a:endParaRPr lang="en-US"/>
          </a:p>
        </p:txBody>
      </p:sp>
    </p:spTree>
    <p:extLst>
      <p:ext uri="{BB962C8B-B14F-4D97-AF65-F5344CB8AC3E}">
        <p14:creationId xmlns:p14="http://schemas.microsoft.com/office/powerpoint/2010/main" val="221625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a:t>
            </a:fld>
            <a:endParaRPr lang="en-US"/>
          </a:p>
        </p:txBody>
      </p:sp>
    </p:spTree>
    <p:extLst>
      <p:ext uri="{BB962C8B-B14F-4D97-AF65-F5344CB8AC3E}">
        <p14:creationId xmlns:p14="http://schemas.microsoft.com/office/powerpoint/2010/main" val="212087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14</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15</a:t>
            </a:fld>
            <a:endParaRPr lang="en-US"/>
          </a:p>
        </p:txBody>
      </p:sp>
    </p:spTree>
    <p:extLst>
      <p:ext uri="{BB962C8B-B14F-4D97-AF65-F5344CB8AC3E}">
        <p14:creationId xmlns:p14="http://schemas.microsoft.com/office/powerpoint/2010/main" val="61596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16</a:t>
            </a:fld>
            <a:endParaRPr lang="en-US"/>
          </a:p>
        </p:txBody>
      </p:sp>
    </p:spTree>
    <p:extLst>
      <p:ext uri="{BB962C8B-B14F-4D97-AF65-F5344CB8AC3E}">
        <p14:creationId xmlns:p14="http://schemas.microsoft.com/office/powerpoint/2010/main" val="402437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17</a:t>
            </a:fld>
            <a:endParaRPr lang="en-US"/>
          </a:p>
        </p:txBody>
      </p:sp>
    </p:spTree>
    <p:extLst>
      <p:ext uri="{BB962C8B-B14F-4D97-AF65-F5344CB8AC3E}">
        <p14:creationId xmlns:p14="http://schemas.microsoft.com/office/powerpoint/2010/main" val="291902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18</a:t>
            </a:fld>
            <a:endParaRPr lang="en-US"/>
          </a:p>
        </p:txBody>
      </p:sp>
    </p:spTree>
    <p:extLst>
      <p:ext uri="{BB962C8B-B14F-4D97-AF65-F5344CB8AC3E}">
        <p14:creationId xmlns:p14="http://schemas.microsoft.com/office/powerpoint/2010/main" val="236392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19</a:t>
            </a:fld>
            <a:endParaRPr lang="en-US"/>
          </a:p>
        </p:txBody>
      </p:sp>
    </p:spTree>
    <p:extLst>
      <p:ext uri="{BB962C8B-B14F-4D97-AF65-F5344CB8AC3E}">
        <p14:creationId xmlns:p14="http://schemas.microsoft.com/office/powerpoint/2010/main" val="328660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20</a:t>
            </a:fld>
            <a:endParaRPr lang="en-US"/>
          </a:p>
        </p:txBody>
      </p:sp>
    </p:spTree>
    <p:extLst>
      <p:ext uri="{BB962C8B-B14F-4D97-AF65-F5344CB8AC3E}">
        <p14:creationId xmlns:p14="http://schemas.microsoft.com/office/powerpoint/2010/main" val="674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a:t>
            </a:fld>
            <a:endParaRPr lang="en-US"/>
          </a:p>
        </p:txBody>
      </p:sp>
    </p:spTree>
    <p:extLst>
      <p:ext uri="{BB962C8B-B14F-4D97-AF65-F5344CB8AC3E}">
        <p14:creationId xmlns:p14="http://schemas.microsoft.com/office/powerpoint/2010/main" val="31903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21</a:t>
            </a:fld>
            <a:endParaRPr lang="en-US"/>
          </a:p>
        </p:txBody>
      </p:sp>
    </p:spTree>
    <p:extLst>
      <p:ext uri="{BB962C8B-B14F-4D97-AF65-F5344CB8AC3E}">
        <p14:creationId xmlns:p14="http://schemas.microsoft.com/office/powerpoint/2010/main" val="141512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22</a:t>
            </a:fld>
            <a:endParaRPr lang="en-US"/>
          </a:p>
        </p:txBody>
      </p:sp>
    </p:spTree>
    <p:extLst>
      <p:ext uri="{BB962C8B-B14F-4D97-AF65-F5344CB8AC3E}">
        <p14:creationId xmlns:p14="http://schemas.microsoft.com/office/powerpoint/2010/main" val="279246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23</a:t>
            </a:fld>
            <a:endParaRPr lang="en-US"/>
          </a:p>
        </p:txBody>
      </p:sp>
    </p:spTree>
    <p:extLst>
      <p:ext uri="{BB962C8B-B14F-4D97-AF65-F5344CB8AC3E}">
        <p14:creationId xmlns:p14="http://schemas.microsoft.com/office/powerpoint/2010/main" val="327291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24</a:t>
            </a:fld>
            <a:endParaRPr lang="en-US"/>
          </a:p>
        </p:txBody>
      </p:sp>
    </p:spTree>
    <p:extLst>
      <p:ext uri="{BB962C8B-B14F-4D97-AF65-F5344CB8AC3E}">
        <p14:creationId xmlns:p14="http://schemas.microsoft.com/office/powerpoint/2010/main" val="371906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25</a:t>
            </a:fld>
            <a:endParaRPr lang="en-US"/>
          </a:p>
        </p:txBody>
      </p:sp>
    </p:spTree>
    <p:extLst>
      <p:ext uri="{BB962C8B-B14F-4D97-AF65-F5344CB8AC3E}">
        <p14:creationId xmlns:p14="http://schemas.microsoft.com/office/powerpoint/2010/main" val="119274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26</a:t>
            </a:fld>
            <a:endParaRPr lang="en-US"/>
          </a:p>
        </p:txBody>
      </p:sp>
    </p:spTree>
    <p:extLst>
      <p:ext uri="{BB962C8B-B14F-4D97-AF65-F5344CB8AC3E}">
        <p14:creationId xmlns:p14="http://schemas.microsoft.com/office/powerpoint/2010/main" val="43360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27</a:t>
            </a:fld>
            <a:endParaRPr lang="en-US"/>
          </a:p>
        </p:txBody>
      </p:sp>
    </p:spTree>
    <p:extLst>
      <p:ext uri="{BB962C8B-B14F-4D97-AF65-F5344CB8AC3E}">
        <p14:creationId xmlns:p14="http://schemas.microsoft.com/office/powerpoint/2010/main" val="191230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28</a:t>
            </a:fld>
            <a:endParaRPr lang="en-US"/>
          </a:p>
        </p:txBody>
      </p:sp>
    </p:spTree>
    <p:extLst>
      <p:ext uri="{BB962C8B-B14F-4D97-AF65-F5344CB8AC3E}">
        <p14:creationId xmlns:p14="http://schemas.microsoft.com/office/powerpoint/2010/main" val="380846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29</a:t>
            </a:fld>
            <a:endParaRPr lang="en-US"/>
          </a:p>
        </p:txBody>
      </p:sp>
    </p:spTree>
    <p:extLst>
      <p:ext uri="{BB962C8B-B14F-4D97-AF65-F5344CB8AC3E}">
        <p14:creationId xmlns:p14="http://schemas.microsoft.com/office/powerpoint/2010/main" val="318483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31</a:t>
            </a:fld>
            <a:endParaRPr lang="en-US"/>
          </a:p>
        </p:txBody>
      </p:sp>
    </p:spTree>
    <p:extLst>
      <p:ext uri="{BB962C8B-B14F-4D97-AF65-F5344CB8AC3E}">
        <p14:creationId xmlns:p14="http://schemas.microsoft.com/office/powerpoint/2010/main" val="260703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a:t>
            </a:fld>
            <a:endParaRPr lang="en-US"/>
          </a:p>
        </p:txBody>
      </p:sp>
    </p:spTree>
    <p:extLst>
      <p:ext uri="{BB962C8B-B14F-4D97-AF65-F5344CB8AC3E}">
        <p14:creationId xmlns:p14="http://schemas.microsoft.com/office/powerpoint/2010/main" val="1783766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32</a:t>
            </a:fld>
            <a:endParaRPr lang="en-US"/>
          </a:p>
        </p:txBody>
      </p:sp>
    </p:spTree>
    <p:extLst>
      <p:ext uri="{BB962C8B-B14F-4D97-AF65-F5344CB8AC3E}">
        <p14:creationId xmlns:p14="http://schemas.microsoft.com/office/powerpoint/2010/main" val="777680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33</a:t>
            </a:fld>
            <a:endParaRPr lang="en-US"/>
          </a:p>
        </p:txBody>
      </p:sp>
    </p:spTree>
    <p:extLst>
      <p:ext uri="{BB962C8B-B14F-4D97-AF65-F5344CB8AC3E}">
        <p14:creationId xmlns:p14="http://schemas.microsoft.com/office/powerpoint/2010/main" val="1163719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34</a:t>
            </a:fld>
            <a:endParaRPr lang="en-US"/>
          </a:p>
        </p:txBody>
      </p:sp>
    </p:spTree>
    <p:extLst>
      <p:ext uri="{BB962C8B-B14F-4D97-AF65-F5344CB8AC3E}">
        <p14:creationId xmlns:p14="http://schemas.microsoft.com/office/powerpoint/2010/main" val="2120865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36</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A natural question is how we can label ties of a social network as Strong or Weak so that STC property holds. A trivial solution to that problem is to characterize every edge weak. However, we believe that creating strong relationships is</a:t>
            </a:r>
            <a:r>
              <a:rPr lang="en-US" sz="1200" kern="1200" baseline="0" dirty="0">
                <a:solidFill>
                  <a:srgbClr val="000000"/>
                </a:solidFill>
                <a:effectLst/>
                <a:latin typeface="Times New Roman" pitchFamily="16" charset="0"/>
                <a:ea typeface="+mn-ea"/>
                <a:cs typeface="+mn-cs"/>
              </a:rPr>
              <a:t> what motivates </a:t>
            </a:r>
            <a:r>
              <a:rPr lang="en-US" sz="1200" kern="1200" baseline="0" dirty="0" err="1">
                <a:solidFill>
                  <a:srgbClr val="000000"/>
                </a:solidFill>
                <a:effectLst/>
                <a:latin typeface="Times New Roman" pitchFamily="16" charset="0"/>
                <a:ea typeface="+mn-ea"/>
                <a:cs typeface="+mn-cs"/>
              </a:rPr>
              <a:t>peopla</a:t>
            </a:r>
            <a:r>
              <a:rPr lang="en-US" sz="1200" kern="1200" dirty="0">
                <a:solidFill>
                  <a:srgbClr val="000000"/>
                </a:solidFill>
                <a:effectLst/>
                <a:latin typeface="Times New Roman" pitchFamily="16" charset="0"/>
                <a:ea typeface="+mn-ea"/>
                <a:cs typeface="+mn-cs"/>
              </a:rPr>
              <a:t> to join and engage with social networks. So we consider the following problem: Find a labeling of the edges</a:t>
            </a:r>
            <a:r>
              <a:rPr lang="en-US" sz="1200" kern="1200" baseline="0" dirty="0">
                <a:solidFill>
                  <a:srgbClr val="000000"/>
                </a:solidFill>
                <a:effectLst/>
                <a:latin typeface="Times New Roman" pitchFamily="16" charset="0"/>
                <a:ea typeface="+mn-ea"/>
                <a:cs typeface="+mn-cs"/>
              </a:rPr>
              <a:t> of the graph as Strong or Weak,  that </a:t>
            </a:r>
            <a:r>
              <a:rPr lang="en-US" sz="1200" kern="1200" dirty="0">
                <a:solidFill>
                  <a:srgbClr val="000000"/>
                </a:solidFill>
                <a:effectLst/>
                <a:latin typeface="Times New Roman" pitchFamily="16" charset="0"/>
                <a:ea typeface="+mn-ea"/>
                <a:cs typeface="+mn-cs"/>
              </a:rPr>
              <a:t>satisfies the STC property AND</a:t>
            </a:r>
            <a:r>
              <a:rPr lang="en-US" sz="1200" kern="1200" baseline="0" dirty="0">
                <a:solidFill>
                  <a:srgbClr val="000000"/>
                </a:solidFill>
                <a:effectLst/>
                <a:latin typeface="Times New Roman" pitchFamily="16" charset="0"/>
                <a:ea typeface="+mn-ea"/>
                <a:cs typeface="+mn-cs"/>
              </a:rPr>
              <a:t> </a:t>
            </a:r>
            <a:r>
              <a:rPr lang="en-US" sz="1200" kern="1200" dirty="0">
                <a:solidFill>
                  <a:srgbClr val="000000"/>
                </a:solidFill>
                <a:effectLst/>
                <a:latin typeface="Times New Roman" pitchFamily="16" charset="0"/>
                <a:ea typeface="+mn-ea"/>
                <a:cs typeface="+mn-cs"/>
              </a:rPr>
              <a:t>maximizes the number of Strong ties. We call that problem </a:t>
            </a:r>
            <a:r>
              <a:rPr lang="en-US" sz="1200" kern="1200" dirty="0" err="1">
                <a:solidFill>
                  <a:srgbClr val="000000"/>
                </a:solidFill>
                <a:effectLst/>
                <a:latin typeface="Times New Roman" pitchFamily="16" charset="0"/>
                <a:ea typeface="+mn-ea"/>
                <a:cs typeface="+mn-cs"/>
              </a:rPr>
              <a:t>MaxSTC</a:t>
            </a:r>
            <a:r>
              <a:rPr lang="en-US" sz="1200" kern="1200" dirty="0">
                <a:solidFill>
                  <a:srgbClr val="000000"/>
                </a:solidFill>
                <a:effectLst/>
                <a:latin typeface="Times New Roman" pitchFamily="16" charset="0"/>
                <a:ea typeface="+mn-ea"/>
                <a:cs typeface="+mn-cs"/>
              </a:rPr>
              <a:t>. Equivalently, we define the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problem where we aim to minimize the number of Weak edges. Note that the optimal solution of these two problems is obviously the</a:t>
            </a:r>
            <a:r>
              <a:rPr lang="en-US" sz="1200" kern="1200" baseline="0" dirty="0">
                <a:solidFill>
                  <a:srgbClr val="000000"/>
                </a:solidFill>
                <a:effectLst/>
                <a:latin typeface="Times New Roman" pitchFamily="16" charset="0"/>
                <a:ea typeface="+mn-ea"/>
                <a:cs typeface="+mn-cs"/>
              </a:rPr>
              <a:t> same.</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37</a:t>
            </a:fld>
            <a:endParaRPr lang="el-GR"/>
          </a:p>
        </p:txBody>
      </p:sp>
    </p:spTree>
    <p:extLst>
      <p:ext uri="{BB962C8B-B14F-4D97-AF65-F5344CB8AC3E}">
        <p14:creationId xmlns:p14="http://schemas.microsoft.com/office/powerpoint/2010/main" val="137434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38</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Unfortunately, as you would expect </a:t>
            </a:r>
            <a:r>
              <a:rPr lang="en-US" sz="1200" kern="1200" dirty="0" err="1">
                <a:solidFill>
                  <a:srgbClr val="000000"/>
                </a:solidFill>
                <a:effectLst/>
                <a:latin typeface="Times New Roman" pitchFamily="16" charset="0"/>
                <a:ea typeface="+mn-ea"/>
                <a:cs typeface="+mn-cs"/>
              </a:rPr>
              <a:t>MaxSTC</a:t>
            </a:r>
            <a:r>
              <a:rPr lang="en-US" sz="1200" kern="1200" dirty="0">
                <a:solidFill>
                  <a:srgbClr val="000000"/>
                </a:solidFill>
                <a:effectLst/>
                <a:latin typeface="Times New Roman" pitchFamily="16" charset="0"/>
                <a:ea typeface="+mn-ea"/>
                <a:cs typeface="+mn-cs"/>
              </a:rPr>
              <a:t> and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problems are NP-hard. The proof uses</a:t>
            </a:r>
            <a:r>
              <a:rPr lang="en-US" sz="1200" kern="1200" baseline="0" dirty="0">
                <a:solidFill>
                  <a:srgbClr val="000000"/>
                </a:solidFill>
                <a:effectLst/>
                <a:latin typeface="Times New Roman" pitchFamily="16" charset="0"/>
                <a:ea typeface="+mn-ea"/>
                <a:cs typeface="+mn-cs"/>
              </a:rPr>
              <a:t> a reduction from the Maximum Clique problem to the </a:t>
            </a:r>
            <a:r>
              <a:rPr lang="en-US" sz="1200" kern="1200" baseline="0" dirty="0" err="1">
                <a:solidFill>
                  <a:srgbClr val="000000"/>
                </a:solidFill>
                <a:effectLst/>
                <a:latin typeface="Times New Roman" pitchFamily="16" charset="0"/>
                <a:ea typeface="+mn-ea"/>
                <a:cs typeface="+mn-cs"/>
              </a:rPr>
              <a:t>MaxSTC</a:t>
            </a:r>
            <a:r>
              <a:rPr lang="en-US" sz="1200" kern="1200" baseline="0" dirty="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310028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43</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Since</a:t>
            </a:r>
            <a:r>
              <a:rPr lang="en-US" sz="1200" kern="1200" baseline="0" dirty="0">
                <a:solidFill>
                  <a:srgbClr val="000000"/>
                </a:solidFill>
                <a:effectLst/>
                <a:latin typeface="Times New Roman" pitchFamily="16" charset="0"/>
                <a:ea typeface="+mn-ea"/>
                <a:cs typeface="+mn-cs"/>
              </a:rPr>
              <a:t> our problems are NP-hard, we look for approximate solutions. Using the reduction from </a:t>
            </a:r>
            <a:r>
              <a:rPr lang="en-US" sz="1200" kern="1200" baseline="0" dirty="0" err="1">
                <a:solidFill>
                  <a:srgbClr val="000000"/>
                </a:solidFill>
                <a:effectLst/>
                <a:latin typeface="Times New Roman" pitchFamily="16" charset="0"/>
                <a:ea typeface="+mn-ea"/>
                <a:cs typeface="+mn-cs"/>
              </a:rPr>
              <a:t>MaxClique</a:t>
            </a:r>
            <a:r>
              <a:rPr lang="en-US" sz="1200" kern="1200" baseline="0" dirty="0">
                <a:solidFill>
                  <a:srgbClr val="000000"/>
                </a:solidFill>
                <a:effectLst/>
                <a:latin typeface="Times New Roman" pitchFamily="16" charset="0"/>
                <a:ea typeface="+mn-ea"/>
                <a:cs typeface="+mn-cs"/>
              </a:rPr>
              <a:t>, we can show that </a:t>
            </a:r>
            <a:r>
              <a:rPr lang="en-US" sz="1200" kern="1200" dirty="0">
                <a:solidFill>
                  <a:srgbClr val="000000"/>
                </a:solidFill>
                <a:effectLst/>
                <a:latin typeface="Times New Roman" pitchFamily="16" charset="0"/>
                <a:ea typeface="+mn-ea"/>
                <a:cs typeface="+mn-cs"/>
              </a:rPr>
              <a:t>the </a:t>
            </a:r>
            <a:r>
              <a:rPr lang="en-US" sz="1200" kern="1200" dirty="0" err="1">
                <a:solidFill>
                  <a:srgbClr val="000000"/>
                </a:solidFill>
                <a:effectLst/>
                <a:latin typeface="Times New Roman" pitchFamily="16" charset="0"/>
                <a:ea typeface="+mn-ea"/>
                <a:cs typeface="+mn-cs"/>
              </a:rPr>
              <a:t>MaxSTC</a:t>
            </a:r>
            <a:r>
              <a:rPr lang="en-US" sz="1200" kern="1200" dirty="0">
                <a:solidFill>
                  <a:srgbClr val="000000"/>
                </a:solidFill>
                <a:effectLst/>
                <a:latin typeface="Times New Roman" pitchFamily="16" charset="0"/>
                <a:ea typeface="+mn-ea"/>
                <a:cs typeface="+mn-cs"/>
              </a:rPr>
              <a:t> problem is hard to approximate. On the other hand the good news is that there is a 2-approximation algorithm for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1904873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The intuition for</a:t>
            </a:r>
            <a:r>
              <a:rPr lang="en-US" sz="1200" kern="1200" baseline="0" dirty="0">
                <a:solidFill>
                  <a:srgbClr val="000000"/>
                </a:solidFill>
                <a:effectLst/>
                <a:latin typeface="Times New Roman" pitchFamily="16" charset="0"/>
                <a:ea typeface="+mn-ea"/>
                <a:cs typeface="+mn-cs"/>
              </a:rPr>
              <a:t> the approximation algorithm is the following. </a:t>
            </a:r>
            <a:r>
              <a:rPr lang="en-US" sz="1200" kern="1200" dirty="0">
                <a:solidFill>
                  <a:srgbClr val="000000"/>
                </a:solidFill>
                <a:effectLst/>
                <a:latin typeface="Times New Roman" pitchFamily="16" charset="0"/>
                <a:ea typeface="+mn-ea"/>
                <a:cs typeface="+mn-cs"/>
              </a:rPr>
              <a:t>Recall that the STC property stipulates that we cannot have an open triangle with two strong edges. So for every open triangle at least one edge must be</a:t>
            </a:r>
            <a:r>
              <a:rPr lang="en-US" sz="1200" kern="1200" baseline="0" dirty="0">
                <a:solidFill>
                  <a:srgbClr val="000000"/>
                </a:solidFill>
                <a:effectLst/>
                <a:latin typeface="Times New Roman" pitchFamily="16" charset="0"/>
                <a:ea typeface="+mn-ea"/>
                <a:cs typeface="+mn-cs"/>
              </a:rPr>
              <a:t> labeled </a:t>
            </a:r>
            <a:r>
              <a:rPr lang="en-US" sz="1200" kern="1200" dirty="0">
                <a:solidFill>
                  <a:srgbClr val="000000"/>
                </a:solidFill>
                <a:effectLst/>
                <a:latin typeface="Times New Roman" pitchFamily="16" charset="0"/>
                <a:ea typeface="+mn-ea"/>
                <a:cs typeface="+mn-cs"/>
              </a:rPr>
              <a:t>weak. We say that this weak edge COVERS this triangle. For example, this </a:t>
            </a:r>
            <a:r>
              <a:rPr lang="en-US" sz="1200" kern="1200" dirty="0" err="1">
                <a:solidFill>
                  <a:srgbClr val="000000"/>
                </a:solidFill>
                <a:effectLst/>
                <a:latin typeface="Times New Roman" pitchFamily="16" charset="0"/>
                <a:ea typeface="+mn-ea"/>
                <a:cs typeface="+mn-cs"/>
              </a:rPr>
              <a:t>subgraph</a:t>
            </a:r>
            <a:r>
              <a:rPr lang="en-US" sz="1200" kern="1200" dirty="0">
                <a:solidFill>
                  <a:srgbClr val="000000"/>
                </a:solidFill>
                <a:effectLst/>
                <a:latin typeface="Times New Roman" pitchFamily="16" charset="0"/>
                <a:ea typeface="+mn-ea"/>
                <a:cs typeface="+mn-cs"/>
              </a:rPr>
              <a:t> consists of two open triangles. If we make the BC weak, then it covers both of the open triangles.</a:t>
            </a:r>
          </a:p>
          <a:p>
            <a:r>
              <a:rPr lang="en-US" sz="1200" kern="1200" dirty="0">
                <a:solidFill>
                  <a:srgbClr val="000000"/>
                </a:solidFill>
                <a:effectLst/>
                <a:latin typeface="Times New Roman" pitchFamily="16" charset="0"/>
                <a:ea typeface="+mn-ea"/>
                <a:cs typeface="+mn-cs"/>
              </a:rPr>
              <a:t>Using the idea of covering open triangles with weak edges, we will map the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problem to a coverage problem and more specifically to Minimum Vertex cover problem.</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51</a:t>
            </a:fld>
            <a:endParaRPr lang="el-GR"/>
          </a:p>
        </p:txBody>
      </p:sp>
    </p:spTree>
    <p:extLst>
      <p:ext uri="{BB962C8B-B14F-4D97-AF65-F5344CB8AC3E}">
        <p14:creationId xmlns:p14="http://schemas.microsoft.com/office/powerpoint/2010/main" val="2443830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92B7A7-6E22-4A3E-84D0-9FD87EA4EB86}" type="slidenum">
              <a:rPr lang="el-GR"/>
              <a:pPr/>
              <a:t>52</a:t>
            </a:fld>
            <a:endParaRPr lang="el-GR"/>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In </a:t>
            </a:r>
            <a:r>
              <a:rPr lang="en-US" sz="1200" kern="1200" dirty="0" err="1">
                <a:solidFill>
                  <a:srgbClr val="000000"/>
                </a:solidFill>
                <a:effectLst/>
                <a:latin typeface="Times New Roman" pitchFamily="16" charset="0"/>
                <a:ea typeface="+mn-ea"/>
                <a:cs typeface="+mn-cs"/>
              </a:rPr>
              <a:t>oder</a:t>
            </a:r>
            <a:r>
              <a:rPr lang="en-US" sz="1200" kern="1200" dirty="0">
                <a:solidFill>
                  <a:srgbClr val="000000"/>
                </a:solidFill>
                <a:effectLst/>
                <a:latin typeface="Times New Roman" pitchFamily="16" charset="0"/>
                <a:ea typeface="+mn-ea"/>
                <a:cs typeface="+mn-cs"/>
              </a:rPr>
              <a:t> to map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to MVC problem we construct the DUAL graph D o</a:t>
            </a:r>
            <a:r>
              <a:rPr lang="en-US" sz="1200" kern="1200" baseline="0" dirty="0">
                <a:solidFill>
                  <a:srgbClr val="000000"/>
                </a:solidFill>
                <a:effectLst/>
                <a:latin typeface="Times New Roman" pitchFamily="16" charset="0"/>
                <a:ea typeface="+mn-ea"/>
                <a:cs typeface="+mn-cs"/>
              </a:rPr>
              <a:t>f the input</a:t>
            </a:r>
            <a:r>
              <a:rPr lang="en-US" sz="1200" kern="1200" dirty="0">
                <a:solidFill>
                  <a:srgbClr val="000000"/>
                </a:solidFill>
                <a:effectLst/>
                <a:latin typeface="Times New Roman" pitchFamily="16" charset="0"/>
                <a:ea typeface="+mn-ea"/>
                <a:cs typeface="+mn-cs"/>
              </a:rPr>
              <a:t> graph G. We construct the dual graph as follows,</a:t>
            </a:r>
          </a:p>
          <a:p>
            <a:r>
              <a:rPr lang="en-US" sz="1200" kern="1200" dirty="0">
                <a:solidFill>
                  <a:srgbClr val="000000"/>
                </a:solidFill>
                <a:effectLst/>
                <a:latin typeface="Times New Roman" pitchFamily="16" charset="0"/>
                <a:ea typeface="+mn-ea"/>
                <a:cs typeface="+mn-cs"/>
              </a:rPr>
              <a:t>For every edge in the</a:t>
            </a:r>
            <a:r>
              <a:rPr lang="en-US" sz="1200" kern="1200" baseline="0" dirty="0">
                <a:solidFill>
                  <a:srgbClr val="000000"/>
                </a:solidFill>
                <a:effectLst/>
                <a:latin typeface="Times New Roman" pitchFamily="16" charset="0"/>
                <a:ea typeface="+mn-ea"/>
                <a:cs typeface="+mn-cs"/>
              </a:rPr>
              <a:t> input graph</a:t>
            </a:r>
            <a:r>
              <a:rPr lang="en-US" sz="1200" kern="1200" dirty="0">
                <a:solidFill>
                  <a:srgbClr val="000000"/>
                </a:solidFill>
                <a:effectLst/>
                <a:latin typeface="Times New Roman" pitchFamily="16" charset="0"/>
                <a:ea typeface="+mn-ea"/>
                <a:cs typeface="+mn-cs"/>
              </a:rPr>
              <a:t>, for example edge CD, we create a node CD in the dual graph.</a:t>
            </a:r>
            <a:r>
              <a:rPr lang="en-US" sz="1200" kern="1200" baseline="0" dirty="0">
                <a:solidFill>
                  <a:srgbClr val="000000"/>
                </a:solidFill>
                <a:effectLst/>
                <a:latin typeface="Times New Roman" pitchFamily="16" charset="0"/>
                <a:ea typeface="+mn-ea"/>
                <a:cs typeface="+mn-cs"/>
              </a:rPr>
              <a:t> </a:t>
            </a:r>
            <a:endParaRPr lang="en-US" sz="1200" kern="1200" dirty="0">
              <a:solidFill>
                <a:srgbClr val="000000"/>
              </a:solidFill>
              <a:effectLst/>
              <a:latin typeface="Times New Roman" pitchFamily="16" charset="0"/>
              <a:ea typeface="+mn-ea"/>
              <a:cs typeface="+mn-cs"/>
            </a:endParaRPr>
          </a:p>
          <a:p>
            <a:r>
              <a:rPr lang="en-US" sz="1200" kern="1200" dirty="0">
                <a:solidFill>
                  <a:srgbClr val="000000"/>
                </a:solidFill>
                <a:effectLst/>
                <a:latin typeface="Times New Roman" pitchFamily="16" charset="0"/>
                <a:ea typeface="+mn-ea"/>
                <a:cs typeface="+mn-cs"/>
              </a:rPr>
              <a:t>We</a:t>
            </a:r>
            <a:r>
              <a:rPr lang="en-US" sz="1200" kern="1200" baseline="0" dirty="0">
                <a:solidFill>
                  <a:srgbClr val="000000"/>
                </a:solidFill>
                <a:effectLst/>
                <a:latin typeface="Times New Roman" pitchFamily="16" charset="0"/>
                <a:ea typeface="+mn-ea"/>
                <a:cs typeface="+mn-cs"/>
              </a:rPr>
              <a:t> connect</a:t>
            </a:r>
            <a:r>
              <a:rPr lang="en-US" sz="1200" kern="1200" dirty="0">
                <a:solidFill>
                  <a:srgbClr val="000000"/>
                </a:solidFill>
                <a:effectLst/>
                <a:latin typeface="Times New Roman" pitchFamily="16" charset="0"/>
                <a:ea typeface="+mn-ea"/>
                <a:cs typeface="+mn-cs"/>
              </a:rPr>
              <a:t> two nodes in the</a:t>
            </a:r>
            <a:r>
              <a:rPr lang="en-US" sz="1200" kern="1200" baseline="0" dirty="0">
                <a:solidFill>
                  <a:srgbClr val="000000"/>
                </a:solidFill>
                <a:effectLst/>
                <a:latin typeface="Times New Roman" pitchFamily="16" charset="0"/>
                <a:ea typeface="+mn-ea"/>
                <a:cs typeface="+mn-cs"/>
              </a:rPr>
              <a:t> dual graph, for ex</a:t>
            </a:r>
            <a:r>
              <a:rPr lang="en-US" sz="1200" kern="1200" dirty="0">
                <a:solidFill>
                  <a:srgbClr val="000000"/>
                </a:solidFill>
                <a:effectLst/>
                <a:latin typeface="Times New Roman" pitchFamily="16" charset="0"/>
                <a:ea typeface="+mn-ea"/>
                <a:cs typeface="+mn-cs"/>
              </a:rPr>
              <a:t>ample the nodes CD</a:t>
            </a:r>
            <a:r>
              <a:rPr lang="en-US" sz="1200" kern="1200" baseline="0" dirty="0">
                <a:solidFill>
                  <a:srgbClr val="000000"/>
                </a:solidFill>
                <a:effectLst/>
                <a:latin typeface="Times New Roman" pitchFamily="16" charset="0"/>
                <a:ea typeface="+mn-ea"/>
                <a:cs typeface="+mn-cs"/>
              </a:rPr>
              <a:t> and </a:t>
            </a:r>
            <a:r>
              <a:rPr lang="en-US" sz="1200" kern="1200" dirty="0">
                <a:solidFill>
                  <a:srgbClr val="000000"/>
                </a:solidFill>
                <a:effectLst/>
                <a:latin typeface="Times New Roman" pitchFamily="16" charset="0"/>
                <a:ea typeface="+mn-ea"/>
                <a:cs typeface="+mn-cs"/>
              </a:rPr>
              <a:t>CF, if the corresponding edges in the input graph G participate in an open triangle. Here you can see that edges CD-CF in our initial graph form an open triangle, since there is</a:t>
            </a:r>
            <a:r>
              <a:rPr lang="en-US" sz="1200" kern="1200" baseline="0" dirty="0">
                <a:solidFill>
                  <a:srgbClr val="000000"/>
                </a:solidFill>
                <a:effectLst/>
                <a:latin typeface="Times New Roman" pitchFamily="16" charset="0"/>
                <a:ea typeface="+mn-ea"/>
                <a:cs typeface="+mn-cs"/>
              </a:rPr>
              <a:t> no </a:t>
            </a:r>
            <a:r>
              <a:rPr lang="en-US" sz="1200" kern="1200" dirty="0">
                <a:solidFill>
                  <a:srgbClr val="000000"/>
                </a:solidFill>
                <a:effectLst/>
                <a:latin typeface="Times New Roman" pitchFamily="16" charset="0"/>
                <a:ea typeface="+mn-ea"/>
                <a:cs typeface="+mn-cs"/>
              </a:rPr>
              <a:t>edge between nodes D, and F.</a:t>
            </a:r>
            <a:endParaRPr lang="el-GR" dirty="0"/>
          </a:p>
        </p:txBody>
      </p:sp>
    </p:spTree>
    <p:extLst>
      <p:ext uri="{BB962C8B-B14F-4D97-AF65-F5344CB8AC3E}">
        <p14:creationId xmlns:p14="http://schemas.microsoft.com/office/powerpoint/2010/main" val="912294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baseline="0" dirty="0">
                <a:solidFill>
                  <a:srgbClr val="000000"/>
                </a:solidFill>
                <a:effectLst/>
                <a:latin typeface="Times New Roman" pitchFamily="16" charset="0"/>
                <a:ea typeface="+mn-ea"/>
                <a:cs typeface="+mn-cs"/>
              </a:rPr>
              <a:t>Finding a vertex cover for the dual graph, means that for every edge in the dual graph, there is a node in the vertex cover that covers it. This means that in the original graph, for every open triangle, there is an edge that covers it. </a:t>
            </a:r>
            <a:r>
              <a:rPr lang="en-US" sz="1200" kern="1200" dirty="0">
                <a:solidFill>
                  <a:srgbClr val="000000"/>
                </a:solidFill>
                <a:effectLst/>
                <a:latin typeface="Times New Roman" pitchFamily="16" charset="0"/>
                <a:ea typeface="+mn-ea"/>
                <a:cs typeface="+mn-cs"/>
              </a:rPr>
              <a:t>For example, for our example dual graph a minimum vertex cover consists of the blue nodes. We map the solution for the MVC problem in the Dual graph to a solution of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in G by characterizing the corresponding edges as weak and the remaining as strong. Note that all the open triangles in</a:t>
            </a:r>
            <a:r>
              <a:rPr lang="en-US" sz="1200" kern="1200" baseline="0" dirty="0">
                <a:solidFill>
                  <a:srgbClr val="000000"/>
                </a:solidFill>
                <a:effectLst/>
                <a:latin typeface="Times New Roman" pitchFamily="16" charset="0"/>
                <a:ea typeface="+mn-ea"/>
                <a:cs typeface="+mn-cs"/>
              </a:rPr>
              <a:t> the original graph are covered.</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53</a:t>
            </a:fld>
            <a:endParaRPr lang="el-GR"/>
          </a:p>
        </p:txBody>
      </p:sp>
    </p:spTree>
    <p:extLst>
      <p:ext uri="{BB962C8B-B14F-4D97-AF65-F5344CB8AC3E}">
        <p14:creationId xmlns:p14="http://schemas.microsoft.com/office/powerpoint/2010/main" val="182171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extLst>
      <p:ext uri="{BB962C8B-B14F-4D97-AF65-F5344CB8AC3E}">
        <p14:creationId xmlns:p14="http://schemas.microsoft.com/office/powerpoint/2010/main" val="2810516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For the MVC problem there are known approximation algorithms with guaranteed approximation factor. So we can use these algorithms to approximate the solution of our </a:t>
            </a:r>
            <a:r>
              <a:rPr lang="en-US" sz="1200" kern="1200" dirty="0" err="1">
                <a:solidFill>
                  <a:srgbClr val="000000"/>
                </a:solidFill>
                <a:effectLst/>
                <a:latin typeface="Times New Roman" pitchFamily="16" charset="0"/>
                <a:ea typeface="+mn-ea"/>
                <a:cs typeface="+mn-cs"/>
              </a:rPr>
              <a:t>MinSTC</a:t>
            </a:r>
            <a:r>
              <a:rPr lang="en-US" sz="1200" kern="1200" dirty="0">
                <a:solidFill>
                  <a:srgbClr val="000000"/>
                </a:solidFill>
                <a:effectLst/>
                <a:latin typeface="Times New Roman" pitchFamily="16" charset="0"/>
                <a:ea typeface="+mn-ea"/>
                <a:cs typeface="+mn-cs"/>
              </a:rPr>
              <a:t> problem. The first algorithm produces a maximal matching on the dual graph D. Recall that a maximal matching is a collection of adjacent</a:t>
            </a:r>
            <a:r>
              <a:rPr lang="en-US" sz="1200" kern="1200" baseline="0" dirty="0">
                <a:solidFill>
                  <a:srgbClr val="000000"/>
                </a:solidFill>
                <a:effectLst/>
                <a:latin typeface="Times New Roman" pitchFamily="16" charset="0"/>
                <a:ea typeface="+mn-ea"/>
                <a:cs typeface="+mn-cs"/>
              </a:rPr>
              <a:t> edges where no additional edge can be added.</a:t>
            </a:r>
            <a:r>
              <a:rPr lang="en-US" sz="1200" kern="1200" dirty="0">
                <a:solidFill>
                  <a:srgbClr val="000000"/>
                </a:solidFill>
                <a:effectLst/>
                <a:latin typeface="Times New Roman" pitchFamily="16" charset="0"/>
                <a:ea typeface="+mn-ea"/>
                <a:cs typeface="+mn-cs"/>
              </a:rPr>
              <a:t> It has a constant approximation factor equals to 2. The second algorithm is a greedy algorithm which, at every step, greedily selects each time the vertex that covers the most uncovered edges. This</a:t>
            </a:r>
            <a:r>
              <a:rPr lang="en-US" sz="1200" kern="1200" baseline="0" dirty="0">
                <a:solidFill>
                  <a:srgbClr val="000000"/>
                </a:solidFill>
                <a:effectLst/>
                <a:latin typeface="Times New Roman" pitchFamily="16" charset="0"/>
                <a:ea typeface="+mn-ea"/>
                <a:cs typeface="+mn-cs"/>
              </a:rPr>
              <a:t> algorithm has approximation ratio </a:t>
            </a:r>
            <a:r>
              <a:rPr lang="en-US" sz="1200" kern="1200" baseline="0" dirty="0" err="1">
                <a:solidFill>
                  <a:srgbClr val="000000"/>
                </a:solidFill>
                <a:effectLst/>
                <a:latin typeface="Times New Roman" pitchFamily="16" charset="0"/>
                <a:ea typeface="+mn-ea"/>
                <a:cs typeface="+mn-cs"/>
              </a:rPr>
              <a:t>logn</a:t>
            </a:r>
            <a:r>
              <a:rPr lang="en-US" sz="1200" kern="1200" baseline="0" dirty="0">
                <a:solidFill>
                  <a:srgbClr val="000000"/>
                </a:solidFill>
                <a:effectLst/>
                <a:latin typeface="Times New Roman" pitchFamily="16" charset="0"/>
                <a:ea typeface="+mn-ea"/>
                <a:cs typeface="+mn-cs"/>
              </a:rPr>
              <a:t>. Given a vertex cover for the dual graph, </a:t>
            </a:r>
            <a:r>
              <a:rPr lang="en-US" sz="1200" kern="1200" dirty="0">
                <a:solidFill>
                  <a:srgbClr val="000000"/>
                </a:solidFill>
                <a:effectLst/>
                <a:latin typeface="Times New Roman" pitchFamily="16" charset="0"/>
                <a:ea typeface="+mn-ea"/>
                <a:cs typeface="+mn-cs"/>
              </a:rPr>
              <a:t>D, we characterize the corresponding  edges in original graph as weak and the remaining as Strong.</a:t>
            </a:r>
            <a:endParaRPr lang="en-US" dirty="0"/>
          </a:p>
        </p:txBody>
      </p:sp>
      <p:sp>
        <p:nvSpPr>
          <p:cNvPr id="4" name="Slide Number Placeholder 3"/>
          <p:cNvSpPr>
            <a:spLocks noGrp="1"/>
          </p:cNvSpPr>
          <p:nvPr>
            <p:ph type="sldNum" idx="10"/>
          </p:nvPr>
        </p:nvSpPr>
        <p:spPr/>
        <p:txBody>
          <a:bodyPr/>
          <a:lstStyle/>
          <a:p>
            <a:fld id="{FBA62518-5D63-492D-AF27-0C53E15C9383}" type="slidenum">
              <a:rPr lang="el-GR" smtClean="0"/>
              <a:pPr/>
              <a:t>57</a:t>
            </a:fld>
            <a:endParaRPr lang="el-GR"/>
          </a:p>
        </p:txBody>
      </p:sp>
    </p:spTree>
    <p:extLst>
      <p:ext uri="{BB962C8B-B14F-4D97-AF65-F5344CB8AC3E}">
        <p14:creationId xmlns:p14="http://schemas.microsoft.com/office/powerpoint/2010/main" val="142847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3ABD52-74BE-4247-BABB-ACC1D78FBF28}" type="slidenum">
              <a:rPr lang="el-GR"/>
              <a:pPr/>
              <a:t>58</a:t>
            </a:fld>
            <a:endParaRPr lang="el-GR"/>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The overall goal of our experiments is to test if the labeling that we obtain by enforcing the STC property has any practical utility. That is,</a:t>
            </a:r>
            <a:r>
              <a:rPr lang="en-US" sz="1200" kern="1200" baseline="0" dirty="0">
                <a:solidFill>
                  <a:srgbClr val="000000"/>
                </a:solidFill>
                <a:effectLst/>
                <a:latin typeface="Times New Roman" pitchFamily="16" charset="0"/>
                <a:ea typeface="+mn-ea"/>
                <a:cs typeface="+mn-cs"/>
              </a:rPr>
              <a:t> if the labels Strong and Weak that we assign, correspond to empirical notions of strength and weakness. </a:t>
            </a:r>
            <a:endParaRPr lang="el-GR" dirty="0"/>
          </a:p>
        </p:txBody>
      </p:sp>
    </p:spTree>
    <p:extLst>
      <p:ext uri="{BB962C8B-B14F-4D97-AF65-F5344CB8AC3E}">
        <p14:creationId xmlns:p14="http://schemas.microsoft.com/office/powerpoint/2010/main" val="2045404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E79F54-6B6F-4263-9AD2-83AFC95D7144}" type="slidenum">
              <a:rPr lang="el-GR"/>
              <a:pPr/>
              <a:t>59</a:t>
            </a:fld>
            <a:endParaRPr lang="el-GR"/>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For our experiments we use 5 datasets. Actors and Authors datasets are collaboration networks between movie actors and authors respectively. Les miserable is a network of co-appearances between characters of Victor Hugo’s novel. Karate club is a toy example of a social network and amazon books is a co-purchasing network. In this table you can see some statistics about size of the graphs in terms</a:t>
            </a:r>
            <a:r>
              <a:rPr lang="en-US" sz="1200" kern="1200" baseline="0" dirty="0">
                <a:solidFill>
                  <a:srgbClr val="000000"/>
                </a:solidFill>
                <a:effectLst/>
                <a:latin typeface="Times New Roman" pitchFamily="16" charset="0"/>
                <a:ea typeface="+mn-ea"/>
                <a:cs typeface="+mn-cs"/>
              </a:rPr>
              <a:t> of number of nodes and edges</a:t>
            </a:r>
            <a:r>
              <a:rPr lang="en-US" sz="1200" kern="1200" dirty="0">
                <a:solidFill>
                  <a:srgbClr val="000000"/>
                </a:solidFill>
                <a:effectLst/>
                <a:latin typeface="Times New Roman" pitchFamily="16" charset="0"/>
                <a:ea typeface="+mn-ea"/>
                <a:cs typeface="+mn-cs"/>
              </a:rPr>
              <a:t>.</a:t>
            </a:r>
            <a:endParaRPr lang="el-GR" dirty="0"/>
          </a:p>
        </p:txBody>
      </p:sp>
    </p:spTree>
    <p:extLst>
      <p:ext uri="{BB962C8B-B14F-4D97-AF65-F5344CB8AC3E}">
        <p14:creationId xmlns:p14="http://schemas.microsoft.com/office/powerpoint/2010/main" val="847387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In</a:t>
            </a:r>
            <a:r>
              <a:rPr lang="en-US" sz="1200" kern="1200" baseline="0" dirty="0">
                <a:solidFill>
                  <a:srgbClr val="000000"/>
                </a:solidFill>
                <a:effectLst/>
                <a:latin typeface="Times New Roman" pitchFamily="16" charset="0"/>
                <a:ea typeface="+mn-ea"/>
                <a:cs typeface="+mn-cs"/>
              </a:rPr>
              <a:t> this table you can see the number of strong and weak edges produced by the</a:t>
            </a:r>
            <a:r>
              <a:rPr lang="en-US" sz="1200" kern="1200" dirty="0">
                <a:solidFill>
                  <a:srgbClr val="000000"/>
                </a:solidFill>
                <a:effectLst/>
                <a:latin typeface="Times New Roman" pitchFamily="16" charset="0"/>
                <a:ea typeface="+mn-ea"/>
                <a:cs typeface="+mn-cs"/>
              </a:rPr>
              <a:t> Greedy and Maximal matching algorithms. Even though maximal matching algorithm has a better approximation factor, Greedy algorithm produces more strong edges. So, in the following we present only the results for Greedy algorithm. All</a:t>
            </a:r>
            <a:r>
              <a:rPr lang="en-US" sz="1200" kern="1200" baseline="0" dirty="0">
                <a:solidFill>
                  <a:srgbClr val="000000"/>
                </a:solidFill>
                <a:effectLst/>
                <a:latin typeface="Times New Roman" pitchFamily="16" charset="0"/>
                <a:ea typeface="+mn-ea"/>
                <a:cs typeface="+mn-cs"/>
              </a:rPr>
              <a:t> our </a:t>
            </a:r>
            <a:r>
              <a:rPr lang="en-US" sz="1200" kern="1200" dirty="0">
                <a:solidFill>
                  <a:srgbClr val="000000"/>
                </a:solidFill>
                <a:effectLst/>
                <a:latin typeface="Times New Roman" pitchFamily="16" charset="0"/>
                <a:ea typeface="+mn-ea"/>
                <a:cs typeface="+mn-cs"/>
              </a:rPr>
              <a:t>observations also hold for maximal matching algorithm. (if you are interested you can see the results for maximal matching algorithm in our paper).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60</a:t>
            </a:fld>
            <a:endParaRPr lang="el-GR"/>
          </a:p>
        </p:txBody>
      </p:sp>
    </p:spTree>
    <p:extLst>
      <p:ext uri="{BB962C8B-B14F-4D97-AF65-F5344CB8AC3E}">
        <p14:creationId xmlns:p14="http://schemas.microsoft.com/office/powerpoint/2010/main" val="1720551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622C82-DF7C-4CF4-AA72-DCD9E583F04A}" type="slidenum">
              <a:rPr lang="el-GR"/>
              <a:pPr/>
              <a:t>61</a:t>
            </a:fld>
            <a:endParaRPr lang="el-GR"/>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For the first set of experiments we want to understand if there is a correlation between the assigned label and an empirical measure of tie strength. For this experiment we use the Actors, Authors and Les </a:t>
            </a:r>
            <a:r>
              <a:rPr lang="en-US" sz="1200" kern="1200" dirty="0" err="1">
                <a:solidFill>
                  <a:srgbClr val="000000"/>
                </a:solidFill>
                <a:effectLst/>
                <a:latin typeface="Times New Roman" pitchFamily="16" charset="0"/>
                <a:ea typeface="+mn-ea"/>
                <a:cs typeface="+mn-cs"/>
              </a:rPr>
              <a:t>Miserables</a:t>
            </a:r>
            <a:r>
              <a:rPr lang="en-US" sz="1200" kern="1200" dirty="0">
                <a:solidFill>
                  <a:srgbClr val="000000"/>
                </a:solidFill>
                <a:effectLst/>
                <a:latin typeface="Times New Roman" pitchFamily="16" charset="0"/>
                <a:ea typeface="+mn-ea"/>
                <a:cs typeface="+mn-cs"/>
              </a:rPr>
              <a:t> datasets for which we can compute edge</a:t>
            </a:r>
            <a:r>
              <a:rPr lang="en-US" sz="1200" kern="1200" baseline="0" dirty="0">
                <a:solidFill>
                  <a:srgbClr val="000000"/>
                </a:solidFill>
                <a:effectLst/>
                <a:latin typeface="Times New Roman" pitchFamily="16" charset="0"/>
                <a:ea typeface="+mn-ea"/>
                <a:cs typeface="+mn-cs"/>
              </a:rPr>
              <a:t> weights</a:t>
            </a:r>
            <a:r>
              <a:rPr lang="en-US" sz="1200" kern="1200" dirty="0">
                <a:solidFill>
                  <a:srgbClr val="000000"/>
                </a:solidFill>
                <a:effectLst/>
                <a:latin typeface="Times New Roman" pitchFamily="16" charset="0"/>
                <a:ea typeface="+mn-ea"/>
                <a:cs typeface="+mn-cs"/>
              </a:rPr>
              <a:t>. The edge weights measure the amount of common activity between the nodes. More specifically, weights in actors dataset represent the number of movies in common, in authors, the number of papers in common, and in Les </a:t>
            </a:r>
            <a:r>
              <a:rPr lang="en-US" sz="1200" kern="1200" dirty="0" err="1">
                <a:solidFill>
                  <a:srgbClr val="000000"/>
                </a:solidFill>
                <a:effectLst/>
                <a:latin typeface="Times New Roman" pitchFamily="16" charset="0"/>
                <a:ea typeface="+mn-ea"/>
                <a:cs typeface="+mn-cs"/>
              </a:rPr>
              <a:t>Miserables</a:t>
            </a:r>
            <a:r>
              <a:rPr lang="en-US" sz="1200" kern="1200" dirty="0">
                <a:solidFill>
                  <a:srgbClr val="000000"/>
                </a:solidFill>
                <a:effectLst/>
                <a:latin typeface="Times New Roman" pitchFamily="16" charset="0"/>
                <a:ea typeface="+mn-ea"/>
                <a:cs typeface="+mn-cs"/>
              </a:rPr>
              <a:t>  the number of co-appearances between two characters in the same chapter. Ideally we want the mean weight of strong edges to be higher than the mean weight of weak edges. And this is actually the case for all datasets. Using the t-test we verified that the differences we observe are statistically significant.</a:t>
            </a:r>
            <a:endParaRPr lang="el-GR" dirty="0"/>
          </a:p>
        </p:txBody>
      </p:sp>
    </p:spTree>
    <p:extLst>
      <p:ext uri="{BB962C8B-B14F-4D97-AF65-F5344CB8AC3E}">
        <p14:creationId xmlns:p14="http://schemas.microsoft.com/office/powerpoint/2010/main" val="107161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The frequency of common activity between two users is obviously a strong indicator of tie strength but it may also be an artifact of the general frequent activity. For example two researchers may have a lot of papers together, and the reason is just because they have written many papers in general. So, another indicator of Tie strength is the fraction of the activity of two individuals that is devoted to their relationship, Specifically, we use </a:t>
            </a:r>
            <a:r>
              <a:rPr lang="en-US" sz="1200" kern="1200" dirty="0" err="1">
                <a:solidFill>
                  <a:srgbClr val="000000"/>
                </a:solidFill>
                <a:effectLst/>
                <a:latin typeface="Times New Roman" pitchFamily="16" charset="0"/>
                <a:ea typeface="+mn-ea"/>
                <a:cs typeface="+mn-cs"/>
              </a:rPr>
              <a:t>Jaccard</a:t>
            </a:r>
            <a:r>
              <a:rPr lang="en-US" sz="1200" kern="1200" dirty="0">
                <a:solidFill>
                  <a:srgbClr val="000000"/>
                </a:solidFill>
                <a:effectLst/>
                <a:latin typeface="Times New Roman" pitchFamily="16" charset="0"/>
                <a:ea typeface="+mn-ea"/>
                <a:cs typeface="+mn-cs"/>
              </a:rPr>
              <a:t> Similarity of the activity</a:t>
            </a:r>
            <a:r>
              <a:rPr lang="en-US" sz="1200" kern="1200" baseline="0" dirty="0">
                <a:solidFill>
                  <a:srgbClr val="000000"/>
                </a:solidFill>
                <a:effectLst/>
                <a:latin typeface="Times New Roman" pitchFamily="16" charset="0"/>
                <a:ea typeface="+mn-ea"/>
                <a:cs typeface="+mn-cs"/>
              </a:rPr>
              <a:t> sets</a:t>
            </a:r>
            <a:r>
              <a:rPr lang="en-US" sz="1200" kern="1200" dirty="0">
                <a:solidFill>
                  <a:srgbClr val="000000"/>
                </a:solidFill>
                <a:effectLst/>
                <a:latin typeface="Times New Roman" pitchFamily="16" charset="0"/>
                <a:ea typeface="+mn-ea"/>
                <a:cs typeface="+mn-cs"/>
              </a:rPr>
              <a:t>. For example for authors dataset the </a:t>
            </a:r>
            <a:r>
              <a:rPr lang="en-US" sz="1200" kern="1200" dirty="0" err="1">
                <a:solidFill>
                  <a:srgbClr val="000000"/>
                </a:solidFill>
                <a:effectLst/>
                <a:latin typeface="Times New Roman" pitchFamily="16" charset="0"/>
                <a:ea typeface="+mn-ea"/>
                <a:cs typeface="+mn-cs"/>
              </a:rPr>
              <a:t>jaccard</a:t>
            </a:r>
            <a:r>
              <a:rPr lang="en-US" sz="1200" kern="1200" dirty="0">
                <a:solidFill>
                  <a:srgbClr val="000000"/>
                </a:solidFill>
                <a:effectLst/>
                <a:latin typeface="Times New Roman" pitchFamily="16" charset="0"/>
                <a:ea typeface="+mn-ea"/>
                <a:cs typeface="+mn-cs"/>
              </a:rPr>
              <a:t> similarity between two authors is defined as the number of papers they have together over the total number of papers that they have written. Again, in that table you can see that the </a:t>
            </a:r>
            <a:r>
              <a:rPr lang="en-US" sz="1200" kern="1200" dirty="0" err="1">
                <a:solidFill>
                  <a:srgbClr val="000000"/>
                </a:solidFill>
                <a:effectLst/>
                <a:latin typeface="Times New Roman" pitchFamily="16" charset="0"/>
                <a:ea typeface="+mn-ea"/>
                <a:cs typeface="+mn-cs"/>
              </a:rPr>
              <a:t>Jaccard</a:t>
            </a:r>
            <a:r>
              <a:rPr lang="en-US" sz="1200" kern="1200" dirty="0">
                <a:solidFill>
                  <a:srgbClr val="000000"/>
                </a:solidFill>
                <a:effectLst/>
                <a:latin typeface="Times New Roman" pitchFamily="16" charset="0"/>
                <a:ea typeface="+mn-ea"/>
                <a:cs typeface="+mn-cs"/>
              </a:rPr>
              <a:t> Similarity of Strong edges, is higher than the </a:t>
            </a:r>
            <a:r>
              <a:rPr lang="en-US" sz="1200" kern="1200" dirty="0" err="1">
                <a:solidFill>
                  <a:srgbClr val="000000"/>
                </a:solidFill>
                <a:effectLst/>
                <a:latin typeface="Times New Roman" pitchFamily="16" charset="0"/>
                <a:ea typeface="+mn-ea"/>
                <a:cs typeface="+mn-cs"/>
              </a:rPr>
              <a:t>Jaccard</a:t>
            </a:r>
            <a:r>
              <a:rPr lang="en-US" sz="1200" kern="1200" dirty="0">
                <a:solidFill>
                  <a:srgbClr val="000000"/>
                </a:solidFill>
                <a:effectLst/>
                <a:latin typeface="Times New Roman" pitchFamily="16" charset="0"/>
                <a:ea typeface="+mn-ea"/>
                <a:cs typeface="+mn-cs"/>
              </a:rPr>
              <a:t> Similarity of Weak edges. Here we do not have results for Les </a:t>
            </a:r>
            <a:r>
              <a:rPr lang="en-US" sz="1200" kern="1200" dirty="0" err="1">
                <a:solidFill>
                  <a:srgbClr val="000000"/>
                </a:solidFill>
                <a:effectLst/>
                <a:latin typeface="Times New Roman" pitchFamily="16" charset="0"/>
                <a:ea typeface="+mn-ea"/>
                <a:cs typeface="+mn-cs"/>
              </a:rPr>
              <a:t>Miserables</a:t>
            </a:r>
            <a:r>
              <a:rPr lang="en-US" sz="1200" kern="1200" dirty="0">
                <a:solidFill>
                  <a:srgbClr val="000000"/>
                </a:solidFill>
                <a:effectLst/>
                <a:latin typeface="Times New Roman" pitchFamily="16" charset="0"/>
                <a:ea typeface="+mn-ea"/>
                <a:cs typeface="+mn-cs"/>
              </a:rPr>
              <a:t> dataset because we do not have the information about the set of chapters in which a character appears.</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62</a:t>
            </a:fld>
            <a:endParaRPr lang="el-GR"/>
          </a:p>
        </p:txBody>
      </p:sp>
    </p:spTree>
    <p:extLst>
      <p:ext uri="{BB962C8B-B14F-4D97-AF65-F5344CB8AC3E}">
        <p14:creationId xmlns:p14="http://schemas.microsoft.com/office/powerpoint/2010/main" val="46319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For the second set of experiments we check whether the labeling that we obtain validates the idea behind the strength of weak ties. </a:t>
            </a:r>
            <a:r>
              <a:rPr lang="en-US" sz="1200" kern="1200" dirty="0" err="1">
                <a:solidFill>
                  <a:srgbClr val="000000"/>
                </a:solidFill>
                <a:effectLst/>
                <a:latin typeface="Times New Roman" pitchFamily="16" charset="0"/>
                <a:ea typeface="+mn-ea"/>
                <a:cs typeface="+mn-cs"/>
              </a:rPr>
              <a:t>Granoveter</a:t>
            </a:r>
            <a:r>
              <a:rPr lang="en-US" sz="1200" kern="1200" dirty="0">
                <a:solidFill>
                  <a:srgbClr val="000000"/>
                </a:solidFill>
                <a:effectLst/>
                <a:latin typeface="Times New Roman" pitchFamily="16" charset="0"/>
                <a:ea typeface="+mn-ea"/>
                <a:cs typeface="+mn-cs"/>
              </a:rPr>
              <a:t> in his seminal paper The </a:t>
            </a:r>
            <a:r>
              <a:rPr lang="en-US" sz="1200" kern="1200" dirty="0" err="1">
                <a:solidFill>
                  <a:srgbClr val="000000"/>
                </a:solidFill>
                <a:effectLst/>
                <a:latin typeface="Times New Roman" pitchFamily="16" charset="0"/>
                <a:ea typeface="+mn-ea"/>
                <a:cs typeface="+mn-cs"/>
              </a:rPr>
              <a:t>Stregth</a:t>
            </a:r>
            <a:r>
              <a:rPr lang="en-US" sz="1200" kern="1200" baseline="0" dirty="0">
                <a:solidFill>
                  <a:srgbClr val="000000"/>
                </a:solidFill>
                <a:effectLst/>
                <a:latin typeface="Times New Roman" pitchFamily="16" charset="0"/>
                <a:ea typeface="+mn-ea"/>
                <a:cs typeface="+mn-cs"/>
              </a:rPr>
              <a:t> of Weak Ties, observed </a:t>
            </a:r>
            <a:r>
              <a:rPr lang="en-US" sz="1200" kern="1200" dirty="0">
                <a:solidFill>
                  <a:srgbClr val="000000"/>
                </a:solidFill>
                <a:effectLst/>
                <a:latin typeface="Times New Roman" pitchFamily="16" charset="0"/>
                <a:ea typeface="+mn-ea"/>
                <a:cs typeface="+mn-cs"/>
              </a:rPr>
              <a:t>that people tend to learn information leading to new jobs through acquaintances, that is, weak relationships, rather</a:t>
            </a:r>
            <a:r>
              <a:rPr lang="en-US" sz="1200" kern="1200" baseline="0" dirty="0">
                <a:solidFill>
                  <a:srgbClr val="000000"/>
                </a:solidFill>
                <a:effectLst/>
                <a:latin typeface="Times New Roman" pitchFamily="16" charset="0"/>
                <a:ea typeface="+mn-ea"/>
                <a:cs typeface="+mn-cs"/>
              </a:rPr>
              <a:t> than</a:t>
            </a:r>
            <a:r>
              <a:rPr lang="en-US" sz="1200" kern="1200" dirty="0">
                <a:solidFill>
                  <a:srgbClr val="000000"/>
                </a:solidFill>
                <a:effectLst/>
                <a:latin typeface="Times New Roman" pitchFamily="16" charset="0"/>
                <a:ea typeface="+mn-ea"/>
                <a:cs typeface="+mn-cs"/>
              </a:rPr>
              <a:t> from close friends,</a:t>
            </a:r>
            <a:r>
              <a:rPr lang="en-US" sz="1200" kern="1200" baseline="0" dirty="0">
                <a:solidFill>
                  <a:srgbClr val="000000"/>
                </a:solidFill>
                <a:effectLst/>
                <a:latin typeface="Times New Roman" pitchFamily="16" charset="0"/>
                <a:ea typeface="+mn-ea"/>
                <a:cs typeface="+mn-cs"/>
              </a:rPr>
              <a:t> that is,</a:t>
            </a:r>
            <a:r>
              <a:rPr lang="en-US" sz="1200" kern="1200" dirty="0">
                <a:solidFill>
                  <a:srgbClr val="000000"/>
                </a:solidFill>
                <a:effectLst/>
                <a:latin typeface="Times New Roman" pitchFamily="16" charset="0"/>
                <a:ea typeface="+mn-ea"/>
                <a:cs typeface="+mn-cs"/>
              </a:rPr>
              <a:t> strong relationships. Easley and Kleinberg explain that using</a:t>
            </a:r>
            <a:r>
              <a:rPr lang="en-US" sz="1200" kern="1200" baseline="0" dirty="0">
                <a:solidFill>
                  <a:srgbClr val="000000"/>
                </a:solidFill>
                <a:effectLst/>
                <a:latin typeface="Times New Roman" pitchFamily="16" charset="0"/>
                <a:ea typeface="+mn-ea"/>
                <a:cs typeface="+mn-cs"/>
              </a:rPr>
              <a:t> a graph theoretic formalization. They </a:t>
            </a:r>
            <a:r>
              <a:rPr lang="en-US" sz="1200" kern="1200" dirty="0">
                <a:solidFill>
                  <a:srgbClr val="000000"/>
                </a:solidFill>
                <a:effectLst/>
                <a:latin typeface="Times New Roman" pitchFamily="16" charset="0"/>
                <a:ea typeface="+mn-ea"/>
                <a:cs typeface="+mn-cs"/>
              </a:rPr>
              <a:t>view</a:t>
            </a:r>
            <a:r>
              <a:rPr lang="en-US" sz="1200" kern="1200" baseline="0" dirty="0">
                <a:solidFill>
                  <a:srgbClr val="000000"/>
                </a:solidFill>
                <a:effectLst/>
                <a:latin typeface="Times New Roman" pitchFamily="16" charset="0"/>
                <a:ea typeface="+mn-ea"/>
                <a:cs typeface="+mn-cs"/>
              </a:rPr>
              <a:t> the social network as partitioned into communities, where each community has access to different information. Their claim is that </a:t>
            </a:r>
            <a:r>
              <a:rPr lang="en-US" sz="1200" kern="1200" dirty="0">
                <a:solidFill>
                  <a:srgbClr val="000000"/>
                </a:solidFill>
                <a:effectLst/>
                <a:latin typeface="Times New Roman" pitchFamily="16" charset="0"/>
                <a:ea typeface="+mn-ea"/>
                <a:cs typeface="+mn-cs"/>
              </a:rPr>
              <a:t>acquaintances act as bridges between then</a:t>
            </a:r>
            <a:r>
              <a:rPr lang="en-US" sz="1200" kern="1200" baseline="0" dirty="0">
                <a:solidFill>
                  <a:srgbClr val="000000"/>
                </a:solidFill>
                <a:effectLst/>
                <a:latin typeface="Times New Roman" pitchFamily="16" charset="0"/>
                <a:ea typeface="+mn-ea"/>
                <a:cs typeface="+mn-cs"/>
              </a:rPr>
              <a:t> </a:t>
            </a:r>
            <a:r>
              <a:rPr lang="en-US" sz="1200" kern="1200" dirty="0">
                <a:solidFill>
                  <a:srgbClr val="000000"/>
                </a:solidFill>
                <a:effectLst/>
                <a:latin typeface="Times New Roman" pitchFamily="16" charset="0"/>
                <a:ea typeface="+mn-ea"/>
                <a:cs typeface="+mn-cs"/>
              </a:rPr>
              <a:t>different communities, giving access to new information. On the other hand, most of close friends belong to the same community, and thus they cannot provide new information.</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63</a:t>
            </a:fld>
            <a:endParaRPr lang="el-GR"/>
          </a:p>
        </p:txBody>
      </p:sp>
    </p:spTree>
    <p:extLst>
      <p:ext uri="{BB962C8B-B14F-4D97-AF65-F5344CB8AC3E}">
        <p14:creationId xmlns:p14="http://schemas.microsoft.com/office/powerpoint/2010/main" val="3587453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Our goal</a:t>
            </a:r>
            <a:r>
              <a:rPr lang="en-US" sz="1200" kern="1200" baseline="0" dirty="0">
                <a:solidFill>
                  <a:srgbClr val="000000"/>
                </a:solidFill>
                <a:effectLst/>
                <a:latin typeface="Times New Roman" pitchFamily="16" charset="0"/>
                <a:ea typeface="+mn-ea"/>
                <a:cs typeface="+mn-cs"/>
              </a:rPr>
              <a:t> is to see if our labeling agrees with the hypothesis of Easley and Kleinberg. For this experiment </a:t>
            </a:r>
            <a:r>
              <a:rPr lang="en-US" sz="1200" kern="1200" dirty="0">
                <a:solidFill>
                  <a:srgbClr val="000000"/>
                </a:solidFill>
                <a:effectLst/>
                <a:latin typeface="Times New Roman" pitchFamily="16" charset="0"/>
                <a:ea typeface="+mn-ea"/>
                <a:cs typeface="+mn-cs"/>
              </a:rPr>
              <a:t>we use two datasets with known communities. Amazon books dataset contains a set of books about US politics. There are three communities depending of the political view of the books:  liberal, conservative and neutral.</a:t>
            </a:r>
          </a:p>
          <a:p>
            <a:r>
              <a:rPr lang="en-US" sz="1200" kern="1200" dirty="0">
                <a:solidFill>
                  <a:srgbClr val="000000"/>
                </a:solidFill>
                <a:effectLst/>
                <a:latin typeface="Times New Roman" pitchFamily="16" charset="0"/>
                <a:ea typeface="+mn-ea"/>
                <a:cs typeface="+mn-cs"/>
              </a:rPr>
              <a:t>The second one is the. Karate Club graph which consists of two different fractions within the members of a karate club centered around the two trainers. The figure shows the graph and the two communities in different color.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64</a:t>
            </a:fld>
            <a:endParaRPr lang="el-GR"/>
          </a:p>
        </p:txBody>
      </p:sp>
    </p:spTree>
    <p:extLst>
      <p:ext uri="{BB962C8B-B14F-4D97-AF65-F5344CB8AC3E}">
        <p14:creationId xmlns:p14="http://schemas.microsoft.com/office/powerpoint/2010/main" val="152025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7838DE-C6C6-4E8A-8D81-FE653A1CFDDF}" type="slidenum">
              <a:rPr lang="el-GR"/>
              <a:pPr/>
              <a:t>65</a:t>
            </a:fld>
            <a:endParaRPr lang="el-GR"/>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a:solidFill>
                  <a:srgbClr val="000000"/>
                </a:solidFill>
                <a:effectLst/>
                <a:latin typeface="Times New Roman" pitchFamily="16" charset="0"/>
                <a:ea typeface="+mn-ea"/>
                <a:cs typeface="+mn-cs"/>
              </a:rPr>
              <a:t>Given a</a:t>
            </a:r>
            <a:r>
              <a:rPr lang="en-US" sz="1200" kern="1200" baseline="0" dirty="0">
                <a:solidFill>
                  <a:srgbClr val="000000"/>
                </a:solidFill>
                <a:effectLst/>
                <a:latin typeface="Times New Roman" pitchFamily="16" charset="0"/>
                <a:ea typeface="+mn-ea"/>
                <a:cs typeface="+mn-cs"/>
              </a:rPr>
              <a:t> labeling of the edges as Strong or Weak, in accordance with the hypothesis of Easley and Kleinberg the</a:t>
            </a:r>
            <a:r>
              <a:rPr lang="en-US" sz="1200" kern="1200" dirty="0">
                <a:solidFill>
                  <a:srgbClr val="000000"/>
                </a:solidFill>
                <a:effectLst/>
                <a:latin typeface="Times New Roman" pitchFamily="16" charset="0"/>
                <a:ea typeface="+mn-ea"/>
                <a:cs typeface="+mn-cs"/>
              </a:rPr>
              <a:t> weak edges should act as bridges in a graph. More specifically, we want most of edges between communities, the inter-community edges to be labeled weak.</a:t>
            </a:r>
          </a:p>
          <a:p>
            <a:r>
              <a:rPr lang="en-US" sz="1200" kern="1200" dirty="0">
                <a:solidFill>
                  <a:srgbClr val="000000"/>
                </a:solidFill>
                <a:effectLst/>
                <a:latin typeface="Times New Roman" pitchFamily="16" charset="0"/>
                <a:ea typeface="+mn-ea"/>
                <a:cs typeface="+mn-cs"/>
              </a:rPr>
              <a:t>To measure this we define </a:t>
            </a:r>
            <a:r>
              <a:rPr lang="en-US" sz="1200" kern="1200" dirty="0" err="1">
                <a:solidFill>
                  <a:srgbClr val="000000"/>
                </a:solidFill>
                <a:effectLst/>
                <a:latin typeface="Times New Roman" pitchFamily="16" charset="0"/>
                <a:ea typeface="+mn-ea"/>
                <a:cs typeface="+mn-cs"/>
              </a:rPr>
              <a:t>R_w</a:t>
            </a:r>
            <a:r>
              <a:rPr lang="en-US" sz="1200" kern="1200" dirty="0">
                <a:solidFill>
                  <a:srgbClr val="000000"/>
                </a:solidFill>
                <a:effectLst/>
                <a:latin typeface="Times New Roman" pitchFamily="16" charset="0"/>
                <a:ea typeface="+mn-ea"/>
                <a:cs typeface="+mn-cs"/>
              </a:rPr>
              <a:t> as the fraction of inter-community edges that are labeled weak, and we would like this to be close to 1.</a:t>
            </a:r>
          </a:p>
          <a:p>
            <a:r>
              <a:rPr lang="en-US" sz="1200" kern="1200" dirty="0">
                <a:solidFill>
                  <a:srgbClr val="000000"/>
                </a:solidFill>
                <a:effectLst/>
                <a:latin typeface="Times New Roman" pitchFamily="16" charset="0"/>
                <a:ea typeface="+mn-ea"/>
                <a:cs typeface="+mn-cs"/>
              </a:rPr>
              <a:t>Furthermore, we would like most of the strong edges to be confined within a community, to be intra community edges. </a:t>
            </a:r>
          </a:p>
          <a:p>
            <a:r>
              <a:rPr lang="en-US" sz="1200" kern="1200" dirty="0">
                <a:solidFill>
                  <a:srgbClr val="000000"/>
                </a:solidFill>
                <a:effectLst/>
                <a:latin typeface="Times New Roman" pitchFamily="16" charset="0"/>
                <a:ea typeface="+mn-ea"/>
                <a:cs typeface="+mn-cs"/>
              </a:rPr>
              <a:t>In order to measure this, we define P_s as the fraction of Strong edges that are intra-community edges. Again we want this to be close to 1.</a:t>
            </a:r>
          </a:p>
          <a:p>
            <a:endParaRPr lang="en-US" sz="1200" kern="1200" dirty="0">
              <a:solidFill>
                <a:srgbClr val="000000"/>
              </a:solidFill>
              <a:effectLst/>
              <a:latin typeface="Times New Roman" pitchFamily="16" charset="0"/>
              <a:ea typeface="+mn-ea"/>
              <a:cs typeface="+mn-cs"/>
            </a:endParaRPr>
          </a:p>
          <a:p>
            <a:r>
              <a:rPr lang="en-US" sz="1200" kern="1200" dirty="0">
                <a:solidFill>
                  <a:srgbClr val="000000"/>
                </a:solidFill>
                <a:effectLst/>
                <a:latin typeface="Times New Roman" pitchFamily="16" charset="0"/>
                <a:ea typeface="+mn-ea"/>
                <a:cs typeface="+mn-cs"/>
              </a:rPr>
              <a:t>In this table you see the results for our 2 datasets. For the Karate Club we have a perfect precision and a perfect recall. That means that all inter-community edges are weak, and all of strong labels are on</a:t>
            </a:r>
            <a:r>
              <a:rPr lang="en-US" sz="1200" kern="1200" baseline="0" dirty="0">
                <a:solidFill>
                  <a:srgbClr val="000000"/>
                </a:solidFill>
                <a:effectLst/>
                <a:latin typeface="Times New Roman" pitchFamily="16" charset="0"/>
                <a:ea typeface="+mn-ea"/>
                <a:cs typeface="+mn-cs"/>
              </a:rPr>
              <a:t> </a:t>
            </a:r>
            <a:r>
              <a:rPr lang="en-US" sz="1200" kern="1200" dirty="0">
                <a:solidFill>
                  <a:srgbClr val="000000"/>
                </a:solidFill>
                <a:effectLst/>
                <a:latin typeface="Times New Roman" pitchFamily="16" charset="0"/>
                <a:ea typeface="+mn-ea"/>
                <a:cs typeface="+mn-cs"/>
              </a:rPr>
              <a:t>intra-community edges. For</a:t>
            </a:r>
            <a:r>
              <a:rPr lang="en-US" sz="1200" kern="1200" baseline="0" dirty="0">
                <a:solidFill>
                  <a:srgbClr val="000000"/>
                </a:solidFill>
                <a:effectLst/>
                <a:latin typeface="Times New Roman" pitchFamily="16" charset="0"/>
                <a:ea typeface="+mn-ea"/>
                <a:cs typeface="+mn-cs"/>
              </a:rPr>
              <a:t> the </a:t>
            </a:r>
            <a:r>
              <a:rPr lang="en-US" sz="1200" kern="1200" dirty="0">
                <a:solidFill>
                  <a:srgbClr val="000000"/>
                </a:solidFill>
                <a:effectLst/>
                <a:latin typeface="Times New Roman" pitchFamily="16" charset="0"/>
                <a:ea typeface="+mn-ea"/>
                <a:cs typeface="+mn-cs"/>
              </a:rPr>
              <a:t>Amazon Book Dataset we have P_s</a:t>
            </a:r>
            <a:r>
              <a:rPr lang="en-US" sz="1200" kern="1200" baseline="0" dirty="0">
                <a:solidFill>
                  <a:srgbClr val="000000"/>
                </a:solidFill>
                <a:effectLst/>
                <a:latin typeface="Times New Roman" pitchFamily="16" charset="0"/>
                <a:ea typeface="+mn-ea"/>
                <a:cs typeface="+mn-cs"/>
              </a:rPr>
              <a:t> greater than 80% and </a:t>
            </a:r>
            <a:r>
              <a:rPr lang="en-US" sz="1200" kern="1200" baseline="0" dirty="0" err="1">
                <a:solidFill>
                  <a:srgbClr val="000000"/>
                </a:solidFill>
                <a:effectLst/>
                <a:latin typeface="Times New Roman" pitchFamily="16" charset="0"/>
                <a:ea typeface="+mn-ea"/>
                <a:cs typeface="+mn-cs"/>
              </a:rPr>
              <a:t>R_w</a:t>
            </a:r>
            <a:r>
              <a:rPr lang="en-US" sz="1200" kern="1200" baseline="0" dirty="0">
                <a:solidFill>
                  <a:srgbClr val="000000"/>
                </a:solidFill>
                <a:effectLst/>
                <a:latin typeface="Times New Roman" pitchFamily="16" charset="0"/>
                <a:ea typeface="+mn-ea"/>
                <a:cs typeface="+mn-cs"/>
              </a:rPr>
              <a:t> close to 70%. The</a:t>
            </a:r>
            <a:r>
              <a:rPr lang="en-US" sz="1200" kern="1200" dirty="0">
                <a:solidFill>
                  <a:srgbClr val="000000"/>
                </a:solidFill>
                <a:effectLst/>
                <a:latin typeface="Times New Roman" pitchFamily="16" charset="0"/>
                <a:ea typeface="+mn-ea"/>
                <a:cs typeface="+mn-cs"/>
              </a:rPr>
              <a:t> </a:t>
            </a:r>
            <a:r>
              <a:rPr lang="en-US" sz="1200" kern="1200" dirty="0" err="1">
                <a:solidFill>
                  <a:srgbClr val="000000"/>
                </a:solidFill>
                <a:effectLst/>
                <a:latin typeface="Times New Roman" pitchFamily="16" charset="0"/>
                <a:ea typeface="+mn-ea"/>
                <a:cs typeface="+mn-cs"/>
              </a:rPr>
              <a:t>Rw</a:t>
            </a:r>
            <a:r>
              <a:rPr lang="en-US" sz="1200" kern="1200" dirty="0">
                <a:solidFill>
                  <a:srgbClr val="000000"/>
                </a:solidFill>
                <a:effectLst/>
                <a:latin typeface="Times New Roman" pitchFamily="16" charset="0"/>
                <a:ea typeface="+mn-ea"/>
                <a:cs typeface="+mn-cs"/>
              </a:rPr>
              <a:t> value is affected by the fact that there are many strong inter community edges between neutral books</a:t>
            </a:r>
            <a:r>
              <a:rPr lang="en-US" sz="1200" kern="1200" baseline="0" dirty="0">
                <a:solidFill>
                  <a:srgbClr val="000000"/>
                </a:solidFill>
                <a:effectLst/>
                <a:latin typeface="Times New Roman" pitchFamily="16" charset="0"/>
                <a:ea typeface="+mn-ea"/>
                <a:cs typeface="+mn-cs"/>
              </a:rPr>
              <a:t> </a:t>
            </a:r>
            <a:r>
              <a:rPr lang="en-US" sz="1200" kern="1200" dirty="0">
                <a:solidFill>
                  <a:srgbClr val="000000"/>
                </a:solidFill>
                <a:effectLst/>
                <a:latin typeface="Times New Roman" pitchFamily="16" charset="0"/>
                <a:ea typeface="+mn-ea"/>
                <a:cs typeface="+mn-cs"/>
              </a:rPr>
              <a:t>and books from another category. It is intuitive that people often buy neutral books with conservatives or liberal books leading to this high number of strong connections across communities.</a:t>
            </a:r>
            <a:endParaRPr lang="el-GR" dirty="0"/>
          </a:p>
        </p:txBody>
      </p:sp>
    </p:spTree>
    <p:extLst>
      <p:ext uri="{BB962C8B-B14F-4D97-AF65-F5344CB8AC3E}">
        <p14:creationId xmlns:p14="http://schemas.microsoft.com/office/powerpoint/2010/main" val="711114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rgbClr val="000000"/>
                </a:solidFill>
                <a:effectLst/>
                <a:latin typeface="Times New Roman" pitchFamily="16" charset="0"/>
                <a:ea typeface="+mn-ea"/>
                <a:cs typeface="+mn-cs"/>
              </a:rPr>
              <a:t>Here, we visualize the results of the greedy algorithm for the karate club dataset. You can observe that all of the red strong edges are within the communities,  while all of the edges that connect nodes from different fractions are weak.</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66</a:t>
            </a:fld>
            <a:endParaRPr lang="el-GR"/>
          </a:p>
        </p:txBody>
      </p:sp>
    </p:spTree>
    <p:extLst>
      <p:ext uri="{BB962C8B-B14F-4D97-AF65-F5344CB8AC3E}">
        <p14:creationId xmlns:p14="http://schemas.microsoft.com/office/powerpoint/2010/main" val="247570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a:t>
            </a:fld>
            <a:endParaRPr lang="en-US"/>
          </a:p>
        </p:txBody>
      </p:sp>
    </p:spTree>
    <p:extLst>
      <p:ext uri="{BB962C8B-B14F-4D97-AF65-F5344CB8AC3E}">
        <p14:creationId xmlns:p14="http://schemas.microsoft.com/office/powerpoint/2010/main" val="2895468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68</a:t>
            </a:fld>
            <a:endParaRPr lang="en-US"/>
          </a:p>
        </p:txBody>
      </p:sp>
    </p:spTree>
    <p:extLst>
      <p:ext uri="{BB962C8B-B14F-4D97-AF65-F5344CB8AC3E}">
        <p14:creationId xmlns:p14="http://schemas.microsoft.com/office/powerpoint/2010/main" val="154191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a:t>
            </a:fld>
            <a:endParaRPr lang="en-US"/>
          </a:p>
        </p:txBody>
      </p:sp>
    </p:spTree>
    <p:extLst>
      <p:ext uri="{BB962C8B-B14F-4D97-AF65-F5344CB8AC3E}">
        <p14:creationId xmlns:p14="http://schemas.microsoft.com/office/powerpoint/2010/main" val="188951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a:t>
            </a:fld>
            <a:endParaRPr lang="en-US"/>
          </a:p>
        </p:txBody>
      </p:sp>
    </p:spTree>
    <p:extLst>
      <p:ext uri="{BB962C8B-B14F-4D97-AF65-F5344CB8AC3E}">
        <p14:creationId xmlns:p14="http://schemas.microsoft.com/office/powerpoint/2010/main" val="141567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a:t>
            </a:fld>
            <a:endParaRPr lang="en-US"/>
          </a:p>
        </p:txBody>
      </p:sp>
    </p:spTree>
    <p:extLst>
      <p:ext uri="{BB962C8B-B14F-4D97-AF65-F5344CB8AC3E}">
        <p14:creationId xmlns:p14="http://schemas.microsoft.com/office/powerpoint/2010/main" val="198180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a:t>
            </a:fld>
            <a:endParaRPr lang="en-US"/>
          </a:p>
        </p:txBody>
      </p:sp>
    </p:spTree>
    <p:extLst>
      <p:ext uri="{BB962C8B-B14F-4D97-AF65-F5344CB8AC3E}">
        <p14:creationId xmlns:p14="http://schemas.microsoft.com/office/powerpoint/2010/main" val="202371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6/4/2022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6/4/2022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6/4/2022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6/4/2022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6/4/2022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6/4/2022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6/4/2022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6/4/2022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6/4/2022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6/4/2022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6/4/2022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6/4/2022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6.png"/><Relationship Id="rId18" Type="http://schemas.openxmlformats.org/officeDocument/2006/relationships/image" Target="NULL"/><Relationship Id="rId3" Type="http://schemas.openxmlformats.org/officeDocument/2006/relationships/image" Target="../media/image25.png"/><Relationship Id="rId7" Type="http://schemas.openxmlformats.org/officeDocument/2006/relationships/image" Target="NULL"/><Relationship Id="rId12" Type="http://schemas.openxmlformats.org/officeDocument/2006/relationships/image" Target="../media/image200.png"/><Relationship Id="rId17" Type="http://schemas.openxmlformats.org/officeDocument/2006/relationships/image" Target="NULL"/><Relationship Id="rId2" Type="http://schemas.openxmlformats.org/officeDocument/2006/relationships/notesSlide" Target="../notesSlides/notesSlide38.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90.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3.xml.rels><?xml version="1.0" encoding="UTF-8" standalone="yes"?>
<Relationships xmlns="http://schemas.openxmlformats.org/package/2006/relationships"><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220.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39.xml"/><Relationship Id="rId16" Type="http://schemas.openxmlformats.org/officeDocument/2006/relationships/image" Target="NULL"/><Relationship Id="rId20" Type="http://schemas.openxmlformats.org/officeDocument/2006/relationships/image" Target="../media/image28.png"/><Relationship Id="rId1" Type="http://schemas.openxmlformats.org/officeDocument/2006/relationships/slideLayout" Target="../slideLayouts/slideLayout2.xml"/><Relationship Id="rId24"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27.png"/><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a:solidFill>
                  <a:schemeClr val="accent6">
                    <a:lumMod val="50000"/>
                  </a:schemeClr>
                </a:solidFill>
              </a:rPr>
              <a:t>Online Social Networks and Media </a:t>
            </a:r>
          </a:p>
        </p:txBody>
      </p:sp>
      <p:sp>
        <p:nvSpPr>
          <p:cNvPr id="4" name="Subtitle 3"/>
          <p:cNvSpPr>
            <a:spLocks noGrp="1"/>
          </p:cNvSpPr>
          <p:nvPr>
            <p:ph type="subTitle" idx="1"/>
          </p:nvPr>
        </p:nvSpPr>
        <p:spPr>
          <a:xfrm>
            <a:off x="1331640" y="4221088"/>
            <a:ext cx="6415110" cy="1257312"/>
          </a:xfrm>
        </p:spPr>
        <p:txBody>
          <a:bodyPr/>
          <a:lstStyle/>
          <a:p>
            <a:r>
              <a:rPr lang="en-US" dirty="0"/>
              <a:t>Strong and Weak Ties</a:t>
            </a:r>
            <a:endParaRPr lang="el-GR" dirty="0"/>
          </a:p>
        </p:txBody>
      </p:sp>
    </p:spTree>
    <p:extLst>
      <p:ext uri="{BB962C8B-B14F-4D97-AF65-F5344CB8AC3E}">
        <p14:creationId xmlns:p14="http://schemas.microsoft.com/office/powerpoint/2010/main" val="270246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a:solidFill>
                  <a:schemeClr val="accent6">
                    <a:lumMod val="75000"/>
                  </a:schemeClr>
                </a:solidFill>
              </a:rPr>
              <a:t>Bridges and Local Bridges</a:t>
            </a:r>
          </a:p>
        </p:txBody>
      </p:sp>
      <p:pic>
        <p:nvPicPr>
          <p:cNvPr id="60418" name="Picture 2"/>
          <p:cNvPicPr>
            <a:picLocks noChangeAspect="1" noChangeArrowheads="1"/>
          </p:cNvPicPr>
          <p:nvPr/>
        </p:nvPicPr>
        <p:blipFill>
          <a:blip r:embed="rId3" cstate="print"/>
          <a:srcRect/>
          <a:stretch>
            <a:fillRect/>
          </a:stretch>
        </p:blipFill>
        <p:spPr bwMode="auto">
          <a:xfrm>
            <a:off x="1214414" y="928670"/>
            <a:ext cx="5271029" cy="3390917"/>
          </a:xfrm>
          <a:prstGeom prst="rect">
            <a:avLst/>
          </a:prstGeom>
          <a:noFill/>
          <a:ln w="9525">
            <a:noFill/>
            <a:miter lim="800000"/>
            <a:headEnd/>
            <a:tailEnd/>
          </a:ln>
          <a:effectLst/>
        </p:spPr>
      </p:pic>
      <p:cxnSp>
        <p:nvCxnSpPr>
          <p:cNvPr id="9" name="Straight Arrow Connector 8"/>
          <p:cNvCxnSpPr/>
          <p:nvPr/>
        </p:nvCxnSpPr>
        <p:spPr>
          <a:xfrm rot="16200000" flipV="1">
            <a:off x="3286910" y="3571082"/>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71736" y="4214818"/>
            <a:ext cx="2714644" cy="523220"/>
          </a:xfrm>
          <a:prstGeom prst="rect">
            <a:avLst/>
          </a:prstGeom>
          <a:noFill/>
        </p:spPr>
        <p:txBody>
          <a:bodyPr wrap="square" rtlCol="0">
            <a:spAutoFit/>
          </a:bodyPr>
          <a:lstStyle/>
          <a:p>
            <a:pPr algn="ctr"/>
            <a:r>
              <a:rPr lang="en-US" sz="2800" dirty="0">
                <a:solidFill>
                  <a:schemeClr val="accent1">
                    <a:lumMod val="75000"/>
                  </a:schemeClr>
                </a:solidFill>
              </a:rPr>
              <a:t>Local Bridge </a:t>
            </a:r>
          </a:p>
        </p:txBody>
      </p:sp>
      <p:sp>
        <p:nvSpPr>
          <p:cNvPr id="14" name="TextBox 13"/>
          <p:cNvSpPr txBox="1"/>
          <p:nvPr/>
        </p:nvSpPr>
        <p:spPr>
          <a:xfrm>
            <a:off x="285720" y="4857760"/>
            <a:ext cx="8572560" cy="707886"/>
          </a:xfrm>
          <a:prstGeom prst="rect">
            <a:avLst/>
          </a:prstGeom>
          <a:noFill/>
        </p:spPr>
        <p:txBody>
          <a:bodyPr wrap="square" rtlCol="0">
            <a:spAutoFit/>
          </a:bodyPr>
          <a:lstStyle/>
          <a:p>
            <a:r>
              <a:rPr lang="en-US" sz="2000" dirty="0">
                <a:solidFill>
                  <a:schemeClr val="accent1">
                    <a:lumMod val="50000"/>
                  </a:schemeClr>
                </a:solidFill>
              </a:rPr>
              <a:t>An edge between A and B is a </a:t>
            </a:r>
            <a:r>
              <a:rPr lang="en-US" sz="2000" i="1" dirty="0">
                <a:solidFill>
                  <a:schemeClr val="accent6">
                    <a:lumMod val="50000"/>
                  </a:schemeClr>
                </a:solidFill>
              </a:rPr>
              <a:t>local bridge </a:t>
            </a:r>
            <a:r>
              <a:rPr lang="en-US" sz="2000" dirty="0">
                <a:solidFill>
                  <a:schemeClr val="accent1">
                    <a:lumMod val="50000"/>
                  </a:schemeClr>
                </a:solidFill>
              </a:rPr>
              <a:t>if deleting that edge would increase the distance between A and B to a value strictly more than 2</a:t>
            </a:r>
          </a:p>
        </p:txBody>
      </p:sp>
      <p:sp>
        <p:nvSpPr>
          <p:cNvPr id="15" name="TextBox 14"/>
          <p:cNvSpPr txBox="1"/>
          <p:nvPr/>
        </p:nvSpPr>
        <p:spPr>
          <a:xfrm>
            <a:off x="214282" y="5715016"/>
            <a:ext cx="8001056" cy="400110"/>
          </a:xfrm>
          <a:prstGeom prst="rect">
            <a:avLst/>
          </a:prstGeom>
          <a:noFill/>
        </p:spPr>
        <p:txBody>
          <a:bodyPr wrap="square" rtlCol="0">
            <a:spAutoFit/>
          </a:bodyPr>
          <a:lstStyle/>
          <a:p>
            <a:r>
              <a:rPr lang="en-US" sz="2000" dirty="0">
                <a:solidFill>
                  <a:schemeClr val="accent6">
                    <a:lumMod val="50000"/>
                  </a:schemeClr>
                </a:solidFill>
              </a:rPr>
              <a:t>Span of a local bridge: </a:t>
            </a:r>
            <a:r>
              <a:rPr lang="en-US" sz="2000" dirty="0">
                <a:solidFill>
                  <a:schemeClr val="accent1">
                    <a:lumMod val="50000"/>
                  </a:schemeClr>
                </a:solidFill>
              </a:rPr>
              <a:t>distance of the its endpoints if the edge is deleted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a:solidFill>
                  <a:schemeClr val="accent6">
                    <a:lumMod val="75000"/>
                  </a:schemeClr>
                </a:solidFill>
              </a:rPr>
              <a:t>Bridges and Local Bridges</a:t>
            </a:r>
          </a:p>
        </p:txBody>
      </p:sp>
      <p:pic>
        <p:nvPicPr>
          <p:cNvPr id="60418" name="Picture 2"/>
          <p:cNvPicPr>
            <a:picLocks noChangeAspect="1" noChangeArrowheads="1"/>
          </p:cNvPicPr>
          <p:nvPr/>
        </p:nvPicPr>
        <p:blipFill>
          <a:blip r:embed="rId3" cstate="print"/>
          <a:srcRect/>
          <a:stretch>
            <a:fillRect/>
          </a:stretch>
        </p:blipFill>
        <p:spPr bwMode="auto">
          <a:xfrm>
            <a:off x="1571604" y="1214422"/>
            <a:ext cx="5271029" cy="3390917"/>
          </a:xfrm>
          <a:prstGeom prst="rect">
            <a:avLst/>
          </a:prstGeom>
          <a:noFill/>
          <a:ln w="9525">
            <a:noFill/>
            <a:miter lim="800000"/>
            <a:headEnd/>
            <a:tailEnd/>
          </a:ln>
          <a:effectLst/>
        </p:spPr>
      </p:pic>
      <p:sp>
        <p:nvSpPr>
          <p:cNvPr id="8" name="TextBox 7"/>
          <p:cNvSpPr txBox="1"/>
          <p:nvPr/>
        </p:nvSpPr>
        <p:spPr>
          <a:xfrm>
            <a:off x="714348" y="4929198"/>
            <a:ext cx="7429552" cy="830997"/>
          </a:xfrm>
          <a:prstGeom prst="rect">
            <a:avLst/>
          </a:prstGeom>
          <a:noFill/>
        </p:spPr>
        <p:txBody>
          <a:bodyPr wrap="square" rtlCol="0">
            <a:spAutoFit/>
          </a:bodyPr>
          <a:lstStyle/>
          <a:p>
            <a:r>
              <a:rPr lang="en-US" sz="2400" dirty="0">
                <a:solidFill>
                  <a:schemeClr val="accent1">
                    <a:lumMod val="50000"/>
                  </a:schemeClr>
                </a:solidFill>
              </a:rPr>
              <a:t>An edge is a local bridge, if an only if, it is not part of any </a:t>
            </a:r>
            <a:r>
              <a:rPr lang="en-US" sz="2400" dirty="0">
                <a:solidFill>
                  <a:schemeClr val="accent6">
                    <a:lumMod val="75000"/>
                  </a:schemeClr>
                </a:solidFill>
              </a:rPr>
              <a:t>triangle</a:t>
            </a:r>
            <a:r>
              <a:rPr lang="en-US" sz="2400" dirty="0">
                <a:solidFill>
                  <a:schemeClr val="accent1">
                    <a:lumMod val="50000"/>
                  </a:schemeClr>
                </a:solidFill>
              </a:rPr>
              <a:t> in the graph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461472"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sp>
        <p:nvSpPr>
          <p:cNvPr id="9" name="TextBox 8"/>
          <p:cNvSpPr txBox="1"/>
          <p:nvPr/>
        </p:nvSpPr>
        <p:spPr>
          <a:xfrm>
            <a:off x="500034" y="1214422"/>
            <a:ext cx="7786742" cy="1384995"/>
          </a:xfrm>
          <a:prstGeom prst="rect">
            <a:avLst/>
          </a:prstGeom>
          <a:noFill/>
        </p:spPr>
        <p:txBody>
          <a:bodyPr wrap="square" rtlCol="0">
            <a:spAutoFit/>
          </a:bodyPr>
          <a:lstStyle/>
          <a:p>
            <a:pPr>
              <a:buFont typeface="Wingdings" pitchFamily="2" charset="2"/>
              <a:buChar char="§"/>
            </a:pPr>
            <a:r>
              <a:rPr lang="en-US" sz="2800" dirty="0">
                <a:solidFill>
                  <a:schemeClr val="tx2">
                    <a:lumMod val="75000"/>
                  </a:schemeClr>
                </a:solidFill>
              </a:rPr>
              <a:t> Levels of strength of a link</a:t>
            </a:r>
          </a:p>
          <a:p>
            <a:pPr>
              <a:buFont typeface="Wingdings" pitchFamily="2" charset="2"/>
              <a:buChar char="§"/>
            </a:pPr>
            <a:r>
              <a:rPr lang="en-US" sz="2800" dirty="0">
                <a:solidFill>
                  <a:schemeClr val="tx2">
                    <a:lumMod val="75000"/>
                  </a:schemeClr>
                </a:solidFill>
              </a:rPr>
              <a:t> Strong and weak ties</a:t>
            </a:r>
          </a:p>
          <a:p>
            <a:pPr>
              <a:buFont typeface="Wingdings" pitchFamily="2" charset="2"/>
              <a:buChar char="§"/>
            </a:pPr>
            <a:r>
              <a:rPr lang="en-US" sz="2800" dirty="0">
                <a:solidFill>
                  <a:schemeClr val="tx2">
                    <a:lumMod val="75000"/>
                  </a:schemeClr>
                </a:solidFill>
              </a:rPr>
              <a:t> May vary across different times and situations</a:t>
            </a:r>
          </a:p>
        </p:txBody>
      </p:sp>
      <p:pic>
        <p:nvPicPr>
          <p:cNvPr id="61442" name="Picture 2"/>
          <p:cNvPicPr>
            <a:picLocks noChangeAspect="1" noChangeArrowheads="1"/>
          </p:cNvPicPr>
          <p:nvPr/>
        </p:nvPicPr>
        <p:blipFill>
          <a:blip r:embed="rId3" cstate="print"/>
          <a:srcRect/>
          <a:stretch>
            <a:fillRect/>
          </a:stretch>
        </p:blipFill>
        <p:spPr bwMode="auto">
          <a:xfrm>
            <a:off x="2571736" y="2887942"/>
            <a:ext cx="5143536" cy="3212825"/>
          </a:xfrm>
          <a:prstGeom prst="rect">
            <a:avLst/>
          </a:prstGeom>
          <a:noFill/>
          <a:ln w="9525">
            <a:noFill/>
            <a:miter lim="800000"/>
            <a:headEnd/>
            <a:tailEnd/>
          </a:ln>
          <a:effectLst/>
        </p:spPr>
      </p:pic>
      <p:sp>
        <p:nvSpPr>
          <p:cNvPr id="11" name="TextBox 10"/>
          <p:cNvSpPr txBox="1"/>
          <p:nvPr/>
        </p:nvSpPr>
        <p:spPr>
          <a:xfrm>
            <a:off x="285720" y="3000372"/>
            <a:ext cx="2714644" cy="523220"/>
          </a:xfrm>
          <a:prstGeom prst="rect">
            <a:avLst/>
          </a:prstGeom>
          <a:noFill/>
        </p:spPr>
        <p:txBody>
          <a:bodyPr wrap="square" rtlCol="0">
            <a:spAutoFit/>
          </a:bodyPr>
          <a:lstStyle/>
          <a:p>
            <a:r>
              <a:rPr lang="en-US" sz="2800" dirty="0">
                <a:solidFill>
                  <a:schemeClr val="accent3">
                    <a:lumMod val="50000"/>
                  </a:schemeClr>
                </a:solidFill>
              </a:rPr>
              <a:t>Annotated graph</a:t>
            </a:r>
          </a:p>
        </p:txBody>
      </p:sp>
      <p:cxnSp>
        <p:nvCxnSpPr>
          <p:cNvPr id="15" name="Straight Arrow Connector 14"/>
          <p:cNvCxnSpPr/>
          <p:nvPr/>
        </p:nvCxnSpPr>
        <p:spPr>
          <a:xfrm>
            <a:off x="1785918" y="3643314"/>
            <a:ext cx="1214446" cy="71438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605488"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sp>
        <p:nvSpPr>
          <p:cNvPr id="9" name="TextBox 8"/>
          <p:cNvSpPr txBox="1"/>
          <p:nvPr/>
        </p:nvSpPr>
        <p:spPr>
          <a:xfrm>
            <a:off x="500034" y="1214422"/>
            <a:ext cx="7786742" cy="830997"/>
          </a:xfrm>
          <a:prstGeom prst="rect">
            <a:avLst/>
          </a:prstGeom>
          <a:noFill/>
        </p:spPr>
        <p:txBody>
          <a:bodyPr wrap="square" rtlCol="0">
            <a:spAutoFit/>
          </a:bodyPr>
          <a:lstStyle/>
          <a:p>
            <a:r>
              <a:rPr lang="en-US" sz="2400" dirty="0"/>
              <a:t>If a node A has edges to nodes B and C, then the B-C edge is </a:t>
            </a:r>
            <a:r>
              <a:rPr lang="en-US" sz="2400" u="sng" dirty="0"/>
              <a:t>especially likely </a:t>
            </a:r>
            <a:r>
              <a:rPr lang="en-US" sz="2400" dirty="0"/>
              <a:t>to form if both A-B and A-C are </a:t>
            </a:r>
            <a:r>
              <a:rPr lang="en-US" sz="2400" u="sng" dirty="0"/>
              <a:t>strong ties</a:t>
            </a:r>
          </a:p>
        </p:txBody>
      </p:sp>
      <p:sp>
        <p:nvSpPr>
          <p:cNvPr id="7" name="TextBox 6"/>
          <p:cNvSpPr txBox="1"/>
          <p:nvPr/>
        </p:nvSpPr>
        <p:spPr>
          <a:xfrm>
            <a:off x="539552" y="2276872"/>
            <a:ext cx="7929618" cy="2308324"/>
          </a:xfrm>
          <a:prstGeom prst="rect">
            <a:avLst/>
          </a:prstGeom>
          <a:noFill/>
        </p:spPr>
        <p:txBody>
          <a:bodyPr wrap="square" rtlCol="0">
            <a:spAutoFit/>
          </a:bodyPr>
          <a:lstStyle/>
          <a:p>
            <a:pPr algn="just"/>
            <a:r>
              <a:rPr lang="en-US" sz="2400" dirty="0"/>
              <a:t>A node A </a:t>
            </a:r>
            <a:r>
              <a:rPr lang="en-US" sz="2400" dirty="0">
                <a:solidFill>
                  <a:schemeClr val="accent6">
                    <a:lumMod val="75000"/>
                  </a:schemeClr>
                </a:solidFill>
              </a:rPr>
              <a:t>violates the Strong Triadic Closure Property</a:t>
            </a:r>
            <a:r>
              <a:rPr lang="en-US" sz="2400" dirty="0"/>
              <a:t>, if</a:t>
            </a:r>
          </a:p>
          <a:p>
            <a:pPr algn="just"/>
            <a:r>
              <a:rPr lang="en-US" sz="2400" dirty="0"/>
              <a:t>it has strong ties to two other nodes B and C, and there is no edge (strong or weak tie) between B and C.</a:t>
            </a:r>
          </a:p>
          <a:p>
            <a:pPr algn="just"/>
            <a:endParaRPr lang="en-US" sz="2400" dirty="0"/>
          </a:p>
          <a:p>
            <a:pPr algn="just"/>
            <a:r>
              <a:rPr lang="en-US" sz="2400" dirty="0"/>
              <a:t>A node A </a:t>
            </a:r>
            <a:r>
              <a:rPr lang="en-US" sz="2400" dirty="0">
                <a:solidFill>
                  <a:schemeClr val="accent6">
                    <a:lumMod val="75000"/>
                  </a:schemeClr>
                </a:solidFill>
              </a:rPr>
              <a:t>satisfies the Strong Triadic Property </a:t>
            </a:r>
            <a:r>
              <a:rPr lang="en-US" sz="2400" dirty="0"/>
              <a:t>if it does not violate it</a:t>
            </a:r>
          </a:p>
        </p:txBody>
      </p:sp>
      <p:grpSp>
        <p:nvGrpSpPr>
          <p:cNvPr id="3" name="Group 4"/>
          <p:cNvGrpSpPr/>
          <p:nvPr/>
        </p:nvGrpSpPr>
        <p:grpSpPr>
          <a:xfrm>
            <a:off x="3851920" y="4509120"/>
            <a:ext cx="1935832" cy="1944216"/>
            <a:chOff x="3237293" y="2073203"/>
            <a:chExt cx="1935832" cy="1944216"/>
          </a:xfrm>
        </p:grpSpPr>
        <p:sp>
          <p:nvSpPr>
            <p:cNvPr id="6" name="Oval 5"/>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8" name="Oval 7"/>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10" name="Oval 9"/>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l-GR" dirty="0"/>
            </a:p>
          </p:txBody>
        </p:sp>
        <p:cxnSp>
          <p:nvCxnSpPr>
            <p:cNvPr id="11" name="Straight Connector 10"/>
            <p:cNvCxnSpPr>
              <a:stCxn id="8" idx="7"/>
              <a:endCxn id="6"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0" y="4797152"/>
            <a:ext cx="432048" cy="307777"/>
          </a:xfrm>
          <a:prstGeom prst="rect">
            <a:avLst/>
          </a:prstGeom>
          <a:noFill/>
        </p:spPr>
        <p:txBody>
          <a:bodyPr wrap="square" rtlCol="0">
            <a:spAutoFit/>
          </a:bodyPr>
          <a:lstStyle/>
          <a:p>
            <a:r>
              <a:rPr lang="en-US" sz="1400" b="1" dirty="0"/>
              <a:t>S</a:t>
            </a:r>
            <a:endParaRPr lang="el-GR" sz="1400" b="1" dirty="0"/>
          </a:p>
        </p:txBody>
      </p:sp>
      <p:sp>
        <p:nvSpPr>
          <p:cNvPr id="14" name="TextBox 13"/>
          <p:cNvSpPr txBox="1"/>
          <p:nvPr/>
        </p:nvSpPr>
        <p:spPr>
          <a:xfrm>
            <a:off x="4572000" y="5949280"/>
            <a:ext cx="432048" cy="307777"/>
          </a:xfrm>
          <a:prstGeom prst="rect">
            <a:avLst/>
          </a:prstGeom>
          <a:noFill/>
        </p:spPr>
        <p:txBody>
          <a:bodyPr wrap="square" rtlCol="0">
            <a:spAutoFit/>
          </a:bodyPr>
          <a:lstStyle/>
          <a:p>
            <a:r>
              <a:rPr lang="en-US" sz="1400" b="1" dirty="0"/>
              <a:t>S</a:t>
            </a:r>
            <a:endParaRPr lang="el-GR" sz="1400" b="1" dirty="0"/>
          </a:p>
        </p:txBody>
      </p:sp>
      <p:cxnSp>
        <p:nvCxnSpPr>
          <p:cNvPr id="16" name="Straight Connector 15"/>
          <p:cNvCxnSpPr>
            <a:stCxn id="6" idx="4"/>
            <a:endCxn id="10" idx="0"/>
          </p:cNvCxnSpPr>
          <p:nvPr/>
        </p:nvCxnSpPr>
        <p:spPr>
          <a:xfrm>
            <a:off x="5427712" y="5085184"/>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080" y="5373216"/>
            <a:ext cx="360040" cy="369332"/>
          </a:xfrm>
          <a:prstGeom prst="rect">
            <a:avLst/>
          </a:prstGeom>
          <a:noFill/>
        </p:spPr>
        <p:txBody>
          <a:bodyPr wrap="square" rtlCol="0">
            <a:spAutoFit/>
          </a:bodyPr>
          <a:lstStyle/>
          <a:p>
            <a:r>
              <a:rPr lang="en-US" dirty="0">
                <a:solidFill>
                  <a:schemeClr val="accent5">
                    <a:lumMod val="75000"/>
                  </a:schemeClr>
                </a:solidFill>
              </a:rPr>
              <a:t>X</a:t>
            </a:r>
            <a:endParaRPr lang="el-GR" dirty="0">
              <a:solidFill>
                <a:schemeClr val="accent5">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Local Bridges and Weak Ties</a:t>
            </a:r>
          </a:p>
        </p:txBody>
      </p:sp>
      <p:sp>
        <p:nvSpPr>
          <p:cNvPr id="5" name="TextBox 4"/>
          <p:cNvSpPr txBox="1"/>
          <p:nvPr/>
        </p:nvSpPr>
        <p:spPr>
          <a:xfrm>
            <a:off x="500034" y="1357298"/>
            <a:ext cx="8286808" cy="830997"/>
          </a:xfrm>
          <a:prstGeom prst="rect">
            <a:avLst/>
          </a:prstGeom>
          <a:noFill/>
        </p:spPr>
        <p:txBody>
          <a:bodyPr wrap="square" rtlCol="0">
            <a:spAutoFit/>
          </a:bodyPr>
          <a:lstStyle/>
          <a:p>
            <a:r>
              <a:rPr lang="en-US" sz="2400" dirty="0">
                <a:solidFill>
                  <a:schemeClr val="tx2">
                    <a:lumMod val="50000"/>
                  </a:schemeClr>
                </a:solidFill>
              </a:rPr>
              <a:t>Local distinction: weak and strong ties -&gt;</a:t>
            </a:r>
          </a:p>
          <a:p>
            <a:r>
              <a:rPr lang="en-US" sz="2400" dirty="0">
                <a:solidFill>
                  <a:schemeClr val="tx2">
                    <a:lumMod val="50000"/>
                  </a:schemeClr>
                </a:solidFill>
              </a:rPr>
              <a:t>              Global structural distinction: local bridges or not</a:t>
            </a:r>
          </a:p>
        </p:txBody>
      </p:sp>
      <p:sp>
        <p:nvSpPr>
          <p:cNvPr id="6" name="TextBox 5"/>
          <p:cNvSpPr txBox="1"/>
          <p:nvPr/>
        </p:nvSpPr>
        <p:spPr>
          <a:xfrm>
            <a:off x="428596" y="3071810"/>
            <a:ext cx="7572428" cy="1569660"/>
          </a:xfrm>
          <a:prstGeom prst="rect">
            <a:avLst/>
          </a:prstGeom>
          <a:noFill/>
        </p:spPr>
        <p:txBody>
          <a:bodyPr wrap="square" rtlCol="0">
            <a:spAutoFit/>
          </a:bodyPr>
          <a:lstStyle/>
          <a:p>
            <a:pPr algn="just"/>
            <a:r>
              <a:rPr lang="en-US" sz="2400" b="1" dirty="0">
                <a:solidFill>
                  <a:schemeClr val="accent2">
                    <a:lumMod val="50000"/>
                  </a:schemeClr>
                </a:solidFill>
              </a:rPr>
              <a:t>Claim:</a:t>
            </a:r>
          </a:p>
          <a:p>
            <a:pPr algn="just"/>
            <a:r>
              <a:rPr lang="en-US" sz="2400" dirty="0">
                <a:solidFill>
                  <a:schemeClr val="accent2">
                    <a:lumMod val="50000"/>
                  </a:schemeClr>
                </a:solidFill>
              </a:rPr>
              <a:t>If a node A in a network </a:t>
            </a:r>
            <a:r>
              <a:rPr lang="en-US" sz="2400" i="1" dirty="0">
                <a:solidFill>
                  <a:schemeClr val="accent2">
                    <a:lumMod val="50000"/>
                  </a:schemeClr>
                </a:solidFill>
              </a:rPr>
              <a:t>satisfies the Strong Triadic Closure </a:t>
            </a:r>
            <a:r>
              <a:rPr lang="en-US" sz="2400" dirty="0">
                <a:solidFill>
                  <a:schemeClr val="accent2">
                    <a:lumMod val="50000"/>
                  </a:schemeClr>
                </a:solidFill>
              </a:rPr>
              <a:t>and is involved in </a:t>
            </a:r>
            <a:r>
              <a:rPr lang="en-US" sz="2400" i="1" dirty="0">
                <a:solidFill>
                  <a:schemeClr val="accent2">
                    <a:lumMod val="50000"/>
                  </a:schemeClr>
                </a:solidFill>
              </a:rPr>
              <a:t>at least two strong ties</a:t>
            </a:r>
            <a:r>
              <a:rPr lang="en-US" sz="2400" dirty="0">
                <a:solidFill>
                  <a:schemeClr val="accent2">
                    <a:lumMod val="50000"/>
                  </a:schemeClr>
                </a:solidFill>
              </a:rPr>
              <a:t>, then any </a:t>
            </a:r>
            <a:r>
              <a:rPr lang="en-US" sz="2400" i="1" dirty="0">
                <a:solidFill>
                  <a:schemeClr val="accent2">
                    <a:lumMod val="50000"/>
                  </a:schemeClr>
                </a:solidFill>
              </a:rPr>
              <a:t>local bridge</a:t>
            </a:r>
            <a:r>
              <a:rPr lang="en-US" sz="2400" dirty="0">
                <a:solidFill>
                  <a:schemeClr val="accent2">
                    <a:lumMod val="50000"/>
                  </a:schemeClr>
                </a:solidFill>
              </a:rPr>
              <a:t> it is involved in must be a </a:t>
            </a:r>
            <a:r>
              <a:rPr lang="en-US" sz="2400" i="1" dirty="0">
                <a:solidFill>
                  <a:schemeClr val="accent2">
                    <a:lumMod val="50000"/>
                  </a:schemeClr>
                </a:solidFill>
              </a:rPr>
              <a:t>weak tie</a:t>
            </a:r>
          </a:p>
        </p:txBody>
      </p:sp>
      <p:sp>
        <p:nvSpPr>
          <p:cNvPr id="8" name="TextBox 7"/>
          <p:cNvSpPr txBox="1"/>
          <p:nvPr/>
        </p:nvSpPr>
        <p:spPr>
          <a:xfrm>
            <a:off x="714348" y="5643578"/>
            <a:ext cx="5786478" cy="400110"/>
          </a:xfrm>
          <a:prstGeom prst="rect">
            <a:avLst/>
          </a:prstGeom>
          <a:noFill/>
        </p:spPr>
        <p:txBody>
          <a:bodyPr wrap="square" rtlCol="0">
            <a:spAutoFit/>
          </a:bodyPr>
          <a:lstStyle/>
          <a:p>
            <a:r>
              <a:rPr lang="en-US" sz="2000" i="1" dirty="0">
                <a:solidFill>
                  <a:schemeClr val="accent4">
                    <a:lumMod val="75000"/>
                  </a:schemeClr>
                </a:solidFill>
              </a:rPr>
              <a:t>Relation to job seeking?</a:t>
            </a:r>
          </a:p>
        </p:txBody>
      </p:sp>
      <p:sp>
        <p:nvSpPr>
          <p:cNvPr id="7" name="TextBox 6"/>
          <p:cNvSpPr txBox="1"/>
          <p:nvPr/>
        </p:nvSpPr>
        <p:spPr>
          <a:xfrm>
            <a:off x="467544" y="4869160"/>
            <a:ext cx="4536504" cy="461665"/>
          </a:xfrm>
          <a:prstGeom prst="rect">
            <a:avLst/>
          </a:prstGeom>
          <a:noFill/>
        </p:spPr>
        <p:txBody>
          <a:bodyPr wrap="square" rtlCol="0">
            <a:spAutoFit/>
          </a:bodyPr>
          <a:lstStyle/>
          <a:p>
            <a:r>
              <a:rPr lang="en-US" sz="2400" b="1" dirty="0">
                <a:solidFill>
                  <a:schemeClr val="accent2">
                    <a:lumMod val="50000"/>
                  </a:schemeClr>
                </a:solidFill>
              </a:rPr>
              <a:t>Proof:</a:t>
            </a:r>
            <a:r>
              <a:rPr lang="en-US" dirty="0">
                <a:solidFill>
                  <a:schemeClr val="accent1">
                    <a:lumMod val="50000"/>
                  </a:schemeClr>
                </a:solidFill>
              </a:rPr>
              <a:t> by contradiction</a:t>
            </a:r>
            <a:endParaRPr lang="el-GR"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571472" y="1785926"/>
            <a:ext cx="8215370" cy="3785652"/>
          </a:xfrm>
          <a:prstGeom prst="rect">
            <a:avLst/>
          </a:prstGeom>
          <a:noFill/>
        </p:spPr>
        <p:txBody>
          <a:bodyPr wrap="square" rtlCol="0">
            <a:spAutoFit/>
          </a:bodyPr>
          <a:lstStyle/>
          <a:p>
            <a:r>
              <a:rPr lang="en-US" sz="2400" dirty="0">
                <a:solidFill>
                  <a:schemeClr val="accent6">
                    <a:lumMod val="50000"/>
                  </a:schemeClr>
                </a:solidFill>
              </a:rPr>
              <a:t>The role of simplifying assumptions:</a:t>
            </a:r>
          </a:p>
          <a:p>
            <a:endParaRPr lang="en-US" sz="2400" dirty="0">
              <a:solidFill>
                <a:schemeClr val="accent1">
                  <a:lumMod val="50000"/>
                </a:schemeClr>
              </a:solidFill>
            </a:endParaRPr>
          </a:p>
          <a:p>
            <a:pPr>
              <a:buFont typeface="Wingdings" pitchFamily="2" charset="2"/>
              <a:buChar char="§"/>
            </a:pPr>
            <a:r>
              <a:rPr lang="en-US" sz="2400" dirty="0">
                <a:solidFill>
                  <a:schemeClr val="accent1">
                    <a:lumMod val="50000"/>
                  </a:schemeClr>
                </a:solidFill>
              </a:rPr>
              <a:t> Useful when they lead to statements robust in practice, making sense as </a:t>
            </a:r>
            <a:r>
              <a:rPr lang="en-US" sz="2400" dirty="0">
                <a:solidFill>
                  <a:schemeClr val="accent2">
                    <a:lumMod val="60000"/>
                    <a:lumOff val="40000"/>
                  </a:schemeClr>
                </a:solidFill>
              </a:rPr>
              <a:t>qualitative conclusions </a:t>
            </a:r>
            <a:r>
              <a:rPr lang="en-US" sz="2400" dirty="0">
                <a:solidFill>
                  <a:schemeClr val="accent1">
                    <a:lumMod val="50000"/>
                  </a:schemeClr>
                </a:solidFill>
              </a:rPr>
              <a:t>that hold in approximate forms even when the </a:t>
            </a:r>
            <a:r>
              <a:rPr lang="en-US" sz="2400" dirty="0">
                <a:solidFill>
                  <a:schemeClr val="accent2">
                    <a:lumMod val="60000"/>
                    <a:lumOff val="40000"/>
                  </a:schemeClr>
                </a:solidFill>
              </a:rPr>
              <a:t>assumptions are relaxed  </a:t>
            </a:r>
          </a:p>
          <a:p>
            <a:pPr>
              <a:buFont typeface="Wingdings" pitchFamily="2" charset="2"/>
              <a:buChar char="§"/>
            </a:pPr>
            <a:endParaRPr lang="en-US" sz="2400" dirty="0">
              <a:solidFill>
                <a:schemeClr val="accent2">
                  <a:lumMod val="60000"/>
                  <a:lumOff val="40000"/>
                </a:schemeClr>
              </a:solidFill>
            </a:endParaRPr>
          </a:p>
          <a:p>
            <a:pPr>
              <a:buFont typeface="Wingdings" pitchFamily="2" charset="2"/>
              <a:buChar char="§"/>
            </a:pPr>
            <a:r>
              <a:rPr lang="en-US" sz="2400" dirty="0">
                <a:solidFill>
                  <a:schemeClr val="accent1">
                    <a:lumMod val="50000"/>
                  </a:schemeClr>
                </a:solidFill>
              </a:rPr>
              <a:t> Stated precisely, so possible to test them in real-world data</a:t>
            </a:r>
          </a:p>
          <a:p>
            <a:pPr>
              <a:buFont typeface="Wingdings" pitchFamily="2" charset="2"/>
              <a:buChar char="§"/>
            </a:pPr>
            <a:endParaRPr lang="en-US" sz="2400" dirty="0">
              <a:solidFill>
                <a:schemeClr val="accent1">
                  <a:lumMod val="50000"/>
                </a:schemeClr>
              </a:solidFill>
            </a:endParaRPr>
          </a:p>
          <a:p>
            <a:pPr>
              <a:buFont typeface="Wingdings" pitchFamily="2" charset="2"/>
              <a:buChar char="§"/>
            </a:pPr>
            <a:r>
              <a:rPr lang="en-US" sz="2400" dirty="0">
                <a:solidFill>
                  <a:schemeClr val="accent1">
                    <a:lumMod val="50000"/>
                  </a:schemeClr>
                </a:solidFill>
              </a:rPr>
              <a:t> A framework to explain surprising facts</a:t>
            </a:r>
          </a:p>
          <a:p>
            <a:r>
              <a:rPr lang="en-US" sz="2400" dirty="0">
                <a:solidFill>
                  <a:schemeClr val="accent1">
                    <a:lumMod val="50000"/>
                  </a:schemeClr>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Tie Strength and Network Structure in Large-Scale Data</a:t>
            </a:r>
          </a:p>
        </p:txBody>
      </p:sp>
      <p:sp>
        <p:nvSpPr>
          <p:cNvPr id="3" name="TextBox 2"/>
          <p:cNvSpPr txBox="1"/>
          <p:nvPr/>
        </p:nvSpPr>
        <p:spPr>
          <a:xfrm>
            <a:off x="500034" y="2428868"/>
            <a:ext cx="7632848" cy="461665"/>
          </a:xfrm>
          <a:prstGeom prst="rect">
            <a:avLst/>
          </a:prstGeom>
          <a:noFill/>
        </p:spPr>
        <p:txBody>
          <a:bodyPr wrap="square" rtlCol="0">
            <a:spAutoFit/>
          </a:bodyPr>
          <a:lstStyle/>
          <a:p>
            <a:pPr algn="just"/>
            <a:r>
              <a:rPr lang="en-US" sz="2400" dirty="0">
                <a:solidFill>
                  <a:schemeClr val="accent1">
                    <a:lumMod val="50000"/>
                  </a:schemeClr>
                </a:solidFill>
              </a:rPr>
              <a:t>How to test these prediction on large social networks?</a:t>
            </a:r>
            <a:endParaRPr lang="el-GR" sz="2400" dirty="0">
              <a:solidFill>
                <a:schemeClr val="accent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Tie Strength and Network Structure in Large-Scale Data</a:t>
            </a:r>
          </a:p>
        </p:txBody>
      </p:sp>
      <p:sp>
        <p:nvSpPr>
          <p:cNvPr id="4" name="TextBox 3"/>
          <p:cNvSpPr txBox="1"/>
          <p:nvPr/>
        </p:nvSpPr>
        <p:spPr>
          <a:xfrm>
            <a:off x="467544" y="1593666"/>
            <a:ext cx="7344816" cy="707886"/>
          </a:xfrm>
          <a:prstGeom prst="rect">
            <a:avLst/>
          </a:prstGeom>
          <a:noFill/>
        </p:spPr>
        <p:txBody>
          <a:bodyPr wrap="square" rtlCol="0">
            <a:spAutoFit/>
          </a:bodyPr>
          <a:lstStyle/>
          <a:p>
            <a:pPr algn="just"/>
            <a:r>
              <a:rPr lang="en-US" sz="2000" dirty="0">
                <a:solidFill>
                  <a:schemeClr val="accent1">
                    <a:lumMod val="50000"/>
                  </a:schemeClr>
                </a:solidFill>
              </a:rPr>
              <a:t>Communication network: “who-talks-to-whom”</a:t>
            </a:r>
          </a:p>
          <a:p>
            <a:pPr algn="just"/>
            <a:r>
              <a:rPr lang="en-US" sz="2000" i="1" dirty="0">
                <a:solidFill>
                  <a:schemeClr val="tx2">
                    <a:lumMod val="60000"/>
                    <a:lumOff val="40000"/>
                  </a:schemeClr>
                </a:solidFill>
              </a:rPr>
              <a:t>Strength of the tie</a:t>
            </a:r>
            <a:r>
              <a:rPr lang="en-US" sz="2000" dirty="0">
                <a:solidFill>
                  <a:schemeClr val="accent1">
                    <a:lumMod val="50000"/>
                  </a:schemeClr>
                </a:solidFill>
              </a:rPr>
              <a:t>: time spent talking during an observation period</a:t>
            </a:r>
            <a:endParaRPr lang="el-GR" sz="2000" dirty="0">
              <a:solidFill>
                <a:schemeClr val="accent1">
                  <a:lumMod val="50000"/>
                </a:schemeClr>
              </a:solidFill>
            </a:endParaRPr>
          </a:p>
        </p:txBody>
      </p:sp>
      <p:sp>
        <p:nvSpPr>
          <p:cNvPr id="5" name="TextBox 4"/>
          <p:cNvSpPr txBox="1"/>
          <p:nvPr/>
        </p:nvSpPr>
        <p:spPr>
          <a:xfrm>
            <a:off x="611560" y="2708920"/>
            <a:ext cx="7920880" cy="3600986"/>
          </a:xfrm>
          <a:prstGeom prst="rect">
            <a:avLst/>
          </a:prstGeom>
          <a:noFill/>
        </p:spPr>
        <p:txBody>
          <a:bodyPr wrap="square" rtlCol="0">
            <a:spAutoFit/>
          </a:bodyPr>
          <a:lstStyle/>
          <a:p>
            <a:pPr algn="ctr"/>
            <a:r>
              <a:rPr lang="en-US" sz="2400" dirty="0">
                <a:solidFill>
                  <a:schemeClr val="accent6">
                    <a:lumMod val="75000"/>
                  </a:schemeClr>
                </a:solidFill>
              </a:rPr>
              <a:t>Cell-phone study [</a:t>
            </a:r>
            <a:r>
              <a:rPr lang="en-US" sz="2400" dirty="0" err="1">
                <a:solidFill>
                  <a:schemeClr val="accent6">
                    <a:lumMod val="75000"/>
                  </a:schemeClr>
                </a:solidFill>
              </a:rPr>
              <a:t>Omnela</a:t>
            </a:r>
            <a:r>
              <a:rPr lang="en-US" sz="2400" dirty="0">
                <a:solidFill>
                  <a:schemeClr val="accent6">
                    <a:lumMod val="75000"/>
                  </a:schemeClr>
                </a:solidFill>
              </a:rPr>
              <a:t> et. al., 2007]</a:t>
            </a:r>
          </a:p>
          <a:p>
            <a:pPr algn="ctr"/>
            <a:endParaRPr lang="en-US" dirty="0">
              <a:solidFill>
                <a:schemeClr val="accent6">
                  <a:lumMod val="75000"/>
                </a:schemeClr>
              </a:solidFill>
            </a:endParaRPr>
          </a:p>
          <a:p>
            <a:pPr algn="just"/>
            <a:r>
              <a:rPr lang="en-US" dirty="0">
                <a:solidFill>
                  <a:schemeClr val="accent1">
                    <a:lumMod val="50000"/>
                  </a:schemeClr>
                </a:solidFill>
              </a:rPr>
              <a:t>“who-talks-to-whom network”, covering 20% of the national population</a:t>
            </a:r>
          </a:p>
          <a:p>
            <a:pPr algn="just"/>
            <a:endParaRPr lang="en-US" dirty="0">
              <a:solidFill>
                <a:schemeClr val="accent1">
                  <a:lumMod val="50000"/>
                </a:schemeClr>
              </a:solidFill>
            </a:endParaRPr>
          </a:p>
          <a:p>
            <a:pPr algn="just">
              <a:buFont typeface="Wingdings" pitchFamily="2" charset="2"/>
              <a:buChar char="§"/>
            </a:pPr>
            <a:r>
              <a:rPr lang="en-US" dirty="0">
                <a:solidFill>
                  <a:schemeClr val="accent1">
                    <a:lumMod val="50000"/>
                  </a:schemeClr>
                </a:solidFill>
              </a:rPr>
              <a:t> Nodes: cell phone users</a:t>
            </a:r>
          </a:p>
          <a:p>
            <a:pPr algn="just">
              <a:buFont typeface="Wingdings" pitchFamily="2" charset="2"/>
              <a:buChar char="§"/>
            </a:pPr>
            <a:r>
              <a:rPr lang="en-US" dirty="0">
                <a:solidFill>
                  <a:schemeClr val="accent1">
                    <a:lumMod val="50000"/>
                  </a:schemeClr>
                </a:solidFill>
              </a:rPr>
              <a:t> Edge: if they make phone calls to each other in both directions over 18-week observation periods</a:t>
            </a:r>
          </a:p>
          <a:p>
            <a:pPr algn="just"/>
            <a:endParaRPr lang="en-US" dirty="0">
              <a:solidFill>
                <a:schemeClr val="accent1">
                  <a:lumMod val="50000"/>
                </a:schemeClr>
              </a:solidFill>
            </a:endParaRPr>
          </a:p>
          <a:p>
            <a:pPr algn="just"/>
            <a:r>
              <a:rPr lang="en-US" u="sng" dirty="0">
                <a:solidFill>
                  <a:schemeClr val="accent1">
                    <a:lumMod val="50000"/>
                  </a:schemeClr>
                </a:solidFill>
              </a:rPr>
              <a:t>Is it a “social network”?</a:t>
            </a:r>
          </a:p>
          <a:p>
            <a:pPr algn="just"/>
            <a:r>
              <a:rPr lang="en-US" dirty="0">
                <a:solidFill>
                  <a:schemeClr val="accent1">
                    <a:lumMod val="50000"/>
                  </a:schemeClr>
                </a:solidFill>
              </a:rPr>
              <a:t>Cells generally used for personal communication + no central directory, thus cell-phone numbers exchanged among people who already know each other</a:t>
            </a:r>
          </a:p>
          <a:p>
            <a:pPr algn="just"/>
            <a:r>
              <a:rPr lang="en-US" dirty="0">
                <a:solidFill>
                  <a:schemeClr val="accent1">
                    <a:lumMod val="50000"/>
                  </a:schemeClr>
                </a:solidFill>
              </a:rPr>
              <a:t>Broad structural features of large social networks (</a:t>
            </a:r>
            <a:r>
              <a:rPr lang="en-US" i="1" dirty="0">
                <a:solidFill>
                  <a:schemeClr val="tx2">
                    <a:lumMod val="60000"/>
                    <a:lumOff val="40000"/>
                  </a:schemeClr>
                </a:solidFill>
              </a:rPr>
              <a:t>giant component</a:t>
            </a:r>
            <a:r>
              <a:rPr lang="en-US" dirty="0">
                <a:solidFill>
                  <a:schemeClr val="accent1">
                    <a:lumMod val="50000"/>
                  </a:schemeClr>
                </a:solidFill>
              </a:rPr>
              <a:t>, 84% of nodes)</a:t>
            </a:r>
            <a:endParaRPr lang="el-GR" dirty="0">
              <a:solidFill>
                <a:schemeClr val="accent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sp>
        <p:nvSpPr>
          <p:cNvPr id="6" name="TextBox 5"/>
          <p:cNvSpPr txBox="1"/>
          <p:nvPr/>
        </p:nvSpPr>
        <p:spPr>
          <a:xfrm>
            <a:off x="500034" y="3501008"/>
            <a:ext cx="8064896" cy="400110"/>
          </a:xfrm>
          <a:prstGeom prst="rect">
            <a:avLst/>
          </a:prstGeom>
          <a:noFill/>
        </p:spPr>
        <p:txBody>
          <a:bodyPr wrap="square" rtlCol="0">
            <a:spAutoFit/>
          </a:bodyPr>
          <a:lstStyle/>
          <a:p>
            <a:pPr algn="just"/>
            <a:r>
              <a:rPr lang="en-US" sz="2000" dirty="0">
                <a:solidFill>
                  <a:srgbClr val="FF9900"/>
                </a:solidFill>
              </a:rPr>
              <a:t>Tie Strength: </a:t>
            </a:r>
            <a:r>
              <a:rPr lang="en-US" sz="2000" dirty="0">
                <a:solidFill>
                  <a:schemeClr val="accent1">
                    <a:lumMod val="75000"/>
                  </a:schemeClr>
                </a:solidFill>
              </a:rPr>
              <a:t>Numerical quantity (= number of min spent on the phone)</a:t>
            </a:r>
          </a:p>
        </p:txBody>
      </p:sp>
      <p:sp>
        <p:nvSpPr>
          <p:cNvPr id="4" name="TextBox 3"/>
          <p:cNvSpPr txBox="1"/>
          <p:nvPr/>
        </p:nvSpPr>
        <p:spPr>
          <a:xfrm>
            <a:off x="1643042" y="4286256"/>
            <a:ext cx="4608512" cy="400110"/>
          </a:xfrm>
          <a:prstGeom prst="rect">
            <a:avLst/>
          </a:prstGeom>
          <a:noFill/>
        </p:spPr>
        <p:txBody>
          <a:bodyPr wrap="square" rtlCol="0">
            <a:spAutoFit/>
          </a:bodyPr>
          <a:lstStyle/>
          <a:p>
            <a:pPr algn="ctr"/>
            <a:r>
              <a:rPr lang="en-US" sz="2000" dirty="0">
                <a:solidFill>
                  <a:srgbClr val="FF9900"/>
                </a:solidFill>
              </a:rPr>
              <a:t>Quantify</a:t>
            </a:r>
            <a:r>
              <a:rPr lang="en-US" dirty="0">
                <a:solidFill>
                  <a:srgbClr val="FF9900"/>
                </a:solidFill>
              </a:rPr>
              <a:t> “local bridges”, how?</a:t>
            </a:r>
            <a:endParaRPr lang="el-GR" dirty="0">
              <a:solidFill>
                <a:srgbClr val="FF9900"/>
              </a:solidFill>
            </a:endParaRPr>
          </a:p>
        </p:txBody>
      </p:sp>
      <p:sp>
        <p:nvSpPr>
          <p:cNvPr id="5" name="TextBox 4"/>
          <p:cNvSpPr txBox="1"/>
          <p:nvPr/>
        </p:nvSpPr>
        <p:spPr>
          <a:xfrm>
            <a:off x="500034" y="1714488"/>
            <a:ext cx="6429420" cy="1015663"/>
          </a:xfrm>
          <a:prstGeom prst="rect">
            <a:avLst/>
          </a:prstGeom>
          <a:noFill/>
        </p:spPr>
        <p:txBody>
          <a:bodyPr wrap="square" rtlCol="0">
            <a:spAutoFit/>
          </a:bodyPr>
          <a:lstStyle/>
          <a:p>
            <a:r>
              <a:rPr lang="en-US" sz="2000" dirty="0">
                <a:solidFill>
                  <a:schemeClr val="accent1">
                    <a:lumMod val="75000"/>
                  </a:schemeClr>
                </a:solidFill>
              </a:rPr>
              <a:t>So far:</a:t>
            </a:r>
          </a:p>
          <a:p>
            <a:pPr>
              <a:buFont typeface="Wingdings" pitchFamily="2" charset="2"/>
              <a:buChar char="ü"/>
            </a:pPr>
            <a:r>
              <a:rPr lang="en-US" sz="2000" dirty="0">
                <a:solidFill>
                  <a:schemeClr val="accent1">
                    <a:lumMod val="75000"/>
                  </a:schemeClr>
                </a:solidFill>
              </a:rPr>
              <a:t>  Either weak or strong</a:t>
            </a:r>
          </a:p>
          <a:p>
            <a:pPr>
              <a:buFont typeface="Wingdings" pitchFamily="2" charset="2"/>
              <a:buChar char="ü"/>
            </a:pPr>
            <a:r>
              <a:rPr lang="en-US" sz="2000" dirty="0">
                <a:solidFill>
                  <a:schemeClr val="accent1">
                    <a:lumMod val="75000"/>
                  </a:schemeClr>
                </a:solidFill>
              </a:rPr>
              <a:t>  Local bridge or not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Strong AND WEAK TIES</a:t>
            </a:r>
          </a:p>
        </p:txBody>
      </p:sp>
    </p:spTree>
    <p:extLst>
      <p:ext uri="{BB962C8B-B14F-4D97-AF65-F5344CB8AC3E}">
        <p14:creationId xmlns:p14="http://schemas.microsoft.com/office/powerpoint/2010/main" val="384774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sp>
        <p:nvSpPr>
          <p:cNvPr id="6" name="TextBox 5"/>
          <p:cNvSpPr txBox="1"/>
          <p:nvPr/>
        </p:nvSpPr>
        <p:spPr>
          <a:xfrm>
            <a:off x="428596" y="1500174"/>
            <a:ext cx="7704856" cy="830997"/>
          </a:xfrm>
          <a:prstGeom prst="rect">
            <a:avLst/>
          </a:prstGeom>
          <a:noFill/>
        </p:spPr>
        <p:txBody>
          <a:bodyPr wrap="square" rtlCol="0">
            <a:spAutoFit/>
          </a:bodyPr>
          <a:lstStyle/>
          <a:p>
            <a:r>
              <a:rPr lang="en-US" sz="2400" dirty="0">
                <a:solidFill>
                  <a:srgbClr val="FF9900"/>
                </a:solidFill>
              </a:rPr>
              <a:t>Bridges</a:t>
            </a:r>
          </a:p>
          <a:p>
            <a:r>
              <a:rPr lang="en-US" sz="2400" dirty="0">
                <a:solidFill>
                  <a:schemeClr val="accent1">
                    <a:lumMod val="75000"/>
                  </a:schemeClr>
                </a:solidFill>
              </a:rPr>
              <a:t>“almost” local bridges</a:t>
            </a:r>
          </a:p>
        </p:txBody>
      </p:sp>
      <p:sp>
        <p:nvSpPr>
          <p:cNvPr id="5" name="TextBox 4"/>
          <p:cNvSpPr txBox="1"/>
          <p:nvPr/>
        </p:nvSpPr>
        <p:spPr>
          <a:xfrm>
            <a:off x="357158" y="2500306"/>
            <a:ext cx="6120680" cy="461665"/>
          </a:xfrm>
          <a:prstGeom prst="rect">
            <a:avLst/>
          </a:prstGeom>
          <a:noFill/>
        </p:spPr>
        <p:txBody>
          <a:bodyPr wrap="square" rtlCol="0">
            <a:spAutoFit/>
          </a:bodyPr>
          <a:lstStyle/>
          <a:p>
            <a:pPr algn="ctr"/>
            <a:r>
              <a:rPr lang="en-US" sz="2400" dirty="0">
                <a:solidFill>
                  <a:srgbClr val="FF9900"/>
                </a:solidFill>
              </a:rPr>
              <a:t>Neighborhood overlap of an edge </a:t>
            </a:r>
            <a:r>
              <a:rPr lang="en-US" sz="2400" dirty="0" err="1">
                <a:solidFill>
                  <a:srgbClr val="FF9900"/>
                </a:solidFill>
              </a:rPr>
              <a:t>e</a:t>
            </a:r>
            <a:r>
              <a:rPr lang="en-US" sz="2400" baseline="-25000" dirty="0" err="1">
                <a:solidFill>
                  <a:srgbClr val="FF9900"/>
                </a:solidFill>
              </a:rPr>
              <a:t>ij</a:t>
            </a:r>
            <a:endParaRPr lang="el-GR" sz="2400" baseline="-25000" dirty="0">
              <a:solidFill>
                <a:srgbClr val="FF9900"/>
              </a:solidFill>
            </a:endParaRPr>
          </a:p>
        </p:txBody>
      </p:sp>
      <p:graphicFrame>
        <p:nvGraphicFramePr>
          <p:cNvPr id="52227" name="Object 3"/>
          <p:cNvGraphicFramePr>
            <a:graphicFrameLocks noChangeAspect="1"/>
          </p:cNvGraphicFramePr>
          <p:nvPr>
            <p:extLst>
              <p:ext uri="{D42A27DB-BD31-4B8C-83A1-F6EECF244321}">
                <p14:modId xmlns:p14="http://schemas.microsoft.com/office/powerpoint/2010/main" val="1106086916"/>
              </p:ext>
            </p:extLst>
          </p:nvPr>
        </p:nvGraphicFramePr>
        <p:xfrm>
          <a:off x="6619636" y="2463831"/>
          <a:ext cx="1271634" cy="891217"/>
        </p:xfrm>
        <a:graphic>
          <a:graphicData uri="http://schemas.openxmlformats.org/presentationml/2006/ole">
            <mc:AlternateContent xmlns:mc="http://schemas.openxmlformats.org/markup-compatibility/2006">
              <mc:Choice xmlns:v="urn:schemas-microsoft-com:vml" Requires="v">
                <p:oleObj spid="_x0000_s52268" name="Equation" r:id="rId4" imgW="596900" imgH="419100" progId="Equation.3">
                  <p:embed/>
                </p:oleObj>
              </mc:Choice>
              <mc:Fallback>
                <p:oleObj name="Equation" r:id="rId4" imgW="596900" imgH="4191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636" y="2463831"/>
                        <a:ext cx="1271634" cy="891217"/>
                      </a:xfrm>
                      <a:prstGeom prst="rect">
                        <a:avLst/>
                      </a:prstGeom>
                      <a:noFill/>
                    </p:spPr>
                  </p:pic>
                </p:oleObj>
              </mc:Fallback>
            </mc:AlternateContent>
          </a:graphicData>
        </a:graphic>
      </p:graphicFrame>
      <p:sp>
        <p:nvSpPr>
          <p:cNvPr id="7" name="TextBox 6"/>
          <p:cNvSpPr txBox="1"/>
          <p:nvPr/>
        </p:nvSpPr>
        <p:spPr>
          <a:xfrm>
            <a:off x="2000232" y="3000372"/>
            <a:ext cx="4000528" cy="584775"/>
          </a:xfrm>
          <a:prstGeom prst="rect">
            <a:avLst/>
          </a:prstGeom>
          <a:noFill/>
        </p:spPr>
        <p:txBody>
          <a:bodyPr wrap="square" rtlCol="0">
            <a:spAutoFit/>
          </a:bodyPr>
          <a:lstStyle/>
          <a:p>
            <a:r>
              <a:rPr lang="en-US" sz="1600" i="1" dirty="0">
                <a:solidFill>
                  <a:schemeClr val="tx2">
                    <a:lumMod val="75000"/>
                  </a:schemeClr>
                </a:solidFill>
              </a:rPr>
              <a:t>(*) In the denominator we do not count A or B themselves</a:t>
            </a:r>
          </a:p>
        </p:txBody>
      </p:sp>
      <p:pic>
        <p:nvPicPr>
          <p:cNvPr id="52228" name="Picture 4"/>
          <p:cNvPicPr>
            <a:picLocks noChangeAspect="1" noChangeArrowheads="1"/>
          </p:cNvPicPr>
          <p:nvPr/>
        </p:nvPicPr>
        <p:blipFill>
          <a:blip r:embed="rId6" cstate="print"/>
          <a:srcRect/>
          <a:stretch>
            <a:fillRect/>
          </a:stretch>
        </p:blipFill>
        <p:spPr bwMode="auto">
          <a:xfrm>
            <a:off x="428596" y="3929066"/>
            <a:ext cx="4071966" cy="2636337"/>
          </a:xfrm>
          <a:prstGeom prst="rect">
            <a:avLst/>
          </a:prstGeom>
          <a:noFill/>
          <a:ln w="9525">
            <a:noFill/>
            <a:miter lim="800000"/>
            <a:headEnd/>
            <a:tailEnd/>
          </a:ln>
          <a:effectLst/>
        </p:spPr>
      </p:pic>
      <p:cxnSp>
        <p:nvCxnSpPr>
          <p:cNvPr id="9" name="Straight Arrow Connector 8"/>
          <p:cNvCxnSpPr/>
          <p:nvPr/>
        </p:nvCxnSpPr>
        <p:spPr>
          <a:xfrm rot="10800000" flipV="1">
            <a:off x="2000232" y="4786322"/>
            <a:ext cx="2928958" cy="285752"/>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7752" y="4071942"/>
            <a:ext cx="1928826" cy="1354217"/>
          </a:xfrm>
          <a:prstGeom prst="rect">
            <a:avLst/>
          </a:prstGeom>
          <a:noFill/>
        </p:spPr>
        <p:txBody>
          <a:bodyPr wrap="square" rtlCol="0">
            <a:spAutoFit/>
          </a:bodyPr>
          <a:lstStyle/>
          <a:p>
            <a:r>
              <a:rPr lang="en-US" dirty="0"/>
              <a:t>A: B, E, D, C</a:t>
            </a:r>
          </a:p>
          <a:p>
            <a:r>
              <a:rPr lang="en-US" dirty="0"/>
              <a:t>F: C, J, G</a:t>
            </a:r>
          </a:p>
          <a:p>
            <a:endParaRPr lang="en-US" dirty="0"/>
          </a:p>
          <a:p>
            <a:r>
              <a:rPr lang="en-US" sz="2800" b="1" dirty="0">
                <a:solidFill>
                  <a:schemeClr val="accent3">
                    <a:lumMod val="75000"/>
                  </a:schemeClr>
                </a:solidFill>
              </a:rPr>
              <a:t>1/6</a:t>
            </a:r>
          </a:p>
        </p:txBody>
      </p:sp>
      <p:sp>
        <p:nvSpPr>
          <p:cNvPr id="12" name="TextBox 11"/>
          <p:cNvSpPr txBox="1"/>
          <p:nvPr/>
        </p:nvSpPr>
        <p:spPr>
          <a:xfrm>
            <a:off x="5364088" y="5445224"/>
            <a:ext cx="3240360" cy="523220"/>
          </a:xfrm>
          <a:prstGeom prst="rect">
            <a:avLst/>
          </a:prstGeom>
          <a:noFill/>
        </p:spPr>
        <p:txBody>
          <a:bodyPr wrap="square" rtlCol="0">
            <a:spAutoFit/>
          </a:bodyPr>
          <a:lstStyle/>
          <a:p>
            <a:r>
              <a:rPr lang="en-US" sz="2800" i="1" dirty="0">
                <a:solidFill>
                  <a:schemeClr val="accent4">
                    <a:lumMod val="75000"/>
                  </a:schemeClr>
                </a:solidFill>
              </a:rPr>
              <a:t>When is this value 0?</a:t>
            </a:r>
          </a:p>
        </p:txBody>
      </p:sp>
      <p:sp>
        <p:nvSpPr>
          <p:cNvPr id="3" name="TextBox 2"/>
          <p:cNvSpPr txBox="1"/>
          <p:nvPr/>
        </p:nvSpPr>
        <p:spPr>
          <a:xfrm>
            <a:off x="6300192" y="3573016"/>
            <a:ext cx="1910523" cy="369332"/>
          </a:xfrm>
          <a:prstGeom prst="rect">
            <a:avLst/>
          </a:prstGeom>
          <a:solidFill>
            <a:schemeClr val="accent5">
              <a:lumMod val="20000"/>
              <a:lumOff val="80000"/>
            </a:schemeClr>
          </a:solidFill>
        </p:spPr>
        <p:txBody>
          <a:bodyPr wrap="none" rtlCol="0">
            <a:spAutoFit/>
          </a:bodyPr>
          <a:lstStyle/>
          <a:p>
            <a:r>
              <a:rPr lang="en-US" dirty="0" err="1"/>
              <a:t>Jaccard</a:t>
            </a:r>
            <a:r>
              <a:rPr lang="en-US" dirty="0"/>
              <a:t> coefficient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a:t>
            </a:r>
          </a:p>
        </p:txBody>
      </p:sp>
      <p:pic>
        <p:nvPicPr>
          <p:cNvPr id="52228" name="Picture 4"/>
          <p:cNvPicPr>
            <a:picLocks noChangeAspect="1" noChangeArrowheads="1"/>
          </p:cNvPicPr>
          <p:nvPr/>
        </p:nvPicPr>
        <p:blipFill>
          <a:blip r:embed="rId3" cstate="print"/>
          <a:srcRect/>
          <a:stretch>
            <a:fillRect/>
          </a:stretch>
        </p:blipFill>
        <p:spPr bwMode="auto">
          <a:xfrm>
            <a:off x="1785918" y="2428868"/>
            <a:ext cx="5857916" cy="3792625"/>
          </a:xfrm>
          <a:prstGeom prst="rect">
            <a:avLst/>
          </a:prstGeom>
          <a:noFill/>
          <a:ln w="9525">
            <a:noFill/>
            <a:miter lim="800000"/>
            <a:headEnd/>
            <a:tailEnd/>
          </a:ln>
          <a:effectLst/>
        </p:spPr>
      </p:pic>
      <p:sp>
        <p:nvSpPr>
          <p:cNvPr id="12" name="TextBox 11"/>
          <p:cNvSpPr txBox="1"/>
          <p:nvPr/>
        </p:nvSpPr>
        <p:spPr>
          <a:xfrm>
            <a:off x="285720" y="1500174"/>
            <a:ext cx="6302504" cy="830997"/>
          </a:xfrm>
          <a:prstGeom prst="rect">
            <a:avLst/>
          </a:prstGeom>
          <a:noFill/>
        </p:spPr>
        <p:txBody>
          <a:bodyPr wrap="square" rtlCol="0">
            <a:spAutoFit/>
          </a:bodyPr>
          <a:lstStyle/>
          <a:p>
            <a:r>
              <a:rPr lang="en-US" sz="2400" dirty="0">
                <a:solidFill>
                  <a:schemeClr val="accent4">
                    <a:lumMod val="75000"/>
                  </a:schemeClr>
                </a:solidFill>
              </a:rPr>
              <a:t>Neighborhood overlap = 0: edge is a local bridge</a:t>
            </a:r>
          </a:p>
          <a:p>
            <a:r>
              <a:rPr lang="en-US" sz="2400" dirty="0">
                <a:solidFill>
                  <a:schemeClr val="accent4">
                    <a:lumMod val="75000"/>
                  </a:schemeClr>
                </a:solidFill>
              </a:rPr>
              <a:t>Small value: “almost” local bridges</a:t>
            </a:r>
          </a:p>
        </p:txBody>
      </p:sp>
      <p:cxnSp>
        <p:nvCxnSpPr>
          <p:cNvPr id="14" name="Straight Arrow Connector 13"/>
          <p:cNvCxnSpPr/>
          <p:nvPr/>
        </p:nvCxnSpPr>
        <p:spPr>
          <a:xfrm>
            <a:off x="1928794" y="3929066"/>
            <a:ext cx="1857388" cy="28575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57290" y="3714752"/>
            <a:ext cx="1571636" cy="461665"/>
          </a:xfrm>
          <a:prstGeom prst="rect">
            <a:avLst/>
          </a:prstGeom>
          <a:noFill/>
        </p:spPr>
        <p:txBody>
          <a:bodyPr wrap="square" rtlCol="0">
            <a:spAutoFit/>
          </a:bodyPr>
          <a:lstStyle/>
          <a:p>
            <a:r>
              <a:rPr lang="en-US" sz="2400" b="1" dirty="0">
                <a:solidFill>
                  <a:schemeClr val="accent3">
                    <a:lumMod val="75000"/>
                  </a:schemeClr>
                </a:solidFill>
              </a:rPr>
              <a:t>1/6</a:t>
            </a:r>
          </a:p>
        </p:txBody>
      </p:sp>
      <p:cxnSp>
        <p:nvCxnSpPr>
          <p:cNvPr id="19" name="Straight Arrow Connector 18"/>
          <p:cNvCxnSpPr/>
          <p:nvPr/>
        </p:nvCxnSpPr>
        <p:spPr>
          <a:xfrm rot="16200000" flipV="1">
            <a:off x="4143372" y="5286388"/>
            <a:ext cx="1143008" cy="857256"/>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6314" y="5429264"/>
            <a:ext cx="1071570" cy="523220"/>
          </a:xfrm>
          <a:prstGeom prst="rect">
            <a:avLst/>
          </a:prstGeom>
          <a:noFill/>
        </p:spPr>
        <p:txBody>
          <a:bodyPr wrap="square" rtlCol="0">
            <a:spAutoFit/>
          </a:bodyPr>
          <a:lstStyle/>
          <a:p>
            <a:r>
              <a:rPr lang="en-US" sz="2800" dirty="0">
                <a:solidFill>
                  <a:schemeClr val="accent3">
                    <a:lumMod val="75000"/>
                  </a:schemeClr>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9" name="TextBox 8"/>
          <p:cNvSpPr txBox="1"/>
          <p:nvPr/>
        </p:nvSpPr>
        <p:spPr>
          <a:xfrm>
            <a:off x="214282" y="1142984"/>
            <a:ext cx="8643998" cy="1015663"/>
          </a:xfrm>
          <a:prstGeom prst="rect">
            <a:avLst/>
          </a:prstGeom>
          <a:noFill/>
        </p:spPr>
        <p:txBody>
          <a:bodyPr wrap="square" rtlCol="0">
            <a:spAutoFit/>
          </a:bodyPr>
          <a:lstStyle/>
          <a:p>
            <a:pPr algn="ctr"/>
            <a:r>
              <a:rPr lang="en-US" sz="2000" i="1" dirty="0">
                <a:solidFill>
                  <a:schemeClr val="accent4">
                    <a:lumMod val="60000"/>
                    <a:lumOff val="40000"/>
                  </a:schemeClr>
                </a:solidFill>
              </a:rPr>
              <a:t>How the neighborhood overlap of an edge depends on its strength</a:t>
            </a:r>
          </a:p>
          <a:p>
            <a:r>
              <a:rPr lang="en-US" sz="2000" dirty="0">
                <a:solidFill>
                  <a:schemeClr val="tx2">
                    <a:lumMod val="75000"/>
                  </a:schemeClr>
                </a:solidFill>
              </a:rPr>
              <a:t>(Hypothesis: the strength of weak ties predicts that neighborhood overlap should grow as tie strength grows)</a:t>
            </a:r>
          </a:p>
        </p:txBody>
      </p:sp>
      <p:pic>
        <p:nvPicPr>
          <p:cNvPr id="81922" name="Picture 2"/>
          <p:cNvPicPr>
            <a:picLocks noChangeAspect="1" noChangeArrowheads="1"/>
          </p:cNvPicPr>
          <p:nvPr/>
        </p:nvPicPr>
        <p:blipFill>
          <a:blip r:embed="rId3" cstate="print"/>
          <a:srcRect/>
          <a:stretch>
            <a:fillRect/>
          </a:stretch>
        </p:blipFill>
        <p:spPr bwMode="auto">
          <a:xfrm>
            <a:off x="755576" y="2158647"/>
            <a:ext cx="4857784" cy="3902420"/>
          </a:xfrm>
          <a:prstGeom prst="rect">
            <a:avLst/>
          </a:prstGeom>
          <a:noFill/>
          <a:ln w="9525">
            <a:noFill/>
            <a:miter lim="800000"/>
            <a:headEnd/>
            <a:tailEnd/>
          </a:ln>
          <a:effectLst/>
        </p:spPr>
      </p:pic>
      <p:cxnSp>
        <p:nvCxnSpPr>
          <p:cNvPr id="16" name="Straight Arrow Connector 15"/>
          <p:cNvCxnSpPr/>
          <p:nvPr/>
        </p:nvCxnSpPr>
        <p:spPr>
          <a:xfrm>
            <a:off x="3851920" y="5661248"/>
            <a:ext cx="135732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5896" y="5733256"/>
            <a:ext cx="4572032" cy="276999"/>
          </a:xfrm>
          <a:prstGeom prst="rect">
            <a:avLst/>
          </a:prstGeom>
          <a:noFill/>
        </p:spPr>
        <p:txBody>
          <a:bodyPr wrap="square" rtlCol="0">
            <a:spAutoFit/>
          </a:bodyPr>
          <a:lstStyle/>
          <a:p>
            <a:r>
              <a:rPr lang="en-US" sz="1200" dirty="0">
                <a:solidFill>
                  <a:srgbClr val="C00000"/>
                </a:solidFill>
              </a:rPr>
              <a:t>Strength of connection (function of the percentile in the sorted order)</a:t>
            </a:r>
          </a:p>
        </p:txBody>
      </p:sp>
      <p:sp>
        <p:nvSpPr>
          <p:cNvPr id="21" name="TextBox 20"/>
          <p:cNvSpPr txBox="1"/>
          <p:nvPr/>
        </p:nvSpPr>
        <p:spPr>
          <a:xfrm>
            <a:off x="5357818" y="3071810"/>
            <a:ext cx="2286016" cy="523220"/>
          </a:xfrm>
          <a:prstGeom prst="rect">
            <a:avLst/>
          </a:prstGeom>
          <a:noFill/>
        </p:spPr>
        <p:txBody>
          <a:bodyPr wrap="square" rtlCol="0">
            <a:spAutoFit/>
          </a:bodyPr>
          <a:lstStyle/>
          <a:p>
            <a:r>
              <a:rPr lang="en-US" sz="1400" i="1" dirty="0">
                <a:solidFill>
                  <a:schemeClr val="accent3">
                    <a:lumMod val="50000"/>
                  </a:schemeClr>
                </a:solidFill>
              </a:rPr>
              <a:t>(*) Some deviation at the right-hand edge of the plot</a:t>
            </a:r>
          </a:p>
        </p:txBody>
      </p:sp>
      <p:sp>
        <p:nvSpPr>
          <p:cNvPr id="10" name="Rectangle 9"/>
          <p:cNvSpPr/>
          <p:nvPr/>
        </p:nvSpPr>
        <p:spPr>
          <a:xfrm>
            <a:off x="5364088" y="5013176"/>
            <a:ext cx="2736304" cy="646331"/>
          </a:xfrm>
          <a:prstGeom prst="rect">
            <a:avLst/>
          </a:prstGeom>
        </p:spPr>
        <p:txBody>
          <a:bodyPr wrap="square">
            <a:spAutoFit/>
          </a:bodyPr>
          <a:lstStyle/>
          <a:p>
            <a:r>
              <a:rPr lang="en-US" dirty="0">
                <a:solidFill>
                  <a:srgbClr val="C00000"/>
                </a:solidFill>
              </a:rPr>
              <a:t>sort the edges -&gt; for each edge at which percentile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22" name="TextBox 21"/>
          <p:cNvSpPr txBox="1"/>
          <p:nvPr/>
        </p:nvSpPr>
        <p:spPr>
          <a:xfrm>
            <a:off x="395536" y="2060848"/>
            <a:ext cx="8215370" cy="461665"/>
          </a:xfrm>
          <a:prstGeom prst="rect">
            <a:avLst/>
          </a:prstGeom>
          <a:noFill/>
        </p:spPr>
        <p:txBody>
          <a:bodyPr wrap="square" rtlCol="0">
            <a:spAutoFit/>
          </a:bodyPr>
          <a:lstStyle/>
          <a:p>
            <a:r>
              <a:rPr lang="en-US" sz="2400" dirty="0">
                <a:solidFill>
                  <a:schemeClr val="accent1">
                    <a:lumMod val="50000"/>
                  </a:schemeClr>
                </a:solidFill>
              </a:rPr>
              <a:t>How to test the following global (macroscopic) level hypothesis: </a:t>
            </a:r>
          </a:p>
        </p:txBody>
      </p:sp>
      <p:sp>
        <p:nvSpPr>
          <p:cNvPr id="11" name="TextBox 10"/>
          <p:cNvSpPr txBox="1"/>
          <p:nvPr/>
        </p:nvSpPr>
        <p:spPr>
          <a:xfrm>
            <a:off x="395536" y="2780928"/>
            <a:ext cx="8215370" cy="830997"/>
          </a:xfrm>
          <a:prstGeom prst="rect">
            <a:avLst/>
          </a:prstGeom>
          <a:noFill/>
        </p:spPr>
        <p:txBody>
          <a:bodyPr wrap="square" rtlCol="0">
            <a:spAutoFit/>
          </a:bodyPr>
          <a:lstStyle/>
          <a:p>
            <a:pPr algn="just"/>
            <a:r>
              <a:rPr lang="en-US" sz="2400" dirty="0">
                <a:solidFill>
                  <a:schemeClr val="tx2">
                    <a:lumMod val="75000"/>
                  </a:schemeClr>
                </a:solidFill>
              </a:rPr>
              <a:t>Hypothesis: </a:t>
            </a:r>
            <a:r>
              <a:rPr lang="en-US" sz="2400" dirty="0">
                <a:solidFill>
                  <a:schemeClr val="accent6">
                    <a:lumMod val="75000"/>
                  </a:schemeClr>
                </a:solidFill>
              </a:rPr>
              <a:t>weak ties </a:t>
            </a:r>
            <a:r>
              <a:rPr lang="en-US" sz="2400" dirty="0">
                <a:solidFill>
                  <a:schemeClr val="tx2">
                    <a:lumMod val="75000"/>
                  </a:schemeClr>
                </a:solidFill>
              </a:rPr>
              <a:t>serve to </a:t>
            </a:r>
            <a:r>
              <a:rPr lang="en-US" sz="2400" dirty="0">
                <a:solidFill>
                  <a:schemeClr val="accent6">
                    <a:lumMod val="75000"/>
                  </a:schemeClr>
                </a:solidFill>
              </a:rPr>
              <a:t>link</a:t>
            </a:r>
            <a:r>
              <a:rPr lang="en-US" sz="2400" dirty="0">
                <a:solidFill>
                  <a:schemeClr val="tx2">
                    <a:lumMod val="75000"/>
                  </a:schemeClr>
                </a:solidFill>
              </a:rPr>
              <a:t> different tightly-knit communities that each contain a large number of </a:t>
            </a:r>
            <a:r>
              <a:rPr lang="en-US" sz="2400" dirty="0">
                <a:solidFill>
                  <a:schemeClr val="accent6">
                    <a:lumMod val="75000"/>
                  </a:schemeClr>
                </a:solidFill>
              </a:rPr>
              <a:t>stronger 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14290"/>
            <a:ext cx="6500858" cy="1077218"/>
          </a:xfrm>
          <a:prstGeom prst="rect">
            <a:avLst/>
          </a:prstGeom>
          <a:noFill/>
        </p:spPr>
        <p:txBody>
          <a:bodyPr wrap="square" rtlCol="0">
            <a:spAutoFit/>
          </a:bodyPr>
          <a:lstStyle/>
          <a:p>
            <a:pPr algn="ctr"/>
            <a:r>
              <a:rPr lang="en-US" sz="3200" dirty="0">
                <a:solidFill>
                  <a:schemeClr val="accent6">
                    <a:lumMod val="75000"/>
                  </a:schemeClr>
                </a:solidFill>
              </a:rPr>
              <a:t>Generalizing Weak Ties and Local Bridges: </a:t>
            </a:r>
            <a:r>
              <a:rPr lang="en-US" sz="2800" dirty="0">
                <a:solidFill>
                  <a:schemeClr val="accent6">
                    <a:lumMod val="75000"/>
                  </a:schemeClr>
                </a:solidFill>
              </a:rPr>
              <a:t>Empirical Results</a:t>
            </a:r>
          </a:p>
        </p:txBody>
      </p:sp>
      <p:sp>
        <p:nvSpPr>
          <p:cNvPr id="10" name="TextBox 9"/>
          <p:cNvSpPr txBox="1"/>
          <p:nvPr/>
        </p:nvSpPr>
        <p:spPr>
          <a:xfrm>
            <a:off x="395536" y="2204864"/>
            <a:ext cx="8072494" cy="2923877"/>
          </a:xfrm>
          <a:prstGeom prst="rect">
            <a:avLst/>
          </a:prstGeom>
          <a:noFill/>
        </p:spPr>
        <p:txBody>
          <a:bodyPr wrap="square" rtlCol="0">
            <a:spAutoFit/>
          </a:bodyPr>
          <a:lstStyle/>
          <a:p>
            <a:r>
              <a:rPr lang="en-US" sz="2400" dirty="0">
                <a:solidFill>
                  <a:schemeClr val="tx2">
                    <a:lumMod val="75000"/>
                  </a:schemeClr>
                </a:solidFill>
              </a:rPr>
              <a:t>Delete edges from the network one at a time</a:t>
            </a:r>
          </a:p>
          <a:p>
            <a:endParaRPr lang="en-US" sz="2000" dirty="0">
              <a:solidFill>
                <a:schemeClr val="tx2">
                  <a:lumMod val="75000"/>
                </a:schemeClr>
              </a:solidFill>
            </a:endParaRPr>
          </a:p>
          <a:p>
            <a:pPr>
              <a:buFontTx/>
              <a:buChar char="-"/>
            </a:pPr>
            <a:r>
              <a:rPr lang="en-US" sz="2000" dirty="0">
                <a:solidFill>
                  <a:schemeClr val="tx2">
                    <a:lumMod val="75000"/>
                  </a:schemeClr>
                </a:solidFill>
              </a:rPr>
              <a:t> Starting with the strongest ties and working downwards in order of tie strength</a:t>
            </a:r>
          </a:p>
          <a:p>
            <a:pPr lvl="1">
              <a:buFontTx/>
              <a:buChar char="-"/>
            </a:pPr>
            <a:r>
              <a:rPr lang="en-US" sz="2000" dirty="0">
                <a:solidFill>
                  <a:schemeClr val="tx2">
                    <a:lumMod val="75000"/>
                  </a:schemeClr>
                </a:solidFill>
              </a:rPr>
              <a:t> </a:t>
            </a:r>
            <a:r>
              <a:rPr lang="en-US" sz="2000" dirty="0">
                <a:solidFill>
                  <a:schemeClr val="accent3">
                    <a:lumMod val="50000"/>
                  </a:schemeClr>
                </a:solidFill>
              </a:rPr>
              <a:t>giant component shrank steadily</a:t>
            </a:r>
          </a:p>
          <a:p>
            <a:pPr>
              <a:buFontTx/>
              <a:buChar char="-"/>
            </a:pPr>
            <a:endParaRPr lang="en-US" sz="2000" dirty="0">
              <a:solidFill>
                <a:schemeClr val="tx2">
                  <a:lumMod val="75000"/>
                </a:schemeClr>
              </a:solidFill>
            </a:endParaRPr>
          </a:p>
          <a:p>
            <a:pPr>
              <a:buFontTx/>
              <a:buChar char="-"/>
            </a:pPr>
            <a:r>
              <a:rPr lang="en-US" sz="2000" dirty="0">
                <a:solidFill>
                  <a:schemeClr val="tx2">
                    <a:lumMod val="75000"/>
                  </a:schemeClr>
                </a:solidFill>
              </a:rPr>
              <a:t>Starting with the weakest ties and upwards in order of tie strength</a:t>
            </a:r>
          </a:p>
          <a:p>
            <a:pPr lvl="1">
              <a:buFontTx/>
              <a:buChar char="-"/>
            </a:pPr>
            <a:r>
              <a:rPr lang="en-US" sz="2000" dirty="0">
                <a:solidFill>
                  <a:schemeClr val="tx2">
                    <a:lumMod val="75000"/>
                  </a:schemeClr>
                </a:solidFill>
              </a:rPr>
              <a:t> </a:t>
            </a:r>
            <a:r>
              <a:rPr lang="en-US" sz="2000" dirty="0">
                <a:solidFill>
                  <a:schemeClr val="accent3">
                    <a:lumMod val="50000"/>
                  </a:schemeClr>
                </a:solidFill>
              </a:rPr>
              <a:t>giant component shrank more rapidly, broke apart abruptly as a critical number of weak ties were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6500858" cy="584775"/>
          </a:xfrm>
          <a:prstGeom prst="rect">
            <a:avLst/>
          </a:prstGeom>
          <a:noFill/>
        </p:spPr>
        <p:txBody>
          <a:bodyPr wrap="square" rtlCol="0">
            <a:spAutoFit/>
          </a:bodyPr>
          <a:lstStyle/>
          <a:p>
            <a:pPr algn="ctr"/>
            <a:r>
              <a:rPr lang="en-US" sz="3200" dirty="0">
                <a:solidFill>
                  <a:schemeClr val="accent6">
                    <a:lumMod val="75000"/>
                  </a:schemeClr>
                </a:solidFill>
              </a:rPr>
              <a:t>Social Media and Passive Engagement</a:t>
            </a:r>
          </a:p>
        </p:txBody>
      </p:sp>
      <p:sp>
        <p:nvSpPr>
          <p:cNvPr id="12" name="TextBox 11"/>
          <p:cNvSpPr txBox="1"/>
          <p:nvPr/>
        </p:nvSpPr>
        <p:spPr>
          <a:xfrm>
            <a:off x="683568" y="1700808"/>
            <a:ext cx="7166600" cy="1938992"/>
          </a:xfrm>
          <a:prstGeom prst="rect">
            <a:avLst/>
          </a:prstGeom>
          <a:noFill/>
        </p:spPr>
        <p:txBody>
          <a:bodyPr wrap="square" rtlCol="0">
            <a:spAutoFit/>
          </a:bodyPr>
          <a:lstStyle/>
          <a:p>
            <a:r>
              <a:rPr lang="en-US" sz="2400" dirty="0"/>
              <a:t>People maintain large explicit lists of friends</a:t>
            </a:r>
          </a:p>
          <a:p>
            <a:endParaRPr lang="en-US" sz="2400" dirty="0"/>
          </a:p>
          <a:p>
            <a:r>
              <a:rPr lang="en-US" sz="2400" dirty="0"/>
              <a:t>Test:</a:t>
            </a:r>
          </a:p>
          <a:p>
            <a:r>
              <a:rPr lang="en-US" sz="2400" dirty="0"/>
              <a:t>How </a:t>
            </a:r>
            <a:r>
              <a:rPr lang="en-US" sz="2400" i="1" dirty="0">
                <a:solidFill>
                  <a:schemeClr val="accent6">
                    <a:lumMod val="75000"/>
                  </a:schemeClr>
                </a:solidFill>
              </a:rPr>
              <a:t>online activity </a:t>
            </a:r>
            <a:r>
              <a:rPr lang="en-US" sz="2400" dirty="0"/>
              <a:t>is distributed across </a:t>
            </a:r>
            <a:r>
              <a:rPr lang="en-US" sz="2400" i="1" dirty="0">
                <a:solidFill>
                  <a:schemeClr val="accent6">
                    <a:lumMod val="75000"/>
                  </a:schemeClr>
                </a:solidFill>
              </a:rPr>
              <a:t>links of different strengths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sp>
        <p:nvSpPr>
          <p:cNvPr id="12" name="TextBox 11"/>
          <p:cNvSpPr txBox="1"/>
          <p:nvPr/>
        </p:nvSpPr>
        <p:spPr>
          <a:xfrm>
            <a:off x="325238" y="1277310"/>
            <a:ext cx="8643998" cy="1508105"/>
          </a:xfrm>
          <a:prstGeom prst="rect">
            <a:avLst/>
          </a:prstGeom>
          <a:noFill/>
        </p:spPr>
        <p:txBody>
          <a:bodyPr wrap="square" rtlCol="0">
            <a:spAutoFit/>
          </a:bodyPr>
          <a:lstStyle/>
          <a:p>
            <a:r>
              <a:rPr lang="en-US" sz="2400" dirty="0">
                <a:solidFill>
                  <a:schemeClr val="accent1">
                    <a:lumMod val="50000"/>
                  </a:schemeClr>
                </a:solidFill>
              </a:rPr>
              <a:t>Cameron Marlow, et al, 2009</a:t>
            </a:r>
          </a:p>
          <a:p>
            <a:r>
              <a:rPr lang="en-US" sz="2400" dirty="0">
                <a:solidFill>
                  <a:schemeClr val="accent1">
                    <a:lumMod val="50000"/>
                  </a:schemeClr>
                </a:solidFill>
              </a:rPr>
              <a:t>At what extent each link was used for social interactions</a:t>
            </a:r>
          </a:p>
          <a:p>
            <a:endParaRPr lang="en-US" sz="2400" dirty="0">
              <a:solidFill>
                <a:schemeClr val="accent1">
                  <a:lumMod val="50000"/>
                </a:schemeClr>
              </a:solidFill>
            </a:endParaRPr>
          </a:p>
          <a:p>
            <a:r>
              <a:rPr lang="en-US" sz="2000" dirty="0">
                <a:solidFill>
                  <a:schemeClr val="accent1">
                    <a:lumMod val="50000"/>
                  </a:schemeClr>
                </a:solidFill>
              </a:rPr>
              <a:t>Three (not exclusive) kinds of ties (links) </a:t>
            </a:r>
          </a:p>
        </p:txBody>
      </p:sp>
      <p:sp>
        <p:nvSpPr>
          <p:cNvPr id="4" name="TextBox 3"/>
          <p:cNvSpPr txBox="1"/>
          <p:nvPr/>
        </p:nvSpPr>
        <p:spPr>
          <a:xfrm>
            <a:off x="395536" y="2780928"/>
            <a:ext cx="7786742" cy="2031325"/>
          </a:xfrm>
          <a:prstGeom prst="rect">
            <a:avLst/>
          </a:prstGeom>
          <a:noFill/>
        </p:spPr>
        <p:txBody>
          <a:bodyPr wrap="square" rtlCol="0">
            <a:spAutoFit/>
          </a:bodyPr>
          <a:lstStyle/>
          <a:p>
            <a:pPr marL="342900" indent="-342900">
              <a:buFont typeface="+mj-lt"/>
              <a:buAutoNum type="arabicPeriod"/>
            </a:pPr>
            <a:r>
              <a:rPr lang="en-US" dirty="0">
                <a:solidFill>
                  <a:schemeClr val="accent6">
                    <a:lumMod val="75000"/>
                  </a:schemeClr>
                </a:solidFill>
              </a:rPr>
              <a:t>Reciprocal (mutual) communication</a:t>
            </a:r>
            <a:r>
              <a:rPr lang="en-US" dirty="0">
                <a:solidFill>
                  <a:schemeClr val="accent1">
                    <a:lumMod val="50000"/>
                  </a:schemeClr>
                </a:solidFill>
              </a:rPr>
              <a:t>: both send and received messages to friends at the other end of the link</a:t>
            </a:r>
          </a:p>
          <a:p>
            <a:pPr marL="342900" indent="-342900">
              <a:buFont typeface="+mj-lt"/>
              <a:buAutoNum type="arabicPeriod"/>
            </a:pPr>
            <a:r>
              <a:rPr lang="en-US" dirty="0">
                <a:solidFill>
                  <a:schemeClr val="accent6">
                    <a:lumMod val="75000"/>
                  </a:schemeClr>
                </a:solidFill>
              </a:rPr>
              <a:t>One-way communication</a:t>
            </a:r>
            <a:r>
              <a:rPr lang="en-US" dirty="0">
                <a:solidFill>
                  <a:schemeClr val="accent1">
                    <a:lumMod val="50000"/>
                  </a:schemeClr>
                </a:solidFill>
              </a:rPr>
              <a:t>: the user send one or more message to the friend at the other end of the link</a:t>
            </a:r>
          </a:p>
          <a:p>
            <a:pPr marL="342900" indent="-342900">
              <a:buFont typeface="+mj-lt"/>
              <a:buAutoNum type="arabicPeriod"/>
            </a:pPr>
            <a:r>
              <a:rPr lang="en-US" dirty="0">
                <a:solidFill>
                  <a:schemeClr val="accent6">
                    <a:lumMod val="75000"/>
                  </a:schemeClr>
                </a:solidFill>
              </a:rPr>
              <a:t>Maintained relationship: </a:t>
            </a:r>
            <a:r>
              <a:rPr lang="en-US" dirty="0">
                <a:solidFill>
                  <a:schemeClr val="accent1">
                    <a:lumMod val="50000"/>
                  </a:schemeClr>
                </a:solidFill>
              </a:rPr>
              <a:t>the user followed information about the friend at the other end of the link (click on content via News feed or visit the friend profile more than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pic>
        <p:nvPicPr>
          <p:cNvPr id="5" name="Picture 4" descr="asmith-connections.png"/>
          <p:cNvPicPr>
            <a:picLocks noChangeAspect="1"/>
          </p:cNvPicPr>
          <p:nvPr/>
        </p:nvPicPr>
        <p:blipFill>
          <a:blip r:embed="rId3" cstate="print"/>
          <a:stretch>
            <a:fillRect/>
          </a:stretch>
        </p:blipFill>
        <p:spPr>
          <a:xfrm>
            <a:off x="899592" y="908720"/>
            <a:ext cx="5112568" cy="5806867"/>
          </a:xfrm>
          <a:prstGeom prst="rect">
            <a:avLst/>
          </a:prstGeom>
        </p:spPr>
      </p:pic>
      <p:sp>
        <p:nvSpPr>
          <p:cNvPr id="7" name="Freeform 6"/>
          <p:cNvSpPr/>
          <p:nvPr/>
        </p:nvSpPr>
        <p:spPr>
          <a:xfrm>
            <a:off x="3716097" y="4116339"/>
            <a:ext cx="1483976" cy="1405467"/>
          </a:xfrm>
          <a:custGeom>
            <a:avLst/>
            <a:gdLst>
              <a:gd name="connsiteX0" fmla="*/ 939030 w 1483976"/>
              <a:gd name="connsiteY0" fmla="*/ 141625 h 1405467"/>
              <a:gd name="connsiteX1" fmla="*/ 163176 w 1483976"/>
              <a:gd name="connsiteY1" fmla="*/ 30788 h 1405467"/>
              <a:gd name="connsiteX2" fmla="*/ 24630 w 1483976"/>
              <a:gd name="connsiteY2" fmla="*/ 326352 h 1405467"/>
              <a:gd name="connsiteX3" fmla="*/ 310958 w 1483976"/>
              <a:gd name="connsiteY3" fmla="*/ 1277697 h 1405467"/>
              <a:gd name="connsiteX4" fmla="*/ 1179176 w 1483976"/>
              <a:gd name="connsiteY4" fmla="*/ 1092970 h 1405467"/>
              <a:gd name="connsiteX5" fmla="*/ 1382376 w 1483976"/>
              <a:gd name="connsiteY5" fmla="*/ 566497 h 1405467"/>
              <a:gd name="connsiteX6" fmla="*/ 1419321 w 1483976"/>
              <a:gd name="connsiteY6" fmla="*/ 289406 h 1405467"/>
              <a:gd name="connsiteX7" fmla="*/ 994448 w 1483976"/>
              <a:gd name="connsiteY7" fmla="*/ 132388 h 1405467"/>
              <a:gd name="connsiteX8" fmla="*/ 994448 w 1483976"/>
              <a:gd name="connsiteY8" fmla="*/ 132388 h 1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76" h="1405467">
                <a:moveTo>
                  <a:pt x="939030" y="141625"/>
                </a:moveTo>
                <a:cubicBezTo>
                  <a:pt x="627303" y="70812"/>
                  <a:pt x="315576" y="0"/>
                  <a:pt x="163176" y="30788"/>
                </a:cubicBezTo>
                <a:cubicBezTo>
                  <a:pt x="10776" y="61576"/>
                  <a:pt x="0" y="118534"/>
                  <a:pt x="24630" y="326352"/>
                </a:cubicBezTo>
                <a:cubicBezTo>
                  <a:pt x="49260" y="534170"/>
                  <a:pt x="118534" y="1149927"/>
                  <a:pt x="310958" y="1277697"/>
                </a:cubicBezTo>
                <a:cubicBezTo>
                  <a:pt x="503382" y="1405467"/>
                  <a:pt x="1000606" y="1211503"/>
                  <a:pt x="1179176" y="1092970"/>
                </a:cubicBezTo>
                <a:cubicBezTo>
                  <a:pt x="1357746" y="974437"/>
                  <a:pt x="1342352" y="700424"/>
                  <a:pt x="1382376" y="566497"/>
                </a:cubicBezTo>
                <a:cubicBezTo>
                  <a:pt x="1422400" y="432570"/>
                  <a:pt x="1483976" y="361757"/>
                  <a:pt x="1419321" y="289406"/>
                </a:cubicBezTo>
                <a:cubicBezTo>
                  <a:pt x="1354666" y="217055"/>
                  <a:pt x="994448" y="132388"/>
                  <a:pt x="994448" y="132388"/>
                </a:cubicBezTo>
                <a:lnTo>
                  <a:pt x="994448" y="132388"/>
                </a:lnTo>
              </a:path>
            </a:pathLst>
          </a:cu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n>
                <a:solidFill>
                  <a:schemeClr val="tx1"/>
                </a:solidFill>
                <a:prstDash val="sysDash"/>
              </a:ln>
            </a:endParaRPr>
          </a:p>
        </p:txBody>
      </p:sp>
      <p:sp>
        <p:nvSpPr>
          <p:cNvPr id="8" name="TextBox 7"/>
          <p:cNvSpPr txBox="1"/>
          <p:nvPr/>
        </p:nvSpPr>
        <p:spPr>
          <a:xfrm>
            <a:off x="5580112" y="4221088"/>
            <a:ext cx="2664296" cy="307777"/>
          </a:xfrm>
          <a:prstGeom prst="rect">
            <a:avLst/>
          </a:prstGeom>
          <a:noFill/>
        </p:spPr>
        <p:txBody>
          <a:bodyPr wrap="square" rtlCol="0">
            <a:spAutoFit/>
          </a:bodyPr>
          <a:lstStyle/>
          <a:p>
            <a:r>
              <a:rPr lang="en-US" sz="1400" dirty="0">
                <a:solidFill>
                  <a:schemeClr val="accent6">
                    <a:lumMod val="60000"/>
                    <a:lumOff val="40000"/>
                  </a:schemeClr>
                </a:solidFill>
              </a:rPr>
              <a:t>More recent connections</a:t>
            </a:r>
            <a:endParaRPr lang="el-GR" sz="1400" dirty="0">
              <a:solidFill>
                <a:schemeClr val="accent6">
                  <a:lumMod val="60000"/>
                  <a:lumOff val="4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a:t>
            </a:r>
            <a:r>
              <a:rPr lang="en-US" sz="3200" dirty="0" err="1">
                <a:solidFill>
                  <a:schemeClr val="accent6">
                    <a:lumMod val="75000"/>
                  </a:schemeClr>
                </a:solidFill>
              </a:rPr>
              <a:t>Facebook</a:t>
            </a:r>
            <a:endParaRPr lang="en-US" sz="3200" dirty="0">
              <a:solidFill>
                <a:schemeClr val="accent6">
                  <a:lumMod val="75000"/>
                </a:schemeClr>
              </a:solidFill>
            </a:endParaRPr>
          </a:p>
        </p:txBody>
      </p:sp>
      <p:pic>
        <p:nvPicPr>
          <p:cNvPr id="7" name="Picture 6" descr="active-network-size1.png"/>
          <p:cNvPicPr>
            <a:picLocks noChangeAspect="1"/>
          </p:cNvPicPr>
          <p:nvPr/>
        </p:nvPicPr>
        <p:blipFill>
          <a:blip r:embed="rId3" cstate="print"/>
          <a:stretch>
            <a:fillRect/>
          </a:stretch>
        </p:blipFill>
        <p:spPr>
          <a:xfrm>
            <a:off x="1043608" y="1412776"/>
            <a:ext cx="4791698" cy="4648662"/>
          </a:xfrm>
          <a:prstGeom prst="rect">
            <a:avLst/>
          </a:prstGeom>
        </p:spPr>
      </p:pic>
      <p:sp>
        <p:nvSpPr>
          <p:cNvPr id="8" name="TextBox 7"/>
          <p:cNvSpPr txBox="1"/>
          <p:nvPr/>
        </p:nvSpPr>
        <p:spPr>
          <a:xfrm>
            <a:off x="1907704" y="6021288"/>
            <a:ext cx="3240360" cy="307777"/>
          </a:xfrm>
          <a:prstGeom prst="rect">
            <a:avLst/>
          </a:prstGeom>
          <a:noFill/>
        </p:spPr>
        <p:txBody>
          <a:bodyPr wrap="square" rtlCol="0">
            <a:spAutoFit/>
          </a:bodyPr>
          <a:lstStyle/>
          <a:p>
            <a:r>
              <a:rPr lang="en-US" sz="1400" dirty="0">
                <a:solidFill>
                  <a:schemeClr val="accent3">
                    <a:lumMod val="75000"/>
                  </a:schemeClr>
                </a:solidFill>
              </a:rPr>
              <a:t>Total number of friends</a:t>
            </a:r>
            <a:endParaRPr lang="el-GR" sz="1400" dirty="0">
              <a:solidFill>
                <a:schemeClr val="accent3">
                  <a:lumMod val="75000"/>
                </a:schemeClr>
              </a:solidFill>
            </a:endParaRPr>
          </a:p>
        </p:txBody>
      </p:sp>
      <p:sp>
        <p:nvSpPr>
          <p:cNvPr id="9" name="TextBox 8"/>
          <p:cNvSpPr txBox="1"/>
          <p:nvPr/>
        </p:nvSpPr>
        <p:spPr>
          <a:xfrm>
            <a:off x="5940152" y="1772816"/>
            <a:ext cx="3024336" cy="3323987"/>
          </a:xfrm>
          <a:prstGeom prst="rect">
            <a:avLst/>
          </a:prstGeom>
          <a:noFill/>
        </p:spPr>
        <p:txBody>
          <a:bodyPr wrap="square" rtlCol="0">
            <a:spAutoFit/>
          </a:bodyPr>
          <a:lstStyle/>
          <a:p>
            <a:pPr algn="just"/>
            <a:r>
              <a:rPr lang="en-US" dirty="0">
                <a:solidFill>
                  <a:schemeClr val="tx2">
                    <a:lumMod val="75000"/>
                  </a:schemeClr>
                </a:solidFill>
              </a:rPr>
              <a:t>Even for users with very large number of friends</a:t>
            </a:r>
          </a:p>
          <a:p>
            <a:pPr algn="just">
              <a:buFont typeface="Wingdings" pitchFamily="2" charset="2"/>
              <a:buChar char="§"/>
            </a:pPr>
            <a:r>
              <a:rPr lang="en-US" sz="1600" dirty="0">
                <a:solidFill>
                  <a:schemeClr val="tx2">
                    <a:lumMod val="75000"/>
                  </a:schemeClr>
                </a:solidFill>
              </a:rPr>
              <a:t> actually communicate : 10-20</a:t>
            </a:r>
          </a:p>
          <a:p>
            <a:pPr algn="just">
              <a:buFont typeface="Wingdings" pitchFamily="2" charset="2"/>
              <a:buChar char="§"/>
            </a:pPr>
            <a:r>
              <a:rPr lang="en-US" sz="1600" dirty="0">
                <a:solidFill>
                  <a:schemeClr val="tx2">
                    <a:lumMod val="75000"/>
                  </a:schemeClr>
                </a:solidFill>
              </a:rPr>
              <a:t> number of friends follow even passively &lt;50</a:t>
            </a:r>
          </a:p>
          <a:p>
            <a:pPr algn="just"/>
            <a:endParaRPr lang="en-US" dirty="0">
              <a:solidFill>
                <a:schemeClr val="tx2">
                  <a:lumMod val="75000"/>
                </a:schemeClr>
              </a:solidFill>
            </a:endParaRPr>
          </a:p>
          <a:p>
            <a:pPr algn="just"/>
            <a:r>
              <a:rPr lang="en-US" b="1" dirty="0">
                <a:solidFill>
                  <a:schemeClr val="accent6">
                    <a:lumMod val="75000"/>
                  </a:schemeClr>
                </a:solidFill>
              </a:rPr>
              <a:t>Passive engagement </a:t>
            </a:r>
            <a:r>
              <a:rPr lang="en-US" dirty="0">
                <a:solidFill>
                  <a:schemeClr val="tx2">
                    <a:lumMod val="75000"/>
                  </a:schemeClr>
                </a:solidFill>
              </a:rPr>
              <a:t>(keep up with friends by reading about them even in the absence of communication)</a:t>
            </a:r>
          </a:p>
          <a:p>
            <a:pPr algn="just"/>
            <a:endParaRPr lang="en-US" dirty="0">
              <a:solidFill>
                <a:schemeClr val="tx2">
                  <a:lumMod val="75000"/>
                </a:schemeClr>
              </a:solidFill>
            </a:endParaRPr>
          </a:p>
          <a:p>
            <a:pPr algn="just"/>
            <a:endParaRPr lang="el-GR" dirty="0">
              <a:solidFill>
                <a:schemeClr val="tx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Tie Strength on Twitter</a:t>
            </a:r>
          </a:p>
        </p:txBody>
      </p:sp>
      <p:sp>
        <p:nvSpPr>
          <p:cNvPr id="6" name="TextBox 5"/>
          <p:cNvSpPr txBox="1"/>
          <p:nvPr/>
        </p:nvSpPr>
        <p:spPr>
          <a:xfrm>
            <a:off x="611560" y="980728"/>
            <a:ext cx="5688632" cy="369332"/>
          </a:xfrm>
          <a:prstGeom prst="rect">
            <a:avLst/>
          </a:prstGeom>
          <a:noFill/>
        </p:spPr>
        <p:txBody>
          <a:bodyPr wrap="square" rtlCol="0">
            <a:spAutoFit/>
          </a:bodyPr>
          <a:lstStyle/>
          <a:p>
            <a:r>
              <a:rPr lang="en-US" dirty="0" err="1">
                <a:solidFill>
                  <a:schemeClr val="accent5">
                    <a:lumMod val="50000"/>
                  </a:schemeClr>
                </a:solidFill>
              </a:rPr>
              <a:t>Huberman</a:t>
            </a:r>
            <a:r>
              <a:rPr lang="en-US" dirty="0">
                <a:solidFill>
                  <a:schemeClr val="accent5">
                    <a:lumMod val="50000"/>
                  </a:schemeClr>
                </a:solidFill>
              </a:rPr>
              <a:t>, Romero and Wu, 2009</a:t>
            </a:r>
            <a:endParaRPr lang="el-GR" dirty="0">
              <a:solidFill>
                <a:schemeClr val="accent5">
                  <a:lumMod val="50000"/>
                </a:schemeClr>
              </a:solidFill>
            </a:endParaRPr>
          </a:p>
        </p:txBody>
      </p:sp>
      <p:sp>
        <p:nvSpPr>
          <p:cNvPr id="10" name="TextBox 9"/>
          <p:cNvSpPr txBox="1"/>
          <p:nvPr/>
        </p:nvSpPr>
        <p:spPr>
          <a:xfrm>
            <a:off x="539552" y="1484784"/>
            <a:ext cx="7704856" cy="1200329"/>
          </a:xfrm>
          <a:prstGeom prst="rect">
            <a:avLst/>
          </a:prstGeom>
          <a:noFill/>
        </p:spPr>
        <p:txBody>
          <a:bodyPr wrap="square" rtlCol="0">
            <a:spAutoFit/>
          </a:bodyPr>
          <a:lstStyle/>
          <a:p>
            <a:r>
              <a:rPr lang="en-US" dirty="0">
                <a:solidFill>
                  <a:schemeClr val="accent1">
                    <a:lumMod val="50000"/>
                  </a:schemeClr>
                </a:solidFill>
              </a:rPr>
              <a:t>Two kinds of links</a:t>
            </a:r>
          </a:p>
          <a:p>
            <a:pPr>
              <a:buFont typeface="Wingdings" pitchFamily="2" charset="2"/>
              <a:buChar char="§"/>
            </a:pPr>
            <a:r>
              <a:rPr lang="en-US" dirty="0">
                <a:solidFill>
                  <a:schemeClr val="accent1">
                    <a:lumMod val="50000"/>
                  </a:schemeClr>
                </a:solidFill>
              </a:rPr>
              <a:t> Follow</a:t>
            </a:r>
          </a:p>
          <a:p>
            <a:pPr>
              <a:buFont typeface="Wingdings" pitchFamily="2" charset="2"/>
              <a:buChar char="§"/>
            </a:pPr>
            <a:r>
              <a:rPr lang="en-US" dirty="0">
                <a:solidFill>
                  <a:schemeClr val="accent1">
                    <a:lumMod val="50000"/>
                  </a:schemeClr>
                </a:solidFill>
              </a:rPr>
              <a:t> Strong ties (friends): users to whom the user has </a:t>
            </a:r>
            <a:r>
              <a:rPr lang="en-US" i="1" dirty="0">
                <a:solidFill>
                  <a:schemeClr val="accent1">
                    <a:lumMod val="50000"/>
                  </a:schemeClr>
                </a:solidFill>
              </a:rPr>
              <a:t>directed at least two messages </a:t>
            </a:r>
            <a:r>
              <a:rPr lang="en-US" dirty="0">
                <a:solidFill>
                  <a:schemeClr val="accent1">
                    <a:lumMod val="50000"/>
                  </a:schemeClr>
                </a:solidFill>
              </a:rPr>
              <a:t>over the course if the observation period</a:t>
            </a:r>
            <a:endParaRPr lang="el-GR" dirty="0">
              <a:solidFill>
                <a:schemeClr val="accent1">
                  <a:lumMod val="50000"/>
                </a:schemeClr>
              </a:solidFill>
            </a:endParaRPr>
          </a:p>
        </p:txBody>
      </p:sp>
      <p:pic>
        <p:nvPicPr>
          <p:cNvPr id="80898" name="Picture 2"/>
          <p:cNvPicPr>
            <a:picLocks noChangeAspect="1" noChangeArrowheads="1"/>
          </p:cNvPicPr>
          <p:nvPr/>
        </p:nvPicPr>
        <p:blipFill>
          <a:blip r:embed="rId3" cstate="print"/>
          <a:srcRect/>
          <a:stretch>
            <a:fillRect/>
          </a:stretch>
        </p:blipFill>
        <p:spPr bwMode="auto">
          <a:xfrm>
            <a:off x="1428728" y="3571876"/>
            <a:ext cx="5743575" cy="2895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Triadic Closure</a:t>
            </a:r>
          </a:p>
        </p:txBody>
      </p:sp>
      <p:sp>
        <p:nvSpPr>
          <p:cNvPr id="3" name="TextBox 2"/>
          <p:cNvSpPr txBox="1"/>
          <p:nvPr/>
        </p:nvSpPr>
        <p:spPr>
          <a:xfrm>
            <a:off x="428596" y="1142984"/>
            <a:ext cx="7858180" cy="1015663"/>
          </a:xfrm>
          <a:prstGeom prst="rect">
            <a:avLst/>
          </a:prstGeom>
          <a:noFill/>
        </p:spPr>
        <p:txBody>
          <a:bodyPr wrap="square" rtlCol="0">
            <a:spAutoFit/>
          </a:bodyPr>
          <a:lstStyle/>
          <a:p>
            <a:pPr algn="just"/>
            <a:r>
              <a:rPr lang="en-US" sz="2000" dirty="0"/>
              <a:t>If two people in a social network have a friend in common, then there is an increased likelihood that they will become friends themselves at some point in the future</a:t>
            </a:r>
          </a:p>
        </p:txBody>
      </p:sp>
      <p:pic>
        <p:nvPicPr>
          <p:cNvPr id="29697" name="Picture 1"/>
          <p:cNvPicPr>
            <a:picLocks noChangeAspect="1" noChangeArrowheads="1"/>
          </p:cNvPicPr>
          <p:nvPr/>
        </p:nvPicPr>
        <p:blipFill>
          <a:blip r:embed="rId3" cstate="print"/>
          <a:srcRect/>
          <a:stretch>
            <a:fillRect/>
          </a:stretch>
        </p:blipFill>
        <p:spPr bwMode="auto">
          <a:xfrm>
            <a:off x="1643042" y="2500306"/>
            <a:ext cx="4572032" cy="3210697"/>
          </a:xfrm>
          <a:prstGeom prst="rect">
            <a:avLst/>
          </a:prstGeom>
          <a:noFill/>
          <a:ln w="9525">
            <a:noFill/>
            <a:miter lim="800000"/>
            <a:headEnd/>
            <a:tailEnd/>
          </a:ln>
          <a:effectLst/>
        </p:spPr>
      </p:pic>
      <p:cxnSp>
        <p:nvCxnSpPr>
          <p:cNvPr id="6" name="Straight Connector 5"/>
          <p:cNvCxnSpPr/>
          <p:nvPr/>
        </p:nvCxnSpPr>
        <p:spPr>
          <a:xfrm>
            <a:off x="3857620" y="3000372"/>
            <a:ext cx="1643074" cy="857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0760" y="2928934"/>
            <a:ext cx="2143140" cy="584775"/>
          </a:xfrm>
          <a:prstGeom prst="rect">
            <a:avLst/>
          </a:prstGeom>
          <a:noFill/>
        </p:spPr>
        <p:txBody>
          <a:bodyPr wrap="square" rtlCol="0">
            <a:spAutoFit/>
          </a:bodyPr>
          <a:lstStyle/>
          <a:p>
            <a:r>
              <a:rPr lang="en-US" sz="3200" dirty="0">
                <a:solidFill>
                  <a:schemeClr val="accent6">
                    <a:lumMod val="75000"/>
                  </a:schemeClr>
                </a:solidFill>
              </a:rPr>
              <a:t>Triangle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Concentric circles illustrating different human group sizes">
            <a:extLst>
              <a:ext uri="{FF2B5EF4-FFF2-40B4-BE49-F238E27FC236}">
                <a16:creationId xmlns:a16="http://schemas.microsoft.com/office/drawing/2014/main" id="{C3A7E03A-E875-48C6-93E1-1E818DB9E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96443"/>
            <a:ext cx="7181850" cy="3848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52D6F3-A8B1-4EEA-ACE3-CD11953E0B2A}"/>
              </a:ext>
            </a:extLst>
          </p:cNvPr>
          <p:cNvSpPr>
            <a:spLocks noGrp="1"/>
          </p:cNvSpPr>
          <p:nvPr>
            <p:ph type="title"/>
          </p:nvPr>
        </p:nvSpPr>
        <p:spPr/>
        <p:txBody>
          <a:bodyPr/>
          <a:lstStyle/>
          <a:p>
            <a:r>
              <a:rPr lang="en-US" dirty="0"/>
              <a:t>Dunbar’s number</a:t>
            </a:r>
          </a:p>
        </p:txBody>
      </p:sp>
      <p:sp>
        <p:nvSpPr>
          <p:cNvPr id="3" name="Content Placeholder 2">
            <a:extLst>
              <a:ext uri="{FF2B5EF4-FFF2-40B4-BE49-F238E27FC236}">
                <a16:creationId xmlns:a16="http://schemas.microsoft.com/office/drawing/2014/main" id="{C4E9760D-04CA-446B-BE86-EFB2852C36DB}"/>
              </a:ext>
            </a:extLst>
          </p:cNvPr>
          <p:cNvSpPr>
            <a:spLocks noGrp="1"/>
          </p:cNvSpPr>
          <p:nvPr>
            <p:ph idx="1"/>
          </p:nvPr>
        </p:nvSpPr>
        <p:spPr/>
        <p:txBody>
          <a:bodyPr/>
          <a:lstStyle/>
          <a:p>
            <a:r>
              <a:rPr lang="en-US" dirty="0"/>
              <a:t>A biologically determined limit on the number of relationships a person can maintain</a:t>
            </a:r>
          </a:p>
        </p:txBody>
      </p:sp>
    </p:spTree>
    <p:extLst>
      <p:ext uri="{BB962C8B-B14F-4D97-AF65-F5344CB8AC3E}">
        <p14:creationId xmlns:p14="http://schemas.microsoft.com/office/powerpoint/2010/main" val="341234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Social Media and Passive Engagement</a:t>
            </a:r>
          </a:p>
        </p:txBody>
      </p:sp>
      <p:sp>
        <p:nvSpPr>
          <p:cNvPr id="8" name="TextBox 7"/>
          <p:cNvSpPr txBox="1"/>
          <p:nvPr/>
        </p:nvSpPr>
        <p:spPr>
          <a:xfrm>
            <a:off x="683568" y="1772816"/>
            <a:ext cx="6552728" cy="2677656"/>
          </a:xfrm>
          <a:prstGeom prst="rect">
            <a:avLst/>
          </a:prstGeom>
          <a:noFill/>
        </p:spPr>
        <p:txBody>
          <a:bodyPr wrap="square" rtlCol="0">
            <a:spAutoFit/>
          </a:bodyPr>
          <a:lstStyle/>
          <a:p>
            <a:pPr algn="just">
              <a:buFont typeface="Wingdings" pitchFamily="2" charset="2"/>
              <a:buChar char="§"/>
            </a:pPr>
            <a:r>
              <a:rPr lang="en-US" sz="2400" dirty="0">
                <a:solidFill>
                  <a:schemeClr val="accent1">
                    <a:lumMod val="50000"/>
                  </a:schemeClr>
                </a:solidFill>
              </a:rPr>
              <a:t> Strong ties require continuous investment of time and effort to maintain (as opposed to weak ties)</a:t>
            </a:r>
          </a:p>
          <a:p>
            <a:pPr algn="just">
              <a:buFont typeface="Wingdings" pitchFamily="2" charset="2"/>
              <a:buChar char="§"/>
            </a:pPr>
            <a:endParaRPr lang="en-US" sz="2400" dirty="0">
              <a:solidFill>
                <a:schemeClr val="accent1">
                  <a:lumMod val="50000"/>
                </a:schemeClr>
              </a:solidFill>
            </a:endParaRPr>
          </a:p>
          <a:p>
            <a:pPr algn="just">
              <a:buFont typeface="Wingdings" pitchFamily="2" charset="2"/>
              <a:buChar char="§"/>
            </a:pPr>
            <a:r>
              <a:rPr lang="en-US" sz="2400" dirty="0">
                <a:solidFill>
                  <a:schemeClr val="accent1">
                    <a:lumMod val="50000"/>
                  </a:schemeClr>
                </a:solidFill>
              </a:rPr>
              <a:t> Network of strong ties still remain sparse</a:t>
            </a:r>
          </a:p>
          <a:p>
            <a:pPr algn="just">
              <a:buFont typeface="Wingdings" pitchFamily="2" charset="2"/>
              <a:buChar char="§"/>
            </a:pPr>
            <a:endParaRPr lang="en-US" sz="2400" dirty="0">
              <a:solidFill>
                <a:schemeClr val="accent1">
                  <a:lumMod val="50000"/>
                </a:schemeClr>
              </a:solidFill>
            </a:endParaRPr>
          </a:p>
          <a:p>
            <a:pPr algn="just">
              <a:buFont typeface="Wingdings" pitchFamily="2" charset="2"/>
              <a:buChar char="§"/>
            </a:pPr>
            <a:r>
              <a:rPr lang="en-US" sz="2400" dirty="0">
                <a:solidFill>
                  <a:schemeClr val="accent1">
                    <a:lumMod val="50000"/>
                  </a:schemeClr>
                </a:solidFill>
              </a:rPr>
              <a:t> How different links are used to convey information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142976" y="285728"/>
            <a:ext cx="6500858" cy="1077218"/>
          </a:xfrm>
          <a:prstGeom prst="rect">
            <a:avLst/>
          </a:prstGeom>
          <a:noFill/>
        </p:spPr>
        <p:txBody>
          <a:bodyPr wrap="square" rtlCol="0">
            <a:spAutoFit/>
          </a:bodyPr>
          <a:lstStyle/>
          <a:p>
            <a:pPr algn="ctr"/>
            <a:r>
              <a:rPr lang="en-US" sz="3200" dirty="0">
                <a:solidFill>
                  <a:schemeClr val="accent6">
                    <a:lumMod val="75000"/>
                  </a:schemeClr>
                </a:solidFill>
              </a:rPr>
              <a:t>Closure, Structural Holes and Social Capital</a:t>
            </a:r>
          </a:p>
        </p:txBody>
      </p:sp>
      <p:sp>
        <p:nvSpPr>
          <p:cNvPr id="8" name="TextBox 7"/>
          <p:cNvSpPr txBox="1"/>
          <p:nvPr/>
        </p:nvSpPr>
        <p:spPr>
          <a:xfrm>
            <a:off x="395536" y="1628800"/>
            <a:ext cx="6552728" cy="461665"/>
          </a:xfrm>
          <a:prstGeom prst="rect">
            <a:avLst/>
          </a:prstGeom>
          <a:noFill/>
        </p:spPr>
        <p:txBody>
          <a:bodyPr wrap="square" rtlCol="0">
            <a:spAutoFit/>
          </a:bodyPr>
          <a:lstStyle/>
          <a:p>
            <a:pPr algn="just"/>
            <a:r>
              <a:rPr lang="en-US" sz="2400" dirty="0">
                <a:solidFill>
                  <a:schemeClr val="accent1">
                    <a:lumMod val="50000"/>
                  </a:schemeClr>
                </a:solidFill>
              </a:rPr>
              <a:t>Different roles that </a:t>
            </a:r>
            <a:r>
              <a:rPr lang="en-US" sz="2400" i="1" dirty="0">
                <a:solidFill>
                  <a:schemeClr val="tx2">
                    <a:lumMod val="60000"/>
                    <a:lumOff val="40000"/>
                  </a:schemeClr>
                </a:solidFill>
              </a:rPr>
              <a:t>nodes</a:t>
            </a:r>
            <a:r>
              <a:rPr lang="en-US" sz="2400" dirty="0">
                <a:solidFill>
                  <a:schemeClr val="accent1">
                    <a:lumMod val="50000"/>
                  </a:schemeClr>
                </a:solidFill>
              </a:rPr>
              <a:t> play in this structure</a:t>
            </a:r>
          </a:p>
        </p:txBody>
      </p:sp>
      <p:sp>
        <p:nvSpPr>
          <p:cNvPr id="4" name="TextBox 3"/>
          <p:cNvSpPr txBox="1"/>
          <p:nvPr/>
        </p:nvSpPr>
        <p:spPr>
          <a:xfrm>
            <a:off x="395536" y="2204864"/>
            <a:ext cx="7344816" cy="830997"/>
          </a:xfrm>
          <a:prstGeom prst="rect">
            <a:avLst/>
          </a:prstGeom>
          <a:noFill/>
        </p:spPr>
        <p:txBody>
          <a:bodyPr wrap="square" rtlCol="0">
            <a:spAutoFit/>
          </a:bodyPr>
          <a:lstStyle/>
          <a:p>
            <a:r>
              <a:rPr lang="en-US" sz="2400" dirty="0">
                <a:solidFill>
                  <a:schemeClr val="accent1">
                    <a:lumMod val="50000"/>
                  </a:schemeClr>
                </a:solidFill>
              </a:rPr>
              <a:t>Access to edges that span different groups is not equally distributed across all nodes</a:t>
            </a:r>
            <a:endParaRPr lang="el-GR" sz="2400" dirty="0">
              <a:solidFill>
                <a:schemeClr val="accent1">
                  <a:lumMod val="50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1043608" y="3140968"/>
            <a:ext cx="5133975" cy="2971800"/>
          </a:xfrm>
          <a:prstGeom prst="rect">
            <a:avLst/>
          </a:prstGeom>
          <a:noFill/>
          <a:ln w="9525">
            <a:noFill/>
            <a:miter lim="800000"/>
            <a:headEnd/>
            <a:tailEnd/>
          </a:ln>
        </p:spPr>
      </p:pic>
      <p:cxnSp>
        <p:nvCxnSpPr>
          <p:cNvPr id="9" name="Straight Arrow Connector 8"/>
          <p:cNvCxnSpPr/>
          <p:nvPr/>
        </p:nvCxnSpPr>
        <p:spPr>
          <a:xfrm flipH="1">
            <a:off x="3059832" y="3861048"/>
            <a:ext cx="288032" cy="10081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4653136"/>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142976" y="0"/>
            <a:ext cx="6500858" cy="584775"/>
          </a:xfrm>
          <a:prstGeom prst="rect">
            <a:avLst/>
          </a:prstGeom>
          <a:noFill/>
        </p:spPr>
        <p:txBody>
          <a:bodyPr wrap="square" rtlCol="0">
            <a:spAutoFit/>
          </a:bodyPr>
          <a:lstStyle/>
          <a:p>
            <a:pPr algn="ctr"/>
            <a:r>
              <a:rPr lang="en-US" sz="3200" dirty="0" err="1">
                <a:solidFill>
                  <a:schemeClr val="accent6">
                    <a:lumMod val="75000"/>
                  </a:schemeClr>
                </a:solidFill>
              </a:rPr>
              <a:t>Embeddedness</a:t>
            </a:r>
            <a:endParaRPr lang="en-US" sz="3200" dirty="0">
              <a:solidFill>
                <a:schemeClr val="accent6">
                  <a:lumMod val="75000"/>
                </a:schemeClr>
              </a:solidFill>
            </a:endParaRPr>
          </a:p>
        </p:txBody>
      </p:sp>
      <p:sp>
        <p:nvSpPr>
          <p:cNvPr id="12" name="TextBox 11"/>
          <p:cNvSpPr txBox="1"/>
          <p:nvPr/>
        </p:nvSpPr>
        <p:spPr>
          <a:xfrm>
            <a:off x="208523" y="908720"/>
            <a:ext cx="8534182" cy="1485022"/>
          </a:xfrm>
          <a:prstGeom prst="rect">
            <a:avLst/>
          </a:prstGeom>
          <a:noFill/>
        </p:spPr>
        <p:txBody>
          <a:bodyPr wrap="square" rtlCol="0">
            <a:spAutoFit/>
          </a:bodyPr>
          <a:lstStyle/>
          <a:p>
            <a:pPr algn="just"/>
            <a:r>
              <a:rPr lang="en-US" sz="2000" dirty="0">
                <a:solidFill>
                  <a:schemeClr val="tx2">
                    <a:lumMod val="75000"/>
                  </a:schemeClr>
                </a:solidFill>
              </a:rPr>
              <a:t>A has a large clustering coefficient</a:t>
            </a:r>
          </a:p>
          <a:p>
            <a:pPr algn="just"/>
            <a:endParaRPr lang="en-US" sz="1050" dirty="0">
              <a:solidFill>
                <a:schemeClr val="accent2">
                  <a:lumMod val="75000"/>
                </a:schemeClr>
              </a:solidFill>
            </a:endParaRPr>
          </a:p>
          <a:p>
            <a:pPr algn="just">
              <a:buFont typeface="Wingdings" pitchFamily="2" charset="2"/>
              <a:buChar char="§"/>
            </a:pPr>
            <a:r>
              <a:rPr lang="en-US" sz="2000" dirty="0">
                <a:solidFill>
                  <a:schemeClr val="accent2">
                    <a:lumMod val="75000"/>
                  </a:schemeClr>
                </a:solidFill>
              </a:rPr>
              <a:t> </a:t>
            </a:r>
            <a:r>
              <a:rPr lang="en-US" sz="2000" dirty="0" err="1">
                <a:solidFill>
                  <a:schemeClr val="accent2">
                    <a:lumMod val="75000"/>
                  </a:schemeClr>
                </a:solidFill>
              </a:rPr>
              <a:t>Embeddedness</a:t>
            </a:r>
            <a:r>
              <a:rPr lang="en-US" sz="2000" dirty="0">
                <a:solidFill>
                  <a:schemeClr val="accent2">
                    <a:lumMod val="75000"/>
                  </a:schemeClr>
                </a:solidFill>
              </a:rPr>
              <a:t> of an edge</a:t>
            </a:r>
            <a:r>
              <a:rPr lang="en-US" sz="2000" dirty="0">
                <a:solidFill>
                  <a:schemeClr val="tx2">
                    <a:lumMod val="75000"/>
                  </a:schemeClr>
                </a:solidFill>
              </a:rPr>
              <a:t>: number of common neighbors of its endpoints (neighborhood overlap, local bridge if 0) </a:t>
            </a:r>
          </a:p>
          <a:p>
            <a:pPr algn="just"/>
            <a:r>
              <a:rPr lang="en-US" sz="2000" dirty="0">
                <a:solidFill>
                  <a:schemeClr val="tx2">
                    <a:lumMod val="75000"/>
                  </a:schemeClr>
                </a:solidFill>
              </a:rPr>
              <a:t>For A,  all its edges have significant </a:t>
            </a:r>
            <a:r>
              <a:rPr lang="en-US" sz="2000" dirty="0" err="1">
                <a:solidFill>
                  <a:schemeClr val="tx2">
                    <a:lumMod val="75000"/>
                  </a:schemeClr>
                </a:solidFill>
              </a:rPr>
              <a:t>embeddedness</a:t>
            </a:r>
            <a:endParaRPr lang="el-GR" sz="2000" i="1" dirty="0">
              <a:solidFill>
                <a:schemeClr val="tx2">
                  <a:lumMod val="75000"/>
                </a:schemeClr>
              </a:solidFill>
            </a:endParaRPr>
          </a:p>
        </p:txBody>
      </p:sp>
      <p:grpSp>
        <p:nvGrpSpPr>
          <p:cNvPr id="3" name="Group 2"/>
          <p:cNvGrpSpPr/>
          <p:nvPr/>
        </p:nvGrpSpPr>
        <p:grpSpPr>
          <a:xfrm>
            <a:off x="1127822" y="2626652"/>
            <a:ext cx="5133975" cy="2971800"/>
            <a:chOff x="1142976" y="1928802"/>
            <a:chExt cx="5133975" cy="2971800"/>
          </a:xfrm>
        </p:grpSpPr>
        <p:pic>
          <p:nvPicPr>
            <p:cNvPr id="81922" name="Picture 2"/>
            <p:cNvPicPr>
              <a:picLocks noChangeAspect="1" noChangeArrowheads="1"/>
            </p:cNvPicPr>
            <p:nvPr/>
          </p:nvPicPr>
          <p:blipFill>
            <a:blip r:embed="rId3" cstate="print"/>
            <a:srcRect/>
            <a:stretch>
              <a:fillRect/>
            </a:stretch>
          </p:blipFill>
          <p:spPr bwMode="auto">
            <a:xfrm>
              <a:off x="1142976" y="1928802"/>
              <a:ext cx="5133975" cy="2971800"/>
            </a:xfrm>
            <a:prstGeom prst="rect">
              <a:avLst/>
            </a:prstGeom>
            <a:noFill/>
            <a:ln w="9525">
              <a:noFill/>
              <a:miter lim="800000"/>
              <a:headEnd/>
              <a:tailEnd/>
            </a:ln>
          </p:spPr>
        </p:pic>
        <p:grpSp>
          <p:nvGrpSpPr>
            <p:cNvPr id="2" name="Group 14"/>
            <p:cNvGrpSpPr/>
            <p:nvPr/>
          </p:nvGrpSpPr>
          <p:grpSpPr>
            <a:xfrm>
              <a:off x="2007072" y="2214554"/>
              <a:ext cx="2160240" cy="2655543"/>
              <a:chOff x="2007072" y="2500306"/>
              <a:chExt cx="2160240" cy="2655543"/>
            </a:xfrm>
          </p:grpSpPr>
          <p:cxnSp>
            <p:nvCxnSpPr>
              <p:cNvPr id="9" name="Straight Arrow Connector 8"/>
              <p:cNvCxnSpPr/>
              <p:nvPr/>
            </p:nvCxnSpPr>
            <p:spPr>
              <a:xfrm rot="5400000">
                <a:off x="2644314" y="3015192"/>
                <a:ext cx="1442440" cy="4126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47232" y="3942746"/>
                <a:ext cx="360040" cy="42653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07272" y="4302786"/>
                <a:ext cx="360040" cy="276999"/>
              </a:xfrm>
              <a:prstGeom prst="rect">
                <a:avLst/>
              </a:prstGeom>
              <a:noFill/>
            </p:spPr>
            <p:txBody>
              <a:bodyPr wrap="square" rtlCol="0">
                <a:spAutoFit/>
              </a:bodyPr>
              <a:lstStyle/>
              <a:p>
                <a:r>
                  <a:rPr lang="en-US" sz="1200" b="1" dirty="0">
                    <a:solidFill>
                      <a:schemeClr val="tx2">
                        <a:lumMod val="60000"/>
                        <a:lumOff val="40000"/>
                      </a:schemeClr>
                    </a:solidFill>
                  </a:rPr>
                  <a:t>2</a:t>
                </a:r>
                <a:endParaRPr lang="el-GR" sz="1200" b="1" dirty="0">
                  <a:solidFill>
                    <a:schemeClr val="tx2">
                      <a:lumMod val="60000"/>
                      <a:lumOff val="40000"/>
                    </a:schemeClr>
                  </a:solidFill>
                </a:endParaRPr>
              </a:p>
            </p:txBody>
          </p:sp>
          <p:cxnSp>
            <p:nvCxnSpPr>
              <p:cNvPr id="20" name="Straight Arrow Connector 19"/>
              <p:cNvCxnSpPr/>
              <p:nvPr/>
            </p:nvCxnSpPr>
            <p:spPr>
              <a:xfrm>
                <a:off x="2295104" y="365471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07072" y="3510698"/>
                <a:ext cx="432048" cy="276999"/>
              </a:xfrm>
              <a:prstGeom prst="rect">
                <a:avLst/>
              </a:prstGeom>
              <a:noFill/>
            </p:spPr>
            <p:txBody>
              <a:bodyPr wrap="square" rtlCol="0">
                <a:spAutoFit/>
              </a:bodyPr>
              <a:lstStyle/>
              <a:p>
                <a:r>
                  <a:rPr lang="en-US" sz="1200" b="1" dirty="0">
                    <a:solidFill>
                      <a:schemeClr val="tx2">
                        <a:lumMod val="60000"/>
                        <a:lumOff val="40000"/>
                      </a:schemeClr>
                    </a:solidFill>
                  </a:rPr>
                  <a:t>3</a:t>
                </a:r>
                <a:endParaRPr lang="el-GR" sz="1200" b="1" dirty="0">
                  <a:solidFill>
                    <a:schemeClr val="tx2">
                      <a:lumMod val="60000"/>
                      <a:lumOff val="40000"/>
                    </a:schemeClr>
                  </a:solidFill>
                </a:endParaRPr>
              </a:p>
            </p:txBody>
          </p:sp>
          <p:cxnSp>
            <p:nvCxnSpPr>
              <p:cNvPr id="23" name="Straight Arrow Connector 22"/>
              <p:cNvCxnSpPr/>
              <p:nvPr/>
            </p:nvCxnSpPr>
            <p:spPr>
              <a:xfrm flipV="1">
                <a:off x="2943176" y="4374794"/>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99160" y="4878850"/>
                <a:ext cx="432048" cy="276999"/>
              </a:xfrm>
              <a:prstGeom prst="rect">
                <a:avLst/>
              </a:prstGeom>
              <a:noFill/>
            </p:spPr>
            <p:txBody>
              <a:bodyPr wrap="square" rtlCol="0">
                <a:spAutoFit/>
              </a:bodyPr>
              <a:lstStyle/>
              <a:p>
                <a:r>
                  <a:rPr lang="en-US" sz="1200" b="1" dirty="0">
                    <a:solidFill>
                      <a:schemeClr val="tx2">
                        <a:lumMod val="60000"/>
                        <a:lumOff val="40000"/>
                      </a:schemeClr>
                    </a:solidFill>
                  </a:rPr>
                  <a:t>3</a:t>
                </a:r>
                <a:endParaRPr lang="el-GR" sz="1200" b="1" dirty="0">
                  <a:solidFill>
                    <a:schemeClr val="tx2">
                      <a:lumMod val="60000"/>
                      <a:lumOff val="40000"/>
                    </a:schemeClr>
                  </a:solidFill>
                </a:endParaRPr>
              </a:p>
            </p:txBody>
          </p:sp>
        </p:grpSp>
      </p:grpSp>
      <p:sp>
        <p:nvSpPr>
          <p:cNvPr id="13" name="TextBox 12"/>
          <p:cNvSpPr txBox="1"/>
          <p:nvPr/>
        </p:nvSpPr>
        <p:spPr>
          <a:xfrm>
            <a:off x="428596" y="5745600"/>
            <a:ext cx="7929618" cy="646331"/>
          </a:xfrm>
          <a:prstGeom prst="rect">
            <a:avLst/>
          </a:prstGeom>
          <a:noFill/>
        </p:spPr>
        <p:txBody>
          <a:bodyPr wrap="square" rtlCol="0">
            <a:spAutoFit/>
          </a:bodyPr>
          <a:lstStyle/>
          <a:p>
            <a:pPr algn="just"/>
            <a:r>
              <a:rPr lang="en-US" dirty="0">
                <a:solidFill>
                  <a:schemeClr val="accent3">
                    <a:lumMod val="75000"/>
                  </a:schemeClr>
                </a:solidFill>
              </a:rPr>
              <a:t>(sociology) if two individuals are connected by an embedded edge =&gt; trust</a:t>
            </a:r>
          </a:p>
          <a:p>
            <a:pPr lvl="1" algn="just">
              <a:buFont typeface="Wingdings" pitchFamily="2" charset="2"/>
              <a:buChar char="§"/>
            </a:pPr>
            <a:r>
              <a:rPr lang="en-US" dirty="0">
                <a:solidFill>
                  <a:schemeClr val="accent3">
                    <a:lumMod val="75000"/>
                  </a:schemeClr>
                </a:solidFill>
              </a:rPr>
              <a:t> “Put the interactions between two people on display”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142976" y="214290"/>
            <a:ext cx="6500858" cy="584775"/>
          </a:xfrm>
          <a:prstGeom prst="rect">
            <a:avLst/>
          </a:prstGeom>
          <a:noFill/>
        </p:spPr>
        <p:txBody>
          <a:bodyPr wrap="square" rtlCol="0">
            <a:spAutoFit/>
          </a:bodyPr>
          <a:lstStyle/>
          <a:p>
            <a:pPr algn="ctr"/>
            <a:r>
              <a:rPr lang="en-US" sz="3200" dirty="0">
                <a:solidFill>
                  <a:schemeClr val="accent6">
                    <a:lumMod val="75000"/>
                  </a:schemeClr>
                </a:solidFill>
              </a:rPr>
              <a:t>Structural Holes</a:t>
            </a:r>
          </a:p>
        </p:txBody>
      </p:sp>
      <p:pic>
        <p:nvPicPr>
          <p:cNvPr id="81922" name="Picture 2"/>
          <p:cNvPicPr>
            <a:picLocks noChangeAspect="1" noChangeArrowheads="1"/>
          </p:cNvPicPr>
          <p:nvPr/>
        </p:nvPicPr>
        <p:blipFill>
          <a:blip r:embed="rId3" cstate="print"/>
          <a:srcRect/>
          <a:stretch>
            <a:fillRect/>
          </a:stretch>
        </p:blipFill>
        <p:spPr bwMode="auto">
          <a:xfrm>
            <a:off x="1259632" y="3469725"/>
            <a:ext cx="5133975" cy="2971800"/>
          </a:xfrm>
          <a:prstGeom prst="rect">
            <a:avLst/>
          </a:prstGeom>
          <a:noFill/>
          <a:ln w="9525">
            <a:noFill/>
            <a:miter lim="800000"/>
            <a:headEnd/>
            <a:tailEnd/>
          </a:ln>
        </p:spPr>
      </p:pic>
      <p:sp>
        <p:nvSpPr>
          <p:cNvPr id="12" name="TextBox 11"/>
          <p:cNvSpPr txBox="1"/>
          <p:nvPr/>
        </p:nvSpPr>
        <p:spPr>
          <a:xfrm>
            <a:off x="251520" y="836712"/>
            <a:ext cx="8462744" cy="2585323"/>
          </a:xfrm>
          <a:prstGeom prst="rect">
            <a:avLst/>
          </a:prstGeom>
          <a:noFill/>
        </p:spPr>
        <p:txBody>
          <a:bodyPr wrap="square" rtlCol="0">
            <a:spAutoFit/>
          </a:bodyPr>
          <a:lstStyle/>
          <a:p>
            <a:pPr algn="just"/>
            <a:r>
              <a:rPr lang="en-US" i="1" dirty="0">
                <a:solidFill>
                  <a:schemeClr val="accent3">
                    <a:lumMod val="75000"/>
                  </a:schemeClr>
                </a:solidFill>
              </a:rPr>
              <a:t>(sociology) B-C, B-D much riskier, also, possible contradictory constraints </a:t>
            </a:r>
          </a:p>
          <a:p>
            <a:pPr algn="just"/>
            <a:r>
              <a:rPr lang="en-US" i="1" dirty="0">
                <a:solidFill>
                  <a:schemeClr val="accent3">
                    <a:lumMod val="75000"/>
                  </a:schemeClr>
                </a:solidFill>
              </a:rPr>
              <a:t>Success in a large cooperation correlated to access to local bridges</a:t>
            </a:r>
          </a:p>
          <a:p>
            <a:pPr algn="just"/>
            <a:endParaRPr lang="en-US" i="1" dirty="0">
              <a:solidFill>
                <a:schemeClr val="accent3">
                  <a:lumMod val="75000"/>
                </a:schemeClr>
              </a:solidFill>
            </a:endParaRPr>
          </a:p>
          <a:p>
            <a:pPr algn="just"/>
            <a:r>
              <a:rPr lang="en-US" dirty="0">
                <a:solidFill>
                  <a:schemeClr val="accent1">
                    <a:lumMod val="50000"/>
                  </a:schemeClr>
                </a:solidFill>
              </a:rPr>
              <a:t>B “spans a structural hole”</a:t>
            </a:r>
          </a:p>
          <a:p>
            <a:pPr lvl="1" algn="just">
              <a:buFont typeface="Wingdings" pitchFamily="2" charset="2"/>
              <a:buChar char="§"/>
            </a:pPr>
            <a:r>
              <a:rPr lang="en-US" dirty="0">
                <a:solidFill>
                  <a:schemeClr val="accent1">
                    <a:lumMod val="50000"/>
                  </a:schemeClr>
                </a:solidFill>
              </a:rPr>
              <a:t> B has access to information originating in multiple, non interacting parts of the network</a:t>
            </a:r>
          </a:p>
          <a:p>
            <a:pPr lvl="1" algn="just">
              <a:buFont typeface="Wingdings" pitchFamily="2" charset="2"/>
              <a:buChar char="§"/>
            </a:pPr>
            <a:r>
              <a:rPr lang="en-US" dirty="0">
                <a:solidFill>
                  <a:schemeClr val="accent1">
                    <a:lumMod val="50000"/>
                  </a:schemeClr>
                </a:solidFill>
              </a:rPr>
              <a:t> An amplifier for creativity</a:t>
            </a:r>
          </a:p>
          <a:p>
            <a:pPr lvl="1" algn="just">
              <a:buFont typeface="Wingdings" pitchFamily="2" charset="2"/>
              <a:buChar char="§"/>
            </a:pPr>
            <a:r>
              <a:rPr lang="en-US" dirty="0">
                <a:solidFill>
                  <a:schemeClr val="accent1">
                    <a:lumMod val="50000"/>
                  </a:schemeClr>
                </a:solidFill>
              </a:rPr>
              <a:t> Source of power as a social “gate-keeping”</a:t>
            </a:r>
          </a:p>
          <a:p>
            <a:pPr lvl="1" algn="just"/>
            <a:r>
              <a:rPr lang="en-US" i="1" dirty="0">
                <a:solidFill>
                  <a:schemeClr val="tx2">
                    <a:lumMod val="60000"/>
                    <a:lumOff val="40000"/>
                  </a:schemeClr>
                </a:solidFill>
              </a:rPr>
              <a:t>Social capital</a:t>
            </a:r>
          </a:p>
        </p:txBody>
      </p:sp>
      <p:cxnSp>
        <p:nvCxnSpPr>
          <p:cNvPr id="14" name="Straight Arrow Connector 13"/>
          <p:cNvCxnSpPr/>
          <p:nvPr/>
        </p:nvCxnSpPr>
        <p:spPr>
          <a:xfrm>
            <a:off x="3826619" y="3573016"/>
            <a:ext cx="0"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ENFORCING STRONG TRIADIC CLOSURE</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761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a:solidFill>
                  <a:schemeClr val="accent6">
                    <a:lumMod val="75000"/>
                  </a:schemeClr>
                </a:solidFill>
              </a:rPr>
              <a:t>The Strong Triadic Closure Property</a:t>
            </a: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
        <p:nvSpPr>
          <p:cNvPr id="3" name="TextBox 2"/>
          <p:cNvSpPr txBox="1"/>
          <p:nvPr/>
        </p:nvSpPr>
        <p:spPr>
          <a:xfrm>
            <a:off x="715888" y="5805264"/>
            <a:ext cx="8093882" cy="707886"/>
          </a:xfrm>
          <a:prstGeom prst="rect">
            <a:avLst/>
          </a:prstGeom>
          <a:noFill/>
        </p:spPr>
        <p:txBody>
          <a:bodyPr wrap="none" rtlCol="0">
            <a:spAutoFit/>
          </a:bodyPr>
          <a:lstStyle/>
          <a:p>
            <a:r>
              <a:rPr lang="en-US" sz="2000" dirty="0"/>
              <a:t>If we do not have the labels, how can we </a:t>
            </a:r>
            <a:r>
              <a:rPr lang="en-US" sz="2000" dirty="0">
                <a:solidFill>
                  <a:srgbClr val="FF0000"/>
                </a:solidFill>
              </a:rPr>
              <a:t>label</a:t>
            </a:r>
            <a:r>
              <a:rPr lang="en-US" sz="2000" dirty="0"/>
              <a:t> the edges so as to satisfy the </a:t>
            </a:r>
          </a:p>
          <a:p>
            <a:r>
              <a:rPr lang="en-US" sz="2000" dirty="0"/>
              <a:t>Strong Triadic Closure Property?</a:t>
            </a:r>
          </a:p>
        </p:txBody>
      </p:sp>
    </p:spTree>
    <p:extLst>
      <p:ext uri="{BB962C8B-B14F-4D97-AF65-F5344CB8AC3E}">
        <p14:creationId xmlns:p14="http://schemas.microsoft.com/office/powerpoint/2010/main" val="76395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a:t>
            </a:r>
          </a:p>
        </p:txBody>
      </p:sp>
      <p:sp>
        <p:nvSpPr>
          <p:cNvPr id="3" name="Content Placeholder 2"/>
          <p:cNvSpPr>
            <a:spLocks noGrp="1"/>
          </p:cNvSpPr>
          <p:nvPr>
            <p:ph idx="1"/>
          </p:nvPr>
        </p:nvSpPr>
        <p:spPr/>
        <p:txBody>
          <a:bodyPr>
            <a:normAutofit fontScale="92500" lnSpcReduction="20000"/>
          </a:bodyPr>
          <a:lstStyle/>
          <a:p>
            <a:r>
              <a:rPr lang="en-US" dirty="0"/>
              <a:t>Goal:</a:t>
            </a:r>
            <a:r>
              <a:rPr lang="en-US" dirty="0">
                <a:solidFill>
                  <a:srgbClr val="00B050"/>
                </a:solidFill>
              </a:rPr>
              <a:t> Label </a:t>
            </a:r>
            <a:r>
              <a:rPr lang="el-GR" dirty="0">
                <a:solidFill>
                  <a:srgbClr val="00B050"/>
                </a:solidFill>
              </a:rPr>
              <a:t>(</a:t>
            </a:r>
            <a:r>
              <a:rPr lang="en-US" dirty="0">
                <a:solidFill>
                  <a:srgbClr val="00B050"/>
                </a:solidFill>
              </a:rPr>
              <a:t>color) </a:t>
            </a:r>
            <a:r>
              <a:rPr lang="en-US" dirty="0"/>
              <a:t>ties of a social network as </a:t>
            </a:r>
            <a:r>
              <a:rPr lang="en-US" dirty="0">
                <a:solidFill>
                  <a:srgbClr val="FF0000"/>
                </a:solidFill>
              </a:rPr>
              <a:t>Strong</a:t>
            </a:r>
            <a:r>
              <a:rPr lang="en-US" dirty="0"/>
              <a:t> or </a:t>
            </a:r>
            <a:r>
              <a:rPr lang="en-US" dirty="0">
                <a:solidFill>
                  <a:srgbClr val="0070C0"/>
                </a:solidFill>
              </a:rPr>
              <a:t>Weak</a:t>
            </a:r>
            <a:r>
              <a:rPr lang="en-US" dirty="0"/>
              <a:t> so that the Strong Triadic Closure property holds.</a:t>
            </a:r>
          </a:p>
          <a:p>
            <a:endParaRPr lang="en-US" dirty="0"/>
          </a:p>
          <a:p>
            <a:r>
              <a:rPr lang="en-US" dirty="0" err="1">
                <a:solidFill>
                  <a:schemeClr val="accent6">
                    <a:lumMod val="75000"/>
                  </a:schemeClr>
                </a:solidFill>
              </a:rPr>
              <a:t>MaxSTC</a:t>
            </a:r>
            <a:r>
              <a:rPr lang="en-US" dirty="0">
                <a:solidFill>
                  <a:schemeClr val="accent6">
                    <a:lumMod val="75000"/>
                  </a:schemeClr>
                </a:solidFill>
              </a:rPr>
              <a:t> Problem</a:t>
            </a:r>
            <a:r>
              <a:rPr lang="en-US" dirty="0"/>
              <a:t>: 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maximizes </a:t>
            </a:r>
            <a:r>
              <a:rPr lang="en-US" dirty="0"/>
              <a:t>the number of </a:t>
            </a:r>
            <a:r>
              <a:rPr lang="en-US" dirty="0">
                <a:solidFill>
                  <a:srgbClr val="FF0000"/>
                </a:solidFill>
              </a:rPr>
              <a:t>Strong</a:t>
            </a:r>
            <a:r>
              <a:rPr lang="en-US" dirty="0"/>
              <a:t> edges.</a:t>
            </a:r>
          </a:p>
          <a:p>
            <a:endParaRPr lang="en-US" dirty="0"/>
          </a:p>
          <a:p>
            <a:r>
              <a:rPr lang="en-US" dirty="0" err="1">
                <a:solidFill>
                  <a:schemeClr val="accent6">
                    <a:lumMod val="75000"/>
                  </a:schemeClr>
                </a:solidFill>
              </a:rPr>
              <a:t>MinSTC</a:t>
            </a:r>
            <a:r>
              <a:rPr lang="en-US" dirty="0">
                <a:solidFill>
                  <a:schemeClr val="accent6">
                    <a:lumMod val="75000"/>
                  </a:schemeClr>
                </a:solidFill>
              </a:rPr>
              <a:t> Problem</a:t>
            </a:r>
            <a:r>
              <a:rPr lang="en-US" dirty="0"/>
              <a:t>: 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minimizes</a:t>
            </a:r>
            <a:r>
              <a:rPr lang="en-US" dirty="0"/>
              <a:t> the number of </a:t>
            </a:r>
            <a:r>
              <a:rPr lang="en-US" dirty="0">
                <a:solidFill>
                  <a:srgbClr val="0070C0"/>
                </a:solidFill>
              </a:rPr>
              <a:t>Weak</a:t>
            </a:r>
            <a:r>
              <a:rPr lang="en-US" dirty="0"/>
              <a:t> edges.</a:t>
            </a:r>
          </a:p>
          <a:p>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37</a:t>
            </a:fld>
            <a:endParaRPr lang="el-GR"/>
          </a:p>
        </p:txBody>
      </p:sp>
    </p:spTree>
    <p:extLst>
      <p:ext uri="{BB962C8B-B14F-4D97-AF65-F5344CB8AC3E}">
        <p14:creationId xmlns:p14="http://schemas.microsoft.com/office/powerpoint/2010/main" val="14285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a:solidFill>
                      <a:srgbClr val="FF0000"/>
                    </a:solidFill>
                  </a:rPr>
                  <a:t>Bad News</a:t>
                </a:r>
                <a:r>
                  <a:rPr lang="en-US" dirty="0"/>
                  <a:t>: </a:t>
                </a:r>
                <a:r>
                  <a:rPr lang="el-GR" dirty="0" err="1"/>
                  <a:t>MaxSTC</a:t>
                </a:r>
                <a:r>
                  <a:rPr lang="el-GR" dirty="0"/>
                  <a:t> and </a:t>
                </a:r>
                <a:r>
                  <a:rPr lang="el-GR" dirty="0" err="1"/>
                  <a:t>MinSTC</a:t>
                </a:r>
                <a:r>
                  <a:rPr lang="el-GR" dirty="0"/>
                  <a:t> </a:t>
                </a:r>
                <a:r>
                  <a:rPr lang="el-GR" dirty="0" err="1"/>
                  <a:t>are</a:t>
                </a:r>
                <a:r>
                  <a:rPr lang="el-GR" dirty="0"/>
                  <a:t> NP-</a:t>
                </a:r>
                <a:r>
                  <a:rPr lang="el-GR" dirty="0" err="1"/>
                  <a:t>hard</a:t>
                </a:r>
                <a:r>
                  <a:rPr lang="el-GR" dirty="0"/>
                  <a:t> </a:t>
                </a:r>
                <a:r>
                  <a:rPr lang="el-GR" dirty="0" err="1"/>
                  <a:t>problems</a:t>
                </a:r>
                <a:r>
                  <a:rPr lang="en-US" dirty="0"/>
                  <a:t>!</a:t>
                </a:r>
              </a:p>
              <a:p>
                <a:pPr lvl="1"/>
                <a:r>
                  <a:rPr lang="en-US" dirty="0"/>
                  <a:t>Reduction from </a:t>
                </a:r>
                <a:r>
                  <a:rPr lang="en-US" dirty="0" err="1"/>
                  <a:t>MaxClique</a:t>
                </a:r>
                <a:r>
                  <a:rPr lang="en-US" dirty="0"/>
                  <a:t> to the </a:t>
                </a:r>
                <a:r>
                  <a:rPr lang="en-US" dirty="0" err="1"/>
                  <a:t>MaxSTC</a:t>
                </a:r>
                <a:r>
                  <a:rPr lang="en-US" dirty="0"/>
                  <a:t> problem.</a:t>
                </a:r>
              </a:p>
              <a:p>
                <a:pPr lvl="1"/>
                <a:endParaRPr lang="en-US" dirty="0"/>
              </a:p>
              <a:p>
                <a:r>
                  <a:rPr lang="en-US" dirty="0" err="1">
                    <a:solidFill>
                      <a:srgbClr val="0070C0"/>
                    </a:solidFill>
                  </a:rPr>
                  <a:t>MaxClique</a:t>
                </a:r>
                <a:r>
                  <a:rPr lang="en-US" dirty="0"/>
                  <a:t>: Given a graph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m:t>
                    </m:r>
                  </m:oMath>
                </a14:m>
                <a:r>
                  <a:rPr lang="en-US" dirty="0"/>
                  <a:t>, find the </a:t>
                </a:r>
                <a:r>
                  <a:rPr lang="en-US" dirty="0">
                    <a:solidFill>
                      <a:srgbClr val="FF0000"/>
                    </a:solidFill>
                  </a:rPr>
                  <a:t>maximum</a:t>
                </a:r>
                <a:r>
                  <a:rPr lang="en-US" dirty="0"/>
                  <a:t> subset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𝑉</m:t>
                    </m:r>
                  </m:oMath>
                </a14:m>
                <a:r>
                  <a:rPr lang="en-US" dirty="0"/>
                  <a:t>that defines a complete subgraph.</a:t>
                </a: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sp>
        <p:nvSpPr>
          <p:cNvPr id="4" name="Θέση αριθμού διαφάνειας 3"/>
          <p:cNvSpPr>
            <a:spLocks noGrp="1"/>
          </p:cNvSpPr>
          <p:nvPr>
            <p:ph type="sldNum" sz="quarter" idx="12"/>
          </p:nvPr>
        </p:nvSpPr>
        <p:spPr/>
        <p:txBody>
          <a:bodyPr/>
          <a:lstStyle/>
          <a:p>
            <a:fld id="{8FAF726C-5BAC-430E-B9E3-27E896F850A6}" type="slidenum">
              <a:rPr lang="el-GR" smtClean="0"/>
              <a:pPr/>
              <a:t>38</a:t>
            </a:fld>
            <a:endParaRPr lang="el-GR"/>
          </a:p>
        </p:txBody>
      </p:sp>
    </p:spTree>
    <p:extLst>
      <p:ext uri="{BB962C8B-B14F-4D97-AF65-F5344CB8AC3E}">
        <p14:creationId xmlns:p14="http://schemas.microsoft.com/office/powerpoint/2010/main" val="2981325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a:t>
            </a:r>
          </a:p>
        </p:txBody>
      </p:sp>
      <p:sp>
        <p:nvSpPr>
          <p:cNvPr id="3" name="Content Placeholder 2"/>
          <p:cNvSpPr>
            <a:spLocks noGrp="1"/>
          </p:cNvSpPr>
          <p:nvPr>
            <p:ph idx="1"/>
          </p:nvPr>
        </p:nvSpPr>
        <p:spPr/>
        <p:txBody>
          <a:bodyPr>
            <a:normAutofit/>
          </a:bodyPr>
          <a:lstStyle/>
          <a:p>
            <a:r>
              <a:rPr lang="en-US" sz="2400" dirty="0"/>
              <a:t>Given a graph G as input to the </a:t>
            </a:r>
            <a:r>
              <a:rPr lang="en-US" sz="2400" dirty="0" err="1"/>
              <a:t>MaxClique</a:t>
            </a:r>
            <a:r>
              <a:rPr lang="en-US" sz="2400" dirty="0"/>
              <a:t> problem</a:t>
            </a:r>
          </a:p>
        </p:txBody>
      </p:sp>
      <p:grpSp>
        <p:nvGrpSpPr>
          <p:cNvPr id="4" name="Ομάδα 21"/>
          <p:cNvGrpSpPr/>
          <p:nvPr/>
        </p:nvGrpSpPr>
        <p:grpSpPr>
          <a:xfrm>
            <a:off x="4114800" y="2590800"/>
            <a:ext cx="4243599" cy="1686431"/>
            <a:chOff x="2639223" y="3861953"/>
            <a:chExt cx="4243599" cy="1686431"/>
          </a:xfrm>
        </p:grpSpPr>
        <p:sp>
          <p:nvSpPr>
            <p:cNvPr id="5" name="Έλλειψη 22"/>
            <p:cNvSpPr/>
            <p:nvPr/>
          </p:nvSpPr>
          <p:spPr>
            <a:xfrm>
              <a:off x="3584661" y="386195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Έλλειψη 29"/>
            <p:cNvSpPr/>
            <p:nvPr/>
          </p:nvSpPr>
          <p:spPr>
            <a:xfrm>
              <a:off x="2639223" y="522307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Έλλειψη 31"/>
            <p:cNvSpPr/>
            <p:nvPr/>
          </p:nvSpPr>
          <p:spPr>
            <a:xfrm>
              <a:off x="3722362" y="453586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Έλλειψη 32"/>
            <p:cNvSpPr/>
            <p:nvPr/>
          </p:nvSpPr>
          <p:spPr>
            <a:xfrm>
              <a:off x="5131892" y="469852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Έλλειψη 33"/>
            <p:cNvSpPr/>
            <p:nvPr/>
          </p:nvSpPr>
          <p:spPr>
            <a:xfrm>
              <a:off x="6252236" y="4252509"/>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Έλλειψη 34"/>
            <p:cNvSpPr/>
            <p:nvPr/>
          </p:nvSpPr>
          <p:spPr>
            <a:xfrm>
              <a:off x="6557508" y="497619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Ευθεία γραμμή σύνδεσης 35"/>
            <p:cNvCxnSpPr>
              <a:stCxn id="5" idx="4"/>
              <a:endCxn id="7" idx="0"/>
            </p:cNvCxnSpPr>
            <p:nvPr/>
          </p:nvCxnSpPr>
          <p:spPr>
            <a:xfrm>
              <a:off x="3747318" y="4187267"/>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36"/>
            <p:cNvCxnSpPr>
              <a:stCxn id="5" idx="3"/>
              <a:endCxn id="6" idx="7"/>
            </p:cNvCxnSpPr>
            <p:nvPr/>
          </p:nvCxnSpPr>
          <p:spPr>
            <a:xfrm flipH="1">
              <a:off x="2916896" y="4139626"/>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37"/>
            <p:cNvCxnSpPr>
              <a:stCxn id="7" idx="3"/>
              <a:endCxn id="6" idx="7"/>
            </p:cNvCxnSpPr>
            <p:nvPr/>
          </p:nvCxnSpPr>
          <p:spPr>
            <a:xfrm flipH="1">
              <a:off x="2916896" y="4813535"/>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38"/>
            <p:cNvCxnSpPr>
              <a:stCxn id="6" idx="7"/>
              <a:endCxn id="8" idx="2"/>
            </p:cNvCxnSpPr>
            <p:nvPr/>
          </p:nvCxnSpPr>
          <p:spPr>
            <a:xfrm flipV="1">
              <a:off x="2916896" y="4861177"/>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39"/>
            <p:cNvCxnSpPr>
              <a:stCxn id="7" idx="6"/>
              <a:endCxn id="8" idx="2"/>
            </p:cNvCxnSpPr>
            <p:nvPr/>
          </p:nvCxnSpPr>
          <p:spPr>
            <a:xfrm>
              <a:off x="4047676" y="4698520"/>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40"/>
            <p:cNvCxnSpPr>
              <a:stCxn id="5" idx="6"/>
              <a:endCxn id="8" idx="2"/>
            </p:cNvCxnSpPr>
            <p:nvPr/>
          </p:nvCxnSpPr>
          <p:spPr>
            <a:xfrm>
              <a:off x="3909975" y="4024610"/>
              <a:ext cx="1221917" cy="83656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41"/>
            <p:cNvCxnSpPr>
              <a:stCxn id="8" idx="6"/>
              <a:endCxn id="9" idx="3"/>
            </p:cNvCxnSpPr>
            <p:nvPr/>
          </p:nvCxnSpPr>
          <p:spPr>
            <a:xfrm flipV="1">
              <a:off x="5457206" y="4530181"/>
              <a:ext cx="842671" cy="3309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42"/>
            <p:cNvCxnSpPr>
              <a:stCxn id="10" idx="2"/>
              <a:endCxn id="8" idx="6"/>
            </p:cNvCxnSpPr>
            <p:nvPr/>
          </p:nvCxnSpPr>
          <p:spPr>
            <a:xfrm flipH="1" flipV="1">
              <a:off x="5457206" y="4861177"/>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9" name="Ορθογώνιο 1"/>
          <p:cNvSpPr/>
          <p:nvPr/>
        </p:nvSpPr>
        <p:spPr>
          <a:xfrm>
            <a:off x="2090741" y="3000176"/>
            <a:ext cx="1656184" cy="939941"/>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 of </a:t>
            </a:r>
            <a:r>
              <a:rPr lang="en-US" dirty="0" err="1">
                <a:solidFill>
                  <a:schemeClr val="tx1"/>
                </a:solidFill>
              </a:rPr>
              <a:t>MaxClique</a:t>
            </a:r>
            <a:r>
              <a:rPr lang="en-US" dirty="0">
                <a:solidFill>
                  <a:schemeClr val="tx1"/>
                </a:solidFill>
              </a:rPr>
              <a:t> problem</a:t>
            </a:r>
          </a:p>
        </p:txBody>
      </p:sp>
    </p:spTree>
    <p:extLst>
      <p:ext uri="{BB962C8B-B14F-4D97-AF65-F5344CB8AC3E}">
        <p14:creationId xmlns:p14="http://schemas.microsoft.com/office/powerpoint/2010/main" val="115968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Triadic Closure</a:t>
            </a:r>
          </a:p>
        </p:txBody>
      </p:sp>
      <p:sp>
        <p:nvSpPr>
          <p:cNvPr id="3" name="TextBox 2"/>
          <p:cNvSpPr txBox="1"/>
          <p:nvPr/>
        </p:nvSpPr>
        <p:spPr>
          <a:xfrm>
            <a:off x="428596" y="1142984"/>
            <a:ext cx="7858180" cy="369332"/>
          </a:xfrm>
          <a:prstGeom prst="rect">
            <a:avLst/>
          </a:prstGeom>
          <a:noFill/>
        </p:spPr>
        <p:txBody>
          <a:bodyPr wrap="square" rtlCol="0">
            <a:spAutoFit/>
          </a:bodyPr>
          <a:lstStyle/>
          <a:p>
            <a:pPr algn="just"/>
            <a:r>
              <a:rPr lang="en-US" dirty="0">
                <a:solidFill>
                  <a:schemeClr val="tx2">
                    <a:lumMod val="50000"/>
                  </a:schemeClr>
                </a:solidFill>
              </a:rPr>
              <a:t>Snapshots over time:</a:t>
            </a:r>
          </a:p>
        </p:txBody>
      </p:sp>
      <p:pic>
        <p:nvPicPr>
          <p:cNvPr id="57346" name="Picture 2"/>
          <p:cNvPicPr>
            <a:picLocks noChangeAspect="1" noChangeArrowheads="1"/>
          </p:cNvPicPr>
          <p:nvPr/>
        </p:nvPicPr>
        <p:blipFill>
          <a:blip r:embed="rId3" cstate="print"/>
          <a:srcRect/>
          <a:stretch>
            <a:fillRect/>
          </a:stretch>
        </p:blipFill>
        <p:spPr bwMode="auto">
          <a:xfrm>
            <a:off x="500034" y="2357430"/>
            <a:ext cx="3767693" cy="285752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4143372" y="2214554"/>
            <a:ext cx="3767693" cy="2857520"/>
          </a:xfrm>
          <a:prstGeom prst="rect">
            <a:avLst/>
          </a:prstGeom>
          <a:noFill/>
          <a:ln w="9525">
            <a:noFill/>
            <a:miter lim="800000"/>
            <a:headEnd/>
            <a:tailEnd/>
          </a:ln>
          <a:effectLst/>
        </p:spPr>
      </p:pic>
      <p:cxnSp>
        <p:nvCxnSpPr>
          <p:cNvPr id="11" name="Straight Connector 10"/>
          <p:cNvCxnSpPr/>
          <p:nvPr/>
        </p:nvCxnSpPr>
        <p:spPr>
          <a:xfrm rot="5400000">
            <a:off x="4464843" y="2964653"/>
            <a:ext cx="714380" cy="71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2198" y="2714620"/>
            <a:ext cx="1357322" cy="714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9256" y="4714884"/>
            <a:ext cx="107157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14876" y="2714620"/>
            <a:ext cx="2000264" cy="171451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Given a graph G as input to the </a:t>
                </a:r>
                <a:r>
                  <a:rPr lang="en-US" sz="2400" dirty="0" err="1"/>
                  <a:t>MaxClique</a:t>
                </a:r>
                <a:r>
                  <a:rPr lang="en-US" sz="2400" dirty="0"/>
                  <a:t> problem</a:t>
                </a:r>
              </a:p>
              <a:p>
                <a:r>
                  <a:rPr lang="en-US" sz="2400" dirty="0"/>
                  <a:t>Construct a new graph by adding a node </a:t>
                </a:r>
                <a:r>
                  <a:rPr lang="en-US" sz="2400" dirty="0">
                    <a:solidFill>
                      <a:srgbClr val="00B050"/>
                    </a:solidFill>
                  </a:rPr>
                  <a:t>u</a:t>
                </a:r>
                <a:r>
                  <a:rPr lang="en-US" sz="2400" dirty="0"/>
                  <a:t> and a set of edges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a:t> to all nodes in 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3053"/>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3053"/>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54" name="TextBox 53"/>
          <p:cNvSpPr txBox="1"/>
          <p:nvPr/>
        </p:nvSpPr>
        <p:spPr>
          <a:xfrm>
            <a:off x="301002" y="3238481"/>
            <a:ext cx="3418441" cy="830997"/>
          </a:xfrm>
          <a:prstGeom prst="rect">
            <a:avLst/>
          </a:prstGeom>
          <a:solidFill>
            <a:srgbClr val="92D050"/>
          </a:solidFill>
        </p:spPr>
        <p:txBody>
          <a:bodyPr wrap="square" rtlCol="0">
            <a:spAutoFit/>
          </a:bodyPr>
          <a:lstStyle/>
          <a:p>
            <a:r>
              <a:rPr lang="en-US" sz="2400" dirty="0" err="1"/>
              <a:t>MaxEgoSTC</a:t>
            </a:r>
            <a:r>
              <a:rPr lang="en-US" sz="2400" dirty="0"/>
              <a:t> is at least as hard as </a:t>
            </a:r>
            <a:r>
              <a:rPr lang="en-US" sz="2400" dirty="0" err="1"/>
              <a:t>MaxSTC</a:t>
            </a:r>
            <a:endParaRPr lang="en-US" sz="2400" dirty="0"/>
          </a:p>
        </p:txBody>
      </p:sp>
      <p:sp>
        <p:nvSpPr>
          <p:cNvPr id="59" name="TextBox 58"/>
          <p:cNvSpPr txBox="1"/>
          <p:nvPr/>
        </p:nvSpPr>
        <p:spPr>
          <a:xfrm>
            <a:off x="301002" y="4571999"/>
            <a:ext cx="3899783" cy="830997"/>
          </a:xfrm>
          <a:prstGeom prst="rect">
            <a:avLst/>
          </a:prstGeom>
          <a:solidFill>
            <a:srgbClr val="92D050"/>
          </a:solidFill>
        </p:spPr>
        <p:txBody>
          <a:bodyPr wrap="square" rtlCol="0">
            <a:spAutoFit/>
          </a:bodyPr>
          <a:lstStyle/>
          <a:p>
            <a:r>
              <a:rPr lang="en-US" sz="2400" dirty="0"/>
              <a:t>The </a:t>
            </a:r>
            <a:r>
              <a:rPr lang="en-US" sz="2400" dirty="0" err="1"/>
              <a:t>labelings</a:t>
            </a:r>
            <a:r>
              <a:rPr lang="en-US" sz="2400" dirty="0"/>
              <a:t> of pink and green edges are independent</a:t>
            </a:r>
          </a:p>
        </p:txBody>
      </p:sp>
    </p:spTree>
    <p:extLst>
      <p:ext uri="{BB962C8B-B14F-4D97-AF65-F5344CB8AC3E}">
        <p14:creationId xmlns:p14="http://schemas.microsoft.com/office/powerpoint/2010/main" val="36606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animBg="1"/>
      <p:bldP spid="5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Given a graph G as input to the </a:t>
                </a:r>
                <a:r>
                  <a:rPr lang="en-US" sz="2400" dirty="0" err="1"/>
                  <a:t>MaxClique</a:t>
                </a:r>
                <a:r>
                  <a:rPr lang="en-US" sz="2400" dirty="0"/>
                  <a:t> problem</a:t>
                </a:r>
              </a:p>
              <a:p>
                <a:r>
                  <a:rPr lang="en-US" sz="2400" dirty="0"/>
                  <a:t>Construct a new graph by adding a node </a:t>
                </a:r>
                <a:r>
                  <a:rPr lang="en-US" sz="2400" dirty="0">
                    <a:solidFill>
                      <a:srgbClr val="00B050"/>
                    </a:solidFill>
                  </a:rPr>
                  <a:t>u</a:t>
                </a:r>
                <a:r>
                  <a:rPr lang="en-US" sz="2400" dirty="0"/>
                  <a:t> and a set of edges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a:t> to all nodes in 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688105"/>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688105"/>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42" name="Ορθογώνιο 48"/>
          <p:cNvSpPr/>
          <p:nvPr/>
        </p:nvSpPr>
        <p:spPr>
          <a:xfrm>
            <a:off x="457200" y="3695986"/>
            <a:ext cx="2878140" cy="7998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Input to the </a:t>
            </a:r>
            <a:r>
              <a:rPr lang="en-US" sz="2400" dirty="0" err="1">
                <a:solidFill>
                  <a:schemeClr val="tx1"/>
                </a:solidFill>
              </a:rPr>
              <a:t>MaxEgoSTC</a:t>
            </a:r>
            <a:r>
              <a:rPr lang="en-US" sz="2400" dirty="0">
                <a:solidFill>
                  <a:schemeClr val="tx1"/>
                </a:solidFill>
              </a:rPr>
              <a:t>  problem</a:t>
            </a:r>
          </a:p>
        </p:txBody>
      </p:sp>
    </p:spTree>
    <p:extLst>
      <p:ext uri="{BB962C8B-B14F-4D97-AF65-F5344CB8AC3E}">
        <p14:creationId xmlns:p14="http://schemas.microsoft.com/office/powerpoint/2010/main" val="684798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Given a graph G as input to the </a:t>
                </a:r>
                <a:r>
                  <a:rPr lang="en-US" sz="2400" dirty="0" err="1"/>
                  <a:t>MaxClique</a:t>
                </a:r>
                <a:r>
                  <a:rPr lang="en-US" sz="2400" dirty="0"/>
                  <a:t> problem</a:t>
                </a:r>
              </a:p>
              <a:p>
                <a:r>
                  <a:rPr lang="en-US" sz="2400" dirty="0"/>
                  <a:t>Construct a new graph by adding a node </a:t>
                </a:r>
                <a:r>
                  <a:rPr lang="en-US" sz="2400" dirty="0">
                    <a:solidFill>
                      <a:srgbClr val="00B050"/>
                    </a:solidFill>
                  </a:rPr>
                  <a:t>u</a:t>
                </a:r>
                <a:r>
                  <a:rPr lang="en-US" sz="2400" dirty="0"/>
                  <a:t> and a set of edges </a:t>
                </a:r>
                <a14:m>
                  <m:oMath xmlns:m="http://schemas.openxmlformats.org/officeDocument/2006/math">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a:t> to all nodes in 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4694"/>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panose="02040503050406030204" pitchFamily="18" charset="0"/>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4694"/>
                <a:ext cx="8382000" cy="830997"/>
              </a:xfrm>
              <a:prstGeom prst="rect">
                <a:avLst/>
              </a:prstGeom>
              <a:blipFill rotWithShape="0">
                <a:blip r:embed="rId4"/>
                <a:stretch>
                  <a:fillRect l="-1091" t="-5839" b="-15328"/>
                </a:stretch>
              </a:blipFill>
            </p:spPr>
            <p:txBody>
              <a:bodyPr/>
              <a:lstStyle/>
              <a:p>
                <a:r>
                  <a:rPr lang="en-US">
                    <a:noFill/>
                  </a:rPr>
                  <a:t> </a:t>
                </a:r>
              </a:p>
            </p:txBody>
          </p:sp>
        </mc:Fallback>
      </mc:AlternateContent>
      <p:sp>
        <p:nvSpPr>
          <p:cNvPr id="43" name="Oval 9"/>
          <p:cNvSpPr>
            <a:spLocks noChangeArrowheads="1"/>
          </p:cNvSpPr>
          <p:nvPr/>
        </p:nvSpPr>
        <p:spPr bwMode="auto">
          <a:xfrm rot="21060000">
            <a:off x="3950352" y="2483148"/>
            <a:ext cx="3157718" cy="2159554"/>
          </a:xfrm>
          <a:prstGeom prst="ellipse">
            <a:avLst/>
          </a:prstGeom>
          <a:noFill/>
          <a:ln w="36000"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srgbClr val="00B0F0"/>
              </a:solidFill>
              <a:latin typeface="+mn-lt"/>
            </a:endParaRPr>
          </a:p>
        </p:txBody>
      </p:sp>
      <p:sp>
        <p:nvSpPr>
          <p:cNvPr id="44" name="AutoShape 10"/>
          <p:cNvSpPr>
            <a:spLocks noChangeArrowheads="1"/>
          </p:cNvSpPr>
          <p:nvPr/>
        </p:nvSpPr>
        <p:spPr bwMode="auto">
          <a:xfrm>
            <a:off x="3241220" y="2847624"/>
            <a:ext cx="846138" cy="528638"/>
          </a:xfrm>
          <a:prstGeom prst="roundRect">
            <a:avLst>
              <a:gd name="adj" fmla="val 30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224" rIns="90000" bIns="45000" anchor="ctr"/>
          <a:lstStyle/>
          <a:p>
            <a:pPr algn="ctr">
              <a:tabLst>
                <a:tab pos="723900" algn="l"/>
              </a:tabLst>
            </a:pPr>
            <a:r>
              <a:rPr lang="el-GR" sz="3200" dirty="0">
                <a:solidFill>
                  <a:srgbClr val="00B0F0"/>
                </a:solidFill>
                <a:latin typeface="+mn-lt"/>
              </a:rPr>
              <a:t>Q</a:t>
            </a:r>
          </a:p>
        </p:txBody>
      </p:sp>
      <p:sp>
        <p:nvSpPr>
          <p:cNvPr id="5" name="TextBox 4"/>
          <p:cNvSpPr txBox="1"/>
          <p:nvPr/>
        </p:nvSpPr>
        <p:spPr>
          <a:xfrm>
            <a:off x="1220909" y="3081000"/>
            <a:ext cx="1600200" cy="707886"/>
          </a:xfrm>
          <a:prstGeom prst="rect">
            <a:avLst/>
          </a:prstGeom>
          <a:solidFill>
            <a:schemeClr val="accent5">
              <a:lumMod val="40000"/>
              <a:lumOff val="60000"/>
            </a:schemeClr>
          </a:solidFill>
        </p:spPr>
        <p:txBody>
          <a:bodyPr wrap="square" rtlCol="0">
            <a:spAutoFit/>
          </a:bodyPr>
          <a:lstStyle/>
          <a:p>
            <a:r>
              <a:rPr lang="en-US" sz="2000" dirty="0"/>
              <a:t>Find the </a:t>
            </a:r>
            <a:r>
              <a:rPr lang="en-US" sz="2000" dirty="0">
                <a:solidFill>
                  <a:srgbClr val="FF0000"/>
                </a:solidFill>
              </a:rPr>
              <a:t>max clique Q </a:t>
            </a:r>
            <a:r>
              <a:rPr lang="en-US" sz="2000" dirty="0"/>
              <a:t>in G</a:t>
            </a:r>
          </a:p>
        </p:txBody>
      </p:sp>
      <p:sp>
        <p:nvSpPr>
          <p:cNvPr id="6" name="Up-Down Arrow 5"/>
          <p:cNvSpPr/>
          <p:nvPr/>
        </p:nvSpPr>
        <p:spPr>
          <a:xfrm>
            <a:off x="1840484" y="3788886"/>
            <a:ext cx="361049" cy="5949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1066800" y="4364867"/>
                <a:ext cx="1981200" cy="707886"/>
              </a:xfrm>
              <a:prstGeom prst="rect">
                <a:avLst/>
              </a:prstGeom>
              <a:solidFill>
                <a:schemeClr val="accent5">
                  <a:lumMod val="40000"/>
                  <a:lumOff val="60000"/>
                </a:schemeClr>
              </a:solidFill>
            </p:spPr>
            <p:txBody>
              <a:bodyPr wrap="square" rtlCol="0">
                <a:spAutoFit/>
              </a:bodyPr>
              <a:lstStyle/>
              <a:p>
                <a:r>
                  <a:rPr lang="en-US" sz="2000" dirty="0"/>
                  <a:t>Maximize </a:t>
                </a:r>
                <a:r>
                  <a:rPr lang="en-US" sz="2000" dirty="0">
                    <a:solidFill>
                      <a:srgbClr val="FF0000"/>
                    </a:solidFill>
                  </a:rPr>
                  <a:t>Strong</a:t>
                </a:r>
                <a:r>
                  <a:rPr lang="en-US" sz="2000" dirty="0"/>
                  <a:t> edges in </a:t>
                </a:r>
                <a14:m>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smtClean="0">
                            <a:solidFill>
                              <a:srgbClr val="00B050"/>
                            </a:solidFill>
                            <a:latin typeface="Cambria Math" panose="02040503050406030204" pitchFamily="18" charset="0"/>
                          </a:rPr>
                          <m:t>𝑬</m:t>
                        </m:r>
                      </m:e>
                      <m:sub>
                        <m:r>
                          <a:rPr lang="en-US" sz="2000" b="1" i="1" smtClean="0">
                            <a:solidFill>
                              <a:srgbClr val="00B050"/>
                            </a:solidFill>
                            <a:latin typeface="Cambria Math" panose="02040503050406030204" pitchFamily="18" charset="0"/>
                          </a:rPr>
                          <m:t>𝒖</m:t>
                        </m:r>
                      </m:sub>
                    </m:sSub>
                  </m:oMath>
                </a14:m>
                <a:endParaRPr lang="en-US" sz="20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066800" y="4364867"/>
                <a:ext cx="1981200" cy="707886"/>
              </a:xfrm>
              <a:prstGeom prst="rect">
                <a:avLst/>
              </a:prstGeom>
              <a:blipFill rotWithShape="0">
                <a:blip r:embed="rId5"/>
                <a:stretch>
                  <a:fillRect l="-3077"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19383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5" grpId="0" animBg="1"/>
      <p:bldP spid="6" grpId="0" animBg="1"/>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Approximation Algorithms</a:t>
            </a:r>
          </a:p>
        </p:txBody>
      </p:sp>
      <p:sp>
        <p:nvSpPr>
          <p:cNvPr id="6" name="Content Placeholder 5"/>
          <p:cNvSpPr>
            <a:spLocks noGrp="1"/>
          </p:cNvSpPr>
          <p:nvPr>
            <p:ph idx="1"/>
          </p:nvPr>
        </p:nvSpPr>
        <p:spPr/>
        <p:txBody>
          <a:bodyPr/>
          <a:lstStyle/>
          <a:p>
            <a:r>
              <a:rPr lang="en-US" dirty="0">
                <a:solidFill>
                  <a:srgbClr val="FF0000"/>
                </a:solidFill>
              </a:rPr>
              <a:t>Bad News</a:t>
            </a:r>
            <a:r>
              <a:rPr lang="en-US" dirty="0"/>
              <a:t>: </a:t>
            </a:r>
            <a:r>
              <a:rPr lang="en-US" dirty="0" err="1">
                <a:solidFill>
                  <a:schemeClr val="accent6">
                    <a:lumMod val="75000"/>
                  </a:schemeClr>
                </a:solidFill>
              </a:rPr>
              <a:t>MaxSTC</a:t>
            </a:r>
            <a:r>
              <a:rPr lang="en-US" dirty="0">
                <a:solidFill>
                  <a:schemeClr val="accent6">
                    <a:lumMod val="75000"/>
                  </a:schemeClr>
                </a:solidFill>
              </a:rPr>
              <a:t> </a:t>
            </a:r>
            <a:r>
              <a:rPr lang="en-US" dirty="0"/>
              <a:t>is hard to approximate.</a:t>
            </a:r>
          </a:p>
          <a:p>
            <a:r>
              <a:rPr lang="en-US" dirty="0">
                <a:solidFill>
                  <a:srgbClr val="0070C0"/>
                </a:solidFill>
              </a:rPr>
              <a:t>Good News</a:t>
            </a:r>
            <a:r>
              <a:rPr lang="en-US" dirty="0"/>
              <a:t>: There exists a </a:t>
            </a:r>
            <a:r>
              <a:rPr lang="en-US" dirty="0">
                <a:solidFill>
                  <a:srgbClr val="FF0066"/>
                </a:solidFill>
              </a:rPr>
              <a:t>2-approximation</a:t>
            </a:r>
            <a:r>
              <a:rPr lang="en-US" dirty="0"/>
              <a:t> algorithm for the </a:t>
            </a:r>
            <a:r>
              <a:rPr lang="en-US" dirty="0" err="1">
                <a:solidFill>
                  <a:schemeClr val="accent6">
                    <a:lumMod val="75000"/>
                  </a:schemeClr>
                </a:solidFill>
              </a:rPr>
              <a:t>MinSTC</a:t>
            </a:r>
            <a:r>
              <a:rPr lang="en-US" dirty="0">
                <a:solidFill>
                  <a:schemeClr val="accent6">
                    <a:lumMod val="75000"/>
                  </a:schemeClr>
                </a:solidFill>
              </a:rPr>
              <a:t> </a:t>
            </a:r>
            <a:r>
              <a:rPr lang="en-US" dirty="0"/>
              <a:t>problem.</a:t>
            </a:r>
            <a:endParaRPr lang="el-GR" dirty="0"/>
          </a:p>
          <a:p>
            <a:pPr lvl="1"/>
            <a:r>
              <a:rPr lang="en-US" dirty="0"/>
              <a:t>The number of weak edges it produces is at most two times those of the optimal solution.</a:t>
            </a:r>
          </a:p>
          <a:p>
            <a:pPr lvl="1"/>
            <a:endParaRPr lang="en-US" dirty="0"/>
          </a:p>
          <a:p>
            <a:r>
              <a:rPr lang="en-US" dirty="0"/>
              <a:t>The algorithm comes by reducing our problem to a </a:t>
            </a:r>
            <a:r>
              <a:rPr lang="en-US" dirty="0">
                <a:solidFill>
                  <a:srgbClr val="FF0000"/>
                </a:solidFill>
              </a:rPr>
              <a:t>coverage</a:t>
            </a:r>
            <a:r>
              <a:rPr lang="en-US" dirty="0"/>
              <a:t> problem</a:t>
            </a:r>
          </a:p>
          <a:p>
            <a:endParaRPr lang="en-US" dirty="0"/>
          </a:p>
        </p:txBody>
      </p:sp>
    </p:spTree>
    <p:extLst>
      <p:ext uri="{BB962C8B-B14F-4D97-AF65-F5344CB8AC3E}">
        <p14:creationId xmlns:p14="http://schemas.microsoft.com/office/powerpoint/2010/main" val="4277996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12776"/>
                <a:ext cx="8229600" cy="4525963"/>
              </a:xfrm>
            </p:spPr>
            <p:txBody>
              <a:bodyPr>
                <a:normAutofit/>
              </a:bodyPr>
              <a:lstStyle/>
              <a:p>
                <a:r>
                  <a:rPr lang="en-US" dirty="0">
                    <a:solidFill>
                      <a:schemeClr val="accent6">
                        <a:lumMod val="75000"/>
                      </a:schemeClr>
                    </a:solidFill>
                  </a:rPr>
                  <a:t>The Set Cover problem</a:t>
                </a:r>
                <a:r>
                  <a:rPr lang="en-US" dirty="0"/>
                  <a:t>:</a:t>
                </a:r>
              </a:p>
              <a:p>
                <a:pPr lvl="1"/>
                <a:r>
                  <a:rPr lang="en-US" dirty="0"/>
                  <a:t>We have a universe of elements </a:t>
                </a:r>
                <a14:m>
                  <m:oMath xmlns:m="http://schemas.openxmlformats.org/officeDocument/2006/math">
                    <m:r>
                      <a:rPr lang="en-US" b="0" i="1" smtClean="0">
                        <a:solidFill>
                          <a:srgbClr val="0070C0"/>
                        </a:solidFill>
                        <a:latin typeface="Cambria Math"/>
                      </a:rPr>
                      <m:t>𝑈</m:t>
                    </m:r>
                    <m:r>
                      <a:rPr lang="en-US" b="0" i="1" smtClean="0">
                        <a:solidFill>
                          <a:srgbClr val="0070C0"/>
                        </a:solidFill>
                        <a:latin typeface="Cambria Math"/>
                      </a:rPr>
                      <m:t>=</m:t>
                    </m:r>
                    <m:d>
                      <m:dPr>
                        <m:begChr m:val="{"/>
                        <m:endChr m:val="}"/>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𝑁</m:t>
                            </m:r>
                          </m:sub>
                        </m:sSub>
                      </m:e>
                    </m:d>
                  </m:oMath>
                </a14:m>
                <a:endParaRPr lang="en-US" b="0" dirty="0"/>
              </a:p>
              <a:p>
                <a:pPr lvl="1"/>
                <a:r>
                  <a:rPr lang="en-US" dirty="0"/>
                  <a:t>We have a collection of subsets of </a:t>
                </a:r>
                <a:r>
                  <a:rPr lang="en-US" dirty="0">
                    <a:solidFill>
                      <a:srgbClr val="0070C0"/>
                    </a:solidFill>
                  </a:rPr>
                  <a:t>U, </a:t>
                </a:r>
                <a14:m>
                  <m:oMath xmlns:m="http://schemas.openxmlformats.org/officeDocument/2006/math">
                    <m:r>
                      <a:rPr lang="en-US" b="1" i="1" smtClean="0">
                        <a:solidFill>
                          <a:srgbClr val="0070C0"/>
                        </a:solidFill>
                        <a:latin typeface="Cambria Math"/>
                      </a:rPr>
                      <m:t>𝑺</m:t>
                    </m:r>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oMath>
                </a14:m>
                <a:r>
                  <a:rPr lang="en-US" dirty="0">
                    <a:solidFill>
                      <a:srgbClr val="0070C0"/>
                    </a:solidFill>
                  </a:rPr>
                  <a:t>, </a:t>
                </a:r>
                <a:r>
                  <a:rPr lang="en-US" dirty="0"/>
                  <a:t>such that </a:t>
                </a:r>
                <a14:m>
                  <m:oMath xmlns:m="http://schemas.openxmlformats.org/officeDocument/2006/math">
                    <m:nary>
                      <m:naryPr>
                        <m:chr m:val="⋃"/>
                        <m:supHide m:val="on"/>
                        <m:ctrlPr>
                          <a:rPr lang="en-US" i="1" smtClean="0">
                            <a:solidFill>
                              <a:srgbClr val="0070C0"/>
                            </a:solidFill>
                            <a:latin typeface="Cambria Math" panose="02040503050406030204" pitchFamily="18" charset="0"/>
                          </a:rPr>
                        </m:ctrlPr>
                      </m:naryPr>
                      <m:sub>
                        <m:r>
                          <m:rPr>
                            <m:brk m:alnAt="7"/>
                          </m:rPr>
                          <a:rPr lang="en-US" b="0" i="1" smtClean="0">
                            <a:solidFill>
                              <a:srgbClr val="0070C0"/>
                            </a:solidFill>
                            <a:latin typeface="Cambria Math"/>
                          </a:rPr>
                          <m:t>𝑖</m:t>
                        </m:r>
                      </m:sub>
                      <m:sup/>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e>
                    </m:nary>
                    <m:r>
                      <a:rPr lang="en-US" b="0" i="1" smtClean="0">
                        <a:solidFill>
                          <a:srgbClr val="0070C0"/>
                        </a:solidFill>
                        <a:latin typeface="Cambria Math"/>
                      </a:rPr>
                      <m:t>=</m:t>
                    </m:r>
                    <m:r>
                      <a:rPr lang="en-US" b="0" i="1" smtClean="0">
                        <a:solidFill>
                          <a:srgbClr val="0070C0"/>
                        </a:solidFill>
                        <a:latin typeface="Cambria Math"/>
                      </a:rPr>
                      <m:t>𝑈</m:t>
                    </m:r>
                  </m:oMath>
                </a14:m>
                <a:endParaRPr lang="en-US" dirty="0">
                  <a:solidFill>
                    <a:srgbClr val="0070C0"/>
                  </a:solidFill>
                </a:endParaRPr>
              </a:p>
              <a:p>
                <a:pPr lvl="1"/>
                <a:r>
                  <a:rPr lang="en-US" dirty="0"/>
                  <a:t>We want to find the </a:t>
                </a:r>
                <a:r>
                  <a:rPr lang="en-US" dirty="0">
                    <a:solidFill>
                      <a:schemeClr val="accent6">
                        <a:lumMod val="75000"/>
                      </a:schemeClr>
                    </a:solidFill>
                  </a:rPr>
                  <a:t>smallest </a:t>
                </a:r>
                <a:r>
                  <a:rPr lang="en-US" dirty="0" err="1">
                    <a:solidFill>
                      <a:schemeClr val="accent6">
                        <a:lumMod val="75000"/>
                      </a:schemeClr>
                    </a:solidFill>
                  </a:rPr>
                  <a:t>sub</a:t>
                </a:r>
                <a:r>
                  <a:rPr lang="en-US" dirty="0">
                    <a:solidFill>
                      <a:schemeClr val="accent6">
                        <a:lumMod val="75000"/>
                      </a:schemeClr>
                    </a:solidFill>
                  </a:rPr>
                  <a:t>-</a:t>
                </a:r>
                <a:r>
                  <a:rPr lang="en-US" dirty="0" err="1">
                    <a:solidFill>
                      <a:schemeClr val="accent6">
                        <a:lumMod val="75000"/>
                      </a:schemeClr>
                    </a:solidFill>
                  </a:rPr>
                  <a:t>collection</a:t>
                </a:r>
                <a14:m>
                  <m:oMath xmlns:m="http://schemas.openxmlformats.org/officeDocument/2006/math">
                    <m:r>
                      <a:rPr lang="en-US" b="0" i="0" smtClean="0">
                        <a:solidFill>
                          <a:schemeClr val="accent6">
                            <a:lumMod val="75000"/>
                          </a:schemeClr>
                        </a:solidFill>
                        <a:latin typeface="Cambria Math"/>
                      </a:rPr>
                      <m:t> </m:t>
                    </m:r>
                    <m:r>
                      <a:rPr lang="en-US" b="1" i="1" smtClean="0">
                        <a:solidFill>
                          <a:srgbClr val="0070C0"/>
                        </a:solidFill>
                        <a:latin typeface="Cambria Math"/>
                      </a:rPr>
                      <m:t>𝑪</m:t>
                    </m:r>
                    <m:r>
                      <a:rPr lang="en-US" b="0" i="1" smtClean="0">
                        <a:solidFill>
                          <a:srgbClr val="0070C0"/>
                        </a:solidFill>
                        <a:latin typeface="Cambria Math"/>
                      </a:rPr>
                      <m:t>⊆</m:t>
                    </m:r>
                    <m:r>
                      <a:rPr lang="en-US" b="1" i="1" smtClean="0">
                        <a:solidFill>
                          <a:srgbClr val="0070C0"/>
                        </a:solidFill>
                        <a:latin typeface="Cambria Math"/>
                      </a:rPr>
                      <m:t>𝑺</m:t>
                    </m:r>
                  </m:oMath>
                </a14:m>
                <a:r>
                  <a:rPr lang="en-US" dirty="0"/>
                  <a:t> of </a:t>
                </a:r>
                <a14:m>
                  <m:oMath xmlns:m="http://schemas.openxmlformats.org/officeDocument/2006/math">
                    <m:r>
                      <a:rPr lang="en-US" b="1" i="1" dirty="0" smtClean="0">
                        <a:solidFill>
                          <a:srgbClr val="0070C0"/>
                        </a:solidFill>
                        <a:latin typeface="Cambria Math"/>
                      </a:rPr>
                      <m:t>𝑺</m:t>
                    </m:r>
                  </m:oMath>
                </a14:m>
                <a:r>
                  <a:rPr lang="en-US" dirty="0"/>
                  <a:t>, such that </a:t>
                </a:r>
                <a14:m>
                  <m:oMath xmlns:m="http://schemas.openxmlformats.org/officeDocument/2006/math">
                    <m:nary>
                      <m:naryPr>
                        <m:chr m:val="⋃"/>
                        <m:supHide m:val="on"/>
                        <m:ctrlPr>
                          <a:rPr lang="en-US" i="1" smtClean="0">
                            <a:solidFill>
                              <a:srgbClr val="0070C0"/>
                            </a:solidFill>
                            <a:latin typeface="Cambria Math" panose="02040503050406030204" pitchFamily="18" charset="0"/>
                          </a:rPr>
                        </m:ctrlPr>
                      </m:naryPr>
                      <m:sub>
                        <m:sSub>
                          <m:sSubPr>
                            <m:ctrlPr>
                              <a:rPr lang="en-US" b="0" i="1" smtClean="0">
                                <a:solidFill>
                                  <a:srgbClr val="0070C0"/>
                                </a:solidFill>
                                <a:latin typeface="Cambria Math" panose="02040503050406030204" pitchFamily="18" charset="0"/>
                              </a:rPr>
                            </m:ctrlPr>
                          </m:sSubPr>
                          <m:e>
                            <m:r>
                              <m:rPr>
                                <m:brk m:alnAt="7"/>
                              </m:rPr>
                              <a:rPr lang="en-US" b="0" i="1" smtClean="0">
                                <a:solidFill>
                                  <a:srgbClr val="0070C0"/>
                                </a:solidFill>
                                <a:latin typeface="Cambria Math"/>
                              </a:rPr>
                              <m:t>𝑆</m:t>
                            </m:r>
                          </m:e>
                          <m:sub>
                            <m:r>
                              <m:rPr>
                                <m:brk m:alnAt="7"/>
                              </m:rPr>
                              <a:rPr lang="en-US" b="0" i="1" smtClean="0">
                                <a:solidFill>
                                  <a:srgbClr val="0070C0"/>
                                </a:solidFill>
                                <a:latin typeface="Cambria Math"/>
                              </a:rPr>
                              <m:t>𝑖</m:t>
                            </m:r>
                          </m:sub>
                        </m:sSub>
                        <m:r>
                          <a:rPr lang="en-US" b="0" i="1" smtClean="0">
                            <a:solidFill>
                              <a:srgbClr val="0070C0"/>
                            </a:solidFill>
                            <a:latin typeface="Cambria Math"/>
                          </a:rPr>
                          <m:t>∈</m:t>
                        </m:r>
                        <m:r>
                          <a:rPr lang="en-US" b="1" i="1" smtClean="0">
                            <a:solidFill>
                              <a:srgbClr val="0070C0"/>
                            </a:solidFill>
                            <a:latin typeface="Cambria Math"/>
                          </a:rPr>
                          <m:t>𝑪</m:t>
                        </m:r>
                      </m:sub>
                      <m:sup/>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𝑈</m:t>
                        </m:r>
                      </m:e>
                    </m:nary>
                  </m:oMath>
                </a14:m>
                <a:endParaRPr lang="en-US" dirty="0"/>
              </a:p>
              <a:p>
                <a:pPr lvl="2"/>
                <a:r>
                  <a:rPr lang="en-US" dirty="0"/>
                  <a:t>The sets in </a:t>
                </a:r>
                <a14:m>
                  <m:oMath xmlns:m="http://schemas.openxmlformats.org/officeDocument/2006/math">
                    <m:r>
                      <a:rPr lang="en-US" b="1" i="1" dirty="0" smtClean="0">
                        <a:solidFill>
                          <a:srgbClr val="0070C0"/>
                        </a:solidFill>
                        <a:latin typeface="Cambria Math"/>
                      </a:rPr>
                      <m:t>𝑪</m:t>
                    </m:r>
                    <m:r>
                      <a:rPr lang="en-US" b="1" i="1" dirty="0" smtClean="0">
                        <a:solidFill>
                          <a:srgbClr val="0070C0"/>
                        </a:solidFill>
                        <a:latin typeface="Cambria Math"/>
                      </a:rPr>
                      <m:t> </m:t>
                    </m:r>
                  </m:oMath>
                </a14:m>
                <a:r>
                  <a:rPr lang="en-US" dirty="0">
                    <a:solidFill>
                      <a:schemeClr val="accent6">
                        <a:lumMod val="75000"/>
                      </a:schemeClr>
                    </a:solidFill>
                  </a:rPr>
                  <a:t>cover</a:t>
                </a:r>
                <a:r>
                  <a:rPr lang="en-US" dirty="0"/>
                  <a:t> the elements of </a:t>
                </a:r>
                <a:r>
                  <a:rPr lang="en-US" dirty="0">
                    <a:solidFill>
                      <a:srgbClr val="0070C0"/>
                    </a:solidFill>
                  </a:rPr>
                  <a:t>U</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12776"/>
                <a:ext cx="8229600" cy="4525963"/>
              </a:xfrm>
              <a:blipFill rotWithShape="1">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3198381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a:t>The </a:t>
                </a:r>
                <a:r>
                  <a:rPr lang="en-US" dirty="0">
                    <a:solidFill>
                      <a:srgbClr val="0070C0"/>
                    </a:solidFill>
                  </a:rPr>
                  <a:t>universe U of elements </a:t>
                </a:r>
                <a:r>
                  <a:rPr lang="en-US" dirty="0"/>
                  <a:t>is the set of </a:t>
                </a:r>
                <a:r>
                  <a:rPr lang="en-US" dirty="0">
                    <a:solidFill>
                      <a:srgbClr val="0070C0"/>
                    </a:solidFill>
                  </a:rPr>
                  <a:t>customers</a:t>
                </a:r>
                <a:r>
                  <a:rPr lang="en-US" dirty="0"/>
                  <a:t> of a store.</a:t>
                </a:r>
              </a:p>
              <a:p>
                <a:r>
                  <a:rPr lang="en-US" dirty="0"/>
                  <a:t>Each set corresponds to a </a:t>
                </a:r>
                <a:r>
                  <a:rPr lang="en-US" dirty="0">
                    <a:solidFill>
                      <a:schemeClr val="accent6">
                        <a:lumMod val="75000"/>
                      </a:schemeClr>
                    </a:solidFill>
                  </a:rPr>
                  <a:t>product</a:t>
                </a:r>
                <a:r>
                  <a:rPr lang="en-US" dirty="0"/>
                  <a:t> </a:t>
                </a:r>
                <a:r>
                  <a:rPr lang="en-US" dirty="0">
                    <a:solidFill>
                      <a:schemeClr val="accent6">
                        <a:lumMod val="75000"/>
                      </a:schemeClr>
                    </a:solidFill>
                  </a:rPr>
                  <a:t>p</a:t>
                </a:r>
                <a:r>
                  <a:rPr lang="en-US" dirty="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a:solidFill>
                    <a:schemeClr val="accent6">
                      <a:lumMod val="75000"/>
                    </a:schemeClr>
                  </a:solidFill>
                </a:endParaRPr>
              </a:p>
              <a:p>
                <a:r>
                  <a:rPr lang="en-US" dirty="0">
                    <a:solidFill>
                      <a:srgbClr val="FF0000"/>
                    </a:solidFill>
                  </a:rPr>
                  <a:t>Set cover</a:t>
                </a:r>
                <a:r>
                  <a:rPr lang="en-US" dirty="0"/>
                  <a:t>: Find the minimum number of </a:t>
                </a:r>
                <a:r>
                  <a:rPr lang="en-US" dirty="0">
                    <a:solidFill>
                      <a:schemeClr val="accent6">
                        <a:lumMod val="75000"/>
                      </a:schemeClr>
                    </a:solidFill>
                  </a:rPr>
                  <a:t>products (sets) </a:t>
                </a:r>
                <a:r>
                  <a:rPr lang="en-US" dirty="0"/>
                  <a:t>that </a:t>
                </a:r>
                <a:r>
                  <a:rPr lang="en-US" dirty="0">
                    <a:solidFill>
                      <a:srgbClr val="FF0000"/>
                    </a:solidFill>
                  </a:rPr>
                  <a:t>cover</a:t>
                </a:r>
                <a:r>
                  <a:rPr lang="en-US" dirty="0"/>
                  <a:t> all the </a:t>
                </a:r>
                <a:r>
                  <a:rPr lang="en-US" dirty="0">
                    <a:solidFill>
                      <a:srgbClr val="0070C0"/>
                    </a:solidFill>
                  </a:rPr>
                  <a:t>customers (elements of the universe)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coke</a:t>
            </a:r>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beer</a:t>
            </a:r>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milk</a:t>
            </a:r>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coffee</a:t>
            </a:r>
          </a:p>
        </p:txBody>
      </p:sp>
      <p:sp>
        <p:nvSpPr>
          <p:cNvPr id="15" name="Rounded Rectangle 14"/>
          <p:cNvSpPr/>
          <p:nvPr/>
        </p:nvSpPr>
        <p:spPr>
          <a:xfrm>
            <a:off x="6210300" y="5040085"/>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a:t>
            </a:r>
          </a:p>
        </p:txBody>
      </p:sp>
      <p:cxnSp>
        <p:nvCxnSpPr>
          <p:cNvPr id="17" name="Straight Arrow Connector 16"/>
          <p:cNvCxnSpPr>
            <a:stCxn id="15" idx="3"/>
            <a:endCxn id="9" idx="1"/>
          </p:cNvCxnSpPr>
          <p:nvPr/>
        </p:nvCxnSpPr>
        <p:spPr>
          <a:xfrm>
            <a:off x="7048500" y="5268685"/>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71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a:t>The </a:t>
                </a:r>
                <a:r>
                  <a:rPr lang="en-US" dirty="0">
                    <a:solidFill>
                      <a:srgbClr val="0070C0"/>
                    </a:solidFill>
                  </a:rPr>
                  <a:t>universe U of elements </a:t>
                </a:r>
                <a:r>
                  <a:rPr lang="en-US" dirty="0"/>
                  <a:t>is the set of </a:t>
                </a:r>
                <a:r>
                  <a:rPr lang="en-US" dirty="0">
                    <a:solidFill>
                      <a:srgbClr val="0070C0"/>
                    </a:solidFill>
                  </a:rPr>
                  <a:t>customers</a:t>
                </a:r>
                <a:r>
                  <a:rPr lang="en-US" dirty="0"/>
                  <a:t> of a store.</a:t>
                </a:r>
              </a:p>
              <a:p>
                <a:r>
                  <a:rPr lang="en-US" dirty="0"/>
                  <a:t>Each set corresponds to a </a:t>
                </a:r>
                <a:r>
                  <a:rPr lang="en-US" dirty="0">
                    <a:solidFill>
                      <a:schemeClr val="accent6">
                        <a:lumMod val="75000"/>
                      </a:schemeClr>
                    </a:solidFill>
                  </a:rPr>
                  <a:t>product</a:t>
                </a:r>
                <a:r>
                  <a:rPr lang="en-US" dirty="0"/>
                  <a:t> </a:t>
                </a:r>
                <a:r>
                  <a:rPr lang="en-US" dirty="0">
                    <a:solidFill>
                      <a:schemeClr val="accent6">
                        <a:lumMod val="75000"/>
                      </a:schemeClr>
                    </a:solidFill>
                  </a:rPr>
                  <a:t>p</a:t>
                </a:r>
                <a:r>
                  <a:rPr lang="en-US" dirty="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a:solidFill>
                    <a:schemeClr val="accent6">
                      <a:lumMod val="75000"/>
                    </a:schemeClr>
                  </a:solidFill>
                </a:endParaRPr>
              </a:p>
              <a:p>
                <a:r>
                  <a:rPr lang="en-US" dirty="0">
                    <a:solidFill>
                      <a:srgbClr val="FF0000"/>
                    </a:solidFill>
                  </a:rPr>
                  <a:t>Set cover</a:t>
                </a:r>
                <a:r>
                  <a:rPr lang="en-US" dirty="0"/>
                  <a:t>: Find the minimum number of </a:t>
                </a:r>
                <a:r>
                  <a:rPr lang="en-US" dirty="0">
                    <a:solidFill>
                      <a:schemeClr val="accent6">
                        <a:lumMod val="75000"/>
                      </a:schemeClr>
                    </a:solidFill>
                  </a:rPr>
                  <a:t>products (sets) </a:t>
                </a:r>
                <a:r>
                  <a:rPr lang="en-US" dirty="0"/>
                  <a:t>that </a:t>
                </a:r>
                <a:r>
                  <a:rPr lang="en-US" dirty="0">
                    <a:solidFill>
                      <a:srgbClr val="FF0000"/>
                    </a:solidFill>
                  </a:rPr>
                  <a:t>cover</a:t>
                </a:r>
                <a:r>
                  <a:rPr lang="en-US" dirty="0"/>
                  <a:t> all the </a:t>
                </a:r>
                <a:r>
                  <a:rPr lang="en-US" dirty="0">
                    <a:solidFill>
                      <a:srgbClr val="0070C0"/>
                    </a:solidFill>
                  </a:rPr>
                  <a:t>customers (elements of the universe)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coke</a:t>
            </a:r>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beer</a:t>
            </a:r>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milk</a:t>
            </a:r>
          </a:p>
        </p:txBody>
      </p:sp>
      <p:sp>
        <p:nvSpPr>
          <p:cNvPr id="14" name="Rounded Rectangle 13"/>
          <p:cNvSpPr/>
          <p:nvPr/>
        </p:nvSpPr>
        <p:spPr>
          <a:xfrm>
            <a:off x="6172200" y="2382610"/>
            <a:ext cx="9144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coffee</a:t>
            </a:r>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a:t>
            </a:r>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76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a:t>The </a:t>
                </a:r>
                <a:r>
                  <a:rPr lang="en-US" dirty="0">
                    <a:solidFill>
                      <a:srgbClr val="0070C0"/>
                    </a:solidFill>
                  </a:rPr>
                  <a:t>universe U of elements </a:t>
                </a:r>
                <a:r>
                  <a:rPr lang="en-US" dirty="0"/>
                  <a:t>is the set of </a:t>
                </a:r>
                <a:r>
                  <a:rPr lang="en-US" dirty="0">
                    <a:solidFill>
                      <a:srgbClr val="0070C0"/>
                    </a:solidFill>
                  </a:rPr>
                  <a:t>customers</a:t>
                </a:r>
                <a:r>
                  <a:rPr lang="en-US" dirty="0"/>
                  <a:t> of a store.</a:t>
                </a:r>
              </a:p>
              <a:p>
                <a:r>
                  <a:rPr lang="en-US" dirty="0"/>
                  <a:t>Each set corresponds to a </a:t>
                </a:r>
                <a:r>
                  <a:rPr lang="en-US" dirty="0">
                    <a:solidFill>
                      <a:schemeClr val="accent6">
                        <a:lumMod val="75000"/>
                      </a:schemeClr>
                    </a:solidFill>
                  </a:rPr>
                  <a:t>product</a:t>
                </a:r>
                <a:r>
                  <a:rPr lang="en-US" dirty="0"/>
                  <a:t> </a:t>
                </a:r>
                <a:r>
                  <a:rPr lang="en-US" dirty="0">
                    <a:solidFill>
                      <a:schemeClr val="accent6">
                        <a:lumMod val="75000"/>
                      </a:schemeClr>
                    </a:solidFill>
                  </a:rPr>
                  <a:t>p</a:t>
                </a:r>
                <a:r>
                  <a:rPr lang="en-US" dirty="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panose="02040503050406030204" pitchFamily="18" charset="0"/>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a:solidFill>
                    <a:schemeClr val="accent6">
                      <a:lumMod val="75000"/>
                    </a:schemeClr>
                  </a:solidFill>
                </a:endParaRPr>
              </a:p>
              <a:p>
                <a:r>
                  <a:rPr lang="en-US" dirty="0">
                    <a:solidFill>
                      <a:srgbClr val="FF0000"/>
                    </a:solidFill>
                  </a:rPr>
                  <a:t>Set cover</a:t>
                </a:r>
                <a:r>
                  <a:rPr lang="en-US" dirty="0"/>
                  <a:t>: Find the minimum number of </a:t>
                </a:r>
                <a:r>
                  <a:rPr lang="en-US" dirty="0">
                    <a:solidFill>
                      <a:schemeClr val="accent6">
                        <a:lumMod val="75000"/>
                      </a:schemeClr>
                    </a:solidFill>
                  </a:rPr>
                  <a:t>products (sets) </a:t>
                </a:r>
                <a:r>
                  <a:rPr lang="en-US" dirty="0"/>
                  <a:t>that </a:t>
                </a:r>
                <a:r>
                  <a:rPr lang="en-US" dirty="0">
                    <a:solidFill>
                      <a:srgbClr val="FF0000"/>
                    </a:solidFill>
                  </a:rPr>
                  <a:t>cover</a:t>
                </a:r>
                <a:r>
                  <a:rPr lang="en-US" dirty="0"/>
                  <a:t> all the </a:t>
                </a:r>
                <a:r>
                  <a:rPr lang="en-US" dirty="0">
                    <a:solidFill>
                      <a:srgbClr val="0070C0"/>
                    </a:solidFill>
                  </a:rPr>
                  <a:t>customers (elements of the universe)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coke</a:t>
            </a:r>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beer</a:t>
            </a:r>
          </a:p>
        </p:txBody>
      </p:sp>
      <p:sp>
        <p:nvSpPr>
          <p:cNvPr id="13" name="Rounded Rectangle 12"/>
          <p:cNvSpPr/>
          <p:nvPr/>
        </p:nvSpPr>
        <p:spPr>
          <a:xfrm>
            <a:off x="6210300" y="1453242"/>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milk</a:t>
            </a:r>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coffee</a:t>
            </a:r>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a:t>
            </a:r>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16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 a </a:t>
                </a:r>
                <a:r>
                  <a:rPr lang="en-US" dirty="0">
                    <a:solidFill>
                      <a:srgbClr val="0070C0"/>
                    </a:solidFill>
                  </a:rPr>
                  <a:t>graph</a:t>
                </a:r>
                <a:r>
                  <a:rPr lang="en-US" dirty="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a:t>find a </a:t>
                </a:r>
                <a:r>
                  <a:rPr lang="en-US" dirty="0">
                    <a:solidFill>
                      <a:schemeClr val="accent6">
                        <a:lumMod val="75000"/>
                      </a:schemeClr>
                    </a:solidFill>
                  </a:rPr>
                  <a:t>subset of vertices</a:t>
                </a:r>
                <a:r>
                  <a:rPr lang="en-US" dirty="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a:t> at least one endpoint of </a:t>
                </a:r>
                <a14:m>
                  <m:oMath xmlns:m="http://schemas.openxmlformats.org/officeDocument/2006/math">
                    <m:r>
                      <a:rPr lang="en-US" b="0" i="1" smtClean="0">
                        <a:latin typeface="Cambria Math"/>
                      </a:rPr>
                      <m:t>𝑒</m:t>
                    </m:r>
                  </m:oMath>
                </a14:m>
                <a:r>
                  <a:rPr lang="en-US" dirty="0"/>
                  <a:t> is in </a:t>
                </a:r>
                <a14:m>
                  <m:oMath xmlns:m="http://schemas.openxmlformats.org/officeDocument/2006/math">
                    <m:r>
                      <a:rPr lang="en-US" b="0" i="1" smtClean="0">
                        <a:latin typeface="Cambria Math"/>
                      </a:rPr>
                      <m:t>𝑆</m:t>
                    </m:r>
                  </m:oMath>
                </a14:m>
                <a:r>
                  <a:rPr lang="en-US" dirty="0"/>
                  <a:t>.</a:t>
                </a:r>
              </a:p>
              <a:p>
                <a:pPr lvl="1"/>
                <a:r>
                  <a:rPr lang="en-US" dirty="0"/>
                  <a:t>Special case of </a:t>
                </a:r>
                <a:r>
                  <a:rPr lang="en-US" dirty="0">
                    <a:solidFill>
                      <a:srgbClr val="0070C0"/>
                    </a:solidFill>
                  </a:rPr>
                  <a:t>set cover</a:t>
                </a:r>
                <a:r>
                  <a:rPr lang="en-US" dirty="0"/>
                  <a:t>, where the </a:t>
                </a:r>
                <a:r>
                  <a:rPr lang="en-US" dirty="0">
                    <a:solidFill>
                      <a:schemeClr val="accent6">
                        <a:lumMod val="75000"/>
                      </a:schemeClr>
                    </a:solidFill>
                  </a:rPr>
                  <a:t>elements</a:t>
                </a:r>
                <a:r>
                  <a:rPr lang="en-US" dirty="0"/>
                  <a:t> are </a:t>
                </a:r>
                <a:r>
                  <a:rPr lang="en-US" dirty="0">
                    <a:solidFill>
                      <a:schemeClr val="accent6">
                        <a:lumMod val="75000"/>
                      </a:schemeClr>
                    </a:solidFill>
                  </a:rPr>
                  <a:t>edges</a:t>
                </a:r>
                <a:r>
                  <a:rPr lang="en-US" dirty="0"/>
                  <a:t> and a set is defined for each node, as the set of edges incident on a node.</a:t>
                </a:r>
              </a:p>
              <a:p>
                <a:pPr lvl="2"/>
                <a:r>
                  <a:rPr lang="en-US" dirty="0"/>
                  <a:t>Each element is covered by exactly two sets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617"/>
                </a:stretch>
              </a:blipFill>
            </p:spPr>
            <p:txBody>
              <a:bodyPr/>
              <a:lstStyle/>
              <a:p>
                <a:r>
                  <a:rPr lang="en-US">
                    <a:noFill/>
                  </a:rPr>
                  <a:t> </a:t>
                </a:r>
              </a:p>
            </p:txBody>
          </p:sp>
        </mc:Fallback>
      </mc:AlternateContent>
      <p:grpSp>
        <p:nvGrpSpPr>
          <p:cNvPr id="17" name="Group 16"/>
          <p:cNvGrpSpPr/>
          <p:nvPr/>
        </p:nvGrpSpPr>
        <p:grpSpPr>
          <a:xfrm>
            <a:off x="2800412" y="5165665"/>
            <a:ext cx="3124200" cy="1240221"/>
            <a:chOff x="2643352" y="4679763"/>
            <a:chExt cx="3124200" cy="1240221"/>
          </a:xfrm>
        </p:grpSpPr>
        <p:sp>
          <p:nvSpPr>
            <p:cNvPr id="4" name="Oval 3"/>
            <p:cNvSpPr/>
            <p:nvPr/>
          </p:nvSpPr>
          <p:spPr>
            <a:xfrm>
              <a:off x="2643352" y="5136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9000"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16821"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6"/>
              <a:endCxn id="7"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6"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9"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0"/>
              <a:endCxn id="7"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6"/>
              <a:endCxn id="8"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7"/>
              <a:endCxn id="5"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5"/>
              <a:endCxn id="6"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03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Given a </a:t>
                </a:r>
                <a:r>
                  <a:rPr lang="en-US" dirty="0">
                    <a:solidFill>
                      <a:srgbClr val="0070C0"/>
                    </a:solidFill>
                  </a:rPr>
                  <a:t>graph</a:t>
                </a:r>
                <a:r>
                  <a:rPr lang="en-US" dirty="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a:t>find a </a:t>
                </a:r>
                <a:r>
                  <a:rPr lang="en-US" dirty="0">
                    <a:solidFill>
                      <a:schemeClr val="accent6">
                        <a:lumMod val="75000"/>
                      </a:schemeClr>
                    </a:solidFill>
                  </a:rPr>
                  <a:t>subset of vertices</a:t>
                </a:r>
                <a:r>
                  <a:rPr lang="en-US" dirty="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a:t> at least one endpoint of </a:t>
                </a:r>
                <a14:m>
                  <m:oMath xmlns:m="http://schemas.openxmlformats.org/officeDocument/2006/math">
                    <m:r>
                      <a:rPr lang="en-US" b="0" i="1" smtClean="0">
                        <a:latin typeface="Cambria Math"/>
                      </a:rPr>
                      <m:t>𝑒</m:t>
                    </m:r>
                  </m:oMath>
                </a14:m>
                <a:r>
                  <a:rPr lang="en-US" dirty="0"/>
                  <a:t> is in </a:t>
                </a:r>
                <a14:m>
                  <m:oMath xmlns:m="http://schemas.openxmlformats.org/officeDocument/2006/math">
                    <m:r>
                      <a:rPr lang="en-US" b="0" i="1" smtClean="0">
                        <a:latin typeface="Cambria Math"/>
                      </a:rPr>
                      <m:t>𝑆</m:t>
                    </m:r>
                  </m:oMath>
                </a14:m>
                <a:r>
                  <a:rPr lang="en-US" dirty="0"/>
                  <a:t>.</a:t>
                </a:r>
              </a:p>
              <a:p>
                <a:pPr lvl="1"/>
                <a:r>
                  <a:rPr lang="en-US" dirty="0"/>
                  <a:t>Special case of </a:t>
                </a:r>
                <a:r>
                  <a:rPr lang="en-US" dirty="0">
                    <a:solidFill>
                      <a:srgbClr val="0070C0"/>
                    </a:solidFill>
                  </a:rPr>
                  <a:t>set cover</a:t>
                </a:r>
                <a:r>
                  <a:rPr lang="en-US" dirty="0"/>
                  <a:t>, where the </a:t>
                </a:r>
                <a:r>
                  <a:rPr lang="en-US" dirty="0">
                    <a:solidFill>
                      <a:schemeClr val="accent6">
                        <a:lumMod val="75000"/>
                      </a:schemeClr>
                    </a:solidFill>
                  </a:rPr>
                  <a:t>elements</a:t>
                </a:r>
                <a:r>
                  <a:rPr lang="en-US" dirty="0"/>
                  <a:t> are </a:t>
                </a:r>
                <a:r>
                  <a:rPr lang="en-US" dirty="0">
                    <a:solidFill>
                      <a:schemeClr val="accent6">
                        <a:lumMod val="75000"/>
                      </a:schemeClr>
                    </a:solidFill>
                  </a:rPr>
                  <a:t>edges</a:t>
                </a:r>
                <a:r>
                  <a:rPr lang="en-US" dirty="0"/>
                  <a:t> and a set is defined for each node, as the set of edges incident on a node.</a:t>
                </a:r>
              </a:p>
              <a:p>
                <a:pPr lvl="2"/>
                <a:r>
                  <a:rPr lang="en-US" dirty="0"/>
                  <a:t>Each element is covered by exactly two sets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617"/>
                </a:stretch>
              </a:blipFill>
            </p:spPr>
            <p:txBody>
              <a:bodyPr/>
              <a:lstStyle/>
              <a:p>
                <a:r>
                  <a:rPr lang="en-US">
                    <a:noFill/>
                  </a:rPr>
                  <a:t> </a:t>
                </a:r>
              </a:p>
            </p:txBody>
          </p:sp>
        </mc:Fallback>
      </mc:AlternateContent>
      <p:grpSp>
        <p:nvGrpSpPr>
          <p:cNvPr id="18" name="Group 17"/>
          <p:cNvGrpSpPr/>
          <p:nvPr/>
        </p:nvGrpSpPr>
        <p:grpSpPr>
          <a:xfrm>
            <a:off x="2643352" y="5181600"/>
            <a:ext cx="3124200" cy="1240221"/>
            <a:chOff x="2643352" y="4679763"/>
            <a:chExt cx="3124200" cy="1240221"/>
          </a:xfrm>
        </p:grpSpPr>
        <p:sp>
          <p:nvSpPr>
            <p:cNvPr id="19" name="Oval 18"/>
            <p:cNvSpPr/>
            <p:nvPr/>
          </p:nvSpPr>
          <p:spPr>
            <a:xfrm>
              <a:off x="2643352" y="51369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29000" y="5615184"/>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16821" y="46797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0" idx="6"/>
              <a:endCxn id="22"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4"/>
              <a:endCxn id="21"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6"/>
              <a:endCxn id="24"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0"/>
              <a:endCxn id="22"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6"/>
              <a:endCxn id="23"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7"/>
              <a:endCxn id="20"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5"/>
              <a:endCxn id="21"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19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Clustering Coefficient</a:t>
            </a:r>
          </a:p>
        </p:txBody>
      </p:sp>
      <p:sp>
        <p:nvSpPr>
          <p:cNvPr id="3" name="TextBox 2"/>
          <p:cNvSpPr txBox="1"/>
          <p:nvPr/>
        </p:nvSpPr>
        <p:spPr>
          <a:xfrm>
            <a:off x="539552" y="1340768"/>
            <a:ext cx="7858180" cy="646331"/>
          </a:xfrm>
          <a:prstGeom prst="rect">
            <a:avLst/>
          </a:prstGeom>
          <a:noFill/>
        </p:spPr>
        <p:txBody>
          <a:bodyPr wrap="square" rtlCol="0">
            <a:spAutoFit/>
          </a:bodyPr>
          <a:lstStyle/>
          <a:p>
            <a:pPr algn="just"/>
            <a:r>
              <a:rPr lang="en-US" dirty="0">
                <a:solidFill>
                  <a:schemeClr val="tx2">
                    <a:lumMod val="50000"/>
                  </a:schemeClr>
                </a:solidFill>
              </a:rPr>
              <a:t>(Local) clustering coefficient for a node is the probability that two randomly selected friends of a node are friends with each other </a:t>
            </a:r>
            <a:r>
              <a:rPr lang="en-US" i="1" dirty="0">
                <a:solidFill>
                  <a:schemeClr val="accent6">
                    <a:lumMod val="75000"/>
                  </a:schemeClr>
                </a:solidFill>
              </a:rPr>
              <a:t>(form a triangle)</a:t>
            </a:r>
          </a:p>
        </p:txBody>
      </p:sp>
      <p:graphicFrame>
        <p:nvGraphicFramePr>
          <p:cNvPr id="27649" name="Object 3"/>
          <p:cNvGraphicFramePr>
            <a:graphicFrameLocks noChangeAspect="1"/>
          </p:cNvGraphicFramePr>
          <p:nvPr>
            <p:extLst>
              <p:ext uri="{D42A27DB-BD31-4B8C-83A1-F6EECF244321}">
                <p14:modId xmlns:p14="http://schemas.microsoft.com/office/powerpoint/2010/main" val="2728918132"/>
              </p:ext>
            </p:extLst>
          </p:nvPr>
        </p:nvGraphicFramePr>
        <p:xfrm>
          <a:off x="797577" y="2281894"/>
          <a:ext cx="1932221" cy="964771"/>
        </p:xfrm>
        <a:graphic>
          <a:graphicData uri="http://schemas.openxmlformats.org/presentationml/2006/ole">
            <mc:AlternateContent xmlns:mc="http://schemas.openxmlformats.org/markup-compatibility/2006">
              <mc:Choice xmlns:v="urn:schemas-microsoft-com:vml" Requires="v">
                <p:oleObj spid="_x0000_s284770" name="Equation" r:id="rId4" imgW="838200" imgH="419100" progId="Equation.3">
                  <p:embed/>
                </p:oleObj>
              </mc:Choice>
              <mc:Fallback>
                <p:oleObj name="Equation" r:id="rId4" imgW="8382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77" y="2281894"/>
                        <a:ext cx="1932221" cy="964771"/>
                      </a:xfrm>
                      <a:prstGeom prst="rect">
                        <a:avLst/>
                      </a:prstGeom>
                      <a:noFill/>
                    </p:spPr>
                  </p:pic>
                </p:oleObj>
              </mc:Fallback>
            </mc:AlternateContent>
          </a:graphicData>
        </a:graphic>
      </p:graphicFrame>
      <p:graphicFrame>
        <p:nvGraphicFramePr>
          <p:cNvPr id="27650" name="Object 3"/>
          <p:cNvGraphicFramePr>
            <a:graphicFrameLocks noChangeAspect="1"/>
          </p:cNvGraphicFramePr>
          <p:nvPr>
            <p:extLst>
              <p:ext uri="{D42A27DB-BD31-4B8C-83A1-F6EECF244321}">
                <p14:modId xmlns:p14="http://schemas.microsoft.com/office/powerpoint/2010/main" val="545466380"/>
              </p:ext>
            </p:extLst>
          </p:nvPr>
        </p:nvGraphicFramePr>
        <p:xfrm>
          <a:off x="3051728" y="2420888"/>
          <a:ext cx="5776912" cy="368300"/>
        </p:xfrm>
        <a:graphic>
          <a:graphicData uri="http://schemas.openxmlformats.org/presentationml/2006/ole">
            <mc:AlternateContent xmlns:mc="http://schemas.openxmlformats.org/markup-compatibility/2006">
              <mc:Choice xmlns:v="urn:schemas-microsoft-com:vml" Requires="v">
                <p:oleObj spid="_x0000_s284771" name="Εξίσωση" r:id="rId6" imgW="3136680" imgH="203040" progId="Equation.3">
                  <p:embed/>
                </p:oleObj>
              </mc:Choice>
              <mc:Fallback>
                <p:oleObj name="Εξίσωση" r:id="rId6" imgW="31366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728" y="2420888"/>
                        <a:ext cx="577691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10234" y="3753055"/>
            <a:ext cx="8001056" cy="369332"/>
          </a:xfrm>
          <a:prstGeom prst="rect">
            <a:avLst/>
          </a:prstGeom>
          <a:noFill/>
        </p:spPr>
        <p:txBody>
          <a:bodyPr wrap="square" rtlCol="0">
            <a:spAutoFit/>
          </a:bodyPr>
          <a:lstStyle/>
          <a:p>
            <a:r>
              <a:rPr lang="en-US" dirty="0"/>
              <a:t>Fraction of the friends of a node that are friends with each other (i.e., connected)</a:t>
            </a:r>
          </a:p>
        </p:txBody>
      </p:sp>
      <p:graphicFrame>
        <p:nvGraphicFramePr>
          <p:cNvPr id="253956" name="Object 4"/>
          <p:cNvGraphicFramePr>
            <a:graphicFrameLocks noChangeAspect="1"/>
          </p:cNvGraphicFramePr>
          <p:nvPr>
            <p:extLst>
              <p:ext uri="{D42A27DB-BD31-4B8C-83A1-F6EECF244321}">
                <p14:modId xmlns:p14="http://schemas.microsoft.com/office/powerpoint/2010/main" val="3415901399"/>
              </p:ext>
            </p:extLst>
          </p:nvPr>
        </p:nvGraphicFramePr>
        <p:xfrm>
          <a:off x="1763688" y="4581128"/>
          <a:ext cx="5029200" cy="1142876"/>
        </p:xfrm>
        <a:graphic>
          <a:graphicData uri="http://schemas.openxmlformats.org/presentationml/2006/ole">
            <mc:AlternateContent xmlns:mc="http://schemas.openxmlformats.org/markup-compatibility/2006">
              <mc:Choice xmlns:v="urn:schemas-microsoft-com:vml" Requires="v">
                <p:oleObj spid="_x0000_s284772" name="Equation" r:id="rId8" imgW="2438400" imgH="660400" progId="Equation.3">
                  <p:embed/>
                </p:oleObj>
              </mc:Choice>
              <mc:Fallback>
                <p:oleObj name="Equation" r:id="rId8" imgW="2438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581128"/>
                        <a:ext cx="5029200" cy="1142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MinSTC</a:t>
            </a:r>
            <a:r>
              <a:rPr lang="en-US" dirty="0"/>
              <a:t> and Coverage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is the relationship between the </a:t>
                </a:r>
                <a:r>
                  <a:rPr lang="en-US" dirty="0" err="1"/>
                  <a:t>MinSTC</a:t>
                </a:r>
                <a:r>
                  <a:rPr lang="en-US" dirty="0"/>
                  <a:t> problem and Coverage?</a:t>
                </a:r>
              </a:p>
              <a:p>
                <a:endParaRPr lang="en-US" dirty="0"/>
              </a:p>
              <a:p>
                <a:r>
                  <a:rPr lang="en-US" dirty="0"/>
                  <a:t>Hint: A labeling satisfies STC if for any two edges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that form an </a:t>
                </a:r>
                <a:r>
                  <a:rPr lang="en-US" dirty="0">
                    <a:solidFill>
                      <a:schemeClr val="accent6">
                        <a:lumMod val="75000"/>
                      </a:schemeClr>
                    </a:solidFill>
                  </a:rPr>
                  <a:t>open triangle</a:t>
                </a:r>
                <a:r>
                  <a:rPr lang="en-US" dirty="0"/>
                  <a:t> at least one of the edges is labeled weak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851920" y="54831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3851920" y="5483118"/>
                <a:ext cx="304800" cy="3048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4613920" y="50259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 name="Oval 4"/>
              <p:cNvSpPr>
                <a:spLocks noRot="1" noChangeAspect="1" noMove="1" noResize="1" noEditPoints="1" noAdjustHandles="1" noChangeArrowheads="1" noChangeShapeType="1" noTextEdit="1"/>
              </p:cNvSpPr>
              <p:nvPr/>
            </p:nvSpPr>
            <p:spPr>
              <a:xfrm>
                <a:off x="4613920" y="5025918"/>
                <a:ext cx="304800" cy="3048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637568" y="596133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637568" y="5961339"/>
                <a:ext cx="304800" cy="304800"/>
              </a:xfrm>
              <a:prstGeom prst="ellipse">
                <a:avLst/>
              </a:prstGeom>
              <a:blipFill rotWithShape="1">
                <a:blip r:embed="rId5"/>
                <a:stretch>
                  <a:fillRect l="-1852"/>
                </a:stretch>
              </a:blipFill>
            </p:spPr>
            <p:txBody>
              <a:bodyPr/>
              <a:lstStyle/>
              <a:p>
                <a:r>
                  <a:rPr lang="en-US">
                    <a:noFill/>
                  </a:rPr>
                  <a:t> </a:t>
                </a:r>
              </a:p>
            </p:txBody>
          </p:sp>
        </mc:Fallback>
      </mc:AlternateContent>
      <p:cxnSp>
        <p:nvCxnSpPr>
          <p:cNvPr id="8" name="Straight Connector 7"/>
          <p:cNvCxnSpPr>
            <a:stCxn id="4" idx="7"/>
            <a:endCxn id="5" idx="3"/>
          </p:cNvCxnSpPr>
          <p:nvPr/>
        </p:nvCxnSpPr>
        <p:spPr>
          <a:xfrm flipV="1">
            <a:off x="4112083" y="5286081"/>
            <a:ext cx="546474" cy="2416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5"/>
            <a:endCxn id="6" idx="2"/>
          </p:cNvCxnSpPr>
          <p:nvPr/>
        </p:nvCxnSpPr>
        <p:spPr>
          <a:xfrm>
            <a:off x="4112083" y="5743281"/>
            <a:ext cx="525485" cy="37045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Coverage</a:t>
            </a:r>
          </a:p>
        </p:txBody>
      </p:sp>
      <p:sp>
        <p:nvSpPr>
          <p:cNvPr id="6" name="Content Placeholder 5"/>
          <p:cNvSpPr>
            <a:spLocks noGrp="1"/>
          </p:cNvSpPr>
          <p:nvPr>
            <p:ph idx="1"/>
          </p:nvPr>
        </p:nvSpPr>
        <p:spPr>
          <a:xfrm>
            <a:off x="457200" y="1600200"/>
            <a:ext cx="8229600" cy="4925144"/>
          </a:xfrm>
        </p:spPr>
        <p:txBody>
          <a:bodyPr>
            <a:normAutofit fontScale="92500" lnSpcReduction="20000"/>
          </a:bodyPr>
          <a:lstStyle/>
          <a:p>
            <a:r>
              <a:rPr lang="en-US" dirty="0"/>
              <a:t>Intuition</a:t>
            </a:r>
          </a:p>
          <a:p>
            <a:pPr lvl="1"/>
            <a:r>
              <a:rPr lang="en-US" dirty="0">
                <a:solidFill>
                  <a:srgbClr val="C00000"/>
                </a:solidFill>
              </a:rPr>
              <a:t>STC property </a:t>
            </a:r>
            <a:r>
              <a:rPr lang="en-US" dirty="0"/>
              <a:t>implies that there </a:t>
            </a:r>
            <a:r>
              <a:rPr lang="en-US" dirty="0">
                <a:solidFill>
                  <a:srgbClr val="FF0000"/>
                </a:solidFill>
              </a:rPr>
              <a:t>cannot</a:t>
            </a:r>
            <a:r>
              <a:rPr lang="en-US" dirty="0"/>
              <a:t> be an open triangle with both strong edges</a:t>
            </a:r>
          </a:p>
          <a:p>
            <a:pPr lvl="1"/>
            <a:r>
              <a:rPr lang="en-US" dirty="0"/>
              <a:t>For every open triangle: a </a:t>
            </a:r>
            <a:r>
              <a:rPr lang="en-US" dirty="0">
                <a:solidFill>
                  <a:srgbClr val="0070C0"/>
                </a:solidFill>
              </a:rPr>
              <a:t>weak</a:t>
            </a:r>
            <a:r>
              <a:rPr lang="en-US" dirty="0"/>
              <a:t> edge must </a:t>
            </a:r>
            <a:r>
              <a:rPr lang="en-US" dirty="0">
                <a:solidFill>
                  <a:srgbClr val="FF0000"/>
                </a:solidFill>
              </a:rPr>
              <a:t>cover </a:t>
            </a:r>
            <a:r>
              <a:rPr lang="en-US" dirty="0"/>
              <a:t>the open triangle</a:t>
            </a:r>
          </a:p>
          <a:p>
            <a:pPr lvl="1"/>
            <a:endParaRPr lang="en-US" dirty="0"/>
          </a:p>
          <a:p>
            <a:pPr lvl="1"/>
            <a:endParaRPr lang="en-US" dirty="0"/>
          </a:p>
          <a:p>
            <a:pPr lvl="1"/>
            <a:endParaRPr lang="en-US" dirty="0"/>
          </a:p>
          <a:p>
            <a:pPr lvl="1"/>
            <a:endParaRPr lang="en-US" dirty="0"/>
          </a:p>
          <a:p>
            <a:pPr lvl="1"/>
            <a:endParaRPr lang="en-US" dirty="0"/>
          </a:p>
          <a:p>
            <a:pPr lvl="1"/>
            <a:r>
              <a:rPr lang="en-US" dirty="0" err="1">
                <a:solidFill>
                  <a:schemeClr val="accent6">
                    <a:lumMod val="75000"/>
                  </a:schemeClr>
                </a:solidFill>
              </a:rPr>
              <a:t>MinSTC</a:t>
            </a:r>
            <a:r>
              <a:rPr lang="en-US" dirty="0">
                <a:solidFill>
                  <a:schemeClr val="accent6">
                    <a:lumMod val="75000"/>
                  </a:schemeClr>
                </a:solidFill>
              </a:rPr>
              <a:t> </a:t>
            </a:r>
            <a:r>
              <a:rPr lang="en-US" dirty="0"/>
              <a:t>can </a:t>
            </a:r>
            <a:r>
              <a:rPr lang="el-GR" dirty="0" err="1"/>
              <a:t>be</a:t>
            </a:r>
            <a:r>
              <a:rPr lang="el-GR" dirty="0"/>
              <a:t> </a:t>
            </a:r>
            <a:r>
              <a:rPr lang="el-GR" dirty="0" err="1"/>
              <a:t>mapped</a:t>
            </a:r>
            <a:r>
              <a:rPr lang="el-GR" dirty="0"/>
              <a:t> </a:t>
            </a:r>
            <a:r>
              <a:rPr lang="el-GR" dirty="0" err="1"/>
              <a:t>to</a:t>
            </a:r>
            <a:r>
              <a:rPr lang="el-GR" dirty="0"/>
              <a:t> the </a:t>
            </a:r>
            <a:r>
              <a:rPr lang="el-GR" dirty="0" err="1">
                <a:solidFill>
                  <a:srgbClr val="0070C0"/>
                </a:solidFill>
              </a:rPr>
              <a:t>Minimum</a:t>
            </a:r>
            <a:r>
              <a:rPr lang="el-GR" dirty="0">
                <a:solidFill>
                  <a:srgbClr val="0070C0"/>
                </a:solidFill>
              </a:rPr>
              <a:t> </a:t>
            </a:r>
            <a:r>
              <a:rPr lang="el-GR" dirty="0" err="1">
                <a:solidFill>
                  <a:srgbClr val="0070C0"/>
                </a:solidFill>
              </a:rPr>
              <a:t>Vertex</a:t>
            </a:r>
            <a:r>
              <a:rPr lang="el-GR" dirty="0">
                <a:solidFill>
                  <a:srgbClr val="0070C0"/>
                </a:solidFill>
              </a:rPr>
              <a:t> </a:t>
            </a:r>
            <a:r>
              <a:rPr lang="el-GR" dirty="0" err="1">
                <a:solidFill>
                  <a:srgbClr val="0070C0"/>
                </a:solidFill>
              </a:rPr>
              <a:t>Cover</a:t>
            </a:r>
            <a:r>
              <a:rPr lang="en-US" dirty="0">
                <a:solidFill>
                  <a:srgbClr val="0070C0"/>
                </a:solidFill>
              </a:rPr>
              <a:t> </a:t>
            </a:r>
            <a:r>
              <a:rPr lang="el-GR" dirty="0" err="1"/>
              <a:t>problem</a:t>
            </a:r>
            <a:r>
              <a:rPr lang="el-GR" dirty="0"/>
              <a:t>.</a:t>
            </a:r>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51</a:t>
            </a:fld>
            <a:endParaRPr lang="el-G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52800"/>
            <a:ext cx="2410560" cy="203040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708" y="3352800"/>
            <a:ext cx="2410560" cy="2030400"/>
          </a:xfrm>
          <a:prstGeom prst="rect">
            <a:avLst/>
          </a:prstGeom>
        </p:spPr>
      </p:pic>
    </p:spTree>
    <p:extLst>
      <p:ext uri="{BB962C8B-B14F-4D97-AF65-F5344CB8AC3E}">
        <p14:creationId xmlns:p14="http://schemas.microsoft.com/office/powerpoint/2010/main" val="31045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4373402" y="3419887"/>
            <a:ext cx="3677345" cy="3285304"/>
            <a:chOff x="5077084" y="3779837"/>
            <a:chExt cx="4054017" cy="3621819"/>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84" y="3779837"/>
              <a:ext cx="4054017" cy="362181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7937076" y="4870029"/>
                  <a:ext cx="56147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𝐴𝐵</m:t>
                        </m:r>
                      </m:oMath>
                    </m:oMathPara>
                  </a14:m>
                  <a:endParaRPr lang="el-GR" sz="1633" dirty="0"/>
                </a:p>
              </p:txBody>
            </p:sp>
          </mc:Choice>
          <mc:Fallback xmlns="">
            <p:sp>
              <p:nvSpPr>
                <p:cNvPr id="4" name="TextBox 3"/>
                <p:cNvSpPr txBox="1">
                  <a:spLocks noRot="1" noChangeAspect="1" noMove="1" noResize="1" noEditPoints="1" noAdjustHandles="1" noChangeArrowheads="1" noChangeShapeType="1" noTextEdit="1"/>
                </p:cNvSpPr>
                <p:nvPr/>
              </p:nvSpPr>
              <p:spPr>
                <a:xfrm>
                  <a:off x="7937076" y="4870029"/>
                  <a:ext cx="553164" cy="349968"/>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272560" y="5864013"/>
                  <a:ext cx="55723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𝐴𝐸</m:t>
                        </m:r>
                      </m:oMath>
                    </m:oMathPara>
                  </a14:m>
                  <a:endParaRPr lang="el-GR" sz="1633" dirty="0"/>
                </a:p>
              </p:txBody>
            </p:sp>
          </mc:Choice>
          <mc:Fallback xmlns="">
            <p:sp>
              <p:nvSpPr>
                <p:cNvPr id="17" name="TextBox 16"/>
                <p:cNvSpPr txBox="1">
                  <a:spLocks noRot="1" noChangeAspect="1" noMove="1" noResize="1" noEditPoints="1" noAdjustHandles="1" noChangeArrowheads="1" noChangeShapeType="1" noTextEdit="1"/>
                </p:cNvSpPr>
                <p:nvPr/>
              </p:nvSpPr>
              <p:spPr>
                <a:xfrm>
                  <a:off x="7272560" y="5864012"/>
                  <a:ext cx="547971" cy="349968"/>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39780" y="6670229"/>
                  <a:ext cx="56960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𝐷𝐸</m:t>
                        </m:r>
                      </m:oMath>
                    </m:oMathPara>
                  </a14:m>
                  <a:endParaRPr lang="el-GR" sz="1633" dirty="0"/>
                </a:p>
              </p:txBody>
            </p:sp>
          </mc:Choice>
          <mc:Fallback xmlns="">
            <p:sp>
              <p:nvSpPr>
                <p:cNvPr id="18" name="TextBox 17"/>
                <p:cNvSpPr txBox="1">
                  <a:spLocks noRot="1" noChangeAspect="1" noMove="1" noResize="1" noEditPoints="1" noAdjustHandles="1" noChangeArrowheads="1" noChangeShapeType="1" noTextEdit="1"/>
                </p:cNvSpPr>
                <p:nvPr/>
              </p:nvSpPr>
              <p:spPr>
                <a:xfrm>
                  <a:off x="8339780" y="6670229"/>
                  <a:ext cx="562397" cy="349968"/>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46776" y="3913546"/>
                  <a:ext cx="55129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𝐴𝐶</m:t>
                        </m:r>
                      </m:oMath>
                    </m:oMathPara>
                  </a14:m>
                  <a:endParaRPr lang="el-GR" sz="1633" dirty="0"/>
                </a:p>
              </p:txBody>
            </p:sp>
          </mc:Choice>
          <mc:Fallback xmlns="">
            <p:sp>
              <p:nvSpPr>
                <p:cNvPr id="19" name="TextBox 18"/>
                <p:cNvSpPr txBox="1">
                  <a:spLocks noRot="1" noChangeAspect="1" noMove="1" noResize="1" noEditPoints="1" noAdjustHandles="1" noChangeArrowheads="1" noChangeShapeType="1" noTextEdit="1"/>
                </p:cNvSpPr>
                <p:nvPr/>
              </p:nvSpPr>
              <p:spPr>
                <a:xfrm>
                  <a:off x="6446776" y="3913546"/>
                  <a:ext cx="542648" cy="349968"/>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790890" y="6886253"/>
                  <a:ext cx="56027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𝐶𝐷</m:t>
                        </m:r>
                      </m:oMath>
                    </m:oMathPara>
                  </a14:m>
                  <a:endParaRPr lang="el-GR" sz="1633" dirty="0"/>
                </a:p>
              </p:txBody>
            </p:sp>
          </mc:Choice>
          <mc:Fallback xmlns="">
            <p:sp>
              <p:nvSpPr>
                <p:cNvPr id="20" name="TextBox 19"/>
                <p:cNvSpPr txBox="1">
                  <a:spLocks noRot="1" noChangeAspect="1" noMove="1" noResize="1" noEditPoints="1" noAdjustHandles="1" noChangeArrowheads="1" noChangeShapeType="1" noTextEdit="1"/>
                </p:cNvSpPr>
                <p:nvPr/>
              </p:nvSpPr>
              <p:spPr>
                <a:xfrm>
                  <a:off x="6790890" y="6886253"/>
                  <a:ext cx="553678" cy="349968"/>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68726" y="5367981"/>
                  <a:ext cx="5448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𝐶𝐹</m:t>
                        </m:r>
                      </m:oMath>
                    </m:oMathPara>
                  </a14:m>
                  <a:endParaRPr lang="el-GR" sz="1633" dirty="0"/>
                </a:p>
              </p:txBody>
            </p:sp>
          </mc:Choice>
          <mc:Fallback xmlns="">
            <p:sp>
              <p:nvSpPr>
                <p:cNvPr id="21" name="TextBox 20"/>
                <p:cNvSpPr txBox="1">
                  <a:spLocks noRot="1" noChangeAspect="1" noMove="1" noResize="1" noEditPoints="1" noAdjustHandles="1" noChangeArrowheads="1" noChangeShapeType="1" noTextEdit="1"/>
                </p:cNvSpPr>
                <p:nvPr/>
              </p:nvSpPr>
              <p:spPr>
                <a:xfrm>
                  <a:off x="5668726" y="5367981"/>
                  <a:ext cx="536749" cy="349968"/>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28344" y="6588149"/>
                  <a:ext cx="5565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𝐵𝐶</m:t>
                        </m:r>
                      </m:oMath>
                    </m:oMathPara>
                  </a14:m>
                  <a:endParaRPr lang="el-GR" sz="1633" dirty="0"/>
                </a:p>
              </p:txBody>
            </p:sp>
          </mc:Choice>
          <mc:Fallback xmlns="">
            <p:sp>
              <p:nvSpPr>
                <p:cNvPr id="22" name="TextBox 21"/>
                <p:cNvSpPr txBox="1">
                  <a:spLocks noRot="1" noChangeAspect="1" noMove="1" noResize="1" noEditPoints="1" noAdjustHandles="1" noChangeArrowheads="1" noChangeShapeType="1" noTextEdit="1"/>
                </p:cNvSpPr>
                <p:nvPr/>
              </p:nvSpPr>
              <p:spPr>
                <a:xfrm>
                  <a:off x="5328344" y="6588149"/>
                  <a:ext cx="549061" cy="349968"/>
                </a:xfrm>
                <a:prstGeom prst="rect">
                  <a:avLst/>
                </a:prstGeom>
                <a:blipFill rotWithShape="1">
                  <a:blip r:embed="rId10"/>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219" name="AutoShape 3"/>
              <p:cNvSpPr>
                <a:spLocks noChangeArrowheads="1"/>
              </p:cNvSpPr>
              <p:nvPr/>
            </p:nvSpPr>
            <p:spPr bwMode="auto">
              <a:xfrm>
                <a:off x="-8281" y="3419887"/>
                <a:ext cx="2400480" cy="391073"/>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err="1">
                    <a:solidFill>
                      <a:srgbClr val="000000"/>
                    </a:solidFill>
                    <a:latin typeface="+mj-lt"/>
                  </a:rPr>
                  <a:t>Initial</a:t>
                </a:r>
                <a:r>
                  <a:rPr lang="el-GR" sz="2540" dirty="0">
                    <a:solidFill>
                      <a:srgbClr val="000000"/>
                    </a:solidFill>
                    <a:latin typeface="+mj-lt"/>
                  </a:rPr>
                  <a:t>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smtClean="0">
                        <a:solidFill>
                          <a:schemeClr val="accent6">
                            <a:lumMod val="75000"/>
                          </a:schemeClr>
                        </a:solidFill>
                        <a:latin typeface="Cambria Math"/>
                      </a:rPr>
                      <m:t>𝐺</m:t>
                    </m:r>
                  </m:oMath>
                </a14:m>
                <a:endParaRPr lang="el-GR" sz="2540" dirty="0">
                  <a:solidFill>
                    <a:schemeClr val="accent6">
                      <a:lumMod val="75000"/>
                    </a:schemeClr>
                  </a:solidFill>
                  <a:latin typeface="+mj-lt"/>
                </a:endParaRPr>
              </a:p>
            </p:txBody>
          </p:sp>
        </mc:Choice>
        <mc:Fallback xmlns="">
          <p:sp>
            <p:nvSpPr>
              <p:cNvPr id="9219" name="AutoShape 3"/>
              <p:cNvSpPr>
                <a:spLocks noRot="1" noChangeAspect="1" noMove="1" noResize="1" noEditPoints="1" noAdjustHandles="1" noChangeArrowheads="1" noChangeShapeType="1" noTextEdit="1"/>
              </p:cNvSpPr>
              <p:nvPr/>
            </p:nvSpPr>
            <p:spPr bwMode="auto">
              <a:xfrm>
                <a:off x="-8281" y="3419887"/>
                <a:ext cx="2400480" cy="391073"/>
              </a:xfrm>
              <a:prstGeom prst="roundRect">
                <a:avLst>
                  <a:gd name="adj" fmla="val 306"/>
                </a:avLst>
              </a:prstGeom>
              <a:blipFill rotWithShape="0">
                <a:blip r:embed="rId11"/>
                <a:stretch>
                  <a:fillRect t="-21875" b="-54688"/>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0" name="AutoShape 4"/>
              <p:cNvSpPr>
                <a:spLocks noChangeArrowheads="1"/>
              </p:cNvSpPr>
              <p:nvPr/>
            </p:nvSpPr>
            <p:spPr bwMode="auto">
              <a:xfrm>
                <a:off x="6743520" y="3554189"/>
                <a:ext cx="2400480" cy="405034"/>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a:solidFill>
                      <a:schemeClr val="accent5">
                        <a:lumMod val="75000"/>
                      </a:schemeClr>
                    </a:solidFill>
                    <a:latin typeface="+mj-lt"/>
                  </a:rPr>
                  <a:t>Dual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a:solidFill>
                          <a:schemeClr val="accent5">
                            <a:lumMod val="75000"/>
                          </a:schemeClr>
                        </a:solidFill>
                        <a:latin typeface="Cambria Math"/>
                      </a:rPr>
                      <m:t>𝐷</m:t>
                    </m:r>
                  </m:oMath>
                </a14:m>
                <a:endParaRPr lang="el-GR" sz="2540" dirty="0">
                  <a:solidFill>
                    <a:srgbClr val="000000"/>
                  </a:solidFill>
                  <a:latin typeface="+mj-lt"/>
                </a:endParaRPr>
              </a:p>
            </p:txBody>
          </p:sp>
        </mc:Choice>
        <mc:Fallback xmlns="">
          <p:sp>
            <p:nvSpPr>
              <p:cNvPr id="9220" name="AutoShape 4"/>
              <p:cNvSpPr>
                <a:spLocks noRot="1" noChangeAspect="1" noMove="1" noResize="1" noEditPoints="1" noAdjustHandles="1" noChangeArrowheads="1" noChangeShapeType="1" noTextEdit="1"/>
              </p:cNvSpPr>
              <p:nvPr/>
            </p:nvSpPr>
            <p:spPr bwMode="auto">
              <a:xfrm>
                <a:off x="6743520" y="3554189"/>
                <a:ext cx="2400480" cy="405034"/>
              </a:xfrm>
              <a:prstGeom prst="roundRect">
                <a:avLst>
                  <a:gd name="adj" fmla="val 306"/>
                </a:avLst>
              </a:prstGeom>
              <a:blipFill rotWithShape="0">
                <a:blip r:embed="rId12"/>
                <a:stretch>
                  <a:fillRect t="-19697" b="-51515"/>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6" name="Ομάδα 5"/>
          <p:cNvGrpSpPr/>
          <p:nvPr/>
        </p:nvGrpSpPr>
        <p:grpSpPr>
          <a:xfrm>
            <a:off x="366857" y="3763271"/>
            <a:ext cx="3644640" cy="2941920"/>
            <a:chOff x="284163" y="3779837"/>
            <a:chExt cx="4017962" cy="3243263"/>
          </a:xfrm>
        </p:grpSpPr>
        <p:pic>
          <p:nvPicPr>
            <p:cNvPr id="92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163" y="3779837"/>
              <a:ext cx="4017962" cy="324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647824" y="4067869"/>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 name="TextBox 1"/>
                <p:cNvSpPr txBox="1">
                  <a:spLocks noRot="1" noChangeAspect="1" noMove="1" noResize="1" noEditPoints="1" noAdjustHandles="1" noChangeArrowheads="1" noChangeShapeType="1" noTextEdit="1"/>
                </p:cNvSpPr>
                <p:nvPr/>
              </p:nvSpPr>
              <p:spPr>
                <a:xfrm>
                  <a:off x="647824" y="4067869"/>
                  <a:ext cx="402098"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4048" y="39958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10" name="TextBox 9"/>
                <p:cNvSpPr txBox="1">
                  <a:spLocks noRot="1" noChangeAspect="1" noMove="1" noResize="1" noEditPoints="1" noAdjustHandles="1" noChangeArrowheads="1" noChangeShapeType="1" noTextEdit="1"/>
                </p:cNvSpPr>
                <p:nvPr/>
              </p:nvSpPr>
              <p:spPr>
                <a:xfrm>
                  <a:off x="2664048" y="3995861"/>
                  <a:ext cx="396904"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52901" y="4931965"/>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11" name="TextBox 10"/>
                <p:cNvSpPr txBox="1">
                  <a:spLocks noRot="1" noChangeAspect="1" noMove="1" noResize="1" noEditPoints="1" noAdjustHandles="1" noChangeArrowheads="1" noChangeShapeType="1" noTextEdit="1"/>
                </p:cNvSpPr>
                <p:nvPr/>
              </p:nvSpPr>
              <p:spPr>
                <a:xfrm>
                  <a:off x="3552901" y="4931965"/>
                  <a:ext cx="407291"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7824" y="5724053"/>
                  <a:ext cx="422431"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12" name="TextBox 11"/>
                <p:cNvSpPr txBox="1">
                  <a:spLocks noRot="1" noChangeAspect="1" noMove="1" noResize="1" noEditPoints="1" noAdjustHandles="1" noChangeArrowheads="1" noChangeShapeType="1" noTextEdit="1"/>
                </p:cNvSpPr>
                <p:nvPr/>
              </p:nvSpPr>
              <p:spPr>
                <a:xfrm>
                  <a:off x="647824" y="5724053"/>
                  <a:ext cx="415819"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4048" y="5724053"/>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4048" y="5724053"/>
                  <a:ext cx="396775" cy="349968"/>
                </a:xfrm>
                <a:prstGeom prst="rect">
                  <a:avLst/>
                </a:prstGeom>
                <a:blipFill rotWithShape="1">
                  <a:blip r:embed="rId1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89093" y="6464794"/>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14" name="TextBox 13"/>
                <p:cNvSpPr txBox="1">
                  <a:spLocks noRot="1" noChangeAspect="1" noMove="1" noResize="1" noEditPoints="1" noAdjustHandles="1" noChangeArrowheads="1" noChangeShapeType="1" noTextEdit="1"/>
                </p:cNvSpPr>
                <p:nvPr/>
              </p:nvSpPr>
              <p:spPr>
                <a:xfrm>
                  <a:off x="1689093" y="6464794"/>
                  <a:ext cx="398891" cy="349968"/>
                </a:xfrm>
                <a:prstGeom prst="rect">
                  <a:avLst/>
                </a:prstGeom>
                <a:blipFill rotWithShape="1">
                  <a:blip r:embed="rId20"/>
                  <a:stretch>
                    <a:fillRect/>
                  </a:stretch>
                </a:blipFill>
              </p:spPr>
              <p:txBody>
                <a:bodyPr/>
                <a:lstStyle/>
                <a:p>
                  <a:r>
                    <a:rPr lang="el-GR">
                      <a:noFill/>
                    </a:rPr>
                    <a:t> </a:t>
                  </a:r>
                </a:p>
              </p:txBody>
            </p:sp>
          </mc:Fallback>
        </mc:AlternateContent>
      </p:grpSp>
      <p:sp>
        <p:nvSpPr>
          <p:cNvPr id="15" name="Title 14"/>
          <p:cNvSpPr>
            <a:spLocks noGrp="1"/>
          </p:cNvSpPr>
          <p:nvPr>
            <p:ph type="title"/>
          </p:nvPr>
        </p:nvSpPr>
        <p:spPr>
          <a:xfrm>
            <a:off x="457200" y="414226"/>
            <a:ext cx="8229600" cy="990600"/>
          </a:xfrm>
        </p:spPr>
        <p:txBody>
          <a:bodyPr/>
          <a:lstStyle/>
          <a:p>
            <a:r>
              <a:rPr lang="en-US" dirty="0"/>
              <a:t>Dual Graph (</a:t>
            </a:r>
            <a:r>
              <a:rPr lang="en-US" dirty="0" err="1"/>
              <a:t>Gallai</a:t>
            </a:r>
            <a:r>
              <a:rPr lang="en-US" dirty="0"/>
              <a:t> graph)</a:t>
            </a:r>
          </a:p>
        </p:txBody>
      </p:sp>
      <p:sp>
        <p:nvSpPr>
          <p:cNvPr id="16" name="Content Placeholder 15"/>
          <p:cNvSpPr>
            <a:spLocks noGrp="1"/>
          </p:cNvSpPr>
          <p:nvPr>
            <p:ph idx="1"/>
          </p:nvPr>
        </p:nvSpPr>
        <p:spPr>
          <a:xfrm>
            <a:off x="457200" y="1600199"/>
            <a:ext cx="8229600" cy="1707051"/>
          </a:xfrm>
        </p:spPr>
        <p:txBody>
          <a:bodyPr>
            <a:normAutofit fontScale="92500" lnSpcReduction="10000"/>
          </a:bodyPr>
          <a:lstStyle/>
          <a:p>
            <a:r>
              <a:rPr lang="en-US" dirty="0"/>
              <a:t>Given a graph </a:t>
            </a:r>
            <a:r>
              <a:rPr lang="en-US" dirty="0">
                <a:solidFill>
                  <a:schemeClr val="accent6">
                    <a:lumMod val="75000"/>
                  </a:schemeClr>
                </a:solidFill>
              </a:rPr>
              <a:t>𝐺</a:t>
            </a:r>
            <a:r>
              <a:rPr lang="en-US" dirty="0"/>
              <a:t>, we create the </a:t>
            </a:r>
            <a:r>
              <a:rPr lang="en-US" dirty="0">
                <a:solidFill>
                  <a:schemeClr val="accent5">
                    <a:lumMod val="75000"/>
                  </a:schemeClr>
                </a:solidFill>
              </a:rPr>
              <a:t>dual</a:t>
            </a:r>
            <a:r>
              <a:rPr lang="en-US" dirty="0"/>
              <a:t> graph </a:t>
            </a:r>
            <a:r>
              <a:rPr lang="en-US" dirty="0">
                <a:solidFill>
                  <a:schemeClr val="accent5">
                    <a:lumMod val="75000"/>
                  </a:schemeClr>
                </a:solidFill>
              </a:rPr>
              <a:t>𝐷</a:t>
            </a:r>
            <a:r>
              <a:rPr lang="en-US" dirty="0"/>
              <a:t>:</a:t>
            </a:r>
          </a:p>
          <a:p>
            <a:pPr lvl="1"/>
            <a:r>
              <a:rPr lang="en-US" dirty="0"/>
              <a:t>For every </a:t>
            </a:r>
            <a:r>
              <a:rPr lang="en-US" dirty="0">
                <a:solidFill>
                  <a:schemeClr val="accent6">
                    <a:lumMod val="75000"/>
                  </a:schemeClr>
                </a:solidFill>
              </a:rPr>
              <a:t>edge </a:t>
            </a:r>
            <a:r>
              <a:rPr lang="en-US" dirty="0"/>
              <a:t>in </a:t>
            </a:r>
            <a:r>
              <a:rPr lang="en-US" dirty="0">
                <a:solidFill>
                  <a:schemeClr val="accent6">
                    <a:lumMod val="75000"/>
                  </a:schemeClr>
                </a:solidFill>
              </a:rPr>
              <a:t>𝐺</a:t>
            </a:r>
            <a:r>
              <a:rPr lang="en-US" dirty="0"/>
              <a:t> we create a </a:t>
            </a:r>
            <a:r>
              <a:rPr lang="en-US" dirty="0">
                <a:solidFill>
                  <a:schemeClr val="accent5">
                    <a:lumMod val="75000"/>
                  </a:schemeClr>
                </a:solidFill>
              </a:rPr>
              <a:t>node </a:t>
            </a:r>
            <a:r>
              <a:rPr lang="en-US" dirty="0"/>
              <a:t>in </a:t>
            </a:r>
            <a:r>
              <a:rPr lang="en-US" dirty="0">
                <a:solidFill>
                  <a:schemeClr val="accent5">
                    <a:lumMod val="75000"/>
                  </a:schemeClr>
                </a:solidFill>
              </a:rPr>
              <a:t>𝐷</a:t>
            </a:r>
            <a:r>
              <a:rPr lang="en-US" dirty="0"/>
              <a:t>.</a:t>
            </a:r>
          </a:p>
          <a:p>
            <a:pPr lvl="1"/>
            <a:r>
              <a:rPr lang="en-US" sz="2400" dirty="0"/>
              <a:t>Two </a:t>
            </a:r>
            <a:r>
              <a:rPr lang="en-US" sz="2400" dirty="0">
                <a:solidFill>
                  <a:schemeClr val="accent5">
                    <a:lumMod val="75000"/>
                  </a:schemeClr>
                </a:solidFill>
              </a:rPr>
              <a:t>nodes</a:t>
            </a:r>
            <a:r>
              <a:rPr lang="en-US" sz="2400" dirty="0"/>
              <a:t> in </a:t>
            </a:r>
            <a:r>
              <a:rPr lang="en-US" sz="2400" dirty="0">
                <a:solidFill>
                  <a:schemeClr val="accent5">
                    <a:lumMod val="75000"/>
                  </a:schemeClr>
                </a:solidFill>
              </a:rPr>
              <a:t>𝐷</a:t>
            </a:r>
            <a:r>
              <a:rPr lang="en-US" sz="2400" dirty="0"/>
              <a:t> are </a:t>
            </a:r>
            <a:r>
              <a:rPr lang="en-US" sz="2400" dirty="0">
                <a:solidFill>
                  <a:schemeClr val="accent5">
                    <a:lumMod val="75000"/>
                  </a:schemeClr>
                </a:solidFill>
              </a:rPr>
              <a:t>connected</a:t>
            </a:r>
            <a:r>
              <a:rPr lang="en-US" sz="2400" dirty="0"/>
              <a:t> if the corresponding </a:t>
            </a:r>
            <a:r>
              <a:rPr lang="en-US" sz="2400" dirty="0">
                <a:solidFill>
                  <a:schemeClr val="accent6">
                    <a:lumMod val="75000"/>
                  </a:schemeClr>
                </a:solidFill>
              </a:rPr>
              <a:t>edges</a:t>
            </a:r>
            <a:r>
              <a:rPr lang="en-US" sz="2400" dirty="0"/>
              <a:t> in </a:t>
            </a:r>
            <a:r>
              <a:rPr lang="en-US" sz="2400" dirty="0">
                <a:solidFill>
                  <a:schemeClr val="accent6">
                    <a:lumMod val="75000"/>
                  </a:schemeClr>
                </a:solidFill>
              </a:rPr>
              <a:t>𝐺 </a:t>
            </a:r>
            <a:r>
              <a:rPr lang="en-US" sz="2400" dirty="0"/>
              <a:t>participate in an </a:t>
            </a:r>
            <a:r>
              <a:rPr lang="en-US" sz="2400" dirty="0">
                <a:solidFill>
                  <a:srgbClr val="FF0000"/>
                </a:solidFill>
              </a:rPr>
              <a:t>open triangle</a:t>
            </a:r>
            <a:r>
              <a:rPr lang="en-US" dirty="0"/>
              <a:t>.</a:t>
            </a:r>
          </a:p>
          <a:p>
            <a:endParaRPr lang="en-US" sz="2400" dirty="0"/>
          </a:p>
        </p:txBody>
      </p:sp>
    </p:spTree>
    <p:extLst>
      <p:ext uri="{BB962C8B-B14F-4D97-AF65-F5344CB8AC3E}">
        <p14:creationId xmlns:p14="http://schemas.microsoft.com/office/powerpoint/2010/main" val="1829877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Vertex Cover - </a:t>
            </a:r>
            <a:r>
              <a:rPr lang="en-US" dirty="0" err="1"/>
              <a:t>MinSTC</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dirty="0"/>
                  <a:t>Solving </a:t>
                </a:r>
                <a:r>
                  <a:rPr lang="en-US" dirty="0" err="1">
                    <a:solidFill>
                      <a:schemeClr val="accent6">
                        <a:lumMod val="75000"/>
                      </a:schemeClr>
                    </a:solidFill>
                  </a:rPr>
                  <a:t>MinSTC</a:t>
                </a:r>
                <a:r>
                  <a:rPr lang="en-US" dirty="0">
                    <a:solidFill>
                      <a:schemeClr val="accent6">
                        <a:lumMod val="75000"/>
                      </a:schemeClr>
                    </a:solidFill>
                  </a:rPr>
                  <a:t> </a:t>
                </a:r>
                <a:r>
                  <a:rPr lang="en-US" dirty="0"/>
                  <a:t>on </a:t>
                </a:r>
                <a14:m>
                  <m:oMath xmlns:m="http://schemas.openxmlformats.org/officeDocument/2006/math">
                    <m:r>
                      <a:rPr lang="en-US" i="1" smtClean="0">
                        <a:solidFill>
                          <a:schemeClr val="accent6">
                            <a:lumMod val="75000"/>
                          </a:schemeClr>
                        </a:solidFill>
                        <a:latin typeface="Cambria Math"/>
                      </a:rPr>
                      <m:t>𝐺</m:t>
                    </m:r>
                  </m:oMath>
                </a14:m>
                <a:r>
                  <a:rPr lang="en-US" dirty="0"/>
                  <a:t> is reduced to solving a </a:t>
                </a:r>
                <a:r>
                  <a:rPr lang="en-US" dirty="0">
                    <a:solidFill>
                      <a:schemeClr val="accent5">
                        <a:lumMod val="75000"/>
                      </a:schemeClr>
                    </a:solidFill>
                  </a:rPr>
                  <a:t>Minimum Vertex Cover </a:t>
                </a:r>
                <a:r>
                  <a:rPr lang="en-US" dirty="0"/>
                  <a:t>problem on </a:t>
                </a:r>
                <a14:m>
                  <m:oMath xmlns:m="http://schemas.openxmlformats.org/officeDocument/2006/math">
                    <m:r>
                      <a:rPr lang="en-US" i="1" smtClean="0">
                        <a:solidFill>
                          <a:schemeClr val="accent5">
                            <a:lumMod val="75000"/>
                          </a:schemeClr>
                        </a:solidFill>
                        <a:latin typeface="Cambria Math"/>
                      </a:rPr>
                      <m:t>𝐷</m:t>
                    </m:r>
                  </m:oMath>
                </a14:m>
                <a:r>
                  <a:rPr lang="en-US" dirty="0"/>
                  <a:t>.</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3"/>
                <a:stretch>
                  <a:fillRect l="-963" t="-1250" r="-1037"/>
                </a:stretch>
              </a:blipFill>
            </p:spPr>
            <p:txBody>
              <a:bodyPr/>
              <a:lstStyle/>
              <a:p>
                <a:r>
                  <a:rPr lang="en-US">
                    <a:noFill/>
                  </a:rPr>
                  <a:t> </a:t>
                </a:r>
              </a:p>
            </p:txBody>
          </p:sp>
        </mc:Fallback>
      </mc:AlternateContent>
      <p:sp>
        <p:nvSpPr>
          <p:cNvPr id="22" name="Θέση αριθμού διαφάνειας 7"/>
          <p:cNvSpPr>
            <a:spLocks noGrp="1"/>
          </p:cNvSpPr>
          <p:nvPr>
            <p:ph type="sldNum" sz="quarter" idx="12"/>
          </p:nvPr>
        </p:nvSpPr>
        <p:spPr/>
        <p:txBody>
          <a:bodyPr/>
          <a:lstStyle/>
          <a:p>
            <a:fld id="{8FAF726C-5BAC-430E-B9E3-27E896F850A6}" type="slidenum">
              <a:rPr lang="el-GR" smtClean="0"/>
              <a:pPr/>
              <a:t>53</a:t>
            </a:fld>
            <a:endParaRPr lang="el-GR" dirty="0"/>
          </a:p>
        </p:txBody>
      </p:sp>
      <p:grpSp>
        <p:nvGrpSpPr>
          <p:cNvPr id="21" name="Ομάδα 20"/>
          <p:cNvGrpSpPr/>
          <p:nvPr/>
        </p:nvGrpSpPr>
        <p:grpSpPr>
          <a:xfrm>
            <a:off x="5236300" y="3149534"/>
            <a:ext cx="3907700" cy="3327466"/>
            <a:chOff x="5412864" y="1911737"/>
            <a:chExt cx="4307968" cy="3668300"/>
          </a:xfrm>
        </p:grpSpPr>
        <p:pic>
          <p:nvPicPr>
            <p:cNvPr id="23" name="Εικόνα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864" y="1911737"/>
              <a:ext cx="4307968" cy="366830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7955776" y="21956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24" name="TextBox 23"/>
                <p:cNvSpPr txBox="1">
                  <a:spLocks noRot="1" noChangeAspect="1" noMove="1" noResize="1" noEditPoints="1" noAdjustHandles="1" noChangeArrowheads="1" noChangeShapeType="1" noTextEdit="1"/>
                </p:cNvSpPr>
                <p:nvPr/>
              </p:nvSpPr>
              <p:spPr>
                <a:xfrm>
                  <a:off x="7955776" y="2195661"/>
                  <a:ext cx="396904" cy="349968"/>
                </a:xfrm>
                <a:prstGeom prst="rect">
                  <a:avLst/>
                </a:prstGeom>
                <a:blipFill rotWithShape="1">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928744" y="3223383"/>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25" name="TextBox 24"/>
                <p:cNvSpPr txBox="1">
                  <a:spLocks noRot="1" noChangeAspect="1" noMove="1" noResize="1" noEditPoints="1" noAdjustHandles="1" noChangeArrowheads="1" noChangeShapeType="1" noTextEdit="1"/>
                </p:cNvSpPr>
                <p:nvPr/>
              </p:nvSpPr>
              <p:spPr>
                <a:xfrm>
                  <a:off x="8928744" y="3223383"/>
                  <a:ext cx="407291"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953359" y="4108909"/>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26" name="TextBox 25"/>
                <p:cNvSpPr txBox="1">
                  <a:spLocks noRot="1" noChangeAspect="1" noMove="1" noResize="1" noEditPoints="1" noAdjustHandles="1" noChangeArrowheads="1" noChangeShapeType="1" noTextEdit="1"/>
                </p:cNvSpPr>
                <p:nvPr/>
              </p:nvSpPr>
              <p:spPr>
                <a:xfrm>
                  <a:off x="7953359" y="4108909"/>
                  <a:ext cx="396775"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32399" y="4067869"/>
                  <a:ext cx="42243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27" name="TextBox 26"/>
                <p:cNvSpPr txBox="1">
                  <a:spLocks noRot="1" noChangeAspect="1" noMove="1" noResize="1" noEditPoints="1" noAdjustHandles="1" noChangeArrowheads="1" noChangeShapeType="1" noTextEdit="1"/>
                </p:cNvSpPr>
                <p:nvPr/>
              </p:nvSpPr>
              <p:spPr>
                <a:xfrm>
                  <a:off x="5832400" y="4067869"/>
                  <a:ext cx="415819"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0762" y="2247514"/>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8" name="TextBox 27"/>
                <p:cNvSpPr txBox="1">
                  <a:spLocks noRot="1" noChangeAspect="1" noMove="1" noResize="1" noEditPoints="1" noAdjustHandles="1" noChangeArrowheads="1" noChangeShapeType="1" noTextEdit="1"/>
                </p:cNvSpPr>
                <p:nvPr/>
              </p:nvSpPr>
              <p:spPr>
                <a:xfrm>
                  <a:off x="5830762" y="2247514"/>
                  <a:ext cx="402098"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873669" y="4900997"/>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29" name="TextBox 28"/>
                <p:cNvSpPr txBox="1">
                  <a:spLocks noRot="1" noChangeAspect="1" noMove="1" noResize="1" noEditPoints="1" noAdjustHandles="1" noChangeArrowheads="1" noChangeShapeType="1" noTextEdit="1"/>
                </p:cNvSpPr>
                <p:nvPr/>
              </p:nvSpPr>
              <p:spPr>
                <a:xfrm>
                  <a:off x="6873669" y="4900997"/>
                  <a:ext cx="398891" cy="349968"/>
                </a:xfrm>
                <a:prstGeom prst="rect">
                  <a:avLst/>
                </a:prstGeom>
                <a:blipFill rotWithShape="1">
                  <a:blip r:embed="rId19"/>
                  <a:stretch>
                    <a:fillRect/>
                  </a:stretch>
                </a:blipFill>
              </p:spPr>
              <p:txBody>
                <a:bodyPr/>
                <a:lstStyle/>
                <a:p>
                  <a:r>
                    <a:rPr lang="el-GR">
                      <a:noFill/>
                    </a:rPr>
                    <a:t> </a:t>
                  </a:r>
                </a:p>
              </p:txBody>
            </p:sp>
          </mc:Fallback>
        </mc:AlternateContent>
      </p:grpSp>
      <p:grpSp>
        <p:nvGrpSpPr>
          <p:cNvPr id="5" name="Ομάδα 4"/>
          <p:cNvGrpSpPr/>
          <p:nvPr/>
        </p:nvGrpSpPr>
        <p:grpSpPr>
          <a:xfrm>
            <a:off x="801275" y="2915640"/>
            <a:ext cx="4052160" cy="3620160"/>
            <a:chOff x="1238690" y="1545283"/>
            <a:chExt cx="4467225" cy="3990975"/>
          </a:xfrm>
        </p:grpSpPr>
        <p:pic>
          <p:nvPicPr>
            <p:cNvPr id="4" name="Εικόνα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38690" y="1545283"/>
              <a:ext cx="4467225" cy="3990975"/>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400521" y="2771725"/>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𝑨𝑩</m:t>
                        </m:r>
                      </m:oMath>
                    </m:oMathPara>
                  </a14:m>
                  <a:endParaRPr lang="el-GR" sz="1633" b="1" dirty="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400521" y="2771725"/>
                  <a:ext cx="567783" cy="349968"/>
                </a:xfrm>
                <a:prstGeom prst="rect">
                  <a:avLst/>
                </a:prstGeom>
                <a:blipFill rotWithShape="1">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4359" y="3850213"/>
                  <a:ext cx="56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𝑨𝑬</m:t>
                        </m:r>
                      </m:oMath>
                    </m:oMathPara>
                  </a14:m>
                  <a:endParaRPr lang="el-GR" sz="1633" b="1"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774358" y="3850213"/>
                  <a:ext cx="547971" cy="349968"/>
                </a:xfrm>
                <a:prstGeom prst="rect">
                  <a:avLst/>
                </a:prstGeom>
                <a:blipFill rotWithShape="1">
                  <a:blip r:embed="rId2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08064" y="1691605"/>
                  <a:ext cx="55348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𝑨𝑪</m:t>
                        </m:r>
                      </m:oMath>
                    </m:oMathPara>
                  </a14:m>
                  <a:endParaRPr lang="el-GR" sz="1633" b="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08064" y="1691605"/>
                  <a:ext cx="542648" cy="349968"/>
                </a:xfrm>
                <a:prstGeom prst="rect">
                  <a:avLst/>
                </a:prstGeom>
                <a:blipFill rotWithShape="1">
                  <a:blip r:embed="rId2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43968" y="3285853"/>
                  <a:ext cx="54818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𝑪𝑭</m:t>
                        </m:r>
                      </m:oMath>
                    </m:oMathPara>
                  </a14:m>
                  <a:endParaRPr lang="el-GR" sz="1633" b="1" dirty="0">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943968" y="3285853"/>
                  <a:ext cx="536749" cy="349968"/>
                </a:xfrm>
                <a:prstGeom prst="rect">
                  <a:avLst/>
                </a:prstGeom>
                <a:blipFill rotWithShape="1">
                  <a:blip r:embed="rId2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11920" y="4705869"/>
                  <a:ext cx="56762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𝑩𝑪</m:t>
                        </m:r>
                      </m:oMath>
                    </m:oMathPara>
                  </a14:m>
                  <a:endParaRPr lang="el-GR" sz="1633" b="1" dirty="0">
                    <a:solidFill>
                      <a:schemeClr val="bg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511920" y="4705869"/>
                  <a:ext cx="559769" cy="349968"/>
                </a:xfrm>
                <a:prstGeom prst="rect">
                  <a:avLst/>
                </a:prstGeom>
                <a:blipFill rotWithShape="1">
                  <a:blip r:embed="rId2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89210" y="4956913"/>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𝑪𝑫</m:t>
                        </m:r>
                      </m:oMath>
                    </m:oMathPara>
                  </a14:m>
                  <a:endParaRPr lang="el-GR" sz="1633" b="1"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89211" y="4956913"/>
                  <a:ext cx="566181" cy="349968"/>
                </a:xfrm>
                <a:prstGeom prst="rect">
                  <a:avLst/>
                </a:prstGeom>
                <a:blipFill rotWithShape="1">
                  <a:blip r:embed="rId2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40271" y="4748397"/>
                  <a:ext cx="5817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𝑫𝑬</m:t>
                        </m:r>
                      </m:oMath>
                    </m:oMathPara>
                  </a14:m>
                  <a:endParaRPr lang="el-GR" sz="1633" b="1" dirty="0">
                    <a:solidFill>
                      <a:schemeClr val="bg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40271" y="4748397"/>
                  <a:ext cx="572593" cy="349968"/>
                </a:xfrm>
                <a:prstGeom prst="rect">
                  <a:avLst/>
                </a:prstGeom>
                <a:blipFill rotWithShape="1">
                  <a:blip r:embed="rId2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955422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3" name="Content Placeholder 2"/>
          <p:cNvSpPr>
            <a:spLocks noGrp="1"/>
          </p:cNvSpPr>
          <p:nvPr>
            <p:ph idx="1"/>
          </p:nvPr>
        </p:nvSpPr>
        <p:spPr/>
        <p:txBody>
          <a:bodyPr>
            <a:normAutofit/>
          </a:bodyPr>
          <a:lstStyle/>
          <a:p>
            <a:r>
              <a:rPr lang="en-US" dirty="0"/>
              <a:t>The </a:t>
            </a:r>
            <a:r>
              <a:rPr lang="en-US" dirty="0">
                <a:solidFill>
                  <a:srgbClr val="EF8511"/>
                </a:solidFill>
              </a:rPr>
              <a:t>Vertex Cover </a:t>
            </a:r>
            <a:r>
              <a:rPr lang="en-US" dirty="0"/>
              <a:t>problem are </a:t>
            </a:r>
            <a:r>
              <a:rPr lang="en-US" dirty="0">
                <a:solidFill>
                  <a:srgbClr val="FF0000"/>
                </a:solidFill>
              </a:rPr>
              <a:t>NP-complete</a:t>
            </a:r>
            <a:endParaRPr lang="en-US" dirty="0"/>
          </a:p>
          <a:p>
            <a:r>
              <a:rPr lang="en-US" dirty="0"/>
              <a:t>There is no algorithm that can guarantee finding the best solution in polynomial time</a:t>
            </a:r>
          </a:p>
          <a:p>
            <a:pPr lvl="1"/>
            <a:r>
              <a:rPr lang="en-US" dirty="0"/>
              <a:t>Can we find an algorithm that can guarantee to find a solution that is </a:t>
            </a:r>
            <a:r>
              <a:rPr lang="en-US" dirty="0">
                <a:solidFill>
                  <a:srgbClr val="00B0F0"/>
                </a:solidFill>
              </a:rPr>
              <a:t>close</a:t>
            </a:r>
            <a:r>
              <a:rPr lang="en-US" dirty="0"/>
              <a:t> to the optimal?</a:t>
            </a:r>
          </a:p>
          <a:p>
            <a:pPr lvl="1"/>
            <a:r>
              <a:rPr lang="en-US" dirty="0">
                <a:solidFill>
                  <a:srgbClr val="FF0000"/>
                </a:solidFill>
              </a:rPr>
              <a:t>Approximation Algorithms</a:t>
            </a:r>
            <a:r>
              <a:rPr lang="en-US" dirty="0"/>
              <a:t>.</a:t>
            </a:r>
          </a:p>
        </p:txBody>
      </p:sp>
    </p:spTree>
    <p:extLst>
      <p:ext uri="{BB962C8B-B14F-4D97-AF65-F5344CB8AC3E}">
        <p14:creationId xmlns:p14="http://schemas.microsoft.com/office/powerpoint/2010/main" val="2292801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Approximation Algorithms</a:t>
            </a:r>
          </a:p>
        </p:txBody>
      </p:sp>
      <p:sp>
        <p:nvSpPr>
          <p:cNvPr id="3" name="Content Placeholder 2"/>
          <p:cNvSpPr>
            <a:spLocks noGrp="1"/>
          </p:cNvSpPr>
          <p:nvPr>
            <p:ph idx="1"/>
          </p:nvPr>
        </p:nvSpPr>
        <p:spPr>
          <a:xfrm>
            <a:off x="395536" y="1628800"/>
            <a:ext cx="8363272" cy="4925144"/>
          </a:xfrm>
        </p:spPr>
        <p:txBody>
          <a:bodyPr>
            <a:normAutofit fontScale="85000" lnSpcReduction="10000"/>
          </a:bodyPr>
          <a:lstStyle/>
          <a:p>
            <a:r>
              <a:rPr lang="en-US" dirty="0"/>
              <a:t>For a (combinatorial) minimization problem, where: </a:t>
            </a:r>
          </a:p>
          <a:p>
            <a:pPr lvl="1"/>
            <a:r>
              <a:rPr lang="en-US" dirty="0">
                <a:solidFill>
                  <a:srgbClr val="0070C0"/>
                </a:solidFill>
              </a:rPr>
              <a:t>X</a:t>
            </a:r>
            <a:r>
              <a:rPr lang="en-US" dirty="0"/>
              <a:t> is an instance of the problem, </a:t>
            </a:r>
          </a:p>
          <a:p>
            <a:pPr lvl="1"/>
            <a:r>
              <a:rPr lang="en-US" dirty="0">
                <a:solidFill>
                  <a:schemeClr val="accent6">
                    <a:lumMod val="75000"/>
                  </a:schemeClr>
                </a:solidFill>
              </a:rPr>
              <a:t>OPT(X)</a:t>
            </a:r>
            <a:r>
              <a:rPr lang="en-US" dirty="0"/>
              <a:t> is the value of the optimal solution for </a:t>
            </a:r>
            <a:r>
              <a:rPr lang="en-US" dirty="0">
                <a:solidFill>
                  <a:srgbClr val="0070C0"/>
                </a:solidFill>
              </a:rPr>
              <a:t>X</a:t>
            </a:r>
            <a:r>
              <a:rPr lang="en-US" dirty="0"/>
              <a:t>, </a:t>
            </a:r>
          </a:p>
          <a:p>
            <a:pPr lvl="1"/>
            <a:r>
              <a:rPr lang="en-US" dirty="0">
                <a:solidFill>
                  <a:srgbClr val="00B0F0"/>
                </a:solidFill>
              </a:rPr>
              <a:t>ALG(X)</a:t>
            </a:r>
            <a:r>
              <a:rPr lang="en-US" dirty="0"/>
              <a:t> is the value of the solution of an algorithm </a:t>
            </a:r>
            <a:r>
              <a:rPr lang="en-US" dirty="0">
                <a:solidFill>
                  <a:srgbClr val="00B0F0"/>
                </a:solidFill>
              </a:rPr>
              <a:t>ALG</a:t>
            </a:r>
            <a:r>
              <a:rPr lang="en-US" dirty="0"/>
              <a:t> for </a:t>
            </a:r>
            <a:r>
              <a:rPr lang="en-US" dirty="0">
                <a:solidFill>
                  <a:srgbClr val="0070C0"/>
                </a:solidFill>
              </a:rPr>
              <a:t>X</a:t>
            </a:r>
          </a:p>
          <a:p>
            <a:pPr marL="400050" lvl="1" indent="0">
              <a:buNone/>
            </a:pPr>
            <a:r>
              <a:rPr lang="en-US" sz="3100" dirty="0">
                <a:solidFill>
                  <a:srgbClr val="00B0F0"/>
                </a:solidFill>
              </a:rPr>
              <a:t>ALG</a:t>
            </a:r>
            <a:r>
              <a:rPr lang="en-US" sz="3100" dirty="0"/>
              <a:t> is a good approximation algorithm if the ratio of </a:t>
            </a:r>
            <a:r>
              <a:rPr lang="en-US" sz="3100" dirty="0">
                <a:solidFill>
                  <a:srgbClr val="00B0F0"/>
                </a:solidFill>
              </a:rPr>
              <a:t>ALG(X)</a:t>
            </a:r>
            <a:r>
              <a:rPr lang="en-US" sz="3100" dirty="0"/>
              <a:t>/</a:t>
            </a:r>
            <a:r>
              <a:rPr lang="en-US" sz="3100" dirty="0">
                <a:solidFill>
                  <a:schemeClr val="accent6">
                    <a:lumMod val="75000"/>
                  </a:schemeClr>
                </a:solidFill>
              </a:rPr>
              <a:t>OPT(X)</a:t>
            </a:r>
            <a:r>
              <a:rPr lang="en-US" sz="3100" dirty="0"/>
              <a:t> and is </a:t>
            </a:r>
            <a:r>
              <a:rPr lang="en-US" sz="3100" dirty="0">
                <a:solidFill>
                  <a:srgbClr val="FF0000"/>
                </a:solidFill>
              </a:rPr>
              <a:t>bounded</a:t>
            </a:r>
            <a:r>
              <a:rPr lang="en-US" sz="3100" dirty="0"/>
              <a:t> for </a:t>
            </a:r>
            <a:r>
              <a:rPr lang="en-US" sz="3100" dirty="0">
                <a:solidFill>
                  <a:srgbClr val="FF0000"/>
                </a:solidFill>
              </a:rPr>
              <a:t>all</a:t>
            </a:r>
            <a:r>
              <a:rPr lang="en-US" sz="3100" dirty="0"/>
              <a:t> input instances </a:t>
            </a:r>
            <a:r>
              <a:rPr lang="en-US" sz="3100" dirty="0">
                <a:solidFill>
                  <a:srgbClr val="0070C0"/>
                </a:solidFill>
              </a:rPr>
              <a:t>X</a:t>
            </a:r>
          </a:p>
          <a:p>
            <a:pPr marL="1257300" lvl="2" indent="-457200"/>
            <a:r>
              <a:rPr lang="en-US" sz="2700" dirty="0"/>
              <a:t>We want the ratio to be close to 1</a:t>
            </a:r>
          </a:p>
          <a:p>
            <a:endParaRPr lang="en-US" dirty="0">
              <a:solidFill>
                <a:srgbClr val="0070C0"/>
              </a:solidFill>
            </a:endParaRPr>
          </a:p>
          <a:p>
            <a:r>
              <a:rPr lang="en-US" dirty="0"/>
              <a:t>Minimum set cover: input </a:t>
            </a:r>
            <a:r>
              <a:rPr lang="en-US" dirty="0">
                <a:solidFill>
                  <a:srgbClr val="00B0F0"/>
                </a:solidFill>
              </a:rPr>
              <a:t>X = (U,</a:t>
            </a:r>
            <a:r>
              <a:rPr lang="en-US" b="1" dirty="0">
                <a:solidFill>
                  <a:srgbClr val="00B0F0"/>
                </a:solidFill>
              </a:rPr>
              <a:t>S</a:t>
            </a:r>
            <a:r>
              <a:rPr lang="en-US" dirty="0">
                <a:solidFill>
                  <a:srgbClr val="00B0F0"/>
                </a:solidFill>
              </a:rPr>
              <a:t>) </a:t>
            </a:r>
            <a:r>
              <a:rPr lang="en-US" dirty="0"/>
              <a:t>is the universe of elements and the set collection, </a:t>
            </a:r>
            <a:r>
              <a:rPr lang="en-US" dirty="0">
                <a:solidFill>
                  <a:schemeClr val="accent6">
                    <a:lumMod val="75000"/>
                  </a:schemeClr>
                </a:solidFill>
              </a:rPr>
              <a:t>OPT(X)</a:t>
            </a:r>
            <a:r>
              <a:rPr lang="en-US" dirty="0"/>
              <a:t> is the size of </a:t>
            </a:r>
            <a:r>
              <a:rPr lang="en-US" dirty="0">
                <a:solidFill>
                  <a:schemeClr val="accent6">
                    <a:lumMod val="75000"/>
                  </a:schemeClr>
                </a:solidFill>
              </a:rPr>
              <a:t>minimum</a:t>
            </a:r>
            <a:r>
              <a:rPr lang="en-US" dirty="0"/>
              <a:t> set cover, </a:t>
            </a:r>
            <a:r>
              <a:rPr lang="en-US" dirty="0">
                <a:solidFill>
                  <a:srgbClr val="00B0F0"/>
                </a:solidFill>
              </a:rPr>
              <a:t>ALG(X)</a:t>
            </a:r>
            <a:r>
              <a:rPr lang="en-US" dirty="0"/>
              <a:t> is the size of the set cover found by an algorithm </a:t>
            </a:r>
            <a:r>
              <a:rPr lang="en-US" dirty="0">
                <a:solidFill>
                  <a:srgbClr val="00B0F0"/>
                </a:solidFill>
              </a:rPr>
              <a:t>ALG</a:t>
            </a:r>
            <a:r>
              <a:rPr lang="en-US" dirty="0"/>
              <a:t>.</a:t>
            </a:r>
          </a:p>
          <a:p>
            <a:endParaRPr lang="en-US" dirty="0"/>
          </a:p>
          <a:p>
            <a:pPr lvl="1"/>
            <a:endParaRPr lang="en-US" dirty="0"/>
          </a:p>
          <a:p>
            <a:endParaRPr lang="en-US" dirty="0"/>
          </a:p>
        </p:txBody>
      </p:sp>
    </p:spTree>
    <p:extLst>
      <p:ext uri="{BB962C8B-B14F-4D97-AF65-F5344CB8AC3E}">
        <p14:creationId xmlns:p14="http://schemas.microsoft.com/office/powerpoint/2010/main" val="2456751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Approximation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en-US" dirty="0"/>
                  <a:t>For a </a:t>
                </a:r>
                <a:r>
                  <a:rPr lang="en-US" dirty="0">
                    <a:solidFill>
                      <a:srgbClr val="FF0000"/>
                    </a:solidFill>
                  </a:rPr>
                  <a:t>minimization problem</a:t>
                </a:r>
                <a:r>
                  <a:rPr lang="en-US" dirty="0"/>
                  <a:t>, the algorithm </a:t>
                </a:r>
                <a:r>
                  <a:rPr lang="en-US" dirty="0">
                    <a:solidFill>
                      <a:srgbClr val="00B0F0"/>
                    </a:solidFill>
                  </a:rPr>
                  <a:t>ALG</a:t>
                </a:r>
                <a:r>
                  <a:rPr lang="en-US" dirty="0"/>
                  <a:t> is an </a:t>
                </a:r>
                <a14:m>
                  <m:oMath xmlns:m="http://schemas.openxmlformats.org/officeDocument/2006/math">
                    <m:r>
                      <a:rPr lang="en-US" b="0" i="1" smtClean="0">
                        <a:solidFill>
                          <a:srgbClr val="00B0F0"/>
                        </a:solidFill>
                        <a:latin typeface="Cambria Math"/>
                      </a:rPr>
                      <m:t>𝛼</m:t>
                    </m:r>
                  </m:oMath>
                </a14:m>
                <a:r>
                  <a:rPr lang="en-US" dirty="0">
                    <a:solidFill>
                      <a:schemeClr val="accent6">
                        <a:lumMod val="75000"/>
                      </a:schemeClr>
                    </a:solidFill>
                  </a:rPr>
                  <a:t>-approximation algorithm</a:t>
                </a:r>
                <a:r>
                  <a:rPr lang="en-US" dirty="0"/>
                  <a:t>, for </a:t>
                </a:r>
                <a14:m>
                  <m:oMath xmlns:m="http://schemas.openxmlformats.org/officeDocument/2006/math">
                    <m:r>
                      <a:rPr lang="en-US" b="0" i="1" smtClean="0">
                        <a:solidFill>
                          <a:srgbClr val="00B0F0"/>
                        </a:solidFill>
                        <a:latin typeface="Cambria Math"/>
                      </a:rPr>
                      <m:t>𝛼</m:t>
                    </m:r>
                    <m:r>
                      <a:rPr lang="en-US" b="0" i="1" smtClean="0">
                        <a:solidFill>
                          <a:srgbClr val="00B0F0"/>
                        </a:solidFill>
                        <a:latin typeface="Cambria Math"/>
                      </a:rPr>
                      <m:t>&gt;1</m:t>
                    </m:r>
                  </m:oMath>
                </a14:m>
                <a:r>
                  <a:rPr lang="en-US" dirty="0"/>
                  <a:t>, if for </a:t>
                </a:r>
                <a:r>
                  <a:rPr lang="en-US" dirty="0">
                    <a:solidFill>
                      <a:srgbClr val="FF0000"/>
                    </a:solidFill>
                  </a:rPr>
                  <a:t>all</a:t>
                </a:r>
                <a:r>
                  <a:rPr lang="en-US" dirty="0"/>
                  <a:t> input instances </a:t>
                </a:r>
                <a:r>
                  <a:rPr lang="en-US" dirty="0">
                    <a:solidFill>
                      <a:srgbClr val="00B0F0"/>
                    </a:solidFill>
                  </a:rPr>
                  <a:t>X</a:t>
                </a: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lumMod val="75000"/>
                            </a:schemeClr>
                          </a:solidFill>
                          <a:latin typeface="Cambria Math"/>
                        </a:rPr>
                        <m:t>𝐴𝐿𝐺</m:t>
                      </m:r>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a:rPr>
                            <m:t>𝑋</m:t>
                          </m:r>
                        </m:e>
                      </m:d>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𝛼</m:t>
                      </m:r>
                      <m:r>
                        <a:rPr lang="en-US" b="0" i="1" smtClean="0">
                          <a:solidFill>
                            <a:schemeClr val="accent6">
                              <a:lumMod val="75000"/>
                            </a:schemeClr>
                          </a:solidFill>
                          <a:latin typeface="Cambria Math"/>
                        </a:rPr>
                        <m:t>𝑂𝑃𝑇</m:t>
                      </m:r>
                      <m:d>
                        <m:dPr>
                          <m:ctrlPr>
                            <a:rPr lang="en-US" b="0" i="1" smtClean="0">
                              <a:solidFill>
                                <a:schemeClr val="accent6">
                                  <a:lumMod val="75000"/>
                                </a:schemeClr>
                              </a:solidFill>
                              <a:latin typeface="Cambria Math" panose="02040503050406030204" pitchFamily="18" charset="0"/>
                            </a:rPr>
                          </m:ctrlPr>
                        </m:dPr>
                        <m:e>
                          <m:r>
                            <a:rPr lang="en-US" b="0" i="1" smtClean="0">
                              <a:solidFill>
                                <a:schemeClr val="accent6">
                                  <a:lumMod val="75000"/>
                                </a:schemeClr>
                              </a:solidFill>
                              <a:latin typeface="Cambria Math"/>
                            </a:rPr>
                            <m:t>𝑋</m:t>
                          </m:r>
                        </m:e>
                      </m:d>
                    </m:oMath>
                  </m:oMathPara>
                </a14:m>
                <a:endParaRPr lang="en-US" dirty="0"/>
              </a:p>
              <a:p>
                <a:pPr marL="0" indent="0">
                  <a:buNone/>
                </a:pPr>
                <a:endParaRPr lang="en-US" dirty="0"/>
              </a:p>
              <a:p>
                <a:r>
                  <a:rPr lang="en-US" dirty="0"/>
                  <a:t>In simple words: the algorithm </a:t>
                </a:r>
                <a:r>
                  <a:rPr lang="en-US" dirty="0">
                    <a:solidFill>
                      <a:srgbClr val="00B0F0"/>
                    </a:solidFill>
                  </a:rPr>
                  <a:t>ALG</a:t>
                </a:r>
                <a:r>
                  <a:rPr lang="en-US" dirty="0"/>
                  <a:t> is </a:t>
                </a:r>
                <a:r>
                  <a:rPr lang="en-US" dirty="0">
                    <a:solidFill>
                      <a:srgbClr val="0070C0"/>
                    </a:solidFill>
                  </a:rPr>
                  <a:t>at most </a:t>
                </a:r>
                <a14:m>
                  <m:oMath xmlns:m="http://schemas.openxmlformats.org/officeDocument/2006/math">
                    <m:r>
                      <a:rPr lang="en-US" b="0" i="1" smtClean="0">
                        <a:solidFill>
                          <a:srgbClr val="0070C0"/>
                        </a:solidFill>
                        <a:latin typeface="Cambria Math"/>
                      </a:rPr>
                      <m:t>𝛼</m:t>
                    </m:r>
                  </m:oMath>
                </a14:m>
                <a:r>
                  <a:rPr lang="el-GR" dirty="0">
                    <a:solidFill>
                      <a:srgbClr val="0070C0"/>
                    </a:solidFill>
                  </a:rPr>
                  <a:t> </a:t>
                </a:r>
                <a:r>
                  <a:rPr lang="en-US" dirty="0">
                    <a:solidFill>
                      <a:srgbClr val="0070C0"/>
                    </a:solidFill>
                  </a:rPr>
                  <a:t>times worse</a:t>
                </a:r>
                <a:r>
                  <a:rPr lang="en-US" dirty="0"/>
                  <a:t> than the optimal.</a:t>
                </a:r>
              </a:p>
              <a:p>
                <a:endParaRPr lang="en-US" b="0" i="1" dirty="0">
                  <a:solidFill>
                    <a:srgbClr val="00B0F0"/>
                  </a:solidFill>
                  <a:latin typeface="Cambria Math"/>
                </a:endParaRPr>
              </a:p>
              <a:p>
                <a14:m>
                  <m:oMath xmlns:m="http://schemas.openxmlformats.org/officeDocument/2006/math">
                    <m:r>
                      <a:rPr lang="en-US" b="0" i="1" smtClean="0">
                        <a:solidFill>
                          <a:srgbClr val="00B0F0"/>
                        </a:solidFill>
                        <a:latin typeface="Cambria Math"/>
                      </a:rPr>
                      <m:t>𝛼</m:t>
                    </m:r>
                  </m:oMath>
                </a14:m>
                <a:r>
                  <a:rPr lang="en-US" dirty="0"/>
                  <a:t> is the </a:t>
                </a:r>
                <a:r>
                  <a:rPr lang="en-US" dirty="0">
                    <a:solidFill>
                      <a:srgbClr val="FF0000"/>
                    </a:solidFill>
                  </a:rPr>
                  <a:t>approximation ratio </a:t>
                </a:r>
                <a:r>
                  <a:rPr lang="en-US" dirty="0"/>
                  <a:t>of the algorithm – we want </a:t>
                </a:r>
                <a14:m>
                  <m:oMath xmlns:m="http://schemas.openxmlformats.org/officeDocument/2006/math">
                    <m:r>
                      <a:rPr lang="el-GR" i="1" dirty="0" smtClean="0">
                        <a:solidFill>
                          <a:srgbClr val="00B0F0"/>
                        </a:solidFill>
                        <a:latin typeface="Cambria Math"/>
                      </a:rPr>
                      <m:t>𝛼</m:t>
                    </m:r>
                  </m:oMath>
                </a14:m>
                <a:r>
                  <a:rPr lang="el-GR" dirty="0"/>
                  <a:t> </a:t>
                </a:r>
                <a:r>
                  <a:rPr lang="en-US" dirty="0"/>
                  <a:t>to be </a:t>
                </a:r>
                <a:r>
                  <a:rPr lang="en-US" dirty="0">
                    <a:solidFill>
                      <a:schemeClr val="accent6">
                        <a:lumMod val="75000"/>
                      </a:schemeClr>
                    </a:solidFill>
                  </a:rPr>
                  <a:t>as close to 1 as possible</a:t>
                </a:r>
              </a:p>
              <a:p>
                <a:pPr lvl="1"/>
                <a:r>
                  <a:rPr lang="en-US" dirty="0"/>
                  <a:t>Best 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=1+</m:t>
                    </m:r>
                    <m:r>
                      <a:rPr lang="en-US" i="1">
                        <a:solidFill>
                          <a:schemeClr val="accent6">
                            <a:lumMod val="75000"/>
                          </a:schemeClr>
                        </a:solidFill>
                        <a:latin typeface="Cambria Math"/>
                      </a:rPr>
                      <m:t>𝜖</m:t>
                    </m:r>
                  </m:oMath>
                </a14:m>
                <a:r>
                  <a:rPr lang="en-US" dirty="0"/>
                  <a:t> and </a:t>
                </a:r>
                <a14:m>
                  <m:oMath xmlns:m="http://schemas.openxmlformats.org/officeDocument/2006/math">
                    <m:r>
                      <a:rPr lang="en-US" i="1">
                        <a:solidFill>
                          <a:srgbClr val="00B0F0"/>
                        </a:solidFill>
                        <a:latin typeface="Cambria Math"/>
                      </a:rPr>
                      <m:t>𝜖</m:t>
                    </m:r>
                    <m:r>
                      <a:rPr lang="en-US" i="1">
                        <a:solidFill>
                          <a:srgbClr val="00B0F0"/>
                        </a:solidFill>
                        <a:latin typeface="Cambria Math"/>
                      </a:rPr>
                      <m:t>→0</m:t>
                    </m:r>
                  </m:oMath>
                </a14:m>
                <a:r>
                  <a:rPr lang="en-US" dirty="0"/>
                  <a:t>, as </a:t>
                </a:r>
                <a14:m>
                  <m:oMath xmlns:m="http://schemas.openxmlformats.org/officeDocument/2006/math">
                    <m:r>
                      <a:rPr lang="en-US" i="1">
                        <a:solidFill>
                          <a:srgbClr val="00B0F0"/>
                        </a:solidFill>
                        <a:latin typeface="Cambria Math"/>
                      </a:rPr>
                      <m:t>𝑛</m:t>
                    </m:r>
                    <m:r>
                      <a:rPr lang="en-US" i="1">
                        <a:solidFill>
                          <a:srgbClr val="00B0F0"/>
                        </a:solidFill>
                        <a:latin typeface="Cambria Math"/>
                      </a:rPr>
                      <m:t>→∞</m:t>
                    </m:r>
                  </m:oMath>
                </a14:m>
                <a:r>
                  <a:rPr lang="en-US" dirty="0"/>
                  <a:t> (e.g., </a:t>
                </a:r>
                <a14:m>
                  <m:oMath xmlns:m="http://schemas.openxmlformats.org/officeDocument/2006/math">
                    <m:r>
                      <a:rPr lang="en-US" i="1">
                        <a:solidFill>
                          <a:srgbClr val="00B0F0"/>
                        </a:solidFill>
                        <a:latin typeface="Cambria Math"/>
                      </a:rPr>
                      <m:t>𝜖</m:t>
                    </m:r>
                    <m:r>
                      <a:rPr lang="en-US" i="1">
                        <a:solidFill>
                          <a:srgbClr val="00B0F0"/>
                        </a:solidFill>
                        <a:latin typeface="Cambria Math"/>
                      </a:rPr>
                      <m:t>=</m:t>
                    </m:r>
                    <m:f>
                      <m:fPr>
                        <m:ctrlPr>
                          <a:rPr lang="en-US" i="1">
                            <a:solidFill>
                              <a:srgbClr val="00B0F0"/>
                            </a:solidFill>
                            <a:latin typeface="Cambria Math" panose="02040503050406030204" pitchFamily="18" charset="0"/>
                          </a:rPr>
                        </m:ctrlPr>
                      </m:fPr>
                      <m:num>
                        <m:r>
                          <a:rPr lang="en-US" i="1">
                            <a:solidFill>
                              <a:srgbClr val="00B0F0"/>
                            </a:solidFill>
                            <a:latin typeface="Cambria Math"/>
                          </a:rPr>
                          <m:t>1</m:t>
                        </m:r>
                      </m:num>
                      <m:den>
                        <m:r>
                          <a:rPr lang="en-US" i="1">
                            <a:solidFill>
                              <a:srgbClr val="00B0F0"/>
                            </a:solidFill>
                            <a:latin typeface="Cambria Math"/>
                          </a:rPr>
                          <m:t>𝑛</m:t>
                        </m:r>
                      </m:den>
                    </m:f>
                  </m:oMath>
                </a14:m>
                <a:r>
                  <a:rPr lang="en-US" dirty="0"/>
                  <a:t>) </a:t>
                </a:r>
              </a:p>
              <a:p>
                <a:pPr lvl="1"/>
                <a:r>
                  <a:rPr lang="en-US" dirty="0"/>
                  <a:t>Good case: </a:t>
                </a:r>
                <a14:m>
                  <m:oMath xmlns:m="http://schemas.openxmlformats.org/officeDocument/2006/math">
                    <m:r>
                      <a:rPr lang="en-US" i="1" smtClean="0">
                        <a:solidFill>
                          <a:schemeClr val="accent6">
                            <a:lumMod val="75000"/>
                          </a:schemeClr>
                        </a:solidFill>
                        <a:latin typeface="Cambria Math"/>
                      </a:rPr>
                      <m:t>𝛼</m:t>
                    </m:r>
                    <m:r>
                      <a:rPr lang="en-US" i="1" smtClean="0">
                        <a:solidFill>
                          <a:schemeClr val="accent6">
                            <a:lumMod val="75000"/>
                          </a:schemeClr>
                        </a:solidFill>
                        <a:latin typeface="Cambria Math"/>
                      </a:rPr>
                      <m:t>=</m:t>
                    </m:r>
                    <m:r>
                      <a:rPr lang="en-US" i="1" smtClean="0">
                        <a:solidFill>
                          <a:schemeClr val="accent6">
                            <a:lumMod val="75000"/>
                          </a:schemeClr>
                        </a:solidFill>
                        <a:latin typeface="Cambria Math"/>
                      </a:rPr>
                      <m:t>𝑂</m:t>
                    </m:r>
                    <m:r>
                      <a:rPr lang="en-US" i="1" smtClean="0">
                        <a:solidFill>
                          <a:schemeClr val="accent6">
                            <a:lumMod val="75000"/>
                          </a:schemeClr>
                        </a:solidFill>
                        <a:latin typeface="Cambria Math"/>
                      </a:rPr>
                      <m:t>(1)</m:t>
                    </m:r>
                  </m:oMath>
                </a14:m>
                <a:r>
                  <a:rPr lang="en-US" dirty="0">
                    <a:solidFill>
                      <a:schemeClr val="accent6">
                        <a:lumMod val="75000"/>
                      </a:schemeClr>
                    </a:solidFill>
                  </a:rPr>
                  <a:t> </a:t>
                </a:r>
                <a:r>
                  <a:rPr lang="en-US" dirty="0"/>
                  <a:t>is a constant (e.g., </a:t>
                </a:r>
                <a14:m>
                  <m:oMath xmlns:m="http://schemas.openxmlformats.org/officeDocument/2006/math">
                    <m:r>
                      <a:rPr lang="en-US" b="0" i="1" smtClean="0">
                        <a:latin typeface="Cambria Math"/>
                      </a:rPr>
                      <m:t>𝛼</m:t>
                    </m:r>
                    <m:r>
                      <a:rPr lang="en-US" b="0" i="1" smtClean="0">
                        <a:latin typeface="Cambria Math"/>
                      </a:rPr>
                      <m:t>=2</m:t>
                    </m:r>
                  </m:oMath>
                </a14:m>
                <a:r>
                  <a:rPr lang="en-US" dirty="0"/>
                  <a:t>)</a:t>
                </a:r>
              </a:p>
              <a:p>
                <a:pPr lvl="1"/>
                <a:r>
                  <a:rPr lang="en-US" dirty="0"/>
                  <a:t>OK 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m:t>
                    </m:r>
                    <m:func>
                      <m:funcPr>
                        <m:ctrlPr>
                          <a:rPr lang="en-US" i="1">
                            <a:solidFill>
                              <a:schemeClr val="accent6">
                                <a:lumMod val="75000"/>
                              </a:schemeClr>
                            </a:solidFill>
                            <a:latin typeface="Cambria Math" panose="02040503050406030204" pitchFamily="18" charset="0"/>
                          </a:rPr>
                        </m:ctrlPr>
                      </m:funcPr>
                      <m:fName>
                        <m:r>
                          <m:rPr>
                            <m:sty m:val="p"/>
                          </m:rPr>
                          <a:rPr lang="en-US">
                            <a:solidFill>
                              <a:schemeClr val="accent6">
                                <a:lumMod val="75000"/>
                              </a:schemeClr>
                            </a:solidFill>
                            <a:latin typeface="Cambria Math"/>
                          </a:rPr>
                          <m:t>O</m:t>
                        </m:r>
                        <m:r>
                          <a:rPr lang="en-US">
                            <a:solidFill>
                              <a:schemeClr val="accent6">
                                <a:lumMod val="75000"/>
                              </a:schemeClr>
                            </a:solidFill>
                            <a:latin typeface="Cambria Math"/>
                          </a:rPr>
                          <m:t>(</m:t>
                        </m:r>
                        <m:r>
                          <m:rPr>
                            <m:sty m:val="p"/>
                          </m:rPr>
                          <a:rPr lang="en-US">
                            <a:solidFill>
                              <a:schemeClr val="accent6">
                                <a:lumMod val="75000"/>
                              </a:schemeClr>
                            </a:solidFill>
                            <a:latin typeface="Cambria Math"/>
                          </a:rPr>
                          <m:t>log</m:t>
                        </m:r>
                      </m:fName>
                      <m:e>
                        <m:r>
                          <a:rPr lang="en-US" i="1">
                            <a:solidFill>
                              <a:schemeClr val="accent6">
                                <a:lumMod val="75000"/>
                              </a:schemeClr>
                            </a:solidFill>
                            <a:latin typeface="Cambria Math"/>
                          </a:rPr>
                          <m:t>𝑛</m:t>
                        </m:r>
                        <m:r>
                          <a:rPr lang="en-US" i="1">
                            <a:solidFill>
                              <a:schemeClr val="accent6">
                                <a:lumMod val="75000"/>
                              </a:schemeClr>
                            </a:solidFill>
                            <a:latin typeface="Cambria Math"/>
                          </a:rPr>
                          <m:t>)</m:t>
                        </m:r>
                      </m:e>
                    </m:func>
                  </m:oMath>
                </a14:m>
                <a:r>
                  <a:rPr lang="en-US" dirty="0"/>
                  <a:t> </a:t>
                </a:r>
              </a:p>
              <a:p>
                <a:pPr lvl="1"/>
                <a:r>
                  <a:rPr lang="en-US" dirty="0"/>
                  <a:t>Bad case </a:t>
                </a:r>
                <a14:m>
                  <m:oMath xmlns:m="http://schemas.openxmlformats.org/officeDocument/2006/math">
                    <m:r>
                      <a:rPr lang="en-US" i="1">
                        <a:solidFill>
                          <a:schemeClr val="accent6">
                            <a:lumMod val="75000"/>
                          </a:schemeClr>
                        </a:solidFill>
                        <a:latin typeface="Cambria Math"/>
                      </a:rPr>
                      <m:t>𝛼</m:t>
                    </m:r>
                    <m:r>
                      <a:rPr lang="en-US" i="1">
                        <a:solidFill>
                          <a:schemeClr val="accent6">
                            <a:lumMod val="75000"/>
                          </a:schemeClr>
                        </a:solidFill>
                        <a:latin typeface="Cambria Math"/>
                      </a:rPr>
                      <m:t>=</m:t>
                    </m:r>
                    <m:func>
                      <m:funcPr>
                        <m:ctrlPr>
                          <a:rPr lang="en-US" i="1">
                            <a:solidFill>
                              <a:schemeClr val="accent6">
                                <a:lumMod val="75000"/>
                              </a:schemeClr>
                            </a:solidFill>
                            <a:latin typeface="Cambria Math" panose="02040503050406030204" pitchFamily="18" charset="0"/>
                          </a:rPr>
                        </m:ctrlPr>
                      </m:funcPr>
                      <m:fName>
                        <m:r>
                          <m:rPr>
                            <m:sty m:val="p"/>
                          </m:rPr>
                          <a:rPr lang="en-US">
                            <a:solidFill>
                              <a:schemeClr val="accent6">
                                <a:lumMod val="75000"/>
                              </a:schemeClr>
                            </a:solidFill>
                            <a:latin typeface="Cambria Math"/>
                          </a:rPr>
                          <m:t>O</m:t>
                        </m:r>
                        <m:r>
                          <a:rPr lang="en-US">
                            <a:solidFill>
                              <a:schemeClr val="accent6">
                                <a:lumMod val="75000"/>
                              </a:schemeClr>
                            </a:solidFill>
                            <a:latin typeface="Cambria Math"/>
                          </a:rPr>
                          <m:t>(</m:t>
                        </m:r>
                      </m:fName>
                      <m:e>
                        <m:sSup>
                          <m:sSupPr>
                            <m:ctrlPr>
                              <a:rPr lang="en-US" i="1">
                                <a:solidFill>
                                  <a:schemeClr val="accent6">
                                    <a:lumMod val="75000"/>
                                  </a:schemeClr>
                                </a:solidFill>
                                <a:latin typeface="Cambria Math" panose="02040503050406030204" pitchFamily="18" charset="0"/>
                              </a:rPr>
                            </m:ctrlPr>
                          </m:sSupPr>
                          <m:e>
                            <m:r>
                              <a:rPr lang="en-US" i="1">
                                <a:solidFill>
                                  <a:schemeClr val="accent6">
                                    <a:lumMod val="75000"/>
                                  </a:schemeClr>
                                </a:solidFill>
                                <a:latin typeface="Cambria Math"/>
                              </a:rPr>
                              <m:t>𝑛</m:t>
                            </m:r>
                          </m:e>
                          <m:sup>
                            <m:r>
                              <a:rPr lang="en-US" i="1">
                                <a:solidFill>
                                  <a:schemeClr val="accent6">
                                    <a:lumMod val="75000"/>
                                  </a:schemeClr>
                                </a:solidFill>
                                <a:latin typeface="Cambria Math"/>
                              </a:rPr>
                              <m:t>𝜖</m:t>
                            </m:r>
                          </m:sup>
                        </m:sSup>
                        <m:r>
                          <a:rPr lang="en-US" i="1">
                            <a:solidFill>
                              <a:schemeClr val="accent6">
                                <a:lumMod val="75000"/>
                              </a:schemeClr>
                            </a:solidFill>
                            <a:latin typeface="Cambria Math"/>
                          </a:rPr>
                          <m:t>)</m:t>
                        </m:r>
                      </m:e>
                    </m:func>
                  </m:oMath>
                </a14:m>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2"/>
                <a:stretch>
                  <a:fillRect l="-1037" t="-2166" b="-1083"/>
                </a:stretch>
              </a:blipFill>
            </p:spPr>
            <p:txBody>
              <a:bodyPr/>
              <a:lstStyle/>
              <a:p>
                <a:r>
                  <a:rPr lang="en-US">
                    <a:noFill/>
                  </a:rPr>
                  <a:t> </a:t>
                </a:r>
              </a:p>
            </p:txBody>
          </p:sp>
        </mc:Fallback>
      </mc:AlternateContent>
    </p:spTree>
    <p:extLst>
      <p:ext uri="{BB962C8B-B14F-4D97-AF65-F5344CB8AC3E}">
        <p14:creationId xmlns:p14="http://schemas.microsoft.com/office/powerpoint/2010/main" val="4032844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535"/>
            <a:ext cx="8229600" cy="990600"/>
          </a:xfrm>
        </p:spPr>
        <p:txBody>
          <a:bodyPr/>
          <a:lstStyle/>
          <a:p>
            <a:r>
              <a:rPr lang="en-US" dirty="0"/>
              <a:t>Approximation Algorithms</a:t>
            </a:r>
          </a:p>
        </p:txBody>
      </p:sp>
      <p:sp>
        <p:nvSpPr>
          <p:cNvPr id="4" name="Rectangle 2"/>
          <p:cNvSpPr>
            <a:spLocks noGrp="1" noChangeArrowheads="1"/>
          </p:cNvSpPr>
          <p:nvPr>
            <p:ph idx="1"/>
          </p:nvPr>
        </p:nvSpPr>
        <p:spPr>
          <a:xfrm>
            <a:off x="323528" y="1385200"/>
            <a:ext cx="8229600" cy="823938"/>
          </a:xfrm>
          <a:ln/>
        </p:spPr>
        <p:txBody>
          <a:bodyPr anchor="t">
            <a:normAutofit fontScale="85000" lnSpcReduction="20000"/>
          </a:bodyPr>
          <a:lstStyle/>
          <a:p>
            <a:pPr marL="97921" indent="0">
              <a:buClrTx/>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a:cs typeface="Arial" pitchFamily="34" charset="0"/>
              </a:rPr>
              <a:t>Approximation algorithms for t</a:t>
            </a:r>
            <a:r>
              <a:rPr lang="el-GR" dirty="0" err="1">
                <a:cs typeface="Arial" pitchFamily="34" charset="0"/>
              </a:rPr>
              <a:t>he</a:t>
            </a:r>
            <a:r>
              <a:rPr lang="el-GR" dirty="0">
                <a:cs typeface="Arial" pitchFamily="34" charset="0"/>
              </a:rPr>
              <a:t> </a:t>
            </a:r>
            <a:r>
              <a:rPr lang="el-GR" dirty="0" err="1">
                <a:solidFill>
                  <a:schemeClr val="accent5">
                    <a:lumMod val="75000"/>
                  </a:schemeClr>
                </a:solidFill>
                <a:cs typeface="Arial" pitchFamily="34" charset="0"/>
              </a:rPr>
              <a:t>Minimum</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Vertex</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Cover</a:t>
            </a:r>
            <a:r>
              <a:rPr lang="el-GR" dirty="0">
                <a:solidFill>
                  <a:schemeClr val="accent5">
                    <a:lumMod val="75000"/>
                  </a:schemeClr>
                </a:solidFill>
                <a:cs typeface="Arial" pitchFamily="34" charset="0"/>
              </a:rPr>
              <a:t> </a:t>
            </a:r>
            <a:r>
              <a:rPr lang="el-GR" dirty="0" err="1">
                <a:cs typeface="Arial" pitchFamily="34" charset="0"/>
              </a:rPr>
              <a:t>problem</a:t>
            </a:r>
            <a:r>
              <a:rPr lang="en-US" dirty="0">
                <a:cs typeface="Arial" pitchFamily="34" charset="0"/>
              </a:rPr>
              <a:t>:</a:t>
            </a:r>
          </a:p>
        </p:txBody>
      </p:sp>
      <p:sp>
        <p:nvSpPr>
          <p:cNvPr id="7" name="Rectangle 2"/>
          <p:cNvSpPr txBox="1">
            <a:spLocks noChangeArrowheads="1"/>
          </p:cNvSpPr>
          <p:nvPr/>
        </p:nvSpPr>
        <p:spPr>
          <a:xfrm>
            <a:off x="228600" y="2279584"/>
            <a:ext cx="450690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sz="2540" dirty="0" err="1">
                <a:solidFill>
                  <a:schemeClr val="accent6">
                    <a:lumMod val="75000"/>
                  </a:schemeClr>
                </a:solidFill>
                <a:cs typeface="Arial" pitchFamily="34" charset="0"/>
              </a:rPr>
              <a:t>Maximal</a:t>
            </a:r>
            <a:r>
              <a:rPr lang="el-GR" sz="2540" dirty="0">
                <a:solidFill>
                  <a:schemeClr val="accent6">
                    <a:lumMod val="75000"/>
                  </a:schemeClr>
                </a:solidFill>
                <a:cs typeface="Arial" pitchFamily="34" charset="0"/>
              </a:rPr>
              <a:t> </a:t>
            </a:r>
            <a:r>
              <a:rPr lang="el-GR" sz="2540" dirty="0" err="1">
                <a:solidFill>
                  <a:schemeClr val="accent6">
                    <a:lumMod val="75000"/>
                  </a:schemeClr>
                </a:solidFill>
                <a:cs typeface="Arial" pitchFamily="34" charset="0"/>
              </a:rPr>
              <a:t>Matching</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
                <a:schemeClr val="accent6">
                  <a:lumMod val="75000"/>
                </a:schemeClr>
              </a:buClr>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Output a </a:t>
            </a:r>
            <a:r>
              <a:rPr lang="en-US" sz="2540" dirty="0">
                <a:solidFill>
                  <a:srgbClr val="0070C0"/>
                </a:solidFill>
                <a:cs typeface="Arial" pitchFamily="34" charset="0"/>
              </a:rPr>
              <a:t>maximal matching</a:t>
            </a:r>
            <a:r>
              <a:rPr lang="en-US" sz="2540" dirty="0">
                <a:solidFill>
                  <a:schemeClr val="tx1"/>
                </a:solidFill>
                <a:cs typeface="Arial" pitchFamily="34" charset="0"/>
              </a:rPr>
              <a:t> </a:t>
            </a:r>
          </a:p>
          <a:p>
            <a:pPr marL="904333" lvl="1" indent="-414726">
              <a:buClrTx/>
              <a:buSzPct val="93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177" dirty="0">
                <a:solidFill>
                  <a:srgbClr val="0070C0"/>
                </a:solidFill>
                <a:cs typeface="Arial" pitchFamily="34" charset="0"/>
              </a:rPr>
              <a:t>Maximal Matching:</a:t>
            </a:r>
            <a:r>
              <a:rPr lang="en-US" sz="2177" dirty="0">
                <a:solidFill>
                  <a:schemeClr val="tx1"/>
                </a:solidFill>
                <a:cs typeface="Arial" pitchFamily="34" charset="0"/>
              </a:rPr>
              <a:t> A collection of non-adjacent edges of the graph where no additional edges can be added.</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2</a:t>
            </a:r>
          </a:p>
        </p:txBody>
      </p:sp>
      <p:sp>
        <p:nvSpPr>
          <p:cNvPr id="11" name="Rectangle 2"/>
          <p:cNvSpPr txBox="1">
            <a:spLocks noChangeArrowheads="1"/>
          </p:cNvSpPr>
          <p:nvPr/>
        </p:nvSpPr>
        <p:spPr>
          <a:xfrm>
            <a:off x="4729645" y="2280514"/>
            <a:ext cx="425729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accent6">
                    <a:lumMod val="75000"/>
                  </a:schemeClr>
                </a:solidFill>
                <a:cs typeface="Arial" pitchFamily="34" charset="0"/>
              </a:rPr>
              <a:t>Greedy</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Tx/>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Greedily select each time the vertex that covers </a:t>
            </a:r>
            <a:r>
              <a:rPr lang="en-US" sz="2540" dirty="0">
                <a:solidFill>
                  <a:srgbClr val="0070C0"/>
                </a:solidFill>
                <a:cs typeface="Arial" pitchFamily="34" charset="0"/>
              </a:rPr>
              <a:t>most uncovered edges. </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log n</a:t>
            </a:r>
          </a:p>
        </p:txBody>
      </p:sp>
      <mc:AlternateContent xmlns:mc="http://schemas.openxmlformats.org/markup-compatibility/2006" xmlns:a14="http://schemas.microsoft.com/office/drawing/2010/main">
        <mc:Choice Requires="a14">
          <p:sp>
            <p:nvSpPr>
              <p:cNvPr id="8" name="TextBox 7"/>
              <p:cNvSpPr txBox="1"/>
              <p:nvPr/>
            </p:nvSpPr>
            <p:spPr>
              <a:xfrm>
                <a:off x="58615" y="5751493"/>
                <a:ext cx="9085385" cy="954107"/>
              </a:xfrm>
              <a:prstGeom prst="rect">
                <a:avLst/>
              </a:prstGeom>
              <a:noFill/>
            </p:spPr>
            <p:txBody>
              <a:bodyPr wrap="square" rtlCol="0">
                <a:spAutoFit/>
              </a:bodyPr>
              <a:lstStyle/>
              <a:p>
                <a:r>
                  <a:rPr lang="en-US" sz="2800" dirty="0">
                    <a:cs typeface="Arial" pitchFamily="34" charset="0"/>
                  </a:rPr>
                  <a:t>Given a vertex cover for dual graph </a:t>
                </a:r>
                <a:r>
                  <a:rPr lang="en-US" sz="2800" dirty="0">
                    <a:solidFill>
                      <a:schemeClr val="accent5">
                        <a:lumMod val="75000"/>
                      </a:schemeClr>
                    </a:solidFill>
                    <a:cs typeface="Arial" pitchFamily="34" charset="0"/>
                  </a:rPr>
                  <a:t>D</a:t>
                </a:r>
                <a:r>
                  <a:rPr lang="en-US" sz="2800" dirty="0">
                    <a:cs typeface="Arial" pitchFamily="34" charset="0"/>
                  </a:rPr>
                  <a:t>, the</a:t>
                </a:r>
                <a:r>
                  <a:rPr lang="el-GR" sz="2800" dirty="0">
                    <a:cs typeface="Arial" pitchFamily="34" charset="0"/>
                  </a:rPr>
                  <a:t>  </a:t>
                </a:r>
                <a:r>
                  <a:rPr lang="en-US" sz="2800" dirty="0">
                    <a:cs typeface="Arial" pitchFamily="34" charset="0"/>
                  </a:rPr>
                  <a:t>corresponding edges of </a:t>
                </a:r>
                <a14:m>
                  <m:oMath xmlns:m="http://schemas.openxmlformats.org/officeDocument/2006/math">
                    <m:r>
                      <a:rPr lang="en-US" sz="2800" i="1" smtClean="0">
                        <a:solidFill>
                          <a:schemeClr val="accent6">
                            <a:lumMod val="75000"/>
                          </a:schemeClr>
                        </a:solidFill>
                        <a:latin typeface="Cambria Math"/>
                        <a:cs typeface="Arial" pitchFamily="34" charset="0"/>
                      </a:rPr>
                      <m:t>𝐺</m:t>
                    </m:r>
                  </m:oMath>
                </a14:m>
                <a:r>
                  <a:rPr lang="en-US" sz="2800" dirty="0">
                    <a:cs typeface="Arial" pitchFamily="34" charset="0"/>
                  </a:rPr>
                  <a:t> </a:t>
                </a:r>
                <a:r>
                  <a:rPr lang="el-GR" sz="2800" dirty="0" err="1">
                    <a:cs typeface="Arial" pitchFamily="34" charset="0"/>
                  </a:rPr>
                  <a:t>are</a:t>
                </a:r>
                <a:r>
                  <a:rPr lang="en-US" sz="2800" dirty="0">
                    <a:cs typeface="Arial" pitchFamily="34" charset="0"/>
                  </a:rPr>
                  <a:t> labeled</a:t>
                </a:r>
                <a:r>
                  <a:rPr lang="el-GR" sz="2800" dirty="0">
                    <a:cs typeface="Arial" pitchFamily="34" charset="0"/>
                  </a:rPr>
                  <a:t> </a:t>
                </a:r>
                <a:r>
                  <a:rPr lang="el-GR" sz="2800" dirty="0" err="1">
                    <a:solidFill>
                      <a:srgbClr val="0000FF"/>
                    </a:solidFill>
                    <a:cs typeface="Arial" pitchFamily="34" charset="0"/>
                  </a:rPr>
                  <a:t>Weak</a:t>
                </a:r>
                <a:r>
                  <a:rPr lang="el-GR" sz="2800" dirty="0">
                    <a:solidFill>
                      <a:srgbClr val="0000FF"/>
                    </a:solidFill>
                    <a:cs typeface="Arial" pitchFamily="34" charset="0"/>
                  </a:rPr>
                  <a:t> </a:t>
                </a:r>
                <a:r>
                  <a:rPr lang="el-GR" sz="2800" dirty="0">
                    <a:cs typeface="Arial" pitchFamily="34" charset="0"/>
                  </a:rPr>
                  <a:t>and </a:t>
                </a:r>
                <a:r>
                  <a:rPr lang="en-US" sz="2800" dirty="0">
                    <a:cs typeface="Arial" pitchFamily="34" charset="0"/>
                  </a:rPr>
                  <a:t>the remaining edges</a:t>
                </a:r>
                <a:r>
                  <a:rPr lang="el-GR" sz="2800" dirty="0">
                    <a:cs typeface="Arial" pitchFamily="34" charset="0"/>
                  </a:rPr>
                  <a:t> </a:t>
                </a:r>
                <a:r>
                  <a:rPr lang="el-GR" sz="2800" dirty="0" err="1">
                    <a:solidFill>
                      <a:srgbClr val="FF0000"/>
                    </a:solidFill>
                    <a:cs typeface="Arial" pitchFamily="34" charset="0"/>
                  </a:rPr>
                  <a:t>Strong</a:t>
                </a:r>
                <a:r>
                  <a:rPr lang="el-GR" sz="2800" dirty="0">
                    <a:cs typeface="Arial" pitchFamily="34" charset="0"/>
                  </a:rPr>
                  <a:t>.</a:t>
                </a:r>
                <a:endParaRPr lang="en-US" sz="2800" dirty="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15" y="5751493"/>
                <a:ext cx="9085385" cy="954107"/>
              </a:xfrm>
              <a:prstGeom prst="rect">
                <a:avLst/>
              </a:prstGeom>
              <a:blipFill rotWithShape="0">
                <a:blip r:embed="rId3"/>
                <a:stretch>
                  <a:fillRect l="-1409" t="-5732" r="-1007" b="-17197"/>
                </a:stretch>
              </a:blipFill>
            </p:spPr>
            <p:txBody>
              <a:bodyPr/>
              <a:lstStyle/>
              <a:p>
                <a:r>
                  <a:rPr lang="en-US">
                    <a:noFill/>
                  </a:rPr>
                  <a:t> </a:t>
                </a:r>
              </a:p>
            </p:txBody>
          </p:sp>
        </mc:Fallback>
      </mc:AlternateContent>
    </p:spTree>
    <p:extLst>
      <p:ext uri="{BB962C8B-B14F-4D97-AF65-F5344CB8AC3E}">
        <p14:creationId xmlns:p14="http://schemas.microsoft.com/office/powerpoint/2010/main" val="25576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4" name="Content Placeholder 3"/>
          <p:cNvSpPr>
            <a:spLocks noGrp="1"/>
          </p:cNvSpPr>
          <p:nvPr>
            <p:ph idx="1"/>
          </p:nvPr>
        </p:nvSpPr>
        <p:spPr/>
        <p:txBody>
          <a:bodyPr/>
          <a:lstStyle/>
          <a:p>
            <a:r>
              <a:rPr lang="en-US" dirty="0">
                <a:solidFill>
                  <a:schemeClr val="accent6">
                    <a:lumMod val="75000"/>
                  </a:schemeClr>
                </a:solidFill>
              </a:rPr>
              <a:t>Experimental Goal</a:t>
            </a:r>
            <a:r>
              <a:rPr lang="en-US" dirty="0"/>
              <a:t>: Does our labeling have any </a:t>
            </a:r>
            <a:r>
              <a:rPr lang="en-US" dirty="0">
                <a:solidFill>
                  <a:srgbClr val="0070C0"/>
                </a:solidFill>
              </a:rPr>
              <a:t>practical utility</a:t>
            </a:r>
            <a:r>
              <a:rPr lang="en-US" dirty="0"/>
              <a:t>?</a:t>
            </a:r>
          </a:p>
          <a:p>
            <a:endParaRPr lang="en-US" dirty="0"/>
          </a:p>
        </p:txBody>
      </p:sp>
    </p:spTree>
    <p:extLst>
      <p:ext uri="{BB962C8B-B14F-4D97-AF65-F5344CB8AC3E}">
        <p14:creationId xmlns:p14="http://schemas.microsoft.com/office/powerpoint/2010/main" val="1725993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Datasets</a:t>
            </a:r>
          </a:p>
        </p:txBody>
      </p:sp>
      <p:sp>
        <p:nvSpPr>
          <p:cNvPr id="3" name="Content Placeholder 2"/>
          <p:cNvSpPr>
            <a:spLocks noGrp="1"/>
          </p:cNvSpPr>
          <p:nvPr>
            <p:ph idx="1"/>
          </p:nvPr>
        </p:nvSpPr>
        <p:spPr>
          <a:xfrm>
            <a:off x="457200" y="1600200"/>
            <a:ext cx="8229600" cy="2667000"/>
          </a:xfrm>
        </p:spPr>
        <p:txBody>
          <a:bodyPr>
            <a:normAutofit fontScale="70000" lnSpcReduction="20000"/>
          </a:bodyPr>
          <a:lstStyle/>
          <a:p>
            <a:r>
              <a:rPr lang="en-US" dirty="0">
                <a:solidFill>
                  <a:schemeClr val="accent6">
                    <a:lumMod val="75000"/>
                  </a:schemeClr>
                </a:solidFill>
              </a:rPr>
              <a:t>Actors</a:t>
            </a:r>
            <a:r>
              <a:rPr lang="en-US" dirty="0"/>
              <a:t>: Collaboration network between movie actors. (IMDB)</a:t>
            </a:r>
          </a:p>
          <a:p>
            <a:r>
              <a:rPr lang="en-US" dirty="0">
                <a:solidFill>
                  <a:schemeClr val="accent6">
                    <a:lumMod val="75000"/>
                  </a:schemeClr>
                </a:solidFill>
              </a:rPr>
              <a:t>Authors</a:t>
            </a:r>
            <a:r>
              <a:rPr lang="en-US" dirty="0"/>
              <a:t>: Collaboration network between authors. (DBLP)</a:t>
            </a:r>
          </a:p>
          <a:p>
            <a:r>
              <a:rPr lang="en-US" dirty="0">
                <a:solidFill>
                  <a:schemeClr val="accent6">
                    <a:lumMod val="75000"/>
                  </a:schemeClr>
                </a:solidFill>
              </a:rPr>
              <a:t>Les </a:t>
            </a:r>
            <a:r>
              <a:rPr lang="en-US" dirty="0" err="1">
                <a:solidFill>
                  <a:schemeClr val="accent6">
                    <a:lumMod val="75000"/>
                  </a:schemeClr>
                </a:solidFill>
              </a:rPr>
              <a:t>Miserables</a:t>
            </a:r>
            <a:r>
              <a:rPr lang="en-US" dirty="0"/>
              <a:t>: Network of co-appearances between characters of Victor Hugo's novel. (D. E. Knuth)</a:t>
            </a:r>
          </a:p>
          <a:p>
            <a:r>
              <a:rPr lang="en-US" dirty="0">
                <a:solidFill>
                  <a:schemeClr val="accent6">
                    <a:lumMod val="75000"/>
                  </a:schemeClr>
                </a:solidFill>
              </a:rPr>
              <a:t>Karate Club</a:t>
            </a:r>
            <a:r>
              <a:rPr lang="en-US" dirty="0"/>
              <a:t>:  Social network of friendships between 34 members of a karate club. (W. W. Zachary)</a:t>
            </a:r>
          </a:p>
          <a:p>
            <a:r>
              <a:rPr lang="en-US" dirty="0">
                <a:solidFill>
                  <a:schemeClr val="accent6">
                    <a:lumMod val="75000"/>
                  </a:schemeClr>
                </a:solidFill>
              </a:rPr>
              <a:t>Amazon Books</a:t>
            </a:r>
            <a:r>
              <a:rPr lang="en-US" dirty="0"/>
              <a:t>: Co-purchasing network between books about US politics. (http://www.orgnet.com/)</a:t>
            </a:r>
          </a:p>
          <a:p>
            <a:endParaRPr lang="en-US" dirty="0"/>
          </a:p>
        </p:txBody>
      </p:sp>
      <p:graphicFrame>
        <p:nvGraphicFramePr>
          <p:cNvPr id="5" name="Group 4"/>
          <p:cNvGraphicFramePr>
            <a:graphicFrameLocks noGrp="1"/>
          </p:cNvGraphicFramePr>
          <p:nvPr/>
        </p:nvGraphicFramePr>
        <p:xfrm>
          <a:off x="1066801" y="4357666"/>
          <a:ext cx="6213256" cy="2287008"/>
        </p:xfrm>
        <a:graphic>
          <a:graphicData uri="http://schemas.openxmlformats.org/drawingml/2006/table">
            <a:tbl>
              <a:tblPr/>
              <a:tblGrid>
                <a:gridCol w="1926028">
                  <a:extLst>
                    <a:ext uri="{9D8B030D-6E8A-4147-A177-3AD203B41FA5}">
                      <a16:colId xmlns:a16="http://schemas.microsoft.com/office/drawing/2014/main" val="20000"/>
                    </a:ext>
                  </a:extLst>
                </a:gridCol>
                <a:gridCol w="2119813">
                  <a:extLst>
                    <a:ext uri="{9D8B030D-6E8A-4147-A177-3AD203B41FA5}">
                      <a16:colId xmlns:a16="http://schemas.microsoft.com/office/drawing/2014/main" val="20001"/>
                    </a:ext>
                  </a:extLst>
                </a:gridCol>
                <a:gridCol w="2167415">
                  <a:extLst>
                    <a:ext uri="{9D8B030D-6E8A-4147-A177-3AD203B41FA5}">
                      <a16:colId xmlns:a16="http://schemas.microsoft.com/office/drawing/2014/main" val="20002"/>
                    </a:ext>
                  </a:extLst>
                </a:gridCol>
              </a:tblGrid>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a:ln>
                            <a:noFill/>
                          </a:ln>
                          <a:solidFill>
                            <a:srgbClr val="000000"/>
                          </a:solidFill>
                          <a:effectLst/>
                          <a:latin typeface="+mj-lt"/>
                          <a:ea typeface="Microsoft YaHei" charset="-122"/>
                        </a:rPr>
                        <a:t>Dataset</a:t>
                      </a:r>
                      <a:endParaRPr kumimoji="0" lang="el-GR" sz="2000" b="1"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a:ln>
                            <a:noFill/>
                          </a:ln>
                          <a:solidFill>
                            <a:srgbClr val="000000"/>
                          </a:solidFill>
                          <a:effectLst/>
                          <a:latin typeface="+mj-lt"/>
                          <a:ea typeface="Microsoft YaHei" charset="-122"/>
                        </a:rPr>
                        <a:t>Number</a:t>
                      </a:r>
                      <a:r>
                        <a:rPr kumimoji="0" lang="el-GR" sz="2000" b="1" i="0" u="none" strike="noStrike" cap="none" normalizeH="0" baseline="0" dirty="0">
                          <a:ln>
                            <a:noFill/>
                          </a:ln>
                          <a:solidFill>
                            <a:srgbClr val="000000"/>
                          </a:solidFill>
                          <a:effectLst/>
                          <a:latin typeface="+mj-lt"/>
                          <a:ea typeface="Microsoft YaHei" charset="-122"/>
                        </a:rPr>
                        <a:t> </a:t>
                      </a:r>
                      <a:r>
                        <a:rPr kumimoji="0" lang="el-GR" sz="2000" b="1" i="0" u="none" strike="noStrike" cap="none" normalizeH="0" baseline="0" dirty="0" err="1">
                          <a:ln>
                            <a:noFill/>
                          </a:ln>
                          <a:solidFill>
                            <a:srgbClr val="000000"/>
                          </a:solidFill>
                          <a:effectLst/>
                          <a:latin typeface="+mj-lt"/>
                          <a:ea typeface="Microsoft YaHei" charset="-122"/>
                        </a:rPr>
                        <a:t>of</a:t>
                      </a:r>
                      <a:r>
                        <a:rPr kumimoji="0" lang="el-GR" sz="2000" b="1" i="0" u="none" strike="noStrike" cap="none" normalizeH="0" baseline="0" dirty="0">
                          <a:ln>
                            <a:noFill/>
                          </a:ln>
                          <a:solidFill>
                            <a:srgbClr val="000000"/>
                          </a:solidFill>
                          <a:effectLst/>
                          <a:latin typeface="+mj-lt"/>
                          <a:ea typeface="Microsoft YaHei" charset="-122"/>
                        </a:rPr>
                        <a:t> </a:t>
                      </a:r>
                      <a:r>
                        <a:rPr kumimoji="0" lang="el-GR" sz="2000" b="1" i="0" u="none" strike="noStrike" cap="none" normalizeH="0" baseline="0" dirty="0" err="1">
                          <a:ln>
                            <a:noFill/>
                          </a:ln>
                          <a:solidFill>
                            <a:srgbClr val="000000"/>
                          </a:solidFill>
                          <a:effectLst/>
                          <a:latin typeface="+mj-lt"/>
                          <a:ea typeface="Microsoft YaHei" charset="-122"/>
                        </a:rPr>
                        <a:t>Nodes</a:t>
                      </a:r>
                      <a:endParaRPr kumimoji="0" lang="el-GR" sz="2000" b="1"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a:ln>
                            <a:noFill/>
                          </a:ln>
                          <a:solidFill>
                            <a:srgbClr val="000000"/>
                          </a:solidFill>
                          <a:effectLst/>
                          <a:latin typeface="+mj-lt"/>
                          <a:ea typeface="Microsoft YaHei" charset="-122"/>
                        </a:rPr>
                        <a:t>Number of </a:t>
                      </a:r>
                      <a:r>
                        <a:rPr kumimoji="0" lang="el-GR" sz="2000" b="1" i="0" u="none" strike="noStrike" cap="none" normalizeH="0" baseline="0" dirty="0" err="1">
                          <a:ln>
                            <a:noFill/>
                          </a:ln>
                          <a:solidFill>
                            <a:srgbClr val="000000"/>
                          </a:solidFill>
                          <a:effectLst/>
                          <a:latin typeface="+mj-lt"/>
                          <a:ea typeface="Microsoft YaHei" charset="-122"/>
                        </a:rPr>
                        <a:t>Edges</a:t>
                      </a:r>
                      <a:endParaRPr kumimoji="0" lang="el-GR" sz="2000" b="1"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a:ln>
                            <a:noFill/>
                          </a:ln>
                          <a:solidFill>
                            <a:srgbClr val="000000"/>
                          </a:solidFill>
                          <a:effectLst/>
                          <a:latin typeface="+mj-lt"/>
                          <a:ea typeface="Microsoft YaHei" charset="-122"/>
                        </a:rPr>
                        <a:t>Actors</a:t>
                      </a:r>
                      <a:endParaRPr kumimoji="0" lang="el-GR" sz="2000" b="0"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1,986</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103,121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a:ln>
                            <a:noFill/>
                          </a:ln>
                          <a:solidFill>
                            <a:srgbClr val="000000"/>
                          </a:solidFill>
                          <a:effectLst/>
                          <a:latin typeface="+mj-lt"/>
                          <a:ea typeface="Microsoft YaHei" charset="-122"/>
                        </a:rPr>
                        <a:t>Authors</a:t>
                      </a:r>
                      <a:endParaRPr kumimoji="0" lang="el-GR" sz="2000" b="0"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3,418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9,908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a:ln>
                            <a:noFill/>
                          </a:ln>
                          <a:solidFill>
                            <a:srgbClr val="000000"/>
                          </a:solidFill>
                          <a:effectLst/>
                          <a:latin typeface="+mj-lt"/>
                          <a:ea typeface="Microsoft YaHei" charset="-122"/>
                        </a:rPr>
                        <a:t>Les</a:t>
                      </a:r>
                      <a:r>
                        <a:rPr kumimoji="0" lang="el-GR" sz="2000" b="0" i="0" u="none" strike="noStrike" cap="none" normalizeH="0" baseline="0" dirty="0">
                          <a:ln>
                            <a:noFill/>
                          </a:ln>
                          <a:solidFill>
                            <a:srgbClr val="000000"/>
                          </a:solidFill>
                          <a:effectLst/>
                          <a:latin typeface="+mj-lt"/>
                          <a:ea typeface="Microsoft YaHei" charset="-122"/>
                        </a:rPr>
                        <a:t> </a:t>
                      </a:r>
                      <a:r>
                        <a:rPr kumimoji="0" lang="el-GR" sz="2000" b="0" i="0" u="none" strike="noStrike" cap="none" normalizeH="0" baseline="0" dirty="0" err="1">
                          <a:ln>
                            <a:noFill/>
                          </a:ln>
                          <a:solidFill>
                            <a:srgbClr val="000000"/>
                          </a:solidFill>
                          <a:effectLst/>
                          <a:latin typeface="+mj-lt"/>
                          <a:ea typeface="Microsoft YaHei" charset="-122"/>
                        </a:rPr>
                        <a:t>Miserables</a:t>
                      </a:r>
                      <a:endParaRPr kumimoji="0" lang="el-GR" sz="2000" b="0"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77</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254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a:ln>
                            <a:noFill/>
                          </a:ln>
                          <a:solidFill>
                            <a:srgbClr val="000000"/>
                          </a:solidFill>
                          <a:effectLst/>
                          <a:latin typeface="+mj-lt"/>
                          <a:ea typeface="Microsoft YaHei" charset="-122"/>
                        </a:rPr>
                        <a:t>Karate</a:t>
                      </a:r>
                      <a:r>
                        <a:rPr kumimoji="0" lang="el-GR" sz="2000" b="0" i="0" u="none" strike="noStrike" cap="none" normalizeH="0" baseline="0" dirty="0">
                          <a:ln>
                            <a:noFill/>
                          </a:ln>
                          <a:solidFill>
                            <a:srgbClr val="000000"/>
                          </a:solidFill>
                          <a:effectLst/>
                          <a:latin typeface="+mj-lt"/>
                          <a:ea typeface="Microsoft YaHei" charset="-122"/>
                        </a:rPr>
                        <a:t> </a:t>
                      </a:r>
                      <a:r>
                        <a:rPr kumimoji="0" lang="el-GR" sz="2000" b="0" i="0" u="none" strike="noStrike" cap="none" normalizeH="0" baseline="0" dirty="0" err="1">
                          <a:ln>
                            <a:noFill/>
                          </a:ln>
                          <a:solidFill>
                            <a:srgbClr val="000000"/>
                          </a:solidFill>
                          <a:effectLst/>
                          <a:latin typeface="+mj-lt"/>
                          <a:ea typeface="Microsoft YaHei" charset="-122"/>
                        </a:rPr>
                        <a:t>Club</a:t>
                      </a:r>
                      <a:endParaRPr kumimoji="0" lang="el-GR" sz="2000" b="0"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34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78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a:ln>
                            <a:noFill/>
                          </a:ln>
                          <a:solidFill>
                            <a:srgbClr val="000000"/>
                          </a:solidFill>
                          <a:effectLst/>
                          <a:latin typeface="+mj-lt"/>
                          <a:ea typeface="Microsoft YaHei" charset="-122"/>
                        </a:rPr>
                        <a:t>Amazon</a:t>
                      </a:r>
                      <a:r>
                        <a:rPr kumimoji="0" lang="el-GR" sz="2000" b="0" i="0" u="none" strike="noStrike" cap="none" normalizeH="0" baseline="0" dirty="0">
                          <a:ln>
                            <a:noFill/>
                          </a:ln>
                          <a:solidFill>
                            <a:srgbClr val="000000"/>
                          </a:solidFill>
                          <a:effectLst/>
                          <a:latin typeface="+mj-lt"/>
                          <a:ea typeface="Microsoft YaHei" charset="-122"/>
                        </a:rPr>
                        <a:t> </a:t>
                      </a:r>
                      <a:r>
                        <a:rPr kumimoji="0" lang="el-GR" sz="2000" b="0" i="0" u="none" strike="noStrike" cap="none" normalizeH="0" baseline="0" dirty="0" err="1">
                          <a:ln>
                            <a:noFill/>
                          </a:ln>
                          <a:solidFill>
                            <a:srgbClr val="000000"/>
                          </a:solidFill>
                          <a:effectLst/>
                          <a:latin typeface="+mj-lt"/>
                          <a:ea typeface="Microsoft YaHei" charset="-122"/>
                        </a:rPr>
                        <a:t>Books</a:t>
                      </a:r>
                      <a:endParaRPr kumimoji="0" lang="el-GR" sz="2000" b="0" i="0" u="none" strike="noStrike" cap="none" normalizeH="0" baseline="0" dirty="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a:ln>
                            <a:noFill/>
                          </a:ln>
                          <a:solidFill>
                            <a:srgbClr val="000000"/>
                          </a:solidFill>
                          <a:effectLst/>
                          <a:latin typeface="+mj-lt"/>
                          <a:ea typeface="Microsoft YaHei" charset="-122"/>
                        </a:rPr>
                        <a:t>105</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a:ln>
                            <a:noFill/>
                          </a:ln>
                          <a:solidFill>
                            <a:srgbClr val="000000"/>
                          </a:solidFill>
                          <a:effectLst/>
                          <a:latin typeface="+mj-lt"/>
                          <a:ea typeface="Microsoft YaHei" charset="-122"/>
                        </a:rPr>
                        <a:t>441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6937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a:solidFill>
                  <a:schemeClr val="accent6">
                    <a:lumMod val="75000"/>
                  </a:schemeClr>
                </a:solidFill>
              </a:rPr>
              <a:t>Clustering Coefficient</a:t>
            </a:r>
          </a:p>
        </p:txBody>
      </p:sp>
      <p:pic>
        <p:nvPicPr>
          <p:cNvPr id="58372" name="Picture 4"/>
          <p:cNvPicPr>
            <a:picLocks noChangeAspect="1" noChangeArrowheads="1"/>
          </p:cNvPicPr>
          <p:nvPr/>
        </p:nvPicPr>
        <p:blipFill>
          <a:blip r:embed="rId3" cstate="print"/>
          <a:srcRect/>
          <a:stretch>
            <a:fillRect/>
          </a:stretch>
        </p:blipFill>
        <p:spPr bwMode="auto">
          <a:xfrm>
            <a:off x="357158" y="1928802"/>
            <a:ext cx="7814033" cy="2552714"/>
          </a:xfrm>
          <a:prstGeom prst="rect">
            <a:avLst/>
          </a:prstGeom>
          <a:noFill/>
          <a:ln w="9525">
            <a:noFill/>
            <a:miter lim="800000"/>
            <a:headEnd/>
            <a:tailEnd/>
          </a:ln>
          <a:effectLst/>
        </p:spPr>
      </p:pic>
      <p:sp>
        <p:nvSpPr>
          <p:cNvPr id="8" name="TextBox 7"/>
          <p:cNvSpPr txBox="1"/>
          <p:nvPr/>
        </p:nvSpPr>
        <p:spPr>
          <a:xfrm>
            <a:off x="2000232" y="4929198"/>
            <a:ext cx="1357322" cy="461665"/>
          </a:xfrm>
          <a:prstGeom prst="rect">
            <a:avLst/>
          </a:prstGeom>
          <a:noFill/>
        </p:spPr>
        <p:txBody>
          <a:bodyPr wrap="square" rtlCol="0">
            <a:spAutoFit/>
          </a:bodyPr>
          <a:lstStyle/>
          <a:p>
            <a:r>
              <a:rPr lang="en-US" sz="2400" dirty="0">
                <a:solidFill>
                  <a:schemeClr val="accent1">
                    <a:lumMod val="75000"/>
                  </a:schemeClr>
                </a:solidFill>
              </a:rPr>
              <a:t>1/6</a:t>
            </a:r>
          </a:p>
        </p:txBody>
      </p:sp>
      <p:cxnSp>
        <p:nvCxnSpPr>
          <p:cNvPr id="10" name="Straight Arrow Connector 9"/>
          <p:cNvCxnSpPr/>
          <p:nvPr/>
        </p:nvCxnSpPr>
        <p:spPr>
          <a:xfrm rot="5400000" flipH="1" flipV="1">
            <a:off x="1928794"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0694" y="4929198"/>
            <a:ext cx="1357322" cy="461665"/>
          </a:xfrm>
          <a:prstGeom prst="rect">
            <a:avLst/>
          </a:prstGeom>
          <a:noFill/>
        </p:spPr>
        <p:txBody>
          <a:bodyPr wrap="square" rtlCol="0">
            <a:spAutoFit/>
          </a:bodyPr>
          <a:lstStyle/>
          <a:p>
            <a:r>
              <a:rPr lang="en-US" sz="2400" dirty="0">
                <a:solidFill>
                  <a:schemeClr val="accent1">
                    <a:lumMod val="75000"/>
                  </a:schemeClr>
                </a:solidFill>
              </a:rPr>
              <a:t>1/2</a:t>
            </a:r>
          </a:p>
        </p:txBody>
      </p:sp>
      <p:cxnSp>
        <p:nvCxnSpPr>
          <p:cNvPr id="12" name="Straight Arrow Connector 11"/>
          <p:cNvCxnSpPr/>
          <p:nvPr/>
        </p:nvCxnSpPr>
        <p:spPr>
          <a:xfrm rot="5400000" flipH="1" flipV="1">
            <a:off x="5429256"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0100" y="5643578"/>
            <a:ext cx="7286676" cy="400110"/>
          </a:xfrm>
          <a:prstGeom prst="rect">
            <a:avLst/>
          </a:prstGeom>
          <a:noFill/>
        </p:spPr>
        <p:txBody>
          <a:bodyPr wrap="square" rtlCol="0">
            <a:spAutoFit/>
          </a:bodyPr>
          <a:lstStyle/>
          <a:p>
            <a:r>
              <a:rPr lang="en-US" sz="2000" dirty="0"/>
              <a:t>Ranges from 0 to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68"/>
          <p:cNvGraphicFramePr>
            <a:graphicFrameLocks noGrp="1"/>
          </p:cNvGraphicFramePr>
          <p:nvPr/>
        </p:nvGraphicFramePr>
        <p:xfrm>
          <a:off x="389321" y="2187968"/>
          <a:ext cx="8297680" cy="2707089"/>
        </p:xfrm>
        <a:graphic>
          <a:graphicData uri="http://schemas.openxmlformats.org/drawingml/2006/table">
            <a:tbl>
              <a:tblPr/>
              <a:tblGrid>
                <a:gridCol w="1973922">
                  <a:extLst>
                    <a:ext uri="{9D8B030D-6E8A-4147-A177-3AD203B41FA5}">
                      <a16:colId xmlns:a16="http://schemas.microsoft.com/office/drawing/2014/main" val="20000"/>
                    </a:ext>
                  </a:extLst>
                </a:gridCol>
                <a:gridCol w="1490265">
                  <a:extLst>
                    <a:ext uri="{9D8B030D-6E8A-4147-A177-3AD203B41FA5}">
                      <a16:colId xmlns:a16="http://schemas.microsoft.com/office/drawing/2014/main" val="20001"/>
                    </a:ext>
                  </a:extLst>
                </a:gridCol>
                <a:gridCol w="1549618">
                  <a:extLst>
                    <a:ext uri="{9D8B030D-6E8A-4147-A177-3AD203B41FA5}">
                      <a16:colId xmlns:a16="http://schemas.microsoft.com/office/drawing/2014/main" val="20002"/>
                    </a:ext>
                  </a:extLst>
                </a:gridCol>
                <a:gridCol w="216314">
                  <a:extLst>
                    <a:ext uri="{9D8B030D-6E8A-4147-A177-3AD203B41FA5}">
                      <a16:colId xmlns:a16="http://schemas.microsoft.com/office/drawing/2014/main" val="20003"/>
                    </a:ext>
                  </a:extLst>
                </a:gridCol>
                <a:gridCol w="1567620">
                  <a:extLst>
                    <a:ext uri="{9D8B030D-6E8A-4147-A177-3AD203B41FA5}">
                      <a16:colId xmlns:a16="http://schemas.microsoft.com/office/drawing/2014/main" val="20004"/>
                    </a:ext>
                  </a:extLst>
                </a:gridCol>
                <a:gridCol w="1499941">
                  <a:extLst>
                    <a:ext uri="{9D8B030D-6E8A-4147-A177-3AD203B41FA5}">
                      <a16:colId xmlns:a16="http://schemas.microsoft.com/office/drawing/2014/main" val="20005"/>
                    </a:ext>
                  </a:extLst>
                </a:gridCol>
              </a:tblGrid>
              <a:tr h="386727">
                <a:tc row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rgbClr val="000000"/>
                          </a:solidFill>
                          <a:effectLst/>
                          <a:latin typeface="Arial" charset="0"/>
                          <a:ea typeface="Microsoft YaHei" charset="-122"/>
                        </a:rPr>
                        <a:t>Greedy</a:t>
                      </a:r>
                      <a:endParaRPr kumimoji="0" lang="el-GR" sz="1900" b="1"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rgbClr val="000000"/>
                          </a:solidFill>
                          <a:effectLst/>
                          <a:latin typeface="Arial" charset="0"/>
                          <a:ea typeface="Microsoft YaHei" charset="-122"/>
                        </a:rPr>
                        <a:t>Maximal</a:t>
                      </a:r>
                      <a:r>
                        <a:rPr kumimoji="0" lang="el-GR" sz="1900" b="0" i="0" u="none" strike="noStrike" cap="none" normalizeH="0" baseline="0" dirty="0">
                          <a:ln>
                            <a:noFill/>
                          </a:ln>
                          <a:solidFill>
                            <a:srgbClr val="000000"/>
                          </a:solidFill>
                          <a:effectLst/>
                          <a:latin typeface="Arial" charset="0"/>
                          <a:ea typeface="Microsoft YaHei" charset="-122"/>
                        </a:rPr>
                        <a:t> </a:t>
                      </a:r>
                      <a:r>
                        <a:rPr kumimoji="0" lang="el-GR" sz="1900" b="1" i="0" u="none" strike="noStrike" cap="none" normalizeH="0" baseline="0" dirty="0" err="1">
                          <a:ln>
                            <a:noFill/>
                          </a:ln>
                          <a:solidFill>
                            <a:srgbClr val="000000"/>
                          </a:solidFill>
                          <a:effectLst/>
                          <a:latin typeface="Arial" charset="0"/>
                          <a:ea typeface="Microsoft YaHei" charset="-122"/>
                        </a:rPr>
                        <a:t>Matching</a:t>
                      </a:r>
                      <a:endParaRPr kumimoji="0" lang="el-GR" sz="1900" b="1"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386727">
                <a:tc v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chemeClr val="tx1"/>
                          </a:solidFill>
                          <a:effectLst/>
                          <a:latin typeface="Arial" charset="0"/>
                          <a:ea typeface="Microsoft YaHei" charset="-122"/>
                        </a:rPr>
                        <a:t>Strong</a:t>
                      </a:r>
                      <a:endParaRPr kumimoji="0" lang="el-GR" sz="1900" b="1"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chemeClr val="tx1"/>
                          </a:solidFill>
                          <a:effectLst/>
                          <a:latin typeface="Arial" charset="0"/>
                          <a:ea typeface="Microsoft YaHei" charset="-122"/>
                        </a:rPr>
                        <a:t>Weak</a:t>
                      </a:r>
                      <a:endParaRPr kumimoji="0" lang="el-GR" sz="1900" b="1"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1"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chemeClr val="tx1"/>
                          </a:solidFill>
                          <a:effectLst/>
                          <a:latin typeface="Arial" charset="0"/>
                          <a:ea typeface="Microsoft YaHei" charset="-122"/>
                        </a:rPr>
                        <a:t>Strong</a:t>
                      </a:r>
                      <a:endParaRPr kumimoji="0" lang="el-GR" sz="1900" b="1"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a:ln>
                            <a:noFill/>
                          </a:ln>
                          <a:solidFill>
                            <a:schemeClr val="tx1"/>
                          </a:solidFill>
                          <a:effectLst/>
                          <a:latin typeface="Arial" charset="0"/>
                          <a:ea typeface="Microsoft YaHei" charset="-122"/>
                        </a:rPr>
                        <a:t>Weak</a:t>
                      </a:r>
                      <a:endParaRPr kumimoji="0" lang="el-GR" sz="1900" b="1"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1"/>
                  </a:ext>
                </a:extLst>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a:ln>
                            <a:noFill/>
                          </a:ln>
                          <a:solidFill>
                            <a:srgbClr val="000000"/>
                          </a:solidFill>
                          <a:effectLst/>
                          <a:latin typeface="Arial" charset="0"/>
                          <a:ea typeface="Microsoft YaHei" charset="-122"/>
                        </a:rPr>
                        <a:t>Actors</a:t>
                      </a:r>
                      <a:endParaRPr kumimoji="0" lang="el-GR" sz="1900" b="0"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11,184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91,937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8,581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94,540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2"/>
                  </a:ext>
                </a:extLst>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a:ln>
                            <a:noFill/>
                          </a:ln>
                          <a:solidFill>
                            <a:srgbClr val="000000"/>
                          </a:solidFill>
                          <a:effectLst/>
                          <a:latin typeface="Arial" charset="0"/>
                          <a:ea typeface="Microsoft YaHei" charset="-122"/>
                        </a:rPr>
                        <a:t>Authors</a:t>
                      </a:r>
                      <a:endParaRPr kumimoji="0" lang="el-GR" sz="1900" b="0"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3,608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6,300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2,676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7,232</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3"/>
                  </a:ext>
                </a:extLst>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a:ln>
                            <a:noFill/>
                          </a:ln>
                          <a:solidFill>
                            <a:srgbClr val="000000"/>
                          </a:solidFill>
                          <a:effectLst/>
                          <a:latin typeface="Arial" charset="0"/>
                          <a:ea typeface="Microsoft YaHei" charset="-122"/>
                        </a:rPr>
                        <a:t>Les</a:t>
                      </a:r>
                      <a:r>
                        <a:rPr kumimoji="0" lang="el-GR" sz="1900" b="0" i="0" u="none" strike="noStrike" cap="none" normalizeH="0" baseline="0" dirty="0">
                          <a:ln>
                            <a:noFill/>
                          </a:ln>
                          <a:solidFill>
                            <a:srgbClr val="000000"/>
                          </a:solidFill>
                          <a:effectLst/>
                          <a:latin typeface="Arial" charset="0"/>
                          <a:ea typeface="Microsoft YaHei" charset="-122"/>
                        </a:rPr>
                        <a:t> </a:t>
                      </a:r>
                      <a:r>
                        <a:rPr kumimoji="0" lang="el-GR" sz="1900" b="0" i="0" u="none" strike="noStrike" cap="none" normalizeH="0" baseline="0" dirty="0" err="1">
                          <a:ln>
                            <a:noFill/>
                          </a:ln>
                          <a:solidFill>
                            <a:srgbClr val="000000"/>
                          </a:solidFill>
                          <a:effectLst/>
                          <a:latin typeface="Arial" charset="0"/>
                          <a:ea typeface="Microsoft YaHei" charset="-122"/>
                        </a:rPr>
                        <a:t>Miserables</a:t>
                      </a:r>
                      <a:endParaRPr kumimoji="0" lang="el-GR" sz="1900" b="0" i="0" u="none" strike="noStrike" cap="none" normalizeH="0" baseline="0" dirty="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128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126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106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148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4"/>
                  </a:ext>
                </a:extLst>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a:ln>
                            <a:noFill/>
                          </a:ln>
                          <a:solidFill>
                            <a:srgbClr val="000000"/>
                          </a:solidFill>
                          <a:effectLst/>
                          <a:latin typeface="Arial" charset="0"/>
                          <a:ea typeface="Microsoft YaHei" charset="-122"/>
                        </a:rPr>
                        <a:t>Karate Club</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25</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53</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64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5"/>
                  </a:ext>
                </a:extLst>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a:ln>
                            <a:noFill/>
                          </a:ln>
                          <a:solidFill>
                            <a:srgbClr val="000000"/>
                          </a:solidFill>
                          <a:effectLst/>
                          <a:latin typeface="Arial" charset="0"/>
                          <a:ea typeface="Microsoft YaHei" charset="-122"/>
                        </a:rPr>
                        <a:t>Amazon Books</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114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327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71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a:ln>
                            <a:noFill/>
                          </a:ln>
                          <a:solidFill>
                            <a:schemeClr val="tx1"/>
                          </a:solidFill>
                          <a:effectLst/>
                          <a:latin typeface="Arial" charset="0"/>
                          <a:ea typeface="Microsoft YaHei" charset="-122"/>
                        </a:rPr>
                        <a:t>370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rmAutofit fontScale="90000"/>
          </a:bodyPr>
          <a:lstStyle/>
          <a:p>
            <a:r>
              <a:rPr lang="en-US" dirty="0"/>
              <a:t>Comparison of Greedy and </a:t>
            </a:r>
            <a:r>
              <a:rPr lang="en-US" dirty="0" err="1"/>
              <a:t>MaximalMatching</a:t>
            </a:r>
            <a:endParaRPr lang="en-US" dirty="0"/>
          </a:p>
        </p:txBody>
      </p:sp>
    </p:spTree>
    <p:extLst>
      <p:ext uri="{BB962C8B-B14F-4D97-AF65-F5344CB8AC3E}">
        <p14:creationId xmlns:p14="http://schemas.microsoft.com/office/powerpoint/2010/main" val="2189491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Measuring Tie Strength</a:t>
            </a:r>
          </a:p>
        </p:txBody>
      </p:sp>
      <p:sp>
        <p:nvSpPr>
          <p:cNvPr id="6" name="Content Placeholder 5"/>
          <p:cNvSpPr>
            <a:spLocks noGrp="1"/>
          </p:cNvSpPr>
          <p:nvPr>
            <p:ph idx="1"/>
          </p:nvPr>
        </p:nvSpPr>
        <p:spPr>
          <a:xfrm>
            <a:off x="457200" y="1600200"/>
            <a:ext cx="8229600" cy="1905000"/>
          </a:xfrm>
        </p:spPr>
        <p:txBody>
          <a:bodyPr>
            <a:normAutofit fontScale="85000" lnSpcReduction="20000"/>
          </a:bodyPr>
          <a:lstStyle/>
          <a:p>
            <a:r>
              <a:rPr lang="en-US" dirty="0">
                <a:solidFill>
                  <a:schemeClr val="accent6">
                    <a:lumMod val="75000"/>
                  </a:schemeClr>
                </a:solidFill>
              </a:rPr>
              <a:t>Question</a:t>
            </a:r>
            <a:r>
              <a:rPr lang="en-US" dirty="0"/>
              <a:t>: Is there a correlation between the assigned labels and the </a:t>
            </a:r>
            <a:r>
              <a:rPr lang="en-US" dirty="0">
                <a:solidFill>
                  <a:srgbClr val="0070C0"/>
                </a:solidFill>
              </a:rPr>
              <a:t>empirical strength </a:t>
            </a:r>
            <a:r>
              <a:rPr lang="en-US" dirty="0"/>
              <a:t>of the edges?</a:t>
            </a:r>
          </a:p>
          <a:p>
            <a:r>
              <a:rPr lang="en-US" dirty="0"/>
              <a:t>Three </a:t>
            </a:r>
            <a:r>
              <a:rPr lang="en-US" dirty="0">
                <a:solidFill>
                  <a:srgbClr val="C00000"/>
                </a:solidFill>
              </a:rPr>
              <a:t>weighted graphs</a:t>
            </a:r>
            <a:r>
              <a:rPr lang="en-US" dirty="0"/>
              <a:t>: Actors, Authors, Les </a:t>
            </a:r>
            <a:r>
              <a:rPr lang="en-US" dirty="0" err="1"/>
              <a:t>Miserables</a:t>
            </a:r>
            <a:r>
              <a:rPr lang="en-US" dirty="0"/>
              <a:t>.</a:t>
            </a:r>
          </a:p>
          <a:p>
            <a:pPr lvl="1"/>
            <a:r>
              <a:rPr lang="en-US" dirty="0">
                <a:solidFill>
                  <a:srgbClr val="C00000"/>
                </a:solidFill>
              </a:rPr>
              <a:t>Strength</a:t>
            </a:r>
            <a:r>
              <a:rPr lang="en-US" dirty="0"/>
              <a:t>: amount of </a:t>
            </a:r>
            <a:r>
              <a:rPr lang="en-US" dirty="0">
                <a:solidFill>
                  <a:srgbClr val="0070C0"/>
                </a:solidFill>
              </a:rPr>
              <a:t>common activity</a:t>
            </a:r>
            <a:r>
              <a:rPr lang="en-US" dirty="0"/>
              <a:t>.</a:t>
            </a:r>
          </a:p>
          <a:p>
            <a:endParaRPr lang="en-US" dirty="0"/>
          </a:p>
        </p:txBody>
      </p:sp>
      <p:graphicFrame>
        <p:nvGraphicFramePr>
          <p:cNvPr id="14339" name="Group 3"/>
          <p:cNvGraphicFramePr>
            <a:graphicFrameLocks noGrp="1"/>
          </p:cNvGraphicFramePr>
          <p:nvPr/>
        </p:nvGraphicFramePr>
        <p:xfrm>
          <a:off x="1567395" y="4070640"/>
          <a:ext cx="5551987" cy="1644360"/>
        </p:xfrm>
        <a:graphic>
          <a:graphicData uri="http://schemas.openxmlformats.org/drawingml/2006/table">
            <a:tbl>
              <a:tblPr/>
              <a:tblGrid>
                <a:gridCol w="2200115">
                  <a:extLst>
                    <a:ext uri="{9D8B030D-6E8A-4147-A177-3AD203B41FA5}">
                      <a16:colId xmlns:a16="http://schemas.microsoft.com/office/drawing/2014/main" val="20000"/>
                    </a:ext>
                  </a:extLst>
                </a:gridCol>
                <a:gridCol w="1777015">
                  <a:extLst>
                    <a:ext uri="{9D8B030D-6E8A-4147-A177-3AD203B41FA5}">
                      <a16:colId xmlns:a16="http://schemas.microsoft.com/office/drawing/2014/main" val="20001"/>
                    </a:ext>
                  </a:extLst>
                </a:gridCol>
                <a:gridCol w="1574857">
                  <a:extLst>
                    <a:ext uri="{9D8B030D-6E8A-4147-A177-3AD203B41FA5}">
                      <a16:colId xmlns:a16="http://schemas.microsoft.com/office/drawing/2014/main" val="20002"/>
                    </a:ext>
                  </a:extLst>
                </a:gridCol>
              </a:tblGrid>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a:ln>
                            <a:noFill/>
                          </a:ln>
                          <a:solidFill>
                            <a:schemeClr val="tx1"/>
                          </a:solidFill>
                          <a:effectLst/>
                          <a:latin typeface="Arial" charset="0"/>
                          <a:ea typeface="Microsoft YaHei" charset="-122"/>
                        </a:rPr>
                        <a:t>S</a:t>
                      </a:r>
                      <a:r>
                        <a:rPr kumimoji="0" lang="en-US" sz="2200" b="1" i="0" u="none" strike="noStrike" cap="none" normalizeH="0" baseline="0" dirty="0" err="1">
                          <a:ln>
                            <a:noFill/>
                          </a:ln>
                          <a:solidFill>
                            <a:schemeClr val="tx1"/>
                          </a:solidFill>
                          <a:effectLst/>
                          <a:latin typeface="Arial" charset="0"/>
                          <a:ea typeface="Microsoft YaHei" charset="-122"/>
                        </a:rPr>
                        <a:t>trong</a:t>
                      </a:r>
                      <a:endParaRPr kumimoji="0" lang="el-GR" sz="2200" b="1" i="0" u="none" strike="noStrike" cap="none" normalizeH="0" baseline="0" dirty="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a:ln>
                            <a:noFill/>
                          </a:ln>
                          <a:solidFill>
                            <a:schemeClr val="tx1"/>
                          </a:solidFill>
                          <a:effectLst/>
                          <a:latin typeface="Arial" charset="0"/>
                          <a:ea typeface="Microsoft YaHei" charset="-122"/>
                        </a:rPr>
                        <a:t>W</a:t>
                      </a:r>
                      <a:r>
                        <a:rPr kumimoji="0" lang="en-US" sz="2200" b="1" i="0" u="none" strike="noStrike" cap="none" normalizeH="0" baseline="0" dirty="0" err="1">
                          <a:ln>
                            <a:noFill/>
                          </a:ln>
                          <a:solidFill>
                            <a:schemeClr val="tx1"/>
                          </a:solidFill>
                          <a:effectLst/>
                          <a:latin typeface="Arial" charset="0"/>
                          <a:ea typeface="Microsoft YaHei" charset="-122"/>
                        </a:rPr>
                        <a:t>eak</a:t>
                      </a:r>
                      <a:endParaRPr kumimoji="0" lang="el-GR" sz="2200" b="1" i="0" u="none" strike="noStrike" cap="none" normalizeH="0" baseline="0" dirty="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0"/>
                  </a:ext>
                </a:extLst>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a:ln>
                            <a:noFill/>
                          </a:ln>
                          <a:solidFill>
                            <a:srgbClr val="000000"/>
                          </a:solidFill>
                          <a:effectLst/>
                          <a:latin typeface="Arial" charset="0"/>
                          <a:ea typeface="Microsoft YaHei" charset="-122"/>
                        </a:rPr>
                        <a:t>Actors</a:t>
                      </a: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1.4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1.1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1"/>
                  </a:ext>
                </a:extLst>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a:ln>
                            <a:noFill/>
                          </a:ln>
                          <a:solidFill>
                            <a:srgbClr val="000000"/>
                          </a:solidFill>
                          <a:effectLst/>
                          <a:latin typeface="Arial" charset="0"/>
                          <a:ea typeface="Microsoft YaHei" charset="-122"/>
                        </a:rPr>
                        <a:t>Authors</a:t>
                      </a: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1.34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1.15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2"/>
                  </a:ext>
                </a:extLst>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a:ln>
                            <a:noFill/>
                          </a:ln>
                          <a:solidFill>
                            <a:srgbClr val="000000"/>
                          </a:solidFill>
                          <a:effectLst/>
                          <a:latin typeface="Arial" charset="0"/>
                          <a:ea typeface="Microsoft YaHei" charset="-122"/>
                        </a:rPr>
                        <a:t>Les Miserables</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3.83</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a:ln>
                            <a:noFill/>
                          </a:ln>
                          <a:solidFill>
                            <a:schemeClr val="tx1"/>
                          </a:solidFill>
                          <a:effectLst/>
                          <a:latin typeface="Arial" charset="0"/>
                          <a:ea typeface="Microsoft YaHei" charset="-122"/>
                        </a:rPr>
                        <a:t>2.61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3"/>
                  </a:ext>
                </a:extLst>
              </a:tr>
            </a:tbl>
          </a:graphicData>
        </a:graphic>
      </p:graphicFrame>
      <p:sp>
        <p:nvSpPr>
          <p:cNvPr id="14422" name="AutoShape 86"/>
          <p:cNvSpPr>
            <a:spLocks noChangeArrowheads="1"/>
          </p:cNvSpPr>
          <p:nvPr/>
        </p:nvSpPr>
        <p:spPr bwMode="auto">
          <a:xfrm>
            <a:off x="1044856" y="3416047"/>
            <a:ext cx="6401114" cy="849600"/>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Lst>
            </a:pPr>
            <a:r>
              <a:rPr lang="el-GR" sz="2177" dirty="0" err="1">
                <a:solidFill>
                  <a:srgbClr val="000000"/>
                </a:solidFill>
              </a:rPr>
              <a:t>Mean</a:t>
            </a:r>
            <a:r>
              <a:rPr lang="el-GR" sz="2177" dirty="0">
                <a:solidFill>
                  <a:srgbClr val="000000"/>
                </a:solidFill>
              </a:rPr>
              <a:t> </a:t>
            </a:r>
            <a:r>
              <a:rPr lang="en-US" sz="2177" dirty="0">
                <a:solidFill>
                  <a:srgbClr val="0070C0"/>
                </a:solidFill>
              </a:rPr>
              <a:t>common</a:t>
            </a:r>
            <a:r>
              <a:rPr lang="en-US" sz="2177" dirty="0">
                <a:solidFill>
                  <a:srgbClr val="000000"/>
                </a:solidFill>
              </a:rPr>
              <a:t> </a:t>
            </a:r>
            <a:r>
              <a:rPr lang="en-US" sz="2177" dirty="0">
                <a:solidFill>
                  <a:srgbClr val="0070C0"/>
                </a:solidFill>
              </a:rPr>
              <a:t>activity </a:t>
            </a:r>
            <a:r>
              <a:rPr lang="el-GR" sz="2177" dirty="0">
                <a:solidFill>
                  <a:srgbClr val="000000"/>
                </a:solidFill>
              </a:rPr>
              <a:t>for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sp>
        <p:nvSpPr>
          <p:cNvPr id="2" name="TextBox 1"/>
          <p:cNvSpPr txBox="1"/>
          <p:nvPr/>
        </p:nvSpPr>
        <p:spPr>
          <a:xfrm>
            <a:off x="457200" y="5993791"/>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1211867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7"/>
          <p:cNvSpPr>
            <a:spLocks noChangeArrowheads="1"/>
          </p:cNvSpPr>
          <p:nvPr/>
        </p:nvSpPr>
        <p:spPr bwMode="auto">
          <a:xfrm>
            <a:off x="1044856" y="3755587"/>
            <a:ext cx="6401114" cy="824364"/>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 pos="4596548" algn="l"/>
              </a:tabLst>
            </a:pPr>
            <a:r>
              <a:rPr lang="el-GR" sz="2177" dirty="0" err="1">
                <a:solidFill>
                  <a:srgbClr val="000000"/>
                </a:solidFill>
              </a:rPr>
              <a:t>Mean</a:t>
            </a:r>
            <a:r>
              <a:rPr lang="el-GR" sz="2177" dirty="0">
                <a:solidFill>
                  <a:srgbClr val="000000"/>
                </a:solidFill>
              </a:rPr>
              <a:t> </a:t>
            </a:r>
            <a:r>
              <a:rPr lang="el-GR" sz="2177" dirty="0" err="1">
                <a:solidFill>
                  <a:srgbClr val="FF00FF"/>
                </a:solidFill>
              </a:rPr>
              <a:t>Jaccard</a:t>
            </a:r>
            <a:r>
              <a:rPr lang="el-GR" sz="2177" dirty="0">
                <a:solidFill>
                  <a:srgbClr val="FF00FF"/>
                </a:solidFill>
              </a:rPr>
              <a:t> </a:t>
            </a:r>
            <a:r>
              <a:rPr lang="el-GR" sz="2177" dirty="0" err="1">
                <a:solidFill>
                  <a:srgbClr val="FF00FF"/>
                </a:solidFill>
              </a:rPr>
              <a:t>similarity</a:t>
            </a:r>
            <a:r>
              <a:rPr lang="el-GR" sz="2177" dirty="0">
                <a:solidFill>
                  <a:srgbClr val="000000"/>
                </a:solidFill>
              </a:rPr>
              <a:t> </a:t>
            </a:r>
            <a:r>
              <a:rPr lang="el-GR" sz="2177" dirty="0" err="1">
                <a:solidFill>
                  <a:srgbClr val="000000"/>
                </a:solidFill>
              </a:rPr>
              <a:t>for</a:t>
            </a:r>
            <a:r>
              <a:rPr lang="el-GR" sz="2177" dirty="0">
                <a:solidFill>
                  <a:srgbClr val="000000"/>
                </a:solidFill>
              </a:rPr>
              <a:t>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graphicFrame>
        <p:nvGraphicFramePr>
          <p:cNvPr id="6" name="Group 88"/>
          <p:cNvGraphicFramePr>
            <a:graphicFrameLocks noGrp="1"/>
          </p:cNvGraphicFramePr>
          <p:nvPr/>
        </p:nvGraphicFramePr>
        <p:xfrm>
          <a:off x="1362634" y="4408763"/>
          <a:ext cx="5747939" cy="1384128"/>
        </p:xfrm>
        <a:graphic>
          <a:graphicData uri="http://schemas.openxmlformats.org/drawingml/2006/table">
            <a:tbl>
              <a:tblPr/>
              <a:tblGrid>
                <a:gridCol w="1914980">
                  <a:extLst>
                    <a:ext uri="{9D8B030D-6E8A-4147-A177-3AD203B41FA5}">
                      <a16:colId xmlns:a16="http://schemas.microsoft.com/office/drawing/2014/main" val="20000"/>
                    </a:ext>
                  </a:extLst>
                </a:gridCol>
                <a:gridCol w="1914980">
                  <a:extLst>
                    <a:ext uri="{9D8B030D-6E8A-4147-A177-3AD203B41FA5}">
                      <a16:colId xmlns:a16="http://schemas.microsoft.com/office/drawing/2014/main" val="20001"/>
                    </a:ext>
                  </a:extLst>
                </a:gridCol>
                <a:gridCol w="1917979">
                  <a:extLst>
                    <a:ext uri="{9D8B030D-6E8A-4147-A177-3AD203B41FA5}">
                      <a16:colId xmlns:a16="http://schemas.microsoft.com/office/drawing/2014/main" val="20002"/>
                    </a:ext>
                  </a:extLst>
                </a:gridCol>
              </a:tblGrid>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a:ln>
                            <a:noFill/>
                          </a:ln>
                          <a:solidFill>
                            <a:schemeClr val="tx1"/>
                          </a:solidFill>
                          <a:effectLst/>
                          <a:latin typeface="Arial" charset="0"/>
                          <a:ea typeface="Microsoft YaHei" charset="-122"/>
                        </a:rPr>
                        <a:t>S</a:t>
                      </a:r>
                      <a:r>
                        <a:rPr kumimoji="0" lang="en-US" sz="2200" b="1" i="0" u="none" strike="noStrike" cap="none" normalizeH="0" baseline="0" dirty="0" err="1">
                          <a:ln>
                            <a:noFill/>
                          </a:ln>
                          <a:solidFill>
                            <a:schemeClr val="tx1"/>
                          </a:solidFill>
                          <a:effectLst/>
                          <a:latin typeface="Arial" charset="0"/>
                          <a:ea typeface="Microsoft YaHei" charset="-122"/>
                        </a:rPr>
                        <a:t>trong</a:t>
                      </a:r>
                      <a:endParaRPr kumimoji="0" lang="el-GR" sz="2200" b="1" i="0" u="none" strike="noStrike" cap="none" normalizeH="0" baseline="0" dirty="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a:ln>
                            <a:noFill/>
                          </a:ln>
                          <a:solidFill>
                            <a:schemeClr val="tx1"/>
                          </a:solidFill>
                          <a:effectLst/>
                          <a:latin typeface="Arial" charset="0"/>
                          <a:ea typeface="Microsoft YaHei" charset="-122"/>
                        </a:rPr>
                        <a:t>W</a:t>
                      </a:r>
                      <a:r>
                        <a:rPr kumimoji="0" lang="en-US" sz="2200" b="1" i="0" u="none" strike="noStrike" cap="none" normalizeH="0" baseline="0" dirty="0" err="1">
                          <a:ln>
                            <a:noFill/>
                          </a:ln>
                          <a:solidFill>
                            <a:schemeClr val="tx1"/>
                          </a:solidFill>
                          <a:effectLst/>
                          <a:latin typeface="Arial" charset="0"/>
                          <a:ea typeface="Microsoft YaHei" charset="-122"/>
                        </a:rPr>
                        <a:t>eak</a:t>
                      </a:r>
                      <a:endParaRPr kumimoji="0" lang="el-GR" sz="2200" b="1" i="0" u="none" strike="noStrike" cap="none" normalizeH="0" baseline="0" dirty="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0"/>
                  </a:ext>
                </a:extLst>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a:ln>
                            <a:noFill/>
                          </a:ln>
                          <a:solidFill>
                            <a:srgbClr val="000000"/>
                          </a:solidFill>
                          <a:effectLst/>
                          <a:latin typeface="Arial" charset="0"/>
                          <a:ea typeface="Microsoft YaHei" charset="-122"/>
                        </a:rPr>
                        <a:t>Actors</a:t>
                      </a: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a:ln>
                            <a:noFill/>
                          </a:ln>
                          <a:solidFill>
                            <a:schemeClr val="tx1"/>
                          </a:solidFill>
                          <a:effectLst/>
                          <a:latin typeface="Arial" charset="0"/>
                          <a:ea typeface="Microsoft YaHei" charset="-122"/>
                        </a:rPr>
                        <a:t>0.06</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a:ln>
                            <a:noFill/>
                          </a:ln>
                          <a:solidFill>
                            <a:schemeClr val="tx1"/>
                          </a:solidFill>
                          <a:effectLst/>
                          <a:latin typeface="Arial" charset="0"/>
                          <a:ea typeface="Microsoft YaHei" charset="-122"/>
                        </a:rPr>
                        <a:t>0.04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1"/>
                  </a:ext>
                </a:extLst>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a:ln>
                            <a:noFill/>
                          </a:ln>
                          <a:solidFill>
                            <a:srgbClr val="000000"/>
                          </a:solidFill>
                          <a:effectLst/>
                          <a:latin typeface="Arial" charset="0"/>
                          <a:ea typeface="Microsoft YaHei" charset="-122"/>
                        </a:rPr>
                        <a:t>Authors</a:t>
                      </a: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a:ln>
                            <a:noFill/>
                          </a:ln>
                          <a:solidFill>
                            <a:schemeClr val="tx1"/>
                          </a:solidFill>
                          <a:effectLst/>
                          <a:latin typeface="Arial" charset="0"/>
                          <a:ea typeface="Microsoft YaHei" charset="-122"/>
                        </a:rPr>
                        <a:t>0.145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a:ln>
                            <a:noFill/>
                          </a:ln>
                          <a:solidFill>
                            <a:schemeClr val="tx1"/>
                          </a:solidFill>
                          <a:effectLst/>
                          <a:latin typeface="Arial" charset="0"/>
                          <a:ea typeface="Microsoft YaHei" charset="-122"/>
                        </a:rPr>
                        <a:t>0.084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2"/>
                  </a:ext>
                </a:extLst>
              </a:tr>
            </a:tbl>
          </a:graphicData>
        </a:graphic>
      </p:graphicFrame>
      <p:sp>
        <p:nvSpPr>
          <p:cNvPr id="10" name="Title 9"/>
          <p:cNvSpPr>
            <a:spLocks noGrp="1"/>
          </p:cNvSpPr>
          <p:nvPr>
            <p:ph type="title"/>
          </p:nvPr>
        </p:nvSpPr>
        <p:spPr/>
        <p:txBody>
          <a:bodyPr>
            <a:normAutofit/>
          </a:bodyPr>
          <a:lstStyle/>
          <a:p>
            <a:r>
              <a:rPr lang="en-US" dirty="0"/>
              <a:t>Measuring Tie Strength</a:t>
            </a:r>
          </a:p>
        </p:txBody>
      </p:sp>
      <p:sp>
        <p:nvSpPr>
          <p:cNvPr id="11" name="Content Placeholder 10"/>
          <p:cNvSpPr>
            <a:spLocks noGrp="1"/>
          </p:cNvSpPr>
          <p:nvPr>
            <p:ph idx="1"/>
          </p:nvPr>
        </p:nvSpPr>
        <p:spPr>
          <a:xfrm>
            <a:off x="457200" y="1600200"/>
            <a:ext cx="8229600" cy="1828800"/>
          </a:xfrm>
        </p:spPr>
        <p:txBody>
          <a:bodyPr>
            <a:normAutofit fontScale="92500" lnSpcReduction="20000"/>
          </a:bodyPr>
          <a:lstStyle/>
          <a:p>
            <a:r>
              <a:rPr lang="en-US" dirty="0"/>
              <a:t>Frequent common activity may be an </a:t>
            </a:r>
            <a:r>
              <a:rPr lang="en-US" dirty="0">
                <a:solidFill>
                  <a:srgbClr val="0070C0"/>
                </a:solidFill>
              </a:rPr>
              <a:t>artifact</a:t>
            </a:r>
            <a:r>
              <a:rPr lang="en-US" dirty="0"/>
              <a:t> of frequent activity.</a:t>
            </a:r>
          </a:p>
          <a:p>
            <a:r>
              <a:rPr lang="en-US" dirty="0"/>
              <a:t>Fraction of activity </a:t>
            </a:r>
            <a:r>
              <a:rPr lang="en-US" dirty="0">
                <a:solidFill>
                  <a:schemeClr val="accent6">
                    <a:lumMod val="75000"/>
                  </a:schemeClr>
                </a:solidFill>
              </a:rPr>
              <a:t>devoted</a:t>
            </a:r>
            <a:r>
              <a:rPr lang="en-US" dirty="0"/>
              <a:t> to the relationship</a:t>
            </a:r>
          </a:p>
          <a:p>
            <a:pPr lvl="1"/>
            <a:r>
              <a:rPr lang="en-US" dirty="0">
                <a:solidFill>
                  <a:srgbClr val="C00000"/>
                </a:solidFill>
              </a:rPr>
              <a:t>Strength</a:t>
            </a:r>
            <a:r>
              <a:rPr lang="en-US" dirty="0"/>
              <a:t>: </a:t>
            </a:r>
            <a:r>
              <a:rPr lang="en-US" dirty="0" err="1"/>
              <a:t>Jaccard</a:t>
            </a:r>
            <a:r>
              <a:rPr lang="en-US" dirty="0"/>
              <a:t> Similarity of activity</a:t>
            </a: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959842" y="3260219"/>
                <a:ext cx="4184158"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a:rPr>
                        <m:t>Jaccard</m:t>
                      </m:r>
                      <m:r>
                        <a:rPr lang="en-US" i="0">
                          <a:latin typeface="Cambria Math" panose="02040503050406030204" pitchFamily="18" charset="0"/>
                        </a:rPr>
                        <m:t> </m:t>
                      </m:r>
                      <m:r>
                        <m:rPr>
                          <m:sty m:val="p"/>
                        </m:rPr>
                        <a:rPr lang="en-US" i="0">
                          <a:latin typeface="Cambria Math" panose="02040503050406030204" pitchFamily="18" charset="0"/>
                        </a:rPr>
                        <m:t>Similarity</m:t>
                      </m:r>
                      <m:r>
                        <a:rPr lang="en-US" i="0">
                          <a:latin typeface="Cambria Math"/>
                        </a:rPr>
                        <m:t>= </m:t>
                      </m:r>
                      <m:f>
                        <m:fPr>
                          <m:ctrlPr>
                            <a:rPr lang="en-US" i="1">
                              <a:latin typeface="Cambria Math" panose="02040503050406030204" pitchFamily="18" charset="0"/>
                            </a:rPr>
                          </m:ctrlPr>
                        </m:fPr>
                        <m:num>
                          <m:r>
                            <m:rPr>
                              <m:sty m:val="p"/>
                            </m:rPr>
                            <a:rPr lang="en-US" i="0">
                              <a:latin typeface="Cambria Math" panose="02040503050406030204" pitchFamily="18" charset="0"/>
                            </a:rPr>
                            <m:t>Common</m:t>
                          </m:r>
                          <m:r>
                            <a:rPr lang="en-US" i="0">
                              <a:latin typeface="Cambria Math" panose="02040503050406030204" pitchFamily="18" charset="0"/>
                            </a:rPr>
                            <m:t> </m:t>
                          </m:r>
                          <m:r>
                            <m:rPr>
                              <m:sty m:val="p"/>
                            </m:rPr>
                            <a:rPr lang="en-US" i="0">
                              <a:latin typeface="Cambria Math" panose="02040503050406030204" pitchFamily="18" charset="0"/>
                            </a:rPr>
                            <m:t>Activities</m:t>
                          </m:r>
                        </m:num>
                        <m:den>
                          <m:r>
                            <m:rPr>
                              <m:sty m:val="p"/>
                            </m:rPr>
                            <a:rPr lang="en-US" i="0">
                              <a:latin typeface="Cambria Math" panose="02040503050406030204" pitchFamily="18" charset="0"/>
                            </a:rPr>
                            <m:t>Union</m:t>
                          </m:r>
                          <m:r>
                            <a:rPr lang="en-US" i="0">
                              <a:latin typeface="Cambria Math" panose="02040503050406030204" pitchFamily="18" charset="0"/>
                            </a:rPr>
                            <m:t> </m:t>
                          </m:r>
                          <m:r>
                            <m:rPr>
                              <m:sty m:val="p"/>
                            </m:rPr>
                            <a:rPr lang="en-US" i="0">
                              <a:latin typeface="Cambria Math" panose="02040503050406030204" pitchFamily="18" charset="0"/>
                            </a:rPr>
                            <m:t>of</m:t>
                          </m:r>
                          <m:r>
                            <a:rPr lang="en-US" i="0">
                              <a:latin typeface="Cambria Math" panose="02040503050406030204" pitchFamily="18" charset="0"/>
                            </a:rPr>
                            <m:t> </m:t>
                          </m:r>
                          <m:r>
                            <m:rPr>
                              <m:sty m:val="p"/>
                            </m:rPr>
                            <a:rPr lang="en-US" i="0">
                              <a:latin typeface="Cambria Math" panose="02040503050406030204" pitchFamily="18" charset="0"/>
                            </a:rPr>
                            <m:t>Activities</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59842" y="3260219"/>
                <a:ext cx="4184158" cy="612796"/>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56481" y="5976383"/>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3025784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Strength of Weak Ties</a:t>
            </a:r>
          </a:p>
        </p:txBody>
      </p:sp>
      <p:sp>
        <p:nvSpPr>
          <p:cNvPr id="7" name="Content Placeholder 6"/>
          <p:cNvSpPr>
            <a:spLocks noGrp="1"/>
          </p:cNvSpPr>
          <p:nvPr>
            <p:ph idx="1"/>
          </p:nvPr>
        </p:nvSpPr>
        <p:spPr/>
        <p:txBody>
          <a:bodyPr>
            <a:normAutofit fontScale="85000" lnSpcReduction="10000"/>
          </a:bodyPr>
          <a:lstStyle/>
          <a:p>
            <a:r>
              <a:rPr lang="en-US" dirty="0"/>
              <a:t>[</a:t>
            </a:r>
            <a:r>
              <a:rPr lang="en-US" dirty="0" err="1"/>
              <a:t>Granovetter</a:t>
            </a:r>
            <a:r>
              <a:rPr lang="en-US" dirty="0"/>
              <a:t>] People learn information leading to </a:t>
            </a:r>
            <a:r>
              <a:rPr lang="en-US" dirty="0">
                <a:solidFill>
                  <a:schemeClr val="accent6">
                    <a:lumMod val="75000"/>
                  </a:schemeClr>
                </a:solidFill>
              </a:rPr>
              <a:t>jobs</a:t>
            </a:r>
            <a:r>
              <a:rPr lang="en-US" dirty="0"/>
              <a:t> through </a:t>
            </a:r>
            <a:r>
              <a:rPr lang="en-US" dirty="0">
                <a:solidFill>
                  <a:srgbClr val="0070C0"/>
                </a:solidFill>
              </a:rPr>
              <a:t>acquaintances</a:t>
            </a:r>
            <a:r>
              <a:rPr lang="en-US" dirty="0"/>
              <a:t> (</a:t>
            </a:r>
            <a:r>
              <a:rPr lang="en-US" dirty="0">
                <a:solidFill>
                  <a:srgbClr val="0070C0"/>
                </a:solidFill>
              </a:rPr>
              <a:t>Weak</a:t>
            </a:r>
            <a:r>
              <a:rPr lang="en-US" dirty="0"/>
              <a:t> ties) rather than </a:t>
            </a:r>
            <a:r>
              <a:rPr lang="en-US" dirty="0">
                <a:solidFill>
                  <a:srgbClr val="FF0000"/>
                </a:solidFill>
              </a:rPr>
              <a:t>close friends</a:t>
            </a:r>
            <a:r>
              <a:rPr lang="en-US" dirty="0"/>
              <a:t> (</a:t>
            </a:r>
            <a:r>
              <a:rPr lang="en-US" dirty="0">
                <a:solidFill>
                  <a:srgbClr val="FF0000"/>
                </a:solidFill>
              </a:rPr>
              <a:t>Strong</a:t>
            </a:r>
            <a:r>
              <a:rPr lang="en-US" dirty="0"/>
              <a:t> ties). </a:t>
            </a:r>
          </a:p>
          <a:p>
            <a:endParaRPr lang="en-US" dirty="0"/>
          </a:p>
          <a:p>
            <a:r>
              <a:rPr lang="en-US" dirty="0"/>
              <a:t>[</a:t>
            </a:r>
            <a:r>
              <a:rPr lang="en-US" dirty="0" err="1"/>
              <a:t>Easly</a:t>
            </a:r>
            <a:r>
              <a:rPr lang="en-US" dirty="0"/>
              <a:t> and Kleinberg] Graph theoretic formalization:</a:t>
            </a:r>
          </a:p>
          <a:p>
            <a:pPr lvl="1"/>
            <a:r>
              <a:rPr lang="en-US" dirty="0">
                <a:solidFill>
                  <a:srgbClr val="0070C0"/>
                </a:solidFill>
              </a:rPr>
              <a:t>Acquaintances</a:t>
            </a:r>
            <a:r>
              <a:rPr lang="en-US" dirty="0"/>
              <a:t> (</a:t>
            </a:r>
            <a:r>
              <a:rPr lang="en-US" dirty="0">
                <a:solidFill>
                  <a:srgbClr val="0070C0"/>
                </a:solidFill>
              </a:rPr>
              <a:t>Weak</a:t>
            </a:r>
            <a:r>
              <a:rPr lang="en-US" dirty="0"/>
              <a:t> ties) act as </a:t>
            </a:r>
            <a:r>
              <a:rPr lang="en-US" dirty="0">
                <a:solidFill>
                  <a:srgbClr val="0070C0"/>
                </a:solidFill>
              </a:rPr>
              <a:t>bridges</a:t>
            </a:r>
            <a:r>
              <a:rPr lang="en-US" dirty="0"/>
              <a:t> between </a:t>
            </a:r>
            <a:r>
              <a:rPr lang="en-US" dirty="0">
                <a:solidFill>
                  <a:schemeClr val="accent6">
                    <a:lumMod val="75000"/>
                  </a:schemeClr>
                </a:solidFill>
              </a:rPr>
              <a:t>different</a:t>
            </a:r>
            <a:r>
              <a:rPr lang="en-US" dirty="0"/>
              <a:t> </a:t>
            </a:r>
            <a:r>
              <a:rPr lang="en-US" dirty="0">
                <a:solidFill>
                  <a:schemeClr val="accent6">
                    <a:lumMod val="75000"/>
                  </a:schemeClr>
                </a:solidFill>
              </a:rPr>
              <a:t>groups</a:t>
            </a:r>
            <a:r>
              <a:rPr lang="en-US" dirty="0"/>
              <a:t> of people with access to different sources of information.</a:t>
            </a:r>
          </a:p>
          <a:p>
            <a:pPr lvl="1"/>
            <a:r>
              <a:rPr lang="en-US" dirty="0">
                <a:solidFill>
                  <a:srgbClr val="FF0000"/>
                </a:solidFill>
              </a:rPr>
              <a:t>Close friends </a:t>
            </a:r>
            <a:r>
              <a:rPr lang="en-US" dirty="0"/>
              <a:t>(</a:t>
            </a:r>
            <a:r>
              <a:rPr lang="en-US" dirty="0">
                <a:solidFill>
                  <a:srgbClr val="FF0000"/>
                </a:solidFill>
              </a:rPr>
              <a:t>Strong</a:t>
            </a:r>
            <a:r>
              <a:rPr lang="en-US" dirty="0"/>
              <a:t> ties) belong to the </a:t>
            </a:r>
            <a:r>
              <a:rPr lang="en-US" dirty="0">
                <a:solidFill>
                  <a:srgbClr val="FF0000"/>
                </a:solidFill>
              </a:rPr>
              <a:t>same group </a:t>
            </a:r>
            <a:r>
              <a:rPr lang="en-US" dirty="0"/>
              <a:t>of people, and are exposed to similar sources of information.</a:t>
            </a:r>
          </a:p>
          <a:p>
            <a:endParaRPr lang="en-US" dirty="0"/>
          </a:p>
        </p:txBody>
      </p:sp>
    </p:spTree>
    <p:extLst>
      <p:ext uri="{BB962C8B-B14F-4D97-AF65-F5344CB8AC3E}">
        <p14:creationId xmlns:p14="http://schemas.microsoft.com/office/powerpoint/2010/main" val="3507606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861048"/>
            <a:ext cx="5486669" cy="2608935"/>
          </a:xfrm>
          <a:prstGeom prst="rect">
            <a:avLst/>
          </a:prstGeom>
        </p:spPr>
      </p:pic>
      <p:sp>
        <p:nvSpPr>
          <p:cNvPr id="3" name="Title 2"/>
          <p:cNvSpPr>
            <a:spLocks noGrp="1"/>
          </p:cNvSpPr>
          <p:nvPr>
            <p:ph type="title"/>
          </p:nvPr>
        </p:nvSpPr>
        <p:spPr/>
        <p:txBody>
          <a:bodyPr/>
          <a:lstStyle/>
          <a:p>
            <a:r>
              <a:rPr lang="en-US" dirty="0"/>
              <a:t>Datasets with known communities</a:t>
            </a:r>
          </a:p>
        </p:txBody>
      </p:sp>
      <p:sp>
        <p:nvSpPr>
          <p:cNvPr id="7" name="Content Placeholder 6"/>
          <p:cNvSpPr>
            <a:spLocks noGrp="1"/>
          </p:cNvSpPr>
          <p:nvPr>
            <p:ph idx="1"/>
          </p:nvPr>
        </p:nvSpPr>
        <p:spPr/>
        <p:txBody>
          <a:bodyPr/>
          <a:lstStyle/>
          <a:p>
            <a:r>
              <a:rPr lang="en-US" dirty="0">
                <a:solidFill>
                  <a:schemeClr val="accent6">
                    <a:lumMod val="75000"/>
                  </a:schemeClr>
                </a:solidFill>
              </a:rPr>
              <a:t>Amazon Books</a:t>
            </a:r>
          </a:p>
          <a:p>
            <a:pPr lvl="1"/>
            <a:r>
              <a:rPr lang="en-US" dirty="0"/>
              <a:t>US Politics books : liberal, conservative, neutral.</a:t>
            </a:r>
          </a:p>
          <a:p>
            <a:r>
              <a:rPr lang="en-US" dirty="0">
                <a:solidFill>
                  <a:schemeClr val="accent6">
                    <a:lumMod val="75000"/>
                  </a:schemeClr>
                </a:solidFill>
              </a:rPr>
              <a:t>Karate Club</a:t>
            </a:r>
          </a:p>
          <a:p>
            <a:pPr lvl="1"/>
            <a:r>
              <a:rPr lang="en-US" dirty="0"/>
              <a:t>Two fractions within the members of the club.</a:t>
            </a:r>
          </a:p>
          <a:p>
            <a:endParaRPr lang="en-US" dirty="0"/>
          </a:p>
        </p:txBody>
      </p:sp>
      <p:sp>
        <p:nvSpPr>
          <p:cNvPr id="4" name="Θέση αριθμού διαφάνειας 3"/>
          <p:cNvSpPr>
            <a:spLocks noGrp="1"/>
          </p:cNvSpPr>
          <p:nvPr>
            <p:ph type="sldNum" sz="quarter" idx="12"/>
          </p:nvPr>
        </p:nvSpPr>
        <p:spPr/>
        <p:txBody>
          <a:bodyPr/>
          <a:lstStyle/>
          <a:p>
            <a:fld id="{8FAF726C-5BAC-430E-B9E3-27E896F850A6}" type="slidenum">
              <a:rPr lang="el-GR" smtClean="0"/>
              <a:pPr/>
              <a:t>64</a:t>
            </a:fld>
            <a:endParaRPr lang="el-GR"/>
          </a:p>
        </p:txBody>
      </p:sp>
    </p:spTree>
    <p:extLst>
      <p:ext uri="{BB962C8B-B14F-4D97-AF65-F5344CB8AC3E}">
        <p14:creationId xmlns:p14="http://schemas.microsoft.com/office/powerpoint/2010/main" val="487344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364" name="Group 4"/>
              <p:cNvGraphicFramePr>
                <a:graphicFrameLocks noGrp="1"/>
              </p:cNvGraphicFramePr>
              <p:nvPr/>
            </p:nvGraphicFramePr>
            <p:xfrm>
              <a:off x="1447800" y="3962400"/>
              <a:ext cx="5486670" cy="1596411"/>
            </p:xfrm>
            <a:graphic>
              <a:graphicData uri="http://schemas.openxmlformats.org/drawingml/2006/table">
                <a:tbl>
                  <a:tblPr/>
                  <a:tblGrid>
                    <a:gridCol w="2871931">
                      <a:extLst>
                        <a:ext uri="{9D8B030D-6E8A-4147-A177-3AD203B41FA5}">
                          <a16:colId xmlns:a16="http://schemas.microsoft.com/office/drawing/2014/main" val="20000"/>
                        </a:ext>
                      </a:extLst>
                    </a:gridCol>
                    <a:gridCol w="1402283">
                      <a:extLst>
                        <a:ext uri="{9D8B030D-6E8A-4147-A177-3AD203B41FA5}">
                          <a16:colId xmlns:a16="http://schemas.microsoft.com/office/drawing/2014/main" val="20001"/>
                        </a:ext>
                      </a:extLst>
                    </a:gridCol>
                    <a:gridCol w="1212456">
                      <a:extLst>
                        <a:ext uri="{9D8B030D-6E8A-4147-A177-3AD203B41FA5}">
                          <a16:colId xmlns:a16="http://schemas.microsoft.com/office/drawing/2014/main" val="20002"/>
                        </a:ext>
                      </a:extLst>
                    </a:gridCol>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FF0000"/>
                                        </a:solidFill>
                                        <a:effectLst/>
                                        <a:latin typeface="Cambria Math" panose="02040503050406030204" pitchFamily="18" charset="0"/>
                                        <a:ea typeface="Microsoft YaHei" charset="-122"/>
                                      </a:rPr>
                                    </m:ctrlPr>
                                  </m:sSubPr>
                                  <m:e>
                                    <m:r>
                                      <a:rPr kumimoji="0" lang="en-US" sz="2200" b="0" i="1" u="none" strike="noStrike" cap="none" normalizeH="0" baseline="0" smtClean="0">
                                        <a:ln>
                                          <a:noFill/>
                                        </a:ln>
                                        <a:solidFill>
                                          <a:srgbClr val="FF0000"/>
                                        </a:solidFill>
                                        <a:effectLst/>
                                        <a:latin typeface="Cambria Math"/>
                                        <a:ea typeface="Microsoft YaHei" charset="-122"/>
                                      </a:rPr>
                                      <m:t>𝑃</m:t>
                                    </m:r>
                                  </m:e>
                                  <m:sub>
                                    <m:r>
                                      <a:rPr kumimoji="0" lang="en-US" sz="2200" b="0" i="1" u="none" strike="noStrike" cap="none" normalizeH="0" baseline="0" smtClean="0">
                                        <a:ln>
                                          <a:noFill/>
                                        </a:ln>
                                        <a:solidFill>
                                          <a:srgbClr val="FF0000"/>
                                        </a:solidFill>
                                        <a:effectLst/>
                                        <a:latin typeface="Cambria Math"/>
                                        <a:ea typeface="Microsoft YaHei" charset="-122"/>
                                      </a:rPr>
                                      <m:t>𝑆</m:t>
                                    </m:r>
                                  </m:sub>
                                </m:sSub>
                              </m:oMath>
                            </m:oMathPara>
                          </a14:m>
                          <a:endParaRPr kumimoji="0" lang="el-GR" sz="2200" b="0" i="0" u="none" strike="noStrike" cap="none" normalizeH="0" baseline="0" dirty="0">
                            <a:ln>
                              <a:noFill/>
                            </a:ln>
                            <a:solidFill>
                              <a:srgbClr val="FF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0000FF"/>
                                        </a:solidFill>
                                        <a:effectLst/>
                                        <a:latin typeface="Cambria Math" panose="02040503050406030204" pitchFamily="18" charset="0"/>
                                        <a:ea typeface="Microsoft YaHei" charset="-122"/>
                                      </a:rPr>
                                    </m:ctrlPr>
                                  </m:sSubPr>
                                  <m:e>
                                    <m:r>
                                      <a:rPr kumimoji="0" lang="en-US" sz="2200" b="0" i="1" u="none" strike="noStrike" cap="none" normalizeH="0" baseline="0" smtClean="0">
                                        <a:ln>
                                          <a:noFill/>
                                        </a:ln>
                                        <a:solidFill>
                                          <a:srgbClr val="0000FF"/>
                                        </a:solidFill>
                                        <a:effectLst/>
                                        <a:latin typeface="Cambria Math"/>
                                        <a:ea typeface="Microsoft YaHei" charset="-122"/>
                                      </a:rPr>
                                      <m:t>𝑅</m:t>
                                    </m:r>
                                  </m:e>
                                  <m:sub>
                                    <m:r>
                                      <a:rPr kumimoji="0" lang="en-US" sz="2200" b="0" i="1" u="none" strike="noStrike" cap="none" normalizeH="0" baseline="0" smtClean="0">
                                        <a:ln>
                                          <a:noFill/>
                                        </a:ln>
                                        <a:solidFill>
                                          <a:srgbClr val="0000FF"/>
                                        </a:solidFill>
                                        <a:effectLst/>
                                        <a:latin typeface="Cambria Math"/>
                                        <a:ea typeface="Microsoft YaHei" charset="-122"/>
                                      </a:rPr>
                                      <m:t>𝑊</m:t>
                                    </m:r>
                                  </m:sub>
                                </m:sSub>
                              </m:oMath>
                            </m:oMathPara>
                          </a14:m>
                          <a:endParaRPr kumimoji="0" lang="el-GR" sz="2200" b="0" i="0" u="none" strike="noStrike" cap="none" normalizeH="0" baseline="0" dirty="0">
                            <a:ln>
                              <a:noFill/>
                            </a:ln>
                            <a:solidFill>
                              <a:srgbClr val="0000FF"/>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0"/>
                      </a:ext>
                    </a:extLst>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a:ln>
                                <a:noFill/>
                              </a:ln>
                              <a:solidFill>
                                <a:srgbClr val="000000"/>
                              </a:solidFill>
                              <a:effectLst/>
                              <a:latin typeface="Arial" charset="0"/>
                              <a:ea typeface="Microsoft YaHei" charset="-122"/>
                            </a:rPr>
                            <a:t>Karate</a:t>
                          </a:r>
                          <a:r>
                            <a:rPr kumimoji="0" lang="el-GR" sz="2200" b="0" i="0" u="none" strike="noStrike" cap="none" normalizeH="0" baseline="0" dirty="0">
                              <a:ln>
                                <a:noFill/>
                              </a:ln>
                              <a:solidFill>
                                <a:srgbClr val="000000"/>
                              </a:solidFill>
                              <a:effectLst/>
                              <a:latin typeface="Arial" charset="0"/>
                              <a:ea typeface="Microsoft YaHei" charset="-122"/>
                            </a:rPr>
                            <a:t> </a:t>
                          </a:r>
                          <a:r>
                            <a:rPr kumimoji="0" lang="el-GR" sz="2200" b="0" i="0" u="none" strike="noStrike" cap="none" normalizeH="0" baseline="0" dirty="0" err="1">
                              <a:ln>
                                <a:noFill/>
                              </a:ln>
                              <a:solidFill>
                                <a:srgbClr val="000000"/>
                              </a:solidFill>
                              <a:effectLst/>
                              <a:latin typeface="Arial" charset="0"/>
                              <a:ea typeface="Microsoft YaHei" charset="-122"/>
                            </a:rPr>
                            <a:t>Club</a:t>
                          </a:r>
                          <a:endParaRPr kumimoji="0" lang="el-GR" sz="2200" b="0" i="0" u="none" strike="noStrike" cap="none" normalizeH="0" baseline="0" dirty="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1"/>
                      </a:ext>
                    </a:extLst>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extLst>
                      <a:ext uri="{0D108BD9-81ED-4DB2-BD59-A6C34878D82A}">
                        <a16:rowId xmlns:a16="http://schemas.microsoft.com/office/drawing/2014/main" val="10002"/>
                      </a:ext>
                    </a:extLst>
                  </a:tr>
                </a:tbl>
              </a:graphicData>
            </a:graphic>
          </p:graphicFrame>
        </mc:Choice>
        <mc:Fallback xmlns="">
          <p:graphicFrame>
            <p:nvGraphicFramePr>
              <p:cNvPr id="15364" name="Group 4"/>
              <p:cNvGraphicFramePr>
                <a:graphicFrameLocks noGrp="1"/>
              </p:cNvGraphicFramePr>
              <p:nvPr>
                <p:extLst>
                  <p:ext uri="{D42A27DB-BD31-4B8C-83A1-F6EECF244321}">
                    <p14:modId xmlns:p14="http://schemas.microsoft.com/office/powerpoint/2010/main" val="2505145846"/>
                  </p:ext>
                </p:extLst>
              </p:nvPr>
            </p:nvGraphicFramePr>
            <p:xfrm>
              <a:off x="1447800" y="3962400"/>
              <a:ext cx="5486670" cy="1596411"/>
            </p:xfrm>
            <a:graphic>
              <a:graphicData uri="http://schemas.openxmlformats.org/drawingml/2006/table">
                <a:tbl>
                  <a:tblPr/>
                  <a:tblGrid>
                    <a:gridCol w="2871931"/>
                    <a:gridCol w="1402283"/>
                    <a:gridCol w="1212456"/>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205652" t="-2299" r="-87391" b="-214943"/>
                          </a:stretch>
                        </a:blip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53266" t="-2299" r="-1005" b="-214943"/>
                          </a:stretch>
                        </a:blip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smtClean="0">
                              <a:ln>
                                <a:noFill/>
                              </a:ln>
                              <a:solidFill>
                                <a:srgbClr val="000000"/>
                              </a:solidFill>
                              <a:effectLst/>
                              <a:latin typeface="Arial" charset="0"/>
                              <a:ea typeface="Microsoft YaHei" charset="-122"/>
                            </a:rPr>
                            <a:t>Karate</a:t>
                          </a:r>
                          <a:r>
                            <a:rPr kumimoji="0" lang="el-GR" sz="2200" b="0" i="0" u="none" strike="noStrike" cap="none" normalizeH="0" baseline="0" dirty="0" smtClean="0">
                              <a:ln>
                                <a:noFill/>
                              </a:ln>
                              <a:solidFill>
                                <a:srgbClr val="000000"/>
                              </a:solidFill>
                              <a:effectLst/>
                              <a:latin typeface="Arial" charset="0"/>
                              <a:ea typeface="Microsoft YaHei" charset="-122"/>
                            </a:rPr>
                            <a:t> </a:t>
                          </a:r>
                          <a:r>
                            <a:rPr kumimoji="0" lang="el-GR" sz="2200" b="0" i="0" u="none" strike="noStrike" cap="none" normalizeH="0" baseline="0" dirty="0" err="1" smtClean="0">
                              <a:ln>
                                <a:noFill/>
                              </a:ln>
                              <a:solidFill>
                                <a:srgbClr val="000000"/>
                              </a:solidFill>
                              <a:effectLst/>
                              <a:latin typeface="Arial" charset="0"/>
                              <a:ea typeface="Microsoft YaHei" charset="-122"/>
                            </a:rPr>
                            <a:t>Club</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smtClean="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mc:Fallback>
      </mc:AlternateContent>
      <p:sp>
        <p:nvSpPr>
          <p:cNvPr id="3" name="Title 2"/>
          <p:cNvSpPr>
            <a:spLocks noGrp="1"/>
          </p:cNvSpPr>
          <p:nvPr>
            <p:ph type="title"/>
          </p:nvPr>
        </p:nvSpPr>
        <p:spPr/>
        <p:txBody>
          <a:bodyPr/>
          <a:lstStyle/>
          <a:p>
            <a:r>
              <a:rPr lang="en-US" dirty="0"/>
              <a:t>Weak Edges as Bridges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1600200"/>
                <a:ext cx="9144000" cy="2362200"/>
              </a:xfrm>
            </p:spPr>
            <p:txBody>
              <a:bodyPr>
                <a:normAutofit fontScale="85000" lnSpcReduction="10000"/>
              </a:bodyPr>
              <a:lstStyle/>
              <a:p>
                <a:r>
                  <a:rPr lang="en-US" dirty="0"/>
                  <a:t>Edges between communities (</a:t>
                </a:r>
                <a:r>
                  <a:rPr lang="en-US" dirty="0">
                    <a:solidFill>
                      <a:srgbClr val="0070C0"/>
                    </a:solidFill>
                  </a:rPr>
                  <a:t>inter-community</a:t>
                </a:r>
                <a:r>
                  <a:rPr lang="en-US" dirty="0"/>
                  <a:t>) ⇒ </a:t>
                </a:r>
                <a:r>
                  <a:rPr lang="en-US" dirty="0">
                    <a:solidFill>
                      <a:srgbClr val="0070C0"/>
                    </a:solidFill>
                  </a:rPr>
                  <a:t>Weak</a:t>
                </a:r>
                <a:endParaRPr lang="en-US" dirty="0"/>
              </a:p>
              <a:p>
                <a:pPr lvl="1"/>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smtClean="0">
                            <a:solidFill>
                              <a:srgbClr val="0070C0"/>
                            </a:solidFill>
                            <a:latin typeface="Cambria Math" panose="02040503050406030204" pitchFamily="18" charset="0"/>
                          </a:rPr>
                          <m:t>𝑅</m:t>
                        </m:r>
                      </m:e>
                      <m:sub>
                        <m:r>
                          <a:rPr lang="en-US" i="1" dirty="0" smtClean="0">
                            <a:solidFill>
                              <a:srgbClr val="0070C0"/>
                            </a:solidFill>
                            <a:latin typeface="Cambria Math" panose="02040503050406030204" pitchFamily="18" charset="0"/>
                          </a:rPr>
                          <m:t>𝑊</m:t>
                        </m:r>
                      </m:sub>
                    </m:sSub>
                    <m:r>
                      <a:rPr lang="en-US" i="1" dirty="0" smtClean="0">
                        <a:latin typeface="Cambria Math" panose="02040503050406030204" pitchFamily="18" charset="0"/>
                      </a:rPr>
                      <m:t> </m:t>
                    </m:r>
                  </m:oMath>
                </a14:m>
                <a:r>
                  <a:rPr lang="en-US" dirty="0"/>
                  <a:t>= Fraction of inter-community edges that are labeled Weak.</a:t>
                </a:r>
              </a:p>
              <a:p>
                <a:r>
                  <a:rPr lang="en-US" dirty="0">
                    <a:solidFill>
                      <a:srgbClr val="FF0000"/>
                    </a:solidFill>
                  </a:rPr>
                  <a:t>Strong</a:t>
                </a:r>
                <a:r>
                  <a:rPr lang="en-US" dirty="0"/>
                  <a:t> ⇒ Edges within the community (</a:t>
                </a:r>
                <a:r>
                  <a:rPr lang="en-US" dirty="0">
                    <a:solidFill>
                      <a:srgbClr val="FF0000"/>
                    </a:solidFill>
                  </a:rPr>
                  <a:t>intra-community</a:t>
                </a:r>
                <a:r>
                  <a:rPr lang="en-US" dirty="0"/>
                  <a:t>).</a:t>
                </a:r>
              </a:p>
              <a:p>
                <a:pPr lvl="1"/>
                <a14:m>
                  <m:oMath xmlns:m="http://schemas.openxmlformats.org/officeDocument/2006/math">
                    <m:sSub>
                      <m:sSubPr>
                        <m:ctrlPr>
                          <a:rPr lang="en-US"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𝑆</m:t>
                        </m:r>
                      </m:sub>
                    </m:sSub>
                    <m:r>
                      <a:rPr lang="en-US" i="1" dirty="0" smtClean="0">
                        <a:latin typeface="Cambria Math" panose="02040503050406030204" pitchFamily="18" charset="0"/>
                      </a:rPr>
                      <m:t> </m:t>
                    </m:r>
                  </m:oMath>
                </a14:m>
                <a:r>
                  <a:rPr lang="en-US" dirty="0"/>
                  <a:t>= Fraction of Strong edges that are intra-community edges</a:t>
                </a:r>
              </a:p>
              <a:p>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1600200"/>
                <a:ext cx="9144000" cy="2362200"/>
              </a:xfrm>
              <a:blipFill rotWithShape="0">
                <a:blip r:embed="rId4"/>
                <a:stretch>
                  <a:fillRect l="-1133" t="-4910"/>
                </a:stretch>
              </a:blipFill>
            </p:spPr>
            <p:txBody>
              <a:bodyPr/>
              <a:lstStyle/>
              <a:p>
                <a:r>
                  <a:rPr lang="en-US">
                    <a:noFill/>
                  </a:rPr>
                  <a:t> </a:t>
                </a:r>
              </a:p>
            </p:txBody>
          </p:sp>
        </mc:Fallback>
      </mc:AlternateContent>
    </p:spTree>
    <p:extLst>
      <p:ext uri="{BB962C8B-B14F-4D97-AF65-F5344CB8AC3E}">
        <p14:creationId xmlns:p14="http://schemas.microsoft.com/office/powerpoint/2010/main" val="2307032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30"/>
          <p:cNvSpPr>
            <a:spLocks noChangeArrowheads="1"/>
          </p:cNvSpPr>
          <p:nvPr/>
        </p:nvSpPr>
        <p:spPr bwMode="auto">
          <a:xfrm>
            <a:off x="3151988" y="772177"/>
            <a:ext cx="2743335" cy="631981"/>
          </a:xfrm>
          <a:prstGeom prst="roundRect">
            <a:avLst>
              <a:gd name="adj" fmla="val 287"/>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1620" rIns="81638" bIns="40819" anchor="ctr"/>
          <a:lstStyle/>
          <a:p>
            <a:pPr algn="ctr">
              <a:tabLst>
                <a:tab pos="656650" algn="l"/>
                <a:tab pos="1313299" algn="l"/>
                <a:tab pos="1969949" algn="l"/>
              </a:tabLst>
            </a:pPr>
            <a:r>
              <a:rPr lang="el-GR" sz="2358">
                <a:solidFill>
                  <a:srgbClr val="000000"/>
                </a:solidFill>
              </a:rPr>
              <a:t>Karate Club graph</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65" y="1861381"/>
            <a:ext cx="8091581" cy="3847581"/>
          </a:xfrm>
          <a:prstGeom prst="rect">
            <a:avLst/>
          </a:prstGeom>
        </p:spPr>
      </p:pic>
      <p:sp>
        <p:nvSpPr>
          <p:cNvPr id="9" name="Θέση αριθμού διαφάνειας 8"/>
          <p:cNvSpPr>
            <a:spLocks noGrp="1"/>
          </p:cNvSpPr>
          <p:nvPr>
            <p:ph type="sldNum" sz="quarter" idx="11"/>
          </p:nvPr>
        </p:nvSpPr>
        <p:spPr/>
        <p:txBody>
          <a:bodyPr/>
          <a:lstStyle/>
          <a:p>
            <a:fld id="{8FAF726C-5BAC-430E-B9E3-27E896F850A6}" type="slidenum">
              <a:rPr lang="el-GR" smtClean="0"/>
              <a:pPr/>
              <a:t>66</a:t>
            </a:fld>
            <a:endParaRPr lang="el-GR"/>
          </a:p>
        </p:txBody>
      </p:sp>
      <p:sp>
        <p:nvSpPr>
          <p:cNvPr id="2" name="Ελεύθερη σχεδίαση 1"/>
          <p:cNvSpPr/>
          <p:nvPr/>
        </p:nvSpPr>
        <p:spPr>
          <a:xfrm>
            <a:off x="4049460" y="1665428"/>
            <a:ext cx="885903" cy="4451328"/>
          </a:xfrm>
          <a:custGeom>
            <a:avLst/>
            <a:gdLst>
              <a:gd name="connsiteX0" fmla="*/ 976646 w 976646"/>
              <a:gd name="connsiteY0" fmla="*/ 0 h 4907280"/>
              <a:gd name="connsiteX1" fmla="*/ 687086 w 976646"/>
              <a:gd name="connsiteY1" fmla="*/ 2164080 h 4907280"/>
              <a:gd name="connsiteX2" fmla="*/ 1286 w 976646"/>
              <a:gd name="connsiteY2" fmla="*/ 3322320 h 4907280"/>
              <a:gd name="connsiteX3" fmla="*/ 549926 w 976646"/>
              <a:gd name="connsiteY3" fmla="*/ 4907280 h 4907280"/>
            </a:gdLst>
            <a:ahLst/>
            <a:cxnLst>
              <a:cxn ang="0">
                <a:pos x="connsiteX0" y="connsiteY0"/>
              </a:cxn>
              <a:cxn ang="0">
                <a:pos x="connsiteX1" y="connsiteY1"/>
              </a:cxn>
              <a:cxn ang="0">
                <a:pos x="connsiteX2" y="connsiteY2"/>
              </a:cxn>
              <a:cxn ang="0">
                <a:pos x="connsiteX3" y="connsiteY3"/>
              </a:cxn>
            </a:cxnLst>
            <a:rect l="l" t="t" r="r" b="b"/>
            <a:pathLst>
              <a:path w="976646" h="4907280">
                <a:moveTo>
                  <a:pt x="976646" y="0"/>
                </a:moveTo>
                <a:cubicBezTo>
                  <a:pt x="913146" y="805180"/>
                  <a:pt x="849646" y="1610360"/>
                  <a:pt x="687086" y="2164080"/>
                </a:cubicBezTo>
                <a:cubicBezTo>
                  <a:pt x="524526" y="2717800"/>
                  <a:pt x="24146" y="2865120"/>
                  <a:pt x="1286" y="3322320"/>
                </a:cubicBezTo>
                <a:cubicBezTo>
                  <a:pt x="-21574" y="3779520"/>
                  <a:pt x="264176" y="4343400"/>
                  <a:pt x="549926" y="4907280"/>
                </a:cubicBezTo>
              </a:path>
            </a:pathLst>
          </a:cu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Tree>
    <p:extLst>
      <p:ext uri="{BB962C8B-B14F-4D97-AF65-F5344CB8AC3E}">
        <p14:creationId xmlns:p14="http://schemas.microsoft.com/office/powerpoint/2010/main" val="4286510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a:t>
            </a: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a:t>Allow for </a:t>
            </a:r>
            <a:r>
              <a:rPr lang="en-US" dirty="0">
                <a:solidFill>
                  <a:schemeClr val="accent6">
                    <a:lumMod val="75000"/>
                  </a:schemeClr>
                </a:solidFill>
              </a:rPr>
              <a:t>edge additions</a:t>
            </a:r>
          </a:p>
          <a:p>
            <a:endParaRPr lang="en-US" dirty="0"/>
          </a:p>
          <a:p>
            <a:endParaRPr lang="en-US" dirty="0"/>
          </a:p>
          <a:p>
            <a:endParaRPr lang="en-US" dirty="0"/>
          </a:p>
          <a:p>
            <a:endParaRPr lang="en-US" dirty="0"/>
          </a:p>
          <a:p>
            <a:pPr lvl="1"/>
            <a:r>
              <a:rPr lang="en-US" dirty="0"/>
              <a:t>Still a </a:t>
            </a:r>
            <a:r>
              <a:rPr lang="en-US" dirty="0">
                <a:solidFill>
                  <a:srgbClr val="0070C0"/>
                </a:solidFill>
              </a:rPr>
              <a:t>coverage problem</a:t>
            </a:r>
            <a:r>
              <a:rPr lang="en-US" dirty="0"/>
              <a:t>: an open triangle can be covered  with either a weak edge or an added edge</a:t>
            </a:r>
          </a:p>
          <a:p>
            <a:r>
              <a:rPr lang="en-US" dirty="0"/>
              <a:t>Allow</a:t>
            </a:r>
            <a:r>
              <a:rPr lang="en-US" dirty="0">
                <a:solidFill>
                  <a:srgbClr val="0070C0"/>
                </a:solidFill>
              </a:rPr>
              <a:t> k </a:t>
            </a:r>
            <a:r>
              <a:rPr lang="en-US" dirty="0">
                <a:solidFill>
                  <a:schemeClr val="accent6">
                    <a:lumMod val="75000"/>
                  </a:schemeClr>
                </a:solidFill>
              </a:rPr>
              <a:t>types of strong </a:t>
            </a:r>
            <a:r>
              <a:rPr lang="en-US" dirty="0"/>
              <a:t>of edges</a:t>
            </a:r>
          </a:p>
          <a:p>
            <a:pPr lvl="1"/>
            <a:r>
              <a:rPr lang="en-US" dirty="0">
                <a:solidFill>
                  <a:srgbClr val="C00000"/>
                </a:solidFill>
              </a:rPr>
              <a:t>Vertex Coloring </a:t>
            </a:r>
            <a:r>
              <a:rPr lang="en-US" dirty="0"/>
              <a:t>of the </a:t>
            </a:r>
            <a:r>
              <a:rPr lang="en-US" dirty="0">
                <a:solidFill>
                  <a:schemeClr val="accent5">
                    <a:lumMod val="75000"/>
                  </a:schemeClr>
                </a:solidFill>
              </a:rPr>
              <a:t>dual graph </a:t>
            </a:r>
            <a:r>
              <a:rPr lang="en-US" dirty="0"/>
              <a:t>with a neutral color</a:t>
            </a:r>
          </a:p>
          <a:p>
            <a:pPr lvl="1"/>
            <a:r>
              <a:rPr lang="en-US" dirty="0"/>
              <a:t>Approximation algorithm for </a:t>
            </a:r>
            <a:r>
              <a:rPr lang="en-US" dirty="0">
                <a:solidFill>
                  <a:srgbClr val="0070C0"/>
                </a:solidFill>
              </a:rPr>
              <a:t>k=2</a:t>
            </a:r>
            <a:r>
              <a:rPr lang="en-US" dirty="0"/>
              <a:t> types, hard to approximate for </a:t>
            </a:r>
            <a:r>
              <a:rPr lang="en-US" dirty="0">
                <a:solidFill>
                  <a:srgbClr val="0070C0"/>
                </a:solidFill>
              </a:rPr>
              <a:t>k &gt; 2</a:t>
            </a:r>
          </a:p>
        </p:txBody>
      </p:sp>
      <p:sp>
        <p:nvSpPr>
          <p:cNvPr id="4" name="AutoShape 37"/>
          <p:cNvSpPr>
            <a:spLocks noChangeArrowheads="1"/>
          </p:cNvSpPr>
          <p:nvPr/>
        </p:nvSpPr>
        <p:spPr bwMode="auto">
          <a:xfrm>
            <a:off x="4799380" y="2723727"/>
            <a:ext cx="590267" cy="717997"/>
          </a:xfrm>
          <a:prstGeom prst="rightArrow">
            <a:avLst>
              <a:gd name="adj1" fmla="val 50000"/>
              <a:gd name="adj2" fmla="val 25000"/>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51771"/>
            <a:ext cx="2079472" cy="189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838312" y="2151771"/>
            <a:ext cx="2039815" cy="1892691"/>
            <a:chOff x="6210923" y="2343707"/>
            <a:chExt cx="2458292" cy="244458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923" y="2343707"/>
              <a:ext cx="2458292" cy="24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εία γραμμή σύνδεσης 41"/>
            <p:cNvCxnSpPr/>
            <p:nvPr/>
          </p:nvCxnSpPr>
          <p:spPr>
            <a:xfrm>
              <a:off x="6580983" y="4009799"/>
              <a:ext cx="720080" cy="4341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690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a:solidFill>
                  <a:schemeClr val="accent6">
                    <a:lumMod val="75000"/>
                  </a:schemeClr>
                </a:solidFill>
              </a:rPr>
              <a:t>References</a:t>
            </a:r>
          </a:p>
        </p:txBody>
      </p:sp>
      <p:sp>
        <p:nvSpPr>
          <p:cNvPr id="4" name="TextBox 3"/>
          <p:cNvSpPr txBox="1"/>
          <p:nvPr/>
        </p:nvSpPr>
        <p:spPr>
          <a:xfrm>
            <a:off x="323528" y="2564904"/>
            <a:ext cx="8568952" cy="2246769"/>
          </a:xfrm>
          <a:prstGeom prst="rect">
            <a:avLst/>
          </a:prstGeom>
          <a:noFill/>
        </p:spPr>
        <p:txBody>
          <a:bodyPr wrap="square" rtlCol="0">
            <a:spAutoFit/>
          </a:bodyPr>
          <a:lstStyle/>
          <a:p>
            <a:r>
              <a:rPr lang="en-US" sz="2000" dirty="0"/>
              <a:t>Networks, Crowds, and Markets  (Chapter 3</a:t>
            </a:r>
            <a:r>
              <a:rPr lang="en-US" sz="2000"/>
              <a:t>, 5</a:t>
            </a:r>
            <a:r>
              <a:rPr lang="en-US" sz="2000" dirty="0"/>
              <a:t>)</a:t>
            </a:r>
          </a:p>
          <a:p>
            <a:endParaRPr lang="en-US" sz="2000" dirty="0"/>
          </a:p>
          <a:p>
            <a:r>
              <a:rPr lang="en-US" sz="2000" dirty="0"/>
              <a:t>S. </a:t>
            </a:r>
            <a:r>
              <a:rPr lang="en-US" sz="2000" dirty="0" err="1"/>
              <a:t>Sintos</a:t>
            </a:r>
            <a:r>
              <a:rPr lang="en-US" sz="2000" dirty="0"/>
              <a:t>, P. </a:t>
            </a:r>
            <a:r>
              <a:rPr lang="en-US" sz="2000" dirty="0" err="1"/>
              <a:t>Tsaparas</a:t>
            </a:r>
            <a:r>
              <a:rPr lang="en-US" sz="2000" dirty="0"/>
              <a:t>, Using Strong Triadic Closure to Characterize Ties in Social Networks. ACM International Conference on Knowledge Discovery and Data Mining (KDD),  August 2014</a:t>
            </a:r>
          </a:p>
          <a:p>
            <a:endParaRPr lang="en-US" sz="2000" dirty="0">
              <a:solidFill>
                <a:schemeClr val="tx2">
                  <a:lumMod val="75000"/>
                </a:schemeClr>
              </a:solidFill>
            </a:endParaRPr>
          </a:p>
          <a:p>
            <a:endParaRPr lang="en-US" sz="2000" dirty="0">
              <a:solidFill>
                <a:schemeClr val="tx2">
                  <a:lumMod val="75000"/>
                </a:schemeClr>
              </a:solidFill>
            </a:endParaRPr>
          </a:p>
        </p:txBody>
      </p:sp>
    </p:spTree>
    <p:extLst>
      <p:ext uri="{BB962C8B-B14F-4D97-AF65-F5344CB8AC3E}">
        <p14:creationId xmlns:p14="http://schemas.microsoft.com/office/powerpoint/2010/main" val="110515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Triadic Closure</a:t>
            </a:r>
          </a:p>
        </p:txBody>
      </p:sp>
      <p:sp>
        <p:nvSpPr>
          <p:cNvPr id="3" name="TextBox 2"/>
          <p:cNvSpPr txBox="1"/>
          <p:nvPr/>
        </p:nvSpPr>
        <p:spPr>
          <a:xfrm>
            <a:off x="395536" y="1196752"/>
            <a:ext cx="7858180" cy="830997"/>
          </a:xfrm>
          <a:prstGeom prst="rect">
            <a:avLst/>
          </a:prstGeom>
          <a:noFill/>
        </p:spPr>
        <p:txBody>
          <a:bodyPr wrap="square" rtlCol="0">
            <a:spAutoFit/>
          </a:bodyPr>
          <a:lstStyle/>
          <a:p>
            <a:pPr algn="just"/>
            <a:r>
              <a:rPr lang="en-US" sz="2400" dirty="0"/>
              <a:t>If A knows B and C, B and C are likely to become friends, but WHY?</a:t>
            </a:r>
          </a:p>
        </p:txBody>
      </p:sp>
      <p:sp>
        <p:nvSpPr>
          <p:cNvPr id="7" name="TextBox 6"/>
          <p:cNvSpPr txBox="1"/>
          <p:nvPr/>
        </p:nvSpPr>
        <p:spPr>
          <a:xfrm>
            <a:off x="539552" y="4509120"/>
            <a:ext cx="7786742" cy="1815882"/>
          </a:xfrm>
          <a:prstGeom prst="rect">
            <a:avLst/>
          </a:prstGeom>
          <a:noFill/>
        </p:spPr>
        <p:txBody>
          <a:bodyPr wrap="square" rtlCol="0">
            <a:spAutoFit/>
          </a:bodyPr>
          <a:lstStyle/>
          <a:p>
            <a:pPr marL="457200" indent="-457200">
              <a:buFont typeface="+mj-lt"/>
              <a:buAutoNum type="arabicPeriod"/>
            </a:pPr>
            <a:r>
              <a:rPr lang="en-US" sz="2400" dirty="0"/>
              <a:t>Opportunity</a:t>
            </a:r>
          </a:p>
          <a:p>
            <a:pPr marL="457200" indent="-457200">
              <a:buFont typeface="+mj-lt"/>
              <a:buAutoNum type="arabicPeriod"/>
            </a:pPr>
            <a:r>
              <a:rPr lang="en-US" sz="2400" dirty="0"/>
              <a:t>Trust</a:t>
            </a:r>
          </a:p>
          <a:p>
            <a:pPr marL="457200" indent="-457200">
              <a:buFont typeface="+mj-lt"/>
              <a:buAutoNum type="arabicPeriod"/>
            </a:pPr>
            <a:r>
              <a:rPr lang="en-US" sz="2400" dirty="0"/>
              <a:t>Incentive of A </a:t>
            </a:r>
            <a:r>
              <a:rPr lang="en-US" sz="2000" dirty="0"/>
              <a:t>(latent stress for A, if B and C are not friends, dating back to social psychology, e.g., relating low clustering coefficient to suicides)</a:t>
            </a:r>
          </a:p>
        </p:txBody>
      </p:sp>
      <p:grpSp>
        <p:nvGrpSpPr>
          <p:cNvPr id="4" name="Group 10"/>
          <p:cNvGrpSpPr/>
          <p:nvPr/>
        </p:nvGrpSpPr>
        <p:grpSpPr>
          <a:xfrm>
            <a:off x="3237293" y="2073203"/>
            <a:ext cx="1935832" cy="1944216"/>
            <a:chOff x="3237293" y="2073203"/>
            <a:chExt cx="1935832" cy="1944216"/>
          </a:xfrm>
        </p:grpSpPr>
        <p:sp>
          <p:nvSpPr>
            <p:cNvPr id="5" name="Oval 4"/>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l-GR" dirty="0"/>
            </a:p>
          </p:txBody>
        </p:sp>
        <p:sp>
          <p:nvSpPr>
            <p:cNvPr id="6" name="Oval 5"/>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l-GR" dirty="0"/>
            </a:p>
          </p:txBody>
        </p:sp>
        <p:sp>
          <p:nvSpPr>
            <p:cNvPr id="8" name="Oval 7"/>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l-GR" dirty="0"/>
            </a:p>
          </p:txBody>
        </p:sp>
        <p:cxnSp>
          <p:nvCxnSpPr>
            <p:cNvPr id="10" name="Straight Connector 9"/>
            <p:cNvCxnSpPr>
              <a:stCxn id="6" idx="7"/>
              <a:endCxn id="5"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220938" cy="646331"/>
          </a:xfrm>
          <a:prstGeom prst="rect">
            <a:avLst/>
          </a:prstGeom>
          <a:noFill/>
        </p:spPr>
        <p:txBody>
          <a:bodyPr wrap="square" rtlCol="0">
            <a:spAutoFit/>
          </a:bodyPr>
          <a:lstStyle/>
          <a:p>
            <a:r>
              <a:rPr lang="en-US" sz="3600" dirty="0">
                <a:solidFill>
                  <a:schemeClr val="accent6">
                    <a:lumMod val="75000"/>
                  </a:schemeClr>
                </a:solidFill>
              </a:rPr>
              <a:t>The </a:t>
            </a:r>
            <a:r>
              <a:rPr lang="en-US" sz="3600" dirty="0">
                <a:solidFill>
                  <a:schemeClr val="accent6">
                    <a:lumMod val="75000"/>
                  </a:schemeClr>
                </a:solidFill>
                <a:latin typeface="+mj-lt"/>
              </a:rPr>
              <a:t>Strength</a:t>
            </a:r>
            <a:r>
              <a:rPr lang="en-US" sz="3600" dirty="0">
                <a:solidFill>
                  <a:schemeClr val="accent6">
                    <a:lumMod val="75000"/>
                  </a:schemeClr>
                </a:solidFill>
              </a:rPr>
              <a:t> of Weak Ties Hypothesis</a:t>
            </a:r>
          </a:p>
        </p:txBody>
      </p:sp>
      <p:sp>
        <p:nvSpPr>
          <p:cNvPr id="3" name="TextBox 2"/>
          <p:cNvSpPr txBox="1"/>
          <p:nvPr/>
        </p:nvSpPr>
        <p:spPr>
          <a:xfrm>
            <a:off x="831317" y="1628800"/>
            <a:ext cx="6858048" cy="1938992"/>
          </a:xfrm>
          <a:prstGeom prst="rect">
            <a:avLst/>
          </a:prstGeom>
          <a:noFill/>
        </p:spPr>
        <p:txBody>
          <a:bodyPr wrap="square" rtlCol="0">
            <a:spAutoFit/>
          </a:bodyPr>
          <a:lstStyle/>
          <a:p>
            <a:pPr algn="just"/>
            <a:r>
              <a:rPr lang="en-US" sz="2400" dirty="0">
                <a:solidFill>
                  <a:schemeClr val="tx1">
                    <a:lumMod val="95000"/>
                    <a:lumOff val="5000"/>
                  </a:schemeClr>
                </a:solidFill>
              </a:rPr>
              <a:t>Mark </a:t>
            </a:r>
            <a:r>
              <a:rPr lang="en-US" sz="2400" dirty="0" err="1">
                <a:solidFill>
                  <a:schemeClr val="tx1">
                    <a:lumMod val="95000"/>
                    <a:lumOff val="5000"/>
                  </a:schemeClr>
                </a:solidFill>
              </a:rPr>
              <a:t>Granovetter</a:t>
            </a:r>
            <a:r>
              <a:rPr lang="en-US" sz="2400" dirty="0">
                <a:solidFill>
                  <a:schemeClr val="tx1">
                    <a:lumMod val="95000"/>
                    <a:lumOff val="5000"/>
                  </a:schemeClr>
                </a:solidFill>
              </a:rPr>
              <a:t>, in the late 1960s</a:t>
            </a:r>
          </a:p>
          <a:p>
            <a:pPr algn="just"/>
            <a:endParaRPr lang="en-US" sz="2400" dirty="0">
              <a:solidFill>
                <a:schemeClr val="tx1">
                  <a:lumMod val="95000"/>
                  <a:lumOff val="5000"/>
                </a:schemeClr>
              </a:solidFill>
            </a:endParaRPr>
          </a:p>
          <a:p>
            <a:pPr algn="just"/>
            <a:r>
              <a:rPr lang="en-US" sz="2400" dirty="0">
                <a:solidFill>
                  <a:schemeClr val="tx1">
                    <a:lumMod val="95000"/>
                    <a:lumOff val="5000"/>
                  </a:schemeClr>
                </a:solidFill>
              </a:rPr>
              <a:t>Many people learned information leading to their current job </a:t>
            </a:r>
            <a:r>
              <a:rPr lang="en-US" sz="2400" i="1" dirty="0"/>
              <a:t>through personal contacts</a:t>
            </a:r>
            <a:r>
              <a:rPr lang="en-US" sz="2400" dirty="0">
                <a:solidFill>
                  <a:schemeClr val="tx1">
                    <a:lumMod val="95000"/>
                    <a:lumOff val="5000"/>
                  </a:schemeClr>
                </a:solidFill>
              </a:rPr>
              <a:t>, often described as </a:t>
            </a:r>
            <a:r>
              <a:rPr lang="en-US" sz="2400" i="1" dirty="0">
                <a:solidFill>
                  <a:schemeClr val="accent6">
                    <a:lumMod val="75000"/>
                  </a:schemeClr>
                </a:solidFill>
              </a:rPr>
              <a:t>acquaintances</a:t>
            </a:r>
            <a:r>
              <a:rPr lang="en-US" sz="2400" dirty="0">
                <a:solidFill>
                  <a:schemeClr val="tx1">
                    <a:lumMod val="95000"/>
                    <a:lumOff val="5000"/>
                  </a:schemeClr>
                </a:solidFill>
              </a:rPr>
              <a:t> rather than </a:t>
            </a:r>
            <a:r>
              <a:rPr lang="en-US" sz="2400" i="1" dirty="0">
                <a:solidFill>
                  <a:schemeClr val="accent6">
                    <a:lumMod val="75000"/>
                  </a:schemeClr>
                </a:solidFill>
              </a:rPr>
              <a:t>closed friends</a:t>
            </a:r>
          </a:p>
        </p:txBody>
      </p:sp>
      <p:sp>
        <p:nvSpPr>
          <p:cNvPr id="5" name="TextBox 4"/>
          <p:cNvSpPr txBox="1"/>
          <p:nvPr/>
        </p:nvSpPr>
        <p:spPr>
          <a:xfrm>
            <a:off x="857224" y="4071942"/>
            <a:ext cx="6858048" cy="1569660"/>
          </a:xfrm>
          <a:prstGeom prst="rect">
            <a:avLst/>
          </a:prstGeom>
          <a:noFill/>
        </p:spPr>
        <p:txBody>
          <a:bodyPr wrap="square" rtlCol="0">
            <a:spAutoFit/>
          </a:bodyPr>
          <a:lstStyle/>
          <a:p>
            <a:pPr algn="just"/>
            <a:r>
              <a:rPr lang="en-US" sz="2400" dirty="0">
                <a:solidFill>
                  <a:schemeClr val="tx2">
                    <a:lumMod val="50000"/>
                  </a:schemeClr>
                </a:solidFill>
              </a:rPr>
              <a:t>Two aspects</a:t>
            </a:r>
          </a:p>
          <a:p>
            <a:pPr algn="just"/>
            <a:endParaRPr lang="en-US" sz="2400" dirty="0">
              <a:solidFill>
                <a:schemeClr val="tx2">
                  <a:lumMod val="50000"/>
                </a:schemeClr>
              </a:solidFill>
            </a:endParaRPr>
          </a:p>
          <a:p>
            <a:pPr algn="just">
              <a:buFont typeface="Wingdings" pitchFamily="2" charset="2"/>
              <a:buChar char="§"/>
            </a:pPr>
            <a:r>
              <a:rPr lang="en-US" sz="2400" dirty="0">
                <a:solidFill>
                  <a:schemeClr val="tx2">
                    <a:lumMod val="50000"/>
                  </a:schemeClr>
                </a:solidFill>
              </a:rPr>
              <a:t> Structural</a:t>
            </a:r>
          </a:p>
          <a:p>
            <a:pPr algn="just">
              <a:buFont typeface="Wingdings" pitchFamily="2" charset="2"/>
              <a:buChar char="§"/>
            </a:pPr>
            <a:r>
              <a:rPr lang="en-US" sz="2400" dirty="0">
                <a:solidFill>
                  <a:schemeClr val="tx2">
                    <a:lumMod val="50000"/>
                  </a:schemeClr>
                </a:solidFill>
              </a:rPr>
              <a:t> Local (interpersonal)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a:solidFill>
                  <a:schemeClr val="accent6">
                    <a:lumMod val="75000"/>
                  </a:schemeClr>
                </a:solidFill>
              </a:rPr>
              <a:t>Bridges and Local Bridges</a:t>
            </a:r>
          </a:p>
        </p:txBody>
      </p:sp>
      <p:pic>
        <p:nvPicPr>
          <p:cNvPr id="59394" name="Picture 2"/>
          <p:cNvPicPr>
            <a:picLocks noChangeAspect="1" noChangeArrowheads="1"/>
          </p:cNvPicPr>
          <p:nvPr/>
        </p:nvPicPr>
        <p:blipFill>
          <a:blip r:embed="rId3" cstate="print"/>
          <a:srcRect/>
          <a:stretch>
            <a:fillRect/>
          </a:stretch>
        </p:blipFill>
        <p:spPr bwMode="auto">
          <a:xfrm>
            <a:off x="1785918" y="1500174"/>
            <a:ext cx="4785767" cy="1876434"/>
          </a:xfrm>
          <a:prstGeom prst="rect">
            <a:avLst/>
          </a:prstGeom>
          <a:noFill/>
          <a:ln w="9525">
            <a:noFill/>
            <a:miter lim="800000"/>
            <a:headEnd/>
            <a:tailEnd/>
          </a:ln>
          <a:effectLst/>
        </p:spPr>
      </p:pic>
      <p:cxnSp>
        <p:nvCxnSpPr>
          <p:cNvPr id="8" name="Straight Arrow Connector 7"/>
          <p:cNvCxnSpPr/>
          <p:nvPr/>
        </p:nvCxnSpPr>
        <p:spPr>
          <a:xfrm rot="16200000" flipV="1">
            <a:off x="3572662" y="2570950"/>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8926" y="3214686"/>
            <a:ext cx="2714644" cy="954107"/>
          </a:xfrm>
          <a:prstGeom prst="rect">
            <a:avLst/>
          </a:prstGeom>
          <a:noFill/>
        </p:spPr>
        <p:txBody>
          <a:bodyPr wrap="square" rtlCol="0">
            <a:spAutoFit/>
          </a:bodyPr>
          <a:lstStyle/>
          <a:p>
            <a:pPr algn="ctr"/>
            <a:r>
              <a:rPr lang="en-US" sz="2800" dirty="0">
                <a:solidFill>
                  <a:schemeClr val="accent1">
                    <a:lumMod val="75000"/>
                  </a:schemeClr>
                </a:solidFill>
              </a:rPr>
              <a:t>Bridge </a:t>
            </a:r>
          </a:p>
          <a:p>
            <a:pPr algn="ctr"/>
            <a:r>
              <a:rPr lang="en-US" sz="2800" dirty="0">
                <a:solidFill>
                  <a:schemeClr val="accent1">
                    <a:lumMod val="75000"/>
                  </a:schemeClr>
                </a:solidFill>
              </a:rPr>
              <a:t>(aka cut-edge)</a:t>
            </a:r>
          </a:p>
        </p:txBody>
      </p:sp>
      <p:sp>
        <p:nvSpPr>
          <p:cNvPr id="12" name="TextBox 11"/>
          <p:cNvSpPr txBox="1"/>
          <p:nvPr/>
        </p:nvSpPr>
        <p:spPr>
          <a:xfrm>
            <a:off x="1000100" y="4500570"/>
            <a:ext cx="7000924" cy="1323439"/>
          </a:xfrm>
          <a:prstGeom prst="rect">
            <a:avLst/>
          </a:prstGeom>
          <a:noFill/>
        </p:spPr>
        <p:txBody>
          <a:bodyPr wrap="square" rtlCol="0">
            <a:spAutoFit/>
          </a:bodyPr>
          <a:lstStyle/>
          <a:p>
            <a:r>
              <a:rPr lang="en-US" sz="2000" dirty="0">
                <a:solidFill>
                  <a:schemeClr val="accent1">
                    <a:lumMod val="50000"/>
                  </a:schemeClr>
                </a:solidFill>
              </a:rPr>
              <a:t>An edge between A and B is a </a:t>
            </a:r>
            <a:r>
              <a:rPr lang="en-US" sz="2000" i="1" dirty="0">
                <a:solidFill>
                  <a:schemeClr val="accent6">
                    <a:lumMod val="50000"/>
                  </a:schemeClr>
                </a:solidFill>
              </a:rPr>
              <a:t>bridge</a:t>
            </a:r>
            <a:r>
              <a:rPr lang="en-US" sz="2000" dirty="0">
                <a:solidFill>
                  <a:schemeClr val="accent1">
                    <a:lumMod val="50000"/>
                  </a:schemeClr>
                </a:solidFill>
              </a:rPr>
              <a:t> if deleting that edge would cause A and B to lie in two different components</a:t>
            </a:r>
          </a:p>
          <a:p>
            <a:endParaRPr lang="en-US" sz="2000" dirty="0">
              <a:solidFill>
                <a:schemeClr val="accent1">
                  <a:lumMod val="50000"/>
                </a:schemeClr>
              </a:solidFill>
            </a:endParaRPr>
          </a:p>
          <a:p>
            <a:r>
              <a:rPr lang="en-US" sz="2000" dirty="0">
                <a:solidFill>
                  <a:schemeClr val="accent1">
                    <a:lumMod val="50000"/>
                  </a:schemeClr>
                </a:solidFill>
              </a:rPr>
              <a:t>AB the only “route” between A and B</a:t>
            </a:r>
          </a:p>
        </p:txBody>
      </p:sp>
      <p:sp>
        <p:nvSpPr>
          <p:cNvPr id="13" name="TextBox 12"/>
          <p:cNvSpPr txBox="1"/>
          <p:nvPr/>
        </p:nvSpPr>
        <p:spPr>
          <a:xfrm>
            <a:off x="928662" y="6072206"/>
            <a:ext cx="6643734" cy="400110"/>
          </a:xfrm>
          <a:prstGeom prst="rect">
            <a:avLst/>
          </a:prstGeom>
          <a:noFill/>
        </p:spPr>
        <p:txBody>
          <a:bodyPr wrap="square" rtlCol="0">
            <a:spAutoFit/>
          </a:bodyPr>
          <a:lstStyle/>
          <a:p>
            <a:r>
              <a:rPr lang="en-US" sz="2000" i="1" dirty="0">
                <a:solidFill>
                  <a:schemeClr val="accent4">
                    <a:lumMod val="75000"/>
                  </a:schemeClr>
                </a:solidFill>
              </a:rPr>
              <a:t>extremely rare in social networks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5223</Words>
  <Application>Microsoft Office PowerPoint</Application>
  <PresentationFormat>On-screen Show (4:3)</PresentationFormat>
  <Paragraphs>578</Paragraphs>
  <Slides>68</Slides>
  <Notes>50</Notes>
  <HiddenSlides>10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6" baseType="lpstr">
      <vt:lpstr>Arial</vt:lpstr>
      <vt:lpstr>Calibri</vt:lpstr>
      <vt:lpstr>Cambria Math</vt:lpstr>
      <vt:lpstr>Times New Roman</vt:lpstr>
      <vt:lpstr>Wingdings</vt:lpstr>
      <vt:lpstr>Office Theme</vt:lpstr>
      <vt:lpstr>Equation</vt:lpstr>
      <vt:lpstr>Εξίσωση</vt:lpstr>
      <vt:lpstr>Online Social Networks and Media </vt:lpstr>
      <vt:lpstr>Strong AND WEAK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Dunbar’s number</vt:lpstr>
      <vt:lpstr>PowerPoint Presentation</vt:lpstr>
      <vt:lpstr>PowerPoint Presentation</vt:lpstr>
      <vt:lpstr>PowerPoint Presentation</vt:lpstr>
      <vt:lpstr>PowerPoint Presentation</vt:lpstr>
      <vt:lpstr>ENFORCING STRONG TRIADIC CLOSURE</vt:lpstr>
      <vt:lpstr>PowerPoint Presentation</vt:lpstr>
      <vt:lpstr>Problem Definition</vt:lpstr>
      <vt:lpstr>Complexity</vt:lpstr>
      <vt:lpstr>Reduction</vt:lpstr>
      <vt:lpstr>Reduction</vt:lpstr>
      <vt:lpstr>Reduction</vt:lpstr>
      <vt:lpstr>Reduction</vt:lpstr>
      <vt:lpstr>Approximation Algorithms</vt:lpstr>
      <vt:lpstr>Set Cover</vt:lpstr>
      <vt:lpstr>Example</vt:lpstr>
      <vt:lpstr>Example</vt:lpstr>
      <vt:lpstr>Example</vt:lpstr>
      <vt:lpstr>Vertex Cover</vt:lpstr>
      <vt:lpstr>Vertex Cover</vt:lpstr>
      <vt:lpstr>MinSTC and Coverage</vt:lpstr>
      <vt:lpstr>Coverage</vt:lpstr>
      <vt:lpstr>Dual Graph (Gallai graph)</vt:lpstr>
      <vt:lpstr>Minimum Vertex Cover - MinSTC</vt:lpstr>
      <vt:lpstr>Complexity</vt:lpstr>
      <vt:lpstr>Approximation Algorithms</vt:lpstr>
      <vt:lpstr>Approximation Algorithms</vt:lpstr>
      <vt:lpstr>Approximation Algorithms</vt:lpstr>
      <vt:lpstr>Experiments</vt:lpstr>
      <vt:lpstr>Datasets</vt:lpstr>
      <vt:lpstr>Comparison of Greedy and MaximalMatching</vt:lpstr>
      <vt:lpstr>Measuring Tie Strength</vt:lpstr>
      <vt:lpstr>Measuring Tie Strength</vt:lpstr>
      <vt:lpstr>The Strength of Weak Ties</vt:lpstr>
      <vt:lpstr>Datasets with known communities</vt:lpstr>
      <vt:lpstr>Weak Edges as Bridges</vt:lpstr>
      <vt:lpstr>PowerPoint Presentation</vt:lpstr>
      <vt:lpstr>Extensions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ΠΑΝΑΓΙΩΤΗΣ ΤΣΑΠΑΡΑΣ</cp:lastModifiedBy>
  <cp:revision>167</cp:revision>
  <dcterms:created xsi:type="dcterms:W3CDTF">2012-10-10T06:53:19Z</dcterms:created>
  <dcterms:modified xsi:type="dcterms:W3CDTF">2022-04-06T11:52:59Z</dcterms:modified>
</cp:coreProperties>
</file>