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431" r:id="rId2"/>
    <p:sldId id="664" r:id="rId3"/>
    <p:sldId id="454" r:id="rId4"/>
    <p:sldId id="488" r:id="rId5"/>
    <p:sldId id="489" r:id="rId6"/>
    <p:sldId id="490" r:id="rId7"/>
    <p:sldId id="491" r:id="rId8"/>
    <p:sldId id="455" r:id="rId9"/>
    <p:sldId id="666" r:id="rId10"/>
    <p:sldId id="492" r:id="rId11"/>
    <p:sldId id="725" r:id="rId12"/>
    <p:sldId id="493" r:id="rId13"/>
    <p:sldId id="503" r:id="rId14"/>
    <p:sldId id="495" r:id="rId15"/>
    <p:sldId id="727" r:id="rId16"/>
    <p:sldId id="502" r:id="rId17"/>
    <p:sldId id="726" r:id="rId18"/>
    <p:sldId id="458" r:id="rId19"/>
    <p:sldId id="483" r:id="rId20"/>
    <p:sldId id="504" r:id="rId21"/>
    <p:sldId id="494" r:id="rId22"/>
    <p:sldId id="668" r:id="rId23"/>
    <p:sldId id="511" r:id="rId24"/>
    <p:sldId id="505" r:id="rId25"/>
    <p:sldId id="506" r:id="rId26"/>
    <p:sldId id="669" r:id="rId27"/>
    <p:sldId id="670" r:id="rId28"/>
    <p:sldId id="671" r:id="rId29"/>
    <p:sldId id="512" r:id="rId30"/>
    <p:sldId id="673" r:id="rId31"/>
    <p:sldId id="716" r:id="rId32"/>
    <p:sldId id="675" r:id="rId33"/>
    <p:sldId id="674" r:id="rId34"/>
    <p:sldId id="539" r:id="rId35"/>
    <p:sldId id="677" r:id="rId36"/>
    <p:sldId id="678" r:id="rId37"/>
    <p:sldId id="718" r:id="rId38"/>
    <p:sldId id="679" r:id="rId39"/>
    <p:sldId id="680" r:id="rId40"/>
    <p:sldId id="543" r:id="rId41"/>
    <p:sldId id="606" r:id="rId42"/>
    <p:sldId id="607" r:id="rId43"/>
    <p:sldId id="608" r:id="rId44"/>
    <p:sldId id="616" r:id="rId45"/>
    <p:sldId id="719" r:id="rId46"/>
    <p:sldId id="720" r:id="rId47"/>
    <p:sldId id="721" r:id="rId48"/>
    <p:sldId id="713" r:id="rId49"/>
    <p:sldId id="545" r:id="rId50"/>
    <p:sldId id="546" r:id="rId51"/>
    <p:sldId id="714" r:id="rId52"/>
    <p:sldId id="685" r:id="rId53"/>
    <p:sldId id="686" r:id="rId54"/>
    <p:sldId id="549" r:id="rId55"/>
    <p:sldId id="687" r:id="rId56"/>
    <p:sldId id="630" r:id="rId57"/>
    <p:sldId id="629" r:id="rId58"/>
    <p:sldId id="581" r:id="rId59"/>
    <p:sldId id="609" r:id="rId60"/>
    <p:sldId id="697" r:id="rId61"/>
    <p:sldId id="563" r:id="rId62"/>
    <p:sldId id="564" r:id="rId63"/>
    <p:sldId id="565" r:id="rId64"/>
    <p:sldId id="566" r:id="rId65"/>
    <p:sldId id="567" r:id="rId66"/>
    <p:sldId id="573" r:id="rId67"/>
    <p:sldId id="574" r:id="rId68"/>
    <p:sldId id="575" r:id="rId69"/>
    <p:sldId id="576" r:id="rId70"/>
    <p:sldId id="577" r:id="rId71"/>
    <p:sldId id="729" r:id="rId72"/>
    <p:sldId id="728" r:id="rId73"/>
    <p:sldId id="613" r:id="rId74"/>
    <p:sldId id="598" r:id="rId75"/>
    <p:sldId id="568" r:id="rId76"/>
    <p:sldId id="715" r:id="rId77"/>
    <p:sldId id="570" r:id="rId78"/>
    <p:sldId id="571" r:id="rId79"/>
    <p:sldId id="572" r:id="rId80"/>
    <p:sldId id="723" r:id="rId81"/>
    <p:sldId id="578" r:id="rId82"/>
    <p:sldId id="579" r:id="rId83"/>
    <p:sldId id="580" r:id="rId8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84543" autoAdjust="0"/>
  </p:normalViewPr>
  <p:slideViewPr>
    <p:cSldViewPr>
      <p:cViewPr varScale="1">
        <p:scale>
          <a:sx n="54" d="100"/>
          <a:sy n="54" d="100"/>
        </p:scale>
        <p:origin x="16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08:12:59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1 288,'0'0'1040,"-6"44"-960,4-36 72,2-2-152,-2 0 0,1 2 16,-3 6-16,0 0-232,0-6-504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10:57:03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0 336,'0'0'568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08:38:32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32,'0'0'0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Min,</a:t>
            </a:r>
            <a:r>
              <a:rPr lang="en-US" baseline="0" dirty="0"/>
              <a:t> A is less than half the nodes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 baseline="0" dirty="0"/>
              <a:t> find a partition with equal number of nodes and minimum cut is NP-hard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Eigenvectors</a:t>
            </a:r>
            <a:r>
              <a:rPr lang="en-US" baseline="0" dirty="0"/>
              <a:t> are vectors that survive when I multiple them with the matrix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graph with 2 connected components, I have the</a:t>
            </a:r>
            <a:r>
              <a:rPr lang="en-US" baseline="0" dirty="0"/>
              <a:t> eigenvalue d with multiplicity 2, this means that this corresponds to two eigenvectors. </a:t>
            </a:r>
          </a:p>
          <a:p>
            <a:r>
              <a:rPr lang="en-US" baseline="0" dirty="0"/>
              <a:t>What if the two components are barely connected?</a:t>
            </a:r>
          </a:p>
          <a:p>
            <a:r>
              <a:rPr lang="en-US" baseline="0" dirty="0"/>
              <a:t>The two eigenvalues similar values – if disconnected, we know what the eigenvectors will be 1s for A, 0s for B, if barely connected, we hope they do not change too much</a:t>
            </a:r>
          </a:p>
          <a:p>
            <a:r>
              <a:rPr lang="en-US" dirty="0"/>
              <a:t>Block</a:t>
            </a:r>
            <a:r>
              <a:rPr lang="en-US" baseline="0" dirty="0"/>
              <a:t> A 0</a:t>
            </a:r>
          </a:p>
          <a:p>
            <a:r>
              <a:rPr lang="en-US" baseline="0" dirty="0"/>
              <a:t>          0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Orthogonal</a:t>
            </a:r>
            <a:r>
              <a:rPr lang="en-US" baseline="0" dirty="0"/>
              <a:t>: dot product is zero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7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</a:t>
            </a:r>
            <a:r>
              <a:rPr lang="en-US" baseline="0" dirty="0"/>
              <a:t> of entries at each row (and column) equal to 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n-US" dirty="0" err="1"/>
              <a:t>Dii</a:t>
            </a:r>
            <a:r>
              <a:rPr lang="en-US" dirty="0"/>
              <a:t> xi^2</a:t>
            </a:r>
            <a:r>
              <a:rPr lang="en-US" baseline="0" dirty="0"/>
              <a:t> = \</a:t>
            </a:r>
            <a:r>
              <a:rPr lang="en-US" baseline="0" dirty="0" err="1"/>
              <a:t>sum_ij</a:t>
            </a:r>
            <a:r>
              <a:rPr lang="en-US" baseline="0" dirty="0"/>
              <a:t> xi^2 + xj^2</a:t>
            </a:r>
          </a:p>
          <a:p>
            <a:r>
              <a:rPr lang="en-US" baseline="0" dirty="0"/>
              <a:t>Node </a:t>
            </a:r>
            <a:r>
              <a:rPr lang="en-US" baseline="0" dirty="0" err="1"/>
              <a:t>i</a:t>
            </a:r>
            <a:r>
              <a:rPr lang="en-US" baseline="0" dirty="0"/>
              <a:t> has degree </a:t>
            </a:r>
            <a:r>
              <a:rPr lang="en-US" baseline="0" dirty="0" err="1"/>
              <a:t>Dii</a:t>
            </a:r>
            <a:r>
              <a:rPr lang="en-US" baseline="0" dirty="0"/>
              <a:t> so for each edge I sum xi^2 once.</a:t>
            </a:r>
          </a:p>
          <a:p>
            <a:r>
              <a:rPr lang="en-US" dirty="0"/>
              <a:t>But edge has 2 endpoints so I have to take + </a:t>
            </a:r>
            <a:r>
              <a:rPr lang="en-US" baseline="0" dirty="0"/>
              <a:t>xj^2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5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Dots are the nodes of the graph – want to put some of the left side of zero,</a:t>
            </a:r>
            <a:r>
              <a:rPr lang="en-US" baseline="0" dirty="0"/>
              <a:t> some of the right side of zero – why sum must be equal to 1, not all left not all right because some must be zero</a:t>
            </a:r>
          </a:p>
          <a:p>
            <a:r>
              <a:rPr lang="en-US" baseline="0" dirty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/>
              <a:t>Put them in a real lines, in such 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0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Dots are the nodes of the graph – want to put some of the left side of zero,</a:t>
            </a:r>
            <a:r>
              <a:rPr lang="en-US" baseline="0" dirty="0"/>
              <a:t> some of the right side of zero – why sum must be equal to 1, not all left not all right because some must be zero</a:t>
            </a:r>
          </a:p>
          <a:p>
            <a:r>
              <a:rPr lang="en-US" baseline="0" dirty="0"/>
              <a:t>Need to minimize sum of the differences of labels of endpoints of all edges – better to have the same sign, penalty for edges that cross zero</a:t>
            </a:r>
          </a:p>
          <a:p>
            <a:r>
              <a:rPr lang="en-US" baseline="0" dirty="0"/>
              <a:t>Put them in a real lines, in such </a:t>
            </a:r>
            <a:r>
              <a:rPr lang="en-US" baseline="0"/>
              <a:t>a way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0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9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6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34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 be the set with</a:t>
            </a:r>
            <a:r>
              <a:rPr lang="en-US" baseline="0" dirty="0"/>
              <a:t> maximum density  each edge of S must be assigned to a node in S thus</a:t>
            </a:r>
          </a:p>
          <a:p>
            <a:r>
              <a:rPr lang="en-US" baseline="0" dirty="0"/>
              <a:t>|E(S)| &lt;= (|S| </a:t>
            </a:r>
            <a:r>
              <a:rPr lang="en-US" baseline="0" dirty="0" err="1"/>
              <a:t>d_max</a:t>
            </a:r>
            <a:r>
              <a:rPr lang="en-US" baseline="0" dirty="0"/>
              <a:t>) (</a:t>
            </a:r>
            <a:r>
              <a:rPr lang="el-GR" baseline="0" dirty="0"/>
              <a:t>Δ = </a:t>
            </a:r>
            <a:r>
              <a:rPr lang="en-US" baseline="0" dirty="0" err="1"/>
              <a:t>d_max</a:t>
            </a:r>
            <a:r>
              <a:rPr lang="en-US" baseline="0" dirty="0"/>
              <a:t>))</a:t>
            </a:r>
          </a:p>
          <a:p>
            <a:r>
              <a:rPr lang="en-US" baseline="0" dirty="0"/>
              <a:t>Thus </a:t>
            </a:r>
            <a:r>
              <a:rPr lang="en-US" baseline="0" dirty="0" err="1"/>
              <a:t>d_max</a:t>
            </a:r>
            <a:r>
              <a:rPr lang="en-US" baseline="0" dirty="0"/>
              <a:t> &gt;= |E(S)|/|S|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all edges are unassigned – when</a:t>
            </a:r>
            <a:r>
              <a:rPr lang="en-US" baseline="0" dirty="0"/>
              <a:t> a minimum node u is removed from S all edges from u to S are assigned to u </a:t>
            </a:r>
          </a:p>
          <a:p>
            <a:r>
              <a:rPr lang="en-US" baseline="0" dirty="0"/>
              <a:t>Each time we delete the minimum degree thus the density of the remaining </a:t>
            </a:r>
            <a:r>
              <a:rPr lang="en-US" baseline="0" dirty="0" err="1"/>
              <a:t>d_g</a:t>
            </a:r>
            <a:r>
              <a:rPr lang="en-US" baseline="0" dirty="0"/>
              <a:t> is the largest of all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5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 baseline="0" dirty="0"/>
              <a:t> find a partition with equal number of nodes and minimum cut is NP-hard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26/3/2022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26/3/2022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26/3/2022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26/3/2022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26/3/2022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26/3/2022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26/3/2022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image" Target="../media/image31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e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0.png"/><Relationship Id="rId5" Type="http://schemas.openxmlformats.org/officeDocument/2006/relationships/image" Target="../media/image4910.png"/><Relationship Id="rId4" Type="http://schemas.openxmlformats.org/officeDocument/2006/relationships/image" Target="../media/image48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1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7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610.png"/><Relationship Id="rId9" Type="http://schemas.openxmlformats.org/officeDocument/2006/relationships/image" Target="../media/image6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0.png"/><Relationship Id="rId7" Type="http://schemas.openxmlformats.org/officeDocument/2006/relationships/image" Target="../media/image7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10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7" Type="http://schemas.openxmlformats.org/officeDocument/2006/relationships/image" Target="../media/image78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6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lp.uni-trier.de/db/journals/corr/corr0711.html#abs-0711-0189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10.png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1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9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/>
          </a:bodyPr>
          <a:lstStyle/>
          <a:p>
            <a:r>
              <a:rPr lang="en-US" dirty="0"/>
              <a:t>Graph Partitioning: </a:t>
            </a:r>
          </a:p>
          <a:p>
            <a:r>
              <a:rPr lang="en-US" dirty="0"/>
              <a:t>cuts, spectral clustering, density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/>
              <a:t>Does not consider </a:t>
            </a:r>
            <a:r>
              <a:rPr lang="en-IE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</a:t>
            </a:r>
            <a:r>
              <a:rPr lang="en-IE" dirty="0"/>
              <a:t>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658076"/>
            <a:ext cx="4616759" cy="1967331"/>
            <a:chOff x="2317751" y="2966620"/>
            <a:chExt cx="4616759" cy="196733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641394" y="2966620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3715267"/>
          </a:xfrm>
        </p:spPr>
        <p:txBody>
          <a:bodyPr>
            <a:normAutofit/>
          </a:bodyPr>
          <a:lstStyle/>
          <a:p>
            <a:r>
              <a:rPr lang="en-US" dirty="0"/>
              <a:t>Since the minimum cut does not always yield good results, we need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extra constraints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make the problem meaningful.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/>
              <a:t>refers to the problem of partitioning the nodes of the graph into two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23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IE" sz="3200" dirty="0"/>
              <a:t>Ratio Cut</a:t>
            </a:r>
          </a:p>
          <a:p>
            <a:pPr marL="457200" lvl="1" indent="0">
              <a:buNone/>
              <a:defRPr/>
            </a:pPr>
            <a:r>
              <a:rPr lang="en-IE" sz="3200" dirty="0"/>
              <a:t>Normalize cut by the </a:t>
            </a:r>
            <a:r>
              <a:rPr lang="en-IE" sz="3200" i="1" dirty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/>
              <a:t> of the groups</a:t>
            </a:r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5278" y="3770963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RatioCut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78" y="3770963"/>
                <a:ext cx="5554960" cy="68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/>
                  <a:t>Connectivity 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IE" dirty="0">
                    <a:solidFill>
                      <a:srgbClr val="FF0000"/>
                    </a:solidFill>
                  </a:rPr>
                  <a:t>: </a:t>
                </a:r>
                <a:r>
                  <a:rPr lang="en-IE" dirty="0"/>
                  <a:t>total weight of the edges with at least </a:t>
                </a:r>
                <a:br>
                  <a:rPr lang="en-IE" dirty="0"/>
                </a:br>
                <a:r>
                  <a:rPr lang="en-IE" dirty="0"/>
                  <a:t>one 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/>
                  <a:t>Why use these criteria?</a:t>
                </a:r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/>
                  <a:t>Produce more balanced partitions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375" y="3523715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=1.04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5" y="3523715"/>
                <a:ext cx="5554960" cy="615233"/>
              </a:xfrm>
              <a:prstGeom prst="rect">
                <a:avLst/>
              </a:prstGeom>
              <a:blipFill>
                <a:blip r:embed="rId3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616" y="5096299"/>
                <a:ext cx="652768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b="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6" y="5096299"/>
                <a:ext cx="6527681" cy="616964"/>
              </a:xfrm>
              <a:prstGeom prst="rect">
                <a:avLst/>
              </a:prstGeom>
              <a:blipFill>
                <a:blip r:embed="rId4"/>
                <a:stretch>
                  <a:fillRect l="-149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03044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Normalized is smaller due to density</a:t>
            </a:r>
            <a:endParaRPr lang="el-G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F536B4-59AE-4EE4-87AE-540FAA122AEE}"/>
                  </a:ext>
                </a:extLst>
              </p:cNvPr>
              <p:cNvSpPr txBox="1"/>
              <p:nvPr/>
            </p:nvSpPr>
            <p:spPr>
              <a:xfrm>
                <a:off x="466467" y="3004152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=1.125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F536B4-59AE-4EE4-87AE-540FAA12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7" y="3004152"/>
                <a:ext cx="5554960" cy="617157"/>
              </a:xfrm>
              <a:prstGeom prst="rect">
                <a:avLst/>
              </a:prstGeom>
              <a:blipFill>
                <a:blip r:embed="rId6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CEC916-4516-4987-8FF4-84E4E7450C28}"/>
                  </a:ext>
                </a:extLst>
              </p:cNvPr>
              <p:cNvSpPr txBox="1"/>
              <p:nvPr/>
            </p:nvSpPr>
            <p:spPr>
              <a:xfrm>
                <a:off x="539552" y="4619248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CEC916-4516-4987-8FF4-84E4E7450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19248"/>
                <a:ext cx="5554960" cy="615233"/>
              </a:xfrm>
              <a:prstGeom prst="rect">
                <a:avLst/>
              </a:prstGeom>
              <a:blipFill>
                <a:blip r:embed="rId7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203096-9122-4BF7-80EE-089752F72BE6}"/>
                  </a:ext>
                </a:extLst>
              </p:cNvPr>
              <p:cNvSpPr txBox="1"/>
              <p:nvPr/>
            </p:nvSpPr>
            <p:spPr>
              <a:xfrm>
                <a:off x="466467" y="2642146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Min-Cut(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203096-9122-4BF7-80EE-089752F7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7" y="2642146"/>
                <a:ext cx="2592288" cy="461665"/>
              </a:xfrm>
              <a:prstGeom prst="rect">
                <a:avLst/>
              </a:prstGeom>
              <a:blipFill>
                <a:blip r:embed="rId8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54A3C-C690-4F23-9AAD-599440798ED9}"/>
                  </a:ext>
                </a:extLst>
              </p:cNvPr>
              <p:cNvSpPr txBox="1"/>
              <p:nvPr/>
            </p:nvSpPr>
            <p:spPr>
              <a:xfrm>
                <a:off x="523616" y="4372287"/>
                <a:ext cx="335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Min-Cut(</a:t>
                </a:r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54A3C-C690-4F23-9AAD-59944079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6" y="4372287"/>
                <a:ext cx="3359577" cy="461665"/>
              </a:xfrm>
              <a:prstGeom prst="rect">
                <a:avLst/>
              </a:prstGeom>
              <a:blipFill>
                <a:blip r:embed="rId9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461665"/>
              </a:xfrm>
              <a:prstGeom prst="rect">
                <a:avLst/>
              </a:prstGeom>
              <a:blipFill>
                <a:blip r:embed="rId4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4995174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995174"/>
                <a:ext cx="5554960" cy="461665"/>
              </a:xfrm>
              <a:prstGeom prst="rect">
                <a:avLst/>
              </a:prstGeom>
              <a:blipFill>
                <a:blip r:embed="rId5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589240"/>
                <a:ext cx="555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Min-Rut(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5554960" cy="461665"/>
              </a:xfrm>
              <a:prstGeom prst="rect">
                <a:avLst/>
              </a:prstGeom>
              <a:blipFill>
                <a:blip r:embed="rId6"/>
                <a:stretch>
                  <a:fillRect l="-16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7C345E-C074-4088-B795-133A03522A31}"/>
              </a:ext>
            </a:extLst>
          </p:cNvPr>
          <p:cNvSpPr/>
          <p:nvPr/>
        </p:nvSpPr>
        <p:spPr>
          <a:xfrm>
            <a:off x="168982" y="704394"/>
            <a:ext cx="6131210" cy="3465095"/>
          </a:xfrm>
          <a:custGeom>
            <a:avLst/>
            <a:gdLst>
              <a:gd name="connsiteX0" fmla="*/ 5562425 w 6508110"/>
              <a:gd name="connsiteY0" fmla="*/ 971277 h 3465095"/>
              <a:gd name="connsiteX1" fmla="*/ 5549299 w 6508110"/>
              <a:gd name="connsiteY1" fmla="*/ 853149 h 3465095"/>
              <a:gd name="connsiteX2" fmla="*/ 5457422 w 6508110"/>
              <a:gd name="connsiteY2" fmla="*/ 708770 h 3465095"/>
              <a:gd name="connsiteX3" fmla="*/ 5103037 w 6508110"/>
              <a:gd name="connsiteY3" fmla="*/ 411262 h 3465095"/>
              <a:gd name="connsiteX4" fmla="*/ 4691776 w 6508110"/>
              <a:gd name="connsiteY4" fmla="*/ 262507 h 3465095"/>
              <a:gd name="connsiteX5" fmla="*/ 4451144 w 6508110"/>
              <a:gd name="connsiteY5" fmla="*/ 210006 h 3465095"/>
              <a:gd name="connsiteX6" fmla="*/ 3952381 w 6508110"/>
              <a:gd name="connsiteY6" fmla="*/ 183755 h 3465095"/>
              <a:gd name="connsiteX7" fmla="*/ 3164859 w 6508110"/>
              <a:gd name="connsiteY7" fmla="*/ 170630 h 3465095"/>
              <a:gd name="connsiteX8" fmla="*/ 2884851 w 6508110"/>
              <a:gd name="connsiteY8" fmla="*/ 135629 h 3465095"/>
              <a:gd name="connsiteX9" fmla="*/ 2521717 w 6508110"/>
              <a:gd name="connsiteY9" fmla="*/ 70002 h 3465095"/>
              <a:gd name="connsiteX10" fmla="*/ 2254834 w 6508110"/>
              <a:gd name="connsiteY10" fmla="*/ 39376 h 3465095"/>
              <a:gd name="connsiteX11" fmla="*/ 2022953 w 6508110"/>
              <a:gd name="connsiteY11" fmla="*/ 8750 h 3465095"/>
              <a:gd name="connsiteX12" fmla="*/ 1782321 w 6508110"/>
              <a:gd name="connsiteY12" fmla="*/ 0 h 3465095"/>
              <a:gd name="connsiteX13" fmla="*/ 1056051 w 6508110"/>
              <a:gd name="connsiteY13" fmla="*/ 87503 h 3465095"/>
              <a:gd name="connsiteX14" fmla="*/ 924798 w 6508110"/>
              <a:gd name="connsiteY14" fmla="*/ 157505 h 3465095"/>
              <a:gd name="connsiteX15" fmla="*/ 627290 w 6508110"/>
              <a:gd name="connsiteY15" fmla="*/ 393761 h 3465095"/>
              <a:gd name="connsiteX16" fmla="*/ 268530 w 6508110"/>
              <a:gd name="connsiteY16" fmla="*/ 1058779 h 3465095"/>
              <a:gd name="connsiteX17" fmla="*/ 76025 w 6508110"/>
              <a:gd name="connsiteY17" fmla="*/ 1548793 h 3465095"/>
              <a:gd name="connsiteX18" fmla="*/ 1648 w 6508110"/>
              <a:gd name="connsiteY18" fmla="*/ 1933803 h 3465095"/>
              <a:gd name="connsiteX19" fmla="*/ 6023 w 6508110"/>
              <a:gd name="connsiteY19" fmla="*/ 2205061 h 3465095"/>
              <a:gd name="connsiteX20" fmla="*/ 54149 w 6508110"/>
              <a:gd name="connsiteY20" fmla="*/ 2349439 h 3465095"/>
              <a:gd name="connsiteX21" fmla="*/ 220404 w 6508110"/>
              <a:gd name="connsiteY21" fmla="*/ 2511319 h 3465095"/>
              <a:gd name="connsiteX22" fmla="*/ 421659 w 6508110"/>
              <a:gd name="connsiteY22" fmla="*/ 2568195 h 3465095"/>
              <a:gd name="connsiteX23" fmla="*/ 819795 w 6508110"/>
              <a:gd name="connsiteY23" fmla="*/ 2725700 h 3465095"/>
              <a:gd name="connsiteX24" fmla="*/ 999175 w 6508110"/>
              <a:gd name="connsiteY24" fmla="*/ 2821952 h 3465095"/>
              <a:gd name="connsiteX25" fmla="*/ 1213556 w 6508110"/>
              <a:gd name="connsiteY25" fmla="*/ 2992582 h 3465095"/>
              <a:gd name="connsiteX26" fmla="*/ 1388561 w 6508110"/>
              <a:gd name="connsiteY26" fmla="*/ 3128211 h 3465095"/>
              <a:gd name="connsiteX27" fmla="*/ 1716695 w 6508110"/>
              <a:gd name="connsiteY27" fmla="*/ 3263839 h 3465095"/>
              <a:gd name="connsiteX28" fmla="*/ 2604844 w 6508110"/>
              <a:gd name="connsiteY28" fmla="*/ 3447595 h 3465095"/>
              <a:gd name="connsiteX29" fmla="*/ 2972354 w 6508110"/>
              <a:gd name="connsiteY29" fmla="*/ 3465095 h 3465095"/>
              <a:gd name="connsiteX30" fmla="*/ 3637372 w 6508110"/>
              <a:gd name="connsiteY30" fmla="*/ 3451970 h 3465095"/>
              <a:gd name="connsiteX31" fmla="*/ 3873629 w 6508110"/>
              <a:gd name="connsiteY31" fmla="*/ 3421344 h 3465095"/>
              <a:gd name="connsiteX32" fmla="*/ 4083634 w 6508110"/>
              <a:gd name="connsiteY32" fmla="*/ 3386343 h 3465095"/>
              <a:gd name="connsiteX33" fmla="*/ 4748652 w 6508110"/>
              <a:gd name="connsiteY33" fmla="*/ 3141336 h 3465095"/>
              <a:gd name="connsiteX34" fmla="*/ 4984909 w 6508110"/>
              <a:gd name="connsiteY34" fmla="*/ 3018833 h 3465095"/>
              <a:gd name="connsiteX35" fmla="*/ 5221165 w 6508110"/>
              <a:gd name="connsiteY35" fmla="*/ 2861328 h 3465095"/>
              <a:gd name="connsiteX36" fmla="*/ 5404920 w 6508110"/>
              <a:gd name="connsiteY36" fmla="*/ 2743200 h 3465095"/>
              <a:gd name="connsiteX37" fmla="*/ 5470547 w 6508110"/>
              <a:gd name="connsiteY37" fmla="*/ 2677573 h 3465095"/>
              <a:gd name="connsiteX38" fmla="*/ 5540549 w 6508110"/>
              <a:gd name="connsiteY38" fmla="*/ 2616322 h 3465095"/>
              <a:gd name="connsiteX39" fmla="*/ 5680553 w 6508110"/>
              <a:gd name="connsiteY39" fmla="*/ 2471943 h 3465095"/>
              <a:gd name="connsiteX40" fmla="*/ 5741805 w 6508110"/>
              <a:gd name="connsiteY40" fmla="*/ 2406316 h 3465095"/>
              <a:gd name="connsiteX41" fmla="*/ 5912434 w 6508110"/>
              <a:gd name="connsiteY41" fmla="*/ 2288188 h 3465095"/>
              <a:gd name="connsiteX42" fmla="*/ 6056813 w 6508110"/>
              <a:gd name="connsiteY42" fmla="*/ 2205061 h 3465095"/>
              <a:gd name="connsiteX43" fmla="*/ 6363072 w 6508110"/>
              <a:gd name="connsiteY43" fmla="*/ 1960054 h 3465095"/>
              <a:gd name="connsiteX44" fmla="*/ 6428698 w 6508110"/>
              <a:gd name="connsiteY44" fmla="*/ 1881302 h 3465095"/>
              <a:gd name="connsiteX45" fmla="*/ 6498700 w 6508110"/>
              <a:gd name="connsiteY45" fmla="*/ 1776299 h 3465095"/>
              <a:gd name="connsiteX46" fmla="*/ 6498700 w 6508110"/>
              <a:gd name="connsiteY46" fmla="*/ 1675671 h 3465095"/>
              <a:gd name="connsiteX47" fmla="*/ 6454949 w 6508110"/>
              <a:gd name="connsiteY47" fmla="*/ 1627545 h 3465095"/>
              <a:gd name="connsiteX48" fmla="*/ 6279944 w 6508110"/>
              <a:gd name="connsiteY48" fmla="*/ 1465665 h 3465095"/>
              <a:gd name="connsiteX49" fmla="*/ 6227443 w 6508110"/>
              <a:gd name="connsiteY49" fmla="*/ 1426289 h 3465095"/>
              <a:gd name="connsiteX50" fmla="*/ 6078689 w 6508110"/>
              <a:gd name="connsiteY50" fmla="*/ 1299411 h 3465095"/>
              <a:gd name="connsiteX51" fmla="*/ 6008687 w 6508110"/>
              <a:gd name="connsiteY51" fmla="*/ 1255660 h 3465095"/>
              <a:gd name="connsiteX52" fmla="*/ 5956185 w 6508110"/>
              <a:gd name="connsiteY52" fmla="*/ 1211908 h 3465095"/>
              <a:gd name="connsiteX53" fmla="*/ 5803056 w 6508110"/>
              <a:gd name="connsiteY53" fmla="*/ 1128781 h 3465095"/>
              <a:gd name="connsiteX54" fmla="*/ 5733054 w 6508110"/>
              <a:gd name="connsiteY54" fmla="*/ 1098155 h 3465095"/>
              <a:gd name="connsiteX55" fmla="*/ 5689303 w 6508110"/>
              <a:gd name="connsiteY55" fmla="*/ 1076280 h 3465095"/>
              <a:gd name="connsiteX56" fmla="*/ 5658677 w 6508110"/>
              <a:gd name="connsiteY56" fmla="*/ 1067529 h 3465095"/>
              <a:gd name="connsiteX57" fmla="*/ 5632427 w 6508110"/>
              <a:gd name="connsiteY57" fmla="*/ 1036904 h 3465095"/>
              <a:gd name="connsiteX58" fmla="*/ 5606176 w 6508110"/>
              <a:gd name="connsiteY58" fmla="*/ 997528 h 3465095"/>
              <a:gd name="connsiteX59" fmla="*/ 5562425 w 6508110"/>
              <a:gd name="connsiteY59" fmla="*/ 971277 h 34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508110" h="3465095">
                <a:moveTo>
                  <a:pt x="5562425" y="971277"/>
                </a:moveTo>
                <a:cubicBezTo>
                  <a:pt x="5552946" y="947214"/>
                  <a:pt x="5564013" y="889934"/>
                  <a:pt x="5549299" y="853149"/>
                </a:cubicBezTo>
                <a:cubicBezTo>
                  <a:pt x="5528113" y="800185"/>
                  <a:pt x="5492813" y="753509"/>
                  <a:pt x="5457422" y="708770"/>
                </a:cubicBezTo>
                <a:cubicBezTo>
                  <a:pt x="5357109" y="581959"/>
                  <a:pt x="5246516" y="489900"/>
                  <a:pt x="5103037" y="411262"/>
                </a:cubicBezTo>
                <a:cubicBezTo>
                  <a:pt x="4980337" y="344013"/>
                  <a:pt x="4828864" y="296050"/>
                  <a:pt x="4691776" y="262507"/>
                </a:cubicBezTo>
                <a:cubicBezTo>
                  <a:pt x="4612031" y="242995"/>
                  <a:pt x="4532387" y="221823"/>
                  <a:pt x="4451144" y="210006"/>
                </a:cubicBezTo>
                <a:cubicBezTo>
                  <a:pt x="4348282" y="195044"/>
                  <a:pt x="4051483" y="185828"/>
                  <a:pt x="3952381" y="183755"/>
                </a:cubicBezTo>
                <a:lnTo>
                  <a:pt x="3164859" y="170630"/>
                </a:lnTo>
                <a:cubicBezTo>
                  <a:pt x="3071523" y="158963"/>
                  <a:pt x="2977783" y="150169"/>
                  <a:pt x="2884851" y="135629"/>
                </a:cubicBezTo>
                <a:cubicBezTo>
                  <a:pt x="2763324" y="116615"/>
                  <a:pt x="2643921" y="84025"/>
                  <a:pt x="2521717" y="70002"/>
                </a:cubicBezTo>
                <a:lnTo>
                  <a:pt x="2254834" y="39376"/>
                </a:lnTo>
                <a:cubicBezTo>
                  <a:pt x="2177450" y="29873"/>
                  <a:pt x="2100649" y="15225"/>
                  <a:pt x="2022953" y="8750"/>
                </a:cubicBezTo>
                <a:cubicBezTo>
                  <a:pt x="1942967" y="2084"/>
                  <a:pt x="1862532" y="2917"/>
                  <a:pt x="1782321" y="0"/>
                </a:cubicBezTo>
                <a:cubicBezTo>
                  <a:pt x="1437199" y="21076"/>
                  <a:pt x="1310771" y="-22223"/>
                  <a:pt x="1056051" y="87503"/>
                </a:cubicBezTo>
                <a:cubicBezTo>
                  <a:pt x="1010512" y="107120"/>
                  <a:pt x="967261" y="131902"/>
                  <a:pt x="924798" y="157505"/>
                </a:cubicBezTo>
                <a:cubicBezTo>
                  <a:pt x="806609" y="228766"/>
                  <a:pt x="715514" y="286422"/>
                  <a:pt x="627290" y="393761"/>
                </a:cubicBezTo>
                <a:cubicBezTo>
                  <a:pt x="481697" y="570899"/>
                  <a:pt x="340346" y="875975"/>
                  <a:pt x="268530" y="1058779"/>
                </a:cubicBezTo>
                <a:cubicBezTo>
                  <a:pt x="204362" y="1222117"/>
                  <a:pt x="113434" y="1377336"/>
                  <a:pt x="76025" y="1548793"/>
                </a:cubicBezTo>
                <a:cubicBezTo>
                  <a:pt x="13147" y="1836981"/>
                  <a:pt x="35821" y="1708253"/>
                  <a:pt x="1648" y="1933803"/>
                </a:cubicBezTo>
                <a:cubicBezTo>
                  <a:pt x="3106" y="2024222"/>
                  <a:pt x="-5310" y="2115343"/>
                  <a:pt x="6023" y="2205061"/>
                </a:cubicBezTo>
                <a:cubicBezTo>
                  <a:pt x="12380" y="2255390"/>
                  <a:pt x="31145" y="2304225"/>
                  <a:pt x="54149" y="2349439"/>
                </a:cubicBezTo>
                <a:cubicBezTo>
                  <a:pt x="88251" y="2416468"/>
                  <a:pt x="148317" y="2482921"/>
                  <a:pt x="220404" y="2511319"/>
                </a:cubicBezTo>
                <a:cubicBezTo>
                  <a:pt x="285265" y="2536870"/>
                  <a:pt x="355458" y="2546349"/>
                  <a:pt x="421659" y="2568195"/>
                </a:cubicBezTo>
                <a:cubicBezTo>
                  <a:pt x="553490" y="2611699"/>
                  <a:pt x="692528" y="2667459"/>
                  <a:pt x="819795" y="2725700"/>
                </a:cubicBezTo>
                <a:cubicBezTo>
                  <a:pt x="853604" y="2741172"/>
                  <a:pt x="966301" y="2797780"/>
                  <a:pt x="999175" y="2821952"/>
                </a:cubicBezTo>
                <a:cubicBezTo>
                  <a:pt x="1072757" y="2876056"/>
                  <a:pt x="1141768" y="2936119"/>
                  <a:pt x="1213556" y="2992582"/>
                </a:cubicBezTo>
                <a:cubicBezTo>
                  <a:pt x="1271566" y="3038208"/>
                  <a:pt x="1320355" y="3100019"/>
                  <a:pt x="1388561" y="3128211"/>
                </a:cubicBezTo>
                <a:cubicBezTo>
                  <a:pt x="1497939" y="3173420"/>
                  <a:pt x="1604483" y="3226211"/>
                  <a:pt x="1716695" y="3263839"/>
                </a:cubicBezTo>
                <a:cubicBezTo>
                  <a:pt x="2015010" y="3363872"/>
                  <a:pt x="2290650" y="3413758"/>
                  <a:pt x="2604844" y="3447595"/>
                </a:cubicBezTo>
                <a:cubicBezTo>
                  <a:pt x="2726781" y="3460727"/>
                  <a:pt x="2849851" y="3459262"/>
                  <a:pt x="2972354" y="3465095"/>
                </a:cubicBezTo>
                <a:cubicBezTo>
                  <a:pt x="3194027" y="3460720"/>
                  <a:pt x="3415917" y="3462720"/>
                  <a:pt x="3637372" y="3451970"/>
                </a:cubicBezTo>
                <a:cubicBezTo>
                  <a:pt x="3716690" y="3448120"/>
                  <a:pt x="3795063" y="3432898"/>
                  <a:pt x="3873629" y="3421344"/>
                </a:cubicBezTo>
                <a:cubicBezTo>
                  <a:pt x="3943841" y="3411019"/>
                  <a:pt x="4014848" y="3403804"/>
                  <a:pt x="4083634" y="3386343"/>
                </a:cubicBezTo>
                <a:cubicBezTo>
                  <a:pt x="4406521" y="3304379"/>
                  <a:pt x="4455490" y="3274030"/>
                  <a:pt x="4748652" y="3141336"/>
                </a:cubicBezTo>
                <a:cubicBezTo>
                  <a:pt x="4835170" y="3102175"/>
                  <a:pt x="4901935" y="3067473"/>
                  <a:pt x="4984909" y="3018833"/>
                </a:cubicBezTo>
                <a:cubicBezTo>
                  <a:pt x="5177278" y="2906065"/>
                  <a:pt x="5046734" y="2978483"/>
                  <a:pt x="5221165" y="2861328"/>
                </a:cubicBezTo>
                <a:cubicBezTo>
                  <a:pt x="5281613" y="2820729"/>
                  <a:pt x="5353431" y="2794689"/>
                  <a:pt x="5404920" y="2743200"/>
                </a:cubicBezTo>
                <a:cubicBezTo>
                  <a:pt x="5426796" y="2721324"/>
                  <a:pt x="5447955" y="2698708"/>
                  <a:pt x="5470547" y="2677573"/>
                </a:cubicBezTo>
                <a:cubicBezTo>
                  <a:pt x="5493189" y="2656392"/>
                  <a:pt x="5518395" y="2638014"/>
                  <a:pt x="5540549" y="2616322"/>
                </a:cubicBezTo>
                <a:cubicBezTo>
                  <a:pt x="5588448" y="2569421"/>
                  <a:pt x="5634169" y="2520343"/>
                  <a:pt x="5680553" y="2471943"/>
                </a:cubicBezTo>
                <a:cubicBezTo>
                  <a:pt x="5701257" y="2450339"/>
                  <a:pt x="5717521" y="2423800"/>
                  <a:pt x="5741805" y="2406316"/>
                </a:cubicBezTo>
                <a:cubicBezTo>
                  <a:pt x="5785592" y="2374790"/>
                  <a:pt x="5859470" y="2318682"/>
                  <a:pt x="5912434" y="2288188"/>
                </a:cubicBezTo>
                <a:cubicBezTo>
                  <a:pt x="5960560" y="2260479"/>
                  <a:pt x="6011863" y="2237672"/>
                  <a:pt x="6056813" y="2205061"/>
                </a:cubicBezTo>
                <a:cubicBezTo>
                  <a:pt x="6227176" y="2081464"/>
                  <a:pt x="6250998" y="2082017"/>
                  <a:pt x="6363072" y="1960054"/>
                </a:cubicBezTo>
                <a:cubicBezTo>
                  <a:pt x="6386193" y="1934893"/>
                  <a:pt x="6408406" y="1908795"/>
                  <a:pt x="6428698" y="1881302"/>
                </a:cubicBezTo>
                <a:cubicBezTo>
                  <a:pt x="6453679" y="1847457"/>
                  <a:pt x="6498700" y="1776299"/>
                  <a:pt x="6498700" y="1776299"/>
                </a:cubicBezTo>
                <a:cubicBezTo>
                  <a:pt x="6507478" y="1732413"/>
                  <a:pt x="6514530" y="1723162"/>
                  <a:pt x="6498700" y="1675671"/>
                </a:cubicBezTo>
                <a:cubicBezTo>
                  <a:pt x="6495409" y="1665799"/>
                  <a:pt x="6458730" y="1631686"/>
                  <a:pt x="6454949" y="1627545"/>
                </a:cubicBezTo>
                <a:cubicBezTo>
                  <a:pt x="6361643" y="1525354"/>
                  <a:pt x="6410603" y="1563660"/>
                  <a:pt x="6279944" y="1465665"/>
                </a:cubicBezTo>
                <a:cubicBezTo>
                  <a:pt x="6262444" y="1452540"/>
                  <a:pt x="6244308" y="1440221"/>
                  <a:pt x="6227443" y="1426289"/>
                </a:cubicBezTo>
                <a:cubicBezTo>
                  <a:pt x="6177198" y="1384783"/>
                  <a:pt x="6133954" y="1333952"/>
                  <a:pt x="6078689" y="1299411"/>
                </a:cubicBezTo>
                <a:cubicBezTo>
                  <a:pt x="6055355" y="1284827"/>
                  <a:pt x="6031078" y="1271654"/>
                  <a:pt x="6008687" y="1255660"/>
                </a:cubicBezTo>
                <a:cubicBezTo>
                  <a:pt x="5990149" y="1242419"/>
                  <a:pt x="5974815" y="1225018"/>
                  <a:pt x="5956185" y="1211908"/>
                </a:cubicBezTo>
                <a:cubicBezTo>
                  <a:pt x="5914877" y="1182839"/>
                  <a:pt x="5846546" y="1149318"/>
                  <a:pt x="5803056" y="1128781"/>
                </a:cubicBezTo>
                <a:cubicBezTo>
                  <a:pt x="5780025" y="1117905"/>
                  <a:pt x="5756179" y="1108828"/>
                  <a:pt x="5733054" y="1098155"/>
                </a:cubicBezTo>
                <a:cubicBezTo>
                  <a:pt x="5718250" y="1091322"/>
                  <a:pt x="5705121" y="1080235"/>
                  <a:pt x="5689303" y="1076280"/>
                </a:cubicBezTo>
                <a:cubicBezTo>
                  <a:pt x="5667329" y="1070786"/>
                  <a:pt x="5677507" y="1073807"/>
                  <a:pt x="5658677" y="1067529"/>
                </a:cubicBezTo>
                <a:cubicBezTo>
                  <a:pt x="5649927" y="1057321"/>
                  <a:pt x="5640494" y="1047660"/>
                  <a:pt x="5632427" y="1036904"/>
                </a:cubicBezTo>
                <a:cubicBezTo>
                  <a:pt x="5622962" y="1024284"/>
                  <a:pt x="5615922" y="1009932"/>
                  <a:pt x="5606176" y="997528"/>
                </a:cubicBezTo>
                <a:cubicBezTo>
                  <a:pt x="5599805" y="989419"/>
                  <a:pt x="5571904" y="995340"/>
                  <a:pt x="5562425" y="97127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AF869E-F6E8-46D0-8035-4AAA63874061}"/>
              </a:ext>
            </a:extLst>
          </p:cNvPr>
          <p:cNvSpPr/>
          <p:nvPr/>
        </p:nvSpPr>
        <p:spPr>
          <a:xfrm>
            <a:off x="6405062" y="1570015"/>
            <a:ext cx="1439527" cy="1733200"/>
          </a:xfrm>
          <a:custGeom>
            <a:avLst/>
            <a:gdLst>
              <a:gd name="connsiteX0" fmla="*/ 1159520 w 1439527"/>
              <a:gd name="connsiteY0" fmla="*/ 26904 h 1733200"/>
              <a:gd name="connsiteX1" fmla="*/ 1023891 w 1439527"/>
              <a:gd name="connsiteY1" fmla="*/ 5028 h 1733200"/>
              <a:gd name="connsiteX2" fmla="*/ 608255 w 1439527"/>
              <a:gd name="connsiteY2" fmla="*/ 18153 h 1733200"/>
              <a:gd name="connsiteX3" fmla="*/ 481376 w 1439527"/>
              <a:gd name="connsiteY3" fmla="*/ 53154 h 1733200"/>
              <a:gd name="connsiteX4" fmla="*/ 371998 w 1439527"/>
              <a:gd name="connsiteY4" fmla="*/ 127531 h 1733200"/>
              <a:gd name="connsiteX5" fmla="*/ 323872 w 1439527"/>
              <a:gd name="connsiteY5" fmla="*/ 188783 h 1733200"/>
              <a:gd name="connsiteX6" fmla="*/ 262620 w 1439527"/>
              <a:gd name="connsiteY6" fmla="*/ 293786 h 1733200"/>
              <a:gd name="connsiteX7" fmla="*/ 223244 w 1439527"/>
              <a:gd name="connsiteY7" fmla="*/ 411914 h 1733200"/>
              <a:gd name="connsiteX8" fmla="*/ 148867 w 1439527"/>
              <a:gd name="connsiteY8" fmla="*/ 582544 h 1733200"/>
              <a:gd name="connsiteX9" fmla="*/ 87616 w 1439527"/>
              <a:gd name="connsiteY9" fmla="*/ 718173 h 1733200"/>
              <a:gd name="connsiteX10" fmla="*/ 8863 w 1439527"/>
              <a:gd name="connsiteY10" fmla="*/ 923803 h 1733200"/>
              <a:gd name="connsiteX11" fmla="*/ 113 w 1439527"/>
              <a:gd name="connsiteY11" fmla="*/ 1111933 h 1733200"/>
              <a:gd name="connsiteX12" fmla="*/ 21989 w 1439527"/>
              <a:gd name="connsiteY12" fmla="*/ 1321939 h 1733200"/>
              <a:gd name="connsiteX13" fmla="*/ 56990 w 1439527"/>
              <a:gd name="connsiteY13" fmla="*/ 1391941 h 1733200"/>
              <a:gd name="connsiteX14" fmla="*/ 175118 w 1439527"/>
              <a:gd name="connsiteY14" fmla="*/ 1510069 h 1733200"/>
              <a:gd name="connsiteX15" fmla="*/ 258245 w 1439527"/>
              <a:gd name="connsiteY15" fmla="*/ 1571321 h 1733200"/>
              <a:gd name="connsiteX16" fmla="*/ 450750 w 1439527"/>
              <a:gd name="connsiteY16" fmla="*/ 1650073 h 1733200"/>
              <a:gd name="connsiteX17" fmla="*/ 533878 w 1439527"/>
              <a:gd name="connsiteY17" fmla="*/ 1680699 h 1733200"/>
              <a:gd name="connsiteX18" fmla="*/ 638881 w 1439527"/>
              <a:gd name="connsiteY18" fmla="*/ 1715700 h 1733200"/>
              <a:gd name="connsiteX19" fmla="*/ 761384 w 1439527"/>
              <a:gd name="connsiteY19" fmla="*/ 1733200 h 1733200"/>
              <a:gd name="connsiteX20" fmla="*/ 945139 w 1439527"/>
              <a:gd name="connsiteY20" fmla="*/ 1706950 h 1733200"/>
              <a:gd name="connsiteX21" fmla="*/ 1107018 w 1439527"/>
              <a:gd name="connsiteY21" fmla="*/ 1601947 h 1733200"/>
              <a:gd name="connsiteX22" fmla="*/ 1212021 w 1439527"/>
              <a:gd name="connsiteY22" fmla="*/ 1510069 h 1733200"/>
              <a:gd name="connsiteX23" fmla="*/ 1360775 w 1439527"/>
              <a:gd name="connsiteY23" fmla="*/ 1326314 h 1733200"/>
              <a:gd name="connsiteX24" fmla="*/ 1408902 w 1439527"/>
              <a:gd name="connsiteY24" fmla="*/ 1212561 h 1733200"/>
              <a:gd name="connsiteX25" fmla="*/ 1426402 w 1439527"/>
              <a:gd name="connsiteY25" fmla="*/ 1111933 h 1733200"/>
              <a:gd name="connsiteX26" fmla="*/ 1439527 w 1439527"/>
              <a:gd name="connsiteY26" fmla="*/ 928178 h 1733200"/>
              <a:gd name="connsiteX27" fmla="*/ 1430777 w 1439527"/>
              <a:gd name="connsiteY27" fmla="*/ 600044 h 1733200"/>
              <a:gd name="connsiteX28" fmla="*/ 1417652 w 1439527"/>
              <a:gd name="connsiteY28" fmla="*/ 538793 h 1733200"/>
              <a:gd name="connsiteX29" fmla="*/ 1408902 w 1439527"/>
              <a:gd name="connsiteY29" fmla="*/ 468791 h 1733200"/>
              <a:gd name="connsiteX30" fmla="*/ 1395776 w 1439527"/>
              <a:gd name="connsiteY30" fmla="*/ 403164 h 1733200"/>
              <a:gd name="connsiteX31" fmla="*/ 1382651 w 1439527"/>
              <a:gd name="connsiteY31" fmla="*/ 328787 h 1733200"/>
              <a:gd name="connsiteX32" fmla="*/ 1378276 w 1439527"/>
              <a:gd name="connsiteY32" fmla="*/ 276285 h 1733200"/>
              <a:gd name="connsiteX33" fmla="*/ 1365150 w 1439527"/>
              <a:gd name="connsiteY33" fmla="*/ 210659 h 1733200"/>
              <a:gd name="connsiteX34" fmla="*/ 1321399 w 1439527"/>
              <a:gd name="connsiteY34" fmla="*/ 131907 h 1733200"/>
              <a:gd name="connsiteX35" fmla="*/ 1308274 w 1439527"/>
              <a:gd name="connsiteY35" fmla="*/ 110031 h 1733200"/>
              <a:gd name="connsiteX36" fmla="*/ 1277648 w 1439527"/>
              <a:gd name="connsiteY36" fmla="*/ 83780 h 1733200"/>
              <a:gd name="connsiteX37" fmla="*/ 1255772 w 1439527"/>
              <a:gd name="connsiteY37" fmla="*/ 61905 h 1733200"/>
              <a:gd name="connsiteX38" fmla="*/ 1242647 w 1439527"/>
              <a:gd name="connsiteY38" fmla="*/ 53154 h 1733200"/>
              <a:gd name="connsiteX39" fmla="*/ 1220771 w 1439527"/>
              <a:gd name="connsiteY39" fmla="*/ 31279 h 1733200"/>
              <a:gd name="connsiteX40" fmla="*/ 1159520 w 1439527"/>
              <a:gd name="connsiteY40" fmla="*/ 26904 h 17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39527" h="1733200">
                <a:moveTo>
                  <a:pt x="1159520" y="26904"/>
                </a:moveTo>
                <a:cubicBezTo>
                  <a:pt x="1126707" y="22529"/>
                  <a:pt x="1069502" y="9113"/>
                  <a:pt x="1023891" y="5028"/>
                </a:cubicBezTo>
                <a:cubicBezTo>
                  <a:pt x="875862" y="-8228"/>
                  <a:pt x="761674" y="7752"/>
                  <a:pt x="608255" y="18153"/>
                </a:cubicBezTo>
                <a:cubicBezTo>
                  <a:pt x="569609" y="26741"/>
                  <a:pt x="518739" y="34473"/>
                  <a:pt x="481376" y="53154"/>
                </a:cubicBezTo>
                <a:cubicBezTo>
                  <a:pt x="453970" y="66857"/>
                  <a:pt x="395965" y="102423"/>
                  <a:pt x="371998" y="127531"/>
                </a:cubicBezTo>
                <a:cubicBezTo>
                  <a:pt x="354069" y="146313"/>
                  <a:pt x="338143" y="167091"/>
                  <a:pt x="323872" y="188783"/>
                </a:cubicBezTo>
                <a:cubicBezTo>
                  <a:pt x="301601" y="222635"/>
                  <a:pt x="275434" y="255345"/>
                  <a:pt x="262620" y="293786"/>
                </a:cubicBezTo>
                <a:cubicBezTo>
                  <a:pt x="249495" y="333162"/>
                  <a:pt x="241152" y="374470"/>
                  <a:pt x="223244" y="411914"/>
                </a:cubicBezTo>
                <a:cubicBezTo>
                  <a:pt x="92697" y="684878"/>
                  <a:pt x="236209" y="377289"/>
                  <a:pt x="148867" y="582544"/>
                </a:cubicBezTo>
                <a:cubicBezTo>
                  <a:pt x="129444" y="628189"/>
                  <a:pt x="106583" y="672336"/>
                  <a:pt x="87616" y="718173"/>
                </a:cubicBezTo>
                <a:cubicBezTo>
                  <a:pt x="24534" y="870619"/>
                  <a:pt x="49588" y="801629"/>
                  <a:pt x="8863" y="923803"/>
                </a:cubicBezTo>
                <a:cubicBezTo>
                  <a:pt x="4391" y="986409"/>
                  <a:pt x="-840" y="1049062"/>
                  <a:pt x="113" y="1111933"/>
                </a:cubicBezTo>
                <a:cubicBezTo>
                  <a:pt x="854" y="1160851"/>
                  <a:pt x="-2616" y="1261546"/>
                  <a:pt x="21989" y="1321939"/>
                </a:cubicBezTo>
                <a:cubicBezTo>
                  <a:pt x="31832" y="1346099"/>
                  <a:pt x="42359" y="1370342"/>
                  <a:pt x="56990" y="1391941"/>
                </a:cubicBezTo>
                <a:cubicBezTo>
                  <a:pt x="87581" y="1437099"/>
                  <a:pt x="132665" y="1476621"/>
                  <a:pt x="175118" y="1510069"/>
                </a:cubicBezTo>
                <a:cubicBezTo>
                  <a:pt x="202154" y="1531370"/>
                  <a:pt x="227558" y="1555734"/>
                  <a:pt x="258245" y="1571321"/>
                </a:cubicBezTo>
                <a:cubicBezTo>
                  <a:pt x="320058" y="1602718"/>
                  <a:pt x="386308" y="1624501"/>
                  <a:pt x="450750" y="1650073"/>
                </a:cubicBezTo>
                <a:cubicBezTo>
                  <a:pt x="478198" y="1660965"/>
                  <a:pt x="506228" y="1670330"/>
                  <a:pt x="533878" y="1680699"/>
                </a:cubicBezTo>
                <a:cubicBezTo>
                  <a:pt x="583476" y="1699298"/>
                  <a:pt x="589820" y="1704797"/>
                  <a:pt x="638881" y="1715700"/>
                </a:cubicBezTo>
                <a:cubicBezTo>
                  <a:pt x="704325" y="1730243"/>
                  <a:pt x="701363" y="1728198"/>
                  <a:pt x="761384" y="1733200"/>
                </a:cubicBezTo>
                <a:cubicBezTo>
                  <a:pt x="822636" y="1724450"/>
                  <a:pt x="885422" y="1723144"/>
                  <a:pt x="945139" y="1706950"/>
                </a:cubicBezTo>
                <a:cubicBezTo>
                  <a:pt x="970326" y="1700120"/>
                  <a:pt x="1094823" y="1611648"/>
                  <a:pt x="1107018" y="1601947"/>
                </a:cubicBezTo>
                <a:cubicBezTo>
                  <a:pt x="1143415" y="1572994"/>
                  <a:pt x="1177879" y="1541650"/>
                  <a:pt x="1212021" y="1510069"/>
                </a:cubicBezTo>
                <a:cubicBezTo>
                  <a:pt x="1277738" y="1449280"/>
                  <a:pt x="1314802" y="1408749"/>
                  <a:pt x="1360775" y="1326314"/>
                </a:cubicBezTo>
                <a:cubicBezTo>
                  <a:pt x="1380828" y="1290356"/>
                  <a:pt x="1392860" y="1250479"/>
                  <a:pt x="1408902" y="1212561"/>
                </a:cubicBezTo>
                <a:cubicBezTo>
                  <a:pt x="1414735" y="1179018"/>
                  <a:pt x="1421697" y="1145652"/>
                  <a:pt x="1426402" y="1111933"/>
                </a:cubicBezTo>
                <a:cubicBezTo>
                  <a:pt x="1436066" y="1042672"/>
                  <a:pt x="1436321" y="998711"/>
                  <a:pt x="1439527" y="928178"/>
                </a:cubicBezTo>
                <a:cubicBezTo>
                  <a:pt x="1436610" y="818800"/>
                  <a:pt x="1436914" y="709289"/>
                  <a:pt x="1430777" y="600044"/>
                </a:cubicBezTo>
                <a:cubicBezTo>
                  <a:pt x="1429606" y="579196"/>
                  <a:pt x="1421085" y="559389"/>
                  <a:pt x="1417652" y="538793"/>
                </a:cubicBezTo>
                <a:cubicBezTo>
                  <a:pt x="1413786" y="515597"/>
                  <a:pt x="1412647" y="492007"/>
                  <a:pt x="1408902" y="468791"/>
                </a:cubicBezTo>
                <a:cubicBezTo>
                  <a:pt x="1405350" y="446767"/>
                  <a:pt x="1399887" y="425091"/>
                  <a:pt x="1395776" y="403164"/>
                </a:cubicBezTo>
                <a:cubicBezTo>
                  <a:pt x="1391136" y="378420"/>
                  <a:pt x="1387026" y="353579"/>
                  <a:pt x="1382651" y="328787"/>
                </a:cubicBezTo>
                <a:cubicBezTo>
                  <a:pt x="1381193" y="311286"/>
                  <a:pt x="1380023" y="293759"/>
                  <a:pt x="1378276" y="276285"/>
                </a:cubicBezTo>
                <a:cubicBezTo>
                  <a:pt x="1376088" y="254400"/>
                  <a:pt x="1373968" y="231234"/>
                  <a:pt x="1365150" y="210659"/>
                </a:cubicBezTo>
                <a:cubicBezTo>
                  <a:pt x="1328014" y="124009"/>
                  <a:pt x="1349260" y="173698"/>
                  <a:pt x="1321399" y="131907"/>
                </a:cubicBezTo>
                <a:cubicBezTo>
                  <a:pt x="1316682" y="124831"/>
                  <a:pt x="1313994" y="116323"/>
                  <a:pt x="1308274" y="110031"/>
                </a:cubicBezTo>
                <a:cubicBezTo>
                  <a:pt x="1299230" y="100082"/>
                  <a:pt x="1287560" y="92865"/>
                  <a:pt x="1277648" y="83780"/>
                </a:cubicBezTo>
                <a:cubicBezTo>
                  <a:pt x="1270046" y="76812"/>
                  <a:pt x="1263533" y="68696"/>
                  <a:pt x="1255772" y="61905"/>
                </a:cubicBezTo>
                <a:cubicBezTo>
                  <a:pt x="1251815" y="58442"/>
                  <a:pt x="1246604" y="56617"/>
                  <a:pt x="1242647" y="53154"/>
                </a:cubicBezTo>
                <a:cubicBezTo>
                  <a:pt x="1234886" y="46363"/>
                  <a:pt x="1228532" y="38070"/>
                  <a:pt x="1220771" y="31279"/>
                </a:cubicBezTo>
                <a:cubicBezTo>
                  <a:pt x="1213734" y="25122"/>
                  <a:pt x="1192333" y="31279"/>
                  <a:pt x="1159520" y="2690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=1.125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blipFill>
                <a:blip r:embed="rId4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5061556"/>
                <a:ext cx="555496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=1.8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5061556"/>
                <a:ext cx="5554960" cy="616964"/>
              </a:xfrm>
              <a:prstGeom prst="rect">
                <a:avLst/>
              </a:prstGeom>
              <a:blipFill>
                <a:blip r:embed="rId5"/>
                <a:stretch>
                  <a:fillRect l="-164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727832"/>
                <a:ext cx="555496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Ratio-Rut(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27832"/>
                <a:ext cx="5554960" cy="616964"/>
              </a:xfrm>
              <a:prstGeom prst="rect">
                <a:avLst/>
              </a:prstGeom>
              <a:blipFill>
                <a:blip r:embed="rId6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FA775D-5257-4C0C-B822-F5EA088E14F5}"/>
              </a:ext>
            </a:extLst>
          </p:cNvPr>
          <p:cNvSpPr/>
          <p:nvPr/>
        </p:nvSpPr>
        <p:spPr>
          <a:xfrm>
            <a:off x="683568" y="764704"/>
            <a:ext cx="2160240" cy="3096344"/>
          </a:xfrm>
          <a:custGeom>
            <a:avLst/>
            <a:gdLst>
              <a:gd name="connsiteX0" fmla="*/ 1560225 w 2442141"/>
              <a:gd name="connsiteY0" fmla="*/ 418318 h 2974216"/>
              <a:gd name="connsiteX1" fmla="*/ 278315 w 2442141"/>
              <a:gd name="connsiteY1" fmla="*/ 208312 h 2974216"/>
              <a:gd name="connsiteX2" fmla="*/ 186437 w 2442141"/>
              <a:gd name="connsiteY2" fmla="*/ 2780883 h 2974216"/>
              <a:gd name="connsiteX3" fmla="*/ 2395873 w 2442141"/>
              <a:gd name="connsiteY3" fmla="*/ 2522751 h 2974216"/>
              <a:gd name="connsiteX4" fmla="*/ 1560225 w 2442141"/>
              <a:gd name="connsiteY4" fmla="*/ 418318 h 29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141" h="2974216">
                <a:moveTo>
                  <a:pt x="1560225" y="418318"/>
                </a:moveTo>
                <a:cubicBezTo>
                  <a:pt x="1207299" y="32578"/>
                  <a:pt x="507280" y="-185449"/>
                  <a:pt x="278315" y="208312"/>
                </a:cubicBezTo>
                <a:cubicBezTo>
                  <a:pt x="49350" y="602073"/>
                  <a:pt x="-166489" y="2395143"/>
                  <a:pt x="186437" y="2780883"/>
                </a:cubicBezTo>
                <a:cubicBezTo>
                  <a:pt x="539363" y="3166623"/>
                  <a:pt x="2161075" y="2920158"/>
                  <a:pt x="2395873" y="2522751"/>
                </a:cubicBezTo>
                <a:cubicBezTo>
                  <a:pt x="2630671" y="2125344"/>
                  <a:pt x="1913151" y="804058"/>
                  <a:pt x="1560225" y="4183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C3ED4A-55B5-4E25-BA2E-E89086C48B94}"/>
              </a:ext>
            </a:extLst>
          </p:cNvPr>
          <p:cNvSpPr/>
          <p:nvPr/>
        </p:nvSpPr>
        <p:spPr>
          <a:xfrm>
            <a:off x="2843808" y="945005"/>
            <a:ext cx="4655988" cy="3136982"/>
          </a:xfrm>
          <a:custGeom>
            <a:avLst/>
            <a:gdLst>
              <a:gd name="connsiteX0" fmla="*/ 3889481 w 4686594"/>
              <a:gd name="connsiteY0" fmla="*/ 516285 h 3136982"/>
              <a:gd name="connsiteX1" fmla="*/ 3753853 w 4686594"/>
              <a:gd name="connsiteY1" fmla="*/ 507535 h 3136982"/>
              <a:gd name="connsiteX2" fmla="*/ 2940080 w 4686594"/>
              <a:gd name="connsiteY2" fmla="*/ 301904 h 3136982"/>
              <a:gd name="connsiteX3" fmla="*/ 1828800 w 4686594"/>
              <a:gd name="connsiteY3" fmla="*/ 122524 h 3136982"/>
              <a:gd name="connsiteX4" fmla="*/ 1570668 w 4686594"/>
              <a:gd name="connsiteY4" fmla="*/ 83148 h 3136982"/>
              <a:gd name="connsiteX5" fmla="*/ 1413164 w 4686594"/>
              <a:gd name="connsiteY5" fmla="*/ 52522 h 3136982"/>
              <a:gd name="connsiteX6" fmla="*/ 1268785 w 4686594"/>
              <a:gd name="connsiteY6" fmla="*/ 39397 h 3136982"/>
              <a:gd name="connsiteX7" fmla="*/ 1032528 w 4686594"/>
              <a:gd name="connsiteY7" fmla="*/ 21 h 3136982"/>
              <a:gd name="connsiteX8" fmla="*/ 765646 w 4686594"/>
              <a:gd name="connsiteY8" fmla="*/ 21896 h 3136982"/>
              <a:gd name="connsiteX9" fmla="*/ 533765 w 4686594"/>
              <a:gd name="connsiteY9" fmla="*/ 118149 h 3136982"/>
              <a:gd name="connsiteX10" fmla="*/ 463763 w 4686594"/>
              <a:gd name="connsiteY10" fmla="*/ 148775 h 3136982"/>
              <a:gd name="connsiteX11" fmla="*/ 336884 w 4686594"/>
              <a:gd name="connsiteY11" fmla="*/ 240652 h 3136982"/>
              <a:gd name="connsiteX12" fmla="*/ 218756 w 4686594"/>
              <a:gd name="connsiteY12" fmla="*/ 363156 h 3136982"/>
              <a:gd name="connsiteX13" fmla="*/ 196880 w 4686594"/>
              <a:gd name="connsiteY13" fmla="*/ 424407 h 3136982"/>
              <a:gd name="connsiteX14" fmla="*/ 166254 w 4686594"/>
              <a:gd name="connsiteY14" fmla="*/ 490034 h 3136982"/>
              <a:gd name="connsiteX15" fmla="*/ 144379 w 4686594"/>
              <a:gd name="connsiteY15" fmla="*/ 595037 h 3136982"/>
              <a:gd name="connsiteX16" fmla="*/ 100628 w 4686594"/>
              <a:gd name="connsiteY16" fmla="*/ 905671 h 3136982"/>
              <a:gd name="connsiteX17" fmla="*/ 78752 w 4686594"/>
              <a:gd name="connsiteY17" fmla="*/ 1041299 h 3136982"/>
              <a:gd name="connsiteX18" fmla="*/ 65627 w 4686594"/>
              <a:gd name="connsiteY18" fmla="*/ 1159428 h 3136982"/>
              <a:gd name="connsiteX19" fmla="*/ 17500 w 4686594"/>
              <a:gd name="connsiteY19" fmla="*/ 1452561 h 3136982"/>
              <a:gd name="connsiteX20" fmla="*/ 0 w 4686594"/>
              <a:gd name="connsiteY20" fmla="*/ 1575064 h 3136982"/>
              <a:gd name="connsiteX21" fmla="*/ 17500 w 4686594"/>
              <a:gd name="connsiteY21" fmla="*/ 1920698 h 3136982"/>
              <a:gd name="connsiteX22" fmla="*/ 52501 w 4686594"/>
              <a:gd name="connsiteY22" fmla="*/ 2025701 h 3136982"/>
              <a:gd name="connsiteX23" fmla="*/ 201255 w 4686594"/>
              <a:gd name="connsiteY23" fmla="*/ 2310084 h 3136982"/>
              <a:gd name="connsiteX24" fmla="*/ 376260 w 4686594"/>
              <a:gd name="connsiteY24" fmla="*/ 2555091 h 3136982"/>
              <a:gd name="connsiteX25" fmla="*/ 463763 w 4686594"/>
              <a:gd name="connsiteY25" fmla="*/ 2673219 h 3136982"/>
              <a:gd name="connsiteX26" fmla="*/ 673768 w 4686594"/>
              <a:gd name="connsiteY26" fmla="*/ 2826348 h 3136982"/>
              <a:gd name="connsiteX27" fmla="*/ 901275 w 4686594"/>
              <a:gd name="connsiteY27" fmla="*/ 2926976 h 3136982"/>
              <a:gd name="connsiteX28" fmla="*/ 1338787 w 4686594"/>
              <a:gd name="connsiteY28" fmla="*/ 3058229 h 3136982"/>
              <a:gd name="connsiteX29" fmla="*/ 1903177 w 4686594"/>
              <a:gd name="connsiteY29" fmla="*/ 3136982 h 3136982"/>
              <a:gd name="connsiteX30" fmla="*/ 2988207 w 4686594"/>
              <a:gd name="connsiteY30" fmla="*/ 3093230 h 3136982"/>
              <a:gd name="connsiteX31" fmla="*/ 3386342 w 4686594"/>
              <a:gd name="connsiteY31" fmla="*/ 2966352 h 3136982"/>
              <a:gd name="connsiteX32" fmla="*/ 3508846 w 4686594"/>
              <a:gd name="connsiteY32" fmla="*/ 2918226 h 3136982"/>
              <a:gd name="connsiteX33" fmla="*/ 3801979 w 4686594"/>
              <a:gd name="connsiteY33" fmla="*/ 2786972 h 3136982"/>
              <a:gd name="connsiteX34" fmla="*/ 4011985 w 4686594"/>
              <a:gd name="connsiteY34" fmla="*/ 2690719 h 3136982"/>
              <a:gd name="connsiteX35" fmla="*/ 4226365 w 4686594"/>
              <a:gd name="connsiteY35" fmla="*/ 2559466 h 3136982"/>
              <a:gd name="connsiteX36" fmla="*/ 4466997 w 4686594"/>
              <a:gd name="connsiteY36" fmla="*/ 2349460 h 3136982"/>
              <a:gd name="connsiteX37" fmla="*/ 4532624 w 4686594"/>
              <a:gd name="connsiteY37" fmla="*/ 2248832 h 3136982"/>
              <a:gd name="connsiteX38" fmla="*/ 4637627 w 4686594"/>
              <a:gd name="connsiteY38" fmla="*/ 2034451 h 3136982"/>
              <a:gd name="connsiteX39" fmla="*/ 4668253 w 4686594"/>
              <a:gd name="connsiteY39" fmla="*/ 1933824 h 3136982"/>
              <a:gd name="connsiteX40" fmla="*/ 4685753 w 4686594"/>
              <a:gd name="connsiteY40" fmla="*/ 1736943 h 3136982"/>
              <a:gd name="connsiteX41" fmla="*/ 4611376 w 4686594"/>
              <a:gd name="connsiteY41" fmla="*/ 1321307 h 3136982"/>
              <a:gd name="connsiteX42" fmla="*/ 4580750 w 4686594"/>
              <a:gd name="connsiteY42" fmla="*/ 1211929 h 3136982"/>
              <a:gd name="connsiteX43" fmla="*/ 4449497 w 4686594"/>
              <a:gd name="connsiteY43" fmla="*/ 883795 h 3136982"/>
              <a:gd name="connsiteX44" fmla="*/ 4405745 w 4686594"/>
              <a:gd name="connsiteY44" fmla="*/ 813793 h 3136982"/>
              <a:gd name="connsiteX45" fmla="*/ 4375120 w 4686594"/>
              <a:gd name="connsiteY45" fmla="*/ 778792 h 3136982"/>
              <a:gd name="connsiteX46" fmla="*/ 4230741 w 4686594"/>
              <a:gd name="connsiteY46" fmla="*/ 695665 h 3136982"/>
              <a:gd name="connsiteX47" fmla="*/ 4108237 w 4686594"/>
              <a:gd name="connsiteY47" fmla="*/ 643163 h 3136982"/>
              <a:gd name="connsiteX48" fmla="*/ 3994484 w 4686594"/>
              <a:gd name="connsiteY48" fmla="*/ 603787 h 3136982"/>
              <a:gd name="connsiteX49" fmla="*/ 3955108 w 4686594"/>
              <a:gd name="connsiteY49" fmla="*/ 590662 h 3136982"/>
              <a:gd name="connsiteX50" fmla="*/ 3915732 w 4686594"/>
              <a:gd name="connsiteY50" fmla="*/ 555661 h 3136982"/>
              <a:gd name="connsiteX51" fmla="*/ 3898231 w 4686594"/>
              <a:gd name="connsiteY51" fmla="*/ 538161 h 3136982"/>
              <a:gd name="connsiteX52" fmla="*/ 3885106 w 4686594"/>
              <a:gd name="connsiteY52" fmla="*/ 533785 h 3136982"/>
              <a:gd name="connsiteX53" fmla="*/ 3889481 w 4686594"/>
              <a:gd name="connsiteY53" fmla="*/ 516285 h 313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6594" h="3136982">
                <a:moveTo>
                  <a:pt x="3889481" y="516285"/>
                </a:moveTo>
                <a:cubicBezTo>
                  <a:pt x="3867606" y="511910"/>
                  <a:pt x="3798419" y="515677"/>
                  <a:pt x="3753853" y="507535"/>
                </a:cubicBezTo>
                <a:cubicBezTo>
                  <a:pt x="3346555" y="433125"/>
                  <a:pt x="3418221" y="400937"/>
                  <a:pt x="2940080" y="301904"/>
                </a:cubicBezTo>
                <a:cubicBezTo>
                  <a:pt x="2027743" y="112941"/>
                  <a:pt x="2362021" y="195443"/>
                  <a:pt x="1828800" y="122524"/>
                </a:cubicBezTo>
                <a:cubicBezTo>
                  <a:pt x="1742563" y="110731"/>
                  <a:pt x="1656499" y="97604"/>
                  <a:pt x="1570668" y="83148"/>
                </a:cubicBezTo>
                <a:cubicBezTo>
                  <a:pt x="1517926" y="74265"/>
                  <a:pt x="1466096" y="60193"/>
                  <a:pt x="1413164" y="52522"/>
                </a:cubicBezTo>
                <a:cubicBezTo>
                  <a:pt x="1365339" y="45591"/>
                  <a:pt x="1316911" y="43772"/>
                  <a:pt x="1268785" y="39397"/>
                </a:cubicBezTo>
                <a:cubicBezTo>
                  <a:pt x="1241261" y="34070"/>
                  <a:pt x="1075009" y="-990"/>
                  <a:pt x="1032528" y="21"/>
                </a:cubicBezTo>
                <a:cubicBezTo>
                  <a:pt x="943294" y="2146"/>
                  <a:pt x="854607" y="14604"/>
                  <a:pt x="765646" y="21896"/>
                </a:cubicBezTo>
                <a:cubicBezTo>
                  <a:pt x="593234" y="73620"/>
                  <a:pt x="764699" y="17115"/>
                  <a:pt x="533765" y="118149"/>
                </a:cubicBezTo>
                <a:cubicBezTo>
                  <a:pt x="510431" y="128358"/>
                  <a:pt x="485388" y="135320"/>
                  <a:pt x="463763" y="148775"/>
                </a:cubicBezTo>
                <a:cubicBezTo>
                  <a:pt x="419428" y="176361"/>
                  <a:pt x="373807" y="203729"/>
                  <a:pt x="336884" y="240652"/>
                </a:cubicBezTo>
                <a:cubicBezTo>
                  <a:pt x="238420" y="339117"/>
                  <a:pt x="276545" y="297112"/>
                  <a:pt x="218756" y="363156"/>
                </a:cubicBezTo>
                <a:cubicBezTo>
                  <a:pt x="211464" y="383573"/>
                  <a:pt x="205170" y="404374"/>
                  <a:pt x="196880" y="424407"/>
                </a:cubicBezTo>
                <a:cubicBezTo>
                  <a:pt x="187650" y="446713"/>
                  <a:pt x="173353" y="466961"/>
                  <a:pt x="166254" y="490034"/>
                </a:cubicBezTo>
                <a:cubicBezTo>
                  <a:pt x="155740" y="524205"/>
                  <a:pt x="149955" y="559722"/>
                  <a:pt x="144379" y="595037"/>
                </a:cubicBezTo>
                <a:cubicBezTo>
                  <a:pt x="128071" y="698324"/>
                  <a:pt x="115842" y="802217"/>
                  <a:pt x="100628" y="905671"/>
                </a:cubicBezTo>
                <a:cubicBezTo>
                  <a:pt x="93965" y="950977"/>
                  <a:pt x="83809" y="995785"/>
                  <a:pt x="78752" y="1041299"/>
                </a:cubicBezTo>
                <a:cubicBezTo>
                  <a:pt x="74377" y="1080675"/>
                  <a:pt x="71463" y="1120242"/>
                  <a:pt x="65627" y="1159428"/>
                </a:cubicBezTo>
                <a:cubicBezTo>
                  <a:pt x="51040" y="1257367"/>
                  <a:pt x="31503" y="1354537"/>
                  <a:pt x="17500" y="1452561"/>
                </a:cubicBezTo>
                <a:lnTo>
                  <a:pt x="0" y="1575064"/>
                </a:lnTo>
                <a:cubicBezTo>
                  <a:pt x="5833" y="1690275"/>
                  <a:pt x="4151" y="1806114"/>
                  <a:pt x="17500" y="1920698"/>
                </a:cubicBezTo>
                <a:cubicBezTo>
                  <a:pt x="21769" y="1957344"/>
                  <a:pt x="36755" y="1992335"/>
                  <a:pt x="52501" y="2025701"/>
                </a:cubicBezTo>
                <a:cubicBezTo>
                  <a:pt x="98157" y="2122449"/>
                  <a:pt x="139074" y="2223031"/>
                  <a:pt x="201255" y="2310084"/>
                </a:cubicBezTo>
                <a:lnTo>
                  <a:pt x="376260" y="2555091"/>
                </a:lnTo>
                <a:cubicBezTo>
                  <a:pt x="404968" y="2594803"/>
                  <a:pt x="427138" y="2640664"/>
                  <a:pt x="463763" y="2673219"/>
                </a:cubicBezTo>
                <a:cubicBezTo>
                  <a:pt x="546124" y="2746429"/>
                  <a:pt x="564594" y="2770430"/>
                  <a:pt x="673768" y="2826348"/>
                </a:cubicBezTo>
                <a:cubicBezTo>
                  <a:pt x="747573" y="2864150"/>
                  <a:pt x="823977" y="2896957"/>
                  <a:pt x="901275" y="2926976"/>
                </a:cubicBezTo>
                <a:cubicBezTo>
                  <a:pt x="988283" y="2960765"/>
                  <a:pt x="1243135" y="3041570"/>
                  <a:pt x="1338787" y="3058229"/>
                </a:cubicBezTo>
                <a:cubicBezTo>
                  <a:pt x="1525923" y="3090820"/>
                  <a:pt x="1903177" y="3136982"/>
                  <a:pt x="1903177" y="3136982"/>
                </a:cubicBezTo>
                <a:cubicBezTo>
                  <a:pt x="2264854" y="3122398"/>
                  <a:pt x="2627345" y="3121533"/>
                  <a:pt x="2988207" y="3093230"/>
                </a:cubicBezTo>
                <a:cubicBezTo>
                  <a:pt x="3180358" y="3078159"/>
                  <a:pt x="3231397" y="3032394"/>
                  <a:pt x="3386342" y="2966352"/>
                </a:cubicBezTo>
                <a:cubicBezTo>
                  <a:pt x="3426702" y="2949150"/>
                  <a:pt x="3468565" y="2935611"/>
                  <a:pt x="3508846" y="2918226"/>
                </a:cubicBezTo>
                <a:cubicBezTo>
                  <a:pt x="3607141" y="2875804"/>
                  <a:pt x="3704329" y="2830860"/>
                  <a:pt x="3801979" y="2786972"/>
                </a:cubicBezTo>
                <a:lnTo>
                  <a:pt x="4011985" y="2690719"/>
                </a:lnTo>
                <a:cubicBezTo>
                  <a:pt x="4083445" y="2646968"/>
                  <a:pt x="4159611" y="2610107"/>
                  <a:pt x="4226365" y="2559466"/>
                </a:cubicBezTo>
                <a:cubicBezTo>
                  <a:pt x="4329015" y="2481594"/>
                  <a:pt x="4383335" y="2449446"/>
                  <a:pt x="4466997" y="2349460"/>
                </a:cubicBezTo>
                <a:cubicBezTo>
                  <a:pt x="4492695" y="2318748"/>
                  <a:pt x="4512353" y="2283368"/>
                  <a:pt x="4532624" y="2248832"/>
                </a:cubicBezTo>
                <a:cubicBezTo>
                  <a:pt x="4557798" y="2205944"/>
                  <a:pt x="4620759" y="2077951"/>
                  <a:pt x="4637627" y="2034451"/>
                </a:cubicBezTo>
                <a:cubicBezTo>
                  <a:pt x="4650303" y="2001761"/>
                  <a:pt x="4658044" y="1967366"/>
                  <a:pt x="4668253" y="1933824"/>
                </a:cubicBezTo>
                <a:cubicBezTo>
                  <a:pt x="4677635" y="1868151"/>
                  <a:pt x="4689939" y="1803913"/>
                  <a:pt x="4685753" y="1736943"/>
                </a:cubicBezTo>
                <a:cubicBezTo>
                  <a:pt x="4670563" y="1493903"/>
                  <a:pt x="4669311" y="1527298"/>
                  <a:pt x="4611376" y="1321307"/>
                </a:cubicBezTo>
                <a:cubicBezTo>
                  <a:pt x="4601125" y="1284859"/>
                  <a:pt x="4593434" y="1247603"/>
                  <a:pt x="4580750" y="1211929"/>
                </a:cubicBezTo>
                <a:cubicBezTo>
                  <a:pt x="4538891" y="1094202"/>
                  <a:pt x="4509482" y="991766"/>
                  <a:pt x="4449497" y="883795"/>
                </a:cubicBezTo>
                <a:cubicBezTo>
                  <a:pt x="4431516" y="851430"/>
                  <a:pt x="4428003" y="841616"/>
                  <a:pt x="4405745" y="813793"/>
                </a:cubicBezTo>
                <a:cubicBezTo>
                  <a:pt x="4396061" y="801687"/>
                  <a:pt x="4387522" y="788094"/>
                  <a:pt x="4375120" y="778792"/>
                </a:cubicBezTo>
                <a:cubicBezTo>
                  <a:pt x="4339973" y="752432"/>
                  <a:pt x="4275605" y="715854"/>
                  <a:pt x="4230741" y="695665"/>
                </a:cubicBezTo>
                <a:cubicBezTo>
                  <a:pt x="4190227" y="677434"/>
                  <a:pt x="4150220" y="657695"/>
                  <a:pt x="4108237" y="643163"/>
                </a:cubicBezTo>
                <a:lnTo>
                  <a:pt x="3994484" y="603787"/>
                </a:lnTo>
                <a:lnTo>
                  <a:pt x="3955108" y="590662"/>
                </a:lnTo>
                <a:cubicBezTo>
                  <a:pt x="3902195" y="527167"/>
                  <a:pt x="3958800" y="587961"/>
                  <a:pt x="3915732" y="555661"/>
                </a:cubicBezTo>
                <a:cubicBezTo>
                  <a:pt x="3909132" y="550711"/>
                  <a:pt x="3904944" y="542956"/>
                  <a:pt x="3898231" y="538161"/>
                </a:cubicBezTo>
                <a:cubicBezTo>
                  <a:pt x="3894478" y="535480"/>
                  <a:pt x="3889388" y="535498"/>
                  <a:pt x="3885106" y="533785"/>
                </a:cubicBezTo>
                <a:cubicBezTo>
                  <a:pt x="3882078" y="532574"/>
                  <a:pt x="3911356" y="520660"/>
                  <a:pt x="3889481" y="51628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example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724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/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dirty="0"/>
                  <a:t>A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=1.04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F063-7D02-4A45-9DF1-7BB22F55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4401108"/>
                <a:ext cx="5554960" cy="617157"/>
              </a:xfrm>
              <a:prstGeom prst="rect">
                <a:avLst/>
              </a:prstGeom>
              <a:blipFill>
                <a:blip r:embed="rId4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/>
              <p:nvPr/>
            </p:nvSpPr>
            <p:spPr>
              <a:xfrm>
                <a:off x="995271" y="5061556"/>
                <a:ext cx="5554960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Normalized-Cut(</a:t>
                </a:r>
                <a:r>
                  <a:rPr lang="en-US" sz="2400" dirty="0"/>
                  <a:t>B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=0.58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35F7DB-FA2C-4F43-8D9E-4432A310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71" y="5061556"/>
                <a:ext cx="5554960" cy="615425"/>
              </a:xfrm>
              <a:prstGeom prst="rect">
                <a:avLst/>
              </a:prstGeom>
              <a:blipFill>
                <a:blip r:embed="rId5"/>
                <a:stretch>
                  <a:fillRect l="-164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/>
              <p:nvPr/>
            </p:nvSpPr>
            <p:spPr>
              <a:xfrm>
                <a:off x="971600" y="5727832"/>
                <a:ext cx="5554960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Normalized-Rut(</a:t>
                </a:r>
                <a:r>
                  <a:rPr lang="en-US" sz="2400" dirty="0"/>
                  <a:t>C</a:t>
                </a:r>
                <a:r>
                  <a:rPr lang="en-US" sz="2400" b="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=1.1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8E1B4D-D76F-4924-B3AC-C526E86A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27832"/>
                <a:ext cx="5554960" cy="617157"/>
              </a:xfrm>
              <a:prstGeom prst="rect">
                <a:avLst/>
              </a:prstGeom>
              <a:blipFill>
                <a:blip r:embed="rId6"/>
                <a:stretch>
                  <a:fillRect l="-164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D91892-237C-4C05-9EE7-70F88154432D}"/>
              </a:ext>
            </a:extLst>
          </p:cNvPr>
          <p:cNvSpPr/>
          <p:nvPr/>
        </p:nvSpPr>
        <p:spPr>
          <a:xfrm>
            <a:off x="420002" y="748145"/>
            <a:ext cx="3609548" cy="3679476"/>
          </a:xfrm>
          <a:custGeom>
            <a:avLst/>
            <a:gdLst>
              <a:gd name="connsiteX0" fmla="*/ 3180721 w 3609548"/>
              <a:gd name="connsiteY0" fmla="*/ 669394 h 3679476"/>
              <a:gd name="connsiteX1" fmla="*/ 3141345 w 3609548"/>
              <a:gd name="connsiteY1" fmla="*/ 560016 h 3679476"/>
              <a:gd name="connsiteX2" fmla="*/ 2760710 w 3609548"/>
              <a:gd name="connsiteY2" fmla="*/ 214381 h 3679476"/>
              <a:gd name="connsiteX3" fmla="*/ 2485077 w 3609548"/>
              <a:gd name="connsiteY3" fmla="*/ 78753 h 3679476"/>
              <a:gd name="connsiteX4" fmla="*/ 2126318 w 3609548"/>
              <a:gd name="connsiteY4" fmla="*/ 4376 h 3679476"/>
              <a:gd name="connsiteX5" fmla="*/ 1981939 w 3609548"/>
              <a:gd name="connsiteY5" fmla="*/ 0 h 3679476"/>
              <a:gd name="connsiteX6" fmla="*/ 1680055 w 3609548"/>
              <a:gd name="connsiteY6" fmla="*/ 48127 h 3679476"/>
              <a:gd name="connsiteX7" fmla="*/ 1404423 w 3609548"/>
              <a:gd name="connsiteY7" fmla="*/ 109378 h 3679476"/>
              <a:gd name="connsiteX8" fmla="*/ 1063164 w 3609548"/>
              <a:gd name="connsiteY8" fmla="*/ 249382 h 3679476"/>
              <a:gd name="connsiteX9" fmla="*/ 866283 w 3609548"/>
              <a:gd name="connsiteY9" fmla="*/ 354385 h 3679476"/>
              <a:gd name="connsiteX10" fmla="*/ 756905 w 3609548"/>
              <a:gd name="connsiteY10" fmla="*/ 402511 h 3679476"/>
              <a:gd name="connsiteX11" fmla="*/ 507523 w 3609548"/>
              <a:gd name="connsiteY11" fmla="*/ 555641 h 3679476"/>
              <a:gd name="connsiteX12" fmla="*/ 411271 w 3609548"/>
              <a:gd name="connsiteY12" fmla="*/ 647518 h 3679476"/>
              <a:gd name="connsiteX13" fmla="*/ 328143 w 3609548"/>
              <a:gd name="connsiteY13" fmla="*/ 748146 h 3679476"/>
              <a:gd name="connsiteX14" fmla="*/ 240641 w 3609548"/>
              <a:gd name="connsiteY14" fmla="*/ 901275 h 3679476"/>
              <a:gd name="connsiteX15" fmla="*/ 179389 w 3609548"/>
              <a:gd name="connsiteY15" fmla="*/ 1023778 h 3679476"/>
              <a:gd name="connsiteX16" fmla="*/ 30635 w 3609548"/>
              <a:gd name="connsiteY16" fmla="*/ 1461290 h 3679476"/>
              <a:gd name="connsiteX17" fmla="*/ 9 w 3609548"/>
              <a:gd name="connsiteY17" fmla="*/ 1750048 h 3679476"/>
              <a:gd name="connsiteX18" fmla="*/ 8760 w 3609548"/>
              <a:gd name="connsiteY18" fmla="*/ 1876927 h 3679476"/>
              <a:gd name="connsiteX19" fmla="*/ 153139 w 3609548"/>
              <a:gd name="connsiteY19" fmla="*/ 2288188 h 3679476"/>
              <a:gd name="connsiteX20" fmla="*/ 236266 w 3609548"/>
              <a:gd name="connsiteY20" fmla="*/ 2454443 h 3679476"/>
              <a:gd name="connsiteX21" fmla="*/ 358769 w 3609548"/>
              <a:gd name="connsiteY21" fmla="*/ 2668823 h 3679476"/>
              <a:gd name="connsiteX22" fmla="*/ 647527 w 3609548"/>
              <a:gd name="connsiteY22" fmla="*/ 3058209 h 3679476"/>
              <a:gd name="connsiteX23" fmla="*/ 1133165 w 3609548"/>
              <a:gd name="connsiteY23" fmla="*/ 3386343 h 3679476"/>
              <a:gd name="connsiteX24" fmla="*/ 1697556 w 3609548"/>
              <a:gd name="connsiteY24" fmla="*/ 3626975 h 3679476"/>
              <a:gd name="connsiteX25" fmla="*/ 1999439 w 3609548"/>
              <a:gd name="connsiteY25" fmla="*/ 3679476 h 3679476"/>
              <a:gd name="connsiteX26" fmla="*/ 2170069 w 3609548"/>
              <a:gd name="connsiteY26" fmla="*/ 3644475 h 3679476"/>
              <a:gd name="connsiteX27" fmla="*/ 2270697 w 3609548"/>
              <a:gd name="connsiteY27" fmla="*/ 3596349 h 3679476"/>
              <a:gd name="connsiteX28" fmla="*/ 2362574 w 3609548"/>
              <a:gd name="connsiteY28" fmla="*/ 3543847 h 3679476"/>
              <a:gd name="connsiteX29" fmla="*/ 2576955 w 3609548"/>
              <a:gd name="connsiteY29" fmla="*/ 3368843 h 3679476"/>
              <a:gd name="connsiteX30" fmla="*/ 2756335 w 3609548"/>
              <a:gd name="connsiteY30" fmla="*/ 3136961 h 3679476"/>
              <a:gd name="connsiteX31" fmla="*/ 2835087 w 3609548"/>
              <a:gd name="connsiteY31" fmla="*/ 3031958 h 3679476"/>
              <a:gd name="connsiteX32" fmla="*/ 2891964 w 3609548"/>
              <a:gd name="connsiteY32" fmla="*/ 2940081 h 3679476"/>
              <a:gd name="connsiteX33" fmla="*/ 3141345 w 3609548"/>
              <a:gd name="connsiteY33" fmla="*/ 2576946 h 3679476"/>
              <a:gd name="connsiteX34" fmla="*/ 3272599 w 3609548"/>
              <a:gd name="connsiteY34" fmla="*/ 2310064 h 3679476"/>
              <a:gd name="connsiteX35" fmla="*/ 3447604 w 3609548"/>
              <a:gd name="connsiteY35" fmla="*/ 1828800 h 3679476"/>
              <a:gd name="connsiteX36" fmla="*/ 3491355 w 3609548"/>
              <a:gd name="connsiteY36" fmla="*/ 1697547 h 3679476"/>
              <a:gd name="connsiteX37" fmla="*/ 3596358 w 3609548"/>
              <a:gd name="connsiteY37" fmla="*/ 1325662 h 3679476"/>
              <a:gd name="connsiteX38" fmla="*/ 3609483 w 3609548"/>
              <a:gd name="connsiteY38" fmla="*/ 1211909 h 3679476"/>
              <a:gd name="connsiteX39" fmla="*/ 3591983 w 3609548"/>
              <a:gd name="connsiteY39" fmla="*/ 1098155 h 3679476"/>
              <a:gd name="connsiteX40" fmla="*/ 3508855 w 3609548"/>
              <a:gd name="connsiteY40" fmla="*/ 940651 h 3679476"/>
              <a:gd name="connsiteX41" fmla="*/ 3399477 w 3609548"/>
              <a:gd name="connsiteY41" fmla="*/ 756896 h 3679476"/>
              <a:gd name="connsiteX42" fmla="*/ 3355726 w 3609548"/>
              <a:gd name="connsiteY42" fmla="*/ 686894 h 3679476"/>
              <a:gd name="connsiteX43" fmla="*/ 3333851 w 3609548"/>
              <a:gd name="connsiteY43" fmla="*/ 669394 h 3679476"/>
              <a:gd name="connsiteX44" fmla="*/ 3325100 w 3609548"/>
              <a:gd name="connsiteY44" fmla="*/ 660644 h 3679476"/>
              <a:gd name="connsiteX45" fmla="*/ 3316350 w 3609548"/>
              <a:gd name="connsiteY45" fmla="*/ 647518 h 3679476"/>
              <a:gd name="connsiteX46" fmla="*/ 3255098 w 3609548"/>
              <a:gd name="connsiteY46" fmla="*/ 630018 h 3679476"/>
              <a:gd name="connsiteX47" fmla="*/ 3224473 w 3609548"/>
              <a:gd name="connsiteY47" fmla="*/ 621267 h 3679476"/>
              <a:gd name="connsiteX48" fmla="*/ 3193847 w 3609548"/>
              <a:gd name="connsiteY48" fmla="*/ 616892 h 3679476"/>
              <a:gd name="connsiteX49" fmla="*/ 3136970 w 3609548"/>
              <a:gd name="connsiteY49" fmla="*/ 612517 h 36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9548" h="3679476">
                <a:moveTo>
                  <a:pt x="3180721" y="669394"/>
                </a:moveTo>
                <a:cubicBezTo>
                  <a:pt x="3167596" y="632935"/>
                  <a:pt x="3161977" y="592816"/>
                  <a:pt x="3141345" y="560016"/>
                </a:cubicBezTo>
                <a:cubicBezTo>
                  <a:pt x="3043239" y="404052"/>
                  <a:pt x="2920088" y="311335"/>
                  <a:pt x="2760710" y="214381"/>
                </a:cubicBezTo>
                <a:cubicBezTo>
                  <a:pt x="2673227" y="161163"/>
                  <a:pt x="2580856" y="114972"/>
                  <a:pt x="2485077" y="78753"/>
                </a:cubicBezTo>
                <a:cubicBezTo>
                  <a:pt x="2386241" y="41378"/>
                  <a:pt x="2240633" y="12126"/>
                  <a:pt x="2126318" y="4376"/>
                </a:cubicBezTo>
                <a:cubicBezTo>
                  <a:pt x="2078280" y="1119"/>
                  <a:pt x="2030065" y="1459"/>
                  <a:pt x="1981939" y="0"/>
                </a:cubicBezTo>
                <a:cubicBezTo>
                  <a:pt x="1714020" y="21724"/>
                  <a:pt x="1924198" y="-4190"/>
                  <a:pt x="1680055" y="48127"/>
                </a:cubicBezTo>
                <a:cubicBezTo>
                  <a:pt x="1569786" y="71756"/>
                  <a:pt x="1505431" y="72869"/>
                  <a:pt x="1404423" y="109378"/>
                </a:cubicBezTo>
                <a:cubicBezTo>
                  <a:pt x="1380311" y="118093"/>
                  <a:pt x="1142473" y="209117"/>
                  <a:pt x="1063164" y="249382"/>
                </a:cubicBezTo>
                <a:cubicBezTo>
                  <a:pt x="996844" y="283052"/>
                  <a:pt x="934362" y="324431"/>
                  <a:pt x="866283" y="354385"/>
                </a:cubicBezTo>
                <a:cubicBezTo>
                  <a:pt x="829824" y="370427"/>
                  <a:pt x="792109" y="383874"/>
                  <a:pt x="756905" y="402511"/>
                </a:cubicBezTo>
                <a:cubicBezTo>
                  <a:pt x="733879" y="414701"/>
                  <a:pt x="563189" y="507706"/>
                  <a:pt x="507523" y="555641"/>
                </a:cubicBezTo>
                <a:cubicBezTo>
                  <a:pt x="473913" y="584583"/>
                  <a:pt x="441509" y="615068"/>
                  <a:pt x="411271" y="647518"/>
                </a:cubicBezTo>
                <a:cubicBezTo>
                  <a:pt x="381611" y="679349"/>
                  <a:pt x="352420" y="712041"/>
                  <a:pt x="328143" y="748146"/>
                </a:cubicBezTo>
                <a:cubicBezTo>
                  <a:pt x="295339" y="796931"/>
                  <a:pt x="268562" y="849540"/>
                  <a:pt x="240641" y="901275"/>
                </a:cubicBezTo>
                <a:cubicBezTo>
                  <a:pt x="218958" y="941452"/>
                  <a:pt x="196270" y="981359"/>
                  <a:pt x="179389" y="1023778"/>
                </a:cubicBezTo>
                <a:cubicBezTo>
                  <a:pt x="98309" y="1227517"/>
                  <a:pt x="82763" y="1287532"/>
                  <a:pt x="30635" y="1461290"/>
                </a:cubicBezTo>
                <a:cubicBezTo>
                  <a:pt x="24542" y="1510037"/>
                  <a:pt x="9" y="1683765"/>
                  <a:pt x="9" y="1750048"/>
                </a:cubicBezTo>
                <a:cubicBezTo>
                  <a:pt x="9" y="1792441"/>
                  <a:pt x="-635" y="1835588"/>
                  <a:pt x="8760" y="1876927"/>
                </a:cubicBezTo>
                <a:cubicBezTo>
                  <a:pt x="42883" y="2027067"/>
                  <a:pt x="89629" y="2151828"/>
                  <a:pt x="153139" y="2288188"/>
                </a:cubicBezTo>
                <a:cubicBezTo>
                  <a:pt x="179299" y="2344354"/>
                  <a:pt x="206816" y="2399930"/>
                  <a:pt x="236266" y="2454443"/>
                </a:cubicBezTo>
                <a:cubicBezTo>
                  <a:pt x="275386" y="2526856"/>
                  <a:pt x="315633" y="2598728"/>
                  <a:pt x="358769" y="2668823"/>
                </a:cubicBezTo>
                <a:cubicBezTo>
                  <a:pt x="430169" y="2784848"/>
                  <a:pt x="554723" y="2964244"/>
                  <a:pt x="647527" y="3058209"/>
                </a:cubicBezTo>
                <a:cubicBezTo>
                  <a:pt x="773276" y="3185530"/>
                  <a:pt x="984822" y="3307933"/>
                  <a:pt x="1133165" y="3386343"/>
                </a:cubicBezTo>
                <a:cubicBezTo>
                  <a:pt x="1259932" y="3453349"/>
                  <a:pt x="1547714" y="3581740"/>
                  <a:pt x="1697556" y="3626975"/>
                </a:cubicBezTo>
                <a:cubicBezTo>
                  <a:pt x="1828971" y="3666647"/>
                  <a:pt x="1883150" y="3668401"/>
                  <a:pt x="1999439" y="3679476"/>
                </a:cubicBezTo>
                <a:cubicBezTo>
                  <a:pt x="2056316" y="3667809"/>
                  <a:pt x="2114556" y="3661487"/>
                  <a:pt x="2170069" y="3644475"/>
                </a:cubicBezTo>
                <a:cubicBezTo>
                  <a:pt x="2205619" y="3633581"/>
                  <a:pt x="2237746" y="3613573"/>
                  <a:pt x="2270697" y="3596349"/>
                </a:cubicBezTo>
                <a:cubicBezTo>
                  <a:pt x="2301957" y="3580008"/>
                  <a:pt x="2332398" y="3562112"/>
                  <a:pt x="2362574" y="3543847"/>
                </a:cubicBezTo>
                <a:cubicBezTo>
                  <a:pt x="2441946" y="3495806"/>
                  <a:pt x="2517192" y="3442398"/>
                  <a:pt x="2576955" y="3368843"/>
                </a:cubicBezTo>
                <a:cubicBezTo>
                  <a:pt x="2673447" y="3250083"/>
                  <a:pt x="2622567" y="3314349"/>
                  <a:pt x="2756335" y="3136961"/>
                </a:cubicBezTo>
                <a:cubicBezTo>
                  <a:pt x="2782677" y="3102029"/>
                  <a:pt x="2812058" y="3069158"/>
                  <a:pt x="2835087" y="3031958"/>
                </a:cubicBezTo>
                <a:cubicBezTo>
                  <a:pt x="2854046" y="3001332"/>
                  <a:pt x="2870968" y="2969348"/>
                  <a:pt x="2891964" y="2940081"/>
                </a:cubicBezTo>
                <a:cubicBezTo>
                  <a:pt x="3012561" y="2771977"/>
                  <a:pt x="3017921" y="2827907"/>
                  <a:pt x="3141345" y="2576946"/>
                </a:cubicBezTo>
                <a:cubicBezTo>
                  <a:pt x="3185096" y="2487985"/>
                  <a:pt x="3238327" y="2403089"/>
                  <a:pt x="3272599" y="2310064"/>
                </a:cubicBezTo>
                <a:cubicBezTo>
                  <a:pt x="3333061" y="2145952"/>
                  <a:pt x="3391500" y="1992011"/>
                  <a:pt x="3447604" y="1828800"/>
                </a:cubicBezTo>
                <a:cubicBezTo>
                  <a:pt x="3462596" y="1785187"/>
                  <a:pt x="3479160" y="1742023"/>
                  <a:pt x="3491355" y="1697547"/>
                </a:cubicBezTo>
                <a:cubicBezTo>
                  <a:pt x="3575003" y="1392476"/>
                  <a:pt x="3538433" y="1515983"/>
                  <a:pt x="3596358" y="1325662"/>
                </a:cubicBezTo>
                <a:cubicBezTo>
                  <a:pt x="3596965" y="1321112"/>
                  <a:pt x="3610608" y="1225780"/>
                  <a:pt x="3609483" y="1211909"/>
                </a:cubicBezTo>
                <a:cubicBezTo>
                  <a:pt x="3606383" y="1173670"/>
                  <a:pt x="3603213" y="1134839"/>
                  <a:pt x="3591983" y="1098155"/>
                </a:cubicBezTo>
                <a:cubicBezTo>
                  <a:pt x="3569675" y="1025283"/>
                  <a:pt x="3542133" y="1000553"/>
                  <a:pt x="3508855" y="940651"/>
                </a:cubicBezTo>
                <a:cubicBezTo>
                  <a:pt x="3403060" y="750218"/>
                  <a:pt x="3511231" y="924526"/>
                  <a:pt x="3399477" y="756896"/>
                </a:cubicBezTo>
                <a:cubicBezTo>
                  <a:pt x="3399475" y="756893"/>
                  <a:pt x="3355729" y="686896"/>
                  <a:pt x="3355726" y="686894"/>
                </a:cubicBezTo>
                <a:cubicBezTo>
                  <a:pt x="3348434" y="681061"/>
                  <a:pt x="3340941" y="675471"/>
                  <a:pt x="3333851" y="669394"/>
                </a:cubicBezTo>
                <a:cubicBezTo>
                  <a:pt x="3330719" y="666710"/>
                  <a:pt x="3327677" y="663865"/>
                  <a:pt x="3325100" y="660644"/>
                </a:cubicBezTo>
                <a:cubicBezTo>
                  <a:pt x="3321815" y="656538"/>
                  <a:pt x="3320809" y="650305"/>
                  <a:pt x="3316350" y="647518"/>
                </a:cubicBezTo>
                <a:cubicBezTo>
                  <a:pt x="3307776" y="642159"/>
                  <a:pt x="3261123" y="631625"/>
                  <a:pt x="3255098" y="630018"/>
                </a:cubicBezTo>
                <a:cubicBezTo>
                  <a:pt x="3244840" y="627282"/>
                  <a:pt x="3234854" y="623492"/>
                  <a:pt x="3224473" y="621267"/>
                </a:cubicBezTo>
                <a:cubicBezTo>
                  <a:pt x="3214390" y="619106"/>
                  <a:pt x="3204069" y="618255"/>
                  <a:pt x="3193847" y="616892"/>
                </a:cubicBezTo>
                <a:cubicBezTo>
                  <a:pt x="3154250" y="611613"/>
                  <a:pt x="3168967" y="612517"/>
                  <a:pt x="3136970" y="6125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E860CB-626B-4B88-AB38-0AE185C5DAEF}"/>
              </a:ext>
            </a:extLst>
          </p:cNvPr>
          <p:cNvSpPr/>
          <p:nvPr/>
        </p:nvSpPr>
        <p:spPr>
          <a:xfrm>
            <a:off x="3981346" y="974158"/>
            <a:ext cx="3509309" cy="2940614"/>
          </a:xfrm>
          <a:custGeom>
            <a:avLst/>
            <a:gdLst>
              <a:gd name="connsiteX0" fmla="*/ 3508859 w 3509309"/>
              <a:gd name="connsiteY0" fmla="*/ 334003 h 2940614"/>
              <a:gd name="connsiteX1" fmla="*/ 3465108 w 3509309"/>
              <a:gd name="connsiteY1" fmla="*/ 224625 h 2940614"/>
              <a:gd name="connsiteX2" fmla="*/ 3320729 w 3509309"/>
              <a:gd name="connsiteY2" fmla="*/ 141498 h 2940614"/>
              <a:gd name="connsiteX3" fmla="*/ 3040721 w 3509309"/>
              <a:gd name="connsiteY3" fmla="*/ 45245 h 2940614"/>
              <a:gd name="connsiteX4" fmla="*/ 2883217 w 3509309"/>
              <a:gd name="connsiteY4" fmla="*/ 18994 h 2940614"/>
              <a:gd name="connsiteX5" fmla="*/ 2305701 w 3509309"/>
              <a:gd name="connsiteY5" fmla="*/ 10244 h 2940614"/>
              <a:gd name="connsiteX6" fmla="*/ 2091320 w 3509309"/>
              <a:gd name="connsiteY6" fmla="*/ 1494 h 2940614"/>
              <a:gd name="connsiteX7" fmla="*/ 1461303 w 3509309"/>
              <a:gd name="connsiteY7" fmla="*/ 93371 h 2940614"/>
              <a:gd name="connsiteX8" fmla="*/ 1238172 w 3509309"/>
              <a:gd name="connsiteY8" fmla="*/ 123997 h 2940614"/>
              <a:gd name="connsiteX9" fmla="*/ 1102543 w 3509309"/>
              <a:gd name="connsiteY9" fmla="*/ 128372 h 2940614"/>
              <a:gd name="connsiteX10" fmla="*/ 892537 w 3509309"/>
              <a:gd name="connsiteY10" fmla="*/ 137122 h 2940614"/>
              <a:gd name="connsiteX11" fmla="*/ 805035 w 3509309"/>
              <a:gd name="connsiteY11" fmla="*/ 150248 h 2940614"/>
              <a:gd name="connsiteX12" fmla="*/ 647531 w 3509309"/>
              <a:gd name="connsiteY12" fmla="*/ 176498 h 2940614"/>
              <a:gd name="connsiteX13" fmla="*/ 573154 w 3509309"/>
              <a:gd name="connsiteY13" fmla="*/ 198374 h 2940614"/>
              <a:gd name="connsiteX14" fmla="*/ 402524 w 3509309"/>
              <a:gd name="connsiteY14" fmla="*/ 281501 h 2940614"/>
              <a:gd name="connsiteX15" fmla="*/ 271270 w 3509309"/>
              <a:gd name="connsiteY15" fmla="*/ 382129 h 2940614"/>
              <a:gd name="connsiteX16" fmla="*/ 161892 w 3509309"/>
              <a:gd name="connsiteY16" fmla="*/ 504632 h 2940614"/>
              <a:gd name="connsiteX17" fmla="*/ 131266 w 3509309"/>
              <a:gd name="connsiteY17" fmla="*/ 579009 h 2940614"/>
              <a:gd name="connsiteX18" fmla="*/ 70015 w 3509309"/>
              <a:gd name="connsiteY18" fmla="*/ 793390 h 2940614"/>
              <a:gd name="connsiteX19" fmla="*/ 17513 w 3509309"/>
              <a:gd name="connsiteY19" fmla="*/ 1147775 h 2940614"/>
              <a:gd name="connsiteX20" fmla="*/ 4388 w 3509309"/>
              <a:gd name="connsiteY20" fmla="*/ 1252778 h 2940614"/>
              <a:gd name="connsiteX21" fmla="*/ 8763 w 3509309"/>
              <a:gd name="connsiteY21" fmla="*/ 1515285 h 2940614"/>
              <a:gd name="connsiteX22" fmla="*/ 21888 w 3509309"/>
              <a:gd name="connsiteY22" fmla="*/ 1624663 h 2940614"/>
              <a:gd name="connsiteX23" fmla="*/ 183768 w 3509309"/>
              <a:gd name="connsiteY23" fmla="*/ 2062175 h 2940614"/>
              <a:gd name="connsiteX24" fmla="*/ 315021 w 3509309"/>
              <a:gd name="connsiteY24" fmla="*/ 2311557 h 2940614"/>
              <a:gd name="connsiteX25" fmla="*/ 406899 w 3509309"/>
              <a:gd name="connsiteY25" fmla="*/ 2420935 h 2940614"/>
              <a:gd name="connsiteX26" fmla="*/ 560028 w 3509309"/>
              <a:gd name="connsiteY26" fmla="*/ 2613440 h 2940614"/>
              <a:gd name="connsiteX27" fmla="*/ 647531 w 3509309"/>
              <a:gd name="connsiteY27" fmla="*/ 2687817 h 2940614"/>
              <a:gd name="connsiteX28" fmla="*/ 931913 w 3509309"/>
              <a:gd name="connsiteY28" fmla="*/ 2867197 h 2940614"/>
              <a:gd name="connsiteX29" fmla="*/ 1146294 w 3509309"/>
              <a:gd name="connsiteY29" fmla="*/ 2919698 h 2940614"/>
              <a:gd name="connsiteX30" fmla="*/ 1251297 w 3509309"/>
              <a:gd name="connsiteY30" fmla="*/ 2932824 h 2940614"/>
              <a:gd name="connsiteX31" fmla="*/ 2279450 w 3509309"/>
              <a:gd name="connsiteY31" fmla="*/ 2884698 h 2940614"/>
              <a:gd name="connsiteX32" fmla="*/ 2489456 w 3509309"/>
              <a:gd name="connsiteY32" fmla="*/ 2797195 h 2940614"/>
              <a:gd name="connsiteX33" fmla="*/ 2681961 w 3509309"/>
              <a:gd name="connsiteY33" fmla="*/ 2679067 h 2940614"/>
              <a:gd name="connsiteX34" fmla="*/ 2926968 w 3509309"/>
              <a:gd name="connsiteY34" fmla="*/ 2525938 h 2940614"/>
              <a:gd name="connsiteX35" fmla="*/ 3088847 w 3509309"/>
              <a:gd name="connsiteY35" fmla="*/ 2390309 h 2940614"/>
              <a:gd name="connsiteX36" fmla="*/ 3193850 w 3509309"/>
              <a:gd name="connsiteY36" fmla="*/ 2276556 h 2940614"/>
              <a:gd name="connsiteX37" fmla="*/ 3233226 w 3509309"/>
              <a:gd name="connsiteY37" fmla="*/ 2232805 h 2940614"/>
              <a:gd name="connsiteX38" fmla="*/ 3303228 w 3509309"/>
              <a:gd name="connsiteY38" fmla="*/ 2097176 h 2940614"/>
              <a:gd name="connsiteX39" fmla="*/ 3351354 w 3509309"/>
              <a:gd name="connsiteY39" fmla="*/ 1961547 h 2940614"/>
              <a:gd name="connsiteX40" fmla="*/ 3390731 w 3509309"/>
              <a:gd name="connsiteY40" fmla="*/ 1825919 h 2940614"/>
              <a:gd name="connsiteX41" fmla="*/ 3443232 w 3509309"/>
              <a:gd name="connsiteY41" fmla="*/ 1642164 h 2940614"/>
              <a:gd name="connsiteX42" fmla="*/ 3469483 w 3509309"/>
              <a:gd name="connsiteY42" fmla="*/ 1489034 h 2940614"/>
              <a:gd name="connsiteX43" fmla="*/ 3473858 w 3509309"/>
              <a:gd name="connsiteY43" fmla="*/ 1405907 h 2940614"/>
              <a:gd name="connsiteX44" fmla="*/ 3486983 w 3509309"/>
              <a:gd name="connsiteY44" fmla="*/ 382129 h 2940614"/>
              <a:gd name="connsiteX45" fmla="*/ 3508859 w 3509309"/>
              <a:gd name="connsiteY45" fmla="*/ 334003 h 29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09309" h="2940614">
                <a:moveTo>
                  <a:pt x="3508859" y="334003"/>
                </a:moveTo>
                <a:cubicBezTo>
                  <a:pt x="3505213" y="307752"/>
                  <a:pt x="3492554" y="252709"/>
                  <a:pt x="3465108" y="224625"/>
                </a:cubicBezTo>
                <a:cubicBezTo>
                  <a:pt x="3426294" y="184908"/>
                  <a:pt x="3370690" y="165744"/>
                  <a:pt x="3320729" y="141498"/>
                </a:cubicBezTo>
                <a:cubicBezTo>
                  <a:pt x="3238631" y="101656"/>
                  <a:pt x="3131401" y="64776"/>
                  <a:pt x="3040721" y="45245"/>
                </a:cubicBezTo>
                <a:cubicBezTo>
                  <a:pt x="2988689" y="34038"/>
                  <a:pt x="2936382" y="21526"/>
                  <a:pt x="2883217" y="18994"/>
                </a:cubicBezTo>
                <a:cubicBezTo>
                  <a:pt x="2690907" y="9836"/>
                  <a:pt x="2498206" y="13161"/>
                  <a:pt x="2305701" y="10244"/>
                </a:cubicBezTo>
                <a:cubicBezTo>
                  <a:pt x="2234241" y="7327"/>
                  <a:pt x="2162626" y="-4030"/>
                  <a:pt x="2091320" y="1494"/>
                </a:cubicBezTo>
                <a:cubicBezTo>
                  <a:pt x="1949145" y="12507"/>
                  <a:pt x="1633212" y="68090"/>
                  <a:pt x="1461303" y="93371"/>
                </a:cubicBezTo>
                <a:cubicBezTo>
                  <a:pt x="1387028" y="104294"/>
                  <a:pt x="1312892" y="116707"/>
                  <a:pt x="1238172" y="123997"/>
                </a:cubicBezTo>
                <a:cubicBezTo>
                  <a:pt x="1193153" y="128389"/>
                  <a:pt x="1147744" y="126656"/>
                  <a:pt x="1102543" y="128372"/>
                </a:cubicBezTo>
                <a:lnTo>
                  <a:pt x="892537" y="137122"/>
                </a:lnTo>
                <a:cubicBezTo>
                  <a:pt x="863370" y="141497"/>
                  <a:pt x="834108" y="145284"/>
                  <a:pt x="805035" y="150248"/>
                </a:cubicBezTo>
                <a:cubicBezTo>
                  <a:pt x="631551" y="179867"/>
                  <a:pt x="786480" y="157972"/>
                  <a:pt x="647531" y="176498"/>
                </a:cubicBezTo>
                <a:cubicBezTo>
                  <a:pt x="622739" y="183790"/>
                  <a:pt x="597186" y="188873"/>
                  <a:pt x="573154" y="198374"/>
                </a:cubicBezTo>
                <a:cubicBezTo>
                  <a:pt x="543433" y="210124"/>
                  <a:pt x="442762" y="256739"/>
                  <a:pt x="402524" y="281501"/>
                </a:cubicBezTo>
                <a:cubicBezTo>
                  <a:pt x="359211" y="308155"/>
                  <a:pt x="307775" y="349400"/>
                  <a:pt x="271270" y="382129"/>
                </a:cubicBezTo>
                <a:cubicBezTo>
                  <a:pt x="240841" y="409411"/>
                  <a:pt x="181739" y="471885"/>
                  <a:pt x="161892" y="504632"/>
                </a:cubicBezTo>
                <a:cubicBezTo>
                  <a:pt x="147995" y="527561"/>
                  <a:pt x="140284" y="553759"/>
                  <a:pt x="131266" y="579009"/>
                </a:cubicBezTo>
                <a:cubicBezTo>
                  <a:pt x="106140" y="649362"/>
                  <a:pt x="85879" y="720414"/>
                  <a:pt x="70015" y="793390"/>
                </a:cubicBezTo>
                <a:cubicBezTo>
                  <a:pt x="47929" y="894987"/>
                  <a:pt x="27744" y="1070573"/>
                  <a:pt x="17513" y="1147775"/>
                </a:cubicBezTo>
                <a:cubicBezTo>
                  <a:pt x="12879" y="1182743"/>
                  <a:pt x="4388" y="1252778"/>
                  <a:pt x="4388" y="1252778"/>
                </a:cubicBezTo>
                <a:cubicBezTo>
                  <a:pt x="-233" y="1396047"/>
                  <a:pt x="-4149" y="1375831"/>
                  <a:pt x="8763" y="1515285"/>
                </a:cubicBezTo>
                <a:cubicBezTo>
                  <a:pt x="12149" y="1551849"/>
                  <a:pt x="11902" y="1589326"/>
                  <a:pt x="21888" y="1624663"/>
                </a:cubicBezTo>
                <a:cubicBezTo>
                  <a:pt x="48314" y="1718169"/>
                  <a:pt x="128308" y="1948734"/>
                  <a:pt x="183768" y="2062175"/>
                </a:cubicBezTo>
                <a:cubicBezTo>
                  <a:pt x="225026" y="2146567"/>
                  <a:pt x="254601" y="2239629"/>
                  <a:pt x="315021" y="2311557"/>
                </a:cubicBezTo>
                <a:cubicBezTo>
                  <a:pt x="345647" y="2348016"/>
                  <a:pt x="377344" y="2383602"/>
                  <a:pt x="406899" y="2420935"/>
                </a:cubicBezTo>
                <a:cubicBezTo>
                  <a:pt x="469456" y="2499955"/>
                  <a:pt x="488747" y="2542159"/>
                  <a:pt x="560028" y="2613440"/>
                </a:cubicBezTo>
                <a:cubicBezTo>
                  <a:pt x="587097" y="2640508"/>
                  <a:pt x="616906" y="2664849"/>
                  <a:pt x="647531" y="2687817"/>
                </a:cubicBezTo>
                <a:cubicBezTo>
                  <a:pt x="741300" y="2758144"/>
                  <a:pt x="823816" y="2826360"/>
                  <a:pt x="931913" y="2867197"/>
                </a:cubicBezTo>
                <a:cubicBezTo>
                  <a:pt x="991764" y="2889808"/>
                  <a:pt x="1083611" y="2909464"/>
                  <a:pt x="1146294" y="2919698"/>
                </a:cubicBezTo>
                <a:cubicBezTo>
                  <a:pt x="1181106" y="2925382"/>
                  <a:pt x="1216296" y="2928449"/>
                  <a:pt x="1251297" y="2932824"/>
                </a:cubicBezTo>
                <a:cubicBezTo>
                  <a:pt x="1788115" y="2924649"/>
                  <a:pt x="1907260" y="2977744"/>
                  <a:pt x="2279450" y="2884698"/>
                </a:cubicBezTo>
                <a:cubicBezTo>
                  <a:pt x="2361723" y="2864130"/>
                  <a:pt x="2414056" y="2840281"/>
                  <a:pt x="2489456" y="2797195"/>
                </a:cubicBezTo>
                <a:cubicBezTo>
                  <a:pt x="2554823" y="2759842"/>
                  <a:pt x="2615598" y="2714619"/>
                  <a:pt x="2681961" y="2679067"/>
                </a:cubicBezTo>
                <a:cubicBezTo>
                  <a:pt x="2806910" y="2612130"/>
                  <a:pt x="2812036" y="2616116"/>
                  <a:pt x="2926968" y="2525938"/>
                </a:cubicBezTo>
                <a:cubicBezTo>
                  <a:pt x="2982351" y="2482484"/>
                  <a:pt x="3041099" y="2442036"/>
                  <a:pt x="3088847" y="2390309"/>
                </a:cubicBezTo>
                <a:lnTo>
                  <a:pt x="3193850" y="2276556"/>
                </a:lnTo>
                <a:cubicBezTo>
                  <a:pt x="3207108" y="2262093"/>
                  <a:pt x="3224227" y="2250240"/>
                  <a:pt x="3233226" y="2232805"/>
                </a:cubicBezTo>
                <a:cubicBezTo>
                  <a:pt x="3256560" y="2187595"/>
                  <a:pt x="3284964" y="2144661"/>
                  <a:pt x="3303228" y="2097176"/>
                </a:cubicBezTo>
                <a:cubicBezTo>
                  <a:pt x="3325447" y="2039408"/>
                  <a:pt x="3331745" y="2025603"/>
                  <a:pt x="3351354" y="1961547"/>
                </a:cubicBezTo>
                <a:cubicBezTo>
                  <a:pt x="3365134" y="1916533"/>
                  <a:pt x="3377448" y="1871082"/>
                  <a:pt x="3390731" y="1825919"/>
                </a:cubicBezTo>
                <a:cubicBezTo>
                  <a:pt x="3401879" y="1788017"/>
                  <a:pt x="3435897" y="1678840"/>
                  <a:pt x="3443232" y="1642164"/>
                </a:cubicBezTo>
                <a:cubicBezTo>
                  <a:pt x="3462141" y="1547616"/>
                  <a:pt x="3453048" y="1598599"/>
                  <a:pt x="3469483" y="1489034"/>
                </a:cubicBezTo>
                <a:cubicBezTo>
                  <a:pt x="3470941" y="1461325"/>
                  <a:pt x="3473634" y="1433653"/>
                  <a:pt x="3473858" y="1405907"/>
                </a:cubicBezTo>
                <a:cubicBezTo>
                  <a:pt x="3482078" y="386625"/>
                  <a:pt x="3354115" y="714315"/>
                  <a:pt x="3486983" y="382129"/>
                </a:cubicBezTo>
                <a:cubicBezTo>
                  <a:pt x="3493008" y="339953"/>
                  <a:pt x="3512505" y="360254"/>
                  <a:pt x="3508859" y="33400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conductance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712968" cy="18844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Connectivity of group A with the rest of the network relative to the density of the group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91506"/>
              </p:ext>
            </p:extLst>
          </p:nvPr>
        </p:nvGraphicFramePr>
        <p:xfrm>
          <a:off x="1403648" y="2797777"/>
          <a:ext cx="5717395" cy="118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4" name="Equation" r:id="rId4" imgW="2019240" imgH="419040" progId="Equation.3">
                  <p:embed/>
                </p:oleObj>
              </mc:Choice>
              <mc:Fallback>
                <p:oleObj name="Equation" r:id="rId4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97777"/>
                        <a:ext cx="5717395" cy="1189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7200" y="4676617"/>
            <a:ext cx="80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lower the conductance, the better the cluster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92" y="2950051"/>
            <a:ext cx="8229600" cy="23420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Kernighan-Lin algorithm</a:t>
            </a:r>
            <a:r>
              <a:rPr lang="en-US" dirty="0"/>
              <a:t>: Start with random equal partitions and then swap nodes to improve some quality metric (e.g., cut, modularity,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7A7DF-23E2-4B79-AEA9-ECED8E42489D}"/>
              </a:ext>
            </a:extLst>
          </p:cNvPr>
          <p:cNvSpPr txBox="1"/>
          <p:nvPr/>
        </p:nvSpPr>
        <p:spPr>
          <a:xfrm>
            <a:off x="457200" y="1556792"/>
            <a:ext cx="757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problem find a partition with equal number of nodes and minimum cut is NP-hard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5465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/>
              <a:t>Cuts</a:t>
            </a:r>
          </a:p>
          <a:p>
            <a:r>
              <a:rPr lang="en-US" sz="2800" dirty="0"/>
              <a:t>Spectral Clustering</a:t>
            </a:r>
          </a:p>
          <a:p>
            <a:r>
              <a:rPr lang="en-US" sz="2800" dirty="0"/>
              <a:t>Dense </a:t>
            </a:r>
            <a:r>
              <a:rPr lang="en-US" sz="2800" dirty="0" err="1"/>
              <a:t>Subgraphs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73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550" y="2132856"/>
            <a:ext cx="810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Ratio and normalized cuts can be reformulated in matrix format and solved using spectral clustering</a:t>
            </a:r>
          </a:p>
          <a:p>
            <a:pPr algn="just"/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077072"/>
            <a:ext cx="7772400" cy="1362075"/>
          </a:xfrm>
        </p:spPr>
        <p:txBody>
          <a:bodyPr/>
          <a:lstStyle/>
          <a:p>
            <a:pPr algn="r"/>
            <a:r>
              <a:rPr lang="en-US" dirty="0"/>
              <a:t>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4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>
                <a:solidFill>
                  <a:schemeClr val="accent6">
                    <a:lumMod val="75000"/>
                  </a:schemeClr>
                </a:solidFill>
              </a:rPr>
              <a:t>Adjacency matrix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2036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77371" y="49748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7941" y="4855971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5" y="2447839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607681" y="2345836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13324" y="1964836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</a:t>
            </a:r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326068" y="3593912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719714" y="3552540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984" y="1179823"/>
            <a:ext cx="83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Simplest form: Split the graph into two pieces, many connections within, few across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0984" y="5661248"/>
            <a:ext cx="787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 we identify this structure?</a:t>
            </a:r>
          </a:p>
          <a:p>
            <a:r>
              <a:rPr lang="en-US" sz="2000" dirty="0"/>
              <a:t>Partition the graph, so that the resulting pieces have low conductance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8511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/>
              <a:t>if edge between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/>
              <a:t> and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084308"/>
              </p:ext>
            </p:extLst>
          </p:nvPr>
        </p:nvGraphicFramePr>
        <p:xfrm>
          <a:off x="5148064" y="2715169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511" y="604247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graph is weighted, </a:t>
            </a:r>
            <a:r>
              <a:rPr lang="en-IE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860" y="53886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non-</a:t>
            </a:r>
            <a:r>
              <a:rPr lang="en-US" dirty="0" err="1"/>
              <a:t>zeros</a:t>
            </a:r>
            <a:r>
              <a:rPr lang="en-US" dirty="0"/>
              <a:t> in each row?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vector</a:t>
                </a:r>
                <a:r>
                  <a:rPr lang="en-US" dirty="0"/>
                  <a:t> in </a:t>
                </a:r>
                <a:r>
                  <a:rPr lang="en-US" dirty="0">
                    <a:sym typeface="Symbol"/>
                  </a:rPr>
                  <a:t></a:t>
                </a:r>
                <a:r>
                  <a:rPr lang="en-US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with components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Think of it as a </a:t>
                </a:r>
                <a:r>
                  <a:rPr lang="en-US" dirty="0">
                    <a:solidFill>
                      <a:srgbClr val="FF0000"/>
                    </a:solidFill>
                  </a:rPr>
                  <a:t>label/value</a:t>
                </a:r>
                <a:r>
                  <a:rPr lang="en-US" dirty="0"/>
                  <a:t>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/>
                  <a:t>	</a:t>
                </a:r>
              </a:p>
              <a:p>
                <a:pPr lvl="2"/>
                <a:r>
                  <a:rPr lang="en-US" dirty="0"/>
                  <a:t>Value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corresponds to </a:t>
                </a:r>
                <a:r>
                  <a:rPr lang="en-US" dirty="0">
                    <a:solidFill>
                      <a:srgbClr val="FF0000"/>
                    </a:solidFill>
                  </a:rPr>
                  <a:t>node i</a:t>
                </a:r>
                <a:r>
                  <a:rPr lang="en-US" dirty="0"/>
                  <a:t> in the graph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>
                    <a:solidFill>
                      <a:schemeClr val="accent6">
                        <a:lumMod val="75000"/>
                      </a:schemeClr>
                    </a:solidFill>
                  </a:rPr>
                  <a:t>			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470" y="1181468"/>
                <a:ext cx="8458200" cy="5045075"/>
              </a:xfrm>
              <a:blipFill rotWithShape="0">
                <a:blip r:embed="rId3"/>
                <a:stretch>
                  <a:fillRect l="-1875" t="-1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67368"/>
              </p:ext>
            </p:extLst>
          </p:nvPr>
        </p:nvGraphicFramePr>
        <p:xfrm>
          <a:off x="647189" y="3739042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6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89" y="3739042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12728"/>
              </p:ext>
            </p:extLst>
          </p:nvPr>
        </p:nvGraphicFramePr>
        <p:xfrm>
          <a:off x="5626168" y="3814120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7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68" y="3814120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3537" y="5161251"/>
            <a:ext cx="337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black"/>
                </a:solidFill>
              </a:rPr>
              <a:t>Entry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400" dirty="0">
                <a:solidFill>
                  <a:prstClr val="black"/>
                </a:solidFill>
              </a:rPr>
              <a:t>is a </a:t>
            </a:r>
            <a:r>
              <a:rPr lang="en-IE" sz="2400" dirty="0">
                <a:solidFill>
                  <a:srgbClr val="FF0000"/>
                </a:solidFill>
              </a:rPr>
              <a:t>sum of labels </a:t>
            </a:r>
            <a:r>
              <a:rPr lang="en-IE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2400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IE" sz="2400" dirty="0">
                <a:solidFill>
                  <a:srgbClr val="FF0000"/>
                </a:solidFill>
              </a:rPr>
              <a:t> of </a:t>
            </a:r>
            <a:r>
              <a:rPr lang="en-US" sz="2400" dirty="0">
                <a:solidFill>
                  <a:srgbClr val="FF0000"/>
                </a:solidFill>
              </a:rPr>
              <a:t>neighbors of </a:t>
            </a:r>
            <a:r>
              <a:rPr lang="en-IE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>
                    <a:solidFill>
                      <a:schemeClr val="tx1"/>
                    </a:solidFill>
                  </a:rPr>
                </a:br>
                <a:r>
                  <a:rPr lang="en-IE" sz="1800" dirty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Make this a new value at node </a:t>
                </a:r>
                <a:r>
                  <a:rPr lang="en-IE" sz="18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/>
                  <a:t>: use the eigenvectors of </a:t>
                </a:r>
                <a:r>
                  <a:rPr lang="en-US" i="1" dirty="0"/>
                  <a:t>A</a:t>
                </a:r>
                <a:r>
                  <a:rPr lang="en-US" dirty="0"/>
                  <a:t> or </a:t>
                </a:r>
                <a:r>
                  <a:rPr lang="en-US" i="1" dirty="0"/>
                  <a:t>graphs derived </a:t>
                </a:r>
                <a:r>
                  <a:rPr lang="en-US" dirty="0"/>
                  <a:t>by it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>
                <a:blip r:embed="rId4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9" name="Equation" r:id="rId5" imgW="1765080" imgH="711000" progId="Equation.3">
                  <p:embed/>
                </p:oleObj>
              </mc:Choice>
              <mc:Fallback>
                <p:oleObj name="Equation" r:id="rId5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0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1" name="Equation" r:id="rId9" imgW="977760" imgH="228600" progId="Equation.3">
                  <p:embed/>
                </p:oleObj>
              </mc:Choice>
              <mc:Fallback>
                <p:oleObj name="Equation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d-regular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all nodes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What are some </a:t>
                </a:r>
                <a:r>
                  <a:rPr lang="en-US" dirty="0" err="1">
                    <a:solidFill>
                      <a:srgbClr val="FF0000"/>
                    </a:solidFill>
                  </a:rPr>
                  <a:t>eigenvalues</a:t>
                </a:r>
                <a:r>
                  <a:rPr lang="en-US" dirty="0">
                    <a:solidFill>
                      <a:srgbClr val="FF0000"/>
                    </a:solidFill>
                  </a:rPr>
                  <a:t>/vectors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𝒙</m:t>
                    </m:r>
                  </m:oMath>
                </a14:m>
                <a:r>
                  <a:rPr lang="en-US" sz="4000" i="1" dirty="0">
                    <a:cs typeface="Times New Roman" pitchFamily="18" charset="0"/>
                    <a:sym typeface="Symbol"/>
                  </a:rPr>
                  <a:t>   </a:t>
                </a:r>
                <a:r>
                  <a:rPr lang="en-US" dirty="0">
                    <a:sym typeface="Symbol"/>
                  </a:rPr>
                  <a:t>What is </a:t>
                </a:r>
                <a:r>
                  <a:rPr lang="en-US" b="1" i="1" dirty="0">
                    <a:cs typeface="Times New Roman" pitchFamily="18" charset="0"/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?  What </a:t>
                </a:r>
                <a:r>
                  <a:rPr lang="en-US" b="1" i="1" dirty="0">
                    <a:cs typeface="Times New Roman" pitchFamily="18" charset="0"/>
                    <a:sym typeface="Symbol"/>
                  </a:rPr>
                  <a:t>x</a:t>
                </a:r>
                <a:r>
                  <a:rPr lang="en-US" dirty="0"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Let’s try: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Then: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.  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We found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eigenpair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= (1,1,…,1)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𝜆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534400" cy="4267200"/>
              </a:xfrm>
              <a:blipFill rotWithShape="0">
                <a:blip r:embed="rId3"/>
                <a:stretch>
                  <a:fillRect l="-1786"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5782270"/>
                <a:ext cx="38959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Remember the meaning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 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endParaRPr lang="en-US" b="1" dirty="0">
                  <a:solidFill>
                    <a:srgbClr val="008000"/>
                  </a:solidFill>
                </a:endParaRPr>
              </a:p>
              <a:p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782270"/>
                <a:ext cx="3895938" cy="923330"/>
              </a:xfrm>
              <a:prstGeom prst="rect">
                <a:avLst/>
              </a:prstGeom>
              <a:blipFill>
                <a:blip r:embed="rId4"/>
                <a:stretch>
                  <a:fillRect l="-1252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10915"/>
              </p:ext>
            </p:extLst>
          </p:nvPr>
        </p:nvGraphicFramePr>
        <p:xfrm>
          <a:off x="4932040" y="5985401"/>
          <a:ext cx="2099428" cy="72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5" name="Equation" r:id="rId5" imgW="31080014" imgH="10658543" progId="Equation.3">
                  <p:embed/>
                </p:oleObj>
              </mc:Choice>
              <mc:Fallback>
                <p:oleObj name="Equation" r:id="rId5" imgW="31080014" imgH="10658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985401"/>
                        <a:ext cx="2099428" cy="720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241"/>
            <a:ext cx="8686800" cy="987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Graph on 2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is not connected?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2 components, each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-regular</a:t>
                </a:r>
              </a:p>
              <a:p>
                <a:endParaRPr lang="en-US" sz="800" dirty="0">
                  <a:solidFill>
                    <a:srgbClr val="D60093"/>
                  </a:solidFill>
                </a:endParaRPr>
              </a:p>
              <a:p>
                <a:r>
                  <a:rPr lang="en-US" sz="2800" dirty="0">
                    <a:solidFill>
                      <a:srgbClr val="D60093"/>
                    </a:solidFill>
                  </a:rPr>
                  <a:t>What are some eigenvectors?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Put all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/>
                  <a:t> or vice versa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′=(1,…,1,0,…,0)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,0,…,0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And so in both cases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800" dirty="0">
                  <a:solidFill>
                    <a:srgbClr val="008000"/>
                  </a:solidFill>
                </a:endParaRPr>
              </a:p>
              <a:p>
                <a:r>
                  <a:rPr lang="en-US" sz="2800" dirty="0">
                    <a:solidFill>
                      <a:srgbClr val="008000"/>
                    </a:solidFill>
                  </a:rPr>
                  <a:t>A bit of intuition: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94074"/>
                <a:ext cx="8229600" cy="4038600"/>
              </a:xfrm>
              <a:blipFill rotWithShape="0">
                <a:blip r:embed="rId3"/>
                <a:stretch>
                  <a:fillRect l="-1333" t="-1511" b="-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14640" y="924054"/>
            <a:ext cx="1925781" cy="1379985"/>
            <a:chOff x="6924656" y="1157155"/>
            <a:chExt cx="1925781" cy="1379985"/>
          </a:xfrm>
        </p:grpSpPr>
        <p:grpSp>
          <p:nvGrpSpPr>
            <p:cNvPr id="4" name="Group 3"/>
            <p:cNvGrpSpPr/>
            <p:nvPr/>
          </p:nvGrpSpPr>
          <p:grpSpPr>
            <a:xfrm>
              <a:off x="6924656" y="1157155"/>
              <a:ext cx="1925781" cy="921707"/>
              <a:chOff x="7100457" y="1392381"/>
              <a:chExt cx="1925781" cy="921707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111838" y="1392381"/>
                <a:ext cx="914400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00457" y="1420092"/>
                <a:ext cx="824343" cy="893996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162800" y="1468204"/>
                <a:ext cx="1793686" cy="741596"/>
                <a:chOff x="5562600" y="3162300"/>
                <a:chExt cx="3470086" cy="1409700"/>
              </a:xfrm>
            </p:grpSpPr>
            <p:cxnSp>
              <p:nvCxnSpPr>
                <p:cNvPr id="43" name="Straight Connector 42"/>
                <p:cNvCxnSpPr>
                  <a:stCxn id="51" idx="3"/>
                  <a:endCxn id="53" idx="7"/>
                </p:cNvCxnSpPr>
                <p:nvPr/>
              </p:nvCxnSpPr>
              <p:spPr>
                <a:xfrm flipH="1">
                  <a:off x="5887804" y="36018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53" idx="5"/>
                  <a:endCxn id="52" idx="1"/>
                </p:cNvCxnSpPr>
                <p:nvPr/>
              </p:nvCxnSpPr>
              <p:spPr>
                <a:xfrm>
                  <a:off x="5887804" y="4059004"/>
                  <a:ext cx="340192" cy="1877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51" idx="4"/>
                  <a:endCxn id="52" idx="0"/>
                </p:cNvCxnSpPr>
                <p:nvPr/>
              </p:nvCxnSpPr>
              <p:spPr>
                <a:xfrm>
                  <a:off x="6362700" y="3657600"/>
                  <a:ext cx="0" cy="533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54" idx="5"/>
                  <a:endCxn id="56" idx="1"/>
                </p:cNvCxnSpPr>
                <p:nvPr/>
              </p:nvCxnSpPr>
              <p:spPr>
                <a:xfrm rot="16200000" flipH="1">
                  <a:off x="8329190" y="3525604"/>
                  <a:ext cx="416392" cy="340192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55" idx="6"/>
                  <a:endCxn id="56" idx="2"/>
                </p:cNvCxnSpPr>
                <p:nvPr/>
              </p:nvCxnSpPr>
              <p:spPr>
                <a:xfrm flipV="1">
                  <a:off x="8118286" y="4038600"/>
                  <a:ext cx="533400" cy="1524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54" idx="3"/>
                  <a:endCxn id="55" idx="0"/>
                </p:cNvCxnSpPr>
                <p:nvPr/>
              </p:nvCxnSpPr>
              <p:spPr>
                <a:xfrm rot="5400000">
                  <a:off x="7756336" y="3658954"/>
                  <a:ext cx="512996" cy="170096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6172200" y="32766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172200" y="41910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62600" y="3733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042086" y="31623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737286" y="40005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651686" y="3848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181492" y="207547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42147" y="205164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537460" y="329313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1042" y="3270488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|A|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540061" y="3285494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09512" y="326358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|B|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7184" y="4685099"/>
            <a:ext cx="7479129" cy="1474942"/>
            <a:chOff x="1551709" y="5142790"/>
            <a:chExt cx="7479129" cy="1474942"/>
          </a:xfrm>
        </p:grpSpPr>
        <p:sp>
          <p:nvSpPr>
            <p:cNvPr id="76" name="Oval 75"/>
            <p:cNvSpPr/>
            <p:nvPr/>
          </p:nvSpPr>
          <p:spPr>
            <a:xfrm>
              <a:off x="1551709" y="5181600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38400" y="5202004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4631" y="6096000"/>
                  <a:ext cx="12697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>
              <a:off x="5410200" y="55626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410200" y="5694710"/>
              <a:ext cx="533400" cy="964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4904509" y="5195077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5791200" y="5215481"/>
              <a:ext cx="609600" cy="89399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≈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830" y="6248400"/>
                  <a:ext cx="168014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2</a:t>
                  </a:r>
                  <a:r>
                    <a:rPr lang="en-US" baseline="30000" dirty="0">
                      <a:solidFill>
                        <a:srgbClr val="FF0000"/>
                      </a:solidFill>
                      <a:cs typeface="Arial" pitchFamily="34" charset="0"/>
                    </a:rPr>
                    <a:t>nd</a:t>
                  </a:r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 largest eigenvalue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now has value very close</a:t>
                  </a:r>
                  <a:b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</a:br>
                  <a:r>
                    <a:rPr lang="en-US" dirty="0">
                      <a:solidFill>
                        <a:srgbClr val="FF0000"/>
                      </a:solidFill>
                      <a:cs typeface="Arial" pitchFamily="34" charset="0"/>
                    </a:rPr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725" y="5142790"/>
                  <a:ext cx="2313113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11" t="-3061" b="-765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293310" y="6279412"/>
            <a:ext cx="733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right matrix to apply this intuition?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37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183"/>
            <a:ext cx="8229600" cy="896235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/>
              <a:t>if edge between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/>
              <a:t> and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lvl="1">
              <a:spcBef>
                <a:spcPct val="5000"/>
              </a:spcBef>
              <a:defRPr/>
            </a:pPr>
            <a:endParaRPr lang="en-IE" baseline="-25000" dirty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27584" y="2852936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/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95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Matrix Representations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/>
              <a:t>degree of node </a:t>
            </a:r>
            <a:r>
              <a:rPr lang="en-IE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052736"/>
                <a:ext cx="7920880" cy="4525963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The general problem</a:t>
                </a:r>
              </a:p>
              <a:p>
                <a:pPr lvl="1"/>
                <a:r>
                  <a:rPr lang="en-US" sz="2400" dirty="0"/>
                  <a:t>Input: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 lvl="2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denotes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connection/similarity </a:t>
                </a: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hlink"/>
                  </a:solidFill>
                </a:endParaRPr>
              </a:p>
              <a:p>
                <a:pPr lvl="2"/>
                <a:r>
                  <a:rPr lang="en-US" sz="2000" dirty="0"/>
                  <a:t>weighted graphs: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weight</a:t>
                </a:r>
                <a:r>
                  <a:rPr lang="en-US" sz="2000" dirty="0"/>
                  <a:t> of edge captures the degree of similarity (or, strength of connection)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 </a:t>
                </a:r>
              </a:p>
              <a:p>
                <a:pPr marL="90488" lvl="2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Partition</a:t>
                </a:r>
                <a:r>
                  <a:rPr lang="en-US" sz="2000" dirty="0"/>
                  <a:t> the nodes in the graph such that </a:t>
                </a:r>
              </a:p>
              <a:p>
                <a:pPr lvl="2"/>
                <a:r>
                  <a:rPr lang="en-US" sz="2000" dirty="0"/>
                  <a:t>nodes </a:t>
                </a:r>
                <a:r>
                  <a:rPr lang="en-US" sz="2000" i="1" dirty="0"/>
                  <a:t>within clusters </a:t>
                </a:r>
                <a:r>
                  <a:rPr lang="en-US" sz="2000" dirty="0"/>
                  <a:t>are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well interconnected </a:t>
                </a:r>
                <a:r>
                  <a:rPr lang="en-US" sz="2000" dirty="0"/>
                  <a:t>(high edge weights)</a:t>
                </a:r>
              </a:p>
              <a:p>
                <a:pPr lvl="2"/>
                <a:r>
                  <a:rPr lang="en-US" sz="2000" dirty="0"/>
                  <a:t>nodes </a:t>
                </a:r>
                <a:r>
                  <a:rPr lang="en-US" sz="2000" i="1" dirty="0"/>
                  <a:t>across clusters </a:t>
                </a:r>
                <a:r>
                  <a:rPr lang="en-US" sz="2000" dirty="0"/>
                  <a:t>are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sparsely interconnected </a:t>
                </a:r>
                <a:r>
                  <a:rPr lang="en-US" sz="2000" dirty="0"/>
                  <a:t>(low edge weights)</a:t>
                </a:r>
              </a:p>
              <a:p>
                <a:pPr marL="90488" lvl="1" indent="0">
                  <a:buNone/>
                </a:pPr>
                <a:r>
                  <a:rPr lang="en-US" sz="2400" dirty="0">
                    <a:solidFill>
                      <a:srgbClr val="F79646">
                        <a:lumMod val="75000"/>
                      </a:srgbClr>
                    </a:solidFill>
                  </a:rPr>
                  <a:t>Partitioning</a:t>
                </a:r>
                <a:r>
                  <a:rPr lang="en-US" sz="2400" dirty="0">
                    <a:solidFill>
                      <a:prstClr val="black"/>
                    </a:solidFill>
                  </a:rPr>
                  <a:t> as an optimization problem: </a:t>
                </a:r>
              </a:p>
              <a:p>
                <a:pPr marL="914400" lvl="2" indent="0">
                  <a:buNone/>
                </a:pPr>
                <a:endParaRPr lang="en-US" sz="2000" dirty="0"/>
              </a:p>
              <a:p>
                <a:pPr lvl="2"/>
                <a:r>
                  <a:rPr lang="en-US" sz="2000" dirty="0"/>
                  <a:t>most graph partitioning problems are NP hard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052736"/>
                <a:ext cx="7920880" cy="4525963"/>
              </a:xfrm>
              <a:blipFill>
                <a:blip r:embed="rId2"/>
                <a:stretch>
                  <a:fillRect l="-1538" t="-1348" b="-19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</p:spPr>
            <p:txBody>
              <a:bodyPr>
                <a:noAutofit/>
              </a:bodyPr>
              <a:lstStyle/>
              <a:p>
                <a:pPr lvl="1">
                  <a:defRPr/>
                </a:pPr>
                <a:endParaRPr lang="en-US" dirty="0">
                  <a:solidFill>
                    <a:schemeClr val="accent3"/>
                  </a:solidFill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0000FF"/>
                    </a:solidFill>
                  </a:rPr>
                  <a:t>What is trivial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eigenpair</a:t>
                </a:r>
                <a:r>
                  <a:rPr lang="en-US" sz="2800" dirty="0">
                    <a:solidFill>
                      <a:srgbClr val="0000FF"/>
                    </a:solidFill>
                  </a:rPr>
                  <a:t>?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,…,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𝑳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pPr>
                  <a:defRPr/>
                </a:pPr>
                <a:r>
                  <a:rPr lang="en-US" sz="2800" dirty="0">
                    <a:solidFill>
                      <a:srgbClr val="008000"/>
                    </a:solidFill>
                  </a:rPr>
                  <a:t>Important properties:</a:t>
                </a:r>
              </a:p>
              <a:p>
                <a:pPr lvl="1">
                  <a:defRPr/>
                </a:pPr>
                <a:r>
                  <a:rPr lang="en-US" sz="2400" dirty="0" err="1"/>
                  <a:t>Eigenvalues</a:t>
                </a:r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non-negative</a:t>
                </a:r>
                <a:r>
                  <a:rPr lang="en-US" sz="2400" dirty="0"/>
                  <a:t> real numbers</a:t>
                </a:r>
              </a:p>
              <a:p>
                <a:pPr lvl="1">
                  <a:defRPr/>
                </a:pPr>
                <a:r>
                  <a:rPr lang="en-US" sz="2400" dirty="0"/>
                  <a:t>Eigenvectors are real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orthogonal</a:t>
                </a:r>
                <a:endParaRPr lang="en-I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67" y="3668775"/>
                <a:ext cx="8229600" cy="2408921"/>
              </a:xfrm>
              <a:blipFill rotWithShape="0">
                <a:blip r:embed="rId3"/>
                <a:stretch>
                  <a:fillRect l="-1333" b="-2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E" sz="3200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660" y="2296856"/>
                <a:ext cx="3240087" cy="5794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907704" y="266258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61781"/>
              </p:ext>
            </p:extLst>
          </p:nvPr>
        </p:nvGraphicFramePr>
        <p:xfrm>
          <a:off x="5617228" y="1537113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252867" y="1147537"/>
            <a:ext cx="5106575" cy="109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IE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matrix (L):</a:t>
            </a:r>
          </a:p>
          <a:p>
            <a:pPr lvl="1">
              <a:defRPr/>
            </a:pP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/>
              <a:t> symmetric matrix</a:t>
            </a:r>
          </a:p>
          <a:p>
            <a:pPr marL="457200" lvl="1" indent="0">
              <a:buNone/>
              <a:defRPr/>
            </a:pPr>
            <a:endParaRPr lang="en-IE" dirty="0"/>
          </a:p>
          <a:p>
            <a:pPr marL="457200" lvl="1" indent="0">
              <a:buNone/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4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Laplacian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graph is disconnected</a:t>
            </a:r>
          </a:p>
          <a:p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If there are </a:t>
            </a:r>
            <a:r>
              <a:rPr lang="en-US" sz="2800" dirty="0">
                <a:solidFill>
                  <a:srgbClr val="0070C0"/>
                </a:solidFill>
              </a:rPr>
              <a:t>two connected components</a:t>
            </a:r>
            <a:r>
              <a:rPr lang="en-US" sz="2800" dirty="0"/>
              <a:t>, the same argument as for the adjacency matrix applies, and </a:t>
            </a:r>
            <a:r>
              <a:rPr lang="el-GR" sz="2800" dirty="0"/>
              <a:t>λ</a:t>
            </a:r>
            <a:r>
              <a:rPr lang="el-GR" sz="2800" baseline="-25000" dirty="0"/>
              <a:t>1</a:t>
            </a:r>
            <a:r>
              <a:rPr lang="el-GR" sz="2800" dirty="0"/>
              <a:t> = λ</a:t>
            </a:r>
            <a:r>
              <a:rPr lang="el-GR" sz="2800" baseline="-25000" dirty="0"/>
              <a:t>2</a:t>
            </a:r>
            <a:r>
              <a:rPr lang="el-GR" sz="2800" dirty="0"/>
              <a:t> = 0</a:t>
            </a: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multiplicity</a:t>
            </a:r>
            <a:r>
              <a:rPr lang="en-US" sz="2800" dirty="0"/>
              <a:t> of eigenvalue 0 is equal to the </a:t>
            </a:r>
            <a:r>
              <a:rPr lang="en-US" sz="2800" dirty="0">
                <a:solidFill>
                  <a:srgbClr val="0070C0"/>
                </a:solidFill>
              </a:rPr>
              <a:t>number of connected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98294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24" y="3941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46502"/>
              </p:ext>
            </p:extLst>
          </p:nvPr>
        </p:nvGraphicFramePr>
        <p:xfrm>
          <a:off x="2477989" y="2490189"/>
          <a:ext cx="3219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9" name="Equation" r:id="rId3" imgW="1041120" imgH="419040" progId="Equation.3">
                  <p:embed/>
                </p:oleObj>
              </mc:Choice>
              <mc:Fallback>
                <p:oleObj name="Equation" r:id="rId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989" y="2490189"/>
                        <a:ext cx="3219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3259" y="1734456"/>
            <a:ext cx="816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Fact: For a symmetric matrix M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1310" y="484488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the meaning of min </a:t>
            </a:r>
            <a:r>
              <a:rPr lang="en-US" sz="3200" i="1" dirty="0" err="1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200" baseline="30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cs typeface="Times New Roman" pitchFamily="18" charset="0"/>
              </a:rPr>
              <a:t>L x</a:t>
            </a:r>
            <a:r>
              <a:rPr lang="en-US" sz="3200" dirty="0">
                <a:solidFill>
                  <a:srgbClr val="FF0000"/>
                </a:solidFill>
              </a:rPr>
              <a:t>  on </a:t>
            </a:r>
            <a:r>
              <a:rPr lang="en-US" sz="3200" i="1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72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9841" y="136525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109278"/>
                <a:ext cx="8610600" cy="5257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What is the meaning of min </a:t>
                </a:r>
                <a:r>
                  <a:rPr lang="en-US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aseline="30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aseline="30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 x</a:t>
                </a:r>
                <a:r>
                  <a:rPr lang="en-US" dirty="0">
                    <a:solidFill>
                      <a:srgbClr val="0000FF"/>
                    </a:solidFill>
                  </a:rPr>
                  <a:t>  on </a:t>
                </a:r>
                <a:r>
                  <a:rPr lang="en-US" i="1" dirty="0">
                    <a:solidFill>
                      <a:srgbClr val="0000FF"/>
                    </a:solidFill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</a:rPr>
                          <m:t>,</m:t>
                        </m:r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  <m:r>
                          <a:rPr lang="en-US" b="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109278"/>
                <a:ext cx="8610600" cy="5257801"/>
              </a:xfrm>
              <a:blipFill>
                <a:blip r:embed="rId3"/>
                <a:stretch>
                  <a:fillRect l="-1841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63BBCA-F6EC-4AED-ABFC-E0D72DE7BA4D}"/>
                  </a:ext>
                </a:extLst>
              </p:cNvPr>
              <p:cNvSpPr txBox="1"/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 So,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needs to be summed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times.</a:t>
                </a:r>
              </a:p>
              <a:p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But each edge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600" b="1" i="1" dirty="0" err="1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600" b="1" i="1" dirty="0" err="1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𝒋</m:t>
                    </m:r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two endpoints so we need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𝒋</m:t>
                        </m:r>
                      </m:sub>
                      <m:sup>
                        <m:r>
                          <a:rPr lang="en-US" sz="16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1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63BBCA-F6EC-4AED-ABFC-E0D72DE7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14175"/>
                <a:ext cx="6510052" cy="651910"/>
              </a:xfrm>
              <a:prstGeom prst="rect">
                <a:avLst/>
              </a:prstGeom>
              <a:blipFill>
                <a:blip r:embed="rId4"/>
                <a:stretch>
                  <a:fillRect l="-562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9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91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The expression:</a:t>
            </a:r>
          </a:p>
          <a:p>
            <a:pPr marL="0" indent="0" eaLnBrk="1" hangingPunct="1">
              <a:buNone/>
            </a:pPr>
            <a:r>
              <a:rPr lang="en-US" dirty="0"/>
              <a:t>             is</a:t>
            </a:r>
            <a:endParaRPr lang="el-GR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66881"/>
              </p:ext>
            </p:extLst>
          </p:nvPr>
        </p:nvGraphicFramePr>
        <p:xfrm>
          <a:off x="3411889" y="1384275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9" name="Equation" r:id="rId3" imgW="380880" imgH="190440" progId="Equation.3">
                  <p:embed/>
                </p:oleObj>
              </mc:Choice>
              <mc:Fallback>
                <p:oleObj name="Equation" r:id="rId3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889" y="1384275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92155"/>
              </p:ext>
            </p:extLst>
          </p:nvPr>
        </p:nvGraphicFramePr>
        <p:xfrm>
          <a:off x="2411760" y="2391270"/>
          <a:ext cx="3090466" cy="126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0" name="Equation" r:id="rId5" imgW="825480" imgH="368280" progId="Equation.3">
                  <p:embed/>
                </p:oleObj>
              </mc:Choice>
              <mc:Fallback>
                <p:oleObj name="Equation" r:id="rId5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91270"/>
                        <a:ext cx="3090466" cy="1268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13977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6E67B-F7CB-4164-B265-A138690A28BD}"/>
              </a:ext>
            </a:extLst>
          </p:cNvPr>
          <p:cNvSpPr txBox="1"/>
          <p:nvPr/>
        </p:nvSpPr>
        <p:spPr>
          <a:xfrm>
            <a:off x="1043608" y="42210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is this expression minimized?</a:t>
            </a:r>
          </a:p>
          <a:p>
            <a:r>
              <a:rPr lang="en-US" dirty="0"/>
              <a:t>“similar values” for connected edges</a:t>
            </a:r>
          </a:p>
        </p:txBody>
      </p:sp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What else do we know about </a:t>
                </a:r>
                <a:r>
                  <a:rPr lang="en-US" i="1" dirty="0">
                    <a:solidFill>
                      <a:schemeClr val="bg2">
                        <a:lumMod val="10000"/>
                      </a:schemeClr>
                    </a:solidFill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orthogonal to 1</a:t>
                </a:r>
                <a:r>
                  <a:rPr lang="en-US" baseline="30000" dirty="0"/>
                  <a:t>st</a:t>
                </a:r>
                <a:r>
                  <a:rPr lang="en-US" dirty="0"/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95" y="1147857"/>
                <a:ext cx="8204918" cy="2331561"/>
              </a:xfrm>
              <a:blipFill rotWithShape="0">
                <a:blip r:embed="rId4"/>
                <a:stretch>
                  <a:fillRect l="-1857" t="-33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23812"/>
              </p:ext>
            </p:extLst>
          </p:nvPr>
        </p:nvGraphicFramePr>
        <p:xfrm>
          <a:off x="524721" y="3454459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4" name="Equation" r:id="rId5" imgW="1701720" imgH="482400" progId="Equation.3">
                  <p:embed/>
                </p:oleObj>
              </mc:Choice>
              <mc:Fallback>
                <p:oleObj name="Equation" r:id="rId5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" y="3454459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75535"/>
                <a:ext cx="114300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596" t="-1653" r="-1596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5525" y="5462854"/>
                <a:ext cx="8204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If i and j are connected, we want x</a:t>
                </a:r>
                <a:r>
                  <a:rPr lang="en-US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and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x</a:t>
                </a:r>
                <a:r>
                  <a:rPr lang="en-US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j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subtract each other, have the “same sign”</a:t>
                </a:r>
              </a:p>
              <a:p>
                <a:pPr algn="just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to nodes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Times New Roman" pitchFamily="18" charset="0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itchFamily="34" charset="0"/>
                  </a:rPr>
                  <a:t> such that few edges cross 0.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5" y="5462854"/>
                <a:ext cx="8204918" cy="646331"/>
              </a:xfrm>
              <a:prstGeom prst="rect">
                <a:avLst/>
              </a:prstGeom>
              <a:blipFill>
                <a:blip r:embed="rId8"/>
                <a:stretch>
                  <a:fillRect l="-594" t="-4717" r="-149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43123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=1</a:t>
            </a:r>
            <a:endParaRPr lang="el-G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-1529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IE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as an 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98800"/>
              </p:ext>
            </p:extLst>
          </p:nvPr>
        </p:nvGraphicFramePr>
        <p:xfrm>
          <a:off x="580141" y="1373672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0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41" y="1373672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399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604" t="-1653" r="-2139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437891" y="6323346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621" y="3491801"/>
            <a:ext cx="5120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Minimum when connected nodes get the same sign (similar values)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This minimization problem tries to </a:t>
            </a:r>
            <a:r>
              <a:rPr lang="en-US" sz="2000" dirty="0">
                <a:solidFill>
                  <a:srgbClr val="FF0000"/>
                </a:solidFill>
              </a:rPr>
              <a:t>place (embed) nodes of the graph on the real line </a:t>
            </a:r>
            <a:r>
              <a:rPr lang="en-US" sz="2000" dirty="0"/>
              <a:t>so that the number of edges that span across 0 is as small as possible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Tightly connected nodes on the same side of the real line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43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7" name="Freeform 16"/>
          <p:cNvSpPr/>
          <p:nvPr/>
        </p:nvSpPr>
        <p:spPr>
          <a:xfrm rot="1747800">
            <a:off x="2341524" y="198884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8" name="Freeform 17"/>
          <p:cNvSpPr/>
          <p:nvPr/>
        </p:nvSpPr>
        <p:spPr>
          <a:xfrm rot="1747800">
            <a:off x="3106164" y="241508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19" name="Straight Arrow Connector 18"/>
          <p:cNvCxnSpPr>
            <a:cxnSpLocks/>
            <a:stCxn id="21" idx="5"/>
            <a:endCxn id="17" idx="9"/>
          </p:cNvCxnSpPr>
          <p:nvPr/>
        </p:nvCxnSpPr>
        <p:spPr>
          <a:xfrm flipH="1" flipV="1">
            <a:off x="2574415" y="2347635"/>
            <a:ext cx="58738" cy="11922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0" name="Straight Arrow Connector 19"/>
          <p:cNvCxnSpPr>
            <a:cxnSpLocks/>
            <a:stCxn id="17" idx="10"/>
            <a:endCxn id="18" idx="6"/>
          </p:cNvCxnSpPr>
          <p:nvPr/>
        </p:nvCxnSpPr>
        <p:spPr>
          <a:xfrm>
            <a:off x="2684153" y="2260745"/>
            <a:ext cx="445142" cy="24819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1" name="Freeform 20"/>
          <p:cNvSpPr/>
          <p:nvPr/>
        </p:nvSpPr>
        <p:spPr>
          <a:xfrm rot="1747800">
            <a:off x="2500284" y="3532879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2" name="Freeform 21"/>
          <p:cNvSpPr/>
          <p:nvPr/>
        </p:nvSpPr>
        <p:spPr>
          <a:xfrm rot="1747800">
            <a:off x="1741043" y="3130400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3" name="Straight Arrow Connector 22"/>
          <p:cNvCxnSpPr>
            <a:cxnSpLocks/>
            <a:stCxn id="17" idx="8"/>
            <a:endCxn id="22" idx="4"/>
          </p:cNvCxnSpPr>
          <p:nvPr/>
        </p:nvCxnSpPr>
        <p:spPr>
          <a:xfrm flipH="1">
            <a:off x="2012948" y="2331469"/>
            <a:ext cx="422431" cy="8220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4" name="Straight Arrow Connector 23"/>
          <p:cNvCxnSpPr>
            <a:cxnSpLocks/>
            <a:stCxn id="18" idx="9"/>
            <a:endCxn id="21" idx="11"/>
          </p:cNvCxnSpPr>
          <p:nvPr/>
        </p:nvCxnSpPr>
        <p:spPr>
          <a:xfrm flipH="1">
            <a:off x="2859079" y="2773875"/>
            <a:ext cx="479976" cy="89187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5" name="Straight Arrow Connector 24"/>
          <p:cNvCxnSpPr>
            <a:cxnSpLocks/>
            <a:stCxn id="21" idx="6"/>
            <a:endCxn id="22" idx="1"/>
          </p:cNvCxnSpPr>
          <p:nvPr/>
        </p:nvCxnSpPr>
        <p:spPr>
          <a:xfrm flipH="1" flipV="1">
            <a:off x="2083672" y="3402305"/>
            <a:ext cx="439743" cy="22442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6" name="Straight Arrow Connector 25"/>
          <p:cNvCxnSpPr>
            <a:cxnSpLocks/>
            <a:stCxn id="22" idx="11"/>
            <a:endCxn id="18" idx="7"/>
          </p:cNvCxnSpPr>
          <p:nvPr/>
        </p:nvCxnSpPr>
        <p:spPr>
          <a:xfrm flipV="1">
            <a:off x="2099838" y="2647971"/>
            <a:ext cx="1013291" cy="615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27" name="Freeform 26"/>
          <p:cNvSpPr/>
          <p:nvPr/>
        </p:nvSpPr>
        <p:spPr>
          <a:xfrm rot="1130400">
            <a:off x="4518185" y="240312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28" name="Freeform 27"/>
          <p:cNvSpPr/>
          <p:nvPr/>
        </p:nvSpPr>
        <p:spPr>
          <a:xfrm rot="1130400">
            <a:off x="5346905" y="212016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29" name="Straight Arrow Connector 28"/>
          <p:cNvCxnSpPr>
            <a:cxnSpLocks/>
            <a:stCxn id="31" idx="5"/>
            <a:endCxn id="27" idx="9"/>
          </p:cNvCxnSpPr>
          <p:nvPr/>
        </p:nvCxnSpPr>
        <p:spPr>
          <a:xfrm flipH="1" flipV="1">
            <a:off x="4781696" y="2750157"/>
            <a:ext cx="1068138" cy="61417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0" name="Straight Arrow Connector 29"/>
          <p:cNvCxnSpPr>
            <a:cxnSpLocks/>
            <a:stCxn id="27" idx="10"/>
            <a:endCxn id="28" idx="6"/>
          </p:cNvCxnSpPr>
          <p:nvPr/>
        </p:nvCxnSpPr>
        <p:spPr>
          <a:xfrm flipV="1">
            <a:off x="4874147" y="2243988"/>
            <a:ext cx="482556" cy="40107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1" name="Freeform 30"/>
          <p:cNvSpPr/>
          <p:nvPr/>
        </p:nvSpPr>
        <p:spPr>
          <a:xfrm rot="1130400">
            <a:off x="5747585" y="334560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2" name="Freeform 31"/>
          <p:cNvSpPr/>
          <p:nvPr/>
        </p:nvSpPr>
        <p:spPr>
          <a:xfrm rot="1130400">
            <a:off x="4964225" y="3613085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33" name="Straight Arrow Connector 32"/>
          <p:cNvCxnSpPr>
            <a:cxnSpLocks/>
            <a:stCxn id="27" idx="8"/>
            <a:endCxn id="32" idx="4"/>
          </p:cNvCxnSpPr>
          <p:nvPr/>
        </p:nvCxnSpPr>
        <p:spPr>
          <a:xfrm>
            <a:off x="4642008" y="2759087"/>
            <a:ext cx="564154" cy="86379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4" name="Straight Arrow Connector 33"/>
          <p:cNvCxnSpPr>
            <a:cxnSpLocks/>
            <a:stCxn id="28" idx="9"/>
            <a:endCxn id="31" idx="11"/>
          </p:cNvCxnSpPr>
          <p:nvPr/>
        </p:nvCxnSpPr>
        <p:spPr>
          <a:xfrm>
            <a:off x="5610416" y="2467197"/>
            <a:ext cx="484201" cy="98065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5" name="Straight Arrow Connector 34"/>
          <p:cNvCxnSpPr>
            <a:cxnSpLocks/>
            <a:stCxn id="31" idx="6"/>
            <a:endCxn id="32" idx="1"/>
          </p:cNvCxnSpPr>
          <p:nvPr/>
        </p:nvCxnSpPr>
        <p:spPr>
          <a:xfrm flipH="1">
            <a:off x="5320187" y="3469427"/>
            <a:ext cx="437196" cy="38559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6" name="Straight Arrow Connector 35"/>
          <p:cNvCxnSpPr>
            <a:cxnSpLocks/>
            <a:stCxn id="32" idx="11"/>
            <a:endCxn id="28" idx="7"/>
          </p:cNvCxnSpPr>
          <p:nvPr/>
        </p:nvCxnSpPr>
        <p:spPr>
          <a:xfrm flipV="1">
            <a:off x="5311257" y="2383676"/>
            <a:ext cx="54376" cy="133165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7" name="Straight Arrow Connector 36"/>
          <p:cNvCxnSpPr>
            <a:cxnSpLocks/>
            <a:stCxn id="18" idx="11"/>
            <a:endCxn id="27" idx="6"/>
          </p:cNvCxnSpPr>
          <p:nvPr/>
        </p:nvCxnSpPr>
        <p:spPr>
          <a:xfrm flipV="1">
            <a:off x="3464959" y="2526948"/>
            <a:ext cx="1063024" cy="2100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8" name="Straight Connector 37"/>
          <p:cNvSpPr/>
          <p:nvPr/>
        </p:nvSpPr>
        <p:spPr>
          <a:xfrm>
            <a:off x="611560" y="4970346"/>
            <a:ext cx="749808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4086280" y="4787466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6080" y="526410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grpSp>
        <p:nvGrpSpPr>
          <p:cNvPr id="41" name="Group 40" descr="28§display§x_i§svg§600§FALSE" title="TexMaths"/>
          <p:cNvGrpSpPr/>
          <p:nvPr/>
        </p:nvGrpSpPr>
        <p:grpSpPr>
          <a:xfrm>
            <a:off x="3171880" y="5061786"/>
            <a:ext cx="303120" cy="213480"/>
            <a:chOff x="4078800" y="5095080"/>
            <a:chExt cx="303120" cy="213480"/>
          </a:xfrm>
        </p:grpSpPr>
        <p:sp>
          <p:nvSpPr>
            <p:cNvPr id="54" name="Freeform 53"/>
            <p:cNvSpPr/>
            <p:nvPr/>
          </p:nvSpPr>
          <p:spPr>
            <a:xfrm>
              <a:off x="4078800" y="5099040"/>
              <a:ext cx="303120" cy="206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3" h="574">
                  <a:moveTo>
                    <a:pt x="423" y="574"/>
                  </a:moveTo>
                  <a:lnTo>
                    <a:pt x="0" y="574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43" y="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08888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3"/>
                    <a:pt x="39" y="163"/>
                    <a:pt x="42" y="163"/>
                  </a:cubicBezTo>
                  <a:cubicBezTo>
                    <a:pt x="50" y="163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7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5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9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3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92640" y="514044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7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9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9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1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2" name="Straight Connector 41"/>
          <p:cNvSpPr/>
          <p:nvPr/>
        </p:nvSpPr>
        <p:spPr>
          <a:xfrm>
            <a:off x="3323440" y="2765526"/>
            <a:ext cx="0" cy="22150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4831120" y="2684346"/>
            <a:ext cx="0" cy="23774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44" name="Group 43" descr="28§display§x_j§svg§600§FALSE" title="TexMaths"/>
          <p:cNvGrpSpPr/>
          <p:nvPr/>
        </p:nvGrpSpPr>
        <p:grpSpPr>
          <a:xfrm>
            <a:off x="4684240" y="5061786"/>
            <a:ext cx="334440" cy="260640"/>
            <a:chOff x="5591160" y="5095080"/>
            <a:chExt cx="334440" cy="260640"/>
          </a:xfrm>
        </p:grpSpPr>
        <p:sp>
          <p:nvSpPr>
            <p:cNvPr id="51" name="Freeform 50"/>
            <p:cNvSpPr/>
            <p:nvPr/>
          </p:nvSpPr>
          <p:spPr>
            <a:xfrm>
              <a:off x="5591160" y="5099040"/>
              <a:ext cx="334440" cy="254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0" h="708">
                  <a:moveTo>
                    <a:pt x="465" y="708"/>
                  </a:moveTo>
                  <a:lnTo>
                    <a:pt x="0" y="708"/>
                  </a:lnTo>
                  <a:lnTo>
                    <a:pt x="0" y="0"/>
                  </a:lnTo>
                  <a:lnTo>
                    <a:pt x="930" y="0"/>
                  </a:lnTo>
                  <a:lnTo>
                    <a:pt x="930" y="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01240" y="509508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3" y="140"/>
                  </a:moveTo>
                  <a:cubicBezTo>
                    <a:pt x="308" y="112"/>
                    <a:pt x="331" y="22"/>
                    <a:pt x="401" y="22"/>
                  </a:cubicBezTo>
                  <a:cubicBezTo>
                    <a:pt x="406" y="22"/>
                    <a:pt x="429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1" y="0"/>
                  </a:cubicBezTo>
                  <a:cubicBezTo>
                    <a:pt x="345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5"/>
                    <a:pt x="95" y="425"/>
                  </a:cubicBezTo>
                  <a:cubicBezTo>
                    <a:pt x="87" y="425"/>
                    <a:pt x="64" y="425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3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3" y="286"/>
                    <a:pt x="440" y="291"/>
                    <a:pt x="437" y="297"/>
                  </a:cubicBezTo>
                  <a:cubicBezTo>
                    <a:pt x="406" y="403"/>
                    <a:pt x="339" y="425"/>
                    <a:pt x="305" y="425"/>
                  </a:cubicBezTo>
                  <a:cubicBezTo>
                    <a:pt x="266" y="425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93840" y="514044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7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79"/>
                    <a:pt x="67" y="579"/>
                  </a:cubicBezTo>
                  <a:cubicBezTo>
                    <a:pt x="59" y="579"/>
                    <a:pt x="50" y="579"/>
                    <a:pt x="42" y="577"/>
                  </a:cubicBezTo>
                  <a:cubicBezTo>
                    <a:pt x="62" y="568"/>
                    <a:pt x="67" y="551"/>
                    <a:pt x="67" y="540"/>
                  </a:cubicBezTo>
                  <a:cubicBezTo>
                    <a:pt x="67" y="523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7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45" name="Straight Connector 44"/>
          <p:cNvSpPr/>
          <p:nvPr/>
        </p:nvSpPr>
        <p:spPr>
          <a:xfrm>
            <a:off x="2670759" y="3964506"/>
            <a:ext cx="0" cy="10972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2523415" y="2331469"/>
            <a:ext cx="0" cy="271368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1923923" y="3470586"/>
            <a:ext cx="0" cy="14997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262760" y="3910146"/>
            <a:ext cx="0" cy="115164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5538785" y="2444525"/>
            <a:ext cx="0" cy="264456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5928554" y="3642665"/>
            <a:ext cx="0" cy="141912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57" name="Group 56" descr="28§display§\lambda_2 = \min_{x: \sum x_i = 0} \sum_{(i,j) \in E} (x_i - x_j)^2&#10; §svg§600§FALSE" title="TexMaths"/>
          <p:cNvGrpSpPr/>
          <p:nvPr/>
        </p:nvGrpSpPr>
        <p:grpSpPr>
          <a:xfrm>
            <a:off x="2726640" y="679680"/>
            <a:ext cx="4588200" cy="874440"/>
            <a:chOff x="2726640" y="679680"/>
            <a:chExt cx="4588200" cy="874440"/>
          </a:xfrm>
        </p:grpSpPr>
        <p:sp>
          <p:nvSpPr>
            <p:cNvPr id="58" name="Freeform 57"/>
            <p:cNvSpPr/>
            <p:nvPr/>
          </p:nvSpPr>
          <p:spPr>
            <a:xfrm>
              <a:off x="2726640" y="679680"/>
              <a:ext cx="4588200" cy="8744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46" h="2430">
                  <a:moveTo>
                    <a:pt x="6373" y="2430"/>
                  </a:moveTo>
                  <a:lnTo>
                    <a:pt x="0" y="2430"/>
                  </a:lnTo>
                  <a:lnTo>
                    <a:pt x="0" y="0"/>
                  </a:lnTo>
                  <a:lnTo>
                    <a:pt x="12746" y="0"/>
                  </a:lnTo>
                  <a:lnTo>
                    <a:pt x="12746" y="2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45719" y="80568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8"/>
                  </a:moveTo>
                  <a:cubicBezTo>
                    <a:pt x="342" y="501"/>
                    <a:pt x="389" y="652"/>
                    <a:pt x="406" y="675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9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3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70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9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49480" y="93960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10479" y="92160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89800" y="895320"/>
              <a:ext cx="27684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0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88" y="437"/>
                    <a:pt x="221" y="437"/>
                  </a:cubicBezTo>
                  <a:lnTo>
                    <a:pt x="221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77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08" y="437"/>
                    <a:pt x="358" y="434"/>
                    <a:pt x="386" y="434"/>
                  </a:cubicBezTo>
                  <a:cubicBezTo>
                    <a:pt x="412" y="434"/>
                    <a:pt x="462" y="437"/>
                    <a:pt x="496" y="437"/>
                  </a:cubicBezTo>
                  <a:lnTo>
                    <a:pt x="496" y="406"/>
                  </a:lnTo>
                  <a:cubicBezTo>
                    <a:pt x="431" y="406"/>
                    <a:pt x="420" y="406"/>
                    <a:pt x="420" y="361"/>
                  </a:cubicBezTo>
                  <a:lnTo>
                    <a:pt x="420" y="179"/>
                  </a:lnTo>
                  <a:cubicBezTo>
                    <a:pt x="420" y="78"/>
                    <a:pt x="490" y="22"/>
                    <a:pt x="554" y="22"/>
                  </a:cubicBezTo>
                  <a:cubicBezTo>
                    <a:pt x="616" y="22"/>
                    <a:pt x="627" y="76"/>
                    <a:pt x="627" y="132"/>
                  </a:cubicBezTo>
                  <a:lnTo>
                    <a:pt x="627" y="361"/>
                  </a:lnTo>
                  <a:cubicBezTo>
                    <a:pt x="627" y="406"/>
                    <a:pt x="616" y="406"/>
                    <a:pt x="549" y="406"/>
                  </a:cubicBezTo>
                  <a:lnTo>
                    <a:pt x="549" y="437"/>
                  </a:lnTo>
                  <a:cubicBezTo>
                    <a:pt x="582" y="437"/>
                    <a:pt x="633" y="434"/>
                    <a:pt x="661" y="434"/>
                  </a:cubicBezTo>
                  <a:cubicBezTo>
                    <a:pt x="686" y="434"/>
                    <a:pt x="736" y="437"/>
                    <a:pt x="770" y="437"/>
                  </a:cubicBezTo>
                  <a:lnTo>
                    <a:pt x="770" y="406"/>
                  </a:lnTo>
                  <a:cubicBezTo>
                    <a:pt x="720" y="406"/>
                    <a:pt x="694" y="406"/>
                    <a:pt x="694" y="378"/>
                  </a:cubicBezTo>
                  <a:lnTo>
                    <a:pt x="694" y="188"/>
                  </a:lnTo>
                  <a:cubicBezTo>
                    <a:pt x="694" y="104"/>
                    <a:pt x="694" y="73"/>
                    <a:pt x="664" y="36"/>
                  </a:cubicBezTo>
                  <a:cubicBezTo>
                    <a:pt x="650" y="20"/>
                    <a:pt x="616" y="0"/>
                    <a:pt x="560" y="0"/>
                  </a:cubicBezTo>
                  <a:cubicBezTo>
                    <a:pt x="476" y="0"/>
                    <a:pt x="434" y="59"/>
                    <a:pt x="417" y="98"/>
                  </a:cubicBezTo>
                  <a:cubicBezTo>
                    <a:pt x="403" y="11"/>
                    <a:pt x="330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85360" y="814680"/>
              <a:ext cx="76320" cy="23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661">
                  <a:moveTo>
                    <a:pt x="143" y="224"/>
                  </a:moveTo>
                  <a:lnTo>
                    <a:pt x="3" y="235"/>
                  </a:lnTo>
                  <a:lnTo>
                    <a:pt x="3" y="266"/>
                  </a:lnTo>
                  <a:cubicBezTo>
                    <a:pt x="70" y="266"/>
                    <a:pt x="78" y="272"/>
                    <a:pt x="78" y="319"/>
                  </a:cubicBezTo>
                  <a:lnTo>
                    <a:pt x="78" y="585"/>
                  </a:lnTo>
                  <a:cubicBezTo>
                    <a:pt x="78" y="630"/>
                    <a:pt x="67" y="630"/>
                    <a:pt x="0" y="630"/>
                  </a:cubicBezTo>
                  <a:lnTo>
                    <a:pt x="0" y="661"/>
                  </a:lnTo>
                  <a:cubicBezTo>
                    <a:pt x="31" y="661"/>
                    <a:pt x="87" y="658"/>
                    <a:pt x="109" y="658"/>
                  </a:cubicBezTo>
                  <a:cubicBezTo>
                    <a:pt x="146" y="658"/>
                    <a:pt x="179" y="661"/>
                    <a:pt x="213" y="661"/>
                  </a:cubicBezTo>
                  <a:lnTo>
                    <a:pt x="213" y="630"/>
                  </a:lnTo>
                  <a:cubicBezTo>
                    <a:pt x="148" y="630"/>
                    <a:pt x="143" y="624"/>
                    <a:pt x="143" y="588"/>
                  </a:cubicBezTo>
                  <a:close/>
                  <a:moveTo>
                    <a:pt x="148" y="53"/>
                  </a:moveTo>
                  <a:cubicBezTo>
                    <a:pt x="148" y="20"/>
                    <a:pt x="123" y="0"/>
                    <a:pt x="95" y="0"/>
                  </a:cubicBezTo>
                  <a:cubicBezTo>
                    <a:pt x="64" y="0"/>
                    <a:pt x="42" y="28"/>
                    <a:pt x="42" y="53"/>
                  </a:cubicBezTo>
                  <a:cubicBezTo>
                    <a:pt x="42" y="78"/>
                    <a:pt x="64" y="104"/>
                    <a:pt x="95" y="104"/>
                  </a:cubicBezTo>
                  <a:cubicBezTo>
                    <a:pt x="123" y="104"/>
                    <a:pt x="148" y="84"/>
                    <a:pt x="14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84000" y="895320"/>
              <a:ext cx="178920" cy="156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78" y="98"/>
                  </a:moveTo>
                  <a:lnTo>
                    <a:pt x="78" y="361"/>
                  </a:lnTo>
                  <a:cubicBezTo>
                    <a:pt x="78" y="406"/>
                    <a:pt x="67" y="406"/>
                    <a:pt x="0" y="406"/>
                  </a:cubicBezTo>
                  <a:lnTo>
                    <a:pt x="0" y="437"/>
                  </a:lnTo>
                  <a:cubicBezTo>
                    <a:pt x="34" y="437"/>
                    <a:pt x="84" y="434"/>
                    <a:pt x="112" y="434"/>
                  </a:cubicBezTo>
                  <a:cubicBezTo>
                    <a:pt x="137" y="434"/>
                    <a:pt x="190" y="437"/>
                    <a:pt x="224" y="437"/>
                  </a:cubicBezTo>
                  <a:lnTo>
                    <a:pt x="224" y="406"/>
                  </a:lnTo>
                  <a:cubicBezTo>
                    <a:pt x="157" y="406"/>
                    <a:pt x="146" y="406"/>
                    <a:pt x="146" y="361"/>
                  </a:cubicBezTo>
                  <a:lnTo>
                    <a:pt x="146" y="179"/>
                  </a:lnTo>
                  <a:cubicBezTo>
                    <a:pt x="146" y="78"/>
                    <a:pt x="216" y="22"/>
                    <a:pt x="280" y="22"/>
                  </a:cubicBezTo>
                  <a:cubicBezTo>
                    <a:pt x="342" y="22"/>
                    <a:pt x="353" y="76"/>
                    <a:pt x="353" y="132"/>
                  </a:cubicBezTo>
                  <a:lnTo>
                    <a:pt x="353" y="361"/>
                  </a:lnTo>
                  <a:cubicBezTo>
                    <a:pt x="353" y="406"/>
                    <a:pt x="342" y="406"/>
                    <a:pt x="274" y="406"/>
                  </a:cubicBezTo>
                  <a:lnTo>
                    <a:pt x="274" y="437"/>
                  </a:lnTo>
                  <a:cubicBezTo>
                    <a:pt x="311" y="437"/>
                    <a:pt x="361" y="434"/>
                    <a:pt x="386" y="434"/>
                  </a:cubicBezTo>
                  <a:cubicBezTo>
                    <a:pt x="412" y="434"/>
                    <a:pt x="465" y="437"/>
                    <a:pt x="498" y="437"/>
                  </a:cubicBezTo>
                  <a:lnTo>
                    <a:pt x="498" y="406"/>
                  </a:lnTo>
                  <a:cubicBezTo>
                    <a:pt x="445" y="406"/>
                    <a:pt x="423" y="406"/>
                    <a:pt x="420" y="378"/>
                  </a:cubicBezTo>
                  <a:lnTo>
                    <a:pt x="420" y="188"/>
                  </a:lnTo>
                  <a:cubicBezTo>
                    <a:pt x="420" y="104"/>
                    <a:pt x="420" y="73"/>
                    <a:pt x="389" y="36"/>
                  </a:cubicBezTo>
                  <a:cubicBezTo>
                    <a:pt x="375" y="20"/>
                    <a:pt x="344" y="0"/>
                    <a:pt x="286" y="0"/>
                  </a:cubicBezTo>
                  <a:cubicBezTo>
                    <a:pt x="213" y="0"/>
                    <a:pt x="168" y="42"/>
                    <a:pt x="140" y="104"/>
                  </a:cubicBezTo>
                  <a:lnTo>
                    <a:pt x="140" y="0"/>
                  </a:lnTo>
                  <a:lnTo>
                    <a:pt x="0" y="11"/>
                  </a:lnTo>
                  <a:lnTo>
                    <a:pt x="0" y="42"/>
                  </a:lnTo>
                  <a:cubicBezTo>
                    <a:pt x="70" y="42"/>
                    <a:pt x="78" y="48"/>
                    <a:pt x="78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576239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50840" y="1189800"/>
              <a:ext cx="28800" cy="107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" h="300">
                  <a:moveTo>
                    <a:pt x="81" y="39"/>
                  </a:moveTo>
                  <a:cubicBezTo>
                    <a:pt x="81" y="17"/>
                    <a:pt x="62" y="0"/>
                    <a:pt x="42" y="0"/>
                  </a:cubicBezTo>
                  <a:cubicBezTo>
                    <a:pt x="17" y="0"/>
                    <a:pt x="0" y="20"/>
                    <a:pt x="0" y="39"/>
                  </a:cubicBezTo>
                  <a:cubicBezTo>
                    <a:pt x="0" y="64"/>
                    <a:pt x="20" y="81"/>
                    <a:pt x="42" y="81"/>
                  </a:cubicBezTo>
                  <a:cubicBezTo>
                    <a:pt x="64" y="81"/>
                    <a:pt x="81" y="62"/>
                    <a:pt x="81" y="39"/>
                  </a:cubicBezTo>
                  <a:close/>
                  <a:moveTo>
                    <a:pt x="81" y="260"/>
                  </a:moveTo>
                  <a:cubicBezTo>
                    <a:pt x="81" y="235"/>
                    <a:pt x="62" y="218"/>
                    <a:pt x="42" y="218"/>
                  </a:cubicBezTo>
                  <a:cubicBezTo>
                    <a:pt x="17" y="218"/>
                    <a:pt x="0" y="238"/>
                    <a:pt x="0" y="260"/>
                  </a:cubicBezTo>
                  <a:cubicBezTo>
                    <a:pt x="0" y="283"/>
                    <a:pt x="20" y="300"/>
                    <a:pt x="42" y="300"/>
                  </a:cubicBezTo>
                  <a:cubicBezTo>
                    <a:pt x="64" y="300"/>
                    <a:pt x="81" y="280"/>
                    <a:pt x="81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24279" y="1110960"/>
              <a:ext cx="2595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2" h="691">
                  <a:moveTo>
                    <a:pt x="330" y="358"/>
                  </a:moveTo>
                  <a:cubicBezTo>
                    <a:pt x="339" y="350"/>
                    <a:pt x="339" y="347"/>
                    <a:pt x="339" y="347"/>
                  </a:cubicBezTo>
                  <a:cubicBezTo>
                    <a:pt x="339" y="344"/>
                    <a:pt x="339" y="342"/>
                    <a:pt x="333" y="336"/>
                  </a:cubicBezTo>
                  <a:lnTo>
                    <a:pt x="87" y="34"/>
                  </a:lnTo>
                  <a:lnTo>
                    <a:pt x="386" y="34"/>
                  </a:lnTo>
                  <a:cubicBezTo>
                    <a:pt x="487" y="34"/>
                    <a:pt x="540" y="48"/>
                    <a:pt x="554" y="50"/>
                  </a:cubicBezTo>
                  <a:cubicBezTo>
                    <a:pt x="616" y="67"/>
                    <a:pt x="675" y="109"/>
                    <a:pt x="700" y="168"/>
                  </a:cubicBezTo>
                  <a:lnTo>
                    <a:pt x="722" y="168"/>
                  </a:lnTo>
                  <a:lnTo>
                    <a:pt x="658" y="0"/>
                  </a:lnTo>
                  <a:lnTo>
                    <a:pt x="22" y="0"/>
                  </a:lnTo>
                  <a:cubicBezTo>
                    <a:pt x="6" y="0"/>
                    <a:pt x="6" y="0"/>
                    <a:pt x="3" y="3"/>
                  </a:cubicBezTo>
                  <a:cubicBezTo>
                    <a:pt x="0" y="6"/>
                    <a:pt x="0" y="8"/>
                    <a:pt x="0" y="28"/>
                  </a:cubicBezTo>
                  <a:lnTo>
                    <a:pt x="277" y="367"/>
                  </a:lnTo>
                  <a:lnTo>
                    <a:pt x="8" y="669"/>
                  </a:lnTo>
                  <a:cubicBezTo>
                    <a:pt x="0" y="677"/>
                    <a:pt x="0" y="680"/>
                    <a:pt x="0" y="683"/>
                  </a:cubicBezTo>
                  <a:cubicBezTo>
                    <a:pt x="0" y="691"/>
                    <a:pt x="8" y="691"/>
                    <a:pt x="22" y="691"/>
                  </a:cubicBezTo>
                  <a:lnTo>
                    <a:pt x="658" y="691"/>
                  </a:lnTo>
                  <a:lnTo>
                    <a:pt x="722" y="515"/>
                  </a:lnTo>
                  <a:lnTo>
                    <a:pt x="700" y="515"/>
                  </a:lnTo>
                  <a:cubicBezTo>
                    <a:pt x="675" y="577"/>
                    <a:pt x="616" y="613"/>
                    <a:pt x="566" y="627"/>
                  </a:cubicBezTo>
                  <a:cubicBezTo>
                    <a:pt x="552" y="633"/>
                    <a:pt x="498" y="647"/>
                    <a:pt x="392" y="647"/>
                  </a:cubicBezTo>
                  <a:lnTo>
                    <a:pt x="73" y="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163040" y="1187640"/>
              <a:ext cx="133560" cy="11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2" h="314">
                  <a:moveTo>
                    <a:pt x="140" y="232"/>
                  </a:moveTo>
                  <a:cubicBezTo>
                    <a:pt x="132" y="258"/>
                    <a:pt x="109" y="294"/>
                    <a:pt x="76" y="294"/>
                  </a:cubicBezTo>
                  <a:cubicBezTo>
                    <a:pt x="73" y="294"/>
                    <a:pt x="50" y="294"/>
                    <a:pt x="36" y="286"/>
                  </a:cubicBezTo>
                  <a:cubicBezTo>
                    <a:pt x="64" y="274"/>
                    <a:pt x="67" y="249"/>
                    <a:pt x="67" y="246"/>
                  </a:cubicBezTo>
                  <a:cubicBezTo>
                    <a:pt x="67" y="230"/>
                    <a:pt x="56" y="221"/>
                    <a:pt x="39" y="221"/>
                  </a:cubicBezTo>
                  <a:cubicBezTo>
                    <a:pt x="20" y="221"/>
                    <a:pt x="0" y="238"/>
                    <a:pt x="0" y="263"/>
                  </a:cubicBezTo>
                  <a:cubicBezTo>
                    <a:pt x="0" y="297"/>
                    <a:pt x="39" y="314"/>
                    <a:pt x="73" y="314"/>
                  </a:cubicBezTo>
                  <a:cubicBezTo>
                    <a:pt x="104" y="314"/>
                    <a:pt x="134" y="294"/>
                    <a:pt x="151" y="263"/>
                  </a:cubicBezTo>
                  <a:cubicBezTo>
                    <a:pt x="168" y="300"/>
                    <a:pt x="204" y="314"/>
                    <a:pt x="232" y="314"/>
                  </a:cubicBezTo>
                  <a:cubicBezTo>
                    <a:pt x="314" y="314"/>
                    <a:pt x="356" y="227"/>
                    <a:pt x="356" y="207"/>
                  </a:cubicBezTo>
                  <a:cubicBezTo>
                    <a:pt x="356" y="199"/>
                    <a:pt x="347" y="199"/>
                    <a:pt x="344" y="199"/>
                  </a:cubicBezTo>
                  <a:cubicBezTo>
                    <a:pt x="333" y="199"/>
                    <a:pt x="333" y="202"/>
                    <a:pt x="330" y="210"/>
                  </a:cubicBezTo>
                  <a:cubicBezTo>
                    <a:pt x="316" y="258"/>
                    <a:pt x="274" y="294"/>
                    <a:pt x="235" y="294"/>
                  </a:cubicBezTo>
                  <a:cubicBezTo>
                    <a:pt x="207" y="294"/>
                    <a:pt x="193" y="274"/>
                    <a:pt x="193" y="249"/>
                  </a:cubicBezTo>
                  <a:cubicBezTo>
                    <a:pt x="193" y="230"/>
                    <a:pt x="210" y="168"/>
                    <a:pt x="230" y="90"/>
                  </a:cubicBezTo>
                  <a:cubicBezTo>
                    <a:pt x="244" y="36"/>
                    <a:pt x="274" y="20"/>
                    <a:pt x="297" y="20"/>
                  </a:cubicBezTo>
                  <a:cubicBezTo>
                    <a:pt x="300" y="20"/>
                    <a:pt x="322" y="20"/>
                    <a:pt x="336" y="28"/>
                  </a:cubicBezTo>
                  <a:cubicBezTo>
                    <a:pt x="314" y="36"/>
                    <a:pt x="305" y="56"/>
                    <a:pt x="305" y="67"/>
                  </a:cubicBezTo>
                  <a:cubicBezTo>
                    <a:pt x="305" y="84"/>
                    <a:pt x="316" y="92"/>
                    <a:pt x="333" y="92"/>
                  </a:cubicBezTo>
                  <a:cubicBezTo>
                    <a:pt x="347" y="92"/>
                    <a:pt x="372" y="81"/>
                    <a:pt x="372" y="50"/>
                  </a:cubicBezTo>
                  <a:cubicBezTo>
                    <a:pt x="372" y="11"/>
                    <a:pt x="328" y="0"/>
                    <a:pt x="300" y="0"/>
                  </a:cubicBezTo>
                  <a:cubicBezTo>
                    <a:pt x="263" y="0"/>
                    <a:pt x="238" y="22"/>
                    <a:pt x="221" y="50"/>
                  </a:cubicBezTo>
                  <a:cubicBezTo>
                    <a:pt x="210" y="20"/>
                    <a:pt x="176" y="0"/>
                    <a:pt x="137" y="0"/>
                  </a:cubicBezTo>
                  <a:cubicBezTo>
                    <a:pt x="62" y="0"/>
                    <a:pt x="17" y="87"/>
                    <a:pt x="17" y="106"/>
                  </a:cubicBezTo>
                  <a:cubicBezTo>
                    <a:pt x="17" y="115"/>
                    <a:pt x="25" y="115"/>
                    <a:pt x="28" y="115"/>
                  </a:cubicBezTo>
                  <a:cubicBezTo>
                    <a:pt x="36" y="115"/>
                    <a:pt x="36" y="112"/>
                    <a:pt x="42" y="104"/>
                  </a:cubicBezTo>
                  <a:cubicBezTo>
                    <a:pt x="59" y="50"/>
                    <a:pt x="101" y="20"/>
                    <a:pt x="137" y="20"/>
                  </a:cubicBezTo>
                  <a:cubicBezTo>
                    <a:pt x="160" y="20"/>
                    <a:pt x="176" y="31"/>
                    <a:pt x="176" y="64"/>
                  </a:cubicBezTo>
                  <a:cubicBezTo>
                    <a:pt x="176" y="78"/>
                    <a:pt x="168" y="115"/>
                    <a:pt x="16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328280" y="1213919"/>
              <a:ext cx="63000" cy="120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" h="336">
                  <a:moveTo>
                    <a:pt x="151" y="22"/>
                  </a:moveTo>
                  <a:cubicBezTo>
                    <a:pt x="151" y="8"/>
                    <a:pt x="143" y="0"/>
                    <a:pt x="132" y="0"/>
                  </a:cubicBezTo>
                  <a:cubicBezTo>
                    <a:pt x="118" y="0"/>
                    <a:pt x="101" y="14"/>
                    <a:pt x="101" y="31"/>
                  </a:cubicBezTo>
                  <a:cubicBezTo>
                    <a:pt x="101" y="45"/>
                    <a:pt x="112" y="50"/>
                    <a:pt x="120" y="50"/>
                  </a:cubicBezTo>
                  <a:cubicBezTo>
                    <a:pt x="137" y="50"/>
                    <a:pt x="151" y="36"/>
                    <a:pt x="151" y="22"/>
                  </a:cubicBezTo>
                  <a:close/>
                  <a:moveTo>
                    <a:pt x="176" y="260"/>
                  </a:moveTo>
                  <a:cubicBezTo>
                    <a:pt x="176" y="252"/>
                    <a:pt x="168" y="252"/>
                    <a:pt x="165" y="252"/>
                  </a:cubicBezTo>
                  <a:cubicBezTo>
                    <a:pt x="157" y="252"/>
                    <a:pt x="157" y="255"/>
                    <a:pt x="154" y="263"/>
                  </a:cubicBezTo>
                  <a:cubicBezTo>
                    <a:pt x="146" y="291"/>
                    <a:pt x="123" y="319"/>
                    <a:pt x="98" y="319"/>
                  </a:cubicBezTo>
                  <a:cubicBezTo>
                    <a:pt x="87" y="319"/>
                    <a:pt x="81" y="311"/>
                    <a:pt x="81" y="300"/>
                  </a:cubicBezTo>
                  <a:cubicBezTo>
                    <a:pt x="81" y="291"/>
                    <a:pt x="84" y="286"/>
                    <a:pt x="90" y="274"/>
                  </a:cubicBezTo>
                  <a:cubicBezTo>
                    <a:pt x="92" y="266"/>
                    <a:pt x="98" y="255"/>
                    <a:pt x="101" y="249"/>
                  </a:cubicBezTo>
                  <a:cubicBezTo>
                    <a:pt x="101" y="244"/>
                    <a:pt x="120" y="199"/>
                    <a:pt x="129" y="179"/>
                  </a:cubicBezTo>
                  <a:cubicBezTo>
                    <a:pt x="132" y="171"/>
                    <a:pt x="134" y="162"/>
                    <a:pt x="134" y="154"/>
                  </a:cubicBezTo>
                  <a:cubicBezTo>
                    <a:pt x="134" y="132"/>
                    <a:pt x="112" y="112"/>
                    <a:pt x="81" y="112"/>
                  </a:cubicBezTo>
                  <a:cubicBezTo>
                    <a:pt x="28" y="112"/>
                    <a:pt x="0" y="176"/>
                    <a:pt x="0" y="188"/>
                  </a:cubicBezTo>
                  <a:cubicBezTo>
                    <a:pt x="0" y="196"/>
                    <a:pt x="8" y="196"/>
                    <a:pt x="11" y="196"/>
                  </a:cubicBezTo>
                  <a:cubicBezTo>
                    <a:pt x="20" y="196"/>
                    <a:pt x="20" y="193"/>
                    <a:pt x="22" y="185"/>
                  </a:cubicBezTo>
                  <a:cubicBezTo>
                    <a:pt x="34" y="151"/>
                    <a:pt x="56" y="129"/>
                    <a:pt x="78" y="129"/>
                  </a:cubicBezTo>
                  <a:cubicBezTo>
                    <a:pt x="87" y="129"/>
                    <a:pt x="92" y="134"/>
                    <a:pt x="92" y="148"/>
                  </a:cubicBezTo>
                  <a:cubicBezTo>
                    <a:pt x="92" y="148"/>
                    <a:pt x="92" y="157"/>
                    <a:pt x="90" y="165"/>
                  </a:cubicBezTo>
                  <a:cubicBezTo>
                    <a:pt x="87" y="174"/>
                    <a:pt x="64" y="227"/>
                    <a:pt x="59" y="244"/>
                  </a:cubicBezTo>
                  <a:cubicBezTo>
                    <a:pt x="53" y="252"/>
                    <a:pt x="53" y="255"/>
                    <a:pt x="48" y="272"/>
                  </a:cubicBezTo>
                  <a:cubicBezTo>
                    <a:pt x="45" y="277"/>
                    <a:pt x="42" y="286"/>
                    <a:pt x="42" y="294"/>
                  </a:cubicBezTo>
                  <a:cubicBezTo>
                    <a:pt x="42" y="319"/>
                    <a:pt x="64" y="336"/>
                    <a:pt x="95" y="336"/>
                  </a:cubicBezTo>
                  <a:cubicBezTo>
                    <a:pt x="148" y="336"/>
                    <a:pt x="176" y="272"/>
                    <a:pt x="176" y="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41320" y="1200599"/>
              <a:ext cx="183240" cy="6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0" h="188">
                  <a:moveTo>
                    <a:pt x="484" y="34"/>
                  </a:moveTo>
                  <a:cubicBezTo>
                    <a:pt x="493" y="34"/>
                    <a:pt x="510" y="34"/>
                    <a:pt x="510" y="17"/>
                  </a:cubicBezTo>
                  <a:cubicBezTo>
                    <a:pt x="510" y="0"/>
                    <a:pt x="493" y="0"/>
                    <a:pt x="484" y="0"/>
                  </a:cubicBezTo>
                  <a:lnTo>
                    <a:pt x="25" y="0"/>
                  </a:ln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5" y="34"/>
                  </a:cubicBezTo>
                  <a:close/>
                  <a:moveTo>
                    <a:pt x="484" y="188"/>
                  </a:moveTo>
                  <a:cubicBezTo>
                    <a:pt x="493" y="188"/>
                    <a:pt x="510" y="188"/>
                    <a:pt x="510" y="171"/>
                  </a:cubicBezTo>
                  <a:cubicBezTo>
                    <a:pt x="510" y="154"/>
                    <a:pt x="493" y="154"/>
                    <a:pt x="484" y="154"/>
                  </a:cubicBezTo>
                  <a:lnTo>
                    <a:pt x="25" y="154"/>
                  </a:lnTo>
                  <a:cubicBezTo>
                    <a:pt x="17" y="154"/>
                    <a:pt x="0" y="154"/>
                    <a:pt x="0" y="171"/>
                  </a:cubicBezTo>
                  <a:cubicBezTo>
                    <a:pt x="0" y="188"/>
                    <a:pt x="17" y="188"/>
                    <a:pt x="25" y="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655160" y="1132200"/>
              <a:ext cx="115560" cy="16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2" h="473">
                  <a:moveTo>
                    <a:pt x="322" y="238"/>
                  </a:moveTo>
                  <a:cubicBezTo>
                    <a:pt x="322" y="162"/>
                    <a:pt x="314" y="109"/>
                    <a:pt x="283" y="59"/>
                  </a:cubicBezTo>
                  <a:cubicBezTo>
                    <a:pt x="260" y="28"/>
                    <a:pt x="216" y="0"/>
                    <a:pt x="162" y="0"/>
                  </a:cubicBezTo>
                  <a:cubicBezTo>
                    <a:pt x="0" y="0"/>
                    <a:pt x="0" y="190"/>
                    <a:pt x="0" y="238"/>
                  </a:cubicBezTo>
                  <a:cubicBezTo>
                    <a:pt x="0" y="288"/>
                    <a:pt x="0" y="473"/>
                    <a:pt x="162" y="473"/>
                  </a:cubicBezTo>
                  <a:cubicBezTo>
                    <a:pt x="322" y="473"/>
                    <a:pt x="322" y="288"/>
                    <a:pt x="322" y="238"/>
                  </a:cubicBezTo>
                  <a:close/>
                  <a:moveTo>
                    <a:pt x="162" y="454"/>
                  </a:moveTo>
                  <a:cubicBezTo>
                    <a:pt x="129" y="454"/>
                    <a:pt x="87" y="437"/>
                    <a:pt x="73" y="378"/>
                  </a:cubicBezTo>
                  <a:cubicBezTo>
                    <a:pt x="64" y="339"/>
                    <a:pt x="64" y="280"/>
                    <a:pt x="64" y="230"/>
                  </a:cubicBezTo>
                  <a:cubicBezTo>
                    <a:pt x="64" y="179"/>
                    <a:pt x="64" y="126"/>
                    <a:pt x="73" y="90"/>
                  </a:cubicBezTo>
                  <a:cubicBezTo>
                    <a:pt x="90" y="34"/>
                    <a:pt x="132" y="20"/>
                    <a:pt x="162" y="20"/>
                  </a:cubicBezTo>
                  <a:cubicBezTo>
                    <a:pt x="199" y="20"/>
                    <a:pt x="235" y="42"/>
                    <a:pt x="246" y="81"/>
                  </a:cubicBezTo>
                  <a:cubicBezTo>
                    <a:pt x="258" y="120"/>
                    <a:pt x="260" y="171"/>
                    <a:pt x="260" y="230"/>
                  </a:cubicBezTo>
                  <a:cubicBezTo>
                    <a:pt x="260" y="280"/>
                    <a:pt x="260" y="333"/>
                    <a:pt x="249" y="375"/>
                  </a:cubicBezTo>
                  <a:cubicBezTo>
                    <a:pt x="235" y="440"/>
                    <a:pt x="190" y="454"/>
                    <a:pt x="162" y="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081400" y="714960"/>
              <a:ext cx="472320" cy="49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3" h="1380">
                  <a:moveTo>
                    <a:pt x="1193" y="1380"/>
                  </a:moveTo>
                  <a:lnTo>
                    <a:pt x="1313" y="1064"/>
                  </a:lnTo>
                  <a:lnTo>
                    <a:pt x="1288" y="1064"/>
                  </a:lnTo>
                  <a:cubicBezTo>
                    <a:pt x="1249" y="1167"/>
                    <a:pt x="1145" y="1235"/>
                    <a:pt x="1030" y="1263"/>
                  </a:cubicBezTo>
                  <a:cubicBezTo>
                    <a:pt x="1011" y="1268"/>
                    <a:pt x="913" y="1293"/>
                    <a:pt x="725" y="1293"/>
                  </a:cubicBezTo>
                  <a:lnTo>
                    <a:pt x="129" y="1293"/>
                  </a:lnTo>
                  <a:lnTo>
                    <a:pt x="633" y="705"/>
                  </a:lnTo>
                  <a:cubicBezTo>
                    <a:pt x="638" y="697"/>
                    <a:pt x="641" y="694"/>
                    <a:pt x="641" y="691"/>
                  </a:cubicBezTo>
                  <a:cubicBezTo>
                    <a:pt x="641" y="689"/>
                    <a:pt x="641" y="686"/>
                    <a:pt x="633" y="675"/>
                  </a:cubicBezTo>
                  <a:lnTo>
                    <a:pt x="174" y="48"/>
                  </a:lnTo>
                  <a:lnTo>
                    <a:pt x="714" y="48"/>
                  </a:lnTo>
                  <a:cubicBezTo>
                    <a:pt x="848" y="48"/>
                    <a:pt x="938" y="62"/>
                    <a:pt x="946" y="64"/>
                  </a:cubicBezTo>
                  <a:cubicBezTo>
                    <a:pt x="1000" y="70"/>
                    <a:pt x="1084" y="87"/>
                    <a:pt x="1162" y="137"/>
                  </a:cubicBezTo>
                  <a:cubicBezTo>
                    <a:pt x="1187" y="154"/>
                    <a:pt x="1254" y="196"/>
                    <a:pt x="1288" y="277"/>
                  </a:cubicBezTo>
                  <a:lnTo>
                    <a:pt x="1313" y="277"/>
                  </a:lnTo>
                  <a:lnTo>
                    <a:pt x="1193" y="0"/>
                  </a:lnTo>
                  <a:lnTo>
                    <a:pt x="28" y="0"/>
                  </a:lnTo>
                  <a:cubicBezTo>
                    <a:pt x="6" y="0"/>
                    <a:pt x="3" y="0"/>
                    <a:pt x="0" y="6"/>
                  </a:cubicBezTo>
                  <a:cubicBezTo>
                    <a:pt x="0" y="11"/>
                    <a:pt x="0" y="28"/>
                    <a:pt x="0" y="39"/>
                  </a:cubicBezTo>
                  <a:lnTo>
                    <a:pt x="521" y="753"/>
                  </a:lnTo>
                  <a:lnTo>
                    <a:pt x="11" y="1352"/>
                  </a:lnTo>
                  <a:cubicBezTo>
                    <a:pt x="0" y="1363"/>
                    <a:pt x="0" y="1369"/>
                    <a:pt x="0" y="1369"/>
                  </a:cubicBezTo>
                  <a:cubicBezTo>
                    <a:pt x="0" y="1380"/>
                    <a:pt x="11" y="1380"/>
                    <a:pt x="28" y="1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7080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68" y="0"/>
                  </a:moveTo>
                  <a:cubicBezTo>
                    <a:pt x="34" y="92"/>
                    <a:pt x="0" y="238"/>
                    <a:pt x="0" y="344"/>
                  </a:cubicBezTo>
                  <a:cubicBezTo>
                    <a:pt x="0" y="442"/>
                    <a:pt x="28" y="594"/>
                    <a:pt x="168" y="691"/>
                  </a:cubicBezTo>
                  <a:cubicBezTo>
                    <a:pt x="174" y="691"/>
                    <a:pt x="182" y="691"/>
                    <a:pt x="182" y="683"/>
                  </a:cubicBezTo>
                  <a:cubicBezTo>
                    <a:pt x="182" y="677"/>
                    <a:pt x="179" y="677"/>
                    <a:pt x="174" y="672"/>
                  </a:cubicBezTo>
                  <a:cubicBezTo>
                    <a:pt x="81" y="588"/>
                    <a:pt x="48" y="470"/>
                    <a:pt x="48" y="347"/>
                  </a:cubicBezTo>
                  <a:cubicBezTo>
                    <a:pt x="48" y="160"/>
                    <a:pt x="120" y="67"/>
                    <a:pt x="176" y="17"/>
                  </a:cubicBezTo>
                  <a:cubicBezTo>
                    <a:pt x="179" y="14"/>
                    <a:pt x="182" y="11"/>
                    <a:pt x="182" y="8"/>
                  </a:cubicBezTo>
                  <a:cubicBezTo>
                    <a:pt x="182" y="0"/>
                    <a:pt x="174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64400" y="132660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081400" y="1462680"/>
              <a:ext cx="32040" cy="7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" h="216">
                  <a:moveTo>
                    <a:pt x="70" y="70"/>
                  </a:moveTo>
                  <a:cubicBezTo>
                    <a:pt x="70" y="106"/>
                    <a:pt x="64" y="151"/>
                    <a:pt x="14" y="196"/>
                  </a:cubicBezTo>
                  <a:cubicBezTo>
                    <a:pt x="11" y="199"/>
                    <a:pt x="11" y="202"/>
                    <a:pt x="11" y="204"/>
                  </a:cubicBezTo>
                  <a:cubicBezTo>
                    <a:pt x="11" y="210"/>
                    <a:pt x="17" y="216"/>
                    <a:pt x="20" y="216"/>
                  </a:cubicBezTo>
                  <a:cubicBezTo>
                    <a:pt x="31" y="216"/>
                    <a:pt x="90" y="160"/>
                    <a:pt x="90" y="76"/>
                  </a:cubicBezTo>
                  <a:cubicBezTo>
                    <a:pt x="90" y="34"/>
                    <a:pt x="73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2"/>
                    <a:pt x="17" y="81"/>
                    <a:pt x="42" y="81"/>
                  </a:cubicBezTo>
                  <a:cubicBezTo>
                    <a:pt x="59" y="81"/>
                    <a:pt x="70" y="70"/>
                    <a:pt x="70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36840" y="132660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85880" y="1305720"/>
              <a:ext cx="65160" cy="24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691">
                  <a:moveTo>
                    <a:pt x="14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11"/>
                    <a:pt x="3" y="14"/>
                    <a:pt x="6" y="20"/>
                  </a:cubicBezTo>
                  <a:cubicBezTo>
                    <a:pt x="67" y="73"/>
                    <a:pt x="134" y="168"/>
                    <a:pt x="134" y="344"/>
                  </a:cubicBezTo>
                  <a:cubicBezTo>
                    <a:pt x="134" y="490"/>
                    <a:pt x="87" y="599"/>
                    <a:pt x="11" y="666"/>
                  </a:cubicBezTo>
                  <a:cubicBezTo>
                    <a:pt x="0" y="677"/>
                    <a:pt x="0" y="680"/>
                    <a:pt x="0" y="683"/>
                  </a:cubicBezTo>
                  <a:cubicBezTo>
                    <a:pt x="0" y="686"/>
                    <a:pt x="3" y="691"/>
                    <a:pt x="8" y="691"/>
                  </a:cubicBezTo>
                  <a:cubicBezTo>
                    <a:pt x="17" y="691"/>
                    <a:pt x="84" y="644"/>
                    <a:pt x="129" y="560"/>
                  </a:cubicBezTo>
                  <a:cubicBezTo>
                    <a:pt x="160" y="501"/>
                    <a:pt x="182" y="426"/>
                    <a:pt x="182" y="347"/>
                  </a:cubicBezTo>
                  <a:cubicBezTo>
                    <a:pt x="182" y="249"/>
                    <a:pt x="151" y="98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406120" y="1347840"/>
              <a:ext cx="13788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54">
                  <a:moveTo>
                    <a:pt x="356" y="244"/>
                  </a:moveTo>
                  <a:cubicBezTo>
                    <a:pt x="367" y="244"/>
                    <a:pt x="384" y="244"/>
                    <a:pt x="384" y="227"/>
                  </a:cubicBezTo>
                  <a:cubicBezTo>
                    <a:pt x="384" y="210"/>
                    <a:pt x="367" y="210"/>
                    <a:pt x="356" y="210"/>
                  </a:cubicBezTo>
                  <a:lnTo>
                    <a:pt x="34" y="210"/>
                  </a:lnTo>
                  <a:cubicBezTo>
                    <a:pt x="45" y="109"/>
                    <a:pt x="129" y="34"/>
                    <a:pt x="238" y="34"/>
                  </a:cubicBezTo>
                  <a:lnTo>
                    <a:pt x="356" y="34"/>
                  </a:lnTo>
                  <a:cubicBezTo>
                    <a:pt x="367" y="34"/>
                    <a:pt x="384" y="34"/>
                    <a:pt x="384" y="17"/>
                  </a:cubicBezTo>
                  <a:cubicBezTo>
                    <a:pt x="384" y="0"/>
                    <a:pt x="367" y="0"/>
                    <a:pt x="356" y="0"/>
                  </a:cubicBezTo>
                  <a:lnTo>
                    <a:pt x="235" y="0"/>
                  </a:lnTo>
                  <a:cubicBezTo>
                    <a:pt x="106" y="0"/>
                    <a:pt x="0" y="101"/>
                    <a:pt x="0" y="227"/>
                  </a:cubicBezTo>
                  <a:cubicBezTo>
                    <a:pt x="0" y="353"/>
                    <a:pt x="106" y="454"/>
                    <a:pt x="235" y="454"/>
                  </a:cubicBezTo>
                  <a:lnTo>
                    <a:pt x="356" y="454"/>
                  </a:lnTo>
                  <a:cubicBezTo>
                    <a:pt x="367" y="454"/>
                    <a:pt x="384" y="454"/>
                    <a:pt x="384" y="437"/>
                  </a:cubicBezTo>
                  <a:cubicBezTo>
                    <a:pt x="384" y="420"/>
                    <a:pt x="367" y="420"/>
                    <a:pt x="356" y="420"/>
                  </a:cubicBezTo>
                  <a:lnTo>
                    <a:pt x="238" y="420"/>
                  </a:lnTo>
                  <a:cubicBezTo>
                    <a:pt x="129" y="420"/>
                    <a:pt x="45" y="344"/>
                    <a:pt x="34" y="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87560" y="1322640"/>
              <a:ext cx="192600" cy="168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6" h="470">
                  <a:moveTo>
                    <a:pt x="501" y="311"/>
                  </a:moveTo>
                  <a:cubicBezTo>
                    <a:pt x="504" y="302"/>
                    <a:pt x="504" y="300"/>
                    <a:pt x="504" y="297"/>
                  </a:cubicBezTo>
                  <a:cubicBezTo>
                    <a:pt x="504" y="294"/>
                    <a:pt x="501" y="288"/>
                    <a:pt x="493" y="288"/>
                  </a:cubicBezTo>
                  <a:cubicBezTo>
                    <a:pt x="493" y="288"/>
                    <a:pt x="487" y="288"/>
                    <a:pt x="484" y="291"/>
                  </a:cubicBezTo>
                  <a:cubicBezTo>
                    <a:pt x="484" y="291"/>
                    <a:pt x="484" y="294"/>
                    <a:pt x="476" y="311"/>
                  </a:cubicBezTo>
                  <a:cubicBezTo>
                    <a:pt x="431" y="412"/>
                    <a:pt x="395" y="445"/>
                    <a:pt x="283" y="445"/>
                  </a:cubicBezTo>
                  <a:lnTo>
                    <a:pt x="165" y="445"/>
                  </a:lnTo>
                  <a:cubicBezTo>
                    <a:pt x="143" y="445"/>
                    <a:pt x="143" y="445"/>
                    <a:pt x="143" y="440"/>
                  </a:cubicBezTo>
                  <a:cubicBezTo>
                    <a:pt x="143" y="437"/>
                    <a:pt x="143" y="434"/>
                    <a:pt x="146" y="423"/>
                  </a:cubicBezTo>
                  <a:lnTo>
                    <a:pt x="190" y="238"/>
                  </a:lnTo>
                  <a:lnTo>
                    <a:pt x="269" y="238"/>
                  </a:lnTo>
                  <a:cubicBezTo>
                    <a:pt x="322" y="238"/>
                    <a:pt x="330" y="246"/>
                    <a:pt x="330" y="272"/>
                  </a:cubicBezTo>
                  <a:cubicBezTo>
                    <a:pt x="330" y="277"/>
                    <a:pt x="330" y="288"/>
                    <a:pt x="328" y="302"/>
                  </a:cubicBezTo>
                  <a:cubicBezTo>
                    <a:pt x="325" y="308"/>
                    <a:pt x="325" y="308"/>
                    <a:pt x="325" y="311"/>
                  </a:cubicBezTo>
                  <a:cubicBezTo>
                    <a:pt x="325" y="311"/>
                    <a:pt x="325" y="319"/>
                    <a:pt x="336" y="319"/>
                  </a:cubicBezTo>
                  <a:cubicBezTo>
                    <a:pt x="347" y="319"/>
                    <a:pt x="347" y="316"/>
                    <a:pt x="350" y="305"/>
                  </a:cubicBezTo>
                  <a:lnTo>
                    <a:pt x="386" y="151"/>
                  </a:lnTo>
                  <a:cubicBezTo>
                    <a:pt x="389" y="143"/>
                    <a:pt x="389" y="143"/>
                    <a:pt x="389" y="143"/>
                  </a:cubicBezTo>
                  <a:cubicBezTo>
                    <a:pt x="389" y="134"/>
                    <a:pt x="384" y="132"/>
                    <a:pt x="378" y="132"/>
                  </a:cubicBezTo>
                  <a:cubicBezTo>
                    <a:pt x="370" y="132"/>
                    <a:pt x="370" y="137"/>
                    <a:pt x="364" y="151"/>
                  </a:cubicBezTo>
                  <a:cubicBezTo>
                    <a:pt x="350" y="204"/>
                    <a:pt x="328" y="213"/>
                    <a:pt x="269" y="213"/>
                  </a:cubicBezTo>
                  <a:lnTo>
                    <a:pt x="196" y="213"/>
                  </a:lnTo>
                  <a:lnTo>
                    <a:pt x="238" y="48"/>
                  </a:lnTo>
                  <a:cubicBezTo>
                    <a:pt x="244" y="28"/>
                    <a:pt x="246" y="25"/>
                    <a:pt x="274" y="25"/>
                  </a:cubicBezTo>
                  <a:lnTo>
                    <a:pt x="386" y="25"/>
                  </a:lnTo>
                  <a:cubicBezTo>
                    <a:pt x="479" y="25"/>
                    <a:pt x="501" y="45"/>
                    <a:pt x="501" y="106"/>
                  </a:cubicBezTo>
                  <a:cubicBezTo>
                    <a:pt x="501" y="123"/>
                    <a:pt x="498" y="143"/>
                    <a:pt x="498" y="148"/>
                  </a:cubicBezTo>
                  <a:cubicBezTo>
                    <a:pt x="498" y="154"/>
                    <a:pt x="501" y="160"/>
                    <a:pt x="510" y="160"/>
                  </a:cubicBezTo>
                  <a:cubicBezTo>
                    <a:pt x="521" y="160"/>
                    <a:pt x="521" y="154"/>
                    <a:pt x="521" y="140"/>
                  </a:cubicBezTo>
                  <a:lnTo>
                    <a:pt x="535" y="20"/>
                  </a:lnTo>
                  <a:cubicBezTo>
                    <a:pt x="538" y="0"/>
                    <a:pt x="532" y="0"/>
                    <a:pt x="515" y="0"/>
                  </a:cubicBezTo>
                  <a:lnTo>
                    <a:pt x="134" y="0"/>
                  </a:lnTo>
                  <a:cubicBezTo>
                    <a:pt x="120" y="0"/>
                    <a:pt x="112" y="0"/>
                    <a:pt x="112" y="14"/>
                  </a:cubicBezTo>
                  <a:cubicBezTo>
                    <a:pt x="112" y="25"/>
                    <a:pt x="120" y="25"/>
                    <a:pt x="134" y="25"/>
                  </a:cubicBezTo>
                  <a:cubicBezTo>
                    <a:pt x="146" y="25"/>
                    <a:pt x="148" y="25"/>
                    <a:pt x="160" y="25"/>
                  </a:cubicBezTo>
                  <a:cubicBezTo>
                    <a:pt x="174" y="28"/>
                    <a:pt x="176" y="28"/>
                    <a:pt x="176" y="36"/>
                  </a:cubicBezTo>
                  <a:cubicBezTo>
                    <a:pt x="176" y="42"/>
                    <a:pt x="174" y="48"/>
                    <a:pt x="174" y="50"/>
                  </a:cubicBezTo>
                  <a:lnTo>
                    <a:pt x="81" y="414"/>
                  </a:lnTo>
                  <a:cubicBezTo>
                    <a:pt x="76" y="440"/>
                    <a:pt x="76" y="445"/>
                    <a:pt x="20" y="445"/>
                  </a:cubicBezTo>
                  <a:cubicBezTo>
                    <a:pt x="8" y="445"/>
                    <a:pt x="0" y="445"/>
                    <a:pt x="0" y="462"/>
                  </a:cubicBezTo>
                  <a:cubicBezTo>
                    <a:pt x="0" y="470"/>
                    <a:pt x="8" y="470"/>
                    <a:pt x="20" y="470"/>
                  </a:cubicBezTo>
                  <a:lnTo>
                    <a:pt x="412" y="470"/>
                  </a:lnTo>
                  <a:cubicBezTo>
                    <a:pt x="428" y="470"/>
                    <a:pt x="431" y="470"/>
                    <a:pt x="437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2732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977"/>
                  </a:moveTo>
                  <a:cubicBezTo>
                    <a:pt x="232" y="974"/>
                    <a:pt x="232" y="971"/>
                    <a:pt x="213" y="955"/>
                  </a:cubicBezTo>
                  <a:cubicBezTo>
                    <a:pt x="90" y="831"/>
                    <a:pt x="59" y="644"/>
                    <a:pt x="59" y="493"/>
                  </a:cubicBezTo>
                  <a:cubicBezTo>
                    <a:pt x="59" y="322"/>
                    <a:pt x="95" y="151"/>
                    <a:pt x="218" y="28"/>
                  </a:cubicBezTo>
                  <a:cubicBezTo>
                    <a:pt x="232" y="14"/>
                    <a:pt x="232" y="14"/>
                    <a:pt x="232" y="11"/>
                  </a:cubicBezTo>
                  <a:cubicBezTo>
                    <a:pt x="232" y="3"/>
                    <a:pt x="227" y="0"/>
                    <a:pt x="221" y="0"/>
                  </a:cubicBezTo>
                  <a:cubicBezTo>
                    <a:pt x="210" y="0"/>
                    <a:pt x="120" y="67"/>
                    <a:pt x="62" y="193"/>
                  </a:cubicBezTo>
                  <a:cubicBezTo>
                    <a:pt x="11" y="302"/>
                    <a:pt x="0" y="412"/>
                    <a:pt x="0" y="493"/>
                  </a:cubicBezTo>
                  <a:cubicBezTo>
                    <a:pt x="0" y="571"/>
                    <a:pt x="11" y="689"/>
                    <a:pt x="64" y="801"/>
                  </a:cubicBezTo>
                  <a:cubicBezTo>
                    <a:pt x="126" y="924"/>
                    <a:pt x="210" y="985"/>
                    <a:pt x="221" y="985"/>
                  </a:cubicBezTo>
                  <a:cubicBezTo>
                    <a:pt x="227" y="985"/>
                    <a:pt x="232" y="983"/>
                    <a:pt x="232" y="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94036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143760" y="940680"/>
              <a:ext cx="76320" cy="16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" h="468">
                  <a:moveTo>
                    <a:pt x="193" y="25"/>
                  </a:moveTo>
                  <a:cubicBezTo>
                    <a:pt x="193" y="14"/>
                    <a:pt x="185" y="0"/>
                    <a:pt x="165" y="0"/>
                  </a:cubicBezTo>
                  <a:cubicBezTo>
                    <a:pt x="146" y="0"/>
                    <a:pt x="126" y="17"/>
                    <a:pt x="126" y="39"/>
                  </a:cubicBezTo>
                  <a:cubicBezTo>
                    <a:pt x="126" y="50"/>
                    <a:pt x="134" y="64"/>
                    <a:pt x="154" y="64"/>
                  </a:cubicBezTo>
                  <a:cubicBezTo>
                    <a:pt x="174" y="64"/>
                    <a:pt x="193" y="45"/>
                    <a:pt x="193" y="25"/>
                  </a:cubicBezTo>
                  <a:close/>
                  <a:moveTo>
                    <a:pt x="50" y="378"/>
                  </a:moveTo>
                  <a:cubicBezTo>
                    <a:pt x="48" y="386"/>
                    <a:pt x="45" y="395"/>
                    <a:pt x="45" y="409"/>
                  </a:cubicBezTo>
                  <a:cubicBezTo>
                    <a:pt x="45" y="440"/>
                    <a:pt x="73" y="468"/>
                    <a:pt x="112" y="468"/>
                  </a:cubicBezTo>
                  <a:cubicBezTo>
                    <a:pt x="182" y="468"/>
                    <a:pt x="213" y="370"/>
                    <a:pt x="213" y="361"/>
                  </a:cubicBezTo>
                  <a:cubicBezTo>
                    <a:pt x="213" y="350"/>
                    <a:pt x="202" y="350"/>
                    <a:pt x="202" y="350"/>
                  </a:cubicBezTo>
                  <a:cubicBezTo>
                    <a:pt x="190" y="350"/>
                    <a:pt x="190" y="356"/>
                    <a:pt x="188" y="364"/>
                  </a:cubicBezTo>
                  <a:cubicBezTo>
                    <a:pt x="171" y="417"/>
                    <a:pt x="140" y="448"/>
                    <a:pt x="112" y="448"/>
                  </a:cubicBezTo>
                  <a:cubicBezTo>
                    <a:pt x="98" y="448"/>
                    <a:pt x="95" y="437"/>
                    <a:pt x="95" y="423"/>
                  </a:cubicBezTo>
                  <a:cubicBezTo>
                    <a:pt x="95" y="406"/>
                    <a:pt x="101" y="395"/>
                    <a:pt x="106" y="378"/>
                  </a:cubicBezTo>
                  <a:cubicBezTo>
                    <a:pt x="115" y="358"/>
                    <a:pt x="120" y="342"/>
                    <a:pt x="129" y="322"/>
                  </a:cubicBezTo>
                  <a:cubicBezTo>
                    <a:pt x="134" y="305"/>
                    <a:pt x="160" y="244"/>
                    <a:pt x="162" y="235"/>
                  </a:cubicBezTo>
                  <a:cubicBezTo>
                    <a:pt x="165" y="227"/>
                    <a:pt x="168" y="218"/>
                    <a:pt x="168" y="213"/>
                  </a:cubicBezTo>
                  <a:cubicBezTo>
                    <a:pt x="168" y="179"/>
                    <a:pt x="140" y="154"/>
                    <a:pt x="101" y="154"/>
                  </a:cubicBezTo>
                  <a:cubicBezTo>
                    <a:pt x="31" y="154"/>
                    <a:pt x="0" y="249"/>
                    <a:pt x="0" y="260"/>
                  </a:cubicBezTo>
                  <a:cubicBezTo>
                    <a:pt x="0" y="269"/>
                    <a:pt x="8" y="269"/>
                    <a:pt x="11" y="269"/>
                  </a:cubicBezTo>
                  <a:cubicBezTo>
                    <a:pt x="22" y="269"/>
                    <a:pt x="22" y="266"/>
                    <a:pt x="25" y="258"/>
                  </a:cubicBezTo>
                  <a:cubicBezTo>
                    <a:pt x="42" y="199"/>
                    <a:pt x="73" y="174"/>
                    <a:pt x="98" y="174"/>
                  </a:cubicBezTo>
                  <a:cubicBezTo>
                    <a:pt x="109" y="174"/>
                    <a:pt x="118" y="179"/>
                    <a:pt x="118" y="199"/>
                  </a:cubicBezTo>
                  <a:cubicBezTo>
                    <a:pt x="118" y="213"/>
                    <a:pt x="112" y="224"/>
                    <a:pt x="95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58680" y="955799"/>
              <a:ext cx="217440" cy="14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5" h="42">
                  <a:moveTo>
                    <a:pt x="568" y="42"/>
                  </a:moveTo>
                  <a:cubicBezTo>
                    <a:pt x="585" y="42"/>
                    <a:pt x="605" y="42"/>
                    <a:pt x="605" y="22"/>
                  </a:cubicBezTo>
                  <a:cubicBezTo>
                    <a:pt x="605" y="0"/>
                    <a:pt x="585" y="0"/>
                    <a:pt x="568" y="0"/>
                  </a:cubicBezTo>
                  <a:lnTo>
                    <a:pt x="34" y="0"/>
                  </a:lnTo>
                  <a:cubicBezTo>
                    <a:pt x="17" y="0"/>
                    <a:pt x="0" y="0"/>
                    <a:pt x="0" y="22"/>
                  </a:cubicBezTo>
                  <a:cubicBezTo>
                    <a:pt x="0" y="42"/>
                    <a:pt x="17" y="42"/>
                    <a:pt x="3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93120" y="895320"/>
              <a:ext cx="177120" cy="160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48">
                  <a:moveTo>
                    <a:pt x="302" y="140"/>
                  </a:moveTo>
                  <a:cubicBezTo>
                    <a:pt x="308" y="112"/>
                    <a:pt x="330" y="22"/>
                    <a:pt x="400" y="22"/>
                  </a:cubicBezTo>
                  <a:cubicBezTo>
                    <a:pt x="406" y="22"/>
                    <a:pt x="428" y="22"/>
                    <a:pt x="448" y="34"/>
                  </a:cubicBezTo>
                  <a:cubicBezTo>
                    <a:pt x="423" y="39"/>
                    <a:pt x="403" y="64"/>
                    <a:pt x="403" y="87"/>
                  </a:cubicBezTo>
                  <a:cubicBezTo>
                    <a:pt x="403" y="104"/>
                    <a:pt x="412" y="123"/>
                    <a:pt x="440" y="123"/>
                  </a:cubicBezTo>
                  <a:cubicBezTo>
                    <a:pt x="462" y="123"/>
                    <a:pt x="493" y="104"/>
                    <a:pt x="493" y="64"/>
                  </a:cubicBezTo>
                  <a:cubicBezTo>
                    <a:pt x="493" y="14"/>
                    <a:pt x="434" y="0"/>
                    <a:pt x="400" y="0"/>
                  </a:cubicBezTo>
                  <a:cubicBezTo>
                    <a:pt x="344" y="0"/>
                    <a:pt x="308" y="53"/>
                    <a:pt x="297" y="76"/>
                  </a:cubicBezTo>
                  <a:cubicBezTo>
                    <a:pt x="272" y="11"/>
                    <a:pt x="218" y="0"/>
                    <a:pt x="190" y="0"/>
                  </a:cubicBezTo>
                  <a:cubicBezTo>
                    <a:pt x="87" y="0"/>
                    <a:pt x="31" y="129"/>
                    <a:pt x="31" y="151"/>
                  </a:cubicBezTo>
                  <a:cubicBezTo>
                    <a:pt x="31" y="162"/>
                    <a:pt x="39" y="162"/>
                    <a:pt x="42" y="162"/>
                  </a:cubicBezTo>
                  <a:cubicBezTo>
                    <a:pt x="50" y="162"/>
                    <a:pt x="53" y="160"/>
                    <a:pt x="56" y="151"/>
                  </a:cubicBezTo>
                  <a:cubicBezTo>
                    <a:pt x="90" y="48"/>
                    <a:pt x="154" y="22"/>
                    <a:pt x="188" y="22"/>
                  </a:cubicBezTo>
                  <a:cubicBezTo>
                    <a:pt x="207" y="22"/>
                    <a:pt x="241" y="31"/>
                    <a:pt x="241" y="87"/>
                  </a:cubicBezTo>
                  <a:cubicBezTo>
                    <a:pt x="241" y="118"/>
                    <a:pt x="224" y="185"/>
                    <a:pt x="188" y="325"/>
                  </a:cubicBezTo>
                  <a:cubicBezTo>
                    <a:pt x="174" y="386"/>
                    <a:pt x="137" y="426"/>
                    <a:pt x="95" y="426"/>
                  </a:cubicBezTo>
                  <a:cubicBezTo>
                    <a:pt x="87" y="426"/>
                    <a:pt x="64" y="426"/>
                    <a:pt x="45" y="414"/>
                  </a:cubicBezTo>
                  <a:cubicBezTo>
                    <a:pt x="70" y="409"/>
                    <a:pt x="92" y="389"/>
                    <a:pt x="92" y="361"/>
                  </a:cubicBezTo>
                  <a:cubicBezTo>
                    <a:pt x="92" y="333"/>
                    <a:pt x="70" y="325"/>
                    <a:pt x="53" y="325"/>
                  </a:cubicBezTo>
                  <a:cubicBezTo>
                    <a:pt x="25" y="325"/>
                    <a:pt x="0" y="353"/>
                    <a:pt x="0" y="384"/>
                  </a:cubicBezTo>
                  <a:cubicBezTo>
                    <a:pt x="0" y="428"/>
                    <a:pt x="50" y="448"/>
                    <a:pt x="92" y="448"/>
                  </a:cubicBezTo>
                  <a:cubicBezTo>
                    <a:pt x="160" y="448"/>
                    <a:pt x="193" y="378"/>
                    <a:pt x="196" y="372"/>
                  </a:cubicBezTo>
                  <a:cubicBezTo>
                    <a:pt x="210" y="409"/>
                    <a:pt x="244" y="448"/>
                    <a:pt x="305" y="448"/>
                  </a:cubicBezTo>
                  <a:cubicBezTo>
                    <a:pt x="406" y="448"/>
                    <a:pt x="462" y="322"/>
                    <a:pt x="462" y="297"/>
                  </a:cubicBezTo>
                  <a:cubicBezTo>
                    <a:pt x="462" y="286"/>
                    <a:pt x="454" y="286"/>
                    <a:pt x="451" y="286"/>
                  </a:cubicBezTo>
                  <a:cubicBezTo>
                    <a:pt x="442" y="286"/>
                    <a:pt x="440" y="291"/>
                    <a:pt x="437" y="297"/>
                  </a:cubicBezTo>
                  <a:cubicBezTo>
                    <a:pt x="406" y="403"/>
                    <a:pt x="339" y="426"/>
                    <a:pt x="305" y="426"/>
                  </a:cubicBezTo>
                  <a:cubicBezTo>
                    <a:pt x="266" y="426"/>
                    <a:pt x="252" y="395"/>
                    <a:pt x="252" y="361"/>
                  </a:cubicBezTo>
                  <a:cubicBezTo>
                    <a:pt x="252" y="339"/>
                    <a:pt x="258" y="319"/>
                    <a:pt x="269" y="2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85720" y="940680"/>
              <a:ext cx="109440" cy="21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" h="599">
                  <a:moveTo>
                    <a:pt x="305" y="25"/>
                  </a:moveTo>
                  <a:cubicBezTo>
                    <a:pt x="305" y="14"/>
                    <a:pt x="297" y="0"/>
                    <a:pt x="277" y="0"/>
                  </a:cubicBezTo>
                  <a:cubicBezTo>
                    <a:pt x="258" y="0"/>
                    <a:pt x="238" y="20"/>
                    <a:pt x="238" y="39"/>
                  </a:cubicBezTo>
                  <a:cubicBezTo>
                    <a:pt x="238" y="50"/>
                    <a:pt x="246" y="64"/>
                    <a:pt x="266" y="64"/>
                  </a:cubicBezTo>
                  <a:cubicBezTo>
                    <a:pt x="286" y="64"/>
                    <a:pt x="305" y="48"/>
                    <a:pt x="305" y="25"/>
                  </a:cubicBezTo>
                  <a:close/>
                  <a:moveTo>
                    <a:pt x="157" y="493"/>
                  </a:moveTo>
                  <a:cubicBezTo>
                    <a:pt x="146" y="540"/>
                    <a:pt x="109" y="580"/>
                    <a:pt x="67" y="580"/>
                  </a:cubicBezTo>
                  <a:cubicBezTo>
                    <a:pt x="59" y="580"/>
                    <a:pt x="50" y="580"/>
                    <a:pt x="42" y="577"/>
                  </a:cubicBezTo>
                  <a:cubicBezTo>
                    <a:pt x="62" y="568"/>
                    <a:pt x="67" y="552"/>
                    <a:pt x="67" y="540"/>
                  </a:cubicBezTo>
                  <a:cubicBezTo>
                    <a:pt x="67" y="524"/>
                    <a:pt x="53" y="515"/>
                    <a:pt x="39" y="515"/>
                  </a:cubicBezTo>
                  <a:cubicBezTo>
                    <a:pt x="17" y="515"/>
                    <a:pt x="0" y="535"/>
                    <a:pt x="0" y="557"/>
                  </a:cubicBezTo>
                  <a:cubicBezTo>
                    <a:pt x="0" y="582"/>
                    <a:pt x="28" y="599"/>
                    <a:pt x="70" y="599"/>
                  </a:cubicBezTo>
                  <a:cubicBezTo>
                    <a:pt x="109" y="599"/>
                    <a:pt x="193" y="574"/>
                    <a:pt x="213" y="490"/>
                  </a:cubicBezTo>
                  <a:lnTo>
                    <a:pt x="277" y="244"/>
                  </a:lnTo>
                  <a:cubicBezTo>
                    <a:pt x="277" y="235"/>
                    <a:pt x="280" y="230"/>
                    <a:pt x="280" y="218"/>
                  </a:cubicBezTo>
                  <a:cubicBezTo>
                    <a:pt x="280" y="182"/>
                    <a:pt x="246" y="154"/>
                    <a:pt x="204" y="154"/>
                  </a:cubicBezTo>
                  <a:cubicBezTo>
                    <a:pt x="129" y="154"/>
                    <a:pt x="84" y="249"/>
                    <a:pt x="84" y="260"/>
                  </a:cubicBezTo>
                  <a:cubicBezTo>
                    <a:pt x="84" y="269"/>
                    <a:pt x="92" y="269"/>
                    <a:pt x="95" y="269"/>
                  </a:cubicBezTo>
                  <a:cubicBezTo>
                    <a:pt x="104" y="269"/>
                    <a:pt x="104" y="266"/>
                    <a:pt x="109" y="255"/>
                  </a:cubicBezTo>
                  <a:cubicBezTo>
                    <a:pt x="126" y="216"/>
                    <a:pt x="162" y="174"/>
                    <a:pt x="204" y="174"/>
                  </a:cubicBezTo>
                  <a:cubicBezTo>
                    <a:pt x="221" y="174"/>
                    <a:pt x="227" y="185"/>
                    <a:pt x="227" y="207"/>
                  </a:cubicBezTo>
                  <a:cubicBezTo>
                    <a:pt x="227" y="216"/>
                    <a:pt x="224" y="224"/>
                    <a:pt x="224" y="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055280" y="785520"/>
              <a:ext cx="83160" cy="35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985">
                  <a:moveTo>
                    <a:pt x="232" y="493"/>
                  </a:moveTo>
                  <a:cubicBezTo>
                    <a:pt x="232" y="417"/>
                    <a:pt x="221" y="297"/>
                    <a:pt x="165" y="185"/>
                  </a:cubicBezTo>
                  <a:cubicBezTo>
                    <a:pt x="106" y="64"/>
                    <a:pt x="20" y="0"/>
                    <a:pt x="11" y="0"/>
                  </a:cubicBezTo>
                  <a:cubicBezTo>
                    <a:pt x="3" y="0"/>
                    <a:pt x="0" y="3"/>
                    <a:pt x="0" y="11"/>
                  </a:cubicBezTo>
                  <a:cubicBezTo>
                    <a:pt x="0" y="14"/>
                    <a:pt x="0" y="14"/>
                    <a:pt x="20" y="34"/>
                  </a:cubicBezTo>
                  <a:cubicBezTo>
                    <a:pt x="118" y="132"/>
                    <a:pt x="174" y="288"/>
                    <a:pt x="174" y="493"/>
                  </a:cubicBezTo>
                  <a:cubicBezTo>
                    <a:pt x="174" y="663"/>
                    <a:pt x="137" y="837"/>
                    <a:pt x="14" y="960"/>
                  </a:cubicBezTo>
                  <a:cubicBezTo>
                    <a:pt x="0" y="971"/>
                    <a:pt x="0" y="974"/>
                    <a:pt x="0" y="977"/>
                  </a:cubicBezTo>
                  <a:cubicBezTo>
                    <a:pt x="0" y="983"/>
                    <a:pt x="3" y="985"/>
                    <a:pt x="11" y="985"/>
                  </a:cubicBezTo>
                  <a:cubicBezTo>
                    <a:pt x="20" y="985"/>
                    <a:pt x="109" y="918"/>
                    <a:pt x="168" y="795"/>
                  </a:cubicBezTo>
                  <a:cubicBezTo>
                    <a:pt x="218" y="686"/>
                    <a:pt x="232" y="577"/>
                    <a:pt x="232" y="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188120" y="741239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8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6"/>
                  </a:cubicBezTo>
                  <a:cubicBezTo>
                    <a:pt x="260" y="244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4"/>
                    <a:pt x="174" y="269"/>
                  </a:cubicBezTo>
                  <a:lnTo>
                    <a:pt x="6" y="434"/>
                  </a:lnTo>
                  <a:cubicBezTo>
                    <a:pt x="0" y="440"/>
                    <a:pt x="0" y="440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960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 rot="2383964">
            <a:off x="6605004" y="5826932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2694951">
            <a:off x="7876764" y="586986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4136156">
            <a:off x="7939569" y="5838197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5078915">
            <a:off x="7920149" y="5829683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503276" y="588888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441205">
            <a:off x="6566081" y="5857210"/>
            <a:ext cx="185464" cy="188108"/>
          </a:xfrm>
          <a:custGeom>
            <a:avLst/>
            <a:gdLst>
              <a:gd name="connsiteX0" fmla="*/ 184941 w 185464"/>
              <a:gd name="connsiteY0" fmla="*/ 181870 h 188108"/>
              <a:gd name="connsiteX1" fmla="*/ 22622 w 185464"/>
              <a:gd name="connsiteY1" fmla="*/ 138585 h 188108"/>
              <a:gd name="connsiteX2" fmla="*/ 6390 w 185464"/>
              <a:gd name="connsiteY2" fmla="*/ 52015 h 188108"/>
              <a:gd name="connsiteX3" fmla="*/ 71317 w 185464"/>
              <a:gd name="connsiteY3" fmla="*/ 3319 h 188108"/>
              <a:gd name="connsiteX4" fmla="*/ 184941 w 185464"/>
              <a:gd name="connsiteY4" fmla="*/ 181870 h 1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64" h="188108">
                <a:moveTo>
                  <a:pt x="184941" y="181870"/>
                </a:moveTo>
                <a:cubicBezTo>
                  <a:pt x="176825" y="204414"/>
                  <a:pt x="52381" y="160228"/>
                  <a:pt x="22622" y="138585"/>
                </a:cubicBezTo>
                <a:cubicBezTo>
                  <a:pt x="-7137" y="116942"/>
                  <a:pt x="-1726" y="74559"/>
                  <a:pt x="6390" y="52015"/>
                </a:cubicBezTo>
                <a:cubicBezTo>
                  <a:pt x="14506" y="29471"/>
                  <a:pt x="37951" y="-12011"/>
                  <a:pt x="71317" y="3319"/>
                </a:cubicBezTo>
                <a:cubicBezTo>
                  <a:pt x="104683" y="18649"/>
                  <a:pt x="193057" y="159326"/>
                  <a:pt x="184941" y="18187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945" y="-9939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accent6">
                    <a:lumMod val="75000"/>
                  </a:schemeClr>
                </a:solidFill>
              </a:rPr>
              <a:t>Find Optimal Cut [Fiedler’73]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IE" dirty="0"/>
                  <a:t>Back to finding the optimal cut</a:t>
                </a:r>
              </a:p>
              <a:p>
                <a:pPr eaLnBrk="1" hangingPunct="1">
                  <a:defRPr/>
                </a:pPr>
                <a:r>
                  <a:rPr lang="en-IE" dirty="0">
                    <a:solidFill>
                      <a:srgbClr val="D60093"/>
                    </a:solidFill>
                  </a:rPr>
                  <a:t>Express partition (A,B) as a vector</a:t>
                </a:r>
              </a:p>
              <a:p>
                <a:pPr marL="118872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E" dirty="0"/>
              </a:p>
              <a:p>
                <a:pPr>
                  <a:defRPr/>
                </a:pPr>
                <a:r>
                  <a:rPr lang="en-US" sz="2800" dirty="0"/>
                  <a:t>We can minimize the cut of the partition by finding a non-trivial vector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/>
                  <a:t> that </a:t>
                </a:r>
                <a:r>
                  <a:rPr lang="en-US" sz="2800" dirty="0">
                    <a:solidFill>
                      <a:srgbClr val="0000FF"/>
                    </a:solidFill>
                  </a:rPr>
                  <a:t>minimizes</a:t>
                </a:r>
                <a:r>
                  <a:rPr lang="en-US" sz="2800" dirty="0"/>
                  <a:t>:</a:t>
                </a:r>
                <a:endParaRPr lang="en-IE" sz="2800" dirty="0"/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51160"/>
                <a:ext cx="8229600" cy="3200400"/>
              </a:xfrm>
              <a:blipFill rotWithShape="0">
                <a:blip r:embed="rId4"/>
                <a:stretch>
                  <a:fillRect l="-1852" t="-2476" r="-1111" b="-5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90125"/>
              </p:ext>
            </p:extLst>
          </p:nvPr>
        </p:nvGraphicFramePr>
        <p:xfrm>
          <a:off x="1698142" y="4086596"/>
          <a:ext cx="4520291" cy="8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1" name="Equation" r:id="rId5" imgW="2082600" imgH="406080" progId="Equation.3">
                  <p:embed/>
                </p:oleObj>
              </mc:Choice>
              <mc:Fallback>
                <p:oleObj name="Equation" r:id="rId5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142" y="4086596"/>
                        <a:ext cx="4520291" cy="883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619706" y="60960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107554"/>
                <a:ext cx="10490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196581" y="6087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53034" y="60475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=+1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27" y="6141951"/>
                <a:ext cx="1054969" cy="391646"/>
              </a:xfrm>
              <a:prstGeom prst="rect">
                <a:avLst/>
              </a:prstGeom>
              <a:blipFill rotWithShape="0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697737" y="55626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 bwMode="auto">
          <a:xfrm rot="21352688">
            <a:off x="7858190" y="60179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 rot="21352688">
            <a:off x="7861290" y="59914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 rot="21352688">
            <a:off x="7843319" y="597052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 rot="21352688">
            <a:off x="6615031" y="602508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21352688">
            <a:off x="6615032" y="599216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 rot="21352688">
            <a:off x="7859616" y="594987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Can’t solve exactly. Let’s relax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 and</a:t>
                </a:r>
                <a:b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</a:br>
                <a:r>
                  <a:rPr lang="en-US" sz="2000" dirty="0">
                    <a:solidFill>
                      <a:srgbClr val="008000"/>
                    </a:solidFill>
                    <a:cs typeface="Arial" pitchFamily="34" charset="0"/>
                  </a:rPr>
                  <a:t>allow it to take any real value (instead of just +1, -1)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9" y="5265614"/>
                <a:ext cx="5572178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094" t="-5172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23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7118" y="746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Rayleigh Theorem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450342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>
              <a:defRPr/>
            </a:pPr>
            <a:endParaRPr lang="en-IE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</p:spPr>
            <p:txBody>
              <a:bodyPr>
                <a:noAutofit/>
              </a:bodyPr>
              <a:lstStyle/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IE" dirty="0">
                    <a:solidFill>
                      <a:srgbClr val="0000FF"/>
                    </a:solidFill>
                  </a:rPr>
                  <a:t>:</a:t>
                </a:r>
                <a:r>
                  <a:rPr lang="en-IE" dirty="0"/>
                  <a:t> The minimum value of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/>
                  <a:t> is given by the 2</a:t>
                </a:r>
                <a:r>
                  <a:rPr lang="en-IE" baseline="30000" dirty="0"/>
                  <a:t>nd</a:t>
                </a:r>
                <a:r>
                  <a:rPr lang="en-IE" dirty="0"/>
                  <a:t> smallest eigenvalue </a:t>
                </a:r>
                <a:r>
                  <a:rPr lang="el-GR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E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IE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dirty="0"/>
                  <a:t>of the </a:t>
                </a:r>
                <a:r>
                  <a:rPr lang="en-IE" dirty="0" err="1"/>
                  <a:t>Laplacian</a:t>
                </a:r>
                <a:r>
                  <a:rPr lang="en-IE" dirty="0"/>
                  <a:t> matrix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IE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E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IE" dirty="0">
                    <a:solidFill>
                      <a:srgbClr val="0000FF"/>
                    </a:solidFill>
                  </a:rPr>
                  <a:t>:</a:t>
                </a:r>
                <a:r>
                  <a:rPr lang="en-IE" dirty="0"/>
                  <a:t> The optimal solution 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dirty="0"/>
                  <a:t> is given by the corresponding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E" dirty="0"/>
                  <a:t>, referred as the </a:t>
                </a:r>
                <a:r>
                  <a:rPr lang="en-IE" dirty="0">
                    <a:solidFill>
                      <a:srgbClr val="0000FF"/>
                    </a:solidFill>
                  </a:rPr>
                  <a:t>Fiedler vector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75889" y="3238580"/>
                <a:ext cx="7634544" cy="2793229"/>
              </a:xfrm>
              <a:blipFill rotWithShape="0">
                <a:blip r:embed="rId3"/>
                <a:stretch>
                  <a:fillRect t="-1965" r="-2155" b="-148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620713" y="1447800"/>
          <a:ext cx="73152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4" name="Equation" r:id="rId4" imgW="2108160" imgH="355320" progId="Equation.3">
                  <p:embed/>
                </p:oleObj>
              </mc:Choice>
              <mc:Fallback>
                <p:oleObj name="Equation" r:id="rId4" imgW="2108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447800"/>
                        <a:ext cx="73152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619706" y="2971800"/>
            <a:ext cx="3276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74" y="2998535"/>
                <a:ext cx="444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96581" y="296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353034" y="2923308"/>
            <a:ext cx="0" cy="9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6265" y="2951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92" y="2989214"/>
                <a:ext cx="443326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997898" y="2786465"/>
            <a:ext cx="687152" cy="135286"/>
          </a:xfrm>
          <a:custGeom>
            <a:avLst/>
            <a:gdLst>
              <a:gd name="connsiteX0" fmla="*/ 0 w 687152"/>
              <a:gd name="connsiteY0" fmla="*/ 113644 h 135286"/>
              <a:gd name="connsiteX1" fmla="*/ 156908 w 687152"/>
              <a:gd name="connsiteY1" fmla="*/ 5431 h 135286"/>
              <a:gd name="connsiteX2" fmla="*/ 232658 w 687152"/>
              <a:gd name="connsiteY2" fmla="*/ 135286 h 135286"/>
              <a:gd name="connsiteX3" fmla="*/ 346281 w 687152"/>
              <a:gd name="connsiteY3" fmla="*/ 5431 h 135286"/>
              <a:gd name="connsiteX4" fmla="*/ 465316 w 687152"/>
              <a:gd name="connsiteY4" fmla="*/ 119055 h 135286"/>
              <a:gd name="connsiteX5" fmla="*/ 557297 w 687152"/>
              <a:gd name="connsiteY5" fmla="*/ 20 h 135286"/>
              <a:gd name="connsiteX6" fmla="*/ 687152 w 687152"/>
              <a:gd name="connsiteY6" fmla="*/ 129876 h 1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152" h="135286">
                <a:moveTo>
                  <a:pt x="0" y="113644"/>
                </a:moveTo>
                <a:cubicBezTo>
                  <a:pt x="59066" y="57734"/>
                  <a:pt x="118132" y="1824"/>
                  <a:pt x="156908" y="5431"/>
                </a:cubicBezTo>
                <a:cubicBezTo>
                  <a:pt x="195684" y="9038"/>
                  <a:pt x="201096" y="135286"/>
                  <a:pt x="232658" y="135286"/>
                </a:cubicBezTo>
                <a:cubicBezTo>
                  <a:pt x="264220" y="135286"/>
                  <a:pt x="307505" y="8136"/>
                  <a:pt x="346281" y="5431"/>
                </a:cubicBezTo>
                <a:cubicBezTo>
                  <a:pt x="385057" y="2726"/>
                  <a:pt x="430147" y="119957"/>
                  <a:pt x="465316" y="119055"/>
                </a:cubicBezTo>
                <a:cubicBezTo>
                  <a:pt x="500485" y="118153"/>
                  <a:pt x="520324" y="-1783"/>
                  <a:pt x="557297" y="20"/>
                </a:cubicBezTo>
                <a:cubicBezTo>
                  <a:pt x="594270" y="1823"/>
                  <a:pt x="640711" y="65849"/>
                  <a:pt x="687152" y="129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52004" y="2781075"/>
            <a:ext cx="362514" cy="146087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269574" y="2819400"/>
            <a:ext cx="415476" cy="152400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reeform 22"/>
          <p:cNvSpPr/>
          <p:nvPr/>
        </p:nvSpPr>
        <p:spPr>
          <a:xfrm>
            <a:off x="6697737" y="2438400"/>
            <a:ext cx="1212696" cy="512989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Freeform 23"/>
          <p:cNvSpPr/>
          <p:nvPr/>
        </p:nvSpPr>
        <p:spPr>
          <a:xfrm>
            <a:off x="7910433" y="2854118"/>
            <a:ext cx="289251" cy="10686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62504" y="2854118"/>
            <a:ext cx="289251" cy="113174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47669" y="2694894"/>
            <a:ext cx="473678" cy="278711"/>
          </a:xfrm>
          <a:custGeom>
            <a:avLst/>
            <a:gdLst>
              <a:gd name="connsiteX0" fmla="*/ 0 w 362514"/>
              <a:gd name="connsiteY0" fmla="*/ 146087 h 146087"/>
              <a:gd name="connsiteX1" fmla="*/ 183962 w 362514"/>
              <a:gd name="connsiteY1" fmla="*/ 0 h 146087"/>
              <a:gd name="connsiteX2" fmla="*/ 362514 w 362514"/>
              <a:gd name="connsiteY2" fmla="*/ 146087 h 1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14" h="146087">
                <a:moveTo>
                  <a:pt x="0" y="146087"/>
                </a:moveTo>
                <a:cubicBezTo>
                  <a:pt x="61771" y="73043"/>
                  <a:pt x="123543" y="0"/>
                  <a:pt x="183962" y="0"/>
                </a:cubicBezTo>
                <a:cubicBezTo>
                  <a:pt x="244381" y="0"/>
                  <a:pt x="303447" y="73043"/>
                  <a:pt x="362514" y="14608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21352688">
            <a:off x="8345147" y="289853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j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352688">
            <a:off x="8097576" y="288740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 rot="21352688">
            <a:off x="7834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 rot="21352688">
            <a:off x="6388001" y="289432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i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 rot="21352688">
            <a:off x="66150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 rot="21352688">
            <a:off x="6147271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 rot="21352688">
            <a:off x="5929233" y="290088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grpSp>
        <p:nvGrpSpPr>
          <p:cNvPr id="101" name="Group 100"/>
          <p:cNvGrpSpPr/>
          <p:nvPr/>
        </p:nvGrpSpPr>
        <p:grpSpPr>
          <a:xfrm>
            <a:off x="3994870" y="3613393"/>
            <a:ext cx="1943100" cy="1516063"/>
            <a:chOff x="3994870" y="3613393"/>
            <a:chExt cx="1943100" cy="1516063"/>
          </a:xfrm>
        </p:grpSpPr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22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5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-0.6</a:t>
              </a:r>
            </a:p>
          </p:txBody>
        </p:sp>
        <p:sp>
          <p:nvSpPr>
            <p:cNvPr id="26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7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0.5</a:t>
              </a:r>
              <a:endParaRPr lang="en-IE" sz="800" dirty="0"/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9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-0.2</a:t>
              </a:r>
            </a:p>
          </p:txBody>
        </p:sp>
        <p:sp>
          <p:nvSpPr>
            <p:cNvPr id="30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1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2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3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4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5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0.5</a:t>
              </a:r>
            </a:p>
          </p:txBody>
        </p:sp>
        <p:sp>
          <p:nvSpPr>
            <p:cNvPr id="40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1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42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43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0.3</a:t>
              </a:r>
            </a:p>
          </p:txBody>
        </p:sp>
        <p:sp>
          <p:nvSpPr>
            <p:cNvPr id="44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5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46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8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50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51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52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-0.4</a:t>
                </a:r>
              </a:p>
            </p:txBody>
          </p:sp>
          <p:sp>
            <p:nvSpPr>
              <p:cNvPr id="53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-0.2</a:t>
                </a:r>
              </a:p>
            </p:txBody>
          </p:sp>
          <p:sp>
            <p:nvSpPr>
              <p:cNvPr id="54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55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0.3</a:t>
                </a:r>
              </a:p>
            </p:txBody>
          </p:sp>
          <p:sp>
            <p:nvSpPr>
              <p:cNvPr id="56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57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58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9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6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7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8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9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70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2203099" y="4145751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969399" y="3287971"/>
            <a:ext cx="1943100" cy="254000"/>
            <a:chOff x="4804494" y="1756985"/>
            <a:chExt cx="1943100" cy="254000"/>
          </a:xfrm>
        </p:grpSpPr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5.0</a:t>
              </a:r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4..0</a:t>
              </a: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3..0</a:t>
              </a:r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3.0</a:t>
              </a:r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1.0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03818" y="3273172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Eigenvalues</a:t>
            </a:r>
            <a:endParaRPr lang="el-G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375448" y="3479319"/>
            <a:ext cx="240063" cy="1749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Three basic stages:</a:t>
            </a:r>
          </a:p>
          <a:p>
            <a:pPr marL="457200" lvl="1" indent="0">
              <a:buNone/>
            </a:pPr>
            <a:r>
              <a:rPr lang="en-IE" dirty="0"/>
              <a:t>Pre-processing</a:t>
            </a:r>
          </a:p>
          <a:p>
            <a:pPr lvl="2"/>
            <a:r>
              <a:rPr lang="en-IE" dirty="0"/>
              <a:t>Construct a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matrix representation </a:t>
            </a:r>
            <a:r>
              <a:rPr lang="en-IE" dirty="0"/>
              <a:t>of the graph</a:t>
            </a:r>
          </a:p>
          <a:p>
            <a:pPr marL="457200" lvl="1" indent="0">
              <a:buNone/>
            </a:pPr>
            <a:r>
              <a:rPr lang="en-IE" dirty="0"/>
              <a:t>Decomposition</a:t>
            </a:r>
          </a:p>
          <a:p>
            <a:pPr lvl="2"/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eigenvalues and eigenvectors </a:t>
            </a:r>
            <a:r>
              <a:rPr lang="en-IE" dirty="0"/>
              <a:t>of the matrix</a:t>
            </a:r>
          </a:p>
          <a:p>
            <a:pPr marL="457200" lvl="1" indent="0">
              <a:buNone/>
            </a:pPr>
            <a:r>
              <a:rPr lang="en-IE" dirty="0"/>
              <a:t>Grouping</a:t>
            </a:r>
          </a:p>
          <a:p>
            <a:pPr lvl="2"/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Assign points to two or more clusters</a:t>
            </a:r>
            <a:r>
              <a:rPr lang="en-IE" dirty="0"/>
              <a:t>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Pre-processing:</a:t>
            </a:r>
          </a:p>
          <a:p>
            <a:pPr marL="457200" lvl="1" indent="0">
              <a:buNone/>
            </a:pPr>
            <a:r>
              <a:rPr lang="en-US" dirty="0"/>
              <a:t>Build </a:t>
            </a:r>
            <a:r>
              <a:rPr lang="en-US" dirty="0" err="1"/>
              <a:t>Laplacian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graph</a:t>
            </a:r>
          </a:p>
          <a:p>
            <a:pPr marL="11887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Decomposition:</a:t>
            </a:r>
          </a:p>
          <a:p>
            <a:pPr lvl="1"/>
            <a:r>
              <a:rPr lang="en-US" dirty="0"/>
              <a:t>Find </a:t>
            </a:r>
            <a:r>
              <a:rPr lang="en-US" dirty="0" err="1"/>
              <a:t>eigenvalues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</a:t>
            </a:r>
            <a:br>
              <a:rPr lang="en-US" dirty="0"/>
            </a:br>
            <a:r>
              <a:rPr lang="en-US" dirty="0"/>
              <a:t>and eigenvectors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/>
          </a:p>
          <a:p>
            <a:endParaRPr lang="en-US" dirty="0"/>
          </a:p>
          <a:p>
            <a:pPr lvl="1"/>
            <a:r>
              <a:rPr lang="en-US" dirty="0"/>
              <a:t>Map vertices to </a:t>
            </a:r>
            <a:br>
              <a:rPr lang="en-US" dirty="0"/>
            </a:br>
            <a:r>
              <a:rPr lang="en-US" dirty="0"/>
              <a:t>corresponding </a:t>
            </a:r>
            <a:br>
              <a:rPr lang="en-US" dirty="0"/>
            </a:br>
            <a:r>
              <a:rPr lang="en-US" dirty="0"/>
              <a:t>components of </a:t>
            </a:r>
            <a:r>
              <a:rPr lang="en-US" i="1" dirty="0">
                <a:sym typeface="Symbol"/>
              </a:rPr>
              <a:t></a:t>
            </a:r>
            <a:r>
              <a:rPr lang="en-US" i="1" baseline="-25000" dirty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-0.6</a:t>
            </a: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0.5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5.0</a:t>
            </a: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4.0</a:t>
            </a:r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1.0</a:t>
            </a: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ym typeface="Symbol"/>
              </a:rPr>
              <a:t> </a:t>
            </a:r>
            <a:r>
              <a:rPr lang="en-IE" b="1" dirty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now find 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-0.6</a:t>
            </a:r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-0.3</a:t>
            </a:r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-0.3</a:t>
            </a:r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0.3</a:t>
            </a:r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0.6</a:t>
            </a:r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0.3</a:t>
            </a:r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F20D031-1335-456F-B70B-D435D39F13D2}"/>
                  </a:ext>
                </a:extLst>
              </p14:cNvPr>
              <p14:cNvContentPartPr/>
              <p14:nvPr/>
            </p14:nvContentPartPr>
            <p14:xfrm>
              <a:off x="6021327" y="4699014"/>
              <a:ext cx="8640" cy="39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F20D031-1335-456F-B70B-D435D39F13D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03327" y="4681374"/>
                <a:ext cx="4428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Grouping:</a:t>
            </a:r>
          </a:p>
          <a:p>
            <a:pPr lvl="1"/>
            <a:r>
              <a:rPr lang="en-IE" dirty="0"/>
              <a:t>Sort components of reduced 1-dimensional vector</a:t>
            </a:r>
          </a:p>
          <a:p>
            <a:pPr lvl="1"/>
            <a:r>
              <a:rPr lang="en-IE" dirty="0"/>
              <a:t>Identify clusters by splitting the sorted vector in two</a:t>
            </a:r>
          </a:p>
          <a:p>
            <a:r>
              <a:rPr lang="en-IE" dirty="0"/>
              <a:t>How to choose a splitting point?</a:t>
            </a:r>
          </a:p>
          <a:p>
            <a:pPr lvl="1"/>
            <a:r>
              <a:rPr lang="en-IE" dirty="0"/>
              <a:t>Naïve approaches: </a:t>
            </a:r>
          </a:p>
          <a:p>
            <a:pPr lvl="2"/>
            <a:r>
              <a:rPr lang="en-IE" dirty="0"/>
              <a:t>Split at 0 or median value</a:t>
            </a:r>
          </a:p>
          <a:p>
            <a:pPr lvl="1"/>
            <a:r>
              <a:rPr lang="en-IE" dirty="0"/>
              <a:t>More expensive approaches:</a:t>
            </a:r>
          </a:p>
          <a:p>
            <a:pPr lvl="2"/>
            <a:r>
              <a:rPr lang="en-IE" dirty="0"/>
              <a:t>Attempt to minimize normalized cut in 1-dimension </a:t>
            </a:r>
            <a:br>
              <a:rPr lang="en-IE" dirty="0"/>
            </a:br>
            <a:r>
              <a:rPr lang="en-IE" dirty="0"/>
              <a:t>(sweep over ordering of nodes induced by the eigenvector)</a:t>
            </a:r>
          </a:p>
          <a:p>
            <a:pPr lvl="1"/>
            <a:endParaRPr lang="en-IE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43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-0.6</a:t>
            </a:r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0.6</a:t>
            </a:r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08015" y="4368086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>
                <a:solidFill>
                  <a:srgbClr val="008000"/>
                </a:solidFill>
                <a:cs typeface="Times New Roman" pitchFamily="18" charset="0"/>
              </a:rPr>
              <a:t>0: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/>
              <a:t>Cluster A:</a:t>
            </a:r>
            <a:r>
              <a:rPr lang="en-IE" dirty="0"/>
              <a:t> Positive points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0.6</a:t>
            </a:r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0.3</a:t>
            </a:r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-0.6</a:t>
            </a:r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-0.3</a:t>
            </a:r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grpSp>
        <p:nvGrpSpPr>
          <p:cNvPr id="217" name="Group 216"/>
          <p:cNvGrpSpPr/>
          <p:nvPr/>
        </p:nvGrpSpPr>
        <p:grpSpPr>
          <a:xfrm>
            <a:off x="376034" y="398852"/>
            <a:ext cx="3583879" cy="2040710"/>
            <a:chOff x="827584" y="908720"/>
            <a:chExt cx="3583879" cy="2040710"/>
          </a:xfrm>
        </p:grpSpPr>
        <p:sp>
          <p:nvSpPr>
            <p:cNvPr id="35" name="Freeform 34"/>
            <p:cNvSpPr/>
            <p:nvPr/>
          </p:nvSpPr>
          <p:spPr>
            <a:xfrm rot="1747800">
              <a:off x="1428064" y="90872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747800">
              <a:off x="2192704" y="13349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37" name="Straight Arrow Connector 36"/>
            <p:cNvCxnSpPr>
              <a:stCxn id="39" idx="5"/>
              <a:endCxn id="35" idx="9"/>
            </p:cNvCxnSpPr>
            <p:nvPr/>
          </p:nvCxnSpPr>
          <p:spPr>
            <a:xfrm flipH="1" flipV="1">
              <a:off x="1660955" y="1267515"/>
              <a:ext cx="58738" cy="119221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38" name="Straight Arrow Connector 37"/>
            <p:cNvCxnSpPr>
              <a:stCxn id="35" idx="10"/>
              <a:endCxn id="36" idx="6"/>
            </p:cNvCxnSpPr>
            <p:nvPr/>
          </p:nvCxnSpPr>
          <p:spPr>
            <a:xfrm>
              <a:off x="1770693" y="1180625"/>
              <a:ext cx="445142" cy="24819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39" name="Freeform 38"/>
            <p:cNvSpPr/>
            <p:nvPr/>
          </p:nvSpPr>
          <p:spPr>
            <a:xfrm rot="1747800">
              <a:off x="1586824" y="245276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747800">
              <a:off x="827584" y="2050281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1" name="Straight Arrow Connector 40"/>
            <p:cNvCxnSpPr>
              <a:stCxn id="35" idx="8"/>
              <a:endCxn id="40" idx="4"/>
            </p:cNvCxnSpPr>
            <p:nvPr/>
          </p:nvCxnSpPr>
          <p:spPr>
            <a:xfrm flipH="1">
              <a:off x="1099489" y="1251349"/>
              <a:ext cx="422430" cy="822063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2" name="Straight Arrow Connector 41"/>
            <p:cNvCxnSpPr>
              <a:stCxn id="36" idx="8"/>
              <a:endCxn id="39" idx="4"/>
            </p:cNvCxnSpPr>
            <p:nvPr/>
          </p:nvCxnSpPr>
          <p:spPr>
            <a:xfrm flipH="1">
              <a:off x="1858729" y="1677590"/>
              <a:ext cx="427830" cy="79830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3" name="Straight Arrow Connector 42"/>
            <p:cNvCxnSpPr>
              <a:stCxn id="39" idx="6"/>
              <a:endCxn id="40" idx="1"/>
            </p:cNvCxnSpPr>
            <p:nvPr/>
          </p:nvCxnSpPr>
          <p:spPr>
            <a:xfrm flipH="1" flipV="1">
              <a:off x="1170213" y="2322186"/>
              <a:ext cx="439742" cy="22443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4" name="Straight Arrow Connector 43"/>
            <p:cNvCxnSpPr>
              <a:stCxn id="40" idx="11"/>
              <a:endCxn id="36" idx="7"/>
            </p:cNvCxnSpPr>
            <p:nvPr/>
          </p:nvCxnSpPr>
          <p:spPr>
            <a:xfrm flipV="1">
              <a:off x="1186379" y="1567852"/>
              <a:ext cx="1013290" cy="615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5" name="Freeform 44"/>
            <p:cNvSpPr/>
            <p:nvPr/>
          </p:nvSpPr>
          <p:spPr>
            <a:xfrm rot="1130400">
              <a:off x="2802275" y="135823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1130400">
              <a:off x="3641445" y="107604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47" name="Straight Arrow Connector 46"/>
            <p:cNvCxnSpPr>
              <a:stCxn id="49" idx="5"/>
              <a:endCxn id="45" idx="9"/>
            </p:cNvCxnSpPr>
            <p:nvPr/>
          </p:nvCxnSpPr>
          <p:spPr>
            <a:xfrm flipH="1" flipV="1">
              <a:off x="3065786" y="1705262"/>
              <a:ext cx="1078588" cy="614952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48" name="Straight Arrow Connector 47"/>
            <p:cNvCxnSpPr>
              <a:stCxn id="45" idx="10"/>
              <a:endCxn id="46" idx="6"/>
            </p:cNvCxnSpPr>
            <p:nvPr/>
          </p:nvCxnSpPr>
          <p:spPr>
            <a:xfrm flipV="1">
              <a:off x="3158237" y="1199869"/>
              <a:ext cx="493006" cy="400298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49" name="Freeform 48"/>
            <p:cNvSpPr/>
            <p:nvPr/>
          </p:nvSpPr>
          <p:spPr>
            <a:xfrm rot="1130400">
              <a:off x="4042125" y="2301486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130400">
              <a:off x="3381366" y="2583670"/>
              <a:ext cx="365760" cy="365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946921" y="1739378"/>
              <a:ext cx="564154" cy="863796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2" name="Straight Arrow Connector 51"/>
            <p:cNvCxnSpPr>
              <a:stCxn id="46" idx="9"/>
              <a:endCxn id="49" idx="11"/>
            </p:cNvCxnSpPr>
            <p:nvPr/>
          </p:nvCxnSpPr>
          <p:spPr>
            <a:xfrm>
              <a:off x="3904956" y="1423078"/>
              <a:ext cx="484201" cy="980657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3" name="Straight Arrow Connector 52"/>
            <p:cNvCxnSpPr>
              <a:stCxn id="49" idx="2"/>
              <a:endCxn id="50" idx="11"/>
            </p:cNvCxnSpPr>
            <p:nvPr/>
          </p:nvCxnSpPr>
          <p:spPr>
            <a:xfrm flipH="1">
              <a:off x="3728398" y="2657448"/>
              <a:ext cx="437550" cy="28471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4" name="Straight Arrow Connector 53"/>
            <p:cNvCxnSpPr>
              <a:endCxn id="46" idx="2"/>
            </p:cNvCxnSpPr>
            <p:nvPr/>
          </p:nvCxnSpPr>
          <p:spPr>
            <a:xfrm flipV="1">
              <a:off x="3586662" y="1432008"/>
              <a:ext cx="178606" cy="115237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cxnSp>
          <p:nvCxnSpPr>
            <p:cNvPr id="55" name="Straight Arrow Connector 54"/>
            <p:cNvCxnSpPr>
              <a:stCxn id="36" idx="11"/>
            </p:cNvCxnSpPr>
            <p:nvPr/>
          </p:nvCxnSpPr>
          <p:spPr>
            <a:xfrm>
              <a:off x="2551499" y="1467830"/>
              <a:ext cx="220427" cy="45794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</p:cxnSp>
        <p:sp>
          <p:nvSpPr>
            <p:cNvPr id="56" name="TextBox 55"/>
            <p:cNvSpPr txBox="1"/>
            <p:nvPr/>
          </p:nvSpPr>
          <p:spPr>
            <a:xfrm>
              <a:off x="2208020" y="134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8380" y="91194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6379" y="2063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96740" y="2459587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94317" y="1358566"/>
              <a:ext cx="125170" cy="356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2215" y="2565368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54809" y="1061280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04383" y="2271786"/>
              <a:ext cx="307080" cy="34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rPr>
                <a:t>6</a:t>
              </a:r>
            </a:p>
          </p:txBody>
        </p:sp>
      </p:grpSp>
      <p:grpSp>
        <p:nvGrpSpPr>
          <p:cNvPr id="83" name="Group 82" descr="28§display§L = \begin{bmatrix}&#10;4 &amp; -1 &amp; -1 &amp; -1 &amp; 0 &amp; 0 &amp; 0 &amp; -1 \\&#10;-1 &amp; 3 &amp; -1 &amp; -1 &amp; 0 &amp; 0 &amp; 0 &amp; 0 \\&#10;-1 &amp; -1 &amp; 3 &amp; -1 &amp; 0 &amp; 0 &amp; 0 &amp; 0 \\&#10;-1 &amp; -1 &amp; -1 &amp; 3 &amp; 0 &amp; 0 &amp; 0 &amp; 0 \\&#10;0 &amp; 0 &amp; 0 &amp; 0 &amp; 3 &amp; -1 &amp; -1 &amp; -1 \\&#10;0 &amp; 0 &amp; 0 &amp; 0 &amp; -1 &amp; 3 &amp; -1 &amp; -1 \\&#10;0 &amp; 0 &amp; 0 &amp; 0 &amp; -1 &amp; -1 &amp; 3 &amp; -1 \\&#10;-1 &amp; 0 &amp; 0 &amp; 0 &amp; -1 &amp; -1 &amp; -1 &amp; 4 \\&#10;\end{bmatrix}§svg§600§FALSE" title="TexMaths"/>
          <p:cNvGrpSpPr/>
          <p:nvPr/>
        </p:nvGrpSpPr>
        <p:grpSpPr>
          <a:xfrm>
            <a:off x="229802" y="2942558"/>
            <a:ext cx="4425930" cy="2280157"/>
            <a:chOff x="2367720" y="3017520"/>
            <a:chExt cx="5404320" cy="2522520"/>
          </a:xfrm>
        </p:grpSpPr>
        <p:sp>
          <p:nvSpPr>
            <p:cNvPr id="84" name="Freeform 83"/>
            <p:cNvSpPr/>
            <p:nvPr/>
          </p:nvSpPr>
          <p:spPr>
            <a:xfrm>
              <a:off x="2367720" y="3017520"/>
              <a:ext cx="5404320" cy="252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013" h="7008">
                  <a:moveTo>
                    <a:pt x="7507" y="7008"/>
                  </a:moveTo>
                  <a:lnTo>
                    <a:pt x="0" y="7008"/>
                  </a:lnTo>
                  <a:lnTo>
                    <a:pt x="0" y="0"/>
                  </a:lnTo>
                  <a:lnTo>
                    <a:pt x="15013" y="0"/>
                  </a:lnTo>
                  <a:lnTo>
                    <a:pt x="15013" y="70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378160" y="4165200"/>
              <a:ext cx="15912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500">
                  <a:moveTo>
                    <a:pt x="245" y="58"/>
                  </a:moveTo>
                  <a:cubicBezTo>
                    <a:pt x="251" y="32"/>
                    <a:pt x="255" y="23"/>
                    <a:pt x="324" y="23"/>
                  </a:cubicBezTo>
                  <a:cubicBezTo>
                    <a:pt x="345" y="23"/>
                    <a:pt x="351" y="23"/>
                    <a:pt x="351" y="9"/>
                  </a:cubicBezTo>
                  <a:cubicBezTo>
                    <a:pt x="351" y="0"/>
                    <a:pt x="343" y="0"/>
                    <a:pt x="339" y="0"/>
                  </a:cubicBezTo>
                  <a:cubicBezTo>
                    <a:pt x="316" y="0"/>
                    <a:pt x="255" y="2"/>
                    <a:pt x="231" y="2"/>
                  </a:cubicBezTo>
                  <a:cubicBezTo>
                    <a:pt x="209" y="2"/>
                    <a:pt x="156" y="0"/>
                    <a:pt x="133" y="0"/>
                  </a:cubicBezTo>
                  <a:cubicBezTo>
                    <a:pt x="128" y="0"/>
                    <a:pt x="120" y="0"/>
                    <a:pt x="120" y="14"/>
                  </a:cubicBezTo>
                  <a:cubicBezTo>
                    <a:pt x="120" y="23"/>
                    <a:pt x="127" y="23"/>
                    <a:pt x="139" y="23"/>
                  </a:cubicBezTo>
                  <a:cubicBezTo>
                    <a:pt x="141" y="23"/>
                    <a:pt x="156" y="23"/>
                    <a:pt x="169" y="25"/>
                  </a:cubicBezTo>
                  <a:cubicBezTo>
                    <a:pt x="180" y="25"/>
                    <a:pt x="187" y="27"/>
                    <a:pt x="187" y="35"/>
                  </a:cubicBezTo>
                  <a:cubicBezTo>
                    <a:pt x="187" y="39"/>
                    <a:pt x="187" y="42"/>
                    <a:pt x="185" y="50"/>
                  </a:cubicBezTo>
                  <a:lnTo>
                    <a:pt x="87" y="444"/>
                  </a:lnTo>
                  <a:cubicBezTo>
                    <a:pt x="79" y="472"/>
                    <a:pt x="77" y="477"/>
                    <a:pt x="20" y="477"/>
                  </a:cubicBezTo>
                  <a:cubicBezTo>
                    <a:pt x="9" y="477"/>
                    <a:pt x="0" y="477"/>
                    <a:pt x="0" y="492"/>
                  </a:cubicBezTo>
                  <a:cubicBezTo>
                    <a:pt x="0" y="500"/>
                    <a:pt x="6" y="500"/>
                    <a:pt x="20" y="500"/>
                  </a:cubicBezTo>
                  <a:lnTo>
                    <a:pt x="359" y="500"/>
                  </a:lnTo>
                  <a:cubicBezTo>
                    <a:pt x="378" y="500"/>
                    <a:pt x="378" y="500"/>
                    <a:pt x="382" y="488"/>
                  </a:cubicBezTo>
                  <a:lnTo>
                    <a:pt x="440" y="330"/>
                  </a:lnTo>
                  <a:cubicBezTo>
                    <a:pt x="443" y="322"/>
                    <a:pt x="443" y="320"/>
                    <a:pt x="443" y="320"/>
                  </a:cubicBezTo>
                  <a:cubicBezTo>
                    <a:pt x="443" y="316"/>
                    <a:pt x="440" y="311"/>
                    <a:pt x="434" y="311"/>
                  </a:cubicBezTo>
                  <a:cubicBezTo>
                    <a:pt x="428" y="311"/>
                    <a:pt x="428" y="316"/>
                    <a:pt x="421" y="326"/>
                  </a:cubicBezTo>
                  <a:cubicBezTo>
                    <a:pt x="397" y="395"/>
                    <a:pt x="363" y="477"/>
                    <a:pt x="237" y="477"/>
                  </a:cubicBezTo>
                  <a:lnTo>
                    <a:pt x="169" y="477"/>
                  </a:lnTo>
                  <a:cubicBezTo>
                    <a:pt x="158" y="477"/>
                    <a:pt x="158" y="477"/>
                    <a:pt x="151" y="477"/>
                  </a:cubicBezTo>
                  <a:cubicBezTo>
                    <a:pt x="146" y="476"/>
                    <a:pt x="143" y="476"/>
                    <a:pt x="143" y="469"/>
                  </a:cubicBezTo>
                  <a:cubicBezTo>
                    <a:pt x="143" y="467"/>
                    <a:pt x="143" y="465"/>
                    <a:pt x="147" y="4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634119" y="4248000"/>
              <a:ext cx="175320" cy="61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8" h="172">
                  <a:moveTo>
                    <a:pt x="463" y="29"/>
                  </a:moveTo>
                  <a:cubicBezTo>
                    <a:pt x="473" y="29"/>
                    <a:pt x="488" y="29"/>
                    <a:pt x="488" y="14"/>
                  </a:cubicBezTo>
                  <a:cubicBezTo>
                    <a:pt x="488" y="0"/>
                    <a:pt x="473" y="0"/>
                    <a:pt x="463" y="0"/>
                  </a:cubicBezTo>
                  <a:lnTo>
                    <a:pt x="25" y="0"/>
                  </a:ln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5" y="29"/>
                  </a:cubicBezTo>
                  <a:close/>
                  <a:moveTo>
                    <a:pt x="463" y="172"/>
                  </a:moveTo>
                  <a:cubicBezTo>
                    <a:pt x="473" y="172"/>
                    <a:pt x="488" y="172"/>
                    <a:pt x="488" y="158"/>
                  </a:cubicBezTo>
                  <a:cubicBezTo>
                    <a:pt x="488" y="143"/>
                    <a:pt x="473" y="143"/>
                    <a:pt x="463" y="143"/>
                  </a:cubicBezTo>
                  <a:lnTo>
                    <a:pt x="25" y="143"/>
                  </a:lnTo>
                  <a:cubicBezTo>
                    <a:pt x="14" y="143"/>
                    <a:pt x="0" y="143"/>
                    <a:pt x="0" y="158"/>
                  </a:cubicBezTo>
                  <a:cubicBezTo>
                    <a:pt x="0" y="172"/>
                    <a:pt x="14" y="172"/>
                    <a:pt x="25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982239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50" y="1314"/>
                  </a:lnTo>
                  <a:lnTo>
                    <a:pt x="50" y="50"/>
                  </a:lnTo>
                  <a:lnTo>
                    <a:pt x="245" y="50"/>
                  </a:lnTo>
                  <a:lnTo>
                    <a:pt x="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82239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82239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82239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82239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82239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82239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82239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2982239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82239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2982239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82239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0" y="1314"/>
                  </a:moveTo>
                  <a:lnTo>
                    <a:pt x="245" y="1314"/>
                  </a:lnTo>
                  <a:lnTo>
                    <a:pt x="245" y="1265"/>
                  </a:lnTo>
                  <a:lnTo>
                    <a:pt x="50" y="1265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81679" y="306036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92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97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29012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676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8916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9472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578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17652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775200" y="306287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282800" y="3166919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489080" y="306287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09348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299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783600" y="337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29012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49676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89160" y="34822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94720" y="337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78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7652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775200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373159" y="337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09348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9976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692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897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382280" y="3693959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89160" y="379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94720" y="3693959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78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7652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775200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73159" y="3693959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09348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299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9216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89772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290120" y="411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96760" y="400860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980240" y="400860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78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17652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775200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373159" y="400860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8384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82879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38156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979520" y="432396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579280" y="432396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08616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29172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68484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89040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282800" y="442800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89080" y="432396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18384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782879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38156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979520" y="463968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8712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93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77240" y="463968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8484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89040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82800" y="474336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89080" y="463968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18384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782879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38156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979520" y="4955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48712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9340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8616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172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775920" y="4955040"/>
              <a:ext cx="10980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6" h="505">
                  <a:moveTo>
                    <a:pt x="183" y="231"/>
                  </a:moveTo>
                  <a:cubicBezTo>
                    <a:pt x="243" y="209"/>
                    <a:pt x="284" y="160"/>
                    <a:pt x="284" y="102"/>
                  </a:cubicBezTo>
                  <a:cubicBezTo>
                    <a:pt x="284" y="42"/>
                    <a:pt x="220" y="0"/>
                    <a:pt x="150" y="0"/>
                  </a:cubicBezTo>
                  <a:cubicBezTo>
                    <a:pt x="75" y="0"/>
                    <a:pt x="20" y="43"/>
                    <a:pt x="20" y="100"/>
                  </a:cubicBezTo>
                  <a:cubicBezTo>
                    <a:pt x="20" y="124"/>
                    <a:pt x="35" y="137"/>
                    <a:pt x="58" y="137"/>
                  </a:cubicBezTo>
                  <a:cubicBezTo>
                    <a:pt x="81" y="137"/>
                    <a:pt x="95" y="123"/>
                    <a:pt x="95" y="100"/>
                  </a:cubicBezTo>
                  <a:cubicBezTo>
                    <a:pt x="95" y="65"/>
                    <a:pt x="60" y="65"/>
                    <a:pt x="50" y="65"/>
                  </a:cubicBezTo>
                  <a:cubicBezTo>
                    <a:pt x="72" y="27"/>
                    <a:pt x="120" y="19"/>
                    <a:pt x="147" y="19"/>
                  </a:cubicBezTo>
                  <a:cubicBezTo>
                    <a:pt x="176" y="19"/>
                    <a:pt x="218" y="35"/>
                    <a:pt x="218" y="100"/>
                  </a:cubicBezTo>
                  <a:cubicBezTo>
                    <a:pt x="218" y="110"/>
                    <a:pt x="216" y="151"/>
                    <a:pt x="197" y="185"/>
                  </a:cubicBezTo>
                  <a:cubicBezTo>
                    <a:pt x="174" y="220"/>
                    <a:pt x="150" y="222"/>
                    <a:pt x="131" y="222"/>
                  </a:cubicBezTo>
                  <a:cubicBezTo>
                    <a:pt x="127" y="222"/>
                    <a:pt x="108" y="224"/>
                    <a:pt x="104" y="224"/>
                  </a:cubicBezTo>
                  <a:cubicBezTo>
                    <a:pt x="98" y="224"/>
                    <a:pt x="91" y="226"/>
                    <a:pt x="91" y="232"/>
                  </a:cubicBezTo>
                  <a:cubicBezTo>
                    <a:pt x="91" y="241"/>
                    <a:pt x="98" y="241"/>
                    <a:pt x="110" y="241"/>
                  </a:cubicBezTo>
                  <a:lnTo>
                    <a:pt x="141" y="241"/>
                  </a:lnTo>
                  <a:cubicBezTo>
                    <a:pt x="202" y="241"/>
                    <a:pt x="228" y="291"/>
                    <a:pt x="228" y="363"/>
                  </a:cubicBezTo>
                  <a:cubicBezTo>
                    <a:pt x="228" y="463"/>
                    <a:pt x="179" y="484"/>
                    <a:pt x="146" y="484"/>
                  </a:cubicBezTo>
                  <a:cubicBezTo>
                    <a:pt x="114" y="484"/>
                    <a:pt x="60" y="472"/>
                    <a:pt x="33" y="428"/>
                  </a:cubicBezTo>
                  <a:cubicBezTo>
                    <a:pt x="60" y="432"/>
                    <a:pt x="83" y="415"/>
                    <a:pt x="83" y="388"/>
                  </a:cubicBezTo>
                  <a:cubicBezTo>
                    <a:pt x="83" y="361"/>
                    <a:pt x="62" y="347"/>
                    <a:pt x="42" y="347"/>
                  </a:cubicBezTo>
                  <a:cubicBezTo>
                    <a:pt x="23" y="347"/>
                    <a:pt x="0" y="358"/>
                    <a:pt x="0" y="388"/>
                  </a:cubicBezTo>
                  <a:cubicBezTo>
                    <a:pt x="0" y="457"/>
                    <a:pt x="69" y="505"/>
                    <a:pt x="147" y="505"/>
                  </a:cubicBezTo>
                  <a:cubicBezTo>
                    <a:pt x="239" y="505"/>
                    <a:pt x="306" y="438"/>
                    <a:pt x="306" y="363"/>
                  </a:cubicBezTo>
                  <a:cubicBezTo>
                    <a:pt x="306" y="303"/>
                    <a:pt x="260" y="245"/>
                    <a:pt x="183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282800" y="505908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489080" y="4955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09348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29976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782879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38156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979520" y="5270040"/>
              <a:ext cx="111240" cy="181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505">
                  <a:moveTo>
                    <a:pt x="310" y="254"/>
                  </a:moveTo>
                  <a:cubicBezTo>
                    <a:pt x="310" y="195"/>
                    <a:pt x="306" y="137"/>
                    <a:pt x="280" y="83"/>
                  </a:cubicBezTo>
                  <a:cubicBezTo>
                    <a:pt x="247" y="13"/>
                    <a:pt x="187" y="0"/>
                    <a:pt x="156" y="0"/>
                  </a:cubicBezTo>
                  <a:cubicBezTo>
                    <a:pt x="110" y="0"/>
                    <a:pt x="58" y="19"/>
                    <a:pt x="27" y="87"/>
                  </a:cubicBezTo>
                  <a:cubicBezTo>
                    <a:pt x="4" y="137"/>
                    <a:pt x="0" y="195"/>
                    <a:pt x="0" y="254"/>
                  </a:cubicBezTo>
                  <a:cubicBezTo>
                    <a:pt x="0" y="310"/>
                    <a:pt x="2" y="374"/>
                    <a:pt x="33" y="430"/>
                  </a:cubicBezTo>
                  <a:cubicBezTo>
                    <a:pt x="65" y="490"/>
                    <a:pt x="118" y="505"/>
                    <a:pt x="154" y="505"/>
                  </a:cubicBezTo>
                  <a:cubicBezTo>
                    <a:pt x="193" y="505"/>
                    <a:pt x="249" y="488"/>
                    <a:pt x="283" y="420"/>
                  </a:cubicBezTo>
                  <a:cubicBezTo>
                    <a:pt x="306" y="369"/>
                    <a:pt x="310" y="311"/>
                    <a:pt x="310" y="254"/>
                  </a:cubicBezTo>
                  <a:close/>
                  <a:moveTo>
                    <a:pt x="154" y="488"/>
                  </a:moveTo>
                  <a:cubicBezTo>
                    <a:pt x="127" y="488"/>
                    <a:pt x="83" y="469"/>
                    <a:pt x="69" y="399"/>
                  </a:cubicBezTo>
                  <a:cubicBezTo>
                    <a:pt x="60" y="355"/>
                    <a:pt x="60" y="288"/>
                    <a:pt x="60" y="245"/>
                  </a:cubicBezTo>
                  <a:cubicBezTo>
                    <a:pt x="60" y="197"/>
                    <a:pt x="60" y="150"/>
                    <a:pt x="66" y="110"/>
                  </a:cubicBezTo>
                  <a:cubicBezTo>
                    <a:pt x="81" y="23"/>
                    <a:pt x="135" y="17"/>
                    <a:pt x="154" y="17"/>
                  </a:cubicBezTo>
                  <a:cubicBezTo>
                    <a:pt x="179" y="17"/>
                    <a:pt x="226" y="29"/>
                    <a:pt x="241" y="102"/>
                  </a:cubicBezTo>
                  <a:cubicBezTo>
                    <a:pt x="249" y="143"/>
                    <a:pt x="249" y="199"/>
                    <a:pt x="249" y="245"/>
                  </a:cubicBezTo>
                  <a:cubicBezTo>
                    <a:pt x="249" y="299"/>
                    <a:pt x="249" y="349"/>
                    <a:pt x="241" y="397"/>
                  </a:cubicBezTo>
                  <a:cubicBezTo>
                    <a:pt x="228" y="465"/>
                    <a:pt x="187" y="488"/>
                    <a:pt x="154" y="4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48712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693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08616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29172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684840" y="5374440"/>
              <a:ext cx="161280" cy="11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9" h="32">
                  <a:moveTo>
                    <a:pt x="421" y="32"/>
                  </a:moveTo>
                  <a:cubicBezTo>
                    <a:pt x="434" y="32"/>
                    <a:pt x="449" y="32"/>
                    <a:pt x="449" y="17"/>
                  </a:cubicBezTo>
                  <a:cubicBezTo>
                    <a:pt x="449" y="0"/>
                    <a:pt x="434" y="0"/>
                    <a:pt x="421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7"/>
                  </a:cubicBezTo>
                  <a:cubicBezTo>
                    <a:pt x="0" y="32"/>
                    <a:pt x="13" y="32"/>
                    <a:pt x="2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890400" y="5270040"/>
              <a:ext cx="87120" cy="17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8">
                  <a:moveTo>
                    <a:pt x="151" y="19"/>
                  </a:moveTo>
                  <a:cubicBezTo>
                    <a:pt x="151" y="2"/>
                    <a:pt x="151" y="0"/>
                    <a:pt x="135" y="0"/>
                  </a:cubicBezTo>
                  <a:cubicBezTo>
                    <a:pt x="89" y="48"/>
                    <a:pt x="23" y="48"/>
                    <a:pt x="0" y="48"/>
                  </a:cubicBezTo>
                  <a:lnTo>
                    <a:pt x="0" y="71"/>
                  </a:lnTo>
                  <a:cubicBezTo>
                    <a:pt x="14" y="71"/>
                    <a:pt x="58" y="71"/>
                    <a:pt x="95" y="50"/>
                  </a:cubicBezTo>
                  <a:lnTo>
                    <a:pt x="95" y="430"/>
                  </a:lnTo>
                  <a:cubicBezTo>
                    <a:pt x="95" y="457"/>
                    <a:pt x="94" y="465"/>
                    <a:pt x="27" y="465"/>
                  </a:cubicBezTo>
                  <a:lnTo>
                    <a:pt x="4" y="465"/>
                  </a:lnTo>
                  <a:lnTo>
                    <a:pt x="4" y="488"/>
                  </a:lnTo>
                  <a:cubicBezTo>
                    <a:pt x="32" y="486"/>
                    <a:pt x="94" y="486"/>
                    <a:pt x="124" y="486"/>
                  </a:cubicBezTo>
                  <a:cubicBezTo>
                    <a:pt x="154" y="486"/>
                    <a:pt x="218" y="486"/>
                    <a:pt x="243" y="488"/>
                  </a:cubicBezTo>
                  <a:lnTo>
                    <a:pt x="243" y="465"/>
                  </a:lnTo>
                  <a:lnTo>
                    <a:pt x="220" y="465"/>
                  </a:lnTo>
                  <a:cubicBezTo>
                    <a:pt x="154" y="465"/>
                    <a:pt x="151" y="457"/>
                    <a:pt x="151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370280" y="5267520"/>
              <a:ext cx="117000" cy="178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496">
                  <a:moveTo>
                    <a:pt x="195" y="376"/>
                  </a:moveTo>
                  <a:lnTo>
                    <a:pt x="195" y="438"/>
                  </a:lnTo>
                  <a:cubicBezTo>
                    <a:pt x="195" y="465"/>
                    <a:pt x="193" y="473"/>
                    <a:pt x="139" y="473"/>
                  </a:cubicBezTo>
                  <a:lnTo>
                    <a:pt x="124" y="473"/>
                  </a:lnTo>
                  <a:lnTo>
                    <a:pt x="124" y="496"/>
                  </a:lnTo>
                  <a:cubicBezTo>
                    <a:pt x="154" y="495"/>
                    <a:pt x="193" y="495"/>
                    <a:pt x="224" y="495"/>
                  </a:cubicBezTo>
                  <a:cubicBezTo>
                    <a:pt x="254" y="495"/>
                    <a:pt x="293" y="495"/>
                    <a:pt x="324" y="496"/>
                  </a:cubicBezTo>
                  <a:lnTo>
                    <a:pt x="324" y="473"/>
                  </a:lnTo>
                  <a:lnTo>
                    <a:pt x="307" y="473"/>
                  </a:lnTo>
                  <a:cubicBezTo>
                    <a:pt x="254" y="473"/>
                    <a:pt x="251" y="465"/>
                    <a:pt x="251" y="438"/>
                  </a:cubicBezTo>
                  <a:lnTo>
                    <a:pt x="251" y="376"/>
                  </a:lnTo>
                  <a:lnTo>
                    <a:pt x="326" y="376"/>
                  </a:lnTo>
                  <a:lnTo>
                    <a:pt x="326" y="353"/>
                  </a:lnTo>
                  <a:lnTo>
                    <a:pt x="251" y="353"/>
                  </a:lnTo>
                  <a:lnTo>
                    <a:pt x="251" y="19"/>
                  </a:lnTo>
                  <a:cubicBezTo>
                    <a:pt x="251" y="4"/>
                    <a:pt x="251" y="0"/>
                    <a:pt x="241" y="0"/>
                  </a:cubicBezTo>
                  <a:cubicBezTo>
                    <a:pt x="232" y="0"/>
                    <a:pt x="231" y="0"/>
                    <a:pt x="226" y="9"/>
                  </a:cubicBezTo>
                  <a:lnTo>
                    <a:pt x="0" y="353"/>
                  </a:lnTo>
                  <a:lnTo>
                    <a:pt x="0" y="376"/>
                  </a:lnTo>
                  <a:close/>
                  <a:moveTo>
                    <a:pt x="199" y="353"/>
                  </a:moveTo>
                  <a:lnTo>
                    <a:pt x="20" y="353"/>
                  </a:lnTo>
                  <a:lnTo>
                    <a:pt x="19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98520" y="301752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314"/>
                  </a:moveTo>
                  <a:lnTo>
                    <a:pt x="245" y="1314"/>
                  </a:ln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67640" y="348983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67640" y="36475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667640" y="38052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667640" y="396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667640" y="4120919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67640" y="427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667640" y="443628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667640" y="459324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667640" y="475092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67640" y="4908600"/>
              <a:ext cx="18360" cy="159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3">
                  <a:moveTo>
                    <a:pt x="0" y="443"/>
                  </a:moveTo>
                  <a:lnTo>
                    <a:pt x="52" y="44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598520" y="5066280"/>
              <a:ext cx="87840" cy="472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5" h="1314">
                  <a:moveTo>
                    <a:pt x="195" y="1265"/>
                  </a:moveTo>
                  <a:lnTo>
                    <a:pt x="0" y="1265"/>
                  </a:lnTo>
                  <a:lnTo>
                    <a:pt x="0" y="1314"/>
                  </a:lnTo>
                  <a:lnTo>
                    <a:pt x="245" y="1314"/>
                  </a:lnTo>
                  <a:lnTo>
                    <a:pt x="24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6451133" y="2136175"/>
            <a:ext cx="1645560" cy="756675"/>
            <a:chOff x="5408878" y="2374547"/>
            <a:chExt cx="1645560" cy="756675"/>
          </a:xfrm>
        </p:grpSpPr>
        <p:grpSp>
          <p:nvGrpSpPr>
            <p:cNvPr id="201" name="Group 200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202" name="Freeform 20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211" name="Group 210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218" name="Group 217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267453" y="3142034"/>
            <a:ext cx="1761480" cy="2540520"/>
            <a:chOff x="7132320" y="3108959"/>
            <a:chExt cx="1761480" cy="2540520"/>
          </a:xfrm>
        </p:grpSpPr>
        <p:sp>
          <p:nvSpPr>
            <p:cNvPr id="219" name="Freeform 218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F60BD6-5704-49B7-9466-AF59D5E4BC33}"/>
                  </a:ext>
                </a:extLst>
              </p14:cNvPr>
              <p14:cNvContentPartPr/>
              <p14:nvPr/>
            </p14:nvContentPartPr>
            <p14:xfrm>
              <a:off x="2083287" y="540137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F60BD6-5704-49B7-9466-AF59D5E4B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5647" y="538337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776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787674" y="1112472"/>
            <a:ext cx="1645560" cy="756675"/>
            <a:chOff x="5408878" y="2374547"/>
            <a:chExt cx="1645560" cy="756675"/>
          </a:xfrm>
        </p:grpSpPr>
        <p:grpSp>
          <p:nvGrpSpPr>
            <p:cNvPr id="145" name="Group 144" descr="28§display§\lambda_2 = 0.354 §svg§600§FALSE" title="TexMaths"/>
            <p:cNvGrpSpPr/>
            <p:nvPr/>
          </p:nvGrpSpPr>
          <p:grpSpPr>
            <a:xfrm>
              <a:off x="5408878" y="2831342"/>
              <a:ext cx="1645560" cy="299880"/>
              <a:chOff x="7680960" y="1875960"/>
              <a:chExt cx="1645560" cy="299880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7680960" y="1875960"/>
                <a:ext cx="1645560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572" h="834">
                    <a:moveTo>
                      <a:pt x="2285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4572" y="0"/>
                    </a:lnTo>
                    <a:lnTo>
                      <a:pt x="457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700040" y="1875960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7903799" y="2009880"/>
                <a:ext cx="11052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8" h="459">
                    <a:moveTo>
                      <a:pt x="308" y="333"/>
                    </a:moveTo>
                    <a:lnTo>
                      <a:pt x="283" y="333"/>
                    </a:lnTo>
                    <a:cubicBezTo>
                      <a:pt x="283" y="350"/>
                      <a:pt x="274" y="389"/>
                      <a:pt x="266" y="397"/>
                    </a:cubicBezTo>
                    <a:cubicBezTo>
                      <a:pt x="260" y="400"/>
                      <a:pt x="207" y="400"/>
                      <a:pt x="196" y="400"/>
                    </a:cubicBezTo>
                    <a:lnTo>
                      <a:pt x="70" y="400"/>
                    </a:lnTo>
                    <a:cubicBezTo>
                      <a:pt x="143" y="336"/>
                      <a:pt x="165" y="316"/>
                      <a:pt x="207" y="285"/>
                    </a:cubicBezTo>
                    <a:cubicBezTo>
                      <a:pt x="260" y="243"/>
                      <a:pt x="308" y="202"/>
                      <a:pt x="308" y="134"/>
                    </a:cubicBezTo>
                    <a:cubicBezTo>
                      <a:pt x="308" y="50"/>
                      <a:pt x="232" y="0"/>
                      <a:pt x="146" y="0"/>
                    </a:cubicBezTo>
                    <a:cubicBezTo>
                      <a:pt x="59" y="0"/>
                      <a:pt x="0" y="62"/>
                      <a:pt x="0" y="123"/>
                    </a:cubicBezTo>
                    <a:cubicBezTo>
                      <a:pt x="0" y="160"/>
                      <a:pt x="31" y="162"/>
                      <a:pt x="36" y="162"/>
                    </a:cubicBezTo>
                    <a:cubicBezTo>
                      <a:pt x="53" y="162"/>
                      <a:pt x="73" y="151"/>
                      <a:pt x="73" y="126"/>
                    </a:cubicBezTo>
                    <a:cubicBezTo>
                      <a:pt x="73" y="115"/>
                      <a:pt x="70" y="90"/>
                      <a:pt x="34" y="90"/>
                    </a:cubicBezTo>
                    <a:cubicBezTo>
                      <a:pt x="53" y="39"/>
                      <a:pt x="101" y="25"/>
                      <a:pt x="134" y="25"/>
                    </a:cubicBezTo>
                    <a:cubicBezTo>
                      <a:pt x="204" y="25"/>
                      <a:pt x="241" y="78"/>
                      <a:pt x="241" y="134"/>
                    </a:cubicBezTo>
                    <a:cubicBezTo>
                      <a:pt x="241" y="196"/>
                      <a:pt x="196" y="243"/>
                      <a:pt x="174" y="269"/>
                    </a:cubicBezTo>
                    <a:lnTo>
                      <a:pt x="6" y="434"/>
                    </a:lnTo>
                    <a:cubicBezTo>
                      <a:pt x="0" y="439"/>
                      <a:pt x="0" y="439"/>
                      <a:pt x="0" y="459"/>
                    </a:cubicBezTo>
                    <a:lnTo>
                      <a:pt x="286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8164800" y="1991880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8532720" y="1886040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8726040" y="2084400"/>
                <a:ext cx="37800" cy="37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" h="106">
                    <a:moveTo>
                      <a:pt x="106" y="53"/>
                    </a:moveTo>
                    <a:cubicBezTo>
                      <a:pt x="106" y="25"/>
                      <a:pt x="84" y="0"/>
                      <a:pt x="53" y="0"/>
                    </a:cubicBezTo>
                    <a:cubicBezTo>
                      <a:pt x="25" y="0"/>
                      <a:pt x="0" y="25"/>
                      <a:pt x="0" y="53"/>
                    </a:cubicBezTo>
                    <a:cubicBezTo>
                      <a:pt x="0" y="84"/>
                      <a:pt x="25" y="106"/>
                      <a:pt x="53" y="106"/>
                    </a:cubicBezTo>
                    <a:cubicBezTo>
                      <a:pt x="84" y="106"/>
                      <a:pt x="106" y="84"/>
                      <a:pt x="106" y="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8808840" y="1886040"/>
                <a:ext cx="1479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2" h="680">
                    <a:moveTo>
                      <a:pt x="246" y="311"/>
                    </a:moveTo>
                    <a:cubicBezTo>
                      <a:pt x="328" y="283"/>
                      <a:pt x="384" y="215"/>
                      <a:pt x="384" y="137"/>
                    </a:cubicBezTo>
                    <a:cubicBezTo>
                      <a:pt x="384" y="56"/>
                      <a:pt x="297" y="0"/>
                      <a:pt x="202" y="0"/>
                    </a:cubicBezTo>
                    <a:cubicBezTo>
                      <a:pt x="101" y="0"/>
                      <a:pt x="28" y="59"/>
                      <a:pt x="28" y="134"/>
                    </a:cubicBezTo>
                    <a:cubicBezTo>
                      <a:pt x="28" y="168"/>
                      <a:pt x="48" y="185"/>
                      <a:pt x="78" y="185"/>
                    </a:cubicBezTo>
                    <a:cubicBezTo>
                      <a:pt x="109" y="185"/>
                      <a:pt x="129" y="165"/>
                      <a:pt x="129" y="134"/>
                    </a:cubicBezTo>
                    <a:cubicBezTo>
                      <a:pt x="129" y="87"/>
                      <a:pt x="81" y="87"/>
                      <a:pt x="67" y="87"/>
                    </a:cubicBezTo>
                    <a:cubicBezTo>
                      <a:pt x="98" y="36"/>
                      <a:pt x="162" y="25"/>
                      <a:pt x="199" y="25"/>
                    </a:cubicBezTo>
                    <a:cubicBezTo>
                      <a:pt x="238" y="25"/>
                      <a:pt x="294" y="48"/>
                      <a:pt x="294" y="134"/>
                    </a:cubicBezTo>
                    <a:cubicBezTo>
                      <a:pt x="294" y="148"/>
                      <a:pt x="291" y="204"/>
                      <a:pt x="266" y="249"/>
                    </a:cubicBezTo>
                    <a:cubicBezTo>
                      <a:pt x="235" y="297"/>
                      <a:pt x="202" y="299"/>
                      <a:pt x="176" y="299"/>
                    </a:cubicBezTo>
                    <a:cubicBezTo>
                      <a:pt x="171" y="299"/>
                      <a:pt x="146" y="302"/>
                      <a:pt x="140" y="302"/>
                    </a:cubicBezTo>
                    <a:cubicBezTo>
                      <a:pt x="132" y="302"/>
                      <a:pt x="123" y="305"/>
                      <a:pt x="123" y="313"/>
                    </a:cubicBezTo>
                    <a:cubicBezTo>
                      <a:pt x="123" y="325"/>
                      <a:pt x="132" y="325"/>
                      <a:pt x="148" y="325"/>
                    </a:cubicBezTo>
                    <a:lnTo>
                      <a:pt x="190" y="325"/>
                    </a:lnTo>
                    <a:cubicBezTo>
                      <a:pt x="272" y="325"/>
                      <a:pt x="308" y="392"/>
                      <a:pt x="308" y="490"/>
                    </a:cubicBezTo>
                    <a:cubicBezTo>
                      <a:pt x="308" y="624"/>
                      <a:pt x="241" y="652"/>
                      <a:pt x="196" y="652"/>
                    </a:cubicBezTo>
                    <a:cubicBezTo>
                      <a:pt x="154" y="652"/>
                      <a:pt x="81" y="635"/>
                      <a:pt x="45" y="577"/>
                    </a:cubicBezTo>
                    <a:cubicBezTo>
                      <a:pt x="81" y="582"/>
                      <a:pt x="112" y="560"/>
                      <a:pt x="112" y="523"/>
                    </a:cubicBezTo>
                    <a:cubicBezTo>
                      <a:pt x="112" y="487"/>
                      <a:pt x="84" y="467"/>
                      <a:pt x="56" y="467"/>
                    </a:cubicBezTo>
                    <a:cubicBezTo>
                      <a:pt x="31" y="467"/>
                      <a:pt x="0" y="481"/>
                      <a:pt x="0" y="523"/>
                    </a:cubicBezTo>
                    <a:cubicBezTo>
                      <a:pt x="0" y="616"/>
                      <a:pt x="92" y="680"/>
                      <a:pt x="199" y="680"/>
                    </a:cubicBezTo>
                    <a:cubicBezTo>
                      <a:pt x="322" y="680"/>
                      <a:pt x="412" y="591"/>
                      <a:pt x="412" y="490"/>
                    </a:cubicBezTo>
                    <a:cubicBezTo>
                      <a:pt x="412" y="409"/>
                      <a:pt x="350" y="330"/>
                      <a:pt x="24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8989200" y="1886040"/>
                <a:ext cx="14184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" h="680">
                    <a:moveTo>
                      <a:pt x="395" y="459"/>
                    </a:moveTo>
                    <a:cubicBezTo>
                      <a:pt x="395" y="341"/>
                      <a:pt x="314" y="243"/>
                      <a:pt x="207" y="243"/>
                    </a:cubicBezTo>
                    <a:cubicBezTo>
                      <a:pt x="160" y="243"/>
                      <a:pt x="118" y="257"/>
                      <a:pt x="81" y="294"/>
                    </a:cubicBezTo>
                    <a:lnTo>
                      <a:pt x="81" y="101"/>
                    </a:lnTo>
                    <a:cubicBezTo>
                      <a:pt x="101" y="106"/>
                      <a:pt x="134" y="115"/>
                      <a:pt x="165" y="115"/>
                    </a:cubicBezTo>
                    <a:cubicBezTo>
                      <a:pt x="288" y="115"/>
                      <a:pt x="356" y="22"/>
                      <a:pt x="356" y="11"/>
                    </a:cubicBezTo>
                    <a:cubicBezTo>
                      <a:pt x="356" y="6"/>
                      <a:pt x="353" y="0"/>
                      <a:pt x="347" y="0"/>
                    </a:cubicBezTo>
                    <a:cubicBezTo>
                      <a:pt x="347" y="0"/>
                      <a:pt x="344" y="0"/>
                      <a:pt x="339" y="3"/>
                    </a:cubicBezTo>
                    <a:cubicBezTo>
                      <a:pt x="319" y="11"/>
                      <a:pt x="272" y="31"/>
                      <a:pt x="204" y="31"/>
                    </a:cubicBezTo>
                    <a:cubicBezTo>
                      <a:pt x="165" y="31"/>
                      <a:pt x="118" y="25"/>
                      <a:pt x="73" y="3"/>
                    </a:cubicBezTo>
                    <a:cubicBezTo>
                      <a:pt x="64" y="0"/>
                      <a:pt x="62" y="0"/>
                      <a:pt x="62" y="0"/>
                    </a:cubicBezTo>
                    <a:cubicBezTo>
                      <a:pt x="50" y="0"/>
                      <a:pt x="50" y="8"/>
                      <a:pt x="50" y="25"/>
                    </a:cubicBezTo>
                    <a:lnTo>
                      <a:pt x="50" y="316"/>
                    </a:lnTo>
                    <a:cubicBezTo>
                      <a:pt x="50" y="336"/>
                      <a:pt x="50" y="341"/>
                      <a:pt x="64" y="341"/>
                    </a:cubicBezTo>
                    <a:cubicBezTo>
                      <a:pt x="70" y="341"/>
                      <a:pt x="73" y="339"/>
                      <a:pt x="78" y="333"/>
                    </a:cubicBezTo>
                    <a:cubicBezTo>
                      <a:pt x="90" y="319"/>
                      <a:pt x="126" y="266"/>
                      <a:pt x="204" y="266"/>
                    </a:cubicBezTo>
                    <a:cubicBezTo>
                      <a:pt x="258" y="266"/>
                      <a:pt x="283" y="311"/>
                      <a:pt x="288" y="327"/>
                    </a:cubicBezTo>
                    <a:cubicBezTo>
                      <a:pt x="305" y="364"/>
                      <a:pt x="308" y="403"/>
                      <a:pt x="308" y="453"/>
                    </a:cubicBezTo>
                    <a:cubicBezTo>
                      <a:pt x="308" y="487"/>
                      <a:pt x="308" y="546"/>
                      <a:pt x="283" y="588"/>
                    </a:cubicBezTo>
                    <a:cubicBezTo>
                      <a:pt x="260" y="627"/>
                      <a:pt x="224" y="652"/>
                      <a:pt x="176" y="652"/>
                    </a:cubicBezTo>
                    <a:cubicBezTo>
                      <a:pt x="106" y="652"/>
                      <a:pt x="48" y="599"/>
                      <a:pt x="31" y="540"/>
                    </a:cubicBezTo>
                    <a:cubicBezTo>
                      <a:pt x="34" y="543"/>
                      <a:pt x="36" y="543"/>
                      <a:pt x="48" y="543"/>
                    </a:cubicBezTo>
                    <a:cubicBezTo>
                      <a:pt x="81" y="543"/>
                      <a:pt x="98" y="518"/>
                      <a:pt x="98" y="495"/>
                    </a:cubicBezTo>
                    <a:cubicBezTo>
                      <a:pt x="98" y="470"/>
                      <a:pt x="81" y="448"/>
                      <a:pt x="48" y="448"/>
                    </a:cubicBezTo>
                    <a:cubicBezTo>
                      <a:pt x="34" y="448"/>
                      <a:pt x="0" y="453"/>
                      <a:pt x="0" y="498"/>
                    </a:cubicBezTo>
                    <a:cubicBezTo>
                      <a:pt x="0" y="585"/>
                      <a:pt x="67" y="680"/>
                      <a:pt x="179" y="680"/>
                    </a:cubicBezTo>
                    <a:cubicBezTo>
                      <a:pt x="294" y="680"/>
                      <a:pt x="395" y="585"/>
                      <a:pt x="395" y="4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9158400" y="1882080"/>
                <a:ext cx="158040" cy="240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669">
                    <a:moveTo>
                      <a:pt x="263" y="507"/>
                    </a:moveTo>
                    <a:lnTo>
                      <a:pt x="263" y="591"/>
                    </a:lnTo>
                    <a:cubicBezTo>
                      <a:pt x="263" y="627"/>
                      <a:pt x="260" y="638"/>
                      <a:pt x="188" y="638"/>
                    </a:cubicBezTo>
                    <a:lnTo>
                      <a:pt x="168" y="638"/>
                    </a:lnTo>
                    <a:lnTo>
                      <a:pt x="168" y="669"/>
                    </a:lnTo>
                    <a:cubicBezTo>
                      <a:pt x="207" y="666"/>
                      <a:pt x="260" y="666"/>
                      <a:pt x="302" y="666"/>
                    </a:cubicBezTo>
                    <a:cubicBezTo>
                      <a:pt x="342" y="666"/>
                      <a:pt x="395" y="666"/>
                      <a:pt x="437" y="669"/>
                    </a:cubicBezTo>
                    <a:lnTo>
                      <a:pt x="437" y="638"/>
                    </a:lnTo>
                    <a:lnTo>
                      <a:pt x="414" y="638"/>
                    </a:lnTo>
                    <a:cubicBezTo>
                      <a:pt x="342" y="638"/>
                      <a:pt x="339" y="627"/>
                      <a:pt x="339" y="591"/>
                    </a:cubicBezTo>
                    <a:lnTo>
                      <a:pt x="339" y="507"/>
                    </a:lnTo>
                    <a:lnTo>
                      <a:pt x="440" y="507"/>
                    </a:lnTo>
                    <a:lnTo>
                      <a:pt x="440" y="476"/>
                    </a:lnTo>
                    <a:lnTo>
                      <a:pt x="339" y="476"/>
                    </a:lnTo>
                    <a:lnTo>
                      <a:pt x="339" y="25"/>
                    </a:lnTo>
                    <a:cubicBezTo>
                      <a:pt x="339" y="6"/>
                      <a:pt x="339" y="0"/>
                      <a:pt x="325" y="0"/>
                    </a:cubicBezTo>
                    <a:cubicBezTo>
                      <a:pt x="314" y="0"/>
                      <a:pt x="311" y="0"/>
                      <a:pt x="305" y="11"/>
                    </a:cubicBezTo>
                    <a:lnTo>
                      <a:pt x="0" y="476"/>
                    </a:lnTo>
                    <a:lnTo>
                      <a:pt x="0" y="507"/>
                    </a:lnTo>
                    <a:close/>
                    <a:moveTo>
                      <a:pt x="269" y="476"/>
                    </a:moveTo>
                    <a:lnTo>
                      <a:pt x="28" y="476"/>
                    </a:lnTo>
                    <a:lnTo>
                      <a:pt x="26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  <p:grpSp>
          <p:nvGrpSpPr>
            <p:cNvPr id="146" name="Group 145" descr="28§display§\lambda_1 = 0§svg§600§FALSE" title="TexMaths"/>
            <p:cNvGrpSpPr/>
            <p:nvPr/>
          </p:nvGrpSpPr>
          <p:grpSpPr>
            <a:xfrm>
              <a:off x="5437230" y="2374547"/>
              <a:ext cx="1015559" cy="299880"/>
              <a:chOff x="7680960" y="1371599"/>
              <a:chExt cx="1015559" cy="299880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7680960" y="1371599"/>
                <a:ext cx="1015559" cy="299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822" h="834">
                    <a:moveTo>
                      <a:pt x="1411" y="834"/>
                    </a:moveTo>
                    <a:lnTo>
                      <a:pt x="0" y="834"/>
                    </a:lnTo>
                    <a:lnTo>
                      <a:pt x="0" y="0"/>
                    </a:lnTo>
                    <a:lnTo>
                      <a:pt x="2822" y="0"/>
                    </a:lnTo>
                    <a:lnTo>
                      <a:pt x="2822" y="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7700040" y="1371599"/>
                <a:ext cx="176040" cy="250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697">
                    <a:moveTo>
                      <a:pt x="300" y="397"/>
                    </a:moveTo>
                    <a:cubicBezTo>
                      <a:pt x="342" y="501"/>
                      <a:pt x="389" y="652"/>
                      <a:pt x="406" y="674"/>
                    </a:cubicBezTo>
                    <a:cubicBezTo>
                      <a:pt x="420" y="697"/>
                      <a:pt x="431" y="697"/>
                      <a:pt x="456" y="697"/>
                    </a:cubicBezTo>
                    <a:lnTo>
                      <a:pt x="479" y="697"/>
                    </a:lnTo>
                    <a:cubicBezTo>
                      <a:pt x="490" y="694"/>
                      <a:pt x="490" y="688"/>
                      <a:pt x="490" y="686"/>
                    </a:cubicBezTo>
                    <a:cubicBezTo>
                      <a:pt x="490" y="683"/>
                      <a:pt x="487" y="680"/>
                      <a:pt x="484" y="677"/>
                    </a:cubicBezTo>
                    <a:cubicBezTo>
                      <a:pt x="476" y="666"/>
                      <a:pt x="470" y="652"/>
                      <a:pt x="462" y="632"/>
                    </a:cubicBezTo>
                    <a:lnTo>
                      <a:pt x="260" y="70"/>
                    </a:lnTo>
                    <a:cubicBezTo>
                      <a:pt x="241" y="14"/>
                      <a:pt x="185" y="0"/>
                      <a:pt x="140" y="0"/>
                    </a:cubicBezTo>
                    <a:cubicBezTo>
                      <a:pt x="134" y="0"/>
                      <a:pt x="120" y="0"/>
                      <a:pt x="120" y="11"/>
                    </a:cubicBezTo>
                    <a:cubicBezTo>
                      <a:pt x="120" y="20"/>
                      <a:pt x="129" y="20"/>
                      <a:pt x="132" y="20"/>
                    </a:cubicBezTo>
                    <a:cubicBezTo>
                      <a:pt x="162" y="28"/>
                      <a:pt x="171" y="34"/>
                      <a:pt x="196" y="101"/>
                    </a:cubicBezTo>
                    <a:lnTo>
                      <a:pt x="291" y="369"/>
                    </a:lnTo>
                    <a:lnTo>
                      <a:pt x="17" y="638"/>
                    </a:lnTo>
                    <a:cubicBezTo>
                      <a:pt x="6" y="652"/>
                      <a:pt x="0" y="658"/>
                      <a:pt x="0" y="669"/>
                    </a:cubicBezTo>
                    <a:cubicBezTo>
                      <a:pt x="0" y="686"/>
                      <a:pt x="14" y="697"/>
                      <a:pt x="31" y="697"/>
                    </a:cubicBezTo>
                    <a:cubicBezTo>
                      <a:pt x="45" y="697"/>
                      <a:pt x="53" y="688"/>
                      <a:pt x="62" y="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7914959" y="1505519"/>
                <a:ext cx="91440" cy="16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5" h="459">
                    <a:moveTo>
                      <a:pt x="157" y="20"/>
                    </a:moveTo>
                    <a:cubicBezTo>
                      <a:pt x="157" y="0"/>
                      <a:pt x="157" y="0"/>
                      <a:pt x="137" y="0"/>
                    </a:cubicBezTo>
                    <a:cubicBezTo>
                      <a:pt x="92" y="45"/>
                      <a:pt x="28" y="45"/>
                      <a:pt x="0" y="45"/>
                    </a:cubicBezTo>
                    <a:lnTo>
                      <a:pt x="0" y="70"/>
                    </a:lnTo>
                    <a:cubicBezTo>
                      <a:pt x="17" y="70"/>
                      <a:pt x="62" y="70"/>
                      <a:pt x="101" y="50"/>
                    </a:cubicBezTo>
                    <a:lnTo>
                      <a:pt x="101" y="403"/>
                    </a:lnTo>
                    <a:cubicBezTo>
                      <a:pt x="101" y="425"/>
                      <a:pt x="101" y="434"/>
                      <a:pt x="31" y="434"/>
                    </a:cubicBezTo>
                    <a:lnTo>
                      <a:pt x="6" y="434"/>
                    </a:lnTo>
                    <a:lnTo>
                      <a:pt x="6" y="459"/>
                    </a:lnTo>
                    <a:cubicBezTo>
                      <a:pt x="17" y="459"/>
                      <a:pt x="104" y="456"/>
                      <a:pt x="129" y="456"/>
                    </a:cubicBezTo>
                    <a:cubicBezTo>
                      <a:pt x="151" y="456"/>
                      <a:pt x="238" y="459"/>
                      <a:pt x="255" y="459"/>
                    </a:cubicBezTo>
                    <a:lnTo>
                      <a:pt x="255" y="434"/>
                    </a:lnTo>
                    <a:lnTo>
                      <a:pt x="227" y="434"/>
                    </a:lnTo>
                    <a:cubicBezTo>
                      <a:pt x="157" y="434"/>
                      <a:pt x="157" y="425"/>
                      <a:pt x="157" y="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8164800" y="1487519"/>
                <a:ext cx="236520" cy="83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8" h="232">
                    <a:moveTo>
                      <a:pt x="624" y="39"/>
                    </a:moveTo>
                    <a:cubicBezTo>
                      <a:pt x="638" y="39"/>
                      <a:pt x="658" y="39"/>
                      <a:pt x="658" y="20"/>
                    </a:cubicBezTo>
                    <a:cubicBezTo>
                      <a:pt x="658" y="0"/>
                      <a:pt x="638" y="0"/>
                      <a:pt x="624" y="0"/>
                    </a:cubicBezTo>
                    <a:lnTo>
                      <a:pt x="34" y="0"/>
                    </a:ln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lose/>
                    <a:moveTo>
                      <a:pt x="624" y="232"/>
                    </a:moveTo>
                    <a:cubicBezTo>
                      <a:pt x="638" y="232"/>
                      <a:pt x="658" y="232"/>
                      <a:pt x="658" y="213"/>
                    </a:cubicBezTo>
                    <a:cubicBezTo>
                      <a:pt x="658" y="193"/>
                      <a:pt x="638" y="193"/>
                      <a:pt x="624" y="193"/>
                    </a:cubicBezTo>
                    <a:lnTo>
                      <a:pt x="34" y="193"/>
                    </a:lnTo>
                    <a:cubicBezTo>
                      <a:pt x="20" y="193"/>
                      <a:pt x="0" y="193"/>
                      <a:pt x="0" y="213"/>
                    </a:cubicBezTo>
                    <a:cubicBezTo>
                      <a:pt x="0" y="232"/>
                      <a:pt x="20" y="232"/>
                      <a:pt x="3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8532720" y="1381679"/>
                <a:ext cx="149760" cy="244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7" h="680">
                    <a:moveTo>
                      <a:pt x="417" y="341"/>
                    </a:moveTo>
                    <a:cubicBezTo>
                      <a:pt x="417" y="263"/>
                      <a:pt x="412" y="185"/>
                      <a:pt x="378" y="112"/>
                    </a:cubicBezTo>
                    <a:cubicBezTo>
                      <a:pt x="333" y="17"/>
                      <a:pt x="252" y="0"/>
                      <a:pt x="210" y="0"/>
                    </a:cubicBezTo>
                    <a:cubicBezTo>
                      <a:pt x="148" y="0"/>
                      <a:pt x="78" y="25"/>
                      <a:pt x="36" y="118"/>
                    </a:cubicBezTo>
                    <a:cubicBezTo>
                      <a:pt x="6" y="185"/>
                      <a:pt x="0" y="263"/>
                      <a:pt x="0" y="341"/>
                    </a:cubicBezTo>
                    <a:cubicBezTo>
                      <a:pt x="0" y="417"/>
                      <a:pt x="3" y="504"/>
                      <a:pt x="45" y="579"/>
                    </a:cubicBezTo>
                    <a:cubicBezTo>
                      <a:pt x="87" y="660"/>
                      <a:pt x="160" y="680"/>
                      <a:pt x="207" y="680"/>
                    </a:cubicBezTo>
                    <a:cubicBezTo>
                      <a:pt x="260" y="680"/>
                      <a:pt x="336" y="658"/>
                      <a:pt x="381" y="565"/>
                    </a:cubicBezTo>
                    <a:cubicBezTo>
                      <a:pt x="412" y="498"/>
                      <a:pt x="417" y="420"/>
                      <a:pt x="417" y="341"/>
                    </a:cubicBezTo>
                    <a:close/>
                    <a:moveTo>
                      <a:pt x="207" y="658"/>
                    </a:moveTo>
                    <a:cubicBezTo>
                      <a:pt x="171" y="658"/>
                      <a:pt x="112" y="632"/>
                      <a:pt x="92" y="537"/>
                    </a:cubicBezTo>
                    <a:cubicBezTo>
                      <a:pt x="81" y="479"/>
                      <a:pt x="81" y="389"/>
                      <a:pt x="81" y="330"/>
                    </a:cubicBezTo>
                    <a:cubicBezTo>
                      <a:pt x="81" y="266"/>
                      <a:pt x="81" y="202"/>
                      <a:pt x="90" y="148"/>
                    </a:cubicBezTo>
                    <a:cubicBezTo>
                      <a:pt x="109" y="31"/>
                      <a:pt x="182" y="22"/>
                      <a:pt x="207" y="22"/>
                    </a:cubicBezTo>
                    <a:cubicBezTo>
                      <a:pt x="241" y="22"/>
                      <a:pt x="305" y="39"/>
                      <a:pt x="325" y="137"/>
                    </a:cubicBezTo>
                    <a:cubicBezTo>
                      <a:pt x="336" y="193"/>
                      <a:pt x="336" y="269"/>
                      <a:pt x="336" y="330"/>
                    </a:cubicBezTo>
                    <a:cubicBezTo>
                      <a:pt x="336" y="403"/>
                      <a:pt x="336" y="470"/>
                      <a:pt x="325" y="535"/>
                    </a:cubicBezTo>
                    <a:cubicBezTo>
                      <a:pt x="308" y="627"/>
                      <a:pt x="252" y="658"/>
                      <a:pt x="207" y="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Ctr="0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200" b="0" i="0" u="none" strike="noStrike" kern="1200" cap="none">
                  <a:ln>
                    <a:noFill/>
                  </a:ln>
                  <a:latin typeface="Liberation Sans" pitchFamily="18"/>
                  <a:ea typeface="Noto Sans CJK SC Regular" pitchFamily="2"/>
                  <a:cs typeface="Lohit Devanagari" pitchFamily="2"/>
                </a:endParaRPr>
              </a:p>
            </p:txBody>
          </p:sp>
        </p:grp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48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77" name="Freeform 76"/>
          <p:cNvSpPr/>
          <p:nvPr/>
        </p:nvSpPr>
        <p:spPr>
          <a:xfrm rot="1747800">
            <a:off x="1453124" y="1437493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78" name="Freeform 77"/>
          <p:cNvSpPr/>
          <p:nvPr/>
        </p:nvSpPr>
        <p:spPr>
          <a:xfrm rot="1747800">
            <a:off x="2073764" y="18637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79" name="Straight Arrow Connector 78"/>
          <p:cNvCxnSpPr>
            <a:stCxn id="81" idx="5"/>
            <a:endCxn id="77" idx="9"/>
          </p:cNvCxnSpPr>
          <p:nvPr/>
        </p:nvCxnSpPr>
        <p:spPr>
          <a:xfrm flipV="1">
            <a:off x="1600753" y="1796288"/>
            <a:ext cx="85262" cy="119221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0" name="Straight Arrow Connector 79"/>
          <p:cNvCxnSpPr>
            <a:stCxn id="77" idx="10"/>
            <a:endCxn id="78" idx="6"/>
          </p:cNvCxnSpPr>
          <p:nvPr/>
        </p:nvCxnSpPr>
        <p:spPr>
          <a:xfrm>
            <a:off x="1795753" y="1709398"/>
            <a:ext cx="301142" cy="24819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1" name="Freeform 80"/>
          <p:cNvSpPr/>
          <p:nvPr/>
        </p:nvSpPr>
        <p:spPr>
          <a:xfrm rot="1747800">
            <a:off x="1467884" y="298153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2" name="Freeform 81"/>
          <p:cNvSpPr/>
          <p:nvPr/>
        </p:nvSpPr>
        <p:spPr>
          <a:xfrm rot="1747800">
            <a:off x="1428644" y="229105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3" name="Straight Arrow Connector 82"/>
          <p:cNvCxnSpPr>
            <a:stCxn id="77" idx="8"/>
            <a:endCxn id="82" idx="4"/>
          </p:cNvCxnSpPr>
          <p:nvPr/>
        </p:nvCxnSpPr>
        <p:spPr>
          <a:xfrm>
            <a:off x="1546979" y="1780122"/>
            <a:ext cx="153570" cy="53406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4" name="Straight Arrow Connector 83"/>
          <p:cNvCxnSpPr>
            <a:stCxn id="78" idx="8"/>
            <a:endCxn id="81" idx="4"/>
          </p:cNvCxnSpPr>
          <p:nvPr/>
        </p:nvCxnSpPr>
        <p:spPr>
          <a:xfrm flipH="1">
            <a:off x="1739789" y="2206363"/>
            <a:ext cx="427830" cy="7983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5" name="Straight Arrow Connector 84"/>
          <p:cNvCxnSpPr>
            <a:stCxn id="101" idx="0"/>
          </p:cNvCxnSpPr>
          <p:nvPr/>
        </p:nvCxnSpPr>
        <p:spPr>
          <a:xfrm flipV="1">
            <a:off x="1631339" y="2562840"/>
            <a:ext cx="175860" cy="42552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Straight Arrow Connector 85"/>
          <p:cNvCxnSpPr>
            <a:stCxn id="82" idx="11"/>
            <a:endCxn id="78" idx="7"/>
          </p:cNvCxnSpPr>
          <p:nvPr/>
        </p:nvCxnSpPr>
        <p:spPr>
          <a:xfrm flipV="1">
            <a:off x="1787439" y="2096625"/>
            <a:ext cx="293290" cy="32729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87" name="Freeform 86"/>
          <p:cNvSpPr/>
          <p:nvPr/>
        </p:nvSpPr>
        <p:spPr>
          <a:xfrm rot="1130400">
            <a:off x="4346947" y="1896048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88" name="Freeform 87"/>
          <p:cNvSpPr/>
          <p:nvPr/>
        </p:nvSpPr>
        <p:spPr>
          <a:xfrm rot="1130400">
            <a:off x="4974900" y="1571361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89" name="Straight Arrow Connector 88"/>
          <p:cNvCxnSpPr>
            <a:stCxn id="91" idx="5"/>
            <a:endCxn id="87" idx="9"/>
          </p:cNvCxnSpPr>
          <p:nvPr/>
        </p:nvCxnSpPr>
        <p:spPr>
          <a:xfrm flipH="1" flipV="1">
            <a:off x="4610458" y="2243080"/>
            <a:ext cx="482047" cy="31755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0" name="Straight Arrow Connector 89"/>
          <p:cNvCxnSpPr>
            <a:endCxn id="88" idx="7"/>
          </p:cNvCxnSpPr>
          <p:nvPr/>
        </p:nvCxnSpPr>
        <p:spPr>
          <a:xfrm flipV="1">
            <a:off x="4673626" y="1834872"/>
            <a:ext cx="320002" cy="27629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1" name="Freeform 90"/>
          <p:cNvSpPr/>
          <p:nvPr/>
        </p:nvSpPr>
        <p:spPr>
          <a:xfrm rot="1130400">
            <a:off x="4990256" y="2541906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92" name="Freeform 91"/>
          <p:cNvSpPr/>
          <p:nvPr/>
        </p:nvSpPr>
        <p:spPr>
          <a:xfrm rot="1130400">
            <a:off x="5018399" y="3076444"/>
            <a:ext cx="365760" cy="365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422072" y="2251282"/>
            <a:ext cx="655880" cy="92540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4" name="Straight Arrow Connector 93"/>
          <p:cNvCxnSpPr/>
          <p:nvPr/>
        </p:nvCxnSpPr>
        <p:spPr>
          <a:xfrm>
            <a:off x="5110465" y="1862279"/>
            <a:ext cx="98877" cy="7257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5" name="Straight Arrow Connector 94"/>
          <p:cNvCxnSpPr/>
          <p:nvPr/>
        </p:nvCxnSpPr>
        <p:spPr>
          <a:xfrm>
            <a:off x="5102440" y="2878581"/>
            <a:ext cx="138390" cy="28766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6" name="Straight Arrow Connector 95"/>
          <p:cNvCxnSpPr>
            <a:stCxn id="103" idx="3"/>
            <a:endCxn id="88" idx="1"/>
          </p:cNvCxnSpPr>
          <p:nvPr/>
        </p:nvCxnSpPr>
        <p:spPr>
          <a:xfrm flipH="1" flipV="1">
            <a:off x="5330862" y="1813298"/>
            <a:ext cx="54491" cy="14419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97" name="Straight Arrow Connector 96"/>
          <p:cNvCxnSpPr>
            <a:stCxn id="78" idx="11"/>
            <a:endCxn id="87" idx="6"/>
          </p:cNvCxnSpPr>
          <p:nvPr/>
        </p:nvCxnSpPr>
        <p:spPr>
          <a:xfrm>
            <a:off x="2432559" y="1996603"/>
            <a:ext cx="1924186" cy="2326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98" name="TextBox 97"/>
          <p:cNvSpPr txBox="1"/>
          <p:nvPr/>
        </p:nvSpPr>
        <p:spPr>
          <a:xfrm>
            <a:off x="2089080" y="1872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13440" y="144072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77439" y="2304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77799" y="298836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407147" y="190143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78273" y="3082125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19596" y="1556563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06364" y="2491286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6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457200" y="4600079"/>
            <a:ext cx="64008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340056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40360" y="4913279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</a:t>
            </a:r>
          </a:p>
        </p:txBody>
      </p:sp>
      <p:sp>
        <p:nvSpPr>
          <p:cNvPr id="109" name="Straight Connector 108"/>
          <p:cNvSpPr/>
          <p:nvPr/>
        </p:nvSpPr>
        <p:spPr>
          <a:xfrm>
            <a:off x="458891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4872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0.247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201279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61080" y="4913279"/>
            <a:ext cx="7506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0.383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63692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88719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-0.383</a:t>
            </a:r>
          </a:p>
        </p:txBody>
      </p:sp>
      <p:sp>
        <p:nvSpPr>
          <p:cNvPr id="115" name="Straight Connector 114"/>
          <p:cNvSpPr/>
          <p:nvPr/>
        </p:nvSpPr>
        <p:spPr>
          <a:xfrm>
            <a:off x="2249280" y="4436640"/>
            <a:ext cx="0" cy="457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09080" y="4913279"/>
            <a:ext cx="82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rPr>
              <a:t>-0.247</a:t>
            </a:r>
          </a:p>
        </p:txBody>
      </p:sp>
      <p:sp>
        <p:nvSpPr>
          <p:cNvPr id="117" name="Straight Connector 116"/>
          <p:cNvSpPr/>
          <p:nvPr/>
        </p:nvSpPr>
        <p:spPr>
          <a:xfrm>
            <a:off x="4588919" y="115281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5213045" y="1522102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1630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2242440" y="1097280"/>
            <a:ext cx="0" cy="32004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Lohit Devanagari" pitchFamily="2"/>
            </a:endParaRPr>
          </a:p>
        </p:txBody>
      </p:sp>
      <p:grpSp>
        <p:nvGrpSpPr>
          <p:cNvPr id="145" name="Group 144" descr="28§display§\lambda_2 = 0.354 §svg§600§FALSE" title="TexMaths"/>
          <p:cNvGrpSpPr/>
          <p:nvPr/>
        </p:nvGrpSpPr>
        <p:grpSpPr>
          <a:xfrm>
            <a:off x="6787674" y="1569267"/>
            <a:ext cx="1645560" cy="299880"/>
            <a:chOff x="7680960" y="1875960"/>
            <a:chExt cx="1645560" cy="299880"/>
          </a:xfrm>
        </p:grpSpPr>
        <p:sp>
          <p:nvSpPr>
            <p:cNvPr id="152" name="Freeform 151"/>
            <p:cNvSpPr/>
            <p:nvPr/>
          </p:nvSpPr>
          <p:spPr>
            <a:xfrm>
              <a:off x="7680960" y="1875960"/>
              <a:ext cx="1645560" cy="299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72" h="834">
                  <a:moveTo>
                    <a:pt x="2285" y="834"/>
                  </a:moveTo>
                  <a:lnTo>
                    <a:pt x="0" y="834"/>
                  </a:lnTo>
                  <a:lnTo>
                    <a:pt x="0" y="0"/>
                  </a:lnTo>
                  <a:lnTo>
                    <a:pt x="4572" y="0"/>
                  </a:lnTo>
                  <a:lnTo>
                    <a:pt x="4572" y="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700040" y="1875960"/>
              <a:ext cx="176040" cy="250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0" h="697">
                  <a:moveTo>
                    <a:pt x="300" y="397"/>
                  </a:moveTo>
                  <a:cubicBezTo>
                    <a:pt x="342" y="501"/>
                    <a:pt x="389" y="652"/>
                    <a:pt x="406" y="674"/>
                  </a:cubicBezTo>
                  <a:cubicBezTo>
                    <a:pt x="420" y="697"/>
                    <a:pt x="431" y="697"/>
                    <a:pt x="456" y="697"/>
                  </a:cubicBezTo>
                  <a:lnTo>
                    <a:pt x="479" y="697"/>
                  </a:lnTo>
                  <a:cubicBezTo>
                    <a:pt x="490" y="694"/>
                    <a:pt x="490" y="688"/>
                    <a:pt x="490" y="686"/>
                  </a:cubicBezTo>
                  <a:cubicBezTo>
                    <a:pt x="490" y="683"/>
                    <a:pt x="487" y="680"/>
                    <a:pt x="484" y="677"/>
                  </a:cubicBezTo>
                  <a:cubicBezTo>
                    <a:pt x="476" y="666"/>
                    <a:pt x="470" y="652"/>
                    <a:pt x="462" y="632"/>
                  </a:cubicBezTo>
                  <a:lnTo>
                    <a:pt x="260" y="70"/>
                  </a:lnTo>
                  <a:cubicBezTo>
                    <a:pt x="241" y="14"/>
                    <a:pt x="185" y="0"/>
                    <a:pt x="140" y="0"/>
                  </a:cubicBezTo>
                  <a:cubicBezTo>
                    <a:pt x="134" y="0"/>
                    <a:pt x="120" y="0"/>
                    <a:pt x="120" y="11"/>
                  </a:cubicBezTo>
                  <a:cubicBezTo>
                    <a:pt x="120" y="20"/>
                    <a:pt x="129" y="20"/>
                    <a:pt x="132" y="20"/>
                  </a:cubicBezTo>
                  <a:cubicBezTo>
                    <a:pt x="162" y="28"/>
                    <a:pt x="171" y="34"/>
                    <a:pt x="196" y="101"/>
                  </a:cubicBezTo>
                  <a:lnTo>
                    <a:pt x="291" y="369"/>
                  </a:lnTo>
                  <a:lnTo>
                    <a:pt x="17" y="638"/>
                  </a:lnTo>
                  <a:cubicBezTo>
                    <a:pt x="6" y="652"/>
                    <a:pt x="0" y="658"/>
                    <a:pt x="0" y="669"/>
                  </a:cubicBezTo>
                  <a:cubicBezTo>
                    <a:pt x="0" y="686"/>
                    <a:pt x="14" y="697"/>
                    <a:pt x="31" y="697"/>
                  </a:cubicBezTo>
                  <a:cubicBezTo>
                    <a:pt x="45" y="697"/>
                    <a:pt x="53" y="688"/>
                    <a:pt x="62" y="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03799" y="2009880"/>
              <a:ext cx="110520" cy="164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459">
                  <a:moveTo>
                    <a:pt x="308" y="333"/>
                  </a:moveTo>
                  <a:lnTo>
                    <a:pt x="283" y="333"/>
                  </a:lnTo>
                  <a:cubicBezTo>
                    <a:pt x="283" y="350"/>
                    <a:pt x="274" y="389"/>
                    <a:pt x="266" y="397"/>
                  </a:cubicBezTo>
                  <a:cubicBezTo>
                    <a:pt x="260" y="400"/>
                    <a:pt x="207" y="400"/>
                    <a:pt x="196" y="400"/>
                  </a:cubicBezTo>
                  <a:lnTo>
                    <a:pt x="70" y="400"/>
                  </a:lnTo>
                  <a:cubicBezTo>
                    <a:pt x="143" y="336"/>
                    <a:pt x="165" y="316"/>
                    <a:pt x="207" y="285"/>
                  </a:cubicBezTo>
                  <a:cubicBezTo>
                    <a:pt x="260" y="243"/>
                    <a:pt x="308" y="202"/>
                    <a:pt x="308" y="134"/>
                  </a:cubicBezTo>
                  <a:cubicBezTo>
                    <a:pt x="308" y="50"/>
                    <a:pt x="232" y="0"/>
                    <a:pt x="146" y="0"/>
                  </a:cubicBezTo>
                  <a:cubicBezTo>
                    <a:pt x="59" y="0"/>
                    <a:pt x="0" y="62"/>
                    <a:pt x="0" y="123"/>
                  </a:cubicBezTo>
                  <a:cubicBezTo>
                    <a:pt x="0" y="160"/>
                    <a:pt x="31" y="162"/>
                    <a:pt x="36" y="162"/>
                  </a:cubicBezTo>
                  <a:cubicBezTo>
                    <a:pt x="53" y="162"/>
                    <a:pt x="73" y="151"/>
                    <a:pt x="73" y="126"/>
                  </a:cubicBezTo>
                  <a:cubicBezTo>
                    <a:pt x="73" y="115"/>
                    <a:pt x="70" y="90"/>
                    <a:pt x="34" y="90"/>
                  </a:cubicBezTo>
                  <a:cubicBezTo>
                    <a:pt x="53" y="39"/>
                    <a:pt x="101" y="25"/>
                    <a:pt x="134" y="25"/>
                  </a:cubicBezTo>
                  <a:cubicBezTo>
                    <a:pt x="204" y="25"/>
                    <a:pt x="241" y="78"/>
                    <a:pt x="241" y="134"/>
                  </a:cubicBezTo>
                  <a:cubicBezTo>
                    <a:pt x="241" y="196"/>
                    <a:pt x="196" y="243"/>
                    <a:pt x="174" y="269"/>
                  </a:cubicBezTo>
                  <a:lnTo>
                    <a:pt x="6" y="434"/>
                  </a:lnTo>
                  <a:cubicBezTo>
                    <a:pt x="0" y="439"/>
                    <a:pt x="0" y="439"/>
                    <a:pt x="0" y="459"/>
                  </a:cubicBezTo>
                  <a:lnTo>
                    <a:pt x="286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164800" y="1991880"/>
              <a:ext cx="236520" cy="8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9"/>
                    <a:pt x="658" y="20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20"/>
                  </a:cubicBezTo>
                  <a:cubicBezTo>
                    <a:pt x="0" y="39"/>
                    <a:pt x="20" y="39"/>
                    <a:pt x="34" y="39"/>
                  </a:cubicBezTo>
                  <a:close/>
                  <a:moveTo>
                    <a:pt x="624" y="232"/>
                  </a:moveTo>
                  <a:cubicBezTo>
                    <a:pt x="638" y="232"/>
                    <a:pt x="658" y="232"/>
                    <a:pt x="658" y="213"/>
                  </a:cubicBezTo>
                  <a:cubicBezTo>
                    <a:pt x="658" y="193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3"/>
                    <a:pt x="0" y="213"/>
                  </a:cubicBezTo>
                  <a:cubicBezTo>
                    <a:pt x="0" y="232"/>
                    <a:pt x="20" y="232"/>
                    <a:pt x="3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32720" y="1886040"/>
              <a:ext cx="1497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7" h="680">
                  <a:moveTo>
                    <a:pt x="417" y="341"/>
                  </a:moveTo>
                  <a:cubicBezTo>
                    <a:pt x="417" y="263"/>
                    <a:pt x="412" y="185"/>
                    <a:pt x="378" y="112"/>
                  </a:cubicBezTo>
                  <a:cubicBezTo>
                    <a:pt x="333" y="17"/>
                    <a:pt x="252" y="0"/>
                    <a:pt x="210" y="0"/>
                  </a:cubicBezTo>
                  <a:cubicBezTo>
                    <a:pt x="148" y="0"/>
                    <a:pt x="78" y="25"/>
                    <a:pt x="36" y="118"/>
                  </a:cubicBezTo>
                  <a:cubicBezTo>
                    <a:pt x="6" y="185"/>
                    <a:pt x="0" y="263"/>
                    <a:pt x="0" y="341"/>
                  </a:cubicBezTo>
                  <a:cubicBezTo>
                    <a:pt x="0" y="417"/>
                    <a:pt x="3" y="504"/>
                    <a:pt x="45" y="579"/>
                  </a:cubicBezTo>
                  <a:cubicBezTo>
                    <a:pt x="87" y="660"/>
                    <a:pt x="160" y="680"/>
                    <a:pt x="207" y="680"/>
                  </a:cubicBezTo>
                  <a:cubicBezTo>
                    <a:pt x="260" y="680"/>
                    <a:pt x="336" y="658"/>
                    <a:pt x="381" y="565"/>
                  </a:cubicBezTo>
                  <a:cubicBezTo>
                    <a:pt x="412" y="498"/>
                    <a:pt x="417" y="420"/>
                    <a:pt x="417" y="341"/>
                  </a:cubicBezTo>
                  <a:close/>
                  <a:moveTo>
                    <a:pt x="207" y="658"/>
                  </a:moveTo>
                  <a:cubicBezTo>
                    <a:pt x="171" y="658"/>
                    <a:pt x="112" y="632"/>
                    <a:pt x="92" y="537"/>
                  </a:cubicBezTo>
                  <a:cubicBezTo>
                    <a:pt x="81" y="479"/>
                    <a:pt x="81" y="389"/>
                    <a:pt x="81" y="330"/>
                  </a:cubicBezTo>
                  <a:cubicBezTo>
                    <a:pt x="81" y="266"/>
                    <a:pt x="81" y="202"/>
                    <a:pt x="90" y="148"/>
                  </a:cubicBezTo>
                  <a:cubicBezTo>
                    <a:pt x="109" y="31"/>
                    <a:pt x="182" y="22"/>
                    <a:pt x="207" y="22"/>
                  </a:cubicBezTo>
                  <a:cubicBezTo>
                    <a:pt x="241" y="22"/>
                    <a:pt x="305" y="39"/>
                    <a:pt x="325" y="137"/>
                  </a:cubicBezTo>
                  <a:cubicBezTo>
                    <a:pt x="336" y="193"/>
                    <a:pt x="336" y="269"/>
                    <a:pt x="336" y="330"/>
                  </a:cubicBezTo>
                  <a:cubicBezTo>
                    <a:pt x="336" y="403"/>
                    <a:pt x="336" y="470"/>
                    <a:pt x="325" y="535"/>
                  </a:cubicBezTo>
                  <a:cubicBezTo>
                    <a:pt x="308" y="627"/>
                    <a:pt x="252" y="658"/>
                    <a:pt x="207" y="6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726040" y="2084400"/>
              <a:ext cx="37800" cy="37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06">
                  <a:moveTo>
                    <a:pt x="106" y="53"/>
                  </a:moveTo>
                  <a:cubicBezTo>
                    <a:pt x="106" y="25"/>
                    <a:pt x="84" y="0"/>
                    <a:pt x="53" y="0"/>
                  </a:cubicBezTo>
                  <a:cubicBezTo>
                    <a:pt x="25" y="0"/>
                    <a:pt x="0" y="25"/>
                    <a:pt x="0" y="53"/>
                  </a:cubicBezTo>
                  <a:cubicBezTo>
                    <a:pt x="0" y="84"/>
                    <a:pt x="25" y="106"/>
                    <a:pt x="53" y="106"/>
                  </a:cubicBezTo>
                  <a:cubicBezTo>
                    <a:pt x="84" y="106"/>
                    <a:pt x="106" y="84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808840" y="1886040"/>
              <a:ext cx="14796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" h="680">
                  <a:moveTo>
                    <a:pt x="246" y="311"/>
                  </a:moveTo>
                  <a:cubicBezTo>
                    <a:pt x="328" y="283"/>
                    <a:pt x="384" y="215"/>
                    <a:pt x="384" y="137"/>
                  </a:cubicBezTo>
                  <a:cubicBezTo>
                    <a:pt x="384" y="56"/>
                    <a:pt x="297" y="0"/>
                    <a:pt x="202" y="0"/>
                  </a:cubicBezTo>
                  <a:cubicBezTo>
                    <a:pt x="101" y="0"/>
                    <a:pt x="28" y="59"/>
                    <a:pt x="28" y="134"/>
                  </a:cubicBezTo>
                  <a:cubicBezTo>
                    <a:pt x="28" y="168"/>
                    <a:pt x="48" y="185"/>
                    <a:pt x="78" y="185"/>
                  </a:cubicBezTo>
                  <a:cubicBezTo>
                    <a:pt x="109" y="185"/>
                    <a:pt x="129" y="165"/>
                    <a:pt x="129" y="134"/>
                  </a:cubicBezTo>
                  <a:cubicBezTo>
                    <a:pt x="129" y="87"/>
                    <a:pt x="81" y="87"/>
                    <a:pt x="67" y="87"/>
                  </a:cubicBezTo>
                  <a:cubicBezTo>
                    <a:pt x="98" y="36"/>
                    <a:pt x="162" y="25"/>
                    <a:pt x="199" y="25"/>
                  </a:cubicBezTo>
                  <a:cubicBezTo>
                    <a:pt x="238" y="25"/>
                    <a:pt x="294" y="48"/>
                    <a:pt x="294" y="134"/>
                  </a:cubicBezTo>
                  <a:cubicBezTo>
                    <a:pt x="294" y="148"/>
                    <a:pt x="291" y="204"/>
                    <a:pt x="266" y="249"/>
                  </a:cubicBezTo>
                  <a:cubicBezTo>
                    <a:pt x="235" y="297"/>
                    <a:pt x="202" y="299"/>
                    <a:pt x="176" y="299"/>
                  </a:cubicBezTo>
                  <a:cubicBezTo>
                    <a:pt x="171" y="299"/>
                    <a:pt x="146" y="302"/>
                    <a:pt x="140" y="302"/>
                  </a:cubicBezTo>
                  <a:cubicBezTo>
                    <a:pt x="132" y="302"/>
                    <a:pt x="123" y="305"/>
                    <a:pt x="123" y="313"/>
                  </a:cubicBezTo>
                  <a:cubicBezTo>
                    <a:pt x="123" y="325"/>
                    <a:pt x="132" y="325"/>
                    <a:pt x="148" y="325"/>
                  </a:cubicBezTo>
                  <a:lnTo>
                    <a:pt x="190" y="325"/>
                  </a:lnTo>
                  <a:cubicBezTo>
                    <a:pt x="272" y="325"/>
                    <a:pt x="308" y="392"/>
                    <a:pt x="308" y="490"/>
                  </a:cubicBezTo>
                  <a:cubicBezTo>
                    <a:pt x="308" y="624"/>
                    <a:pt x="241" y="652"/>
                    <a:pt x="196" y="652"/>
                  </a:cubicBezTo>
                  <a:cubicBezTo>
                    <a:pt x="154" y="652"/>
                    <a:pt x="81" y="635"/>
                    <a:pt x="45" y="577"/>
                  </a:cubicBezTo>
                  <a:cubicBezTo>
                    <a:pt x="81" y="582"/>
                    <a:pt x="112" y="560"/>
                    <a:pt x="112" y="523"/>
                  </a:cubicBezTo>
                  <a:cubicBezTo>
                    <a:pt x="112" y="487"/>
                    <a:pt x="84" y="467"/>
                    <a:pt x="56" y="467"/>
                  </a:cubicBezTo>
                  <a:cubicBezTo>
                    <a:pt x="31" y="467"/>
                    <a:pt x="0" y="481"/>
                    <a:pt x="0" y="523"/>
                  </a:cubicBezTo>
                  <a:cubicBezTo>
                    <a:pt x="0" y="616"/>
                    <a:pt x="92" y="680"/>
                    <a:pt x="199" y="680"/>
                  </a:cubicBezTo>
                  <a:cubicBezTo>
                    <a:pt x="322" y="680"/>
                    <a:pt x="412" y="591"/>
                    <a:pt x="412" y="490"/>
                  </a:cubicBezTo>
                  <a:cubicBezTo>
                    <a:pt x="412" y="409"/>
                    <a:pt x="350" y="330"/>
                    <a:pt x="246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989200" y="1886040"/>
              <a:ext cx="141840" cy="244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5" h="680">
                  <a:moveTo>
                    <a:pt x="395" y="459"/>
                  </a:moveTo>
                  <a:cubicBezTo>
                    <a:pt x="395" y="341"/>
                    <a:pt x="314" y="243"/>
                    <a:pt x="207" y="243"/>
                  </a:cubicBezTo>
                  <a:cubicBezTo>
                    <a:pt x="160" y="243"/>
                    <a:pt x="118" y="257"/>
                    <a:pt x="81" y="294"/>
                  </a:cubicBezTo>
                  <a:lnTo>
                    <a:pt x="81" y="101"/>
                  </a:lnTo>
                  <a:cubicBezTo>
                    <a:pt x="101" y="106"/>
                    <a:pt x="134" y="115"/>
                    <a:pt x="165" y="115"/>
                  </a:cubicBezTo>
                  <a:cubicBezTo>
                    <a:pt x="288" y="115"/>
                    <a:pt x="356" y="22"/>
                    <a:pt x="356" y="11"/>
                  </a:cubicBezTo>
                  <a:cubicBezTo>
                    <a:pt x="356" y="6"/>
                    <a:pt x="353" y="0"/>
                    <a:pt x="347" y="0"/>
                  </a:cubicBezTo>
                  <a:cubicBezTo>
                    <a:pt x="347" y="0"/>
                    <a:pt x="344" y="0"/>
                    <a:pt x="339" y="3"/>
                  </a:cubicBezTo>
                  <a:cubicBezTo>
                    <a:pt x="319" y="11"/>
                    <a:pt x="272" y="31"/>
                    <a:pt x="204" y="31"/>
                  </a:cubicBezTo>
                  <a:cubicBezTo>
                    <a:pt x="165" y="31"/>
                    <a:pt x="118" y="25"/>
                    <a:pt x="73" y="3"/>
                  </a:cubicBezTo>
                  <a:cubicBezTo>
                    <a:pt x="64" y="0"/>
                    <a:pt x="62" y="0"/>
                    <a:pt x="62" y="0"/>
                  </a:cubicBezTo>
                  <a:cubicBezTo>
                    <a:pt x="50" y="0"/>
                    <a:pt x="50" y="8"/>
                    <a:pt x="50" y="25"/>
                  </a:cubicBezTo>
                  <a:lnTo>
                    <a:pt x="50" y="316"/>
                  </a:lnTo>
                  <a:cubicBezTo>
                    <a:pt x="50" y="336"/>
                    <a:pt x="50" y="341"/>
                    <a:pt x="64" y="341"/>
                  </a:cubicBezTo>
                  <a:cubicBezTo>
                    <a:pt x="70" y="341"/>
                    <a:pt x="73" y="339"/>
                    <a:pt x="78" y="333"/>
                  </a:cubicBezTo>
                  <a:cubicBezTo>
                    <a:pt x="90" y="319"/>
                    <a:pt x="126" y="266"/>
                    <a:pt x="204" y="266"/>
                  </a:cubicBezTo>
                  <a:cubicBezTo>
                    <a:pt x="258" y="266"/>
                    <a:pt x="283" y="311"/>
                    <a:pt x="288" y="327"/>
                  </a:cubicBezTo>
                  <a:cubicBezTo>
                    <a:pt x="305" y="364"/>
                    <a:pt x="308" y="403"/>
                    <a:pt x="308" y="453"/>
                  </a:cubicBezTo>
                  <a:cubicBezTo>
                    <a:pt x="308" y="487"/>
                    <a:pt x="308" y="546"/>
                    <a:pt x="283" y="588"/>
                  </a:cubicBezTo>
                  <a:cubicBezTo>
                    <a:pt x="260" y="627"/>
                    <a:pt x="224" y="652"/>
                    <a:pt x="176" y="652"/>
                  </a:cubicBezTo>
                  <a:cubicBezTo>
                    <a:pt x="106" y="652"/>
                    <a:pt x="48" y="599"/>
                    <a:pt x="31" y="540"/>
                  </a:cubicBezTo>
                  <a:cubicBezTo>
                    <a:pt x="34" y="543"/>
                    <a:pt x="36" y="543"/>
                    <a:pt x="48" y="543"/>
                  </a:cubicBezTo>
                  <a:cubicBezTo>
                    <a:pt x="81" y="543"/>
                    <a:pt x="98" y="518"/>
                    <a:pt x="98" y="495"/>
                  </a:cubicBezTo>
                  <a:cubicBezTo>
                    <a:pt x="98" y="470"/>
                    <a:pt x="81" y="448"/>
                    <a:pt x="48" y="448"/>
                  </a:cubicBezTo>
                  <a:cubicBezTo>
                    <a:pt x="34" y="448"/>
                    <a:pt x="0" y="453"/>
                    <a:pt x="0" y="498"/>
                  </a:cubicBezTo>
                  <a:cubicBezTo>
                    <a:pt x="0" y="585"/>
                    <a:pt x="67" y="680"/>
                    <a:pt x="179" y="680"/>
                  </a:cubicBezTo>
                  <a:cubicBezTo>
                    <a:pt x="294" y="680"/>
                    <a:pt x="395" y="585"/>
                    <a:pt x="395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158400" y="1882080"/>
              <a:ext cx="158040" cy="24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0" h="669">
                  <a:moveTo>
                    <a:pt x="263" y="507"/>
                  </a:moveTo>
                  <a:lnTo>
                    <a:pt x="263" y="591"/>
                  </a:lnTo>
                  <a:cubicBezTo>
                    <a:pt x="263" y="627"/>
                    <a:pt x="260" y="638"/>
                    <a:pt x="188" y="638"/>
                  </a:cubicBezTo>
                  <a:lnTo>
                    <a:pt x="168" y="638"/>
                  </a:lnTo>
                  <a:lnTo>
                    <a:pt x="168" y="669"/>
                  </a:lnTo>
                  <a:cubicBezTo>
                    <a:pt x="207" y="666"/>
                    <a:pt x="260" y="666"/>
                    <a:pt x="302" y="666"/>
                  </a:cubicBezTo>
                  <a:cubicBezTo>
                    <a:pt x="342" y="666"/>
                    <a:pt x="395" y="666"/>
                    <a:pt x="437" y="669"/>
                  </a:cubicBezTo>
                  <a:lnTo>
                    <a:pt x="437" y="638"/>
                  </a:lnTo>
                  <a:lnTo>
                    <a:pt x="414" y="638"/>
                  </a:lnTo>
                  <a:cubicBezTo>
                    <a:pt x="342" y="638"/>
                    <a:pt x="339" y="627"/>
                    <a:pt x="339" y="591"/>
                  </a:cubicBezTo>
                  <a:lnTo>
                    <a:pt x="339" y="507"/>
                  </a:lnTo>
                  <a:lnTo>
                    <a:pt x="440" y="507"/>
                  </a:lnTo>
                  <a:lnTo>
                    <a:pt x="440" y="476"/>
                  </a:lnTo>
                  <a:lnTo>
                    <a:pt x="339" y="476"/>
                  </a:lnTo>
                  <a:lnTo>
                    <a:pt x="339" y="25"/>
                  </a:lnTo>
                  <a:cubicBezTo>
                    <a:pt x="339" y="6"/>
                    <a:pt x="339" y="0"/>
                    <a:pt x="325" y="0"/>
                  </a:cubicBezTo>
                  <a:cubicBezTo>
                    <a:pt x="314" y="0"/>
                    <a:pt x="311" y="0"/>
                    <a:pt x="305" y="11"/>
                  </a:cubicBezTo>
                  <a:lnTo>
                    <a:pt x="0" y="476"/>
                  </a:lnTo>
                  <a:lnTo>
                    <a:pt x="0" y="507"/>
                  </a:lnTo>
                  <a:close/>
                  <a:moveTo>
                    <a:pt x="269" y="476"/>
                  </a:moveTo>
                  <a:lnTo>
                    <a:pt x="28" y="476"/>
                  </a:lnTo>
                  <a:lnTo>
                    <a:pt x="26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grpSp>
        <p:nvGrpSpPr>
          <p:cNvPr id="161" name="Group 160" descr="28§display§v_2 = \begin{bmatrix} 0.247 \\ 0.383 \\ 0.383 \\ 0.383 \\ -0.383 \\ -0.383 \\ -0.383 \\ -0.247 \end{bmatrix}§svg§600§FALSE" title="TexMaths"/>
          <p:cNvGrpSpPr/>
          <p:nvPr/>
        </p:nvGrpSpPr>
        <p:grpSpPr>
          <a:xfrm>
            <a:off x="6603994" y="2118331"/>
            <a:ext cx="1761480" cy="2540520"/>
            <a:chOff x="7132320" y="3108959"/>
            <a:chExt cx="1761480" cy="2540520"/>
          </a:xfrm>
        </p:grpSpPr>
        <p:sp>
          <p:nvSpPr>
            <p:cNvPr id="162" name="Freeform 161"/>
            <p:cNvSpPr/>
            <p:nvPr/>
          </p:nvSpPr>
          <p:spPr>
            <a:xfrm>
              <a:off x="7132320" y="3108959"/>
              <a:ext cx="1761480" cy="254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94" h="7058">
                  <a:moveTo>
                    <a:pt x="2447" y="7058"/>
                  </a:moveTo>
                  <a:lnTo>
                    <a:pt x="0" y="7058"/>
                  </a:lnTo>
                  <a:lnTo>
                    <a:pt x="0" y="0"/>
                  </a:lnTo>
                  <a:lnTo>
                    <a:pt x="4894" y="0"/>
                  </a:lnTo>
                  <a:lnTo>
                    <a:pt x="4894" y="7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39880" y="4328640"/>
              <a:ext cx="116280" cy="12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4" h="335">
                  <a:moveTo>
                    <a:pt x="324" y="52"/>
                  </a:moveTo>
                  <a:cubicBezTo>
                    <a:pt x="324" y="13"/>
                    <a:pt x="305" y="0"/>
                    <a:pt x="293" y="0"/>
                  </a:cubicBezTo>
                  <a:cubicBezTo>
                    <a:pt x="274" y="0"/>
                    <a:pt x="255" y="19"/>
                    <a:pt x="255" y="36"/>
                  </a:cubicBezTo>
                  <a:cubicBezTo>
                    <a:pt x="255" y="46"/>
                    <a:pt x="259" y="50"/>
                    <a:pt x="267" y="58"/>
                  </a:cubicBezTo>
                  <a:cubicBezTo>
                    <a:pt x="282" y="73"/>
                    <a:pt x="293" y="92"/>
                    <a:pt x="293" y="120"/>
                  </a:cubicBezTo>
                  <a:cubicBezTo>
                    <a:pt x="293" y="149"/>
                    <a:pt x="249" y="318"/>
                    <a:pt x="161" y="318"/>
                  </a:cubicBezTo>
                  <a:cubicBezTo>
                    <a:pt x="123" y="318"/>
                    <a:pt x="107" y="293"/>
                    <a:pt x="107" y="255"/>
                  </a:cubicBezTo>
                  <a:cubicBezTo>
                    <a:pt x="107" y="214"/>
                    <a:pt x="125" y="159"/>
                    <a:pt x="149" y="99"/>
                  </a:cubicBezTo>
                  <a:cubicBezTo>
                    <a:pt x="155" y="86"/>
                    <a:pt x="159" y="75"/>
                    <a:pt x="159" y="60"/>
                  </a:cubicBezTo>
                  <a:cubicBezTo>
                    <a:pt x="159" y="27"/>
                    <a:pt x="134" y="0"/>
                    <a:pt x="99" y="0"/>
                  </a:cubicBezTo>
                  <a:cubicBezTo>
                    <a:pt x="27" y="0"/>
                    <a:pt x="0" y="107"/>
                    <a:pt x="0" y="113"/>
                  </a:cubicBezTo>
                  <a:cubicBezTo>
                    <a:pt x="0" y="121"/>
                    <a:pt x="8" y="121"/>
                    <a:pt x="8" y="121"/>
                  </a:cubicBezTo>
                  <a:cubicBezTo>
                    <a:pt x="16" y="121"/>
                    <a:pt x="16" y="120"/>
                    <a:pt x="21" y="109"/>
                  </a:cubicBezTo>
                  <a:cubicBezTo>
                    <a:pt x="42" y="34"/>
                    <a:pt x="73" y="16"/>
                    <a:pt x="96" y="16"/>
                  </a:cubicBezTo>
                  <a:cubicBezTo>
                    <a:pt x="100" y="16"/>
                    <a:pt x="113" y="16"/>
                    <a:pt x="113" y="40"/>
                  </a:cubicBezTo>
                  <a:cubicBezTo>
                    <a:pt x="113" y="58"/>
                    <a:pt x="107" y="78"/>
                    <a:pt x="100" y="92"/>
                  </a:cubicBezTo>
                  <a:cubicBezTo>
                    <a:pt x="69" y="178"/>
                    <a:pt x="58" y="211"/>
                    <a:pt x="58" y="243"/>
                  </a:cubicBezTo>
                  <a:cubicBezTo>
                    <a:pt x="58" y="324"/>
                    <a:pt x="123" y="335"/>
                    <a:pt x="159" y="335"/>
                  </a:cubicBezTo>
                  <a:cubicBezTo>
                    <a:pt x="282" y="335"/>
                    <a:pt x="324" y="90"/>
                    <a:pt x="32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72360" y="4361760"/>
              <a:ext cx="82440" cy="12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343">
                  <a:moveTo>
                    <a:pt x="230" y="249"/>
                  </a:moveTo>
                  <a:lnTo>
                    <a:pt x="211" y="249"/>
                  </a:lnTo>
                  <a:cubicBezTo>
                    <a:pt x="211" y="261"/>
                    <a:pt x="205" y="291"/>
                    <a:pt x="199" y="297"/>
                  </a:cubicBezTo>
                  <a:cubicBezTo>
                    <a:pt x="194" y="299"/>
                    <a:pt x="155" y="299"/>
                    <a:pt x="146" y="299"/>
                  </a:cubicBezTo>
                  <a:lnTo>
                    <a:pt x="52" y="299"/>
                  </a:lnTo>
                  <a:cubicBezTo>
                    <a:pt x="107" y="251"/>
                    <a:pt x="123" y="236"/>
                    <a:pt x="155" y="214"/>
                  </a:cubicBezTo>
                  <a:cubicBezTo>
                    <a:pt x="194" y="182"/>
                    <a:pt x="230" y="151"/>
                    <a:pt x="230" y="100"/>
                  </a:cubicBezTo>
                  <a:cubicBezTo>
                    <a:pt x="230" y="37"/>
                    <a:pt x="173" y="0"/>
                    <a:pt x="109" y="0"/>
                  </a:cubicBezTo>
                  <a:cubicBezTo>
                    <a:pt x="44" y="0"/>
                    <a:pt x="0" y="46"/>
                    <a:pt x="0" y="92"/>
                  </a:cubicBezTo>
                  <a:cubicBezTo>
                    <a:pt x="0" y="120"/>
                    <a:pt x="23" y="121"/>
                    <a:pt x="27" y="121"/>
                  </a:cubicBezTo>
                  <a:cubicBezTo>
                    <a:pt x="40" y="121"/>
                    <a:pt x="55" y="113"/>
                    <a:pt x="55" y="94"/>
                  </a:cubicBezTo>
                  <a:cubicBezTo>
                    <a:pt x="55" y="86"/>
                    <a:pt x="52" y="67"/>
                    <a:pt x="25" y="67"/>
                  </a:cubicBezTo>
                  <a:cubicBezTo>
                    <a:pt x="40" y="29"/>
                    <a:pt x="75" y="19"/>
                    <a:pt x="100" y="19"/>
                  </a:cubicBezTo>
                  <a:cubicBezTo>
                    <a:pt x="152" y="19"/>
                    <a:pt x="180" y="58"/>
                    <a:pt x="180" y="100"/>
                  </a:cubicBezTo>
                  <a:cubicBezTo>
                    <a:pt x="180" y="146"/>
                    <a:pt x="146" y="182"/>
                    <a:pt x="130" y="201"/>
                  </a:cubicBezTo>
                  <a:lnTo>
                    <a:pt x="4" y="324"/>
                  </a:lnTo>
                  <a:cubicBezTo>
                    <a:pt x="0" y="329"/>
                    <a:pt x="0" y="329"/>
                    <a:pt x="0" y="343"/>
                  </a:cubicBezTo>
                  <a:lnTo>
                    <a:pt x="21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467479" y="4348080"/>
              <a:ext cx="176400" cy="61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1" h="173">
                  <a:moveTo>
                    <a:pt x="466" y="29"/>
                  </a:moveTo>
                  <a:cubicBezTo>
                    <a:pt x="477" y="29"/>
                    <a:pt x="491" y="29"/>
                    <a:pt x="491" y="15"/>
                  </a:cubicBezTo>
                  <a:cubicBezTo>
                    <a:pt x="491" y="0"/>
                    <a:pt x="477" y="0"/>
                    <a:pt x="466" y="0"/>
                  </a:cubicBezTo>
                  <a:lnTo>
                    <a:pt x="25" y="0"/>
                  </a:lnTo>
                  <a:cubicBezTo>
                    <a:pt x="15" y="0"/>
                    <a:pt x="0" y="0"/>
                    <a:pt x="0" y="15"/>
                  </a:cubicBezTo>
                  <a:cubicBezTo>
                    <a:pt x="0" y="29"/>
                    <a:pt x="15" y="29"/>
                    <a:pt x="25" y="29"/>
                  </a:cubicBezTo>
                  <a:close/>
                  <a:moveTo>
                    <a:pt x="466" y="173"/>
                  </a:moveTo>
                  <a:cubicBezTo>
                    <a:pt x="477" y="173"/>
                    <a:pt x="491" y="173"/>
                    <a:pt x="491" y="159"/>
                  </a:cubicBezTo>
                  <a:cubicBezTo>
                    <a:pt x="491" y="144"/>
                    <a:pt x="477" y="144"/>
                    <a:pt x="466" y="144"/>
                  </a:cubicBezTo>
                  <a:lnTo>
                    <a:pt x="25" y="144"/>
                  </a:lnTo>
                  <a:cubicBezTo>
                    <a:pt x="15" y="144"/>
                    <a:pt x="0" y="144"/>
                    <a:pt x="0" y="159"/>
                  </a:cubicBezTo>
                  <a:cubicBezTo>
                    <a:pt x="0" y="173"/>
                    <a:pt x="15" y="173"/>
                    <a:pt x="25" y="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1812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50" y="1323"/>
                  </a:lnTo>
                  <a:lnTo>
                    <a:pt x="50" y="50"/>
                  </a:lnTo>
                  <a:lnTo>
                    <a:pt x="246" y="50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1812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81812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1812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81812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1812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1812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81812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81812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1812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1812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1812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0" y="1323"/>
                  </a:moveTo>
                  <a:lnTo>
                    <a:pt x="246" y="1323"/>
                  </a:lnTo>
                  <a:lnTo>
                    <a:pt x="246" y="1273"/>
                  </a:lnTo>
                  <a:lnTo>
                    <a:pt x="50" y="127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21519" y="315503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166600" y="330300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30680" y="3155039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57400" y="3152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96720" y="315252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21519" y="34725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66600" y="36208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2852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6028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92760" y="34725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21519" y="37904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166600" y="39380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852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36028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92760" y="37904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21519" y="41072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166600" y="42555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22852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6028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92760" y="41072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930440" y="452988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24479" y="4424759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69200" y="457308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3311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46324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595720" y="4424759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30440" y="484740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24479" y="474264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69200" y="48909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3311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46324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595720" y="474264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30440" y="516492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124479" y="50605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69200" y="520776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3311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6324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90" y="155"/>
                  </a:moveTo>
                  <a:cubicBezTo>
                    <a:pt x="57" y="131"/>
                    <a:pt x="52" y="107"/>
                    <a:pt x="52" y="94"/>
                  </a:cubicBezTo>
                  <a:cubicBezTo>
                    <a:pt x="52" y="50"/>
                    <a:pt x="100" y="19"/>
                    <a:pt x="152" y="19"/>
                  </a:cubicBezTo>
                  <a:cubicBezTo>
                    <a:pt x="207" y="19"/>
                    <a:pt x="255" y="57"/>
                    <a:pt x="255" y="111"/>
                  </a:cubicBezTo>
                  <a:cubicBezTo>
                    <a:pt x="255" y="152"/>
                    <a:pt x="226" y="188"/>
                    <a:pt x="182" y="214"/>
                  </a:cubicBezTo>
                  <a:close/>
                  <a:moveTo>
                    <a:pt x="196" y="224"/>
                  </a:moveTo>
                  <a:cubicBezTo>
                    <a:pt x="251" y="196"/>
                    <a:pt x="287" y="159"/>
                    <a:pt x="287" y="111"/>
                  </a:cubicBezTo>
                  <a:cubicBezTo>
                    <a:pt x="287" y="42"/>
                    <a:pt x="222" y="0"/>
                    <a:pt x="155" y="0"/>
                  </a:cubicBezTo>
                  <a:cubicBezTo>
                    <a:pt x="79" y="0"/>
                    <a:pt x="21" y="55"/>
                    <a:pt x="21" y="123"/>
                  </a:cubicBezTo>
                  <a:cubicBezTo>
                    <a:pt x="21" y="136"/>
                    <a:pt x="21" y="170"/>
                    <a:pt x="52" y="205"/>
                  </a:cubicBezTo>
                  <a:cubicBezTo>
                    <a:pt x="60" y="214"/>
                    <a:pt x="88" y="232"/>
                    <a:pt x="107" y="245"/>
                  </a:cubicBezTo>
                  <a:cubicBezTo>
                    <a:pt x="63" y="266"/>
                    <a:pt x="0" y="308"/>
                    <a:pt x="0" y="381"/>
                  </a:cubicBezTo>
                  <a:cubicBezTo>
                    <a:pt x="0" y="458"/>
                    <a:pt x="75" y="508"/>
                    <a:pt x="152" y="508"/>
                  </a:cubicBezTo>
                  <a:cubicBezTo>
                    <a:pt x="236" y="508"/>
                    <a:pt x="308" y="447"/>
                    <a:pt x="308" y="368"/>
                  </a:cubicBezTo>
                  <a:cubicBezTo>
                    <a:pt x="308" y="341"/>
                    <a:pt x="299" y="308"/>
                    <a:pt x="272" y="276"/>
                  </a:cubicBezTo>
                  <a:cubicBezTo>
                    <a:pt x="257" y="261"/>
                    <a:pt x="245" y="253"/>
                    <a:pt x="196" y="224"/>
                  </a:cubicBezTo>
                  <a:close/>
                  <a:moveTo>
                    <a:pt x="123" y="255"/>
                  </a:moveTo>
                  <a:lnTo>
                    <a:pt x="215" y="314"/>
                  </a:lnTo>
                  <a:cubicBezTo>
                    <a:pt x="236" y="326"/>
                    <a:pt x="270" y="350"/>
                    <a:pt x="270" y="393"/>
                  </a:cubicBezTo>
                  <a:cubicBezTo>
                    <a:pt x="270" y="450"/>
                    <a:pt x="215" y="487"/>
                    <a:pt x="155" y="487"/>
                  </a:cubicBezTo>
                  <a:cubicBezTo>
                    <a:pt x="90" y="487"/>
                    <a:pt x="37" y="441"/>
                    <a:pt x="37" y="381"/>
                  </a:cubicBezTo>
                  <a:cubicBezTo>
                    <a:pt x="37" y="337"/>
                    <a:pt x="60" y="291"/>
                    <a:pt x="123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595720" y="5060520"/>
              <a:ext cx="11052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8" h="508">
                  <a:moveTo>
                    <a:pt x="184" y="232"/>
                  </a:moveTo>
                  <a:cubicBezTo>
                    <a:pt x="245" y="211"/>
                    <a:pt x="287" y="161"/>
                    <a:pt x="287" y="102"/>
                  </a:cubicBezTo>
                  <a:cubicBezTo>
                    <a:pt x="287" y="42"/>
                    <a:pt x="222" y="0"/>
                    <a:pt x="151" y="0"/>
                  </a:cubicBezTo>
                  <a:cubicBezTo>
                    <a:pt x="75" y="0"/>
                    <a:pt x="21" y="44"/>
                    <a:pt x="21" y="100"/>
                  </a:cubicBezTo>
                  <a:cubicBezTo>
                    <a:pt x="21" y="125"/>
                    <a:pt x="36" y="138"/>
                    <a:pt x="58" y="138"/>
                  </a:cubicBezTo>
                  <a:cubicBezTo>
                    <a:pt x="81" y="138"/>
                    <a:pt x="96" y="123"/>
                    <a:pt x="96" y="100"/>
                  </a:cubicBezTo>
                  <a:cubicBezTo>
                    <a:pt x="96" y="65"/>
                    <a:pt x="60" y="65"/>
                    <a:pt x="50" y="65"/>
                  </a:cubicBezTo>
                  <a:cubicBezTo>
                    <a:pt x="73" y="27"/>
                    <a:pt x="121" y="19"/>
                    <a:pt x="149" y="19"/>
                  </a:cubicBezTo>
                  <a:cubicBezTo>
                    <a:pt x="178" y="19"/>
                    <a:pt x="220" y="36"/>
                    <a:pt x="220" y="100"/>
                  </a:cubicBezTo>
                  <a:cubicBezTo>
                    <a:pt x="220" y="111"/>
                    <a:pt x="217" y="152"/>
                    <a:pt x="199" y="186"/>
                  </a:cubicBezTo>
                  <a:cubicBezTo>
                    <a:pt x="176" y="222"/>
                    <a:pt x="151" y="224"/>
                    <a:pt x="131" y="224"/>
                  </a:cubicBezTo>
                  <a:cubicBezTo>
                    <a:pt x="128" y="224"/>
                    <a:pt x="109" y="226"/>
                    <a:pt x="105" y="226"/>
                  </a:cubicBezTo>
                  <a:cubicBezTo>
                    <a:pt x="99" y="226"/>
                    <a:pt x="92" y="228"/>
                    <a:pt x="92" y="235"/>
                  </a:cubicBezTo>
                  <a:cubicBezTo>
                    <a:pt x="92" y="243"/>
                    <a:pt x="99" y="243"/>
                    <a:pt x="111" y="243"/>
                  </a:cubicBezTo>
                  <a:lnTo>
                    <a:pt x="142" y="243"/>
                  </a:lnTo>
                  <a:cubicBezTo>
                    <a:pt x="203" y="243"/>
                    <a:pt x="230" y="293"/>
                    <a:pt x="230" y="366"/>
                  </a:cubicBezTo>
                  <a:cubicBezTo>
                    <a:pt x="230" y="466"/>
                    <a:pt x="180" y="487"/>
                    <a:pt x="146" y="487"/>
                  </a:cubicBezTo>
                  <a:cubicBezTo>
                    <a:pt x="115" y="487"/>
                    <a:pt x="60" y="475"/>
                    <a:pt x="34" y="431"/>
                  </a:cubicBezTo>
                  <a:cubicBezTo>
                    <a:pt x="60" y="435"/>
                    <a:pt x="84" y="418"/>
                    <a:pt x="84" y="391"/>
                  </a:cubicBezTo>
                  <a:cubicBezTo>
                    <a:pt x="84" y="364"/>
                    <a:pt x="63" y="350"/>
                    <a:pt x="42" y="350"/>
                  </a:cubicBezTo>
                  <a:cubicBezTo>
                    <a:pt x="23" y="350"/>
                    <a:pt x="0" y="360"/>
                    <a:pt x="0" y="391"/>
                  </a:cubicBezTo>
                  <a:cubicBezTo>
                    <a:pt x="0" y="460"/>
                    <a:pt x="69" y="508"/>
                    <a:pt x="149" y="508"/>
                  </a:cubicBezTo>
                  <a:cubicBezTo>
                    <a:pt x="240" y="508"/>
                    <a:pt x="308" y="441"/>
                    <a:pt x="308" y="366"/>
                  </a:cubicBezTo>
                  <a:cubicBezTo>
                    <a:pt x="308" y="305"/>
                    <a:pt x="261" y="246"/>
                    <a:pt x="1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30440" y="5482440"/>
              <a:ext cx="162360" cy="10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31">
                  <a:moveTo>
                    <a:pt x="424" y="31"/>
                  </a:moveTo>
                  <a:cubicBezTo>
                    <a:pt x="437" y="31"/>
                    <a:pt x="452" y="31"/>
                    <a:pt x="452" y="16"/>
                  </a:cubicBezTo>
                  <a:cubicBezTo>
                    <a:pt x="452" y="0"/>
                    <a:pt x="437" y="0"/>
                    <a:pt x="424" y="0"/>
                  </a:cubicBezTo>
                  <a:lnTo>
                    <a:pt x="25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24479" y="5377320"/>
              <a:ext cx="111600" cy="18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1" h="508">
                  <a:moveTo>
                    <a:pt x="311" y="255"/>
                  </a:moveTo>
                  <a:cubicBezTo>
                    <a:pt x="311" y="196"/>
                    <a:pt x="308" y="138"/>
                    <a:pt x="282" y="84"/>
                  </a:cubicBezTo>
                  <a:cubicBezTo>
                    <a:pt x="249" y="13"/>
                    <a:pt x="188" y="0"/>
                    <a:pt x="157" y="0"/>
                  </a:cubicBezTo>
                  <a:cubicBezTo>
                    <a:pt x="111" y="0"/>
                    <a:pt x="58" y="19"/>
                    <a:pt x="27" y="88"/>
                  </a:cubicBezTo>
                  <a:cubicBezTo>
                    <a:pt x="4" y="138"/>
                    <a:pt x="0" y="196"/>
                    <a:pt x="0" y="255"/>
                  </a:cubicBezTo>
                  <a:cubicBezTo>
                    <a:pt x="0" y="311"/>
                    <a:pt x="2" y="376"/>
                    <a:pt x="34" y="433"/>
                  </a:cubicBezTo>
                  <a:cubicBezTo>
                    <a:pt x="65" y="494"/>
                    <a:pt x="120" y="508"/>
                    <a:pt x="155" y="508"/>
                  </a:cubicBezTo>
                  <a:cubicBezTo>
                    <a:pt x="194" y="508"/>
                    <a:pt x="251" y="491"/>
                    <a:pt x="285" y="423"/>
                  </a:cubicBezTo>
                  <a:cubicBezTo>
                    <a:pt x="308" y="372"/>
                    <a:pt x="311" y="314"/>
                    <a:pt x="311" y="255"/>
                  </a:cubicBezTo>
                  <a:close/>
                  <a:moveTo>
                    <a:pt x="155" y="491"/>
                  </a:moveTo>
                  <a:cubicBezTo>
                    <a:pt x="128" y="491"/>
                    <a:pt x="84" y="473"/>
                    <a:pt x="69" y="402"/>
                  </a:cubicBezTo>
                  <a:cubicBezTo>
                    <a:pt x="60" y="358"/>
                    <a:pt x="60" y="291"/>
                    <a:pt x="60" y="246"/>
                  </a:cubicBezTo>
                  <a:cubicBezTo>
                    <a:pt x="60" y="199"/>
                    <a:pt x="60" y="151"/>
                    <a:pt x="67" y="111"/>
                  </a:cubicBezTo>
                  <a:cubicBezTo>
                    <a:pt x="81" y="23"/>
                    <a:pt x="136" y="16"/>
                    <a:pt x="155" y="16"/>
                  </a:cubicBezTo>
                  <a:cubicBezTo>
                    <a:pt x="180" y="16"/>
                    <a:pt x="228" y="29"/>
                    <a:pt x="243" y="102"/>
                  </a:cubicBezTo>
                  <a:cubicBezTo>
                    <a:pt x="251" y="144"/>
                    <a:pt x="251" y="201"/>
                    <a:pt x="251" y="246"/>
                  </a:cubicBezTo>
                  <a:cubicBezTo>
                    <a:pt x="251" y="301"/>
                    <a:pt x="251" y="351"/>
                    <a:pt x="243" y="400"/>
                  </a:cubicBezTo>
                  <a:cubicBezTo>
                    <a:pt x="230" y="468"/>
                    <a:pt x="188" y="491"/>
                    <a:pt x="155" y="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69200" y="5525640"/>
              <a:ext cx="28080" cy="28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" h="79">
                  <a:moveTo>
                    <a:pt x="79" y="40"/>
                  </a:moveTo>
                  <a:cubicBezTo>
                    <a:pt x="79" y="19"/>
                    <a:pt x="63" y="0"/>
                    <a:pt x="40" y="0"/>
                  </a:cubicBezTo>
                  <a:cubicBezTo>
                    <a:pt x="19" y="0"/>
                    <a:pt x="0" y="19"/>
                    <a:pt x="0" y="40"/>
                  </a:cubicBezTo>
                  <a:cubicBezTo>
                    <a:pt x="0" y="63"/>
                    <a:pt x="19" y="79"/>
                    <a:pt x="40" y="79"/>
                  </a:cubicBezTo>
                  <a:cubicBezTo>
                    <a:pt x="63" y="79"/>
                    <a:pt x="79" y="63"/>
                    <a:pt x="79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33280" y="5377320"/>
              <a:ext cx="105840" cy="17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491">
                  <a:moveTo>
                    <a:pt x="57" y="435"/>
                  </a:moveTo>
                  <a:lnTo>
                    <a:pt x="136" y="360"/>
                  </a:lnTo>
                  <a:cubicBezTo>
                    <a:pt x="251" y="257"/>
                    <a:pt x="295" y="217"/>
                    <a:pt x="295" y="142"/>
                  </a:cubicBezTo>
                  <a:cubicBezTo>
                    <a:pt x="295" y="58"/>
                    <a:pt x="228" y="0"/>
                    <a:pt x="138" y="0"/>
                  </a:cubicBezTo>
                  <a:cubicBezTo>
                    <a:pt x="55" y="0"/>
                    <a:pt x="0" y="67"/>
                    <a:pt x="0" y="134"/>
                  </a:cubicBezTo>
                  <a:cubicBezTo>
                    <a:pt x="0" y="176"/>
                    <a:pt x="37" y="176"/>
                    <a:pt x="40" y="176"/>
                  </a:cubicBezTo>
                  <a:cubicBezTo>
                    <a:pt x="52" y="176"/>
                    <a:pt x="78" y="165"/>
                    <a:pt x="78" y="136"/>
                  </a:cubicBezTo>
                  <a:cubicBezTo>
                    <a:pt x="78" y="117"/>
                    <a:pt x="65" y="99"/>
                    <a:pt x="37" y="99"/>
                  </a:cubicBezTo>
                  <a:cubicBezTo>
                    <a:pt x="34" y="99"/>
                    <a:pt x="31" y="99"/>
                    <a:pt x="29" y="99"/>
                  </a:cubicBezTo>
                  <a:cubicBezTo>
                    <a:pt x="46" y="50"/>
                    <a:pt x="86" y="23"/>
                    <a:pt x="130" y="23"/>
                  </a:cubicBezTo>
                  <a:cubicBezTo>
                    <a:pt x="196" y="23"/>
                    <a:pt x="228" y="84"/>
                    <a:pt x="228" y="142"/>
                  </a:cubicBezTo>
                  <a:cubicBezTo>
                    <a:pt x="228" y="203"/>
                    <a:pt x="190" y="261"/>
                    <a:pt x="151" y="305"/>
                  </a:cubicBezTo>
                  <a:lnTo>
                    <a:pt x="8" y="465"/>
                  </a:lnTo>
                  <a:cubicBezTo>
                    <a:pt x="0" y="473"/>
                    <a:pt x="0" y="475"/>
                    <a:pt x="0" y="491"/>
                  </a:cubicBezTo>
                  <a:lnTo>
                    <a:pt x="274" y="491"/>
                  </a:lnTo>
                  <a:lnTo>
                    <a:pt x="295" y="364"/>
                  </a:lnTo>
                  <a:lnTo>
                    <a:pt x="276" y="364"/>
                  </a:lnTo>
                  <a:cubicBezTo>
                    <a:pt x="274" y="385"/>
                    <a:pt x="267" y="418"/>
                    <a:pt x="261" y="429"/>
                  </a:cubicBezTo>
                  <a:cubicBezTo>
                    <a:pt x="255" y="435"/>
                    <a:pt x="207" y="435"/>
                    <a:pt x="190" y="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459640" y="5375160"/>
              <a:ext cx="118080" cy="179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500">
                  <a:moveTo>
                    <a:pt x="196" y="379"/>
                  </a:moveTo>
                  <a:lnTo>
                    <a:pt x="196" y="441"/>
                  </a:lnTo>
                  <a:cubicBezTo>
                    <a:pt x="196" y="468"/>
                    <a:pt x="194" y="477"/>
                    <a:pt x="140" y="477"/>
                  </a:cubicBezTo>
                  <a:lnTo>
                    <a:pt x="125" y="477"/>
                  </a:lnTo>
                  <a:lnTo>
                    <a:pt x="125" y="500"/>
                  </a:lnTo>
                  <a:cubicBezTo>
                    <a:pt x="155" y="497"/>
                    <a:pt x="194" y="497"/>
                    <a:pt x="226" y="497"/>
                  </a:cubicBezTo>
                  <a:cubicBezTo>
                    <a:pt x="255" y="497"/>
                    <a:pt x="295" y="497"/>
                    <a:pt x="326" y="500"/>
                  </a:cubicBezTo>
                  <a:lnTo>
                    <a:pt x="326" y="477"/>
                  </a:lnTo>
                  <a:lnTo>
                    <a:pt x="309" y="477"/>
                  </a:lnTo>
                  <a:cubicBezTo>
                    <a:pt x="255" y="477"/>
                    <a:pt x="253" y="468"/>
                    <a:pt x="253" y="441"/>
                  </a:cubicBezTo>
                  <a:lnTo>
                    <a:pt x="253" y="379"/>
                  </a:lnTo>
                  <a:lnTo>
                    <a:pt x="329" y="379"/>
                  </a:lnTo>
                  <a:lnTo>
                    <a:pt x="329" y="356"/>
                  </a:lnTo>
                  <a:lnTo>
                    <a:pt x="253" y="356"/>
                  </a:lnTo>
                  <a:lnTo>
                    <a:pt x="253" y="19"/>
                  </a:lnTo>
                  <a:cubicBezTo>
                    <a:pt x="253" y="4"/>
                    <a:pt x="253" y="0"/>
                    <a:pt x="243" y="0"/>
                  </a:cubicBezTo>
                  <a:cubicBezTo>
                    <a:pt x="235" y="0"/>
                    <a:pt x="232" y="0"/>
                    <a:pt x="228" y="8"/>
                  </a:cubicBezTo>
                  <a:lnTo>
                    <a:pt x="0" y="356"/>
                  </a:lnTo>
                  <a:lnTo>
                    <a:pt x="0" y="379"/>
                  </a:lnTo>
                  <a:close/>
                  <a:moveTo>
                    <a:pt x="201" y="356"/>
                  </a:moveTo>
                  <a:lnTo>
                    <a:pt x="21" y="356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599680" y="5375160"/>
              <a:ext cx="114120" cy="185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" h="515">
                  <a:moveTo>
                    <a:pt x="311" y="50"/>
                  </a:moveTo>
                  <a:cubicBezTo>
                    <a:pt x="318" y="40"/>
                    <a:pt x="318" y="40"/>
                    <a:pt x="318" y="23"/>
                  </a:cubicBezTo>
                  <a:lnTo>
                    <a:pt x="138" y="23"/>
                  </a:lnTo>
                  <a:cubicBezTo>
                    <a:pt x="48" y="23"/>
                    <a:pt x="46" y="15"/>
                    <a:pt x="44" y="0"/>
                  </a:cubicBezTo>
                  <a:lnTo>
                    <a:pt x="25" y="0"/>
                  </a:lnTo>
                  <a:lnTo>
                    <a:pt x="0" y="152"/>
                  </a:lnTo>
                  <a:lnTo>
                    <a:pt x="19" y="152"/>
                  </a:lnTo>
                  <a:cubicBezTo>
                    <a:pt x="21" y="140"/>
                    <a:pt x="27" y="94"/>
                    <a:pt x="37" y="86"/>
                  </a:cubicBezTo>
                  <a:cubicBezTo>
                    <a:pt x="42" y="79"/>
                    <a:pt x="100" y="79"/>
                    <a:pt x="109" y="79"/>
                  </a:cubicBezTo>
                  <a:lnTo>
                    <a:pt x="264" y="79"/>
                  </a:lnTo>
                  <a:cubicBezTo>
                    <a:pt x="255" y="92"/>
                    <a:pt x="196" y="173"/>
                    <a:pt x="180" y="196"/>
                  </a:cubicBezTo>
                  <a:cubicBezTo>
                    <a:pt x="113" y="297"/>
                    <a:pt x="88" y="400"/>
                    <a:pt x="88" y="475"/>
                  </a:cubicBezTo>
                  <a:cubicBezTo>
                    <a:pt x="88" y="481"/>
                    <a:pt x="88" y="515"/>
                    <a:pt x="123" y="515"/>
                  </a:cubicBezTo>
                  <a:cubicBezTo>
                    <a:pt x="157" y="515"/>
                    <a:pt x="157" y="481"/>
                    <a:pt x="157" y="475"/>
                  </a:cubicBezTo>
                  <a:lnTo>
                    <a:pt x="157" y="437"/>
                  </a:lnTo>
                  <a:cubicBezTo>
                    <a:pt x="157" y="397"/>
                    <a:pt x="159" y="356"/>
                    <a:pt x="165" y="316"/>
                  </a:cubicBezTo>
                  <a:cubicBezTo>
                    <a:pt x="167" y="299"/>
                    <a:pt x="178" y="236"/>
                    <a:pt x="211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718840" y="3108959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323"/>
                  </a:moveTo>
                  <a:lnTo>
                    <a:pt x="246" y="1323"/>
                  </a:lnTo>
                  <a:lnTo>
                    <a:pt x="246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88680" y="35848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88680" y="37436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788680" y="39024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88680" y="4061159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788680" y="422028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788680" y="43790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788680" y="45378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88680" y="469584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88680" y="485460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8680" y="5013720"/>
              <a:ext cx="18360" cy="159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445">
                  <a:moveTo>
                    <a:pt x="0" y="445"/>
                  </a:moveTo>
                  <a:lnTo>
                    <a:pt x="52" y="445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718840" y="5172480"/>
              <a:ext cx="88200" cy="475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1323">
                  <a:moveTo>
                    <a:pt x="196" y="1273"/>
                  </a:moveTo>
                  <a:lnTo>
                    <a:pt x="0" y="1273"/>
                  </a:lnTo>
                  <a:lnTo>
                    <a:pt x="0" y="1323"/>
                  </a:lnTo>
                  <a:lnTo>
                    <a:pt x="246" y="1323"/>
                  </a:lnTo>
                  <a:lnTo>
                    <a:pt x="24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wrap="none" lIns="90000" tIns="45000" rIns="90000" bIns="45000" anchorCtr="0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568" y="1038508"/>
            <a:ext cx="2519947" cy="2818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8" name="Oval 137"/>
          <p:cNvSpPr/>
          <p:nvPr/>
        </p:nvSpPr>
        <p:spPr>
          <a:xfrm>
            <a:off x="3793915" y="1030390"/>
            <a:ext cx="2443590" cy="2841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7141465" y="3353012"/>
            <a:ext cx="163677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/>
              <a:t>How do we partition a graph into </a:t>
            </a:r>
            <a:r>
              <a:rPr lang="en-IE" i="1" dirty="0">
                <a:latin typeface="Times New Roman" pitchFamily="18" charset="0"/>
              </a:rPr>
              <a:t>k</a:t>
            </a:r>
            <a:r>
              <a:rPr lang="en-IE" i="1" dirty="0"/>
              <a:t> clusters?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4" y="1882019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3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/>
              <a:t>How do we partition a graph into </a:t>
            </a:r>
            <a:r>
              <a:rPr lang="en-IE" i="1" dirty="0">
                <a:latin typeface="Times New Roman" pitchFamily="18" charset="0"/>
              </a:rPr>
              <a:t>k</a:t>
            </a:r>
            <a:r>
              <a:rPr lang="en-IE" i="1" dirty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/>
              <a:t> in a hierarchical divisive manner</a:t>
            </a:r>
          </a:p>
          <a:p>
            <a:pPr lvl="2"/>
            <a:r>
              <a:rPr lang="en-US" dirty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/>
              </a:p>
              <a:p>
                <a:pPr marL="0" indent="0">
                  <a:buNone/>
                  <a:defRPr/>
                </a:pPr>
                <a:r>
                  <a:rPr lang="en-IE" dirty="0">
                    <a:solidFill>
                      <a:srgbClr val="FF0000"/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/>
                  <a:t>Divide vertices into </a:t>
                </a:r>
                <a:r>
                  <a:rPr lang="en-IE" dirty="0">
                    <a:solidFill>
                      <a:srgbClr val="FF0000"/>
                    </a:solidFill>
                  </a:rPr>
                  <a:t>two</a:t>
                </a:r>
                <a:r>
                  <a:rPr lang="en-IE" dirty="0"/>
                  <a:t>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>
                    <a:solidFill>
                      <a:schemeClr val="tx1"/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772816"/>
                <a:ext cx="828092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Use </a:t>
                </a: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several of the eigenvectors </a:t>
                </a:r>
                <a:r>
                  <a:rPr lang="en-US" sz="2800" dirty="0"/>
                  <a:t>to partition the graph. </a:t>
                </a:r>
              </a:p>
              <a:p>
                <a:endParaRPr lang="en-US" sz="28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eigenvectors, and set a threshold for each,</a:t>
                </a:r>
              </a:p>
              <a:p>
                <a:r>
                  <a:rPr lang="en-US" sz="28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Get a partition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baseline="30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groups</a:t>
                </a:r>
                <a:r>
                  <a:rPr lang="en-US" sz="2800" dirty="0"/>
                  <a:t>, each group consisting of the nodes that are above or below threshold for each of the eigenvectors, in a particular pattern.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8280920" cy="3108543"/>
              </a:xfrm>
              <a:prstGeom prst="rect">
                <a:avLst/>
              </a:prstGeom>
              <a:blipFill>
                <a:blip r:embed="rId2"/>
                <a:stretch>
                  <a:fillRect l="-1546" t="-1961" r="-589" b="-4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943" y="3546108"/>
            <a:ext cx="796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eigenvectors, </a:t>
            </a:r>
          </a:p>
          <a:p>
            <a:r>
              <a:rPr lang="en-US" dirty="0"/>
              <a:t>nodes </a:t>
            </a: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(negative in both)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dirty="0"/>
              <a:t> (positive in both)</a:t>
            </a:r>
          </a:p>
          <a:p>
            <a:r>
              <a:rPr lang="en-US" dirty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28650" y="474761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Note that each eigenvector except the first is the vector x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Lx</a:t>
            </a:r>
            <a:r>
              <a:rPr lang="en-US" dirty="0"/>
              <a:t>, subject to the constraint that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to all previous eigenvectors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Thus, while each eigenvector tries to produce a minimum-sized cut, successive eigenvectors have to satisfy more and more constraints =&gt; the cuts </a:t>
            </a:r>
            <a:r>
              <a:rPr lang="en-GB" dirty="0"/>
              <a:t>progressively worse.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p:grpSp>
        <p:nvGrpSpPr>
          <p:cNvPr id="22" name="Group 21"/>
          <p:cNvGrpSpPr/>
          <p:nvPr/>
        </p:nvGrpSpPr>
        <p:grpSpPr>
          <a:xfrm>
            <a:off x="6151800" y="1756781"/>
            <a:ext cx="1943100" cy="1516063"/>
            <a:chOff x="3994870" y="3613393"/>
            <a:chExt cx="1943100" cy="1516063"/>
          </a:xfrm>
        </p:grpSpPr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56157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5290270" y="4873868"/>
              <a:ext cx="325438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968007" y="4873868"/>
              <a:ext cx="3222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4640982" y="4873868"/>
              <a:ext cx="32702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4315545" y="4873868"/>
              <a:ext cx="325438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-0.6</a:t>
              </a:r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994870" y="4873868"/>
              <a:ext cx="320675" cy="2555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56157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0.5</a:t>
              </a:r>
              <a:endParaRPr lang="en-IE" sz="800" dirty="0"/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5290270" y="4623043"/>
              <a:ext cx="325438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4968007" y="4623043"/>
              <a:ext cx="322263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-0.2</a:t>
              </a:r>
            </a:p>
          </p:txBody>
        </p:sp>
        <p:sp>
          <p:nvSpPr>
            <p:cNvPr id="32" name="Rectangle 72"/>
            <p:cNvSpPr>
              <a:spLocks noChangeArrowheads="1"/>
            </p:cNvSpPr>
            <p:nvPr/>
          </p:nvSpPr>
          <p:spPr bwMode="auto">
            <a:xfrm>
              <a:off x="4640982" y="4623043"/>
              <a:ext cx="32702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4315545" y="4623043"/>
              <a:ext cx="3254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3994870" y="4623043"/>
              <a:ext cx="320675" cy="250825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56157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-0.5</a:t>
              </a:r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5290270" y="4364281"/>
              <a:ext cx="325438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4968007" y="4364281"/>
              <a:ext cx="3222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38" name="Rectangle 78"/>
            <p:cNvSpPr>
              <a:spLocks noChangeArrowheads="1"/>
            </p:cNvSpPr>
            <p:nvPr/>
          </p:nvSpPr>
          <p:spPr bwMode="auto">
            <a:xfrm>
              <a:off x="4640982" y="4364281"/>
              <a:ext cx="32702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4315545" y="4364281"/>
              <a:ext cx="32543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-0.3</a:t>
              </a:r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3994870" y="4364281"/>
              <a:ext cx="320675" cy="258763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56157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0.5</a:t>
              </a:r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5290270" y="4121393"/>
              <a:ext cx="325438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4968007" y="4121393"/>
              <a:ext cx="3222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4640982" y="4121393"/>
              <a:ext cx="32702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0.1</a:t>
              </a:r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4315545" y="4121393"/>
              <a:ext cx="3254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0.3</a:t>
              </a:r>
            </a:p>
          </p:txBody>
        </p:sp>
        <p:sp>
          <p:nvSpPr>
            <p:cNvPr id="46" name="Rectangle 86"/>
            <p:cNvSpPr>
              <a:spLocks noChangeArrowheads="1"/>
            </p:cNvSpPr>
            <p:nvPr/>
          </p:nvSpPr>
          <p:spPr bwMode="auto">
            <a:xfrm>
              <a:off x="3994870" y="4121393"/>
              <a:ext cx="320675" cy="2428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56157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5290270" y="3867393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sp>
          <p:nvSpPr>
            <p:cNvPr id="49" name="Rectangle 89"/>
            <p:cNvSpPr>
              <a:spLocks noChangeArrowheads="1"/>
            </p:cNvSpPr>
            <p:nvPr/>
          </p:nvSpPr>
          <p:spPr bwMode="auto">
            <a:xfrm>
              <a:off x="4968007" y="3867393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-0.4</a:t>
              </a:r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4640982" y="3867393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0.4</a:t>
              </a:r>
            </a:p>
          </p:txBody>
        </p:sp>
        <p:sp>
          <p:nvSpPr>
            <p:cNvPr id="51" name="Rectangle 91"/>
            <p:cNvSpPr>
              <a:spLocks noChangeArrowheads="1"/>
            </p:cNvSpPr>
            <p:nvPr/>
          </p:nvSpPr>
          <p:spPr bwMode="auto">
            <a:xfrm>
              <a:off x="4315545" y="3867393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0.6</a:t>
              </a:r>
            </a:p>
          </p:txBody>
        </p:sp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3994870" y="3867393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/>
                <a:t>0.4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994870" y="3613393"/>
              <a:ext cx="1943100" cy="254000"/>
              <a:chOff x="3994870" y="3613393"/>
              <a:chExt cx="1943100" cy="254000"/>
            </a:xfrm>
          </p:grpSpPr>
          <p:sp>
            <p:nvSpPr>
              <p:cNvPr id="66" name="Rectangle 93"/>
              <p:cNvSpPr>
                <a:spLocks noChangeArrowheads="1"/>
              </p:cNvSpPr>
              <p:nvPr/>
            </p:nvSpPr>
            <p:spPr bwMode="auto">
              <a:xfrm>
                <a:off x="56157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67" name="Rectangle 94"/>
              <p:cNvSpPr>
                <a:spLocks noChangeArrowheads="1"/>
              </p:cNvSpPr>
              <p:nvPr/>
            </p:nvSpPr>
            <p:spPr bwMode="auto">
              <a:xfrm>
                <a:off x="5290270" y="3613393"/>
                <a:ext cx="325438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-0.4</a:t>
                </a:r>
              </a:p>
            </p:txBody>
          </p:sp>
          <p:sp>
            <p:nvSpPr>
              <p:cNvPr id="68" name="Rectangle 95"/>
              <p:cNvSpPr>
                <a:spLocks noChangeArrowheads="1"/>
              </p:cNvSpPr>
              <p:nvPr/>
            </p:nvSpPr>
            <p:spPr bwMode="auto">
              <a:xfrm>
                <a:off x="4968007" y="3613393"/>
                <a:ext cx="322263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-0.2</a:t>
                </a:r>
              </a:p>
            </p:txBody>
          </p:sp>
          <p:sp>
            <p:nvSpPr>
              <p:cNvPr id="69" name="Rectangle 96"/>
              <p:cNvSpPr>
                <a:spLocks noChangeArrowheads="1"/>
              </p:cNvSpPr>
              <p:nvPr/>
            </p:nvSpPr>
            <p:spPr bwMode="auto">
              <a:xfrm>
                <a:off x="4640982" y="3613393"/>
                <a:ext cx="32702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-0.5</a:t>
                </a:r>
              </a:p>
            </p:txBody>
          </p:sp>
          <p:sp>
            <p:nvSpPr>
              <p:cNvPr id="70" name="Rectangle 97"/>
              <p:cNvSpPr>
                <a:spLocks noChangeArrowheads="1"/>
              </p:cNvSpPr>
              <p:nvPr/>
            </p:nvSpPr>
            <p:spPr bwMode="auto">
              <a:xfrm>
                <a:off x="4315545" y="3613393"/>
                <a:ext cx="325438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0.3</a:t>
                </a:r>
              </a:p>
            </p:txBody>
          </p:sp>
          <p:sp>
            <p:nvSpPr>
              <p:cNvPr id="71" name="Rectangle 98"/>
              <p:cNvSpPr>
                <a:spLocks noChangeArrowheads="1"/>
              </p:cNvSpPr>
              <p:nvPr/>
            </p:nvSpPr>
            <p:spPr bwMode="auto">
              <a:xfrm>
                <a:off x="3994870" y="3613393"/>
                <a:ext cx="320675" cy="254000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2000" tIns="46800" rIns="72000" bIns="46800" anchor="ctr"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en-IE" sz="800" dirty="0"/>
                  <a:t>0.4</a:t>
                </a:r>
              </a:p>
            </p:txBody>
          </p:sp>
          <p:sp>
            <p:nvSpPr>
              <p:cNvPr id="72" name="Line 99"/>
              <p:cNvSpPr>
                <a:spLocks noChangeShapeType="1"/>
              </p:cNvSpPr>
              <p:nvPr/>
            </p:nvSpPr>
            <p:spPr bwMode="auto">
              <a:xfrm>
                <a:off x="3994870" y="3613393"/>
                <a:ext cx="19431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  <p:sp>
            <p:nvSpPr>
              <p:cNvPr id="73" name="Line 100"/>
              <p:cNvSpPr>
                <a:spLocks noChangeShapeType="1"/>
              </p:cNvSpPr>
              <p:nvPr/>
            </p:nvSpPr>
            <p:spPr bwMode="auto">
              <a:xfrm>
                <a:off x="3994870" y="3867393"/>
                <a:ext cx="1943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46800" rIns="72000" bIns="46800" anchor="ctr"/>
              <a:lstStyle/>
              <a:p>
                <a:endParaRPr lang="en-US" sz="800"/>
              </a:p>
            </p:txBody>
          </p:sp>
        </p:grp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>
              <a:off x="3994870" y="412139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5" name="Line 102"/>
            <p:cNvSpPr>
              <a:spLocks noChangeShapeType="1"/>
            </p:cNvSpPr>
            <p:nvPr/>
          </p:nvSpPr>
          <p:spPr bwMode="auto">
            <a:xfrm>
              <a:off x="3994870" y="4364281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6" name="Line 103"/>
            <p:cNvSpPr>
              <a:spLocks noChangeShapeType="1"/>
            </p:cNvSpPr>
            <p:nvPr/>
          </p:nvSpPr>
          <p:spPr bwMode="auto">
            <a:xfrm>
              <a:off x="3994870" y="4623043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7" name="Line 104"/>
            <p:cNvSpPr>
              <a:spLocks noChangeShapeType="1"/>
            </p:cNvSpPr>
            <p:nvPr/>
          </p:nvSpPr>
          <p:spPr bwMode="auto">
            <a:xfrm>
              <a:off x="3994870" y="4873868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8" name="Line 105"/>
            <p:cNvSpPr>
              <a:spLocks noChangeShapeType="1"/>
            </p:cNvSpPr>
            <p:nvPr/>
          </p:nvSpPr>
          <p:spPr bwMode="auto">
            <a:xfrm>
              <a:off x="3994870" y="5129456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59" name="Line 106"/>
            <p:cNvSpPr>
              <a:spLocks noChangeShapeType="1"/>
            </p:cNvSpPr>
            <p:nvPr/>
          </p:nvSpPr>
          <p:spPr bwMode="auto">
            <a:xfrm>
              <a:off x="39948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0" name="Line 107"/>
            <p:cNvSpPr>
              <a:spLocks noChangeShapeType="1"/>
            </p:cNvSpPr>
            <p:nvPr/>
          </p:nvSpPr>
          <p:spPr bwMode="auto">
            <a:xfrm>
              <a:off x="4315545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1" name="Line 108"/>
            <p:cNvSpPr>
              <a:spLocks noChangeShapeType="1"/>
            </p:cNvSpPr>
            <p:nvPr/>
          </p:nvSpPr>
          <p:spPr bwMode="auto">
            <a:xfrm>
              <a:off x="4640982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2" name="Line 109"/>
            <p:cNvSpPr>
              <a:spLocks noChangeShapeType="1"/>
            </p:cNvSpPr>
            <p:nvPr/>
          </p:nvSpPr>
          <p:spPr bwMode="auto">
            <a:xfrm>
              <a:off x="49680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3" name="Line 110"/>
            <p:cNvSpPr>
              <a:spLocks noChangeShapeType="1"/>
            </p:cNvSpPr>
            <p:nvPr/>
          </p:nvSpPr>
          <p:spPr bwMode="auto">
            <a:xfrm>
              <a:off x="5290270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4" name="Line 111"/>
            <p:cNvSpPr>
              <a:spLocks noChangeShapeType="1"/>
            </p:cNvSpPr>
            <p:nvPr/>
          </p:nvSpPr>
          <p:spPr bwMode="auto">
            <a:xfrm>
              <a:off x="5615707" y="3613393"/>
              <a:ext cx="0" cy="1516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65" name="Line 112"/>
            <p:cNvSpPr>
              <a:spLocks noChangeShapeType="1"/>
            </p:cNvSpPr>
            <p:nvPr/>
          </p:nvSpPr>
          <p:spPr bwMode="auto">
            <a:xfrm>
              <a:off x="5937970" y="3613393"/>
              <a:ext cx="0" cy="15160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74" name="Text Box 231"/>
          <p:cNvSpPr txBox="1">
            <a:spLocks noChangeArrowheads="1"/>
          </p:cNvSpPr>
          <p:nvPr/>
        </p:nvSpPr>
        <p:spPr bwMode="auto">
          <a:xfrm>
            <a:off x="4571500" y="2308160"/>
            <a:ext cx="141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400" b="1" dirty="0"/>
              <a:t>Eigenvectors</a:t>
            </a:r>
            <a:endParaRPr lang="el-GR" sz="1400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6126329" y="1431359"/>
            <a:ext cx="1943100" cy="254000"/>
            <a:chOff x="4804494" y="1756985"/>
            <a:chExt cx="1943100" cy="254000"/>
          </a:xfrm>
        </p:grpSpPr>
        <p:sp>
          <p:nvSpPr>
            <p:cNvPr id="76" name="Rectangle 93"/>
            <p:cNvSpPr>
              <a:spLocks noChangeArrowheads="1"/>
            </p:cNvSpPr>
            <p:nvPr/>
          </p:nvSpPr>
          <p:spPr bwMode="auto">
            <a:xfrm>
              <a:off x="64253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5.0</a:t>
              </a:r>
            </a:p>
          </p:txBody>
        </p:sp>
        <p:sp>
          <p:nvSpPr>
            <p:cNvPr id="77" name="Rectangle 94"/>
            <p:cNvSpPr>
              <a:spLocks noChangeArrowheads="1"/>
            </p:cNvSpPr>
            <p:nvPr/>
          </p:nvSpPr>
          <p:spPr bwMode="auto">
            <a:xfrm>
              <a:off x="6099894" y="1756985"/>
              <a:ext cx="325438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4..0</a:t>
              </a:r>
            </a:p>
          </p:txBody>
        </p:sp>
        <p:sp>
          <p:nvSpPr>
            <p:cNvPr id="78" name="Rectangle 95"/>
            <p:cNvSpPr>
              <a:spLocks noChangeArrowheads="1"/>
            </p:cNvSpPr>
            <p:nvPr/>
          </p:nvSpPr>
          <p:spPr bwMode="auto">
            <a:xfrm>
              <a:off x="5777631" y="1756985"/>
              <a:ext cx="3222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3..0</a:t>
              </a:r>
            </a:p>
          </p:txBody>
        </p:sp>
        <p:sp>
          <p:nvSpPr>
            <p:cNvPr id="79" name="Rectangle 96"/>
            <p:cNvSpPr>
              <a:spLocks noChangeArrowheads="1"/>
            </p:cNvSpPr>
            <p:nvPr/>
          </p:nvSpPr>
          <p:spPr bwMode="auto">
            <a:xfrm>
              <a:off x="5450606" y="1756985"/>
              <a:ext cx="32702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3.0</a:t>
              </a:r>
            </a:p>
          </p:txBody>
        </p:sp>
        <p:sp>
          <p:nvSpPr>
            <p:cNvPr id="80" name="Rectangle 97"/>
            <p:cNvSpPr>
              <a:spLocks noChangeArrowheads="1"/>
            </p:cNvSpPr>
            <p:nvPr/>
          </p:nvSpPr>
          <p:spPr bwMode="auto">
            <a:xfrm>
              <a:off x="5125169" y="1756985"/>
              <a:ext cx="3254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1.0</a:t>
              </a:r>
            </a:p>
          </p:txBody>
        </p:sp>
        <p:sp>
          <p:nvSpPr>
            <p:cNvPr id="81" name="Rectangle 98"/>
            <p:cNvSpPr>
              <a:spLocks noChangeArrowheads="1"/>
            </p:cNvSpPr>
            <p:nvPr/>
          </p:nvSpPr>
          <p:spPr bwMode="auto">
            <a:xfrm>
              <a:off x="4804494" y="1756985"/>
              <a:ext cx="320675" cy="254000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46800" rIns="72000" bIns="46800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IE" sz="800" dirty="0"/>
                <a:t>0.0</a:t>
              </a:r>
            </a:p>
          </p:txBody>
        </p:sp>
        <p:sp>
          <p:nvSpPr>
            <p:cNvPr id="82" name="Line 99"/>
            <p:cNvSpPr>
              <a:spLocks noChangeShapeType="1"/>
            </p:cNvSpPr>
            <p:nvPr/>
          </p:nvSpPr>
          <p:spPr bwMode="auto">
            <a:xfrm>
              <a:off x="4804494" y="1756985"/>
              <a:ext cx="19431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  <p:sp>
          <p:nvSpPr>
            <p:cNvPr id="83" name="Line 100"/>
            <p:cNvSpPr>
              <a:spLocks noChangeShapeType="1"/>
            </p:cNvSpPr>
            <p:nvPr/>
          </p:nvSpPr>
          <p:spPr bwMode="auto">
            <a:xfrm>
              <a:off x="4804494" y="2010985"/>
              <a:ext cx="194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46800" rIns="72000" bIns="46800" anchor="ctr"/>
            <a:lstStyle/>
            <a:p>
              <a:endParaRPr lang="en-US" sz="80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928957" y="1380935"/>
            <a:ext cx="23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Eigenvalues</a:t>
            </a:r>
            <a:endParaRPr lang="el-GR" sz="1400" b="1" dirty="0"/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53B6B587-B4EB-447B-8BF8-53B4DF14A5EE}"/>
              </a:ext>
            </a:extLst>
          </p:cNvPr>
          <p:cNvSpPr/>
          <p:nvPr/>
        </p:nvSpPr>
        <p:spPr>
          <a:xfrm>
            <a:off x="6446067" y="1357053"/>
            <a:ext cx="390548" cy="2128531"/>
          </a:xfrm>
          <a:custGeom>
            <a:avLst/>
            <a:gdLst>
              <a:gd name="connsiteX0" fmla="*/ 153909 w 390548"/>
              <a:gd name="connsiteY0" fmla="*/ 46234 h 2128531"/>
              <a:gd name="connsiteX1" fmla="*/ 135802 w 390548"/>
              <a:gd name="connsiteY1" fmla="*/ 127715 h 2128531"/>
              <a:gd name="connsiteX2" fmla="*/ 117695 w 390548"/>
              <a:gd name="connsiteY2" fmla="*/ 154876 h 2128531"/>
              <a:gd name="connsiteX3" fmla="*/ 108642 w 390548"/>
              <a:gd name="connsiteY3" fmla="*/ 182036 h 2128531"/>
              <a:gd name="connsiteX4" fmla="*/ 90535 w 390548"/>
              <a:gd name="connsiteY4" fmla="*/ 218250 h 2128531"/>
              <a:gd name="connsiteX5" fmla="*/ 81482 w 390548"/>
              <a:gd name="connsiteY5" fmla="*/ 263517 h 2128531"/>
              <a:gd name="connsiteX6" fmla="*/ 63375 w 390548"/>
              <a:gd name="connsiteY6" fmla="*/ 317838 h 2128531"/>
              <a:gd name="connsiteX7" fmla="*/ 45268 w 390548"/>
              <a:gd name="connsiteY7" fmla="*/ 390266 h 2128531"/>
              <a:gd name="connsiteX8" fmla="*/ 36214 w 390548"/>
              <a:gd name="connsiteY8" fmla="*/ 489854 h 2128531"/>
              <a:gd name="connsiteX9" fmla="*/ 27161 w 390548"/>
              <a:gd name="connsiteY9" fmla="*/ 544175 h 2128531"/>
              <a:gd name="connsiteX10" fmla="*/ 18107 w 390548"/>
              <a:gd name="connsiteY10" fmla="*/ 625656 h 2128531"/>
              <a:gd name="connsiteX11" fmla="*/ 27161 w 390548"/>
              <a:gd name="connsiteY11" fmla="*/ 797672 h 2128531"/>
              <a:gd name="connsiteX12" fmla="*/ 36214 w 390548"/>
              <a:gd name="connsiteY12" fmla="*/ 861046 h 2128531"/>
              <a:gd name="connsiteX13" fmla="*/ 54321 w 390548"/>
              <a:gd name="connsiteY13" fmla="*/ 978741 h 2128531"/>
              <a:gd name="connsiteX14" fmla="*/ 45268 w 390548"/>
              <a:gd name="connsiteY14" fmla="*/ 1250345 h 2128531"/>
              <a:gd name="connsiteX15" fmla="*/ 36214 w 390548"/>
              <a:gd name="connsiteY15" fmla="*/ 1304666 h 2128531"/>
              <a:gd name="connsiteX16" fmla="*/ 27161 w 390548"/>
              <a:gd name="connsiteY16" fmla="*/ 1422361 h 2128531"/>
              <a:gd name="connsiteX17" fmla="*/ 18107 w 390548"/>
              <a:gd name="connsiteY17" fmla="*/ 1458575 h 2128531"/>
              <a:gd name="connsiteX18" fmla="*/ 9054 w 390548"/>
              <a:gd name="connsiteY18" fmla="*/ 1521949 h 2128531"/>
              <a:gd name="connsiteX19" fmla="*/ 0 w 390548"/>
              <a:gd name="connsiteY19" fmla="*/ 1576270 h 2128531"/>
              <a:gd name="connsiteX20" fmla="*/ 9054 w 390548"/>
              <a:gd name="connsiteY20" fmla="*/ 1793553 h 2128531"/>
              <a:gd name="connsiteX21" fmla="*/ 36214 w 390548"/>
              <a:gd name="connsiteY21" fmla="*/ 1947462 h 2128531"/>
              <a:gd name="connsiteX22" fmla="*/ 81482 w 390548"/>
              <a:gd name="connsiteY22" fmla="*/ 2083264 h 2128531"/>
              <a:gd name="connsiteX23" fmla="*/ 90535 w 390548"/>
              <a:gd name="connsiteY23" fmla="*/ 2110424 h 2128531"/>
              <a:gd name="connsiteX24" fmla="*/ 117695 w 390548"/>
              <a:gd name="connsiteY24" fmla="*/ 2128531 h 2128531"/>
              <a:gd name="connsiteX25" fmla="*/ 172016 w 390548"/>
              <a:gd name="connsiteY25" fmla="*/ 2110424 h 2128531"/>
              <a:gd name="connsiteX26" fmla="*/ 226337 w 390548"/>
              <a:gd name="connsiteY26" fmla="*/ 2074210 h 2128531"/>
              <a:gd name="connsiteX27" fmla="*/ 244444 w 390548"/>
              <a:gd name="connsiteY27" fmla="*/ 2047050 h 2128531"/>
              <a:gd name="connsiteX28" fmla="*/ 298765 w 390548"/>
              <a:gd name="connsiteY28" fmla="*/ 1992729 h 2128531"/>
              <a:gd name="connsiteX29" fmla="*/ 325925 w 390548"/>
              <a:gd name="connsiteY29" fmla="*/ 1938408 h 2128531"/>
              <a:gd name="connsiteX30" fmla="*/ 334979 w 390548"/>
              <a:gd name="connsiteY30" fmla="*/ 1911248 h 2128531"/>
              <a:gd name="connsiteX31" fmla="*/ 353085 w 390548"/>
              <a:gd name="connsiteY31" fmla="*/ 1875034 h 2128531"/>
              <a:gd name="connsiteX32" fmla="*/ 371192 w 390548"/>
              <a:gd name="connsiteY32" fmla="*/ 1811660 h 2128531"/>
              <a:gd name="connsiteX33" fmla="*/ 389299 w 390548"/>
              <a:gd name="connsiteY33" fmla="*/ 1042115 h 2128531"/>
              <a:gd name="connsiteX34" fmla="*/ 371192 w 390548"/>
              <a:gd name="connsiteY34" fmla="*/ 381212 h 2128531"/>
              <a:gd name="connsiteX35" fmla="*/ 362139 w 390548"/>
              <a:gd name="connsiteY35" fmla="*/ 308785 h 2128531"/>
              <a:gd name="connsiteX36" fmla="*/ 344032 w 390548"/>
              <a:gd name="connsiteY36" fmla="*/ 200143 h 2128531"/>
              <a:gd name="connsiteX37" fmla="*/ 316872 w 390548"/>
              <a:gd name="connsiteY37" fmla="*/ 109608 h 2128531"/>
              <a:gd name="connsiteX38" fmla="*/ 307818 w 390548"/>
              <a:gd name="connsiteY38" fmla="*/ 82448 h 2128531"/>
              <a:gd name="connsiteX39" fmla="*/ 280658 w 390548"/>
              <a:gd name="connsiteY39" fmla="*/ 28127 h 2128531"/>
              <a:gd name="connsiteX40" fmla="*/ 235390 w 390548"/>
              <a:gd name="connsiteY40" fmla="*/ 19074 h 2128531"/>
              <a:gd name="connsiteX41" fmla="*/ 153909 w 390548"/>
              <a:gd name="connsiteY41" fmla="*/ 967 h 2128531"/>
              <a:gd name="connsiteX42" fmla="*/ 36214 w 390548"/>
              <a:gd name="connsiteY42" fmla="*/ 967 h 212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0548" h="2128531">
                <a:moveTo>
                  <a:pt x="153909" y="46234"/>
                </a:moveTo>
                <a:cubicBezTo>
                  <a:pt x="152297" y="54297"/>
                  <a:pt x="140599" y="116523"/>
                  <a:pt x="135802" y="127715"/>
                </a:cubicBezTo>
                <a:cubicBezTo>
                  <a:pt x="131516" y="137716"/>
                  <a:pt x="123731" y="145822"/>
                  <a:pt x="117695" y="154876"/>
                </a:cubicBezTo>
                <a:cubicBezTo>
                  <a:pt x="114677" y="163929"/>
                  <a:pt x="112401" y="173265"/>
                  <a:pt x="108642" y="182036"/>
                </a:cubicBezTo>
                <a:cubicBezTo>
                  <a:pt x="103326" y="194441"/>
                  <a:pt x="94803" y="205446"/>
                  <a:pt x="90535" y="218250"/>
                </a:cubicBezTo>
                <a:cubicBezTo>
                  <a:pt x="85669" y="232848"/>
                  <a:pt x="85531" y="248671"/>
                  <a:pt x="81482" y="263517"/>
                </a:cubicBezTo>
                <a:cubicBezTo>
                  <a:pt x="76460" y="281931"/>
                  <a:pt x="68004" y="299321"/>
                  <a:pt x="63375" y="317838"/>
                </a:cubicBezTo>
                <a:lnTo>
                  <a:pt x="45268" y="390266"/>
                </a:lnTo>
                <a:cubicBezTo>
                  <a:pt x="42250" y="423462"/>
                  <a:pt x="40109" y="456749"/>
                  <a:pt x="36214" y="489854"/>
                </a:cubicBezTo>
                <a:cubicBezTo>
                  <a:pt x="34069" y="508085"/>
                  <a:pt x="29587" y="525979"/>
                  <a:pt x="27161" y="544175"/>
                </a:cubicBezTo>
                <a:cubicBezTo>
                  <a:pt x="23549" y="571263"/>
                  <a:pt x="21125" y="598496"/>
                  <a:pt x="18107" y="625656"/>
                </a:cubicBezTo>
                <a:cubicBezTo>
                  <a:pt x="21125" y="682995"/>
                  <a:pt x="22757" y="740423"/>
                  <a:pt x="27161" y="797672"/>
                </a:cubicBezTo>
                <a:cubicBezTo>
                  <a:pt x="28798" y="818948"/>
                  <a:pt x="32969" y="839955"/>
                  <a:pt x="36214" y="861046"/>
                </a:cubicBezTo>
                <a:cubicBezTo>
                  <a:pt x="61337" y="1024346"/>
                  <a:pt x="28070" y="794978"/>
                  <a:pt x="54321" y="978741"/>
                </a:cubicBezTo>
                <a:cubicBezTo>
                  <a:pt x="51303" y="1069276"/>
                  <a:pt x="50293" y="1159900"/>
                  <a:pt x="45268" y="1250345"/>
                </a:cubicBezTo>
                <a:cubicBezTo>
                  <a:pt x="44250" y="1268674"/>
                  <a:pt x="38136" y="1286410"/>
                  <a:pt x="36214" y="1304666"/>
                </a:cubicBezTo>
                <a:cubicBezTo>
                  <a:pt x="32095" y="1343797"/>
                  <a:pt x="31758" y="1383283"/>
                  <a:pt x="27161" y="1422361"/>
                </a:cubicBezTo>
                <a:cubicBezTo>
                  <a:pt x="25707" y="1434719"/>
                  <a:pt x="20333" y="1446333"/>
                  <a:pt x="18107" y="1458575"/>
                </a:cubicBezTo>
                <a:cubicBezTo>
                  <a:pt x="14290" y="1479570"/>
                  <a:pt x="12299" y="1500858"/>
                  <a:pt x="9054" y="1521949"/>
                </a:cubicBezTo>
                <a:cubicBezTo>
                  <a:pt x="6263" y="1540092"/>
                  <a:pt x="3018" y="1558163"/>
                  <a:pt x="0" y="1576270"/>
                </a:cubicBezTo>
                <a:cubicBezTo>
                  <a:pt x="3018" y="1648698"/>
                  <a:pt x="4669" y="1721195"/>
                  <a:pt x="9054" y="1793553"/>
                </a:cubicBezTo>
                <a:cubicBezTo>
                  <a:pt x="20115" y="1976063"/>
                  <a:pt x="12153" y="1779044"/>
                  <a:pt x="36214" y="1947462"/>
                </a:cubicBezTo>
                <a:cubicBezTo>
                  <a:pt x="58131" y="2100873"/>
                  <a:pt x="24283" y="1911660"/>
                  <a:pt x="81482" y="2083264"/>
                </a:cubicBezTo>
                <a:cubicBezTo>
                  <a:pt x="84500" y="2092317"/>
                  <a:pt x="84574" y="2102972"/>
                  <a:pt x="90535" y="2110424"/>
                </a:cubicBezTo>
                <a:cubicBezTo>
                  <a:pt x="97332" y="2118921"/>
                  <a:pt x="108642" y="2122495"/>
                  <a:pt x="117695" y="2128531"/>
                </a:cubicBezTo>
                <a:cubicBezTo>
                  <a:pt x="135802" y="2122495"/>
                  <a:pt x="156135" y="2121011"/>
                  <a:pt x="172016" y="2110424"/>
                </a:cubicBezTo>
                <a:lnTo>
                  <a:pt x="226337" y="2074210"/>
                </a:lnTo>
                <a:cubicBezTo>
                  <a:pt x="232373" y="2065157"/>
                  <a:pt x="237215" y="2055182"/>
                  <a:pt x="244444" y="2047050"/>
                </a:cubicBezTo>
                <a:cubicBezTo>
                  <a:pt x="261457" y="2027911"/>
                  <a:pt x="298765" y="1992729"/>
                  <a:pt x="298765" y="1992729"/>
                </a:cubicBezTo>
                <a:cubicBezTo>
                  <a:pt x="321517" y="1924469"/>
                  <a:pt x="290828" y="2008602"/>
                  <a:pt x="325925" y="1938408"/>
                </a:cubicBezTo>
                <a:cubicBezTo>
                  <a:pt x="330193" y="1929872"/>
                  <a:pt x="331220" y="1920020"/>
                  <a:pt x="334979" y="1911248"/>
                </a:cubicBezTo>
                <a:cubicBezTo>
                  <a:pt x="340295" y="1898843"/>
                  <a:pt x="347769" y="1887439"/>
                  <a:pt x="353085" y="1875034"/>
                </a:cubicBezTo>
                <a:cubicBezTo>
                  <a:pt x="360881" y="1856843"/>
                  <a:pt x="366596" y="1830047"/>
                  <a:pt x="371192" y="1811660"/>
                </a:cubicBezTo>
                <a:cubicBezTo>
                  <a:pt x="396968" y="1502360"/>
                  <a:pt x="389299" y="1624752"/>
                  <a:pt x="389299" y="1042115"/>
                </a:cubicBezTo>
                <a:cubicBezTo>
                  <a:pt x="389299" y="702534"/>
                  <a:pt x="397647" y="619302"/>
                  <a:pt x="371192" y="381212"/>
                </a:cubicBezTo>
                <a:cubicBezTo>
                  <a:pt x="368505" y="357031"/>
                  <a:pt x="365355" y="332902"/>
                  <a:pt x="362139" y="308785"/>
                </a:cubicBezTo>
                <a:cubicBezTo>
                  <a:pt x="355842" y="261555"/>
                  <a:pt x="353713" y="243708"/>
                  <a:pt x="344032" y="200143"/>
                </a:cubicBezTo>
                <a:cubicBezTo>
                  <a:pt x="334911" y="159094"/>
                  <a:pt x="331918" y="154746"/>
                  <a:pt x="316872" y="109608"/>
                </a:cubicBezTo>
                <a:lnTo>
                  <a:pt x="307818" y="82448"/>
                </a:lnTo>
                <a:cubicBezTo>
                  <a:pt x="303171" y="68507"/>
                  <a:pt x="295112" y="36386"/>
                  <a:pt x="280658" y="28127"/>
                </a:cubicBezTo>
                <a:cubicBezTo>
                  <a:pt x="267297" y="20492"/>
                  <a:pt x="250412" y="22412"/>
                  <a:pt x="235390" y="19074"/>
                </a:cubicBezTo>
                <a:cubicBezTo>
                  <a:pt x="215988" y="14762"/>
                  <a:pt x="172125" y="1979"/>
                  <a:pt x="153909" y="967"/>
                </a:cubicBezTo>
                <a:cubicBezTo>
                  <a:pt x="114738" y="-1209"/>
                  <a:pt x="75446" y="967"/>
                  <a:pt x="36214" y="967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Ελεύθερη σχεδίαση: Σχήμα 84">
            <a:extLst>
              <a:ext uri="{FF2B5EF4-FFF2-40B4-BE49-F238E27FC236}">
                <a16:creationId xmlns:a16="http://schemas.microsoft.com/office/drawing/2014/main" id="{4A17B319-C8A4-4C8C-AB64-BE5667E505E7}"/>
              </a:ext>
            </a:extLst>
          </p:cNvPr>
          <p:cNvSpPr/>
          <p:nvPr/>
        </p:nvSpPr>
        <p:spPr>
          <a:xfrm>
            <a:off x="6690511" y="1321806"/>
            <a:ext cx="552261" cy="2027976"/>
          </a:xfrm>
          <a:custGeom>
            <a:avLst/>
            <a:gdLst>
              <a:gd name="connsiteX0" fmla="*/ 461727 w 552261"/>
              <a:gd name="connsiteY0" fmla="*/ 660903 h 2027976"/>
              <a:gd name="connsiteX1" fmla="*/ 434566 w 552261"/>
              <a:gd name="connsiteY1" fmla="*/ 615636 h 2027976"/>
              <a:gd name="connsiteX2" fmla="*/ 416459 w 552261"/>
              <a:gd name="connsiteY2" fmla="*/ 488887 h 2027976"/>
              <a:gd name="connsiteX3" fmla="*/ 398352 w 552261"/>
              <a:gd name="connsiteY3" fmla="*/ 407406 h 2027976"/>
              <a:gd name="connsiteX4" fmla="*/ 389299 w 552261"/>
              <a:gd name="connsiteY4" fmla="*/ 235390 h 2027976"/>
              <a:gd name="connsiteX5" fmla="*/ 371192 w 552261"/>
              <a:gd name="connsiteY5" fmla="*/ 172016 h 2027976"/>
              <a:gd name="connsiteX6" fmla="*/ 344032 w 552261"/>
              <a:gd name="connsiteY6" fmla="*/ 153909 h 2027976"/>
              <a:gd name="connsiteX7" fmla="*/ 271604 w 552261"/>
              <a:gd name="connsiteY7" fmla="*/ 99588 h 2027976"/>
              <a:gd name="connsiteX8" fmla="*/ 208230 w 552261"/>
              <a:gd name="connsiteY8" fmla="*/ 54321 h 2027976"/>
              <a:gd name="connsiteX9" fmla="*/ 117695 w 552261"/>
              <a:gd name="connsiteY9" fmla="*/ 27160 h 2027976"/>
              <a:gd name="connsiteX10" fmla="*/ 63374 w 552261"/>
              <a:gd name="connsiteY10" fmla="*/ 0 h 2027976"/>
              <a:gd name="connsiteX11" fmla="*/ 36214 w 552261"/>
              <a:gd name="connsiteY11" fmla="*/ 9053 h 2027976"/>
              <a:gd name="connsiteX12" fmla="*/ 0 w 552261"/>
              <a:gd name="connsiteY12" fmla="*/ 99588 h 2027976"/>
              <a:gd name="connsiteX13" fmla="*/ 9053 w 552261"/>
              <a:gd name="connsiteY13" fmla="*/ 307818 h 2027976"/>
              <a:gd name="connsiteX14" fmla="*/ 45267 w 552261"/>
              <a:gd name="connsiteY14" fmla="*/ 362139 h 2027976"/>
              <a:gd name="connsiteX15" fmla="*/ 63374 w 552261"/>
              <a:gd name="connsiteY15" fmla="*/ 389299 h 2027976"/>
              <a:gd name="connsiteX16" fmla="*/ 90535 w 552261"/>
              <a:gd name="connsiteY16" fmla="*/ 416459 h 2027976"/>
              <a:gd name="connsiteX17" fmla="*/ 117695 w 552261"/>
              <a:gd name="connsiteY17" fmla="*/ 470780 h 2027976"/>
              <a:gd name="connsiteX18" fmla="*/ 126748 w 552261"/>
              <a:gd name="connsiteY18" fmla="*/ 516047 h 2027976"/>
              <a:gd name="connsiteX19" fmla="*/ 144855 w 552261"/>
              <a:gd name="connsiteY19" fmla="*/ 660903 h 2027976"/>
              <a:gd name="connsiteX20" fmla="*/ 153909 w 552261"/>
              <a:gd name="connsiteY20" fmla="*/ 688063 h 2027976"/>
              <a:gd name="connsiteX21" fmla="*/ 162962 w 552261"/>
              <a:gd name="connsiteY21" fmla="*/ 742384 h 2027976"/>
              <a:gd name="connsiteX22" fmla="*/ 172016 w 552261"/>
              <a:gd name="connsiteY22" fmla="*/ 814812 h 2027976"/>
              <a:gd name="connsiteX23" fmla="*/ 181069 w 552261"/>
              <a:gd name="connsiteY23" fmla="*/ 851026 h 2027976"/>
              <a:gd name="connsiteX24" fmla="*/ 190123 w 552261"/>
              <a:gd name="connsiteY24" fmla="*/ 923453 h 2027976"/>
              <a:gd name="connsiteX25" fmla="*/ 199176 w 552261"/>
              <a:gd name="connsiteY25" fmla="*/ 977774 h 2027976"/>
              <a:gd name="connsiteX26" fmla="*/ 208230 w 552261"/>
              <a:gd name="connsiteY26" fmla="*/ 1041148 h 2027976"/>
              <a:gd name="connsiteX27" fmla="*/ 190123 w 552261"/>
              <a:gd name="connsiteY27" fmla="*/ 1466661 h 2027976"/>
              <a:gd name="connsiteX28" fmla="*/ 172016 w 552261"/>
              <a:gd name="connsiteY28" fmla="*/ 1575303 h 2027976"/>
              <a:gd name="connsiteX29" fmla="*/ 162962 w 552261"/>
              <a:gd name="connsiteY29" fmla="*/ 1638677 h 2027976"/>
              <a:gd name="connsiteX30" fmla="*/ 199176 w 552261"/>
              <a:gd name="connsiteY30" fmla="*/ 1955548 h 2027976"/>
              <a:gd name="connsiteX31" fmla="*/ 235390 w 552261"/>
              <a:gd name="connsiteY31" fmla="*/ 1964602 h 2027976"/>
              <a:gd name="connsiteX32" fmla="*/ 253497 w 552261"/>
              <a:gd name="connsiteY32" fmla="*/ 1991762 h 2027976"/>
              <a:gd name="connsiteX33" fmla="*/ 262550 w 552261"/>
              <a:gd name="connsiteY33" fmla="*/ 2018923 h 2027976"/>
              <a:gd name="connsiteX34" fmla="*/ 289711 w 552261"/>
              <a:gd name="connsiteY34" fmla="*/ 2027976 h 2027976"/>
              <a:gd name="connsiteX35" fmla="*/ 371192 w 552261"/>
              <a:gd name="connsiteY35" fmla="*/ 2018923 h 2027976"/>
              <a:gd name="connsiteX36" fmla="*/ 425513 w 552261"/>
              <a:gd name="connsiteY36" fmla="*/ 2000816 h 2027976"/>
              <a:gd name="connsiteX37" fmla="*/ 461727 w 552261"/>
              <a:gd name="connsiteY37" fmla="*/ 1946495 h 2027976"/>
              <a:gd name="connsiteX38" fmla="*/ 479834 w 552261"/>
              <a:gd name="connsiteY38" fmla="*/ 1511929 h 2027976"/>
              <a:gd name="connsiteX39" fmla="*/ 488887 w 552261"/>
              <a:gd name="connsiteY39" fmla="*/ 1385180 h 2027976"/>
              <a:gd name="connsiteX40" fmla="*/ 497940 w 552261"/>
              <a:gd name="connsiteY40" fmla="*/ 1312752 h 2027976"/>
              <a:gd name="connsiteX41" fmla="*/ 516047 w 552261"/>
              <a:gd name="connsiteY41" fmla="*/ 1140737 h 2027976"/>
              <a:gd name="connsiteX42" fmla="*/ 525101 w 552261"/>
              <a:gd name="connsiteY42" fmla="*/ 1113576 h 2027976"/>
              <a:gd name="connsiteX43" fmla="*/ 543208 w 552261"/>
              <a:gd name="connsiteY43" fmla="*/ 950614 h 2027976"/>
              <a:gd name="connsiteX44" fmla="*/ 552261 w 552261"/>
              <a:gd name="connsiteY44" fmla="*/ 923453 h 2027976"/>
              <a:gd name="connsiteX45" fmla="*/ 543208 w 552261"/>
              <a:gd name="connsiteY45" fmla="*/ 805758 h 2027976"/>
              <a:gd name="connsiteX46" fmla="*/ 534154 w 552261"/>
              <a:gd name="connsiteY46" fmla="*/ 778598 h 2027976"/>
              <a:gd name="connsiteX47" fmla="*/ 506994 w 552261"/>
              <a:gd name="connsiteY47" fmla="*/ 760491 h 2027976"/>
              <a:gd name="connsiteX48" fmla="*/ 470780 w 552261"/>
              <a:gd name="connsiteY48" fmla="*/ 706170 h 2027976"/>
              <a:gd name="connsiteX49" fmla="*/ 452673 w 552261"/>
              <a:gd name="connsiteY49" fmla="*/ 679010 h 2027976"/>
              <a:gd name="connsiteX50" fmla="*/ 461727 w 552261"/>
              <a:gd name="connsiteY50" fmla="*/ 660903 h 20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2261" h="2027976">
                <a:moveTo>
                  <a:pt x="461727" y="660903"/>
                </a:moveTo>
                <a:cubicBezTo>
                  <a:pt x="452673" y="645814"/>
                  <a:pt x="441713" y="631716"/>
                  <a:pt x="434566" y="615636"/>
                </a:cubicBezTo>
                <a:cubicBezTo>
                  <a:pt x="421617" y="586502"/>
                  <a:pt x="418318" y="502827"/>
                  <a:pt x="416459" y="488887"/>
                </a:cubicBezTo>
                <a:cubicBezTo>
                  <a:pt x="413174" y="464249"/>
                  <a:pt x="404501" y="432001"/>
                  <a:pt x="398352" y="407406"/>
                </a:cubicBezTo>
                <a:cubicBezTo>
                  <a:pt x="395334" y="350067"/>
                  <a:pt x="394273" y="292592"/>
                  <a:pt x="389299" y="235390"/>
                </a:cubicBezTo>
                <a:cubicBezTo>
                  <a:pt x="389141" y="233567"/>
                  <a:pt x="375582" y="177504"/>
                  <a:pt x="371192" y="172016"/>
                </a:cubicBezTo>
                <a:cubicBezTo>
                  <a:pt x="364395" y="163519"/>
                  <a:pt x="352832" y="160309"/>
                  <a:pt x="344032" y="153909"/>
                </a:cubicBezTo>
                <a:cubicBezTo>
                  <a:pt x="319626" y="136159"/>
                  <a:pt x="295747" y="117695"/>
                  <a:pt x="271604" y="99588"/>
                </a:cubicBezTo>
                <a:cubicBezTo>
                  <a:pt x="266744" y="95943"/>
                  <a:pt x="219058" y="59134"/>
                  <a:pt x="208230" y="54321"/>
                </a:cubicBezTo>
                <a:cubicBezTo>
                  <a:pt x="179894" y="41727"/>
                  <a:pt x="147790" y="34684"/>
                  <a:pt x="117695" y="27160"/>
                </a:cubicBezTo>
                <a:cubicBezTo>
                  <a:pt x="103961" y="18004"/>
                  <a:pt x="82117" y="0"/>
                  <a:pt x="63374" y="0"/>
                </a:cubicBezTo>
                <a:cubicBezTo>
                  <a:pt x="53831" y="0"/>
                  <a:pt x="45267" y="6035"/>
                  <a:pt x="36214" y="9053"/>
                </a:cubicBezTo>
                <a:cubicBezTo>
                  <a:pt x="482" y="44785"/>
                  <a:pt x="0" y="34403"/>
                  <a:pt x="0" y="99588"/>
                </a:cubicBezTo>
                <a:cubicBezTo>
                  <a:pt x="0" y="169064"/>
                  <a:pt x="3724" y="238547"/>
                  <a:pt x="9053" y="307818"/>
                </a:cubicBezTo>
                <a:cubicBezTo>
                  <a:pt x="11480" y="339367"/>
                  <a:pt x="25683" y="338638"/>
                  <a:pt x="45267" y="362139"/>
                </a:cubicBezTo>
                <a:cubicBezTo>
                  <a:pt x="52233" y="370498"/>
                  <a:pt x="56408" y="380940"/>
                  <a:pt x="63374" y="389299"/>
                </a:cubicBezTo>
                <a:cubicBezTo>
                  <a:pt x="71571" y="399135"/>
                  <a:pt x="82338" y="406623"/>
                  <a:pt x="90535" y="416459"/>
                </a:cubicBezTo>
                <a:cubicBezTo>
                  <a:pt x="106337" y="435422"/>
                  <a:pt x="111863" y="447452"/>
                  <a:pt x="117695" y="470780"/>
                </a:cubicBezTo>
                <a:cubicBezTo>
                  <a:pt x="121427" y="485708"/>
                  <a:pt x="124714" y="500794"/>
                  <a:pt x="126748" y="516047"/>
                </a:cubicBezTo>
                <a:cubicBezTo>
                  <a:pt x="135094" y="578640"/>
                  <a:pt x="132350" y="604633"/>
                  <a:pt x="144855" y="660903"/>
                </a:cubicBezTo>
                <a:cubicBezTo>
                  <a:pt x="146925" y="670219"/>
                  <a:pt x="150891" y="679010"/>
                  <a:pt x="153909" y="688063"/>
                </a:cubicBezTo>
                <a:cubicBezTo>
                  <a:pt x="156927" y="706170"/>
                  <a:pt x="160366" y="724212"/>
                  <a:pt x="162962" y="742384"/>
                </a:cubicBezTo>
                <a:cubicBezTo>
                  <a:pt x="166403" y="766470"/>
                  <a:pt x="168016" y="790812"/>
                  <a:pt x="172016" y="814812"/>
                </a:cubicBezTo>
                <a:cubicBezTo>
                  <a:pt x="174062" y="827086"/>
                  <a:pt x="179023" y="838752"/>
                  <a:pt x="181069" y="851026"/>
                </a:cubicBezTo>
                <a:cubicBezTo>
                  <a:pt x="185069" y="875025"/>
                  <a:pt x="186682" y="899367"/>
                  <a:pt x="190123" y="923453"/>
                </a:cubicBezTo>
                <a:cubicBezTo>
                  <a:pt x="192719" y="941625"/>
                  <a:pt x="196385" y="959631"/>
                  <a:pt x="199176" y="977774"/>
                </a:cubicBezTo>
                <a:cubicBezTo>
                  <a:pt x="202421" y="998865"/>
                  <a:pt x="205212" y="1020023"/>
                  <a:pt x="208230" y="1041148"/>
                </a:cubicBezTo>
                <a:cubicBezTo>
                  <a:pt x="202718" y="1228537"/>
                  <a:pt x="205247" y="1307856"/>
                  <a:pt x="190123" y="1466661"/>
                </a:cubicBezTo>
                <a:cubicBezTo>
                  <a:pt x="176054" y="1614380"/>
                  <a:pt x="188745" y="1483295"/>
                  <a:pt x="172016" y="1575303"/>
                </a:cubicBezTo>
                <a:cubicBezTo>
                  <a:pt x="168199" y="1596298"/>
                  <a:pt x="165980" y="1617552"/>
                  <a:pt x="162962" y="1638677"/>
                </a:cubicBezTo>
                <a:cubicBezTo>
                  <a:pt x="170405" y="1891720"/>
                  <a:pt x="74809" y="1920014"/>
                  <a:pt x="199176" y="1955548"/>
                </a:cubicBezTo>
                <a:cubicBezTo>
                  <a:pt x="211140" y="1958966"/>
                  <a:pt x="223319" y="1961584"/>
                  <a:pt x="235390" y="1964602"/>
                </a:cubicBezTo>
                <a:cubicBezTo>
                  <a:pt x="241426" y="1973655"/>
                  <a:pt x="248631" y="1982030"/>
                  <a:pt x="253497" y="1991762"/>
                </a:cubicBezTo>
                <a:cubicBezTo>
                  <a:pt x="257765" y="2000298"/>
                  <a:pt x="255802" y="2012175"/>
                  <a:pt x="262550" y="2018923"/>
                </a:cubicBezTo>
                <a:cubicBezTo>
                  <a:pt x="269298" y="2025671"/>
                  <a:pt x="280657" y="2024958"/>
                  <a:pt x="289711" y="2027976"/>
                </a:cubicBezTo>
                <a:cubicBezTo>
                  <a:pt x="316871" y="2024958"/>
                  <a:pt x="344395" y="2024282"/>
                  <a:pt x="371192" y="2018923"/>
                </a:cubicBezTo>
                <a:cubicBezTo>
                  <a:pt x="389908" y="2015180"/>
                  <a:pt x="425513" y="2000816"/>
                  <a:pt x="425513" y="2000816"/>
                </a:cubicBezTo>
                <a:cubicBezTo>
                  <a:pt x="437584" y="1982709"/>
                  <a:pt x="461244" y="1968252"/>
                  <a:pt x="461727" y="1946495"/>
                </a:cubicBezTo>
                <a:cubicBezTo>
                  <a:pt x="470992" y="1529548"/>
                  <a:pt x="427822" y="1667953"/>
                  <a:pt x="479834" y="1511929"/>
                </a:cubicBezTo>
                <a:cubicBezTo>
                  <a:pt x="482852" y="1469679"/>
                  <a:pt x="485052" y="1427363"/>
                  <a:pt x="488887" y="1385180"/>
                </a:cubicBezTo>
                <a:cubicBezTo>
                  <a:pt x="491090" y="1360949"/>
                  <a:pt x="495633" y="1336973"/>
                  <a:pt x="497940" y="1312752"/>
                </a:cubicBezTo>
                <a:cubicBezTo>
                  <a:pt x="504441" y="1244495"/>
                  <a:pt x="502374" y="1202267"/>
                  <a:pt x="516047" y="1140737"/>
                </a:cubicBezTo>
                <a:cubicBezTo>
                  <a:pt x="518117" y="1131421"/>
                  <a:pt x="522083" y="1122630"/>
                  <a:pt x="525101" y="1113576"/>
                </a:cubicBezTo>
                <a:cubicBezTo>
                  <a:pt x="527702" y="1087563"/>
                  <a:pt x="537510" y="981953"/>
                  <a:pt x="543208" y="950614"/>
                </a:cubicBezTo>
                <a:cubicBezTo>
                  <a:pt x="544915" y="941225"/>
                  <a:pt x="549243" y="932507"/>
                  <a:pt x="552261" y="923453"/>
                </a:cubicBezTo>
                <a:cubicBezTo>
                  <a:pt x="549243" y="884221"/>
                  <a:pt x="548088" y="844802"/>
                  <a:pt x="543208" y="805758"/>
                </a:cubicBezTo>
                <a:cubicBezTo>
                  <a:pt x="542024" y="796289"/>
                  <a:pt x="540116" y="786050"/>
                  <a:pt x="534154" y="778598"/>
                </a:cubicBezTo>
                <a:cubicBezTo>
                  <a:pt x="527357" y="770102"/>
                  <a:pt x="516047" y="766527"/>
                  <a:pt x="506994" y="760491"/>
                </a:cubicBezTo>
                <a:lnTo>
                  <a:pt x="470780" y="706170"/>
                </a:lnTo>
                <a:lnTo>
                  <a:pt x="452673" y="679010"/>
                </a:lnTo>
                <a:lnTo>
                  <a:pt x="461727" y="66090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031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1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255" y="58629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133508" y="3412329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3" y="2134996"/>
            <a:ext cx="4572000" cy="37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0627" y="1537064"/>
            <a:ext cx="279262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Components of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 b="1" baseline="-25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6330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/>
          <a:stretch/>
        </p:blipFill>
        <p:spPr bwMode="auto">
          <a:xfrm>
            <a:off x="4876800" y="1143000"/>
            <a:ext cx="3167063" cy="20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1074" y="11430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124200" cy="2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3474" y="63246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9993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/>
              <a:t>Use the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lowest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GB" sz="3200" i="1" dirty="0"/>
              <a:t> </a:t>
            </a:r>
            <a:r>
              <a:rPr lang="en-GB" sz="3200" dirty="0"/>
              <a:t>eigenvalues of L to construct the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GB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</a:t>
            </a:r>
            <a:r>
              <a:rPr lang="en-GB" sz="3200" dirty="0"/>
              <a:t>graph G’ that has these eigenvectors as columns</a:t>
            </a:r>
          </a:p>
          <a:p>
            <a:endParaRPr lang="en-GB" sz="32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/>
              <a:t>Group these vertices in </a:t>
            </a:r>
            <a:r>
              <a:rPr lang="en-GB" sz="3200" i="1" dirty="0"/>
              <a:t>k</a:t>
            </a:r>
            <a:r>
              <a:rPr lang="en-GB" sz="3200" dirty="0"/>
              <a:t> clusters using k-means clustering or similar techniques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4" y="1391000"/>
            <a:ext cx="4430450" cy="408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Pre-processing:</a:t>
            </a:r>
          </a:p>
          <a:p>
            <a:pPr marL="457200" lvl="1" indent="0">
              <a:buNone/>
            </a:pPr>
            <a:r>
              <a:rPr lang="en-US" dirty="0"/>
              <a:t>Build </a:t>
            </a:r>
            <a:r>
              <a:rPr lang="en-US" dirty="0" err="1"/>
              <a:t>Laplacian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graph</a:t>
            </a:r>
          </a:p>
          <a:p>
            <a:pPr marL="11887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Decomposition:</a:t>
            </a:r>
          </a:p>
          <a:p>
            <a:pPr lvl="1"/>
            <a:r>
              <a:rPr lang="en-US" dirty="0"/>
              <a:t>Find eigenvalues </a:t>
            </a:r>
            <a:r>
              <a:rPr lang="en-US" dirty="0">
                <a:sym typeface="Symbol"/>
              </a:rPr>
              <a:t> </a:t>
            </a:r>
            <a:r>
              <a:rPr lang="en-US" dirty="0"/>
              <a:t>and eigenvectors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matrix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-0.6</a:t>
            </a: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-0.3</a:t>
            </a:r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0.5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0.1</a:t>
            </a:r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0.0</a:t>
            </a:r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0.6</a:t>
            </a:r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-0.4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-0.2</a:t>
            </a:r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-0.5</a:t>
            </a:r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0.3</a:t>
            </a:r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5.0</a:t>
            </a: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4.0</a:t>
            </a:r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3.0</a:t>
            </a:r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1.0</a:t>
            </a: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ym typeface="Symbol"/>
              </a:rPr>
              <a:t> </a:t>
            </a:r>
            <a:r>
              <a:rPr lang="en-IE" b="1" dirty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4850" y="3213100"/>
            <a:ext cx="900113" cy="165606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234511" y="505966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 =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9762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to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360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95149"/>
              </p:ext>
            </p:extLst>
          </p:nvPr>
        </p:nvGraphicFramePr>
        <p:xfrm>
          <a:off x="787713" y="1550457"/>
          <a:ext cx="5757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6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3" y="1550457"/>
                        <a:ext cx="5757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45568"/>
              </p:ext>
            </p:extLst>
          </p:nvPr>
        </p:nvGraphicFramePr>
        <p:xfrm>
          <a:off x="645226" y="3861048"/>
          <a:ext cx="3490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7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6" y="3861048"/>
                        <a:ext cx="34909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2209"/>
              </p:ext>
            </p:extLst>
          </p:nvPr>
        </p:nvGraphicFramePr>
        <p:xfrm>
          <a:off x="2483013" y="193180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8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013" y="193180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438" y="465313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</a:t>
            </a:r>
            <a:r>
              <a:rPr lang="en-US" sz="2400" baseline="-25000" dirty="0" err="1"/>
              <a:t>rw</a:t>
            </a:r>
            <a:r>
              <a:rPr lang="en-US" sz="2400" dirty="0"/>
              <a:t> closely connected to random walks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26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889" y="1071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250163"/>
                <a:ext cx="835292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be used to cluster any points (not just vertices), as long as there is an appropriate similarity matrix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Needs to be </a:t>
                </a:r>
                <a:r>
                  <a:rPr lang="en-US" sz="2400" i="1" dirty="0"/>
                  <a:t>symmetric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non-negative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How to construct a graph: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schemeClr val="accent6">
                        <a:lumMod val="75000"/>
                      </a:schemeClr>
                    </a:solidFill>
                  </a:rPr>
                  <a:t>ε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-neighborhood graph</a:t>
                </a:r>
                <a:r>
                  <a:rPr lang="en-US" sz="2400" dirty="0"/>
                  <a:t>: connect all points whose pairwise distances are smaller than </a:t>
                </a:r>
                <a:r>
                  <a:rPr lang="el-GR" sz="2400" dirty="0"/>
                  <a:t>ε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k-nearest neighbor graph</a:t>
                </a:r>
                <a:r>
                  <a:rPr lang="en-US" sz="2400" dirty="0"/>
                  <a:t>: connect each point with each k nearest neighbor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full graph</a:t>
                </a:r>
                <a:r>
                  <a:rPr lang="en-US" sz="2400" dirty="0"/>
                  <a:t>: connect all points with weight in the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equal to the similarity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50163"/>
                <a:ext cx="8352928" cy="4893647"/>
              </a:xfrm>
              <a:prstGeom prst="rect">
                <a:avLst/>
              </a:prstGeom>
              <a:blipFill>
                <a:blip r:embed="rId2"/>
                <a:stretch>
                  <a:fillRect l="-1168" t="-996" b="-18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values of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ordering according to the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baseline="-25000" dirty="0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6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7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8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9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What makes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Maximize the number of within-group 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Minimize the number of between-group connections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314" y="1330603"/>
            <a:ext cx="75465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Cuts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Dense </a:t>
            </a:r>
            <a:r>
              <a:rPr lang="en-US" sz="2800" dirty="0" err="1">
                <a:solidFill>
                  <a:srgbClr val="FF0000"/>
                </a:solidFill>
              </a:rPr>
              <a:t>Subgraphs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003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Densest SUBGRAPH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</a:t>
            </a:r>
            <a:r>
              <a:rPr lang="en-US" dirty="0" err="1"/>
              <a:t>Aris</a:t>
            </a:r>
            <a:r>
              <a:rPr lang="en-US" dirty="0"/>
              <a:t> Gionis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39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800" dirty="0"/>
              <a:t>: A collection of vertices such that there are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lot of edges between them</a:t>
            </a:r>
          </a:p>
          <a:p>
            <a:pPr lvl="1" algn="just"/>
            <a:r>
              <a:rPr lang="en-US" sz="2400" dirty="0"/>
              <a:t>E.g., find the subset of email users that talk the most between them</a:t>
            </a:r>
          </a:p>
          <a:p>
            <a:pPr lvl="1" algn="just"/>
            <a:r>
              <a:rPr lang="en-US" sz="2400" dirty="0"/>
              <a:t>Or, find the subset of genes that are most commonly expressed together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dirty="0"/>
              <a:t>Similar to </a:t>
            </a:r>
            <a:r>
              <a:rPr lang="en-US" sz="2800" dirty="0">
                <a:solidFill>
                  <a:srgbClr val="0070C0"/>
                </a:solidFill>
              </a:rPr>
              <a:t>community identification</a:t>
            </a:r>
            <a:r>
              <a:rPr lang="en-US" sz="2800" dirty="0"/>
              <a:t> but we do </a:t>
            </a:r>
            <a:r>
              <a:rPr lang="en-US" sz="2800" i="1" dirty="0"/>
              <a:t>not require </a:t>
            </a:r>
            <a:r>
              <a:rPr lang="en-US" sz="2800" dirty="0"/>
              <a:t>that the dense </a:t>
            </a:r>
            <a:r>
              <a:rPr lang="en-US" sz="2800" dirty="0" err="1"/>
              <a:t>subgraph</a:t>
            </a:r>
            <a:r>
              <a:rPr lang="en-US" sz="2800" dirty="0"/>
              <a:t> is </a:t>
            </a:r>
            <a:r>
              <a:rPr lang="en-US" sz="2800" i="1" dirty="0"/>
              <a:t>sparsely connected with the rest of the graph</a:t>
            </a:r>
            <a:r>
              <a:rPr lang="en-US" sz="28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70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Input: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graph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1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How do we define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sz="2800" dirty="0"/>
                  <a:t> of a </a:t>
                </a:r>
                <a:r>
                  <a:rPr lang="en-US" sz="2800" dirty="0" err="1"/>
                  <a:t>subgraph</a:t>
                </a:r>
                <a:r>
                  <a:rPr lang="en-US" sz="2800" dirty="0"/>
                  <a:t>?</a:t>
                </a:r>
              </a:p>
              <a:p>
                <a:endParaRPr lang="en-US" sz="1200" dirty="0"/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sz="2800" dirty="0"/>
                  <a:t>: Given graph G, find subset S, that maximizes density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/>
                  <a:t>Surprisingly 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/>
                  <a:t>for this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618" y="1268760"/>
                <a:ext cx="8540869" cy="4525963"/>
              </a:xfrm>
              <a:blipFill rotWithShape="0">
                <a:blip r:embed="rId2"/>
                <a:stretch>
                  <a:fillRect l="-1284" t="-1211" r="-1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2ADEDA-CE79-4E7C-94CB-DFB31A51B64C}"/>
                  </a:ext>
                </a:extLst>
              </p14:cNvPr>
              <p14:cNvContentPartPr/>
              <p14:nvPr/>
            </p14:nvContentPartPr>
            <p14:xfrm>
              <a:off x="3234927" y="301997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2ADEDA-CE79-4E7C-94CB-DFB31A51B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6927" y="300233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02" y="1282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endParaRPr lang="en-US" sz="2400" dirty="0"/>
              </a:p>
              <a:p>
                <a:r>
                  <a:rPr lang="en-US" sz="2400" dirty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/>
              </a:p>
              <a:p>
                <a:r>
                  <a:rPr lang="en-US" sz="2400" dirty="0"/>
                  <a:t>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The graph may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weighted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581" y="5069857"/>
            <a:ext cx="8820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/>
              <a:t>: the minimum cut maximizes the flow that can be sent from s to t. There is a polynomial time solution.</a:t>
            </a:r>
          </a:p>
          <a:p>
            <a:endParaRPr lang="en-US" sz="600" dirty="0"/>
          </a:p>
          <a:p>
            <a:r>
              <a:rPr lang="en-US" sz="2000" dirty="0"/>
              <a:t>the </a:t>
            </a:r>
            <a:r>
              <a:rPr lang="en-US" sz="2000" i="1" dirty="0">
                <a:solidFill>
                  <a:srgbClr val="FF0000"/>
                </a:solidFill>
              </a:rPr>
              <a:t>maximum amount of flow</a:t>
            </a:r>
            <a:r>
              <a:rPr lang="en-US" sz="2000" dirty="0"/>
              <a:t> passing from the source to the sink is equal to the </a:t>
            </a:r>
            <a:r>
              <a:rPr lang="en-US" sz="2000" dirty="0">
                <a:solidFill>
                  <a:srgbClr val="FF0000"/>
                </a:solidFill>
              </a:rPr>
              <a:t>total weight of the edges in the minimum cut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the input graph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/>
              <a:t>, and value </a:t>
            </a:r>
            <a:r>
              <a:rPr lang="en-US" dirty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set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is not empty, return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Else return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find the set with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density?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min-cut</a:t>
            </a:r>
            <a:r>
              <a:rPr lang="en-US" dirty="0"/>
              <a:t> algorithm finds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/>
              <a:t> solution in polynomial time </a:t>
            </a:r>
            <a:r>
              <a:rPr lang="en-US" dirty="0">
                <a:solidFill>
                  <a:srgbClr val="0070C0"/>
                </a:solidFill>
              </a:rPr>
              <a:t>O(nm)</a:t>
            </a:r>
            <a:r>
              <a:rPr lang="en-US" dirty="0"/>
              <a:t>, but this is too expensive for real networks.</a:t>
            </a:r>
          </a:p>
          <a:p>
            <a:r>
              <a:rPr lang="en-US" dirty="0"/>
              <a:t>We will now describe a simpler </a:t>
            </a:r>
            <a:r>
              <a:rPr lang="en-US" dirty="0">
                <a:solidFill>
                  <a:srgbClr val="FF0000"/>
                </a:solidFill>
              </a:rPr>
              <a:t>approximation</a:t>
            </a:r>
            <a:r>
              <a:rPr lang="en-US" dirty="0"/>
              <a:t> algorithm that is very fast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/>
              <a:t>: the </a:t>
            </a:r>
            <a:r>
              <a:rPr lang="en-US" dirty="0">
                <a:solidFill>
                  <a:srgbClr val="FF0000"/>
                </a:solidFill>
              </a:rPr>
              <a:t>ratio</a:t>
            </a:r>
            <a:r>
              <a:rPr lang="en-US" dirty="0"/>
              <a:t> of the density of the set produced by our algorithm and that of the optimal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ratio is at most </a:t>
            </a:r>
            <a:r>
              <a:rPr lang="en-US" dirty="0">
                <a:solidFill>
                  <a:srgbClr val="0070C0"/>
                </a:solidFill>
              </a:rPr>
              <a:t>½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/>
              <a:t> set is </a:t>
            </a:r>
            <a:r>
              <a:rPr lang="en-US" dirty="0">
                <a:solidFill>
                  <a:srgbClr val="0070C0"/>
                </a:solidFill>
              </a:rPr>
              <a:t>at most twice </a:t>
            </a:r>
            <a:r>
              <a:rPr lang="en-US" dirty="0"/>
              <a:t>as dense as that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/>
              <a:t> algorithm.</a:t>
            </a:r>
          </a:p>
          <a:p>
            <a:endParaRPr lang="en-US" dirty="0"/>
          </a:p>
          <a:p>
            <a:r>
              <a:rPr lang="en-US" dirty="0"/>
              <a:t>Any ideas for the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with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/>
                  <a:t>3. Output the </a:t>
                </a:r>
                <a:r>
                  <a:rPr lang="en-US" dirty="0">
                    <a:solidFill>
                      <a:srgbClr val="FF0000"/>
                    </a:solidFill>
                  </a:rPr>
                  <a:t>densest</a:t>
                </a:r>
                <a:r>
                  <a:rPr lang="en-US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function 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Cut: </a:t>
            </a:r>
            <a:r>
              <a:rPr lang="en-IE" dirty="0"/>
              <a:t>Set of edges with </a:t>
            </a:r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only one vertex </a:t>
            </a:r>
            <a:r>
              <a:rPr lang="en-IE" dirty="0"/>
              <a:t>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6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71FD63-ACFC-4D54-810D-BF486898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23125EE-A067-4DFB-A5FC-046C892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7904D-5D0C-4952-B03C-67B7AF317A68}"/>
              </a:ext>
            </a:extLst>
          </p:cNvPr>
          <p:cNvSpPr txBox="1"/>
          <p:nvPr/>
        </p:nvSpPr>
        <p:spPr>
          <a:xfrm>
            <a:off x="539552" y="162880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Spectral clustering</a:t>
            </a:r>
          </a:p>
          <a:p>
            <a:endParaRPr lang="en-US" sz="2800" dirty="0"/>
          </a:p>
          <a:p>
            <a:r>
              <a:rPr lang="en-US" sz="2800" dirty="0"/>
              <a:t>Using the eigenvectors of the Laplacian (or, normalized Laplacian) </a:t>
            </a:r>
          </a:p>
          <a:p>
            <a:r>
              <a:rPr lang="en-US" sz="2800" dirty="0"/>
              <a:t>	split around 0</a:t>
            </a:r>
          </a:p>
          <a:p>
            <a:r>
              <a:rPr lang="en-US" sz="2800" dirty="0"/>
              <a:t>                  use the k-eigenvectors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Dense subgraphs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434290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8C9-3041-4F57-B8DA-2A8BF9E0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92EA1-5E34-44D2-97BE-34680EEF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853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628800"/>
            <a:ext cx="8316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Ullman, Mining of Massive Datasets,  Chapter 10, http://www.mmds.org/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Ali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Media Mining: An Introduction,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Santo 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abs/0906.0612v2 (2010)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Ulrike von </a:t>
            </a:r>
            <a:r>
              <a:rPr lang="en-US" sz="2000" dirty="0" err="1"/>
              <a:t>Luxburg</a:t>
            </a:r>
            <a:r>
              <a:rPr lang="en-US" sz="2000" dirty="0"/>
              <a:t>: A Tutorial on Spectral Clustering.   </a:t>
            </a:r>
            <a:r>
              <a:rPr lang="en-US" sz="2000" dirty="0" err="1">
                <a:hlinkClick r:id="rId4"/>
              </a:rPr>
              <a:t>CoRR</a:t>
            </a:r>
            <a:r>
              <a:rPr lang="en-US" sz="2000" dirty="0">
                <a:hlinkClick r:id="rId4"/>
              </a:rPr>
              <a:t> abs/0711.0189</a:t>
            </a:r>
            <a:r>
              <a:rPr lang="en-US" sz="2000" dirty="0"/>
              <a:t>  (2007)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G Palla, A. L. Barabási, T Vicsek</a:t>
            </a:r>
            <a:r>
              <a:rPr lang="it-IT" sz="2000" i="1" dirty="0"/>
              <a:t>, </a:t>
            </a:r>
            <a:r>
              <a:rPr lang="it-IT" sz="2000" dirty="0"/>
              <a:t>Quantyfying Social Group Evolution</a:t>
            </a:r>
            <a:r>
              <a:rPr lang="it-IT" sz="2000" i="1" dirty="0"/>
              <a:t>. Nature </a:t>
            </a:r>
            <a:r>
              <a:rPr lang="it-IT" sz="2000" dirty="0"/>
              <a:t>446 (7136), 664-667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Basic References</a:t>
            </a:r>
          </a:p>
        </p:txBody>
      </p:sp>
    </p:spTree>
    <p:extLst>
      <p:ext uri="{BB962C8B-B14F-4D97-AF65-F5344CB8AC3E}">
        <p14:creationId xmlns:p14="http://schemas.microsoft.com/office/powerpoint/2010/main" val="37258182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Extra material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68" y="-486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25842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4160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Consider the decision problem:</a:t>
                </a:r>
              </a:p>
              <a:p>
                <a:pPr lvl="1"/>
                <a:r>
                  <a:rPr lang="en-US" dirty="0"/>
                  <a:t>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843" y="897829"/>
                <a:ext cx="6120680" cy="1180728"/>
              </a:xfrm>
              <a:blipFill rotWithShape="0">
                <a:blip r:embed="rId5"/>
                <a:stretch>
                  <a:fillRect l="-1793" t="-4639" b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We ask for a min s-t cut in the new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983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97878"/>
                <a:ext cx="7643192" cy="1397659"/>
              </a:xfrm>
              <a:blipFill rotWithShape="0">
                <a:blip r:embed="rId2"/>
                <a:stretch>
                  <a:fillRect l="-1994" t="-5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147" y="1340768"/>
                <a:ext cx="7643192" cy="1195338"/>
              </a:xfrm>
              <a:blipFill rotWithShape="0">
                <a:blip r:embed="rId2"/>
                <a:stretch>
                  <a:fillRect l="-1836" t="-5102" b="-91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8" y="91619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/>
              <a:t>: the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 number of edges </a:t>
            </a:r>
            <a:r>
              <a:rPr lang="en-US" sz="2800" dirty="0"/>
              <a:t>such that when removed cause the graph to become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disconnected</a:t>
            </a:r>
            <a:r>
              <a:rPr lang="en-US" sz="2800" dirty="0"/>
              <a:t> </a:t>
            </a:r>
          </a:p>
          <a:p>
            <a:pPr marL="0" indent="0" eaLnBrk="1" hangingPunct="1">
              <a:buNone/>
            </a:pPr>
            <a:r>
              <a:rPr lang="en-US" sz="2800" dirty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0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Min-cut/Max-flow algorithm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arg</a:t>
            </a:r>
            <a:r>
              <a:rPr lang="en-IE" sz="3200" dirty="0">
                <a:latin typeface="Times New Roman" pitchFamily="18" charset="0"/>
              </a:rPr>
              <a:t> </a:t>
            </a:r>
            <a:r>
              <a:rPr lang="en-IE" sz="3200" dirty="0" err="1">
                <a:latin typeface="Times New Roman" pitchFamily="18" charset="0"/>
              </a:rPr>
              <a:t>min</a:t>
            </a:r>
            <a:r>
              <a:rPr lang="en-IE" sz="3200" baseline="-25000" dirty="0" err="1">
                <a:latin typeface="Times New Roman" pitchFamily="18" charset="0"/>
              </a:rPr>
              <a:t>A,B</a:t>
            </a:r>
            <a:r>
              <a:rPr lang="en-IE" sz="3200" dirty="0">
                <a:latin typeface="Times New Roman" pitchFamily="18" charset="0"/>
              </a:rPr>
              <a:t> cut(A,B)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will prove that the optimal set has density at most 2 times that of the set produced by the Greedy algorithm.</a:t>
                </a:r>
              </a:p>
              <a:p>
                <a:endParaRPr lang="en-US" dirty="0"/>
              </a:p>
              <a:p>
                <a:r>
                  <a:rPr lang="en-US" dirty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339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will first </a:t>
                </a:r>
                <a:r>
                  <a:rPr lang="en-US" dirty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/>
                  <a:t> the solution of </a:t>
                </a:r>
                <a:r>
                  <a:rPr lang="en-US" dirty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is true for </a:t>
            </a:r>
            <a:r>
              <a:rPr lang="en-US" sz="2400" dirty="0">
                <a:solidFill>
                  <a:srgbClr val="FF0000"/>
                </a:solidFill>
              </a:rPr>
              <a:t>any</a:t>
            </a:r>
            <a:r>
              <a:rPr lang="en-US" sz="2400" dirty="0"/>
              <a:t> assignment of the edges!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will now prove a </a:t>
                </a:r>
                <a:r>
                  <a:rPr lang="en-US" dirty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/>
                  <a:t>for the density of the set produced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algorithm.</a:t>
                </a:r>
              </a:p>
              <a:p>
                <a:r>
                  <a:rPr lang="en-US" dirty="0"/>
                  <a:t>For the lower bound we consider a </a:t>
                </a:r>
                <a:r>
                  <a:rPr lang="en-US" dirty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/>
                  <a:t> assignment of the edges that we create as the greedy algorithm progresses:</a:t>
                </a:r>
              </a:p>
              <a:p>
                <a:pPr lvl="1"/>
                <a:r>
                  <a:rPr lang="en-US" dirty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is true 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-densest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</a:rPr>
                  <a:t>-densest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subgraph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pPr lvl="1"/>
                <a:r>
                  <a:rPr lang="en-US" dirty="0"/>
                  <a:t>The k-densest </a:t>
                </a:r>
                <a:r>
                  <a:rPr lang="en-US" dirty="0" err="1"/>
                  <a:t>subgraph</a:t>
                </a:r>
                <a:r>
                  <a:rPr lang="en-US" dirty="0"/>
                  <a:t> problem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Does this work?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2293494"/>
            <a:ext cx="3530918" cy="1331913"/>
            <a:chOff x="2317751" y="3602038"/>
            <a:chExt cx="3530918" cy="133191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6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4595</Words>
  <Application>Microsoft Office PowerPoint</Application>
  <PresentationFormat>On-screen Show (4:3)</PresentationFormat>
  <Paragraphs>1253</Paragraphs>
  <Slides>83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Calibri</vt:lpstr>
      <vt:lpstr>Cambria Math</vt:lpstr>
      <vt:lpstr>Liberation Sans</vt:lpstr>
      <vt:lpstr>Tahoma</vt:lpstr>
      <vt:lpstr>Times New Roman</vt:lpstr>
      <vt:lpstr>Verdana</vt:lpstr>
      <vt:lpstr>Wingdings</vt:lpstr>
      <vt:lpstr>Office Theme</vt:lpstr>
      <vt:lpstr>Equation</vt:lpstr>
      <vt:lpstr>Εξίσωση</vt:lpstr>
      <vt:lpstr>Online Social Networks and Media </vt:lpstr>
      <vt:lpstr>PowerPoint Presentation</vt:lpstr>
      <vt:lpstr>Graph partitioning</vt:lpstr>
      <vt:lpstr>Graph Partitioning</vt:lpstr>
      <vt:lpstr>Graph Partitioning</vt:lpstr>
      <vt:lpstr>Graph Partitioning</vt:lpstr>
      <vt:lpstr>Graph Cuts</vt:lpstr>
      <vt:lpstr>Min Cut</vt:lpstr>
      <vt:lpstr>Does this work?</vt:lpstr>
      <vt:lpstr>Min Cut</vt:lpstr>
      <vt:lpstr>Graph Bisection</vt:lpstr>
      <vt:lpstr>Ratio Cut</vt:lpstr>
      <vt:lpstr>Normalized Cut</vt:lpstr>
      <vt:lpstr>PowerPoint Presentation</vt:lpstr>
      <vt:lpstr>An example</vt:lpstr>
      <vt:lpstr>An example</vt:lpstr>
      <vt:lpstr>An example</vt:lpstr>
      <vt:lpstr>Graph conductance</vt:lpstr>
      <vt:lpstr>Graph Bisection</vt:lpstr>
      <vt:lpstr>Graph Cuts</vt:lpstr>
      <vt:lpstr>SPECTRAL CLUSTERING</vt:lpstr>
      <vt:lpstr>Adjacency matrix</vt:lpstr>
      <vt:lpstr>Matrix Representation</vt:lpstr>
      <vt:lpstr>Spectral Graph Partitioning</vt:lpstr>
      <vt:lpstr>Spectral Analysis</vt:lpstr>
      <vt:lpstr>Example: d-regular graph</vt:lpstr>
      <vt:lpstr>Example: Graph on 2 components</vt:lpstr>
      <vt:lpstr>Matrix Representations</vt:lpstr>
      <vt:lpstr>Matrix Representations</vt:lpstr>
      <vt:lpstr>Graph Laplacian</vt:lpstr>
      <vt:lpstr>Graph Laplacian</vt:lpstr>
      <vt:lpstr>The second smallest eigenvalue</vt:lpstr>
      <vt:lpstr>λ2 as an optimization problem</vt:lpstr>
      <vt:lpstr>λ2 as an optimization problem</vt:lpstr>
      <vt:lpstr>λ2 as an optimization problem</vt:lpstr>
      <vt:lpstr>λ2 as an optimization problem</vt:lpstr>
      <vt:lpstr>PowerPoint Presentation</vt:lpstr>
      <vt:lpstr>Find Optimal Cut [Fiedler’73]</vt:lpstr>
      <vt:lpstr>Rayleigh Theorem</vt:lpstr>
      <vt:lpstr>Example</vt:lpstr>
      <vt:lpstr>Spectral Partitioning Algorithm</vt:lpstr>
      <vt:lpstr>Spectral Partitioning Algorithm</vt:lpstr>
      <vt:lpstr>Spectral Partitioning Algorithm</vt:lpstr>
      <vt:lpstr>Example: Spectral Partitioning</vt:lpstr>
      <vt:lpstr>PowerPoint Presentation</vt:lpstr>
      <vt:lpstr>PowerPoint Presentation</vt:lpstr>
      <vt:lpstr>PowerPoint Presentation</vt:lpstr>
      <vt:lpstr>k-Way Spectral Clustering</vt:lpstr>
      <vt:lpstr>k-Way Spectral Clustering</vt:lpstr>
      <vt:lpstr>k-Way Spectral Clustering</vt:lpstr>
      <vt:lpstr>Example</vt:lpstr>
      <vt:lpstr>Example: Spectral Partitioning</vt:lpstr>
      <vt:lpstr>Example: Spectral partitioning</vt:lpstr>
      <vt:lpstr>Spectral Clustering</vt:lpstr>
      <vt:lpstr>k-Way Spectral Clustering</vt:lpstr>
      <vt:lpstr>Cuts and spectral clustering</vt:lpstr>
      <vt:lpstr>Normalized Graph Laplacians</vt:lpstr>
      <vt:lpstr>Spectral clustering (besides graphs)</vt:lpstr>
      <vt:lpstr>Summary</vt:lpstr>
      <vt:lpstr>PowerPoint Presentation</vt:lpstr>
      <vt:lpstr>Maximum Densest SUBGRAPH</vt:lpstr>
      <vt:lpstr>Finding Dense Subgraphs</vt:lpstr>
      <vt:lpstr>Definitions</vt:lpstr>
      <vt:lpstr>Definitions</vt:lpstr>
      <vt:lpstr>Min-Cut Problem</vt:lpstr>
      <vt:lpstr>Algorithm (Goldberg)</vt:lpstr>
      <vt:lpstr>Min-cut algorithm</vt:lpstr>
      <vt:lpstr>Greedy Algorithm</vt:lpstr>
      <vt:lpstr>Example</vt:lpstr>
      <vt:lpstr>Analysis</vt:lpstr>
      <vt:lpstr>Summary</vt:lpstr>
      <vt:lpstr>Questions?</vt:lpstr>
      <vt:lpstr>PowerPoint Presentation</vt:lpstr>
      <vt:lpstr>PowerPoint Presentation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Analysis</vt:lpstr>
      <vt:lpstr>Upper bound</vt:lpstr>
      <vt:lpstr>Lower bound</vt:lpstr>
      <vt:lpstr>The k-densest subgraph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404</cp:revision>
  <dcterms:created xsi:type="dcterms:W3CDTF">2012-10-10T06:53:19Z</dcterms:created>
  <dcterms:modified xsi:type="dcterms:W3CDTF">2022-03-26T19:38:54Z</dcterms:modified>
</cp:coreProperties>
</file>